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5" r:id="rId2"/>
    <p:sldId id="286" r:id="rId3"/>
    <p:sldId id="292" r:id="rId4"/>
    <p:sldId id="287" r:id="rId5"/>
    <p:sldId id="288" r:id="rId6"/>
    <p:sldId id="289" r:id="rId7"/>
    <p:sldId id="290" r:id="rId8"/>
    <p:sldId id="291" r:id="rId9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53" d="100"/>
          <a:sy n="153" d="100"/>
        </p:scale>
        <p:origin x="-898" y="25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6880" y="10144122"/>
            <a:ext cx="3035300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18554" y="10144122"/>
            <a:ext cx="521970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adea"/>
                <a:cs typeface="Calade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04800" y="393191"/>
            <a:ext cx="6952615" cy="9996170"/>
            <a:chOff x="304800" y="393191"/>
            <a:chExt cx="6952615" cy="9996170"/>
          </a:xfrm>
        </p:grpSpPr>
        <p:sp>
          <p:nvSpPr>
            <p:cNvPr id="5" name="object 5"/>
            <p:cNvSpPr/>
            <p:nvPr/>
          </p:nvSpPr>
          <p:spPr>
            <a:xfrm>
              <a:off x="431292" y="10087051"/>
              <a:ext cx="6789420" cy="56515"/>
            </a:xfrm>
            <a:custGeom>
              <a:avLst/>
              <a:gdLst/>
              <a:ahLst/>
              <a:cxnLst/>
              <a:rect l="l" t="t" r="r" b="b"/>
              <a:pathLst>
                <a:path w="6789420" h="56515">
                  <a:moveTo>
                    <a:pt x="6789420" y="47256"/>
                  </a:moveTo>
                  <a:lnTo>
                    <a:pt x="0" y="47256"/>
                  </a:lnTo>
                  <a:lnTo>
                    <a:pt x="0" y="56388"/>
                  </a:lnTo>
                  <a:lnTo>
                    <a:pt x="6789420" y="56388"/>
                  </a:lnTo>
                  <a:lnTo>
                    <a:pt x="6789420" y="47256"/>
                  </a:lnTo>
                  <a:close/>
                </a:path>
                <a:path w="6789420" h="56515">
                  <a:moveTo>
                    <a:pt x="67894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789420" y="38100"/>
                  </a:lnTo>
                  <a:lnTo>
                    <a:pt x="6789420" y="0"/>
                  </a:lnTo>
                  <a:close/>
                </a:path>
              </a:pathLst>
            </a:custGeom>
            <a:solidFill>
              <a:srgbClr val="612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393191"/>
              <a:ext cx="6952615" cy="9996170"/>
            </a:xfrm>
            <a:custGeom>
              <a:avLst/>
              <a:gdLst/>
              <a:ahLst/>
              <a:cxnLst/>
              <a:rect l="l" t="t" r="r" b="b"/>
              <a:pathLst>
                <a:path w="6952615" h="9996170">
                  <a:moveTo>
                    <a:pt x="6952475" y="9989833"/>
                  </a:moveTo>
                  <a:lnTo>
                    <a:pt x="6946392" y="9989833"/>
                  </a:lnTo>
                  <a:lnTo>
                    <a:pt x="6096" y="9989833"/>
                  </a:lnTo>
                  <a:lnTo>
                    <a:pt x="0" y="9989833"/>
                  </a:lnTo>
                  <a:lnTo>
                    <a:pt x="0" y="9995916"/>
                  </a:lnTo>
                  <a:lnTo>
                    <a:pt x="6096" y="9995916"/>
                  </a:lnTo>
                  <a:lnTo>
                    <a:pt x="6946392" y="9995916"/>
                  </a:lnTo>
                  <a:lnTo>
                    <a:pt x="6952475" y="9995916"/>
                  </a:lnTo>
                  <a:lnTo>
                    <a:pt x="6952475" y="9989833"/>
                  </a:lnTo>
                  <a:close/>
                </a:path>
                <a:path w="6952615" h="9996170">
                  <a:moveTo>
                    <a:pt x="6952475" y="0"/>
                  </a:moveTo>
                  <a:lnTo>
                    <a:pt x="69463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9989820"/>
                  </a:lnTo>
                  <a:lnTo>
                    <a:pt x="6096" y="9989820"/>
                  </a:lnTo>
                  <a:lnTo>
                    <a:pt x="6096" y="6096"/>
                  </a:lnTo>
                  <a:lnTo>
                    <a:pt x="6946392" y="6096"/>
                  </a:lnTo>
                  <a:lnTo>
                    <a:pt x="6946392" y="9989820"/>
                  </a:lnTo>
                  <a:lnTo>
                    <a:pt x="6952475" y="9989820"/>
                  </a:lnTo>
                  <a:lnTo>
                    <a:pt x="6952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6880" y="561870"/>
            <a:ext cx="6728459" cy="7009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5"/>
              </a:spcBef>
            </a:pPr>
            <a:r>
              <a:rPr sz="2800" b="1" spc="-5" dirty="0" smtClean="0">
                <a:latin typeface="Carlito"/>
                <a:cs typeface="Carlito"/>
              </a:rPr>
              <a:t>Address </a:t>
            </a:r>
            <a:r>
              <a:rPr sz="2800" b="1" spc="-5" dirty="0">
                <a:latin typeface="Carlito"/>
                <a:cs typeface="Carlito"/>
              </a:rPr>
              <a:t>Decoding</a:t>
            </a:r>
            <a:r>
              <a:rPr sz="2800" b="1" spc="-10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Techniques</a:t>
            </a:r>
            <a:endParaRPr sz="2800" dirty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735" algn="l"/>
              </a:tabLst>
            </a:pPr>
            <a:endParaRPr lang="en-US" sz="1100" spc="-5" dirty="0" smtClean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735" algn="l"/>
              </a:tabLst>
            </a:pPr>
            <a:endParaRPr lang="en-US" sz="1100" spc="-5" dirty="0">
              <a:latin typeface="Carlito"/>
              <a:cs typeface="Carlito"/>
            </a:endParaRPr>
          </a:p>
          <a:p>
            <a:pPr marL="697865" lvl="1">
              <a:lnSpc>
                <a:spcPct val="100000"/>
              </a:lnSpc>
              <a:spcBef>
                <a:spcPts val="5"/>
              </a:spcBef>
              <a:tabLst>
                <a:tab pos="927735" algn="l"/>
              </a:tabLst>
            </a:pPr>
            <a:endParaRPr lang="en-US" sz="1100" spc="-5" dirty="0">
              <a:latin typeface="Carlito"/>
              <a:cs typeface="Carlito"/>
            </a:endParaRPr>
          </a:p>
          <a:p>
            <a:pPr marL="697865" lvl="1">
              <a:lnSpc>
                <a:spcPct val="100000"/>
              </a:lnSpc>
              <a:spcBef>
                <a:spcPts val="5"/>
              </a:spcBef>
              <a:tabLst>
                <a:tab pos="927735" algn="l"/>
              </a:tabLst>
            </a:pPr>
            <a:endParaRPr lang="en-US" sz="1100" spc="-5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IN" sz="700" dirty="0" smtClean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buAutoNum type="arabicPeriod"/>
              <a:tabLst>
                <a:tab pos="927735" algn="l"/>
              </a:tabLst>
            </a:pPr>
            <a:r>
              <a:rPr lang="en-IN" sz="1600" spc="-5" dirty="0" smtClean="0">
                <a:latin typeface="Carlito"/>
                <a:cs typeface="Carlito"/>
              </a:rPr>
              <a:t>Absolute decoding</a:t>
            </a:r>
            <a:endParaRPr lang="en-IN" sz="1600" dirty="0" smtClean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Carlito"/>
              <a:buAutoNum type="arabicPeriod"/>
            </a:pPr>
            <a:endParaRPr lang="en-IN" sz="1200" dirty="0" smtClean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buAutoNum type="arabicPeriod"/>
              <a:tabLst>
                <a:tab pos="927735" algn="l"/>
              </a:tabLst>
            </a:pPr>
            <a:r>
              <a:rPr lang="en-IN" sz="1600" dirty="0" smtClean="0">
                <a:latin typeface="Carlito"/>
                <a:cs typeface="Carlito"/>
              </a:rPr>
              <a:t>Linear</a:t>
            </a:r>
            <a:r>
              <a:rPr lang="en-IN" sz="1600" spc="-5" dirty="0" smtClean="0">
                <a:latin typeface="Carlito"/>
                <a:cs typeface="Carlito"/>
              </a:rPr>
              <a:t> decoding</a:t>
            </a:r>
            <a:endParaRPr lang="en-IN" sz="1600" dirty="0" smtClean="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buFont typeface="Carlito"/>
              <a:buAutoNum type="arabicPeriod"/>
            </a:pPr>
            <a:endParaRPr lang="en-IN" sz="1200" dirty="0" smtClean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735" algn="l"/>
              </a:tabLst>
            </a:pPr>
            <a:r>
              <a:rPr lang="en-IN" sz="1600" dirty="0" smtClean="0">
                <a:latin typeface="Carlito"/>
                <a:cs typeface="Carlito"/>
              </a:rPr>
              <a:t>Block</a:t>
            </a:r>
            <a:r>
              <a:rPr lang="en-IN" sz="1600" spc="-15" dirty="0" smtClean="0">
                <a:latin typeface="Carlito"/>
                <a:cs typeface="Carlito"/>
              </a:rPr>
              <a:t> </a:t>
            </a:r>
            <a:r>
              <a:rPr lang="en-IN" sz="1600" spc="-5" dirty="0" smtClean="0">
                <a:latin typeface="Carlito"/>
                <a:cs typeface="Carlito"/>
              </a:rPr>
              <a:t>decoding</a:t>
            </a:r>
            <a:endParaRPr lang="en-US" sz="1100" spc="-5" dirty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735" algn="l"/>
              </a:tabLst>
            </a:pPr>
            <a:endParaRPr lang="en-US" sz="1100" spc="-5" dirty="0" smtClean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735" algn="l"/>
              </a:tabLst>
            </a:pPr>
            <a:endParaRPr lang="en-US" sz="1100" spc="-5" dirty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735" algn="l"/>
              </a:tabLst>
            </a:pPr>
            <a:endParaRPr lang="en-US" sz="1100" spc="-5" dirty="0" smtClean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735" algn="l"/>
              </a:tabLst>
            </a:pPr>
            <a:endParaRPr lang="en-US" sz="1100" spc="-5" dirty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735" algn="l"/>
              </a:tabLst>
            </a:pPr>
            <a:endParaRPr lang="en-US" sz="1100" spc="-5" dirty="0" smtClean="0">
              <a:latin typeface="Carlito"/>
              <a:cs typeface="Carlito"/>
            </a:endParaRPr>
          </a:p>
          <a:p>
            <a:pPr marL="927100" lvl="1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927735" algn="l"/>
              </a:tabLst>
            </a:pPr>
            <a:endParaRPr sz="1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00" dirty="0">
              <a:latin typeface="Carlito"/>
              <a:cs typeface="Carlito"/>
            </a:endParaRPr>
          </a:p>
          <a:p>
            <a:pPr marL="152400" indent="-140335" algn="just">
              <a:lnSpc>
                <a:spcPct val="100000"/>
              </a:lnSpc>
              <a:buAutoNum type="arabicPeriod"/>
              <a:tabLst>
                <a:tab pos="153035" algn="l"/>
              </a:tabLst>
            </a:pPr>
            <a:r>
              <a:rPr sz="1600" b="1" dirty="0">
                <a:latin typeface="Carlito"/>
                <a:cs typeface="Carlito"/>
              </a:rPr>
              <a:t>Absolute</a:t>
            </a:r>
            <a:r>
              <a:rPr sz="1600" b="1" spc="-20" dirty="0">
                <a:latin typeface="Carlito"/>
                <a:cs typeface="Carlito"/>
              </a:rPr>
              <a:t> </a:t>
            </a:r>
            <a:r>
              <a:rPr sz="1600" b="1" spc="-5" dirty="0">
                <a:latin typeface="Carlito"/>
                <a:cs typeface="Carlito"/>
              </a:rPr>
              <a:t>Decoding:</a:t>
            </a:r>
            <a:endParaRPr sz="1600" dirty="0">
              <a:latin typeface="Carlito"/>
              <a:cs typeface="Carlito"/>
            </a:endParaRPr>
          </a:p>
          <a:p>
            <a:pPr marL="469900" marR="395605" lvl="1" indent="-229235" algn="just">
              <a:lnSpc>
                <a:spcPct val="118200"/>
              </a:lnSpc>
              <a:spcBef>
                <a:spcPts val="969"/>
              </a:spcBef>
              <a:buFont typeface="Arial"/>
              <a:buChar char=""/>
              <a:tabLst>
                <a:tab pos="469900" algn="l"/>
                <a:tab pos="470534" algn="l"/>
              </a:tabLst>
            </a:pPr>
            <a:r>
              <a:rPr sz="1600" dirty="0">
                <a:latin typeface="Carlito"/>
                <a:cs typeface="Carlito"/>
              </a:rPr>
              <a:t>In the </a:t>
            </a:r>
            <a:r>
              <a:rPr sz="1600" spc="-5" dirty="0">
                <a:latin typeface="Carlito"/>
                <a:cs typeface="Carlito"/>
              </a:rPr>
              <a:t>absolute decoding technique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memory </a:t>
            </a:r>
            <a:r>
              <a:rPr sz="1600" dirty="0">
                <a:latin typeface="Carlito"/>
                <a:cs typeface="Carlito"/>
              </a:rPr>
              <a:t>chip is </a:t>
            </a:r>
            <a:r>
              <a:rPr sz="1600" spc="-5" dirty="0">
                <a:latin typeface="Carlito"/>
                <a:cs typeface="Carlito"/>
              </a:rPr>
              <a:t>selected </a:t>
            </a:r>
            <a:r>
              <a:rPr sz="1600" dirty="0">
                <a:latin typeface="Carlito"/>
                <a:cs typeface="Carlito"/>
              </a:rPr>
              <a:t>only for the </a:t>
            </a:r>
            <a:r>
              <a:rPr sz="1600" spc="-5" dirty="0">
                <a:latin typeface="Carlito"/>
                <a:cs typeface="Carlito"/>
              </a:rPr>
              <a:t>specified </a:t>
            </a:r>
            <a:r>
              <a:rPr sz="1600" dirty="0">
                <a:latin typeface="Carlito"/>
                <a:cs typeface="Carlito"/>
              </a:rPr>
              <a:t>logic </a:t>
            </a:r>
            <a:r>
              <a:rPr sz="1600" spc="-5" dirty="0">
                <a:latin typeface="Carlito"/>
                <a:cs typeface="Carlito"/>
              </a:rPr>
              <a:t>level </a:t>
            </a:r>
            <a:r>
              <a:rPr sz="1600" dirty="0">
                <a:latin typeface="Carlito"/>
                <a:cs typeface="Carlito"/>
              </a:rPr>
              <a:t>on the  address </a:t>
            </a:r>
            <a:r>
              <a:rPr sz="1600" spc="-5" dirty="0">
                <a:latin typeface="Carlito"/>
                <a:cs typeface="Carlito"/>
              </a:rPr>
              <a:t>lines: no </a:t>
            </a:r>
            <a:r>
              <a:rPr sz="1600" dirty="0">
                <a:latin typeface="Carlito"/>
                <a:cs typeface="Carlito"/>
              </a:rPr>
              <a:t>other </a:t>
            </a:r>
            <a:r>
              <a:rPr sz="1600" spc="-5" dirty="0">
                <a:latin typeface="Carlito"/>
                <a:cs typeface="Carlito"/>
              </a:rPr>
              <a:t>logic </a:t>
            </a:r>
            <a:r>
              <a:rPr sz="1600" dirty="0">
                <a:latin typeface="Carlito"/>
                <a:cs typeface="Carlito"/>
              </a:rPr>
              <a:t>levels </a:t>
            </a:r>
            <a:r>
              <a:rPr sz="1600" spc="-5" dirty="0">
                <a:latin typeface="Carlito"/>
                <a:cs typeface="Carlito"/>
              </a:rPr>
              <a:t>can select </a:t>
            </a:r>
            <a:r>
              <a:rPr sz="1600" dirty="0">
                <a:latin typeface="Carlito"/>
                <a:cs typeface="Carlito"/>
              </a:rPr>
              <a:t>the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chip.</a:t>
            </a:r>
            <a:endParaRPr sz="1600" dirty="0">
              <a:latin typeface="Carlito"/>
              <a:cs typeface="Carlito"/>
            </a:endParaRPr>
          </a:p>
          <a:p>
            <a:pPr marL="469900" marR="63500" lvl="1" indent="-229235" algn="just">
              <a:lnSpc>
                <a:spcPct val="118200"/>
              </a:lnSpc>
              <a:spcBef>
                <a:spcPts val="975"/>
              </a:spcBef>
              <a:buFont typeface="Arial"/>
              <a:buChar char=""/>
              <a:tabLst>
                <a:tab pos="469900" algn="l"/>
                <a:tab pos="470534" algn="l"/>
              </a:tabLst>
            </a:pPr>
            <a:r>
              <a:rPr sz="1600" dirty="0">
                <a:latin typeface="Carlito"/>
                <a:cs typeface="Carlito"/>
              </a:rPr>
              <a:t>Below </a:t>
            </a:r>
            <a:r>
              <a:rPr sz="1600" spc="-5" dirty="0">
                <a:latin typeface="Carlito"/>
                <a:cs typeface="Carlito"/>
              </a:rPr>
              <a:t>figure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memory interface </a:t>
            </a:r>
            <a:r>
              <a:rPr sz="1600" dirty="0">
                <a:latin typeface="Carlito"/>
                <a:cs typeface="Carlito"/>
              </a:rPr>
              <a:t>with </a:t>
            </a:r>
            <a:r>
              <a:rPr sz="1600" spc="-5" dirty="0">
                <a:latin typeface="Carlito"/>
                <a:cs typeface="Carlito"/>
              </a:rPr>
              <a:t>absolute decoding. Two </a:t>
            </a:r>
            <a:r>
              <a:rPr lang="en-US" sz="1600" dirty="0" smtClean="0">
                <a:latin typeface="Carlito"/>
                <a:cs typeface="Carlito"/>
              </a:rPr>
              <a:t>32</a:t>
            </a:r>
            <a:r>
              <a:rPr sz="1600" dirty="0" smtClean="0">
                <a:latin typeface="Carlito"/>
                <a:cs typeface="Carlito"/>
              </a:rPr>
              <a:t>K </a:t>
            </a:r>
            <a:r>
              <a:rPr sz="1600" spc="-5" dirty="0">
                <a:latin typeface="Carlito"/>
                <a:cs typeface="Carlito"/>
              </a:rPr>
              <a:t>EPROMs </a:t>
            </a:r>
            <a:r>
              <a:rPr sz="1600" dirty="0" smtClean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are </a:t>
            </a:r>
            <a:r>
              <a:rPr sz="1600" spc="-5" dirty="0">
                <a:latin typeface="Carlito"/>
                <a:cs typeface="Carlito"/>
              </a:rPr>
              <a:t>used to provide even  </a:t>
            </a:r>
            <a:r>
              <a:rPr sz="1600" dirty="0">
                <a:latin typeface="Carlito"/>
                <a:cs typeface="Carlito"/>
              </a:rPr>
              <a:t>and odd </a:t>
            </a:r>
            <a:r>
              <a:rPr sz="1600" spc="-5" dirty="0">
                <a:latin typeface="Carlito"/>
                <a:cs typeface="Carlito"/>
              </a:rPr>
              <a:t>memory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banks.</a:t>
            </a:r>
            <a:endParaRPr sz="1600" dirty="0">
              <a:latin typeface="Carlito"/>
              <a:cs typeface="Carlito"/>
            </a:endParaRPr>
          </a:p>
          <a:p>
            <a:pPr marL="469900" marR="249554" lvl="1" indent="-229235" algn="just">
              <a:spcBef>
                <a:spcPts val="980"/>
              </a:spcBef>
              <a:buFont typeface="Arial"/>
              <a:buChar char=""/>
              <a:tabLst>
                <a:tab pos="469900" algn="l"/>
                <a:tab pos="470534" algn="l"/>
              </a:tabLst>
            </a:pPr>
            <a:r>
              <a:rPr sz="1600" spc="-5" dirty="0">
                <a:latin typeface="Carlito"/>
                <a:cs typeface="Carlito"/>
              </a:rPr>
              <a:t>Control signals </a:t>
            </a:r>
            <a:r>
              <a:rPr sz="1600" dirty="0">
                <a:latin typeface="Carlito"/>
                <a:cs typeface="Carlito"/>
              </a:rPr>
              <a:t>BHE and A0 are </a:t>
            </a:r>
            <a:r>
              <a:rPr sz="1600" spc="-5" dirty="0">
                <a:latin typeface="Carlito"/>
                <a:cs typeface="Carlito"/>
              </a:rPr>
              <a:t>use </a:t>
            </a:r>
            <a:r>
              <a:rPr sz="1600" dirty="0">
                <a:latin typeface="Carlito"/>
                <a:cs typeface="Carlito"/>
              </a:rPr>
              <a:t>to enable output of odd and </a:t>
            </a:r>
            <a:r>
              <a:rPr sz="1600" spc="-5" dirty="0">
                <a:latin typeface="Carlito"/>
                <a:cs typeface="Carlito"/>
              </a:rPr>
              <a:t>even memory banks respectively. </a:t>
            </a:r>
            <a:r>
              <a:rPr sz="1600" dirty="0">
                <a:latin typeface="Carlito"/>
                <a:cs typeface="Carlito"/>
              </a:rPr>
              <a:t>As </a:t>
            </a:r>
            <a:r>
              <a:rPr sz="1600" spc="-5" dirty="0">
                <a:latin typeface="Carlito"/>
                <a:cs typeface="Carlito"/>
              </a:rPr>
              <a:t>each  memory </a:t>
            </a:r>
            <a:r>
              <a:rPr sz="1600" dirty="0">
                <a:latin typeface="Carlito"/>
                <a:cs typeface="Carlito"/>
              </a:rPr>
              <a:t>chip </a:t>
            </a:r>
            <a:r>
              <a:rPr sz="1600" spc="-5" dirty="0">
                <a:latin typeface="Carlito"/>
                <a:cs typeface="Carlito"/>
              </a:rPr>
              <a:t>has </a:t>
            </a:r>
            <a:r>
              <a:rPr lang="en-US" sz="1600" spc="-5" dirty="0" smtClean="0">
                <a:latin typeface="Carlito"/>
                <a:cs typeface="Carlito"/>
              </a:rPr>
              <a:t>32 </a:t>
            </a:r>
            <a:r>
              <a:rPr sz="1600" spc="-5" dirty="0" smtClean="0">
                <a:latin typeface="Carlito"/>
                <a:cs typeface="Carlito"/>
              </a:rPr>
              <a:t>K </a:t>
            </a:r>
            <a:r>
              <a:rPr sz="1600" spc="-5" dirty="0">
                <a:latin typeface="Carlito"/>
                <a:cs typeface="Carlito"/>
              </a:rPr>
              <a:t>memory locations, </a:t>
            </a:r>
            <a:r>
              <a:rPr lang="en-US" sz="1600" spc="-5" dirty="0" smtClean="0">
                <a:latin typeface="Carlito"/>
                <a:cs typeface="Carlito"/>
              </a:rPr>
              <a:t>sixte</a:t>
            </a:r>
            <a:r>
              <a:rPr sz="1600" spc="-5" dirty="0" smtClean="0">
                <a:latin typeface="Carlito"/>
                <a:cs typeface="Carlito"/>
              </a:rPr>
              <a:t>en </a:t>
            </a:r>
            <a:r>
              <a:rPr sz="1600" spc="-5" dirty="0">
                <a:latin typeface="Carlito"/>
                <a:cs typeface="Carlito"/>
              </a:rPr>
              <a:t>address </a:t>
            </a:r>
            <a:r>
              <a:rPr sz="1600" dirty="0">
                <a:latin typeface="Carlito"/>
                <a:cs typeface="Carlito"/>
              </a:rPr>
              <a:t>lines </a:t>
            </a:r>
            <a:r>
              <a:rPr sz="1600" spc="-5" dirty="0">
                <a:latin typeface="Carlito"/>
                <a:cs typeface="Carlito"/>
              </a:rPr>
              <a:t>are </a:t>
            </a:r>
            <a:r>
              <a:rPr sz="1600" dirty="0">
                <a:latin typeface="Carlito"/>
                <a:cs typeface="Carlito"/>
              </a:rPr>
              <a:t>required to </a:t>
            </a:r>
            <a:r>
              <a:rPr sz="1600" dirty="0" smtClean="0">
                <a:latin typeface="Carlito"/>
                <a:cs typeface="Carlito"/>
              </a:rPr>
              <a:t>address</a:t>
            </a:r>
            <a:r>
              <a:rPr lang="en-US" sz="1600" dirty="0" smtClean="0">
                <a:latin typeface="Carlito"/>
                <a:cs typeface="Carlito"/>
              </a:rPr>
              <a:t> </a:t>
            </a:r>
            <a:r>
              <a:rPr sz="1600" spc="-5" dirty="0" smtClean="0">
                <a:latin typeface="Carlito"/>
                <a:cs typeface="Carlito"/>
              </a:rPr>
              <a:t>each </a:t>
            </a:r>
            <a:r>
              <a:rPr sz="1600" spc="-5" dirty="0">
                <a:latin typeface="Carlito"/>
                <a:cs typeface="Carlito"/>
              </a:rPr>
              <a:t>locations,  </a:t>
            </a:r>
            <a:r>
              <a:rPr sz="1600" dirty="0">
                <a:latin typeface="Carlito"/>
                <a:cs typeface="Carlito"/>
              </a:rPr>
              <a:t>independently</a:t>
            </a:r>
            <a:r>
              <a:rPr sz="3600" dirty="0">
                <a:latin typeface="Carlito"/>
                <a:cs typeface="Carlito"/>
              </a:rPr>
              <a:t>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36880" y="10144122"/>
            <a:ext cx="3035300" cy="1756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6718554" y="10144122"/>
            <a:ext cx="521970" cy="1756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1292" y="10087050"/>
            <a:ext cx="6789420" cy="56515"/>
          </a:xfrm>
          <a:custGeom>
            <a:avLst/>
            <a:gdLst/>
            <a:ahLst/>
            <a:cxnLst/>
            <a:rect l="l" t="t" r="r" b="b"/>
            <a:pathLst>
              <a:path w="6789420" h="56515">
                <a:moveTo>
                  <a:pt x="6789420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789420" y="56388"/>
                </a:lnTo>
                <a:lnTo>
                  <a:pt x="6789420" y="47256"/>
                </a:lnTo>
                <a:close/>
              </a:path>
              <a:path w="6789420" h="56515">
                <a:moveTo>
                  <a:pt x="6789420" y="0"/>
                </a:moveTo>
                <a:lnTo>
                  <a:pt x="0" y="0"/>
                </a:lnTo>
                <a:lnTo>
                  <a:pt x="0" y="38100"/>
                </a:lnTo>
                <a:lnTo>
                  <a:pt x="6789420" y="38100"/>
                </a:lnTo>
                <a:lnTo>
                  <a:pt x="678942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36880" y="159511"/>
            <a:ext cx="67798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09260" algn="l"/>
              </a:tabLst>
            </a:pPr>
            <a:r>
              <a:rPr sz="1100" spc="-5" dirty="0" smtClean="0">
                <a:latin typeface="Carlito"/>
                <a:cs typeface="Carlito"/>
              </a:rPr>
              <a:t>.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880" y="5194301"/>
            <a:ext cx="6313170" cy="31261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rlito"/>
                <a:cs typeface="Carlito"/>
              </a:rPr>
              <a:t>Linear</a:t>
            </a:r>
            <a:r>
              <a:rPr b="1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Decoding:</a:t>
            </a:r>
            <a:endParaRPr dirty="0">
              <a:latin typeface="Carlito"/>
              <a:cs typeface="Carlito"/>
            </a:endParaRPr>
          </a:p>
          <a:p>
            <a:pPr marL="12700" marR="5080">
              <a:lnSpc>
                <a:spcPct val="117300"/>
              </a:lnSpc>
              <a:spcBef>
                <a:spcPts val="980"/>
              </a:spcBef>
            </a:pPr>
            <a:r>
              <a:rPr sz="1600" dirty="0">
                <a:latin typeface="Carlito"/>
                <a:cs typeface="Carlito"/>
              </a:rPr>
              <a:t>In small </a:t>
            </a:r>
            <a:r>
              <a:rPr sz="1600" spc="-5" dirty="0">
                <a:latin typeface="Carlito"/>
                <a:cs typeface="Carlito"/>
              </a:rPr>
              <a:t>system hardware for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decoding </a:t>
            </a:r>
            <a:r>
              <a:rPr sz="1600" dirty="0">
                <a:latin typeface="Carlito"/>
                <a:cs typeface="Carlito"/>
              </a:rPr>
              <a:t>logic can </a:t>
            </a:r>
            <a:r>
              <a:rPr sz="1600" spc="-10" dirty="0">
                <a:latin typeface="Carlito"/>
                <a:cs typeface="Carlito"/>
              </a:rPr>
              <a:t>be </a:t>
            </a:r>
            <a:r>
              <a:rPr sz="1600" spc="-5" dirty="0">
                <a:latin typeface="Carlito"/>
                <a:cs typeface="Carlito"/>
              </a:rPr>
              <a:t>eliminated </a:t>
            </a:r>
            <a:r>
              <a:rPr sz="1600" spc="-10" dirty="0">
                <a:latin typeface="Carlito"/>
                <a:cs typeface="Carlito"/>
              </a:rPr>
              <a:t>by </a:t>
            </a:r>
            <a:r>
              <a:rPr sz="1600" spc="-5" dirty="0">
                <a:latin typeface="Carlito"/>
                <a:cs typeface="Carlito"/>
              </a:rPr>
              <a:t>using </a:t>
            </a:r>
            <a:r>
              <a:rPr sz="1600" dirty="0">
                <a:latin typeface="Carlito"/>
                <a:cs typeface="Carlito"/>
              </a:rPr>
              <a:t>only required </a:t>
            </a:r>
            <a:r>
              <a:rPr sz="1600" spc="-5" dirty="0">
                <a:latin typeface="Carlito"/>
                <a:cs typeface="Carlito"/>
              </a:rPr>
              <a:t>number </a:t>
            </a:r>
            <a:r>
              <a:rPr sz="1600" dirty="0">
                <a:latin typeface="Carlito"/>
                <a:cs typeface="Carlito"/>
              </a:rPr>
              <a:t>of </a:t>
            </a:r>
            <a:r>
              <a:rPr sz="1600" spc="-5" dirty="0">
                <a:latin typeface="Carlito"/>
                <a:cs typeface="Carlito"/>
              </a:rPr>
              <a:t>addressing </a:t>
            </a:r>
            <a:r>
              <a:rPr sz="1600" dirty="0">
                <a:latin typeface="Carlito"/>
                <a:cs typeface="Carlito"/>
              </a:rPr>
              <a:t>lines  </a:t>
            </a:r>
            <a:r>
              <a:rPr sz="1600" spc="-5" dirty="0">
                <a:latin typeface="Carlito"/>
                <a:cs typeface="Carlito"/>
              </a:rPr>
              <a:t>(not all). </a:t>
            </a:r>
            <a:r>
              <a:rPr sz="1600" dirty="0">
                <a:latin typeface="Carlito"/>
                <a:cs typeface="Carlito"/>
              </a:rPr>
              <a:t>Other lines </a:t>
            </a:r>
            <a:r>
              <a:rPr sz="1600" spc="-5" dirty="0">
                <a:latin typeface="Carlito"/>
                <a:cs typeface="Carlito"/>
              </a:rPr>
              <a:t>are simple ignored. </a:t>
            </a:r>
            <a:r>
              <a:rPr sz="1600" dirty="0">
                <a:latin typeface="Carlito"/>
                <a:cs typeface="Carlito"/>
              </a:rPr>
              <a:t>This </a:t>
            </a:r>
            <a:r>
              <a:rPr sz="1600" spc="-5" dirty="0">
                <a:latin typeface="Carlito"/>
                <a:cs typeface="Carlito"/>
              </a:rPr>
              <a:t>technique </a:t>
            </a:r>
            <a:r>
              <a:rPr sz="1600" dirty="0">
                <a:latin typeface="Carlito"/>
                <a:cs typeface="Carlito"/>
              </a:rPr>
              <a:t>is </a:t>
            </a:r>
            <a:r>
              <a:rPr sz="1600" spc="-5" dirty="0">
                <a:latin typeface="Carlito"/>
                <a:cs typeface="Carlito"/>
              </a:rPr>
              <a:t>referred </a:t>
            </a:r>
            <a:r>
              <a:rPr sz="1600" spc="-10" dirty="0">
                <a:latin typeface="Carlito"/>
                <a:cs typeface="Carlito"/>
              </a:rPr>
              <a:t>as </a:t>
            </a:r>
            <a:r>
              <a:rPr sz="1600" dirty="0">
                <a:latin typeface="Carlito"/>
                <a:cs typeface="Carlito"/>
              </a:rPr>
              <a:t>linear </a:t>
            </a:r>
            <a:r>
              <a:rPr sz="1600" spc="-5" dirty="0">
                <a:latin typeface="Carlito"/>
                <a:cs typeface="Carlito"/>
              </a:rPr>
              <a:t>decoding </a:t>
            </a:r>
            <a:r>
              <a:rPr sz="1600" dirty="0">
                <a:latin typeface="Carlito"/>
                <a:cs typeface="Carlito"/>
              </a:rPr>
              <a:t>or </a:t>
            </a:r>
            <a:r>
              <a:rPr sz="1600" spc="-5" dirty="0">
                <a:latin typeface="Carlito"/>
                <a:cs typeface="Carlito"/>
              </a:rPr>
              <a:t>partial decoding. Control  signals </a:t>
            </a:r>
            <a:r>
              <a:rPr sz="1600" dirty="0">
                <a:latin typeface="Carlito"/>
                <a:cs typeface="Carlito"/>
              </a:rPr>
              <a:t>BHE and Ao are </a:t>
            </a:r>
            <a:r>
              <a:rPr sz="1600" spc="-5" dirty="0">
                <a:latin typeface="Carlito"/>
                <a:cs typeface="Carlito"/>
              </a:rPr>
              <a:t>used </a:t>
            </a:r>
            <a:r>
              <a:rPr sz="1600" dirty="0">
                <a:latin typeface="Carlito"/>
                <a:cs typeface="Carlito"/>
              </a:rPr>
              <a:t>to enable odd and </a:t>
            </a:r>
            <a:r>
              <a:rPr sz="1600" spc="-5" dirty="0">
                <a:latin typeface="Carlito"/>
                <a:cs typeface="Carlito"/>
              </a:rPr>
              <a:t>even memory banks, respectively. Figure shows </a:t>
            </a:r>
            <a:r>
              <a:rPr sz="1600" dirty="0">
                <a:latin typeface="Carlito"/>
                <a:cs typeface="Carlito"/>
              </a:rPr>
              <a:t>the </a:t>
            </a:r>
            <a:r>
              <a:rPr sz="1600" spc="-5" dirty="0">
                <a:latin typeface="Carlito"/>
                <a:cs typeface="Carlito"/>
              </a:rPr>
              <a:t>addressing </a:t>
            </a:r>
            <a:r>
              <a:rPr sz="1600" dirty="0">
                <a:latin typeface="Carlito"/>
                <a:cs typeface="Carlito"/>
              </a:rPr>
              <a:t>of 16K  RAM </a:t>
            </a:r>
            <a:r>
              <a:rPr sz="1600" spc="-5" dirty="0">
                <a:latin typeface="Carlito"/>
                <a:cs typeface="Carlito"/>
              </a:rPr>
              <a:t>(6264) with linear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decoding</a:t>
            </a:r>
            <a:r>
              <a:rPr sz="1600" spc="-5" dirty="0" smtClean="0">
                <a:latin typeface="Carlito"/>
                <a:cs typeface="Carlito"/>
              </a:rPr>
              <a:t>.</a:t>
            </a:r>
            <a:endParaRPr lang="en-US" sz="16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17300"/>
              </a:lnSpc>
              <a:spcBef>
                <a:spcPts val="980"/>
              </a:spcBef>
            </a:pPr>
            <a:endParaRPr lang="en-US" sz="1100" spc="-5" dirty="0">
              <a:latin typeface="Carlito"/>
              <a:cs typeface="Carlito"/>
            </a:endParaRPr>
          </a:p>
          <a:p>
            <a:pPr marL="12700" marR="5080">
              <a:lnSpc>
                <a:spcPct val="117300"/>
              </a:lnSpc>
              <a:spcBef>
                <a:spcPts val="980"/>
              </a:spcBef>
            </a:pPr>
            <a:endParaRPr lang="en-US" sz="11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17300"/>
              </a:lnSpc>
              <a:spcBef>
                <a:spcPts val="980"/>
              </a:spcBef>
            </a:pPr>
            <a:endParaRPr sz="11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880" y="8273643"/>
            <a:ext cx="6587490" cy="339964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lang="en-US" sz="1100" spc="-5" dirty="0" smtClean="0">
              <a:latin typeface="Carlito"/>
              <a:cs typeface="Carlito"/>
            </a:endParaRPr>
          </a:p>
          <a:p>
            <a:pPr marL="12700" marR="5080">
              <a:lnSpc>
                <a:spcPct val="117700"/>
              </a:lnSpc>
              <a:spcBef>
                <a:spcPts val="90"/>
              </a:spcBef>
            </a:pPr>
            <a:r>
              <a:rPr sz="1100" spc="-5" dirty="0" smtClean="0">
                <a:latin typeface="Carlito"/>
                <a:cs typeface="Carlito"/>
              </a:rPr>
              <a:t>decoder </a:t>
            </a:r>
            <a:r>
              <a:rPr sz="1100" dirty="0">
                <a:latin typeface="Carlito"/>
                <a:cs typeface="Carlito"/>
              </a:rPr>
              <a:t>IC is </a:t>
            </a:r>
            <a:r>
              <a:rPr sz="1100" spc="-5" dirty="0">
                <a:latin typeface="Carlito"/>
                <a:cs typeface="Carlito"/>
              </a:rPr>
              <a:t>used </a:t>
            </a:r>
            <a:r>
              <a:rPr sz="1100" dirty="0">
                <a:latin typeface="Carlito"/>
                <a:cs typeface="Carlito"/>
              </a:rPr>
              <a:t>to  generate chip </a:t>
            </a:r>
            <a:r>
              <a:rPr sz="1100" spc="-5" dirty="0">
                <a:latin typeface="Carlito"/>
                <a:cs typeface="Carlito"/>
              </a:rPr>
              <a:t>select signal for each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block.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469900"/>
            <a:ext cx="6190615" cy="4049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object 7"/>
          <p:cNvSpPr/>
          <p:nvPr/>
        </p:nvSpPr>
        <p:spPr>
          <a:xfrm>
            <a:off x="682036" y="7389067"/>
            <a:ext cx="5212889" cy="2631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4050" y="1841500"/>
            <a:ext cx="6248400" cy="4294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0"/>
              </a:spcBef>
            </a:pPr>
            <a:r>
              <a:rPr lang="en-US" spc="-5" dirty="0" smtClean="0">
                <a:latin typeface="Carlito"/>
                <a:cs typeface="Carlito"/>
              </a:rPr>
              <a:t>The </a:t>
            </a:r>
            <a:r>
              <a:rPr lang="en-US" dirty="0" smtClean="0">
                <a:latin typeface="Carlito"/>
                <a:cs typeface="Carlito"/>
              </a:rPr>
              <a:t>address line </a:t>
            </a:r>
            <a:r>
              <a:rPr lang="en-US" spc="-5" dirty="0" smtClean="0">
                <a:latin typeface="Carlito"/>
                <a:cs typeface="Carlito"/>
              </a:rPr>
              <a:t>A19 </a:t>
            </a:r>
            <a:r>
              <a:rPr lang="en-US" dirty="0" smtClean="0">
                <a:latin typeface="Carlito"/>
                <a:cs typeface="Carlito"/>
              </a:rPr>
              <a:t>is </a:t>
            </a:r>
            <a:r>
              <a:rPr lang="en-US" spc="-5" dirty="0" smtClean="0">
                <a:latin typeface="Carlito"/>
                <a:cs typeface="Carlito"/>
              </a:rPr>
              <a:t>used </a:t>
            </a:r>
            <a:r>
              <a:rPr lang="en-US" dirty="0" smtClean="0">
                <a:latin typeface="Carlito"/>
                <a:cs typeface="Carlito"/>
              </a:rPr>
              <a:t>to </a:t>
            </a:r>
            <a:r>
              <a:rPr lang="en-US" spc="-5" dirty="0" smtClean="0">
                <a:latin typeface="Carlito"/>
                <a:cs typeface="Carlito"/>
              </a:rPr>
              <a:t>select the RAM chips. </a:t>
            </a:r>
            <a:r>
              <a:rPr lang="en-US" dirty="0" smtClean="0">
                <a:latin typeface="Carlito"/>
                <a:cs typeface="Carlito"/>
              </a:rPr>
              <a:t>When </a:t>
            </a:r>
            <a:r>
              <a:rPr lang="en-US" spc="-5" dirty="0" smtClean="0">
                <a:latin typeface="Carlito"/>
                <a:cs typeface="Carlito"/>
              </a:rPr>
              <a:t>A19 </a:t>
            </a:r>
            <a:r>
              <a:rPr lang="en-US" dirty="0" smtClean="0">
                <a:latin typeface="Carlito"/>
                <a:cs typeface="Carlito"/>
              </a:rPr>
              <a:t>is </a:t>
            </a:r>
            <a:r>
              <a:rPr lang="en-US" spc="-5" dirty="0" smtClean="0">
                <a:latin typeface="Carlito"/>
                <a:cs typeface="Carlito"/>
              </a:rPr>
              <a:t>low, </a:t>
            </a:r>
            <a:r>
              <a:rPr lang="en-US" dirty="0" smtClean="0">
                <a:latin typeface="Carlito"/>
                <a:cs typeface="Carlito"/>
              </a:rPr>
              <a:t>chip is </a:t>
            </a:r>
            <a:r>
              <a:rPr lang="en-US" spc="-5" dirty="0" smtClean="0">
                <a:latin typeface="Carlito"/>
                <a:cs typeface="Carlito"/>
              </a:rPr>
              <a:t>selected, otherwise </a:t>
            </a:r>
            <a:r>
              <a:rPr lang="en-US" dirty="0" smtClean="0">
                <a:latin typeface="Carlito"/>
                <a:cs typeface="Carlito"/>
              </a:rPr>
              <a:t>it </a:t>
            </a:r>
            <a:r>
              <a:rPr lang="en-US" spc="-10" dirty="0" smtClean="0">
                <a:latin typeface="Carlito"/>
                <a:cs typeface="Carlito"/>
              </a:rPr>
              <a:t>is </a:t>
            </a:r>
            <a:r>
              <a:rPr lang="en-US" spc="-5" dirty="0" smtClean="0">
                <a:latin typeface="Carlito"/>
                <a:cs typeface="Carlito"/>
              </a:rPr>
              <a:t>disabled. </a:t>
            </a:r>
            <a:r>
              <a:rPr lang="en-US" dirty="0" smtClean="0">
                <a:latin typeface="Carlito"/>
                <a:cs typeface="Carlito"/>
              </a:rPr>
              <a:t>The  </a:t>
            </a:r>
            <a:r>
              <a:rPr lang="en-US" spc="-5" dirty="0" smtClean="0">
                <a:latin typeface="Carlito"/>
                <a:cs typeface="Carlito"/>
              </a:rPr>
              <a:t>status </a:t>
            </a:r>
            <a:r>
              <a:rPr lang="en-US" dirty="0" smtClean="0">
                <a:latin typeface="Carlito"/>
                <a:cs typeface="Carlito"/>
              </a:rPr>
              <a:t>of </a:t>
            </a:r>
            <a:r>
              <a:rPr lang="en-US" spc="-5" dirty="0" smtClean="0">
                <a:latin typeface="Carlito"/>
                <a:cs typeface="Carlito"/>
              </a:rPr>
              <a:t>A14 </a:t>
            </a:r>
            <a:r>
              <a:rPr lang="en-US" dirty="0" smtClean="0">
                <a:latin typeface="Carlito"/>
                <a:cs typeface="Carlito"/>
              </a:rPr>
              <a:t>to </a:t>
            </a:r>
            <a:r>
              <a:rPr lang="en-US" spc="-5" dirty="0" smtClean="0">
                <a:latin typeface="Carlito"/>
                <a:cs typeface="Carlito"/>
              </a:rPr>
              <a:t>A18 does not affect </a:t>
            </a:r>
            <a:r>
              <a:rPr lang="en-US" dirty="0" smtClean="0">
                <a:latin typeface="Carlito"/>
                <a:cs typeface="Carlito"/>
              </a:rPr>
              <a:t>the chip </a:t>
            </a:r>
            <a:r>
              <a:rPr lang="en-US" spc="-5" dirty="0" smtClean="0">
                <a:latin typeface="Carlito"/>
                <a:cs typeface="Carlito"/>
              </a:rPr>
              <a:t>selection </a:t>
            </a:r>
            <a:r>
              <a:rPr lang="en-US" dirty="0" smtClean="0">
                <a:latin typeface="Carlito"/>
                <a:cs typeface="Carlito"/>
              </a:rPr>
              <a:t>logic. </a:t>
            </a:r>
            <a:r>
              <a:rPr lang="en-US" spc="-5" dirty="0" smtClean="0">
                <a:latin typeface="Carlito"/>
                <a:cs typeface="Carlito"/>
              </a:rPr>
              <a:t>This gives </a:t>
            </a:r>
            <a:r>
              <a:rPr lang="en-US" dirty="0" smtClean="0">
                <a:latin typeface="Carlito"/>
                <a:cs typeface="Carlito"/>
              </a:rPr>
              <a:t>you multiple </a:t>
            </a:r>
            <a:r>
              <a:rPr lang="en-US" spc="-5" dirty="0" smtClean="0">
                <a:latin typeface="Carlito"/>
                <a:cs typeface="Carlito"/>
              </a:rPr>
              <a:t>addresses (shadow addresses).  This technique reduces </a:t>
            </a:r>
            <a:r>
              <a:rPr lang="en-US" dirty="0" smtClean="0">
                <a:latin typeface="Carlito"/>
                <a:cs typeface="Carlito"/>
              </a:rPr>
              <a:t>the </a:t>
            </a:r>
            <a:r>
              <a:rPr lang="en-US" spc="-5" dirty="0" smtClean="0">
                <a:latin typeface="Carlito"/>
                <a:cs typeface="Carlito"/>
              </a:rPr>
              <a:t>cost </a:t>
            </a:r>
            <a:r>
              <a:rPr lang="en-US" dirty="0" smtClean="0">
                <a:latin typeface="Carlito"/>
                <a:cs typeface="Carlito"/>
              </a:rPr>
              <a:t>of </a:t>
            </a:r>
            <a:r>
              <a:rPr lang="en-US" spc="-5" dirty="0" smtClean="0">
                <a:latin typeface="Carlito"/>
                <a:cs typeface="Carlito"/>
              </a:rPr>
              <a:t>decoding </a:t>
            </a:r>
            <a:r>
              <a:rPr lang="en-US" dirty="0" smtClean="0">
                <a:latin typeface="Carlito"/>
                <a:cs typeface="Carlito"/>
              </a:rPr>
              <a:t>circuit, </a:t>
            </a:r>
            <a:r>
              <a:rPr lang="en-US" spc="-5" dirty="0" smtClean="0">
                <a:latin typeface="Carlito"/>
                <a:cs typeface="Carlito"/>
              </a:rPr>
              <a:t>but </a:t>
            </a:r>
            <a:r>
              <a:rPr lang="en-US" dirty="0" smtClean="0">
                <a:latin typeface="Carlito"/>
                <a:cs typeface="Carlito"/>
              </a:rPr>
              <a:t>it gas </a:t>
            </a:r>
            <a:r>
              <a:rPr lang="en-US" spc="-5" dirty="0" smtClean="0">
                <a:latin typeface="Carlito"/>
                <a:cs typeface="Carlito"/>
              </a:rPr>
              <a:t>drawback </a:t>
            </a:r>
            <a:r>
              <a:rPr lang="en-US" dirty="0" smtClean="0">
                <a:latin typeface="Carlito"/>
                <a:cs typeface="Carlito"/>
              </a:rPr>
              <a:t>of </a:t>
            </a:r>
            <a:r>
              <a:rPr lang="en-US" spc="-5" dirty="0" smtClean="0">
                <a:latin typeface="Carlito"/>
                <a:cs typeface="Carlito"/>
              </a:rPr>
              <a:t>multiple</a:t>
            </a:r>
            <a:r>
              <a:rPr lang="en-US" spc="10" dirty="0" smtClean="0">
                <a:latin typeface="Carlito"/>
                <a:cs typeface="Carlito"/>
              </a:rPr>
              <a:t> </a:t>
            </a:r>
            <a:r>
              <a:rPr lang="en-US" spc="-5" dirty="0" smtClean="0">
                <a:latin typeface="Carlito"/>
                <a:cs typeface="Carlito"/>
              </a:rPr>
              <a:t>addresses.</a:t>
            </a:r>
            <a:endParaRPr lang="en-US" dirty="0" smtClean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US" sz="1400" dirty="0" smtClean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lang="en-US" b="1" dirty="0" smtClean="0">
                <a:latin typeface="Carlito"/>
                <a:cs typeface="Carlito"/>
              </a:rPr>
              <a:t>Block</a:t>
            </a:r>
            <a:r>
              <a:rPr lang="en-US" b="1" spc="-15" dirty="0" smtClean="0">
                <a:latin typeface="Carlito"/>
                <a:cs typeface="Carlito"/>
              </a:rPr>
              <a:t> </a:t>
            </a:r>
            <a:r>
              <a:rPr lang="en-US" b="1" spc="-5" dirty="0" smtClean="0">
                <a:latin typeface="Carlito"/>
                <a:cs typeface="Carlito"/>
              </a:rPr>
              <a:t>Decoding:</a:t>
            </a:r>
            <a:endParaRPr lang="en-US" dirty="0" smtClean="0">
              <a:latin typeface="Carlito"/>
              <a:cs typeface="Carlito"/>
            </a:endParaRPr>
          </a:p>
          <a:p>
            <a:pPr marL="12700" marR="49530">
              <a:lnSpc>
                <a:spcPct val="117300"/>
              </a:lnSpc>
              <a:spcBef>
                <a:spcPts val="985"/>
              </a:spcBef>
            </a:pPr>
            <a:r>
              <a:rPr lang="en-US" dirty="0" smtClean="0">
                <a:latin typeface="Carlito"/>
                <a:cs typeface="Carlito"/>
              </a:rPr>
              <a:t>In a </a:t>
            </a:r>
            <a:r>
              <a:rPr lang="en-US" spc="-5" dirty="0" smtClean="0">
                <a:latin typeface="Carlito"/>
                <a:cs typeface="Carlito"/>
              </a:rPr>
              <a:t>microcomputer system </a:t>
            </a:r>
            <a:r>
              <a:rPr lang="en-US" dirty="0" smtClean="0">
                <a:latin typeface="Carlito"/>
                <a:cs typeface="Carlito"/>
              </a:rPr>
              <a:t>the </a:t>
            </a:r>
            <a:r>
              <a:rPr lang="en-US" spc="-5" dirty="0" smtClean="0">
                <a:latin typeface="Carlito"/>
                <a:cs typeface="Carlito"/>
              </a:rPr>
              <a:t>memory </a:t>
            </a:r>
            <a:r>
              <a:rPr lang="en-US" dirty="0" smtClean="0">
                <a:latin typeface="Carlito"/>
                <a:cs typeface="Carlito"/>
              </a:rPr>
              <a:t>array </a:t>
            </a:r>
            <a:r>
              <a:rPr lang="en-US" spc="-10" dirty="0" smtClean="0">
                <a:latin typeface="Carlito"/>
                <a:cs typeface="Carlito"/>
              </a:rPr>
              <a:t>is </a:t>
            </a:r>
            <a:r>
              <a:rPr lang="en-US" dirty="0" smtClean="0">
                <a:latin typeface="Carlito"/>
                <a:cs typeface="Carlito"/>
              </a:rPr>
              <a:t>often </a:t>
            </a:r>
            <a:r>
              <a:rPr lang="en-US" spc="-5" dirty="0" smtClean="0">
                <a:latin typeface="Carlito"/>
                <a:cs typeface="Carlito"/>
              </a:rPr>
              <a:t>consists </a:t>
            </a:r>
            <a:r>
              <a:rPr lang="en-US" dirty="0" smtClean="0">
                <a:latin typeface="Carlito"/>
                <a:cs typeface="Carlito"/>
              </a:rPr>
              <a:t>of </a:t>
            </a:r>
            <a:r>
              <a:rPr lang="en-US" spc="-5" dirty="0" smtClean="0">
                <a:latin typeface="Carlito"/>
                <a:cs typeface="Carlito"/>
              </a:rPr>
              <a:t>several blocks of </a:t>
            </a:r>
            <a:r>
              <a:rPr lang="en-US" dirty="0" smtClean="0">
                <a:latin typeface="Carlito"/>
                <a:cs typeface="Carlito"/>
              </a:rPr>
              <a:t>memory </a:t>
            </a:r>
            <a:r>
              <a:rPr lang="en-US" spc="-5" dirty="0" smtClean="0">
                <a:latin typeface="Carlito"/>
                <a:cs typeface="Carlito"/>
              </a:rPr>
              <a:t>chips. Each block </a:t>
            </a:r>
            <a:r>
              <a:rPr lang="en-US" dirty="0" smtClean="0">
                <a:latin typeface="Carlito"/>
                <a:cs typeface="Carlito"/>
              </a:rPr>
              <a:t>of  </a:t>
            </a:r>
            <a:r>
              <a:rPr lang="en-US" spc="-5" dirty="0" smtClean="0">
                <a:latin typeface="Carlito"/>
                <a:cs typeface="Carlito"/>
              </a:rPr>
              <a:t>memory requires decoding </a:t>
            </a:r>
            <a:r>
              <a:rPr lang="en-US" dirty="0" smtClean="0">
                <a:latin typeface="Carlito"/>
                <a:cs typeface="Carlito"/>
              </a:rPr>
              <a:t>circuit. </a:t>
            </a:r>
            <a:r>
              <a:rPr lang="en-US" smtClean="0"/>
              <a:t>To avoid separate decoding for each memory block special decoder IC is used to generate chip select signal for each block.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31292" y="10087050"/>
            <a:ext cx="6789420" cy="56515"/>
          </a:xfrm>
          <a:custGeom>
            <a:avLst/>
            <a:gdLst/>
            <a:ahLst/>
            <a:cxnLst/>
            <a:rect l="l" t="t" r="r" b="b"/>
            <a:pathLst>
              <a:path w="6789420" h="56515">
                <a:moveTo>
                  <a:pt x="6789420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789420" y="56388"/>
                </a:lnTo>
                <a:lnTo>
                  <a:pt x="6789420" y="47256"/>
                </a:lnTo>
                <a:close/>
              </a:path>
              <a:path w="6789420" h="56515">
                <a:moveTo>
                  <a:pt x="6789420" y="0"/>
                </a:moveTo>
                <a:lnTo>
                  <a:pt x="0" y="0"/>
                </a:lnTo>
                <a:lnTo>
                  <a:pt x="0" y="38100"/>
                </a:lnTo>
                <a:lnTo>
                  <a:pt x="6789420" y="38100"/>
                </a:lnTo>
                <a:lnTo>
                  <a:pt x="678942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6880" y="520699"/>
            <a:ext cx="393890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Figure shows </a:t>
            </a:r>
            <a:r>
              <a:rPr sz="1100" dirty="0">
                <a:latin typeface="Carlito"/>
                <a:cs typeface="Carlito"/>
              </a:rPr>
              <a:t>the </a:t>
            </a:r>
            <a:r>
              <a:rPr sz="1100" spc="-5" dirty="0">
                <a:latin typeface="Carlito"/>
                <a:cs typeface="Carlito"/>
              </a:rPr>
              <a:t>Block decoding </a:t>
            </a:r>
            <a:r>
              <a:rPr sz="1100" dirty="0">
                <a:latin typeface="Carlito"/>
                <a:cs typeface="Carlito"/>
              </a:rPr>
              <a:t>technique </a:t>
            </a:r>
            <a:r>
              <a:rPr sz="1100" spc="-5" dirty="0">
                <a:latin typeface="Carlito"/>
                <a:cs typeface="Carlito"/>
              </a:rPr>
              <a:t>using 74138, 3:8</a:t>
            </a:r>
            <a:r>
              <a:rPr sz="1100" spc="2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decoder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379" y="4692522"/>
            <a:ext cx="684403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1100" spc="-5" dirty="0" smtClean="0">
                <a:latin typeface="Carlito"/>
                <a:cs typeface="Carlito"/>
              </a:rPr>
              <a:t>.</a:t>
            </a:r>
            <a:endParaRPr sz="11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9493" y="1060419"/>
            <a:ext cx="5350188" cy="3676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2700" marR="5080">
              <a:lnSpc>
                <a:spcPct val="117700"/>
              </a:lnSpc>
              <a:spcBef>
                <a:spcPts val="90"/>
              </a:spcBef>
            </a:pPr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096" y="0"/>
                </a:lnTo>
                <a:lnTo>
                  <a:pt x="0" y="0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6096"/>
                </a:lnTo>
                <a:lnTo>
                  <a:pt x="6946392" y="6096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159511"/>
            <a:ext cx="3502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UNIT-2 8086 ASSEMBLY LANGUAGE</a:t>
            </a:r>
            <a:r>
              <a:rPr sz="1200" spc="3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PROGRAMMING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3694" y="159511"/>
            <a:ext cx="1282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ECE</a:t>
            </a:r>
            <a:r>
              <a:rPr sz="1200" spc="-3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DEPARTMENT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1292" y="10087050"/>
            <a:ext cx="6789420" cy="56515"/>
          </a:xfrm>
          <a:custGeom>
            <a:avLst/>
            <a:gdLst/>
            <a:ahLst/>
            <a:cxnLst/>
            <a:rect l="l" t="t" r="r" b="b"/>
            <a:pathLst>
              <a:path w="6789420" h="56515">
                <a:moveTo>
                  <a:pt x="6789420" y="47256"/>
                </a:moveTo>
                <a:lnTo>
                  <a:pt x="0" y="47256"/>
                </a:lnTo>
                <a:lnTo>
                  <a:pt x="0" y="56388"/>
                </a:lnTo>
                <a:lnTo>
                  <a:pt x="6789420" y="56388"/>
                </a:lnTo>
                <a:lnTo>
                  <a:pt x="6789420" y="47256"/>
                </a:lnTo>
                <a:close/>
              </a:path>
              <a:path w="6789420" h="56515">
                <a:moveTo>
                  <a:pt x="6789420" y="0"/>
                </a:moveTo>
                <a:lnTo>
                  <a:pt x="0" y="0"/>
                </a:lnTo>
                <a:lnTo>
                  <a:pt x="0" y="38100"/>
                </a:lnTo>
                <a:lnTo>
                  <a:pt x="6789420" y="38100"/>
                </a:lnTo>
                <a:lnTo>
                  <a:pt x="6789420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5572" y="1920506"/>
            <a:ext cx="2738120" cy="325120"/>
          </a:xfrm>
          <a:custGeom>
            <a:avLst/>
            <a:gdLst/>
            <a:ahLst/>
            <a:cxnLst/>
            <a:rect l="l" t="t" r="r" b="b"/>
            <a:pathLst>
              <a:path w="2738120" h="325119">
                <a:moveTo>
                  <a:pt x="2737739" y="0"/>
                </a:moveTo>
                <a:lnTo>
                  <a:pt x="2672207" y="0"/>
                </a:lnTo>
                <a:lnTo>
                  <a:pt x="64008" y="0"/>
                </a:lnTo>
                <a:lnTo>
                  <a:pt x="0" y="0"/>
                </a:lnTo>
                <a:lnTo>
                  <a:pt x="0" y="324599"/>
                </a:lnTo>
                <a:lnTo>
                  <a:pt x="64008" y="324599"/>
                </a:lnTo>
                <a:lnTo>
                  <a:pt x="2672207" y="324599"/>
                </a:lnTo>
                <a:lnTo>
                  <a:pt x="2737739" y="324599"/>
                </a:lnTo>
                <a:lnTo>
                  <a:pt x="27377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9407" y="1920506"/>
            <a:ext cx="4138929" cy="325120"/>
          </a:xfrm>
          <a:custGeom>
            <a:avLst/>
            <a:gdLst/>
            <a:ahLst/>
            <a:cxnLst/>
            <a:rect l="l" t="t" r="r" b="b"/>
            <a:pathLst>
              <a:path w="4138929" h="325119">
                <a:moveTo>
                  <a:pt x="4138549" y="0"/>
                </a:moveTo>
                <a:lnTo>
                  <a:pt x="4073017" y="0"/>
                </a:lnTo>
                <a:lnTo>
                  <a:pt x="65532" y="0"/>
                </a:lnTo>
                <a:lnTo>
                  <a:pt x="0" y="0"/>
                </a:lnTo>
                <a:lnTo>
                  <a:pt x="0" y="324599"/>
                </a:lnTo>
                <a:lnTo>
                  <a:pt x="65532" y="324599"/>
                </a:lnTo>
                <a:lnTo>
                  <a:pt x="4073017" y="324599"/>
                </a:lnTo>
                <a:lnTo>
                  <a:pt x="4138549" y="324599"/>
                </a:lnTo>
                <a:lnTo>
                  <a:pt x="41385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84047" y="1914397"/>
            <a:ext cx="6884034" cy="337185"/>
            <a:chOff x="384047" y="1914397"/>
            <a:chExt cx="6884034" cy="337185"/>
          </a:xfrm>
        </p:grpSpPr>
        <p:sp>
          <p:nvSpPr>
            <p:cNvPr id="8" name="object 8"/>
            <p:cNvSpPr/>
            <p:nvPr/>
          </p:nvSpPr>
          <p:spPr>
            <a:xfrm>
              <a:off x="384048" y="1914397"/>
              <a:ext cx="6884034" cy="337185"/>
            </a:xfrm>
            <a:custGeom>
              <a:avLst/>
              <a:gdLst/>
              <a:ahLst/>
              <a:cxnLst/>
              <a:rect l="l" t="t" r="r" b="b"/>
              <a:pathLst>
                <a:path w="6884034" h="337185">
                  <a:moveTo>
                    <a:pt x="1464805" y="330708"/>
                  </a:moveTo>
                  <a:lnTo>
                    <a:pt x="1464805" y="330708"/>
                  </a:lnTo>
                  <a:lnTo>
                    <a:pt x="0" y="330708"/>
                  </a:lnTo>
                  <a:lnTo>
                    <a:pt x="0" y="336804"/>
                  </a:lnTo>
                  <a:lnTo>
                    <a:pt x="1464805" y="336804"/>
                  </a:lnTo>
                  <a:lnTo>
                    <a:pt x="1464805" y="330708"/>
                  </a:lnTo>
                  <a:close/>
                </a:path>
                <a:path w="6884034" h="337185">
                  <a:moveTo>
                    <a:pt x="1464805" y="0"/>
                  </a:moveTo>
                  <a:lnTo>
                    <a:pt x="1464805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1464805" y="6096"/>
                  </a:lnTo>
                  <a:lnTo>
                    <a:pt x="1464805" y="0"/>
                  </a:lnTo>
                  <a:close/>
                </a:path>
                <a:path w="6884034" h="337185">
                  <a:moveTo>
                    <a:pt x="2103678" y="330708"/>
                  </a:moveTo>
                  <a:lnTo>
                    <a:pt x="1790954" y="330708"/>
                  </a:lnTo>
                  <a:lnTo>
                    <a:pt x="1784858" y="330708"/>
                  </a:lnTo>
                  <a:lnTo>
                    <a:pt x="1470914" y="330708"/>
                  </a:lnTo>
                  <a:lnTo>
                    <a:pt x="1464818" y="330708"/>
                  </a:lnTo>
                  <a:lnTo>
                    <a:pt x="1464818" y="336804"/>
                  </a:lnTo>
                  <a:lnTo>
                    <a:pt x="1470914" y="336804"/>
                  </a:lnTo>
                  <a:lnTo>
                    <a:pt x="1784858" y="336804"/>
                  </a:lnTo>
                  <a:lnTo>
                    <a:pt x="1790954" y="336804"/>
                  </a:lnTo>
                  <a:lnTo>
                    <a:pt x="2103678" y="336804"/>
                  </a:lnTo>
                  <a:lnTo>
                    <a:pt x="2103678" y="330708"/>
                  </a:lnTo>
                  <a:close/>
                </a:path>
                <a:path w="6884034" h="337185">
                  <a:moveTo>
                    <a:pt x="2103678" y="0"/>
                  </a:moveTo>
                  <a:lnTo>
                    <a:pt x="1790954" y="0"/>
                  </a:lnTo>
                  <a:lnTo>
                    <a:pt x="1784858" y="0"/>
                  </a:lnTo>
                  <a:lnTo>
                    <a:pt x="1470914" y="0"/>
                  </a:lnTo>
                  <a:lnTo>
                    <a:pt x="1464818" y="0"/>
                  </a:lnTo>
                  <a:lnTo>
                    <a:pt x="1464818" y="6096"/>
                  </a:lnTo>
                  <a:lnTo>
                    <a:pt x="1470914" y="6096"/>
                  </a:lnTo>
                  <a:lnTo>
                    <a:pt x="1784858" y="6096"/>
                  </a:lnTo>
                  <a:lnTo>
                    <a:pt x="1790954" y="6096"/>
                  </a:lnTo>
                  <a:lnTo>
                    <a:pt x="2103678" y="6096"/>
                  </a:lnTo>
                  <a:lnTo>
                    <a:pt x="2103678" y="0"/>
                  </a:lnTo>
                  <a:close/>
                </a:path>
                <a:path w="6884034" h="337185">
                  <a:moveTo>
                    <a:pt x="2109838" y="330708"/>
                  </a:moveTo>
                  <a:lnTo>
                    <a:pt x="2103755" y="330708"/>
                  </a:lnTo>
                  <a:lnTo>
                    <a:pt x="2103755" y="336804"/>
                  </a:lnTo>
                  <a:lnTo>
                    <a:pt x="2109838" y="336804"/>
                  </a:lnTo>
                  <a:lnTo>
                    <a:pt x="2109838" y="330708"/>
                  </a:lnTo>
                  <a:close/>
                </a:path>
                <a:path w="6884034" h="337185">
                  <a:moveTo>
                    <a:pt x="2109838" y="0"/>
                  </a:moveTo>
                  <a:lnTo>
                    <a:pt x="2103755" y="0"/>
                  </a:lnTo>
                  <a:lnTo>
                    <a:pt x="2103755" y="6096"/>
                  </a:lnTo>
                  <a:lnTo>
                    <a:pt x="2109838" y="6096"/>
                  </a:lnTo>
                  <a:lnTo>
                    <a:pt x="2109838" y="0"/>
                  </a:lnTo>
                  <a:close/>
                </a:path>
                <a:path w="6884034" h="337185">
                  <a:moveTo>
                    <a:pt x="2737739" y="330708"/>
                  </a:moveTo>
                  <a:lnTo>
                    <a:pt x="2428367" y="330708"/>
                  </a:lnTo>
                  <a:lnTo>
                    <a:pt x="2422271" y="330708"/>
                  </a:lnTo>
                  <a:lnTo>
                    <a:pt x="2109851" y="330708"/>
                  </a:lnTo>
                  <a:lnTo>
                    <a:pt x="2109851" y="336804"/>
                  </a:lnTo>
                  <a:lnTo>
                    <a:pt x="2422271" y="336804"/>
                  </a:lnTo>
                  <a:lnTo>
                    <a:pt x="2428367" y="336804"/>
                  </a:lnTo>
                  <a:lnTo>
                    <a:pt x="2737739" y="336804"/>
                  </a:lnTo>
                  <a:lnTo>
                    <a:pt x="2737739" y="330708"/>
                  </a:lnTo>
                  <a:close/>
                </a:path>
                <a:path w="6884034" h="337185">
                  <a:moveTo>
                    <a:pt x="2737739" y="0"/>
                  </a:moveTo>
                  <a:lnTo>
                    <a:pt x="2428367" y="0"/>
                  </a:lnTo>
                  <a:lnTo>
                    <a:pt x="2422271" y="0"/>
                  </a:lnTo>
                  <a:lnTo>
                    <a:pt x="2109851" y="0"/>
                  </a:lnTo>
                  <a:lnTo>
                    <a:pt x="2109851" y="6096"/>
                  </a:lnTo>
                  <a:lnTo>
                    <a:pt x="2422271" y="6096"/>
                  </a:lnTo>
                  <a:lnTo>
                    <a:pt x="2428367" y="6096"/>
                  </a:lnTo>
                  <a:lnTo>
                    <a:pt x="2737739" y="6096"/>
                  </a:lnTo>
                  <a:lnTo>
                    <a:pt x="2737739" y="0"/>
                  </a:lnTo>
                  <a:close/>
                </a:path>
                <a:path w="6884034" h="337185">
                  <a:moveTo>
                    <a:pt x="3066910" y="330708"/>
                  </a:moveTo>
                  <a:lnTo>
                    <a:pt x="3060827" y="330708"/>
                  </a:lnTo>
                  <a:lnTo>
                    <a:pt x="2743835" y="330708"/>
                  </a:lnTo>
                  <a:lnTo>
                    <a:pt x="2743835" y="336804"/>
                  </a:lnTo>
                  <a:lnTo>
                    <a:pt x="3060827" y="336804"/>
                  </a:lnTo>
                  <a:lnTo>
                    <a:pt x="3066910" y="336804"/>
                  </a:lnTo>
                  <a:lnTo>
                    <a:pt x="3066910" y="330708"/>
                  </a:lnTo>
                  <a:close/>
                </a:path>
                <a:path w="6884034" h="337185">
                  <a:moveTo>
                    <a:pt x="3066910" y="0"/>
                  </a:moveTo>
                  <a:lnTo>
                    <a:pt x="3060827" y="0"/>
                  </a:lnTo>
                  <a:lnTo>
                    <a:pt x="2743835" y="0"/>
                  </a:lnTo>
                  <a:lnTo>
                    <a:pt x="2743835" y="6096"/>
                  </a:lnTo>
                  <a:lnTo>
                    <a:pt x="3060827" y="6096"/>
                  </a:lnTo>
                  <a:lnTo>
                    <a:pt x="3066910" y="6096"/>
                  </a:lnTo>
                  <a:lnTo>
                    <a:pt x="3066910" y="0"/>
                  </a:lnTo>
                  <a:close/>
                </a:path>
                <a:path w="6884034" h="337185">
                  <a:moveTo>
                    <a:pt x="4341228" y="330708"/>
                  </a:moveTo>
                  <a:lnTo>
                    <a:pt x="4341228" y="330708"/>
                  </a:lnTo>
                  <a:lnTo>
                    <a:pt x="3066923" y="330708"/>
                  </a:lnTo>
                  <a:lnTo>
                    <a:pt x="3066923" y="336804"/>
                  </a:lnTo>
                  <a:lnTo>
                    <a:pt x="4341228" y="336804"/>
                  </a:lnTo>
                  <a:lnTo>
                    <a:pt x="4341228" y="330708"/>
                  </a:lnTo>
                  <a:close/>
                </a:path>
                <a:path w="6884034" h="337185">
                  <a:moveTo>
                    <a:pt x="4341228" y="0"/>
                  </a:moveTo>
                  <a:lnTo>
                    <a:pt x="4341228" y="0"/>
                  </a:lnTo>
                  <a:lnTo>
                    <a:pt x="3066923" y="0"/>
                  </a:lnTo>
                  <a:lnTo>
                    <a:pt x="3066923" y="6096"/>
                  </a:lnTo>
                  <a:lnTo>
                    <a:pt x="4341228" y="6096"/>
                  </a:lnTo>
                  <a:lnTo>
                    <a:pt x="4341228" y="0"/>
                  </a:lnTo>
                  <a:close/>
                </a:path>
                <a:path w="6884034" h="337185">
                  <a:moveTo>
                    <a:pt x="4979784" y="330708"/>
                  </a:moveTo>
                  <a:lnTo>
                    <a:pt x="4973701" y="330708"/>
                  </a:lnTo>
                  <a:lnTo>
                    <a:pt x="4659757" y="330708"/>
                  </a:lnTo>
                  <a:lnTo>
                    <a:pt x="4653661" y="330708"/>
                  </a:lnTo>
                  <a:lnTo>
                    <a:pt x="4341241" y="330708"/>
                  </a:lnTo>
                  <a:lnTo>
                    <a:pt x="4341241" y="336804"/>
                  </a:lnTo>
                  <a:lnTo>
                    <a:pt x="4653661" y="336804"/>
                  </a:lnTo>
                  <a:lnTo>
                    <a:pt x="4659757" y="336804"/>
                  </a:lnTo>
                  <a:lnTo>
                    <a:pt x="4973701" y="336804"/>
                  </a:lnTo>
                  <a:lnTo>
                    <a:pt x="4979784" y="336804"/>
                  </a:lnTo>
                  <a:lnTo>
                    <a:pt x="4979784" y="330708"/>
                  </a:lnTo>
                  <a:close/>
                </a:path>
                <a:path w="6884034" h="337185">
                  <a:moveTo>
                    <a:pt x="4979784" y="0"/>
                  </a:moveTo>
                  <a:lnTo>
                    <a:pt x="4973701" y="0"/>
                  </a:lnTo>
                  <a:lnTo>
                    <a:pt x="4659757" y="0"/>
                  </a:lnTo>
                  <a:lnTo>
                    <a:pt x="4653661" y="0"/>
                  </a:lnTo>
                  <a:lnTo>
                    <a:pt x="4341241" y="0"/>
                  </a:lnTo>
                  <a:lnTo>
                    <a:pt x="4341241" y="6096"/>
                  </a:lnTo>
                  <a:lnTo>
                    <a:pt x="4653661" y="6096"/>
                  </a:lnTo>
                  <a:lnTo>
                    <a:pt x="4659757" y="6096"/>
                  </a:lnTo>
                  <a:lnTo>
                    <a:pt x="4973701" y="6096"/>
                  </a:lnTo>
                  <a:lnTo>
                    <a:pt x="4979784" y="6096"/>
                  </a:lnTo>
                  <a:lnTo>
                    <a:pt x="4979784" y="0"/>
                  </a:lnTo>
                  <a:close/>
                </a:path>
                <a:path w="6884034" h="337185">
                  <a:moveTo>
                    <a:pt x="5292522" y="330708"/>
                  </a:moveTo>
                  <a:lnTo>
                    <a:pt x="4979797" y="330708"/>
                  </a:lnTo>
                  <a:lnTo>
                    <a:pt x="4979797" y="336804"/>
                  </a:lnTo>
                  <a:lnTo>
                    <a:pt x="5292522" y="336804"/>
                  </a:lnTo>
                  <a:lnTo>
                    <a:pt x="5292522" y="330708"/>
                  </a:lnTo>
                  <a:close/>
                </a:path>
                <a:path w="6884034" h="337185">
                  <a:moveTo>
                    <a:pt x="5292522" y="0"/>
                  </a:moveTo>
                  <a:lnTo>
                    <a:pt x="4979797" y="0"/>
                  </a:lnTo>
                  <a:lnTo>
                    <a:pt x="4979797" y="6096"/>
                  </a:lnTo>
                  <a:lnTo>
                    <a:pt x="5292522" y="6096"/>
                  </a:lnTo>
                  <a:lnTo>
                    <a:pt x="5292522" y="0"/>
                  </a:lnTo>
                  <a:close/>
                </a:path>
                <a:path w="6884034" h="337185">
                  <a:moveTo>
                    <a:pt x="5298681" y="330708"/>
                  </a:moveTo>
                  <a:lnTo>
                    <a:pt x="5292598" y="330708"/>
                  </a:lnTo>
                  <a:lnTo>
                    <a:pt x="5292598" y="336804"/>
                  </a:lnTo>
                  <a:lnTo>
                    <a:pt x="5298681" y="336804"/>
                  </a:lnTo>
                  <a:lnTo>
                    <a:pt x="5298681" y="330708"/>
                  </a:lnTo>
                  <a:close/>
                </a:path>
                <a:path w="6884034" h="337185">
                  <a:moveTo>
                    <a:pt x="5298681" y="0"/>
                  </a:moveTo>
                  <a:lnTo>
                    <a:pt x="5292598" y="0"/>
                  </a:lnTo>
                  <a:lnTo>
                    <a:pt x="5292598" y="6096"/>
                  </a:lnTo>
                  <a:lnTo>
                    <a:pt x="5298681" y="6096"/>
                  </a:lnTo>
                  <a:lnTo>
                    <a:pt x="5298681" y="0"/>
                  </a:lnTo>
                  <a:close/>
                </a:path>
                <a:path w="6884034" h="337185">
                  <a:moveTo>
                    <a:pt x="5935713" y="0"/>
                  </a:moveTo>
                  <a:lnTo>
                    <a:pt x="5929630" y="0"/>
                  </a:lnTo>
                  <a:lnTo>
                    <a:pt x="5617210" y="0"/>
                  </a:lnTo>
                  <a:lnTo>
                    <a:pt x="5611114" y="0"/>
                  </a:lnTo>
                  <a:lnTo>
                    <a:pt x="5298694" y="0"/>
                  </a:lnTo>
                  <a:lnTo>
                    <a:pt x="5298694" y="6096"/>
                  </a:lnTo>
                  <a:lnTo>
                    <a:pt x="5611114" y="6096"/>
                  </a:lnTo>
                  <a:lnTo>
                    <a:pt x="5617210" y="6096"/>
                  </a:lnTo>
                  <a:lnTo>
                    <a:pt x="5929630" y="6096"/>
                  </a:lnTo>
                  <a:lnTo>
                    <a:pt x="5935713" y="6096"/>
                  </a:lnTo>
                  <a:lnTo>
                    <a:pt x="5935713" y="0"/>
                  </a:lnTo>
                  <a:close/>
                </a:path>
                <a:path w="6884034" h="337185">
                  <a:moveTo>
                    <a:pt x="6254229" y="0"/>
                  </a:moveTo>
                  <a:lnTo>
                    <a:pt x="6248146" y="0"/>
                  </a:lnTo>
                  <a:lnTo>
                    <a:pt x="5935726" y="0"/>
                  </a:lnTo>
                  <a:lnTo>
                    <a:pt x="5935726" y="6096"/>
                  </a:lnTo>
                  <a:lnTo>
                    <a:pt x="6248146" y="6096"/>
                  </a:lnTo>
                  <a:lnTo>
                    <a:pt x="6254229" y="6096"/>
                  </a:lnTo>
                  <a:lnTo>
                    <a:pt x="6254229" y="0"/>
                  </a:lnTo>
                  <a:close/>
                </a:path>
                <a:path w="6884034" h="337185">
                  <a:moveTo>
                    <a:pt x="6572745" y="0"/>
                  </a:moveTo>
                  <a:lnTo>
                    <a:pt x="6566662" y="0"/>
                  </a:lnTo>
                  <a:lnTo>
                    <a:pt x="6254242" y="0"/>
                  </a:lnTo>
                  <a:lnTo>
                    <a:pt x="6254242" y="6096"/>
                  </a:lnTo>
                  <a:lnTo>
                    <a:pt x="6566662" y="6096"/>
                  </a:lnTo>
                  <a:lnTo>
                    <a:pt x="6572745" y="6096"/>
                  </a:lnTo>
                  <a:lnTo>
                    <a:pt x="6572745" y="0"/>
                  </a:lnTo>
                  <a:close/>
                </a:path>
                <a:path w="6884034" h="337185">
                  <a:moveTo>
                    <a:pt x="6883959" y="0"/>
                  </a:moveTo>
                  <a:lnTo>
                    <a:pt x="6572758" y="0"/>
                  </a:lnTo>
                  <a:lnTo>
                    <a:pt x="6572758" y="6096"/>
                  </a:lnTo>
                  <a:lnTo>
                    <a:pt x="6883959" y="6096"/>
                  </a:lnTo>
                  <a:lnTo>
                    <a:pt x="6883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76646" y="2245105"/>
              <a:ext cx="1591945" cy="6350"/>
            </a:xfrm>
            <a:custGeom>
              <a:avLst/>
              <a:gdLst/>
              <a:ahLst/>
              <a:cxnLst/>
              <a:rect l="l" t="t" r="r" b="b"/>
              <a:pathLst>
                <a:path w="1591945" h="6350">
                  <a:moveTo>
                    <a:pt x="608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6083" y="6096"/>
                  </a:lnTo>
                  <a:lnTo>
                    <a:pt x="6083" y="0"/>
                  </a:lnTo>
                  <a:close/>
                </a:path>
                <a:path w="1591945" h="6350">
                  <a:moveTo>
                    <a:pt x="643115" y="0"/>
                  </a:moveTo>
                  <a:lnTo>
                    <a:pt x="637032" y="0"/>
                  </a:lnTo>
                  <a:lnTo>
                    <a:pt x="324612" y="0"/>
                  </a:lnTo>
                  <a:lnTo>
                    <a:pt x="318516" y="0"/>
                  </a:lnTo>
                  <a:lnTo>
                    <a:pt x="6096" y="0"/>
                  </a:lnTo>
                  <a:lnTo>
                    <a:pt x="6096" y="6096"/>
                  </a:lnTo>
                  <a:lnTo>
                    <a:pt x="318516" y="6096"/>
                  </a:lnTo>
                  <a:lnTo>
                    <a:pt x="324612" y="6096"/>
                  </a:lnTo>
                  <a:lnTo>
                    <a:pt x="637032" y="6096"/>
                  </a:lnTo>
                  <a:lnTo>
                    <a:pt x="643115" y="6096"/>
                  </a:lnTo>
                  <a:lnTo>
                    <a:pt x="643115" y="0"/>
                  </a:lnTo>
                  <a:close/>
                </a:path>
                <a:path w="1591945" h="6350">
                  <a:moveTo>
                    <a:pt x="961631" y="0"/>
                  </a:moveTo>
                  <a:lnTo>
                    <a:pt x="955548" y="0"/>
                  </a:lnTo>
                  <a:lnTo>
                    <a:pt x="643128" y="0"/>
                  </a:lnTo>
                  <a:lnTo>
                    <a:pt x="643128" y="6096"/>
                  </a:lnTo>
                  <a:lnTo>
                    <a:pt x="955548" y="6096"/>
                  </a:lnTo>
                  <a:lnTo>
                    <a:pt x="961631" y="6096"/>
                  </a:lnTo>
                  <a:lnTo>
                    <a:pt x="961631" y="0"/>
                  </a:lnTo>
                  <a:close/>
                </a:path>
                <a:path w="1591945" h="6350">
                  <a:moveTo>
                    <a:pt x="1280147" y="0"/>
                  </a:moveTo>
                  <a:lnTo>
                    <a:pt x="1274064" y="0"/>
                  </a:lnTo>
                  <a:lnTo>
                    <a:pt x="961644" y="0"/>
                  </a:lnTo>
                  <a:lnTo>
                    <a:pt x="961644" y="6096"/>
                  </a:lnTo>
                  <a:lnTo>
                    <a:pt x="1274064" y="6096"/>
                  </a:lnTo>
                  <a:lnTo>
                    <a:pt x="1280147" y="6096"/>
                  </a:lnTo>
                  <a:lnTo>
                    <a:pt x="1280147" y="0"/>
                  </a:lnTo>
                  <a:close/>
                </a:path>
                <a:path w="1591945" h="6350">
                  <a:moveTo>
                    <a:pt x="1591360" y="0"/>
                  </a:moveTo>
                  <a:lnTo>
                    <a:pt x="1280160" y="0"/>
                  </a:lnTo>
                  <a:lnTo>
                    <a:pt x="1280160" y="6096"/>
                  </a:lnTo>
                  <a:lnTo>
                    <a:pt x="1591360" y="6096"/>
                  </a:lnTo>
                  <a:lnTo>
                    <a:pt x="1591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385572" y="3301326"/>
            <a:ext cx="2738120" cy="323850"/>
          </a:xfrm>
          <a:custGeom>
            <a:avLst/>
            <a:gdLst/>
            <a:ahLst/>
            <a:cxnLst/>
            <a:rect l="l" t="t" r="r" b="b"/>
            <a:pathLst>
              <a:path w="2738120" h="323850">
                <a:moveTo>
                  <a:pt x="2737739" y="0"/>
                </a:moveTo>
                <a:lnTo>
                  <a:pt x="2672207" y="0"/>
                </a:lnTo>
                <a:lnTo>
                  <a:pt x="64008" y="0"/>
                </a:lnTo>
                <a:lnTo>
                  <a:pt x="0" y="0"/>
                </a:lnTo>
                <a:lnTo>
                  <a:pt x="0" y="323380"/>
                </a:lnTo>
                <a:lnTo>
                  <a:pt x="64008" y="323380"/>
                </a:lnTo>
                <a:lnTo>
                  <a:pt x="2672207" y="323380"/>
                </a:lnTo>
                <a:lnTo>
                  <a:pt x="2737739" y="323380"/>
                </a:lnTo>
                <a:lnTo>
                  <a:pt x="273773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9407" y="3301326"/>
            <a:ext cx="4138929" cy="323850"/>
          </a:xfrm>
          <a:custGeom>
            <a:avLst/>
            <a:gdLst/>
            <a:ahLst/>
            <a:cxnLst/>
            <a:rect l="l" t="t" r="r" b="b"/>
            <a:pathLst>
              <a:path w="4138929" h="323850">
                <a:moveTo>
                  <a:pt x="4138549" y="0"/>
                </a:moveTo>
                <a:lnTo>
                  <a:pt x="4073017" y="0"/>
                </a:lnTo>
                <a:lnTo>
                  <a:pt x="65532" y="0"/>
                </a:lnTo>
                <a:lnTo>
                  <a:pt x="0" y="0"/>
                </a:lnTo>
                <a:lnTo>
                  <a:pt x="0" y="323380"/>
                </a:lnTo>
                <a:lnTo>
                  <a:pt x="65532" y="323380"/>
                </a:lnTo>
                <a:lnTo>
                  <a:pt x="4073017" y="323380"/>
                </a:lnTo>
                <a:lnTo>
                  <a:pt x="4138549" y="323380"/>
                </a:lnTo>
                <a:lnTo>
                  <a:pt x="413854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377952" y="864107"/>
            <a:ext cx="6896100" cy="3292475"/>
            <a:chOff x="377952" y="864107"/>
            <a:chExt cx="6896100" cy="3292475"/>
          </a:xfrm>
        </p:grpSpPr>
        <p:sp>
          <p:nvSpPr>
            <p:cNvPr id="13" name="object 13"/>
            <p:cNvSpPr/>
            <p:nvPr/>
          </p:nvSpPr>
          <p:spPr>
            <a:xfrm>
              <a:off x="384048" y="3295141"/>
              <a:ext cx="6884034" cy="335915"/>
            </a:xfrm>
            <a:custGeom>
              <a:avLst/>
              <a:gdLst/>
              <a:ahLst/>
              <a:cxnLst/>
              <a:rect l="l" t="t" r="r" b="b"/>
              <a:pathLst>
                <a:path w="6884034" h="335914">
                  <a:moveTo>
                    <a:pt x="1464805" y="329565"/>
                  </a:moveTo>
                  <a:lnTo>
                    <a:pt x="1464805" y="329565"/>
                  </a:lnTo>
                  <a:lnTo>
                    <a:pt x="0" y="329565"/>
                  </a:lnTo>
                  <a:lnTo>
                    <a:pt x="0" y="335661"/>
                  </a:lnTo>
                  <a:lnTo>
                    <a:pt x="1464805" y="335661"/>
                  </a:lnTo>
                  <a:lnTo>
                    <a:pt x="1464805" y="329565"/>
                  </a:lnTo>
                  <a:close/>
                </a:path>
                <a:path w="6884034" h="335914">
                  <a:moveTo>
                    <a:pt x="1464805" y="0"/>
                  </a:moveTo>
                  <a:lnTo>
                    <a:pt x="1464805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1464805" y="6096"/>
                  </a:lnTo>
                  <a:lnTo>
                    <a:pt x="1464805" y="0"/>
                  </a:lnTo>
                  <a:close/>
                </a:path>
                <a:path w="6884034" h="335914">
                  <a:moveTo>
                    <a:pt x="2103678" y="329565"/>
                  </a:moveTo>
                  <a:lnTo>
                    <a:pt x="1790954" y="329565"/>
                  </a:lnTo>
                  <a:lnTo>
                    <a:pt x="1784858" y="329565"/>
                  </a:lnTo>
                  <a:lnTo>
                    <a:pt x="1470914" y="329565"/>
                  </a:lnTo>
                  <a:lnTo>
                    <a:pt x="1464818" y="329565"/>
                  </a:lnTo>
                  <a:lnTo>
                    <a:pt x="1464818" y="335661"/>
                  </a:lnTo>
                  <a:lnTo>
                    <a:pt x="1470914" y="335661"/>
                  </a:lnTo>
                  <a:lnTo>
                    <a:pt x="1784858" y="335661"/>
                  </a:lnTo>
                  <a:lnTo>
                    <a:pt x="1790954" y="335661"/>
                  </a:lnTo>
                  <a:lnTo>
                    <a:pt x="2103678" y="335661"/>
                  </a:lnTo>
                  <a:lnTo>
                    <a:pt x="2103678" y="329565"/>
                  </a:lnTo>
                  <a:close/>
                </a:path>
                <a:path w="6884034" h="335914">
                  <a:moveTo>
                    <a:pt x="2103678" y="0"/>
                  </a:moveTo>
                  <a:lnTo>
                    <a:pt x="1790954" y="0"/>
                  </a:lnTo>
                  <a:lnTo>
                    <a:pt x="1784858" y="0"/>
                  </a:lnTo>
                  <a:lnTo>
                    <a:pt x="1470914" y="0"/>
                  </a:lnTo>
                  <a:lnTo>
                    <a:pt x="1464818" y="0"/>
                  </a:lnTo>
                  <a:lnTo>
                    <a:pt x="1464818" y="6096"/>
                  </a:lnTo>
                  <a:lnTo>
                    <a:pt x="1470914" y="6096"/>
                  </a:lnTo>
                  <a:lnTo>
                    <a:pt x="1784858" y="6096"/>
                  </a:lnTo>
                  <a:lnTo>
                    <a:pt x="1790954" y="6096"/>
                  </a:lnTo>
                  <a:lnTo>
                    <a:pt x="2103678" y="6096"/>
                  </a:lnTo>
                  <a:lnTo>
                    <a:pt x="2103678" y="0"/>
                  </a:lnTo>
                  <a:close/>
                </a:path>
                <a:path w="6884034" h="335914">
                  <a:moveTo>
                    <a:pt x="2109838" y="329565"/>
                  </a:moveTo>
                  <a:lnTo>
                    <a:pt x="2103755" y="329565"/>
                  </a:lnTo>
                  <a:lnTo>
                    <a:pt x="2103755" y="335661"/>
                  </a:lnTo>
                  <a:lnTo>
                    <a:pt x="2109838" y="335661"/>
                  </a:lnTo>
                  <a:lnTo>
                    <a:pt x="2109838" y="329565"/>
                  </a:lnTo>
                  <a:close/>
                </a:path>
                <a:path w="6884034" h="335914">
                  <a:moveTo>
                    <a:pt x="2109838" y="0"/>
                  </a:moveTo>
                  <a:lnTo>
                    <a:pt x="2103755" y="0"/>
                  </a:lnTo>
                  <a:lnTo>
                    <a:pt x="2103755" y="6096"/>
                  </a:lnTo>
                  <a:lnTo>
                    <a:pt x="2109838" y="6096"/>
                  </a:lnTo>
                  <a:lnTo>
                    <a:pt x="2109838" y="0"/>
                  </a:lnTo>
                  <a:close/>
                </a:path>
                <a:path w="6884034" h="335914">
                  <a:moveTo>
                    <a:pt x="2737739" y="329565"/>
                  </a:moveTo>
                  <a:lnTo>
                    <a:pt x="2428367" y="329565"/>
                  </a:lnTo>
                  <a:lnTo>
                    <a:pt x="2422271" y="329565"/>
                  </a:lnTo>
                  <a:lnTo>
                    <a:pt x="2109851" y="329565"/>
                  </a:lnTo>
                  <a:lnTo>
                    <a:pt x="2109851" y="335661"/>
                  </a:lnTo>
                  <a:lnTo>
                    <a:pt x="2422271" y="335661"/>
                  </a:lnTo>
                  <a:lnTo>
                    <a:pt x="2428367" y="335661"/>
                  </a:lnTo>
                  <a:lnTo>
                    <a:pt x="2737739" y="335661"/>
                  </a:lnTo>
                  <a:lnTo>
                    <a:pt x="2737739" y="329565"/>
                  </a:lnTo>
                  <a:close/>
                </a:path>
                <a:path w="6884034" h="335914">
                  <a:moveTo>
                    <a:pt x="2737739" y="0"/>
                  </a:moveTo>
                  <a:lnTo>
                    <a:pt x="2428367" y="0"/>
                  </a:lnTo>
                  <a:lnTo>
                    <a:pt x="2422271" y="0"/>
                  </a:lnTo>
                  <a:lnTo>
                    <a:pt x="2109851" y="0"/>
                  </a:lnTo>
                  <a:lnTo>
                    <a:pt x="2109851" y="6096"/>
                  </a:lnTo>
                  <a:lnTo>
                    <a:pt x="2422271" y="6096"/>
                  </a:lnTo>
                  <a:lnTo>
                    <a:pt x="2428367" y="6096"/>
                  </a:lnTo>
                  <a:lnTo>
                    <a:pt x="2737739" y="6096"/>
                  </a:lnTo>
                  <a:lnTo>
                    <a:pt x="2737739" y="0"/>
                  </a:lnTo>
                  <a:close/>
                </a:path>
                <a:path w="6884034" h="335914">
                  <a:moveTo>
                    <a:pt x="3066910" y="329565"/>
                  </a:moveTo>
                  <a:lnTo>
                    <a:pt x="3060827" y="329565"/>
                  </a:lnTo>
                  <a:lnTo>
                    <a:pt x="2743835" y="329565"/>
                  </a:lnTo>
                  <a:lnTo>
                    <a:pt x="2743835" y="335661"/>
                  </a:lnTo>
                  <a:lnTo>
                    <a:pt x="3060827" y="335661"/>
                  </a:lnTo>
                  <a:lnTo>
                    <a:pt x="3066910" y="335661"/>
                  </a:lnTo>
                  <a:lnTo>
                    <a:pt x="3066910" y="329565"/>
                  </a:lnTo>
                  <a:close/>
                </a:path>
                <a:path w="6884034" h="335914">
                  <a:moveTo>
                    <a:pt x="3066910" y="0"/>
                  </a:moveTo>
                  <a:lnTo>
                    <a:pt x="3060827" y="0"/>
                  </a:lnTo>
                  <a:lnTo>
                    <a:pt x="2743835" y="0"/>
                  </a:lnTo>
                  <a:lnTo>
                    <a:pt x="2743835" y="6096"/>
                  </a:lnTo>
                  <a:lnTo>
                    <a:pt x="3060827" y="6096"/>
                  </a:lnTo>
                  <a:lnTo>
                    <a:pt x="3066910" y="6096"/>
                  </a:lnTo>
                  <a:lnTo>
                    <a:pt x="3066910" y="0"/>
                  </a:lnTo>
                  <a:close/>
                </a:path>
                <a:path w="6884034" h="335914">
                  <a:moveTo>
                    <a:pt x="4341228" y="329565"/>
                  </a:moveTo>
                  <a:lnTo>
                    <a:pt x="4341228" y="329565"/>
                  </a:lnTo>
                  <a:lnTo>
                    <a:pt x="3066923" y="329565"/>
                  </a:lnTo>
                  <a:lnTo>
                    <a:pt x="3066923" y="335661"/>
                  </a:lnTo>
                  <a:lnTo>
                    <a:pt x="4341228" y="335661"/>
                  </a:lnTo>
                  <a:lnTo>
                    <a:pt x="4341228" y="329565"/>
                  </a:lnTo>
                  <a:close/>
                </a:path>
                <a:path w="6884034" h="335914">
                  <a:moveTo>
                    <a:pt x="4341228" y="0"/>
                  </a:moveTo>
                  <a:lnTo>
                    <a:pt x="4341228" y="0"/>
                  </a:lnTo>
                  <a:lnTo>
                    <a:pt x="3066923" y="0"/>
                  </a:lnTo>
                  <a:lnTo>
                    <a:pt x="3066923" y="6096"/>
                  </a:lnTo>
                  <a:lnTo>
                    <a:pt x="4341228" y="6096"/>
                  </a:lnTo>
                  <a:lnTo>
                    <a:pt x="4341228" y="0"/>
                  </a:lnTo>
                  <a:close/>
                </a:path>
                <a:path w="6884034" h="335914">
                  <a:moveTo>
                    <a:pt x="4979784" y="329565"/>
                  </a:moveTo>
                  <a:lnTo>
                    <a:pt x="4973701" y="329565"/>
                  </a:lnTo>
                  <a:lnTo>
                    <a:pt x="4659757" y="329565"/>
                  </a:lnTo>
                  <a:lnTo>
                    <a:pt x="4653661" y="329565"/>
                  </a:lnTo>
                  <a:lnTo>
                    <a:pt x="4341241" y="329565"/>
                  </a:lnTo>
                  <a:lnTo>
                    <a:pt x="4341241" y="335661"/>
                  </a:lnTo>
                  <a:lnTo>
                    <a:pt x="4653661" y="335661"/>
                  </a:lnTo>
                  <a:lnTo>
                    <a:pt x="4659757" y="335661"/>
                  </a:lnTo>
                  <a:lnTo>
                    <a:pt x="4973701" y="335661"/>
                  </a:lnTo>
                  <a:lnTo>
                    <a:pt x="4979784" y="335661"/>
                  </a:lnTo>
                  <a:lnTo>
                    <a:pt x="4979784" y="329565"/>
                  </a:lnTo>
                  <a:close/>
                </a:path>
                <a:path w="6884034" h="335914">
                  <a:moveTo>
                    <a:pt x="4979784" y="0"/>
                  </a:moveTo>
                  <a:lnTo>
                    <a:pt x="4973701" y="0"/>
                  </a:lnTo>
                  <a:lnTo>
                    <a:pt x="4659757" y="0"/>
                  </a:lnTo>
                  <a:lnTo>
                    <a:pt x="4653661" y="0"/>
                  </a:lnTo>
                  <a:lnTo>
                    <a:pt x="4341241" y="0"/>
                  </a:lnTo>
                  <a:lnTo>
                    <a:pt x="4341241" y="6096"/>
                  </a:lnTo>
                  <a:lnTo>
                    <a:pt x="4653661" y="6096"/>
                  </a:lnTo>
                  <a:lnTo>
                    <a:pt x="4659757" y="6096"/>
                  </a:lnTo>
                  <a:lnTo>
                    <a:pt x="4973701" y="6096"/>
                  </a:lnTo>
                  <a:lnTo>
                    <a:pt x="4979784" y="6096"/>
                  </a:lnTo>
                  <a:lnTo>
                    <a:pt x="4979784" y="0"/>
                  </a:lnTo>
                  <a:close/>
                </a:path>
                <a:path w="6884034" h="335914">
                  <a:moveTo>
                    <a:pt x="5292522" y="329565"/>
                  </a:moveTo>
                  <a:lnTo>
                    <a:pt x="4979797" y="329565"/>
                  </a:lnTo>
                  <a:lnTo>
                    <a:pt x="4979797" y="335661"/>
                  </a:lnTo>
                  <a:lnTo>
                    <a:pt x="5292522" y="335661"/>
                  </a:lnTo>
                  <a:lnTo>
                    <a:pt x="5292522" y="329565"/>
                  </a:lnTo>
                  <a:close/>
                </a:path>
                <a:path w="6884034" h="335914">
                  <a:moveTo>
                    <a:pt x="5292522" y="0"/>
                  </a:moveTo>
                  <a:lnTo>
                    <a:pt x="4979797" y="0"/>
                  </a:lnTo>
                  <a:lnTo>
                    <a:pt x="4979797" y="6096"/>
                  </a:lnTo>
                  <a:lnTo>
                    <a:pt x="5292522" y="6096"/>
                  </a:lnTo>
                  <a:lnTo>
                    <a:pt x="5292522" y="0"/>
                  </a:lnTo>
                  <a:close/>
                </a:path>
                <a:path w="6884034" h="335914">
                  <a:moveTo>
                    <a:pt x="5298681" y="329565"/>
                  </a:moveTo>
                  <a:lnTo>
                    <a:pt x="5292598" y="329565"/>
                  </a:lnTo>
                  <a:lnTo>
                    <a:pt x="5292598" y="335661"/>
                  </a:lnTo>
                  <a:lnTo>
                    <a:pt x="5298681" y="335661"/>
                  </a:lnTo>
                  <a:lnTo>
                    <a:pt x="5298681" y="329565"/>
                  </a:lnTo>
                  <a:close/>
                </a:path>
                <a:path w="6884034" h="335914">
                  <a:moveTo>
                    <a:pt x="5298681" y="0"/>
                  </a:moveTo>
                  <a:lnTo>
                    <a:pt x="5292598" y="0"/>
                  </a:lnTo>
                  <a:lnTo>
                    <a:pt x="5292598" y="6096"/>
                  </a:lnTo>
                  <a:lnTo>
                    <a:pt x="5298681" y="6096"/>
                  </a:lnTo>
                  <a:lnTo>
                    <a:pt x="5298681" y="0"/>
                  </a:lnTo>
                  <a:close/>
                </a:path>
                <a:path w="6884034" h="335914">
                  <a:moveTo>
                    <a:pt x="5935713" y="0"/>
                  </a:moveTo>
                  <a:lnTo>
                    <a:pt x="5929630" y="0"/>
                  </a:lnTo>
                  <a:lnTo>
                    <a:pt x="5617210" y="0"/>
                  </a:lnTo>
                  <a:lnTo>
                    <a:pt x="5611114" y="0"/>
                  </a:lnTo>
                  <a:lnTo>
                    <a:pt x="5298694" y="0"/>
                  </a:lnTo>
                  <a:lnTo>
                    <a:pt x="5298694" y="6096"/>
                  </a:lnTo>
                  <a:lnTo>
                    <a:pt x="5611114" y="6096"/>
                  </a:lnTo>
                  <a:lnTo>
                    <a:pt x="5617210" y="6096"/>
                  </a:lnTo>
                  <a:lnTo>
                    <a:pt x="5929630" y="6096"/>
                  </a:lnTo>
                  <a:lnTo>
                    <a:pt x="5935713" y="6096"/>
                  </a:lnTo>
                  <a:lnTo>
                    <a:pt x="5935713" y="0"/>
                  </a:lnTo>
                  <a:close/>
                </a:path>
                <a:path w="6884034" h="335914">
                  <a:moveTo>
                    <a:pt x="6254229" y="0"/>
                  </a:moveTo>
                  <a:lnTo>
                    <a:pt x="6248146" y="0"/>
                  </a:lnTo>
                  <a:lnTo>
                    <a:pt x="5935726" y="0"/>
                  </a:lnTo>
                  <a:lnTo>
                    <a:pt x="5935726" y="6096"/>
                  </a:lnTo>
                  <a:lnTo>
                    <a:pt x="6248146" y="6096"/>
                  </a:lnTo>
                  <a:lnTo>
                    <a:pt x="6254229" y="6096"/>
                  </a:lnTo>
                  <a:lnTo>
                    <a:pt x="6254229" y="0"/>
                  </a:lnTo>
                  <a:close/>
                </a:path>
                <a:path w="6884034" h="335914">
                  <a:moveTo>
                    <a:pt x="6572745" y="0"/>
                  </a:moveTo>
                  <a:lnTo>
                    <a:pt x="6566662" y="0"/>
                  </a:lnTo>
                  <a:lnTo>
                    <a:pt x="6254242" y="0"/>
                  </a:lnTo>
                  <a:lnTo>
                    <a:pt x="6254242" y="6096"/>
                  </a:lnTo>
                  <a:lnTo>
                    <a:pt x="6566662" y="6096"/>
                  </a:lnTo>
                  <a:lnTo>
                    <a:pt x="6572745" y="6096"/>
                  </a:lnTo>
                  <a:lnTo>
                    <a:pt x="6572745" y="0"/>
                  </a:lnTo>
                  <a:close/>
                </a:path>
                <a:path w="6884034" h="335914">
                  <a:moveTo>
                    <a:pt x="6883959" y="0"/>
                  </a:moveTo>
                  <a:lnTo>
                    <a:pt x="6572758" y="0"/>
                  </a:lnTo>
                  <a:lnTo>
                    <a:pt x="6572758" y="6096"/>
                  </a:lnTo>
                  <a:lnTo>
                    <a:pt x="6883959" y="6096"/>
                  </a:lnTo>
                  <a:lnTo>
                    <a:pt x="6883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939" y="864107"/>
              <a:ext cx="6896100" cy="3293110"/>
            </a:xfrm>
            <a:custGeom>
              <a:avLst/>
              <a:gdLst/>
              <a:ahLst/>
              <a:cxnLst/>
              <a:rect l="l" t="t" r="r" b="b"/>
              <a:pathLst>
                <a:path w="6896100" h="3293110">
                  <a:moveTo>
                    <a:pt x="6108" y="0"/>
                  </a:moveTo>
                  <a:lnTo>
                    <a:pt x="0" y="0"/>
                  </a:lnTo>
                  <a:lnTo>
                    <a:pt x="0" y="3292487"/>
                  </a:lnTo>
                  <a:lnTo>
                    <a:pt x="6108" y="3292487"/>
                  </a:lnTo>
                  <a:lnTo>
                    <a:pt x="6108" y="0"/>
                  </a:lnTo>
                  <a:close/>
                </a:path>
                <a:path w="6896100" h="3293110">
                  <a:moveTo>
                    <a:pt x="2749943" y="0"/>
                  </a:moveTo>
                  <a:lnTo>
                    <a:pt x="2743847" y="0"/>
                  </a:lnTo>
                  <a:lnTo>
                    <a:pt x="2743847" y="3292487"/>
                  </a:lnTo>
                  <a:lnTo>
                    <a:pt x="2749943" y="3292487"/>
                  </a:lnTo>
                  <a:lnTo>
                    <a:pt x="2749943" y="0"/>
                  </a:lnTo>
                  <a:close/>
                </a:path>
                <a:path w="6896100" h="3293110">
                  <a:moveTo>
                    <a:pt x="5304790" y="2760599"/>
                  </a:moveTo>
                  <a:lnTo>
                    <a:pt x="5298706" y="2760599"/>
                  </a:lnTo>
                  <a:lnTo>
                    <a:pt x="5298706" y="2766695"/>
                  </a:lnTo>
                  <a:lnTo>
                    <a:pt x="5304790" y="2766695"/>
                  </a:lnTo>
                  <a:lnTo>
                    <a:pt x="5304790" y="2760599"/>
                  </a:lnTo>
                  <a:close/>
                </a:path>
                <a:path w="6896100" h="3293110">
                  <a:moveTo>
                    <a:pt x="5941822" y="2760599"/>
                  </a:moveTo>
                  <a:lnTo>
                    <a:pt x="5935738" y="2760599"/>
                  </a:lnTo>
                  <a:lnTo>
                    <a:pt x="5623318" y="2760599"/>
                  </a:lnTo>
                  <a:lnTo>
                    <a:pt x="5617222" y="2760599"/>
                  </a:lnTo>
                  <a:lnTo>
                    <a:pt x="5304802" y="2760599"/>
                  </a:lnTo>
                  <a:lnTo>
                    <a:pt x="5304802" y="2766695"/>
                  </a:lnTo>
                  <a:lnTo>
                    <a:pt x="5617222" y="2766695"/>
                  </a:lnTo>
                  <a:lnTo>
                    <a:pt x="5623318" y="2766695"/>
                  </a:lnTo>
                  <a:lnTo>
                    <a:pt x="5935738" y="2766695"/>
                  </a:lnTo>
                  <a:lnTo>
                    <a:pt x="5941822" y="2766695"/>
                  </a:lnTo>
                  <a:lnTo>
                    <a:pt x="5941822" y="2760599"/>
                  </a:lnTo>
                  <a:close/>
                </a:path>
                <a:path w="6896100" h="3293110">
                  <a:moveTo>
                    <a:pt x="6260338" y="2760599"/>
                  </a:moveTo>
                  <a:lnTo>
                    <a:pt x="6254254" y="2760599"/>
                  </a:lnTo>
                  <a:lnTo>
                    <a:pt x="5941834" y="2760599"/>
                  </a:lnTo>
                  <a:lnTo>
                    <a:pt x="5941834" y="2766695"/>
                  </a:lnTo>
                  <a:lnTo>
                    <a:pt x="6254254" y="2766695"/>
                  </a:lnTo>
                  <a:lnTo>
                    <a:pt x="6260338" y="2766695"/>
                  </a:lnTo>
                  <a:lnTo>
                    <a:pt x="6260338" y="2760599"/>
                  </a:lnTo>
                  <a:close/>
                </a:path>
                <a:path w="6896100" h="3293110">
                  <a:moveTo>
                    <a:pt x="6578854" y="2760599"/>
                  </a:moveTo>
                  <a:lnTo>
                    <a:pt x="6572771" y="2760599"/>
                  </a:lnTo>
                  <a:lnTo>
                    <a:pt x="6260350" y="2760599"/>
                  </a:lnTo>
                  <a:lnTo>
                    <a:pt x="6260350" y="2766695"/>
                  </a:lnTo>
                  <a:lnTo>
                    <a:pt x="6572771" y="2766695"/>
                  </a:lnTo>
                  <a:lnTo>
                    <a:pt x="6578854" y="2766695"/>
                  </a:lnTo>
                  <a:lnTo>
                    <a:pt x="6578854" y="2760599"/>
                  </a:lnTo>
                  <a:close/>
                </a:path>
                <a:path w="6896100" h="3293110">
                  <a:moveTo>
                    <a:pt x="6896100" y="0"/>
                  </a:moveTo>
                  <a:lnTo>
                    <a:pt x="6890017" y="0"/>
                  </a:lnTo>
                  <a:lnTo>
                    <a:pt x="6890017" y="2760599"/>
                  </a:lnTo>
                  <a:lnTo>
                    <a:pt x="6578867" y="2760599"/>
                  </a:lnTo>
                  <a:lnTo>
                    <a:pt x="6578867" y="2766695"/>
                  </a:lnTo>
                  <a:lnTo>
                    <a:pt x="6890017" y="2766695"/>
                  </a:lnTo>
                  <a:lnTo>
                    <a:pt x="6890017" y="3292487"/>
                  </a:lnTo>
                  <a:lnTo>
                    <a:pt x="6896100" y="3292487"/>
                  </a:lnTo>
                  <a:lnTo>
                    <a:pt x="6896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691895" y="5156326"/>
            <a:ext cx="287020" cy="9525"/>
          </a:xfrm>
          <a:custGeom>
            <a:avLst/>
            <a:gdLst/>
            <a:ahLst/>
            <a:cxnLst/>
            <a:rect l="l" t="t" r="r" b="b"/>
            <a:pathLst>
              <a:path w="287019" h="9525">
                <a:moveTo>
                  <a:pt x="286816" y="0"/>
                </a:moveTo>
                <a:lnTo>
                  <a:pt x="0" y="0"/>
                </a:lnTo>
                <a:lnTo>
                  <a:pt x="0" y="9144"/>
                </a:lnTo>
                <a:lnTo>
                  <a:pt x="286816" y="9144"/>
                </a:lnTo>
                <a:lnTo>
                  <a:pt x="286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27070" y="5500750"/>
            <a:ext cx="287020" cy="9525"/>
          </a:xfrm>
          <a:custGeom>
            <a:avLst/>
            <a:gdLst/>
            <a:ahLst/>
            <a:cxnLst/>
            <a:rect l="l" t="t" r="r" b="b"/>
            <a:pathLst>
              <a:path w="287019" h="9525">
                <a:moveTo>
                  <a:pt x="286512" y="0"/>
                </a:moveTo>
                <a:lnTo>
                  <a:pt x="0" y="0"/>
                </a:lnTo>
                <a:lnTo>
                  <a:pt x="0" y="9144"/>
                </a:lnTo>
                <a:lnTo>
                  <a:pt x="286512" y="9144"/>
                </a:lnTo>
                <a:lnTo>
                  <a:pt x="286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8510" y="6561708"/>
            <a:ext cx="287020" cy="9525"/>
          </a:xfrm>
          <a:custGeom>
            <a:avLst/>
            <a:gdLst/>
            <a:ahLst/>
            <a:cxnLst/>
            <a:rect l="l" t="t" r="r" b="b"/>
            <a:pathLst>
              <a:path w="287019" h="9525">
                <a:moveTo>
                  <a:pt x="286512" y="0"/>
                </a:moveTo>
                <a:lnTo>
                  <a:pt x="0" y="0"/>
                </a:lnTo>
                <a:lnTo>
                  <a:pt x="0" y="9144"/>
                </a:lnTo>
                <a:lnTo>
                  <a:pt x="286512" y="9144"/>
                </a:lnTo>
                <a:lnTo>
                  <a:pt x="286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0736" y="6976236"/>
            <a:ext cx="287020" cy="9525"/>
          </a:xfrm>
          <a:custGeom>
            <a:avLst/>
            <a:gdLst/>
            <a:ahLst/>
            <a:cxnLst/>
            <a:rect l="l" t="t" r="r" b="b"/>
            <a:pathLst>
              <a:path w="287019" h="9525">
                <a:moveTo>
                  <a:pt x="286512" y="0"/>
                </a:moveTo>
                <a:lnTo>
                  <a:pt x="0" y="0"/>
                </a:lnTo>
                <a:lnTo>
                  <a:pt x="0" y="9143"/>
                </a:lnTo>
                <a:lnTo>
                  <a:pt x="286512" y="9143"/>
                </a:lnTo>
                <a:lnTo>
                  <a:pt x="286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07847" y="396239"/>
          <a:ext cx="6935464" cy="1551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25"/>
                <a:gridCol w="496570"/>
                <a:gridCol w="316864"/>
                <a:gridCol w="318770"/>
                <a:gridCol w="318769"/>
                <a:gridCol w="318769"/>
                <a:gridCol w="318769"/>
                <a:gridCol w="318769"/>
                <a:gridCol w="332105"/>
                <a:gridCol w="304800"/>
                <a:gridCol w="318135"/>
                <a:gridCol w="318135"/>
                <a:gridCol w="318135"/>
                <a:gridCol w="318770"/>
                <a:gridCol w="318770"/>
                <a:gridCol w="318135"/>
                <a:gridCol w="318135"/>
                <a:gridCol w="318135"/>
                <a:gridCol w="318135"/>
                <a:gridCol w="318770"/>
                <a:gridCol w="318770"/>
                <a:gridCol w="316229"/>
              </a:tblGrid>
              <a:tr h="470916">
                <a:tc gridSpan="2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Memory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Map</a:t>
                      </a:r>
                      <a:r>
                        <a:rPr sz="11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Table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571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974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Addre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5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D9D9D9"/>
                    </a:solidFill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ss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9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8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7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6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27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</a:tr>
              <a:tr h="556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FFFFF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025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1755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436880" y="1900173"/>
            <a:ext cx="45465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Carlito"/>
                <a:cs typeface="Carlito"/>
              </a:rPr>
              <a:t>E</a:t>
            </a:r>
            <a:r>
              <a:rPr sz="1100" spc="5" dirty="0">
                <a:latin typeface="Carlito"/>
                <a:cs typeface="Carlito"/>
              </a:rPr>
              <a:t>P</a:t>
            </a:r>
            <a:r>
              <a:rPr sz="1100" dirty="0">
                <a:latin typeface="Carlito"/>
                <a:cs typeface="Carlito"/>
              </a:rPr>
              <a:t>R</a:t>
            </a:r>
            <a:r>
              <a:rPr sz="1100" spc="-10" dirty="0">
                <a:latin typeface="Carlito"/>
                <a:cs typeface="Carlito"/>
              </a:rPr>
              <a:t>O</a:t>
            </a:r>
            <a:r>
              <a:rPr sz="1100" dirty="0">
                <a:latin typeface="Carlito"/>
                <a:cs typeface="Carlito"/>
              </a:rPr>
              <a:t>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82239" y="1900173"/>
            <a:ext cx="3771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8K X</a:t>
            </a:r>
            <a:r>
              <a:rPr sz="1100" spc="-8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8</a:t>
            </a:r>
            <a:endParaRPr sz="1100">
              <a:latin typeface="Carlito"/>
              <a:cs typeface="Carlito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07847" y="2277109"/>
          <a:ext cx="6948798" cy="1051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9595"/>
                <a:gridCol w="277495"/>
                <a:gridCol w="319404"/>
                <a:gridCol w="319405"/>
                <a:gridCol w="319405"/>
                <a:gridCol w="319405"/>
                <a:gridCol w="319405"/>
                <a:gridCol w="319405"/>
                <a:gridCol w="318769"/>
                <a:gridCol w="318769"/>
                <a:gridCol w="318770"/>
                <a:gridCol w="318770"/>
                <a:gridCol w="319404"/>
                <a:gridCol w="319404"/>
                <a:gridCol w="318770"/>
                <a:gridCol w="318770"/>
                <a:gridCol w="318770"/>
                <a:gridCol w="318770"/>
                <a:gridCol w="319404"/>
                <a:gridCol w="319405"/>
                <a:gridCol w="357504"/>
              </a:tblGrid>
              <a:tr h="495299">
                <a:tc>
                  <a:txBody>
                    <a:bodyPr/>
                    <a:lstStyle/>
                    <a:p>
                      <a:pPr marL="141605">
                        <a:lnSpc>
                          <a:spcPts val="105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FE000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6641">
                <a:tc>
                  <a:txBody>
                    <a:bodyPr/>
                    <a:lstStyle/>
                    <a:p>
                      <a:pPr marL="14160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FDFFF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6839" algn="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436880" y="3281298"/>
            <a:ext cx="3028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RAM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82239" y="3281298"/>
            <a:ext cx="3771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arlito"/>
                <a:cs typeface="Carlito"/>
              </a:rPr>
              <a:t>8K X</a:t>
            </a:r>
            <a:r>
              <a:rPr sz="1100" spc="-8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8</a:t>
            </a:r>
            <a:endParaRPr sz="1100">
              <a:latin typeface="Carlito"/>
              <a:cs typeface="Carlito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307847" y="3658234"/>
          <a:ext cx="6936734" cy="6498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2770"/>
                <a:gridCol w="274320"/>
                <a:gridCol w="318770"/>
                <a:gridCol w="318769"/>
                <a:gridCol w="318769"/>
                <a:gridCol w="318769"/>
                <a:gridCol w="318769"/>
                <a:gridCol w="318769"/>
                <a:gridCol w="318135"/>
                <a:gridCol w="318134"/>
                <a:gridCol w="318135"/>
                <a:gridCol w="318135"/>
                <a:gridCol w="318770"/>
                <a:gridCol w="318770"/>
                <a:gridCol w="318135"/>
                <a:gridCol w="318135"/>
                <a:gridCol w="318135"/>
                <a:gridCol w="318135"/>
                <a:gridCol w="318770"/>
                <a:gridCol w="318770"/>
                <a:gridCol w="356870"/>
              </a:tblGrid>
              <a:tr h="169164">
                <a:tc>
                  <a:txBody>
                    <a:bodyPr/>
                    <a:lstStyle/>
                    <a:p>
                      <a:pPr marL="141605">
                        <a:lnSpc>
                          <a:spcPts val="105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FC000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106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/>
                </a:tc>
              </a:tr>
              <a:tr h="326136">
                <a:tc>
                  <a:txBody>
                    <a:bodyPr/>
                    <a:lstStyle/>
                    <a:p>
                      <a:pPr marL="141605">
                        <a:lnSpc>
                          <a:spcPts val="126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H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03287">
                <a:tc gridSpan="2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1605" marR="2613660">
                        <a:lnSpc>
                          <a:spcPct val="1927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Total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8K bytes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EPROM need 13 address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lines A0-A12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(since z13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=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8K).  Address lines A13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-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A19 are used for decoding to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generate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chip</a:t>
                      </a:r>
                      <a:r>
                        <a:rPr sz="1100" spc="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select.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𝐵𝐻𝐸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signal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goes low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when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transfer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at odd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address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higher byte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to be</a:t>
                      </a:r>
                      <a:r>
                        <a:rPr sz="1100" spc="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accessed.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41605" marR="514984">
                        <a:lnSpc>
                          <a:spcPct val="193800"/>
                        </a:lnSpc>
                        <a:spcBef>
                          <a:spcPts val="15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Let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us assume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that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the latched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address,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𝐵𝐻𝐸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demultiplexed data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lines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are readily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available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for interfacing.  The memory system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in this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problem contains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in total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four 4K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x 8 memory</a:t>
                      </a:r>
                      <a:r>
                        <a:rPr sz="11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chips.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141605" marR="92710">
                        <a:lnSpc>
                          <a:spcPct val="122400"/>
                        </a:lnSpc>
                        <a:spcBef>
                          <a:spcPts val="91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The two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4K x 8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chips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RAM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ROM are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arranged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parallel to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obtain 16-bit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data bus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width. If A0 is 0,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i.e.,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the  address is even and is in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RAM, then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lower RAM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chip is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selected indicating 8-bit transfer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at an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even address.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If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A0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is  i.e., the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address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is odd and is in RAM, the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𝐵𝐻𝐸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goes low, the upper RAM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chip is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selected, further indicating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that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8- 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bit transfer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at an odd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address.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If the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selected addresses are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ROM,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respective ROM chips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selected.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If at a  time A0 and </a:t>
                      </a:r>
                      <a:r>
                        <a:rPr sz="1100" spc="-90" dirty="0">
                          <a:latin typeface="Arial"/>
                          <a:cs typeface="Arial"/>
                        </a:rPr>
                        <a:t>𝐵𝐻𝐸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both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are 0,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both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RAM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or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ROM chips are selected,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i.e.,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transfer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is of 16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bits.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The 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selection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of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chips here takes place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as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shown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table</a:t>
                      </a:r>
                      <a:r>
                        <a:rPr sz="1100" spc="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below.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254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304800" y="393191"/>
            <a:ext cx="6952615" cy="9996170"/>
          </a:xfrm>
          <a:custGeom>
            <a:avLst/>
            <a:gdLst/>
            <a:ahLst/>
            <a:cxnLst/>
            <a:rect l="l" t="t" r="r" b="b"/>
            <a:pathLst>
              <a:path w="6952615" h="9996170">
                <a:moveTo>
                  <a:pt x="6096" y="0"/>
                </a:moveTo>
                <a:lnTo>
                  <a:pt x="0" y="0"/>
                </a:lnTo>
                <a:lnTo>
                  <a:pt x="0" y="9989820"/>
                </a:lnTo>
                <a:lnTo>
                  <a:pt x="6096" y="9989820"/>
                </a:lnTo>
                <a:lnTo>
                  <a:pt x="6096" y="0"/>
                </a:lnTo>
                <a:close/>
              </a:path>
              <a:path w="6952615" h="9996170">
                <a:moveTo>
                  <a:pt x="6952475" y="9989833"/>
                </a:moveTo>
                <a:lnTo>
                  <a:pt x="6946392" y="9989833"/>
                </a:lnTo>
                <a:lnTo>
                  <a:pt x="6096" y="9989833"/>
                </a:lnTo>
                <a:lnTo>
                  <a:pt x="0" y="9989833"/>
                </a:lnTo>
                <a:lnTo>
                  <a:pt x="0" y="9995916"/>
                </a:lnTo>
                <a:lnTo>
                  <a:pt x="6096" y="9995916"/>
                </a:lnTo>
                <a:lnTo>
                  <a:pt x="6946392" y="9995916"/>
                </a:lnTo>
                <a:lnTo>
                  <a:pt x="6952475" y="9995916"/>
                </a:lnTo>
                <a:lnTo>
                  <a:pt x="6952475" y="9989833"/>
                </a:lnTo>
                <a:close/>
              </a:path>
              <a:path w="6952615" h="9996170">
                <a:moveTo>
                  <a:pt x="6952475" y="0"/>
                </a:moveTo>
                <a:lnTo>
                  <a:pt x="6946392" y="0"/>
                </a:lnTo>
                <a:lnTo>
                  <a:pt x="6946392" y="9989820"/>
                </a:lnTo>
                <a:lnTo>
                  <a:pt x="6952475" y="9989820"/>
                </a:lnTo>
                <a:lnTo>
                  <a:pt x="69524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159511"/>
            <a:ext cx="3502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UNIT-2 8086 ASSEMBLY LANGUAGE</a:t>
            </a:r>
            <a:r>
              <a:rPr sz="1200" spc="3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PROGRAMMING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3694" y="159511"/>
            <a:ext cx="1282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ECE</a:t>
            </a:r>
            <a:r>
              <a:rPr sz="1200" spc="-3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DEPARTMENT</a:t>
            </a:r>
            <a:endParaRPr sz="1200">
              <a:latin typeface="Caladea"/>
              <a:cs typeface="Calade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93191"/>
            <a:ext cx="6952615" cy="9996170"/>
            <a:chOff x="304800" y="393191"/>
            <a:chExt cx="6952615" cy="9996170"/>
          </a:xfrm>
        </p:grpSpPr>
        <p:sp>
          <p:nvSpPr>
            <p:cNvPr id="5" name="object 5"/>
            <p:cNvSpPr/>
            <p:nvPr/>
          </p:nvSpPr>
          <p:spPr>
            <a:xfrm>
              <a:off x="431292" y="10087051"/>
              <a:ext cx="6789420" cy="56515"/>
            </a:xfrm>
            <a:custGeom>
              <a:avLst/>
              <a:gdLst/>
              <a:ahLst/>
              <a:cxnLst/>
              <a:rect l="l" t="t" r="r" b="b"/>
              <a:pathLst>
                <a:path w="6789420" h="56515">
                  <a:moveTo>
                    <a:pt x="6789420" y="47256"/>
                  </a:moveTo>
                  <a:lnTo>
                    <a:pt x="0" y="47256"/>
                  </a:lnTo>
                  <a:lnTo>
                    <a:pt x="0" y="56388"/>
                  </a:lnTo>
                  <a:lnTo>
                    <a:pt x="6789420" y="56388"/>
                  </a:lnTo>
                  <a:lnTo>
                    <a:pt x="6789420" y="47256"/>
                  </a:lnTo>
                  <a:close/>
                </a:path>
                <a:path w="6789420" h="56515">
                  <a:moveTo>
                    <a:pt x="67894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789420" y="38100"/>
                  </a:lnTo>
                  <a:lnTo>
                    <a:pt x="6789420" y="0"/>
                  </a:lnTo>
                  <a:close/>
                </a:path>
              </a:pathLst>
            </a:custGeom>
            <a:solidFill>
              <a:srgbClr val="612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393191"/>
              <a:ext cx="6952615" cy="9996170"/>
            </a:xfrm>
            <a:custGeom>
              <a:avLst/>
              <a:gdLst/>
              <a:ahLst/>
              <a:cxnLst/>
              <a:rect l="l" t="t" r="r" b="b"/>
              <a:pathLst>
                <a:path w="6952615" h="9996170">
                  <a:moveTo>
                    <a:pt x="6952475" y="9989833"/>
                  </a:moveTo>
                  <a:lnTo>
                    <a:pt x="6946392" y="9989833"/>
                  </a:lnTo>
                  <a:lnTo>
                    <a:pt x="6096" y="9989833"/>
                  </a:lnTo>
                  <a:lnTo>
                    <a:pt x="0" y="9989833"/>
                  </a:lnTo>
                  <a:lnTo>
                    <a:pt x="0" y="9995916"/>
                  </a:lnTo>
                  <a:lnTo>
                    <a:pt x="6096" y="9995916"/>
                  </a:lnTo>
                  <a:lnTo>
                    <a:pt x="6946392" y="9995916"/>
                  </a:lnTo>
                  <a:lnTo>
                    <a:pt x="6952475" y="9995916"/>
                  </a:lnTo>
                  <a:lnTo>
                    <a:pt x="6952475" y="9989833"/>
                  </a:lnTo>
                  <a:close/>
                </a:path>
                <a:path w="6952615" h="9996170">
                  <a:moveTo>
                    <a:pt x="6952475" y="0"/>
                  </a:moveTo>
                  <a:lnTo>
                    <a:pt x="69463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9989820"/>
                  </a:lnTo>
                  <a:lnTo>
                    <a:pt x="6096" y="9989820"/>
                  </a:lnTo>
                  <a:lnTo>
                    <a:pt x="6096" y="6096"/>
                  </a:lnTo>
                  <a:lnTo>
                    <a:pt x="6946392" y="6096"/>
                  </a:lnTo>
                  <a:lnTo>
                    <a:pt x="6946392" y="9989820"/>
                  </a:lnTo>
                  <a:lnTo>
                    <a:pt x="6952475" y="9989820"/>
                  </a:lnTo>
                  <a:lnTo>
                    <a:pt x="6952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6880" y="4694046"/>
            <a:ext cx="17653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rlito"/>
                <a:cs typeface="Carlito"/>
              </a:rPr>
              <a:t>Memory </a:t>
            </a:r>
            <a:r>
              <a:rPr sz="1100" b="1" dirty="0">
                <a:latin typeface="Carlito"/>
                <a:cs typeface="Carlito"/>
              </a:rPr>
              <a:t>Chip </a:t>
            </a:r>
            <a:r>
              <a:rPr sz="1100" b="1" spc="-5" dirty="0">
                <a:latin typeface="Carlito"/>
                <a:cs typeface="Carlito"/>
              </a:rPr>
              <a:t>Selection</a:t>
            </a:r>
            <a:r>
              <a:rPr sz="1100" b="1" spc="-4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Table: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975357" y="5720460"/>
            <a:ext cx="287020" cy="9525"/>
          </a:xfrm>
          <a:custGeom>
            <a:avLst/>
            <a:gdLst/>
            <a:ahLst/>
            <a:cxnLst/>
            <a:rect l="l" t="t" r="r" b="b"/>
            <a:pathLst>
              <a:path w="287019" h="9525">
                <a:moveTo>
                  <a:pt x="286512" y="0"/>
                </a:moveTo>
                <a:lnTo>
                  <a:pt x="0" y="0"/>
                </a:lnTo>
                <a:lnTo>
                  <a:pt x="0" y="9144"/>
                </a:lnTo>
                <a:lnTo>
                  <a:pt x="286512" y="9144"/>
                </a:lnTo>
                <a:lnTo>
                  <a:pt x="286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3580" y="5721984"/>
            <a:ext cx="287020" cy="9525"/>
          </a:xfrm>
          <a:custGeom>
            <a:avLst/>
            <a:gdLst/>
            <a:ahLst/>
            <a:cxnLst/>
            <a:rect l="l" t="t" r="r" b="b"/>
            <a:pathLst>
              <a:path w="287020" h="9525">
                <a:moveTo>
                  <a:pt x="286512" y="0"/>
                </a:moveTo>
                <a:lnTo>
                  <a:pt x="0" y="0"/>
                </a:lnTo>
                <a:lnTo>
                  <a:pt x="0" y="9144"/>
                </a:lnTo>
                <a:lnTo>
                  <a:pt x="286512" y="9144"/>
                </a:lnTo>
                <a:lnTo>
                  <a:pt x="2865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94713" y="5360542"/>
          <a:ext cx="4853937" cy="26544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0055"/>
                <a:gridCol w="429259"/>
                <a:gridCol w="369569"/>
                <a:gridCol w="493394"/>
                <a:gridCol w="1851660"/>
              </a:tblGrid>
              <a:tr h="675385"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Decoder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I/P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--&gt;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rlito"/>
                          <a:cs typeface="Carlito"/>
                        </a:rPr>
                        <a:t>Address/</a:t>
                      </a:r>
                      <a:r>
                        <a:rPr sz="1100" spc="-25" dirty="0">
                          <a:latin typeface="Arial"/>
                          <a:cs typeface="Arial"/>
                        </a:rPr>
                        <a:t>𝐵𝐻𝐸</a:t>
                      </a:r>
                      <a:r>
                        <a:rPr sz="11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--&gt;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A2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A13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A1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A0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4775">
                        <a:lnSpc>
                          <a:spcPct val="100000"/>
                        </a:lnSpc>
                      </a:pPr>
                      <a:r>
                        <a:rPr sz="1100" spc="-90" dirty="0">
                          <a:latin typeface="Arial"/>
                          <a:cs typeface="Arial"/>
                        </a:rPr>
                        <a:t>𝐵𝐻𝐸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Selection/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Comment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Word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transfer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on D0 -</a:t>
                      </a:r>
                      <a:r>
                        <a:rPr sz="11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Even and odd address in</a:t>
                      </a:r>
                      <a:r>
                        <a:rPr sz="11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RAM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30708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Byte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transfer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D7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1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D0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Only even address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RAM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3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Byte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transfer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D8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1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odd address in</a:t>
                      </a:r>
                      <a:r>
                        <a:rPr sz="11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RAM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Word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transfer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on D0 -</a:t>
                      </a:r>
                      <a:r>
                        <a:rPr sz="11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Even and odd address in</a:t>
                      </a:r>
                      <a:r>
                        <a:rPr sz="11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RAM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18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Byte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transfer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D7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1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D0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Only even address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RAM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29564"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Byte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transfer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D8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-</a:t>
                      </a:r>
                      <a:r>
                        <a:rPr sz="1100" spc="-5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odd address in</a:t>
                      </a:r>
                      <a:r>
                        <a:rPr sz="1100" spc="-4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ROM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36880" y="8290407"/>
            <a:ext cx="673354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4475">
              <a:lnSpc>
                <a:spcPct val="118200"/>
              </a:lnSpc>
              <a:spcBef>
                <a:spcPts val="95"/>
              </a:spcBef>
            </a:pPr>
            <a:r>
              <a:rPr sz="1100" b="1" spc="-5" dirty="0">
                <a:latin typeface="Carlito"/>
                <a:cs typeface="Carlito"/>
              </a:rPr>
              <a:t>Problem2: Design </a:t>
            </a:r>
            <a:r>
              <a:rPr sz="1100" b="1" dirty="0">
                <a:latin typeface="Carlito"/>
                <a:cs typeface="Carlito"/>
              </a:rPr>
              <a:t>an </a:t>
            </a:r>
            <a:r>
              <a:rPr sz="1100" b="1" spc="-5" dirty="0">
                <a:latin typeface="Carlito"/>
                <a:cs typeface="Carlito"/>
              </a:rPr>
              <a:t>interface </a:t>
            </a:r>
            <a:r>
              <a:rPr sz="1100" b="1" dirty="0">
                <a:latin typeface="Carlito"/>
                <a:cs typeface="Carlito"/>
              </a:rPr>
              <a:t>between </a:t>
            </a:r>
            <a:r>
              <a:rPr sz="1100" b="1" spc="-5" dirty="0">
                <a:latin typeface="Carlito"/>
                <a:cs typeface="Carlito"/>
              </a:rPr>
              <a:t>8086 </a:t>
            </a:r>
            <a:r>
              <a:rPr sz="1100" b="1" dirty="0">
                <a:latin typeface="Carlito"/>
                <a:cs typeface="Carlito"/>
              </a:rPr>
              <a:t>CPU </a:t>
            </a:r>
            <a:r>
              <a:rPr sz="1100" b="1" spc="-5" dirty="0">
                <a:latin typeface="Carlito"/>
                <a:cs typeface="Carlito"/>
              </a:rPr>
              <a:t>and </a:t>
            </a:r>
            <a:r>
              <a:rPr sz="1100" b="1" dirty="0">
                <a:latin typeface="Carlito"/>
                <a:cs typeface="Carlito"/>
              </a:rPr>
              <a:t>two chips </a:t>
            </a:r>
            <a:r>
              <a:rPr sz="1100" b="1" spc="-5" dirty="0">
                <a:latin typeface="Carlito"/>
                <a:cs typeface="Carlito"/>
              </a:rPr>
              <a:t>of </a:t>
            </a:r>
            <a:r>
              <a:rPr sz="1100" b="1" dirty="0">
                <a:latin typeface="Carlito"/>
                <a:cs typeface="Carlito"/>
              </a:rPr>
              <a:t>16K×8 </a:t>
            </a:r>
            <a:r>
              <a:rPr sz="1100" b="1" spc="-5" dirty="0">
                <a:latin typeface="Carlito"/>
                <a:cs typeface="Carlito"/>
              </a:rPr>
              <a:t>EPROM and </a:t>
            </a:r>
            <a:r>
              <a:rPr sz="1100" b="1" dirty="0">
                <a:latin typeface="Carlito"/>
                <a:cs typeface="Carlito"/>
              </a:rPr>
              <a:t>two </a:t>
            </a:r>
            <a:r>
              <a:rPr sz="1100" b="1" spc="-5" dirty="0">
                <a:latin typeface="Carlito"/>
                <a:cs typeface="Carlito"/>
              </a:rPr>
              <a:t>chips of </a:t>
            </a:r>
            <a:r>
              <a:rPr sz="1100" b="1" dirty="0">
                <a:latin typeface="Carlito"/>
                <a:cs typeface="Carlito"/>
              </a:rPr>
              <a:t>32K×8 RAM.  </a:t>
            </a:r>
            <a:r>
              <a:rPr sz="1100" b="1" spc="-5" dirty="0">
                <a:latin typeface="Carlito"/>
                <a:cs typeface="Carlito"/>
              </a:rPr>
              <a:t>Select </a:t>
            </a:r>
            <a:r>
              <a:rPr sz="1100" b="1" dirty="0">
                <a:latin typeface="Carlito"/>
                <a:cs typeface="Carlito"/>
              </a:rPr>
              <a:t>the </a:t>
            </a:r>
            <a:r>
              <a:rPr sz="1100" b="1" spc="-5" dirty="0">
                <a:latin typeface="Carlito"/>
                <a:cs typeface="Carlito"/>
              </a:rPr>
              <a:t>starting address of </a:t>
            </a:r>
            <a:r>
              <a:rPr sz="1100" b="1" dirty="0">
                <a:latin typeface="Carlito"/>
                <a:cs typeface="Carlito"/>
              </a:rPr>
              <a:t>EPROM </a:t>
            </a:r>
            <a:r>
              <a:rPr sz="1100" b="1" spc="-5" dirty="0">
                <a:latin typeface="Carlito"/>
                <a:cs typeface="Carlito"/>
              </a:rPr>
              <a:t>suitably. </a:t>
            </a:r>
            <a:r>
              <a:rPr sz="1100" b="1" dirty="0">
                <a:latin typeface="Carlito"/>
                <a:cs typeface="Carlito"/>
              </a:rPr>
              <a:t>The </a:t>
            </a:r>
            <a:r>
              <a:rPr sz="1100" b="1" spc="-5" dirty="0">
                <a:latin typeface="Carlito"/>
                <a:cs typeface="Carlito"/>
              </a:rPr>
              <a:t>RAM address must start at 00000</a:t>
            </a:r>
            <a:r>
              <a:rPr sz="1100" b="1" spc="-10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H.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18200"/>
              </a:lnSpc>
              <a:spcBef>
                <a:spcPts val="975"/>
              </a:spcBef>
            </a:pPr>
            <a:r>
              <a:rPr sz="1100" b="1" spc="-5" dirty="0">
                <a:latin typeface="Carlito"/>
                <a:cs typeface="Carlito"/>
              </a:rPr>
              <a:t>Solution: </a:t>
            </a:r>
            <a:r>
              <a:rPr sz="1100" spc="-5" dirty="0">
                <a:latin typeface="Carlito"/>
                <a:cs typeface="Carlito"/>
              </a:rPr>
              <a:t>The </a:t>
            </a:r>
            <a:r>
              <a:rPr sz="1100" dirty="0">
                <a:latin typeface="Carlito"/>
                <a:cs typeface="Carlito"/>
              </a:rPr>
              <a:t>last address </a:t>
            </a:r>
            <a:r>
              <a:rPr sz="1100" spc="-10" dirty="0">
                <a:latin typeface="Carlito"/>
                <a:cs typeface="Carlito"/>
              </a:rPr>
              <a:t>in </a:t>
            </a:r>
            <a:r>
              <a:rPr sz="1100" dirty="0">
                <a:latin typeface="Carlito"/>
                <a:cs typeface="Carlito"/>
              </a:rPr>
              <a:t>the map of </a:t>
            </a:r>
            <a:r>
              <a:rPr sz="1100" spc="-5" dirty="0">
                <a:latin typeface="Carlito"/>
                <a:cs typeface="Carlito"/>
              </a:rPr>
              <a:t>8086 </a:t>
            </a:r>
            <a:r>
              <a:rPr sz="1100" dirty="0">
                <a:latin typeface="Carlito"/>
                <a:cs typeface="Carlito"/>
              </a:rPr>
              <a:t>is </a:t>
            </a:r>
            <a:r>
              <a:rPr sz="1100" spc="-5" dirty="0">
                <a:latin typeface="Carlito"/>
                <a:cs typeface="Carlito"/>
              </a:rPr>
              <a:t>FFFFF H. </a:t>
            </a:r>
            <a:r>
              <a:rPr sz="1100" dirty="0">
                <a:latin typeface="Carlito"/>
                <a:cs typeface="Carlito"/>
              </a:rPr>
              <a:t>after </a:t>
            </a:r>
            <a:r>
              <a:rPr sz="1100" spc="-5" dirty="0">
                <a:latin typeface="Carlito"/>
                <a:cs typeface="Carlito"/>
              </a:rPr>
              <a:t>resetting, </a:t>
            </a:r>
            <a:r>
              <a:rPr sz="1100" dirty="0">
                <a:latin typeface="Carlito"/>
                <a:cs typeface="Carlito"/>
              </a:rPr>
              <a:t>the </a:t>
            </a:r>
            <a:r>
              <a:rPr sz="1100" spc="-5" dirty="0">
                <a:latin typeface="Carlito"/>
                <a:cs typeface="Carlito"/>
              </a:rPr>
              <a:t>processor starts from FFFF0 H. </a:t>
            </a:r>
            <a:r>
              <a:rPr sz="1100" dirty="0">
                <a:latin typeface="Carlito"/>
                <a:cs typeface="Carlito"/>
              </a:rPr>
              <a:t>hence this  address </a:t>
            </a:r>
            <a:r>
              <a:rPr sz="1100" spc="-5" dirty="0">
                <a:latin typeface="Carlito"/>
                <a:cs typeface="Carlito"/>
              </a:rPr>
              <a:t>must lie </a:t>
            </a:r>
            <a:r>
              <a:rPr sz="1100" dirty="0">
                <a:latin typeface="Carlito"/>
                <a:cs typeface="Carlito"/>
              </a:rPr>
              <a:t>in the address </a:t>
            </a:r>
            <a:r>
              <a:rPr sz="1100" spc="-5" dirty="0">
                <a:latin typeface="Carlito"/>
                <a:cs typeface="Carlito"/>
              </a:rPr>
              <a:t>range </a:t>
            </a:r>
            <a:r>
              <a:rPr sz="1100" dirty="0">
                <a:latin typeface="Carlito"/>
                <a:cs typeface="Carlito"/>
              </a:rPr>
              <a:t>of</a:t>
            </a:r>
            <a:r>
              <a:rPr sz="1100" spc="-3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EPROM.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1920" y="541019"/>
            <a:ext cx="4238801" cy="4022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159511"/>
            <a:ext cx="3502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UNIT-2 8086 ASSEMBLY LANGUAGE</a:t>
            </a:r>
            <a:r>
              <a:rPr sz="1200" spc="3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PROGRAMMING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3694" y="159511"/>
            <a:ext cx="1282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ECE</a:t>
            </a:r>
            <a:r>
              <a:rPr sz="1200" spc="-3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DEPARTMENT</a:t>
            </a:r>
            <a:endParaRPr sz="1200">
              <a:latin typeface="Caladea"/>
              <a:cs typeface="Calade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93191"/>
            <a:ext cx="6952615" cy="9996170"/>
            <a:chOff x="304800" y="393191"/>
            <a:chExt cx="6952615" cy="9996170"/>
          </a:xfrm>
        </p:grpSpPr>
        <p:sp>
          <p:nvSpPr>
            <p:cNvPr id="5" name="object 5"/>
            <p:cNvSpPr/>
            <p:nvPr/>
          </p:nvSpPr>
          <p:spPr>
            <a:xfrm>
              <a:off x="431292" y="10087051"/>
              <a:ext cx="6789420" cy="56515"/>
            </a:xfrm>
            <a:custGeom>
              <a:avLst/>
              <a:gdLst/>
              <a:ahLst/>
              <a:cxnLst/>
              <a:rect l="l" t="t" r="r" b="b"/>
              <a:pathLst>
                <a:path w="6789420" h="56515">
                  <a:moveTo>
                    <a:pt x="6789420" y="47256"/>
                  </a:moveTo>
                  <a:lnTo>
                    <a:pt x="0" y="47256"/>
                  </a:lnTo>
                  <a:lnTo>
                    <a:pt x="0" y="56388"/>
                  </a:lnTo>
                  <a:lnTo>
                    <a:pt x="6789420" y="56388"/>
                  </a:lnTo>
                  <a:lnTo>
                    <a:pt x="6789420" y="47256"/>
                  </a:lnTo>
                  <a:close/>
                </a:path>
                <a:path w="6789420" h="56515">
                  <a:moveTo>
                    <a:pt x="67894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789420" y="38100"/>
                  </a:lnTo>
                  <a:lnTo>
                    <a:pt x="6789420" y="0"/>
                  </a:lnTo>
                  <a:close/>
                </a:path>
              </a:pathLst>
            </a:custGeom>
            <a:solidFill>
              <a:srgbClr val="612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393191"/>
              <a:ext cx="6952615" cy="9996170"/>
            </a:xfrm>
            <a:custGeom>
              <a:avLst/>
              <a:gdLst/>
              <a:ahLst/>
              <a:cxnLst/>
              <a:rect l="l" t="t" r="r" b="b"/>
              <a:pathLst>
                <a:path w="6952615" h="9996170">
                  <a:moveTo>
                    <a:pt x="6952475" y="9989833"/>
                  </a:moveTo>
                  <a:lnTo>
                    <a:pt x="6946392" y="9989833"/>
                  </a:lnTo>
                  <a:lnTo>
                    <a:pt x="6096" y="9989833"/>
                  </a:lnTo>
                  <a:lnTo>
                    <a:pt x="0" y="9989833"/>
                  </a:lnTo>
                  <a:lnTo>
                    <a:pt x="0" y="9995916"/>
                  </a:lnTo>
                  <a:lnTo>
                    <a:pt x="6096" y="9995916"/>
                  </a:lnTo>
                  <a:lnTo>
                    <a:pt x="6946392" y="9995916"/>
                  </a:lnTo>
                  <a:lnTo>
                    <a:pt x="6952475" y="9995916"/>
                  </a:lnTo>
                  <a:lnTo>
                    <a:pt x="6952475" y="9989833"/>
                  </a:lnTo>
                  <a:close/>
                </a:path>
                <a:path w="6952615" h="9996170">
                  <a:moveTo>
                    <a:pt x="6952475" y="0"/>
                  </a:moveTo>
                  <a:lnTo>
                    <a:pt x="69463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9989820"/>
                  </a:lnTo>
                  <a:lnTo>
                    <a:pt x="6096" y="9989820"/>
                  </a:lnTo>
                  <a:lnTo>
                    <a:pt x="6096" y="6096"/>
                  </a:lnTo>
                  <a:lnTo>
                    <a:pt x="6946392" y="6096"/>
                  </a:lnTo>
                  <a:lnTo>
                    <a:pt x="6946392" y="9989820"/>
                  </a:lnTo>
                  <a:lnTo>
                    <a:pt x="6952475" y="9989820"/>
                  </a:lnTo>
                  <a:lnTo>
                    <a:pt x="6952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6880" y="1948027"/>
            <a:ext cx="6607809" cy="615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1100" dirty="0">
                <a:latin typeface="Carlito"/>
                <a:cs typeface="Carlito"/>
              </a:rPr>
              <a:t>It is </a:t>
            </a:r>
            <a:r>
              <a:rPr sz="1100" spc="-5" dirty="0">
                <a:latin typeface="Carlito"/>
                <a:cs typeface="Carlito"/>
              </a:rPr>
              <a:t>better not </a:t>
            </a:r>
            <a:r>
              <a:rPr sz="1100" dirty="0">
                <a:latin typeface="Carlito"/>
                <a:cs typeface="Carlito"/>
              </a:rPr>
              <a:t>to </a:t>
            </a:r>
            <a:r>
              <a:rPr sz="1100" spc="-5" dirty="0">
                <a:latin typeface="Carlito"/>
                <a:cs typeface="Carlito"/>
              </a:rPr>
              <a:t>use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5" dirty="0">
                <a:latin typeface="Carlito"/>
                <a:cs typeface="Carlito"/>
              </a:rPr>
              <a:t>decoder to implement </a:t>
            </a:r>
            <a:r>
              <a:rPr sz="1100" dirty="0">
                <a:latin typeface="Carlito"/>
                <a:cs typeface="Carlito"/>
              </a:rPr>
              <a:t>the above map </a:t>
            </a:r>
            <a:r>
              <a:rPr sz="1100" spc="-5" dirty="0">
                <a:latin typeface="Carlito"/>
                <a:cs typeface="Carlito"/>
              </a:rPr>
              <a:t>because </a:t>
            </a:r>
            <a:r>
              <a:rPr sz="1100" spc="-10" dirty="0">
                <a:latin typeface="Carlito"/>
                <a:cs typeface="Carlito"/>
              </a:rPr>
              <a:t>it </a:t>
            </a:r>
            <a:r>
              <a:rPr sz="1100" dirty="0">
                <a:latin typeface="Carlito"/>
                <a:cs typeface="Carlito"/>
              </a:rPr>
              <a:t>is </a:t>
            </a:r>
            <a:r>
              <a:rPr sz="1100" spc="-5" dirty="0">
                <a:latin typeface="Carlito"/>
                <a:cs typeface="Carlito"/>
              </a:rPr>
              <a:t>not continuous, </a:t>
            </a:r>
            <a:r>
              <a:rPr sz="1100" dirty="0">
                <a:latin typeface="Carlito"/>
                <a:cs typeface="Carlito"/>
              </a:rPr>
              <a:t>i.e. </a:t>
            </a:r>
            <a:r>
              <a:rPr sz="1100" spc="-5" dirty="0">
                <a:latin typeface="Carlito"/>
                <a:cs typeface="Carlito"/>
              </a:rPr>
              <a:t>there </a:t>
            </a:r>
            <a:r>
              <a:rPr sz="1100" dirty="0">
                <a:latin typeface="Carlito"/>
                <a:cs typeface="Carlito"/>
              </a:rPr>
              <a:t>is </a:t>
            </a:r>
            <a:r>
              <a:rPr sz="1100" spc="-5" dirty="0">
                <a:latin typeface="Carlito"/>
                <a:cs typeface="Carlito"/>
              </a:rPr>
              <a:t>some unused  </a:t>
            </a:r>
            <a:r>
              <a:rPr sz="1100" dirty="0">
                <a:latin typeface="Carlito"/>
                <a:cs typeface="Carlito"/>
              </a:rPr>
              <a:t>address </a:t>
            </a:r>
            <a:r>
              <a:rPr sz="1100" spc="-5" dirty="0">
                <a:latin typeface="Carlito"/>
                <a:cs typeface="Carlito"/>
              </a:rPr>
              <a:t>space between </a:t>
            </a:r>
            <a:r>
              <a:rPr sz="1100" dirty="0">
                <a:latin typeface="Carlito"/>
                <a:cs typeface="Carlito"/>
              </a:rPr>
              <a:t>the last </a:t>
            </a:r>
            <a:r>
              <a:rPr sz="1100" spc="-5" dirty="0">
                <a:latin typeface="Carlito"/>
                <a:cs typeface="Carlito"/>
              </a:rPr>
              <a:t>RAM address (0FFFF H) </a:t>
            </a:r>
            <a:r>
              <a:rPr sz="1100" dirty="0">
                <a:latin typeface="Carlito"/>
                <a:cs typeface="Carlito"/>
              </a:rPr>
              <a:t>and the </a:t>
            </a:r>
            <a:r>
              <a:rPr sz="1100" spc="-5" dirty="0">
                <a:latin typeface="Carlito"/>
                <a:cs typeface="Carlito"/>
              </a:rPr>
              <a:t>first EPROM address (F8000 </a:t>
            </a:r>
            <a:r>
              <a:rPr sz="1100" spc="-10" dirty="0">
                <a:latin typeface="Carlito"/>
                <a:cs typeface="Carlito"/>
              </a:rPr>
              <a:t>H). </a:t>
            </a:r>
            <a:r>
              <a:rPr sz="1100" spc="-5" dirty="0">
                <a:latin typeface="Carlito"/>
                <a:cs typeface="Carlito"/>
              </a:rPr>
              <a:t>Hence </a:t>
            </a:r>
            <a:r>
              <a:rPr sz="1100" dirty="0">
                <a:latin typeface="Carlito"/>
                <a:cs typeface="Carlito"/>
              </a:rPr>
              <a:t>the </a:t>
            </a:r>
            <a:r>
              <a:rPr sz="1100" spc="-5" dirty="0">
                <a:latin typeface="Carlito"/>
                <a:cs typeface="Carlito"/>
              </a:rPr>
              <a:t>logic </a:t>
            </a:r>
            <a:r>
              <a:rPr sz="1100" dirty="0">
                <a:latin typeface="Carlito"/>
                <a:cs typeface="Carlito"/>
              </a:rPr>
              <a:t>is  </a:t>
            </a:r>
            <a:r>
              <a:rPr sz="1100" spc="-5" dirty="0">
                <a:latin typeface="Carlito"/>
                <a:cs typeface="Carlito"/>
              </a:rPr>
              <a:t>implemented using </a:t>
            </a:r>
            <a:r>
              <a:rPr sz="1100" dirty="0">
                <a:latin typeface="Carlito"/>
                <a:cs typeface="Carlito"/>
              </a:rPr>
              <a:t>logic</a:t>
            </a:r>
            <a:r>
              <a:rPr sz="1100" spc="-1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gates.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880" y="5764758"/>
            <a:ext cx="6736715" cy="126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0">
              <a:lnSpc>
                <a:spcPct val="118200"/>
              </a:lnSpc>
              <a:spcBef>
                <a:spcPts val="95"/>
              </a:spcBef>
            </a:pPr>
            <a:r>
              <a:rPr sz="1100" b="1" spc="-5" dirty="0">
                <a:latin typeface="Carlito"/>
                <a:cs typeface="Carlito"/>
              </a:rPr>
              <a:t>Problem3: </a:t>
            </a:r>
            <a:r>
              <a:rPr sz="1100" b="1" dirty="0">
                <a:latin typeface="Carlito"/>
                <a:cs typeface="Carlito"/>
              </a:rPr>
              <a:t>It is </a:t>
            </a:r>
            <a:r>
              <a:rPr sz="1100" b="1" spc="-5" dirty="0">
                <a:latin typeface="Carlito"/>
                <a:cs typeface="Carlito"/>
              </a:rPr>
              <a:t>required </a:t>
            </a:r>
            <a:r>
              <a:rPr sz="1100" b="1" dirty="0">
                <a:latin typeface="Carlito"/>
                <a:cs typeface="Carlito"/>
              </a:rPr>
              <a:t>to interface </a:t>
            </a:r>
            <a:r>
              <a:rPr sz="1100" b="1" spc="-5" dirty="0">
                <a:latin typeface="Carlito"/>
                <a:cs typeface="Carlito"/>
              </a:rPr>
              <a:t>two </a:t>
            </a:r>
            <a:r>
              <a:rPr sz="1100" b="1" dirty="0">
                <a:latin typeface="Carlito"/>
                <a:cs typeface="Carlito"/>
              </a:rPr>
              <a:t>chips </a:t>
            </a:r>
            <a:r>
              <a:rPr sz="1100" b="1" spc="-5" dirty="0">
                <a:latin typeface="Carlito"/>
                <a:cs typeface="Carlito"/>
              </a:rPr>
              <a:t>of 32K×8 </a:t>
            </a:r>
            <a:r>
              <a:rPr sz="1100" b="1" dirty="0">
                <a:latin typeface="Carlito"/>
                <a:cs typeface="Carlito"/>
              </a:rPr>
              <a:t>ROM </a:t>
            </a:r>
            <a:r>
              <a:rPr sz="1100" b="1" spc="-5" dirty="0">
                <a:latin typeface="Carlito"/>
                <a:cs typeface="Carlito"/>
              </a:rPr>
              <a:t>and four chips of 32K×8 RAM </a:t>
            </a:r>
            <a:r>
              <a:rPr sz="1100" b="1" dirty="0">
                <a:latin typeface="Carlito"/>
                <a:cs typeface="Carlito"/>
              </a:rPr>
              <a:t>with </a:t>
            </a:r>
            <a:r>
              <a:rPr sz="1100" b="1" spc="-5" dirty="0">
                <a:latin typeface="Carlito"/>
                <a:cs typeface="Carlito"/>
              </a:rPr>
              <a:t>8086, according </a:t>
            </a:r>
            <a:r>
              <a:rPr sz="1100" b="1" dirty="0">
                <a:latin typeface="Carlito"/>
                <a:cs typeface="Carlito"/>
              </a:rPr>
              <a:t>to  </a:t>
            </a:r>
            <a:r>
              <a:rPr sz="1100" b="1" spc="-5" dirty="0">
                <a:latin typeface="Carlito"/>
                <a:cs typeface="Carlito"/>
              </a:rPr>
              <a:t>following</a:t>
            </a:r>
            <a:r>
              <a:rPr sz="1100" b="1" spc="-15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map.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9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arlito"/>
                <a:cs typeface="Carlito"/>
              </a:rPr>
              <a:t>ROM 1 </a:t>
            </a:r>
            <a:r>
              <a:rPr sz="1100" b="1" spc="-5" dirty="0">
                <a:latin typeface="Carlito"/>
                <a:cs typeface="Carlito"/>
              </a:rPr>
              <a:t>and </a:t>
            </a:r>
            <a:r>
              <a:rPr sz="1100" b="1" dirty="0">
                <a:latin typeface="Carlito"/>
                <a:cs typeface="Carlito"/>
              </a:rPr>
              <a:t>ROM 2 </a:t>
            </a:r>
            <a:r>
              <a:rPr sz="1100" b="1" spc="-5" dirty="0">
                <a:latin typeface="Carlito"/>
                <a:cs typeface="Carlito"/>
              </a:rPr>
              <a:t>F0000H </a:t>
            </a:r>
            <a:r>
              <a:rPr sz="1100" b="1" dirty="0">
                <a:latin typeface="Carlito"/>
                <a:cs typeface="Carlito"/>
              </a:rPr>
              <a:t>- </a:t>
            </a:r>
            <a:r>
              <a:rPr sz="1100" b="1" spc="-5" dirty="0">
                <a:latin typeface="Carlito"/>
                <a:cs typeface="Carlito"/>
              </a:rPr>
              <a:t>FFFFFH, RAM </a:t>
            </a:r>
            <a:r>
              <a:rPr sz="1100" b="1" dirty="0">
                <a:latin typeface="Carlito"/>
                <a:cs typeface="Carlito"/>
              </a:rPr>
              <a:t>1 </a:t>
            </a:r>
            <a:r>
              <a:rPr sz="1100" b="1" spc="-5" dirty="0">
                <a:latin typeface="Carlito"/>
                <a:cs typeface="Carlito"/>
              </a:rPr>
              <a:t>and </a:t>
            </a:r>
            <a:r>
              <a:rPr sz="1100" b="1" dirty="0">
                <a:latin typeface="Carlito"/>
                <a:cs typeface="Carlito"/>
              </a:rPr>
              <a:t>RAM 2 </a:t>
            </a:r>
            <a:r>
              <a:rPr sz="1100" b="1" spc="-5" dirty="0">
                <a:latin typeface="Carlito"/>
                <a:cs typeface="Carlito"/>
              </a:rPr>
              <a:t>D0000H </a:t>
            </a:r>
            <a:r>
              <a:rPr sz="1100" b="1" dirty="0">
                <a:latin typeface="Carlito"/>
                <a:cs typeface="Carlito"/>
              </a:rPr>
              <a:t>- </a:t>
            </a:r>
            <a:r>
              <a:rPr sz="1100" b="1" spc="-5" dirty="0">
                <a:latin typeface="Carlito"/>
                <a:cs typeface="Carlito"/>
              </a:rPr>
              <a:t>DFFFFH, RAM </a:t>
            </a:r>
            <a:r>
              <a:rPr sz="1100" b="1" dirty="0">
                <a:latin typeface="Carlito"/>
                <a:cs typeface="Carlito"/>
              </a:rPr>
              <a:t>3 </a:t>
            </a:r>
            <a:r>
              <a:rPr sz="1100" b="1" spc="-5" dirty="0">
                <a:latin typeface="Carlito"/>
                <a:cs typeface="Carlito"/>
              </a:rPr>
              <a:t>and </a:t>
            </a:r>
            <a:r>
              <a:rPr sz="1100" b="1" dirty="0">
                <a:latin typeface="Carlito"/>
                <a:cs typeface="Carlito"/>
              </a:rPr>
              <a:t>RAM 4 </a:t>
            </a:r>
            <a:r>
              <a:rPr sz="1100" b="1" spc="-5" dirty="0">
                <a:latin typeface="Carlito"/>
                <a:cs typeface="Carlito"/>
              </a:rPr>
              <a:t>E0000H </a:t>
            </a:r>
            <a:r>
              <a:rPr sz="1100" b="1" dirty="0">
                <a:latin typeface="Carlito"/>
                <a:cs typeface="Carlito"/>
              </a:rPr>
              <a:t>- </a:t>
            </a:r>
            <a:r>
              <a:rPr sz="1100" b="1" spc="-5" dirty="0">
                <a:latin typeface="Carlito"/>
                <a:cs typeface="Carlito"/>
              </a:rPr>
              <a:t>EFFFFH.</a:t>
            </a:r>
            <a:r>
              <a:rPr sz="1100" b="1" spc="8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Show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dirty="0">
                <a:latin typeface="Carlito"/>
                <a:cs typeface="Carlito"/>
              </a:rPr>
              <a:t>the </a:t>
            </a:r>
            <a:r>
              <a:rPr sz="1100" spc="-5" dirty="0">
                <a:latin typeface="Carlito"/>
                <a:cs typeface="Carlito"/>
              </a:rPr>
              <a:t>implementation </a:t>
            </a:r>
            <a:r>
              <a:rPr sz="1100" dirty="0">
                <a:latin typeface="Carlito"/>
                <a:cs typeface="Carlito"/>
              </a:rPr>
              <a:t>of this </a:t>
            </a:r>
            <a:r>
              <a:rPr sz="1100" spc="-5" dirty="0">
                <a:latin typeface="Carlito"/>
                <a:cs typeface="Carlito"/>
              </a:rPr>
              <a:t>memory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system.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b="1" spc="-5" dirty="0">
                <a:latin typeface="Carlito"/>
                <a:cs typeface="Carlito"/>
              </a:rPr>
              <a:t>Solution: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265" y="541019"/>
            <a:ext cx="4477893" cy="130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265" y="2713227"/>
            <a:ext cx="4105529" cy="29510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265" y="7177023"/>
            <a:ext cx="4362450" cy="17289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159511"/>
            <a:ext cx="3502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UNIT-2 8086 ASSEMBLY LANGUAGE</a:t>
            </a:r>
            <a:r>
              <a:rPr sz="1200" spc="3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PROGRAMMING</a:t>
            </a:r>
            <a:endParaRPr sz="1200">
              <a:latin typeface="Caladea"/>
              <a:cs typeface="Calad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33694" y="159511"/>
            <a:ext cx="1282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ECE</a:t>
            </a:r>
            <a:r>
              <a:rPr sz="1200" spc="-35" dirty="0">
                <a:solidFill>
                  <a:srgbClr val="4F81BC"/>
                </a:solidFill>
                <a:latin typeface="Caladea"/>
                <a:cs typeface="Caladea"/>
              </a:rPr>
              <a:t> </a:t>
            </a:r>
            <a:r>
              <a:rPr sz="1200" spc="-5" dirty="0">
                <a:solidFill>
                  <a:srgbClr val="4F81BC"/>
                </a:solidFill>
                <a:latin typeface="Caladea"/>
                <a:cs typeface="Caladea"/>
              </a:rPr>
              <a:t>DEPARTMENT</a:t>
            </a:r>
            <a:endParaRPr sz="1200">
              <a:latin typeface="Caladea"/>
              <a:cs typeface="Calade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93191"/>
            <a:ext cx="6952615" cy="9996170"/>
            <a:chOff x="304800" y="393191"/>
            <a:chExt cx="6952615" cy="9996170"/>
          </a:xfrm>
        </p:grpSpPr>
        <p:sp>
          <p:nvSpPr>
            <p:cNvPr id="5" name="object 5"/>
            <p:cNvSpPr/>
            <p:nvPr/>
          </p:nvSpPr>
          <p:spPr>
            <a:xfrm>
              <a:off x="431292" y="10087051"/>
              <a:ext cx="6789420" cy="56515"/>
            </a:xfrm>
            <a:custGeom>
              <a:avLst/>
              <a:gdLst/>
              <a:ahLst/>
              <a:cxnLst/>
              <a:rect l="l" t="t" r="r" b="b"/>
              <a:pathLst>
                <a:path w="6789420" h="56515">
                  <a:moveTo>
                    <a:pt x="6789420" y="47256"/>
                  </a:moveTo>
                  <a:lnTo>
                    <a:pt x="0" y="47256"/>
                  </a:lnTo>
                  <a:lnTo>
                    <a:pt x="0" y="56388"/>
                  </a:lnTo>
                  <a:lnTo>
                    <a:pt x="6789420" y="56388"/>
                  </a:lnTo>
                  <a:lnTo>
                    <a:pt x="6789420" y="47256"/>
                  </a:lnTo>
                  <a:close/>
                </a:path>
                <a:path w="6789420" h="56515">
                  <a:moveTo>
                    <a:pt x="678942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789420" y="38100"/>
                  </a:lnTo>
                  <a:lnTo>
                    <a:pt x="6789420" y="0"/>
                  </a:lnTo>
                  <a:close/>
                </a:path>
              </a:pathLst>
            </a:custGeom>
            <a:solidFill>
              <a:srgbClr val="612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393191"/>
              <a:ext cx="6952615" cy="9996170"/>
            </a:xfrm>
            <a:custGeom>
              <a:avLst/>
              <a:gdLst/>
              <a:ahLst/>
              <a:cxnLst/>
              <a:rect l="l" t="t" r="r" b="b"/>
              <a:pathLst>
                <a:path w="6952615" h="9996170">
                  <a:moveTo>
                    <a:pt x="6952475" y="9989833"/>
                  </a:moveTo>
                  <a:lnTo>
                    <a:pt x="6946392" y="9989833"/>
                  </a:lnTo>
                  <a:lnTo>
                    <a:pt x="6096" y="9989833"/>
                  </a:lnTo>
                  <a:lnTo>
                    <a:pt x="0" y="9989833"/>
                  </a:lnTo>
                  <a:lnTo>
                    <a:pt x="0" y="9995916"/>
                  </a:lnTo>
                  <a:lnTo>
                    <a:pt x="6096" y="9995916"/>
                  </a:lnTo>
                  <a:lnTo>
                    <a:pt x="6946392" y="9995916"/>
                  </a:lnTo>
                  <a:lnTo>
                    <a:pt x="6952475" y="9995916"/>
                  </a:lnTo>
                  <a:lnTo>
                    <a:pt x="6952475" y="9989833"/>
                  </a:lnTo>
                  <a:close/>
                </a:path>
                <a:path w="6952615" h="9996170">
                  <a:moveTo>
                    <a:pt x="6952475" y="0"/>
                  </a:moveTo>
                  <a:lnTo>
                    <a:pt x="6946392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9989820"/>
                  </a:lnTo>
                  <a:lnTo>
                    <a:pt x="6096" y="9989820"/>
                  </a:lnTo>
                  <a:lnTo>
                    <a:pt x="6096" y="6096"/>
                  </a:lnTo>
                  <a:lnTo>
                    <a:pt x="6946392" y="6096"/>
                  </a:lnTo>
                  <a:lnTo>
                    <a:pt x="6946392" y="9989820"/>
                  </a:lnTo>
                  <a:lnTo>
                    <a:pt x="6952475" y="9989820"/>
                  </a:lnTo>
                  <a:lnTo>
                    <a:pt x="69524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6880" y="5825108"/>
            <a:ext cx="205740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Carlito"/>
                <a:cs typeface="Carlito"/>
              </a:rPr>
              <a:t>Methods of Interfacing </a:t>
            </a:r>
            <a:r>
              <a:rPr sz="1100" b="1" dirty="0">
                <a:latin typeface="Carlito"/>
                <a:cs typeface="Carlito"/>
              </a:rPr>
              <a:t>I/O</a:t>
            </a:r>
            <a:r>
              <a:rPr sz="1100" b="1" spc="-5" dirty="0">
                <a:latin typeface="Carlito"/>
                <a:cs typeface="Carlito"/>
              </a:rPr>
              <a:t> Devices</a:t>
            </a:r>
            <a:endParaRPr sz="1100">
              <a:latin typeface="Carlito"/>
              <a:cs typeface="Carlito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9995" y="6168516"/>
          <a:ext cx="6184900" cy="3408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6885"/>
                <a:gridCol w="3168015"/>
              </a:tblGrid>
              <a:tr h="228600">
                <a:tc>
                  <a:txBody>
                    <a:bodyPr/>
                    <a:lstStyle/>
                    <a:p>
                      <a:pPr marL="69850">
                        <a:lnSpc>
                          <a:spcPts val="1300"/>
                        </a:lnSpc>
                      </a:pPr>
                      <a:r>
                        <a:rPr sz="1100" b="1" spc="-5" dirty="0">
                          <a:latin typeface="Carlito"/>
                          <a:cs typeface="Carlito"/>
                        </a:rPr>
                        <a:t>Memory Mapping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00"/>
                        </a:lnSpc>
                      </a:pPr>
                      <a:r>
                        <a:rPr sz="1100" b="1" dirty="0">
                          <a:latin typeface="Carlito"/>
                          <a:cs typeface="Carlito"/>
                        </a:rPr>
                        <a:t>IO</a:t>
                      </a:r>
                      <a:r>
                        <a:rPr sz="1100" b="1" spc="-5" dirty="0">
                          <a:latin typeface="Carlito"/>
                          <a:cs typeface="Carlito"/>
                        </a:rPr>
                        <a:t> mapping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5780">
                <a:tc>
                  <a:txBody>
                    <a:bodyPr/>
                    <a:lstStyle/>
                    <a:p>
                      <a:pPr marL="2984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1.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20-bit addresses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are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provided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for</a:t>
                      </a:r>
                      <a:r>
                        <a:rPr sz="1100" spc="-3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IO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devices.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1.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8-bit or 16-bit address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are provided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for</a:t>
                      </a:r>
                      <a:r>
                        <a:rPr sz="1100" spc="-5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IO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5257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devices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8971">
                <a:tc>
                  <a:txBody>
                    <a:bodyPr/>
                    <a:lstStyle/>
                    <a:p>
                      <a:pPr marL="298450">
                        <a:lnSpc>
                          <a:spcPts val="129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2.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IO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ports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or peripherals can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be</a:t>
                      </a:r>
                      <a:r>
                        <a:rPr sz="1100" spc="-6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treated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527050" marR="305435">
                        <a:lnSpc>
                          <a:spcPts val="1550"/>
                        </a:lnSpc>
                        <a:spcBef>
                          <a:spcPts val="7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like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memory locations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and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so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all 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instructions related to memory can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be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5270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for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data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transfer.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5780" marR="81915" indent="-228600">
                        <a:lnSpc>
                          <a:spcPct val="117300"/>
                        </a:lnSpc>
                        <a:spcBef>
                          <a:spcPts val="50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2.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Only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IN and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OUT instructions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be used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for  data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transfer between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IO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device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and the  processor.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1232">
                <a:tc>
                  <a:txBody>
                    <a:bodyPr/>
                    <a:lstStyle/>
                    <a:p>
                      <a:pPr marL="298450">
                        <a:lnSpc>
                          <a:spcPts val="128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3. In memory mapped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ports,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data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can</a:t>
                      </a:r>
                      <a:r>
                        <a:rPr sz="1100" spc="-9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be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527050" marR="151765">
                        <a:lnSpc>
                          <a:spcPts val="156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moved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from any register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to port and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vice 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versa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280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3. In IO mapped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ports,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data transfer</a:t>
                      </a:r>
                      <a:r>
                        <a:rPr sz="1100" spc="-8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can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525780" marR="147320">
                        <a:lnSpc>
                          <a:spcPts val="156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take only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between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accumulator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and the  ports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376">
                <a:tc>
                  <a:txBody>
                    <a:bodyPr/>
                    <a:lstStyle/>
                    <a:p>
                      <a:pPr marL="298450">
                        <a:lnSpc>
                          <a:spcPts val="127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4. When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memory mapping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used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for</a:t>
                      </a:r>
                      <a:r>
                        <a:rPr sz="1100" spc="-7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IO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527050" marR="224154">
                        <a:lnSpc>
                          <a:spcPts val="1560"/>
                        </a:lnSpc>
                        <a:spcBef>
                          <a:spcPts val="80"/>
                        </a:spcBef>
                      </a:pPr>
                      <a:r>
                        <a:rPr sz="1100" spc="-5" dirty="0">
                          <a:latin typeface="Carlito"/>
                          <a:cs typeface="Carlito"/>
                        </a:rPr>
                        <a:t>devices,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the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full memory address space 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cannot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be used for addressing</a:t>
                      </a:r>
                      <a:r>
                        <a:rPr sz="1100" spc="-4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memory.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275"/>
                        </a:lnSpc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4. When IO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mapping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is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used for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IO</a:t>
                      </a:r>
                      <a:r>
                        <a:rPr sz="1100" spc="-6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devices,</a:t>
                      </a:r>
                      <a:endParaRPr sz="1100">
                        <a:latin typeface="Carlito"/>
                        <a:cs typeface="Carlito"/>
                      </a:endParaRPr>
                    </a:p>
                    <a:p>
                      <a:pPr marL="525780" marR="203200">
                        <a:lnSpc>
                          <a:spcPts val="1560"/>
                        </a:lnSpc>
                        <a:spcBef>
                          <a:spcPts val="80"/>
                        </a:spcBef>
                      </a:pPr>
                      <a:r>
                        <a:rPr sz="1100" dirty="0">
                          <a:latin typeface="Carlito"/>
                          <a:cs typeface="Carlito"/>
                        </a:rPr>
                        <a:t>then the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full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address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space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can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be used for  </a:t>
                      </a:r>
                      <a:r>
                        <a:rPr sz="1100" dirty="0">
                          <a:latin typeface="Carlito"/>
                          <a:cs typeface="Carlito"/>
                        </a:rPr>
                        <a:t>addressing</a:t>
                      </a:r>
                      <a:r>
                        <a:rPr sz="1100" spc="-10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1100" spc="-5" dirty="0">
                          <a:latin typeface="Carlito"/>
                          <a:cs typeface="Carlito"/>
                        </a:rPr>
                        <a:t>memory.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35079" y="541019"/>
            <a:ext cx="4458941" cy="4828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MICROPROCESSORS AND</a:t>
            </a:r>
            <a:r>
              <a:rPr spc="-10" dirty="0"/>
              <a:t> </a:t>
            </a:r>
            <a:r>
              <a:rPr spc="-5" dirty="0"/>
              <a:t>MICROCONTROLLERS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5" dirty="0"/>
              <a:t>Page</a:t>
            </a:r>
            <a:r>
              <a:rPr spc="-40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1218</Words>
  <Application>Microsoft Office PowerPoint</Application>
  <PresentationFormat>Custom</PresentationFormat>
  <Paragraphs>284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UNIT-2 8086 ASSEMBLY LANGUAGE PROGRAMMING</dc:title>
  <dc:creator>Ravindra Nath</dc:creator>
  <cp:lastModifiedBy>HP</cp:lastModifiedBy>
  <cp:revision>4</cp:revision>
  <dcterms:created xsi:type="dcterms:W3CDTF">2022-12-15T04:11:21Z</dcterms:created>
  <dcterms:modified xsi:type="dcterms:W3CDTF">2022-12-15T04:35:03Z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2017-08-11T00:00:00Z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2022-12-15T00:00:00Z</vt:filetime>
  </property>
</Properties>
</file>