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59" r:id="rId3"/>
    <p:sldId id="370" r:id="rId4"/>
    <p:sldId id="258" r:id="rId5"/>
    <p:sldId id="259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267" r:id="rId14"/>
    <p:sldId id="378" r:id="rId15"/>
    <p:sldId id="3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B010-D83F-41E7-8320-6D97996A60E5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392E8-7C42-490C-B912-95027D6E48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4114800"/>
          </a:xfrm>
          <a:solidFill>
            <a:schemeClr val="accent1">
              <a:alpha val="68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MPI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4724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Sapna Arora</a:t>
            </a:r>
          </a:p>
          <a:p>
            <a:r>
              <a:rPr lang="en-US" sz="2400"/>
              <a:t>Assistant </a:t>
            </a:r>
            <a:r>
              <a:rPr lang="en-US" sz="2400" dirty="0"/>
              <a:t>Professor</a:t>
            </a:r>
          </a:p>
          <a:p>
            <a:r>
              <a:rPr lang="en-US" sz="2400" dirty="0"/>
              <a:t>PIET(ECE)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66186" y="635253"/>
            <a:ext cx="3688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Register </a:t>
            </a:r>
            <a:r>
              <a:rPr sz="2400" spc="-10" dirty="0"/>
              <a:t>addressing</a:t>
            </a:r>
            <a:r>
              <a:rPr sz="2400" spc="-30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691894" y="3069463"/>
            <a:ext cx="59378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Source/Destination </a:t>
            </a:r>
            <a:r>
              <a:rPr sz="1800" dirty="0">
                <a:latin typeface="Comic Sans MS"/>
                <a:cs typeface="Comic Sans MS"/>
              </a:rPr>
              <a:t>Can Be One </a:t>
            </a:r>
            <a:r>
              <a:rPr sz="1800" spc="-5" dirty="0">
                <a:latin typeface="Comic Sans MS"/>
                <a:cs typeface="Comic Sans MS"/>
              </a:rPr>
              <a:t>Of </a:t>
            </a:r>
            <a:r>
              <a:rPr sz="1800" dirty="0">
                <a:latin typeface="Comic Sans MS"/>
                <a:cs typeface="Comic Sans MS"/>
              </a:rPr>
              <a:t>The 8086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Registers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Example: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160"/>
              </a:spcBef>
              <a:tabLst>
                <a:tab pos="1645920" algn="l"/>
                <a:tab pos="1851025" algn="l"/>
              </a:tabLst>
            </a:pPr>
            <a:r>
              <a:rPr sz="1800" spc="-5" dirty="0">
                <a:latin typeface="Comic Sans MS"/>
                <a:cs typeface="Comic Sans MS"/>
              </a:rPr>
              <a:t>MOV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AX,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BX	;	16-bit Data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Transfer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3961" y="4191761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406400" y="0"/>
                </a:lnTo>
                <a:lnTo>
                  <a:pt x="426178" y="3990"/>
                </a:lnTo>
                <a:lnTo>
                  <a:pt x="442325" y="14874"/>
                </a:lnTo>
                <a:lnTo>
                  <a:pt x="453209" y="31021"/>
                </a:lnTo>
                <a:lnTo>
                  <a:pt x="457200" y="50800"/>
                </a:lnTo>
                <a:lnTo>
                  <a:pt x="457200" y="254000"/>
                </a:lnTo>
                <a:lnTo>
                  <a:pt x="453209" y="273778"/>
                </a:lnTo>
                <a:lnTo>
                  <a:pt x="442325" y="289925"/>
                </a:lnTo>
                <a:lnTo>
                  <a:pt x="426178" y="300809"/>
                </a:lnTo>
                <a:lnTo>
                  <a:pt x="4064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18486" y="635253"/>
            <a:ext cx="498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Register Indirect addressing</a:t>
            </a:r>
            <a:r>
              <a:rPr sz="2400" spc="-70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685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The </a:t>
            </a:r>
            <a:r>
              <a:rPr sz="1800" spc="-5" dirty="0"/>
              <a:t>Offset Address Of </a:t>
            </a:r>
            <a:r>
              <a:rPr sz="1800" dirty="0"/>
              <a:t>Data </a:t>
            </a:r>
            <a:r>
              <a:rPr sz="1800" spc="-5" dirty="0"/>
              <a:t>Is In </a:t>
            </a:r>
            <a:r>
              <a:rPr sz="1800" dirty="0"/>
              <a:t>Either BX </a:t>
            </a:r>
            <a:r>
              <a:rPr sz="1800" spc="-5" dirty="0"/>
              <a:t>Or SI Or </a:t>
            </a:r>
            <a:r>
              <a:rPr sz="1800" dirty="0"/>
              <a:t>DI  </a:t>
            </a:r>
            <a:r>
              <a:rPr sz="1800" spc="-5" dirty="0"/>
              <a:t>Registers. </a:t>
            </a:r>
            <a:r>
              <a:rPr sz="1800" dirty="0"/>
              <a:t>The </a:t>
            </a:r>
            <a:r>
              <a:rPr sz="1800" spc="-5" dirty="0"/>
              <a:t>Default Segment Is </a:t>
            </a:r>
            <a:r>
              <a:rPr sz="1800" dirty="0"/>
              <a:t>Either</a:t>
            </a:r>
            <a:r>
              <a:rPr lang="en-IN" sz="1800" dirty="0"/>
              <a:t> D</a:t>
            </a:r>
            <a:r>
              <a:rPr sz="1800" dirty="0"/>
              <a:t>S </a:t>
            </a:r>
            <a:r>
              <a:rPr sz="1800" spc="-5" dirty="0"/>
              <a:t>Or</a:t>
            </a:r>
            <a:r>
              <a:rPr sz="1800" spc="-50" dirty="0"/>
              <a:t> </a:t>
            </a:r>
            <a:r>
              <a:rPr sz="1800" spc="-5" dirty="0"/>
              <a:t>ES.</a:t>
            </a:r>
          </a:p>
          <a:p>
            <a:pPr marL="29209">
              <a:lnSpc>
                <a:spcPct val="100000"/>
              </a:lnSpc>
              <a:spcBef>
                <a:spcPts val="2160"/>
              </a:spcBef>
            </a:pPr>
            <a:r>
              <a:rPr sz="1800" dirty="0"/>
              <a:t>Example: </a:t>
            </a:r>
            <a:r>
              <a:rPr sz="1800" spc="-5" dirty="0"/>
              <a:t>MOV AX,</a:t>
            </a:r>
            <a:r>
              <a:rPr sz="1800" spc="-30" dirty="0"/>
              <a:t> </a:t>
            </a:r>
            <a:r>
              <a:rPr sz="1800" spc="-5" dirty="0"/>
              <a:t>[BX].</a:t>
            </a:r>
          </a:p>
          <a:p>
            <a:pPr marL="29209" marR="94615">
              <a:lnSpc>
                <a:spcPct val="100000"/>
              </a:lnSpc>
              <a:spcBef>
                <a:spcPts val="2160"/>
              </a:spcBef>
            </a:pPr>
            <a:r>
              <a:rPr sz="1800" spc="-5" dirty="0"/>
              <a:t>Here, </a:t>
            </a:r>
            <a:r>
              <a:rPr sz="1800" dirty="0"/>
              <a:t>Data </a:t>
            </a:r>
            <a:r>
              <a:rPr sz="1800" spc="-5" dirty="0"/>
              <a:t>Is </a:t>
            </a:r>
            <a:r>
              <a:rPr sz="1800" dirty="0"/>
              <a:t>Present </a:t>
            </a:r>
            <a:r>
              <a:rPr sz="1800" spc="-5" dirty="0"/>
              <a:t>In </a:t>
            </a:r>
            <a:r>
              <a:rPr sz="1800" dirty="0"/>
              <a:t>A </a:t>
            </a:r>
            <a:r>
              <a:rPr sz="1800" spc="-5" dirty="0"/>
              <a:t>Memory Location In </a:t>
            </a:r>
            <a:r>
              <a:rPr sz="1800" dirty="0"/>
              <a:t>DS Whose  </a:t>
            </a:r>
            <a:r>
              <a:rPr sz="1800" spc="-5" dirty="0"/>
              <a:t>Offset Address Is In</a:t>
            </a:r>
            <a:r>
              <a:rPr sz="1800" spc="-20" dirty="0"/>
              <a:t> </a:t>
            </a:r>
            <a:r>
              <a:rPr sz="1800" dirty="0"/>
              <a:t>BX.</a:t>
            </a:r>
          </a:p>
          <a:p>
            <a:pPr marL="29209" marR="97155" indent="68580">
              <a:lnSpc>
                <a:spcPct val="100000"/>
              </a:lnSpc>
              <a:spcBef>
                <a:spcPts val="2160"/>
              </a:spcBef>
            </a:pPr>
            <a:r>
              <a:rPr sz="1800" dirty="0"/>
              <a:t>The </a:t>
            </a:r>
            <a:r>
              <a:rPr sz="1800" spc="-5" dirty="0"/>
              <a:t>Effective Address Of </a:t>
            </a:r>
            <a:r>
              <a:rPr sz="1800" dirty="0"/>
              <a:t>The Data </a:t>
            </a:r>
            <a:r>
              <a:rPr sz="1800" spc="-5" dirty="0"/>
              <a:t>Is </a:t>
            </a:r>
            <a:r>
              <a:rPr sz="1800" dirty="0"/>
              <a:t>Given </a:t>
            </a:r>
            <a:r>
              <a:rPr sz="1800" spc="-5" dirty="0"/>
              <a:t>As 10H*DS+  [BX].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72282" y="635253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Indexed </a:t>
            </a:r>
            <a:r>
              <a:rPr sz="2400" spc="-10" dirty="0"/>
              <a:t>addressing</a:t>
            </a:r>
            <a:r>
              <a:rPr sz="2400" spc="-50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IN" sz="2500" dirty="0">
              <a:latin typeface="Times New Roman"/>
              <a:cs typeface="Times New Roman"/>
            </a:endParaRPr>
          </a:p>
          <a:p>
            <a:pPr marL="902335">
              <a:lnSpc>
                <a:spcPct val="100000"/>
              </a:lnSpc>
              <a:spcBef>
                <a:spcPts val="2035"/>
              </a:spcBef>
            </a:pPr>
            <a:r>
              <a:rPr sz="1800" spc="-5" dirty="0">
                <a:latin typeface="Comic Sans MS"/>
                <a:cs typeface="Comic Sans MS"/>
              </a:rPr>
              <a:t>MOV </a:t>
            </a:r>
            <a:r>
              <a:rPr sz="1800" dirty="0">
                <a:latin typeface="Comic Sans MS"/>
                <a:cs typeface="Comic Sans MS"/>
              </a:rPr>
              <a:t>AX,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[SI].</a:t>
            </a:r>
            <a:endParaRPr sz="1800" dirty="0">
              <a:latin typeface="Comic Sans MS"/>
              <a:cs typeface="Comic Sans MS"/>
            </a:endParaRPr>
          </a:p>
          <a:p>
            <a:pPr marL="833755" marR="1876425" indent="68580">
              <a:lnSpc>
                <a:spcPct val="100000"/>
              </a:lnSpc>
              <a:spcBef>
                <a:spcPts val="2165"/>
              </a:spcBef>
            </a:pPr>
            <a:r>
              <a:rPr sz="1800" spc="-5" dirty="0">
                <a:latin typeface="Comic Sans MS"/>
                <a:cs typeface="Comic Sans MS"/>
              </a:rPr>
              <a:t>Here, data is available </a:t>
            </a:r>
            <a:r>
              <a:rPr sz="1800" dirty="0">
                <a:latin typeface="Comic Sans MS"/>
                <a:cs typeface="Comic Sans MS"/>
              </a:rPr>
              <a:t>at an </a:t>
            </a:r>
            <a:r>
              <a:rPr sz="1800" spc="-5" dirty="0">
                <a:latin typeface="Comic Sans MS"/>
                <a:cs typeface="Comic Sans MS"/>
              </a:rPr>
              <a:t>offset </a:t>
            </a:r>
            <a:r>
              <a:rPr sz="1800" dirty="0">
                <a:latin typeface="Comic Sans MS"/>
                <a:cs typeface="Comic Sans MS"/>
              </a:rPr>
              <a:t>address  stored </a:t>
            </a:r>
            <a:r>
              <a:rPr sz="1800" spc="-5" dirty="0">
                <a:latin typeface="Comic Sans MS"/>
                <a:cs typeface="Comic Sans MS"/>
              </a:rPr>
              <a:t>in SI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73351" y="635253"/>
            <a:ext cx="487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Register relative </a:t>
            </a:r>
            <a:r>
              <a:rPr sz="2400" spc="-10" dirty="0"/>
              <a:t>addressing</a:t>
            </a:r>
            <a:r>
              <a:rPr sz="2400" spc="-55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07135">
              <a:lnSpc>
                <a:spcPct val="100000"/>
              </a:lnSpc>
              <a:spcBef>
                <a:spcPts val="2035"/>
              </a:spcBef>
            </a:pPr>
            <a:r>
              <a:rPr sz="1800" spc="-5" dirty="0">
                <a:latin typeface="Comic Sans MS"/>
                <a:cs typeface="Comic Sans MS"/>
              </a:rPr>
              <a:t>MOV </a:t>
            </a:r>
            <a:r>
              <a:rPr sz="1800" dirty="0">
                <a:latin typeface="Comic Sans MS"/>
                <a:cs typeface="Comic Sans MS"/>
              </a:rPr>
              <a:t>Ax, 50H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[BX].</a:t>
            </a:r>
            <a:endParaRPr sz="1800">
              <a:latin typeface="Comic Sans MS"/>
              <a:cs typeface="Comic Sans MS"/>
            </a:endParaRPr>
          </a:p>
          <a:p>
            <a:pPr marL="1138555" marR="1101090">
              <a:lnSpc>
                <a:spcPct val="100000"/>
              </a:lnSpc>
              <a:spcBef>
                <a:spcPts val="2165"/>
              </a:spcBef>
            </a:pPr>
            <a:r>
              <a:rPr sz="1800" spc="-5" dirty="0">
                <a:latin typeface="Comic Sans MS"/>
                <a:cs typeface="Comic Sans MS"/>
              </a:rPr>
              <a:t>Here, </a:t>
            </a:r>
            <a:r>
              <a:rPr sz="1800" dirty="0">
                <a:latin typeface="Comic Sans MS"/>
                <a:cs typeface="Comic Sans MS"/>
              </a:rPr>
              <a:t>physical address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given as </a:t>
            </a:r>
            <a:r>
              <a:rPr sz="1800" spc="-5" dirty="0">
                <a:latin typeface="Comic Sans MS"/>
                <a:cs typeface="Comic Sans MS"/>
              </a:rPr>
              <a:t>10H*DS+50H+  [BX].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91282" y="818134"/>
            <a:ext cx="4526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Based indexed </a:t>
            </a:r>
            <a:r>
              <a:rPr sz="2400" spc="-10" dirty="0"/>
              <a:t>addressing</a:t>
            </a:r>
            <a:r>
              <a:rPr sz="2400" spc="-35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IN" sz="2500" dirty="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  <a:spcBef>
                <a:spcPts val="2035"/>
              </a:spcBef>
              <a:tabLst>
                <a:tab pos="1882139" algn="l"/>
              </a:tabLst>
            </a:pPr>
            <a:r>
              <a:rPr sz="1800" spc="-5" dirty="0">
                <a:latin typeface="Comic Sans MS"/>
                <a:cs typeface="Comic Sans MS"/>
              </a:rPr>
              <a:t>MOV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AX,	</a:t>
            </a:r>
            <a:r>
              <a:rPr sz="1800" spc="-5" dirty="0">
                <a:latin typeface="Comic Sans MS"/>
                <a:cs typeface="Comic Sans MS"/>
              </a:rPr>
              <a:t>[BX]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[SI].</a:t>
            </a:r>
            <a:endParaRPr sz="1800" dirty="0">
              <a:latin typeface="Comic Sans MS"/>
              <a:cs typeface="Comic Sans MS"/>
            </a:endParaRPr>
          </a:p>
          <a:p>
            <a:pPr marL="681355" marR="546735" indent="68580">
              <a:lnSpc>
                <a:spcPct val="100000"/>
              </a:lnSpc>
              <a:spcBef>
                <a:spcPts val="2165"/>
              </a:spcBef>
            </a:pPr>
            <a:r>
              <a:rPr sz="1800" spc="-5" dirty="0">
                <a:latin typeface="Comic Sans MS"/>
                <a:cs typeface="Comic Sans MS"/>
              </a:rPr>
              <a:t>Here, </a:t>
            </a:r>
            <a:r>
              <a:rPr sz="1800" dirty="0">
                <a:latin typeface="Comic Sans MS"/>
                <a:cs typeface="Comic Sans MS"/>
              </a:rPr>
              <a:t>BX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base register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SI is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index  register. </a:t>
            </a:r>
            <a:r>
              <a:rPr sz="1800" dirty="0">
                <a:latin typeface="Comic Sans MS"/>
                <a:cs typeface="Comic Sans MS"/>
              </a:rPr>
              <a:t>The physical address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computed as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index  register.</a:t>
            </a:r>
            <a:endParaRPr sz="1800" dirty="0">
              <a:latin typeface="Comic Sans MS"/>
              <a:cs typeface="Comic Sans MS"/>
            </a:endParaRPr>
          </a:p>
          <a:p>
            <a:pPr marL="74993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The physical address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computed as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10H*DS+[BX]+[SI].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7707" y="818134"/>
            <a:ext cx="574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Relative based indexed </a:t>
            </a:r>
            <a:r>
              <a:rPr sz="2400" spc="-10" dirty="0"/>
              <a:t>addressing</a:t>
            </a:r>
            <a:r>
              <a:rPr sz="2400" spc="-30" dirty="0"/>
              <a:t> </a:t>
            </a:r>
            <a:r>
              <a:rPr sz="2400" spc="-5" dirty="0"/>
              <a:t>mode</a:t>
            </a:r>
            <a:endParaRPr sz="2400" dirty="0"/>
          </a:p>
        </p:txBody>
      </p:sp>
      <p:sp>
        <p:nvSpPr>
          <p:cNvPr id="11" name="object 11"/>
          <p:cNvSpPr txBox="1"/>
          <p:nvPr/>
        </p:nvSpPr>
        <p:spPr>
          <a:xfrm>
            <a:off x="4420361" y="2896361"/>
            <a:ext cx="1752600" cy="762000"/>
          </a:xfrm>
          <a:prstGeom prst="rect">
            <a:avLst/>
          </a:prstGeom>
          <a:ln w="25907">
            <a:solidFill>
              <a:srgbClr val="085091"/>
            </a:solidFill>
          </a:ln>
        </p:spPr>
        <p:txBody>
          <a:bodyPr vert="horz" wrap="square" lIns="0" tIns="26162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Comic Sans MS"/>
                <a:cs typeface="Comic Sans MS"/>
              </a:rPr>
              <a:t>50H </a:t>
            </a:r>
            <a:r>
              <a:rPr sz="1800" spc="-5" dirty="0">
                <a:latin typeface="Comic Sans MS"/>
                <a:cs typeface="Comic Sans MS"/>
              </a:rPr>
              <a:t>[BX]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[SI]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R="1443355" algn="ctr">
              <a:lnSpc>
                <a:spcPct val="100000"/>
              </a:lnSpc>
              <a:spcBef>
                <a:spcPts val="2035"/>
              </a:spcBef>
            </a:pPr>
            <a:r>
              <a:rPr sz="1800" spc="-5" dirty="0">
                <a:latin typeface="Comic Sans MS"/>
                <a:cs typeface="Comic Sans MS"/>
              </a:rPr>
              <a:t>MOV</a:t>
            </a:r>
            <a:r>
              <a:rPr sz="1800" dirty="0">
                <a:latin typeface="Comic Sans MS"/>
                <a:cs typeface="Comic Sans MS"/>
              </a:rPr>
              <a:t> AX,</a:t>
            </a:r>
            <a:endParaRPr sz="1800">
              <a:latin typeface="Comic Sans MS"/>
              <a:cs typeface="Comic Sans MS"/>
            </a:endParaRPr>
          </a:p>
          <a:p>
            <a:pPr marL="881380" marR="805815" indent="3810" algn="ctr">
              <a:lnSpc>
                <a:spcPct val="100000"/>
              </a:lnSpc>
              <a:spcBef>
                <a:spcPts val="2165"/>
              </a:spcBef>
            </a:pPr>
            <a:r>
              <a:rPr sz="1800" spc="-5" dirty="0">
                <a:latin typeface="Comic Sans MS"/>
                <a:cs typeface="Comic Sans MS"/>
              </a:rPr>
              <a:t>Here, </a:t>
            </a:r>
            <a:r>
              <a:rPr sz="1800" dirty="0">
                <a:latin typeface="Comic Sans MS"/>
                <a:cs typeface="Comic Sans MS"/>
              </a:rPr>
              <a:t>50H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immediate displacement, </a:t>
            </a:r>
            <a:r>
              <a:rPr sz="1800" dirty="0">
                <a:latin typeface="Comic Sans MS"/>
                <a:cs typeface="Comic Sans MS"/>
              </a:rPr>
              <a:t>BX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base  register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SI is Here, </a:t>
            </a:r>
            <a:r>
              <a:rPr sz="1800" dirty="0">
                <a:latin typeface="Comic Sans MS"/>
                <a:cs typeface="Comic Sans MS"/>
              </a:rPr>
              <a:t>50H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immediate  displacement, </a:t>
            </a:r>
            <a:r>
              <a:rPr sz="1800" dirty="0">
                <a:latin typeface="Comic Sans MS"/>
                <a:cs typeface="Comic Sans MS"/>
              </a:rPr>
              <a:t>BX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base register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SI is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index  register.</a:t>
            </a:r>
            <a:endParaRPr sz="1800">
              <a:latin typeface="Comic Sans MS"/>
              <a:cs typeface="Comic Sans MS"/>
            </a:endParaRPr>
          </a:p>
          <a:p>
            <a:pPr marL="74930" algn="ctr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The physical address of </a:t>
            </a:r>
            <a:r>
              <a:rPr sz="1800" spc="-5" dirty="0">
                <a:latin typeface="Comic Sans MS"/>
                <a:cs typeface="Comic Sans MS"/>
              </a:rPr>
              <a:t>data is </a:t>
            </a:r>
            <a:r>
              <a:rPr sz="1800" dirty="0">
                <a:latin typeface="Comic Sans MS"/>
                <a:cs typeface="Comic Sans MS"/>
              </a:rPr>
              <a:t>computed as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10H*DS+</a:t>
            </a:r>
            <a:endParaRPr sz="1800">
              <a:latin typeface="Comic Sans MS"/>
              <a:cs typeface="Comic Sans MS"/>
            </a:endParaRPr>
          </a:p>
          <a:p>
            <a:pPr marL="75565" algn="ctr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[BX] </a:t>
            </a:r>
            <a:r>
              <a:rPr sz="1800" dirty="0">
                <a:latin typeface="Comic Sans MS"/>
                <a:cs typeface="Comic Sans MS"/>
              </a:rPr>
              <a:t>+ </a:t>
            </a:r>
            <a:r>
              <a:rPr sz="1800" spc="-5" dirty="0">
                <a:latin typeface="Comic Sans MS"/>
                <a:cs typeface="Comic Sans MS"/>
              </a:rPr>
              <a:t>[SI]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50H.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2252" y="2778251"/>
            <a:ext cx="1988820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5649" y="1727200"/>
            <a:ext cx="77851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3919" y="6367779"/>
            <a:ext cx="106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788A6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77161" y="2058161"/>
            <a:ext cx="5638800" cy="1754505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86460" marR="861694" algn="ctr">
              <a:lnSpc>
                <a:spcPct val="100000"/>
              </a:lnSpc>
              <a:spcBef>
                <a:spcPts val="180"/>
              </a:spcBef>
              <a:tabLst>
                <a:tab pos="3456304" algn="l"/>
              </a:tabLst>
            </a:pPr>
            <a:r>
              <a:rPr sz="3600" b="1" spc="-160" dirty="0">
                <a:latin typeface="Comic Sans MS"/>
                <a:cs typeface="Comic Sans MS"/>
              </a:rPr>
              <a:t>Addr</a:t>
            </a:r>
            <a:r>
              <a:rPr sz="3600" b="1" spc="-155" dirty="0">
                <a:latin typeface="Comic Sans MS"/>
                <a:cs typeface="Comic Sans MS"/>
              </a:rPr>
              <a:t>e</a:t>
            </a:r>
            <a:r>
              <a:rPr sz="3600" b="1" spc="-160" dirty="0">
                <a:latin typeface="Comic Sans MS"/>
                <a:cs typeface="Comic Sans MS"/>
              </a:rPr>
              <a:t>ssi</a:t>
            </a:r>
            <a:r>
              <a:rPr sz="3600" b="1" spc="-150" dirty="0">
                <a:latin typeface="Comic Sans MS"/>
                <a:cs typeface="Comic Sans MS"/>
              </a:rPr>
              <a:t>n</a:t>
            </a:r>
            <a:r>
              <a:rPr sz="3600" b="1" dirty="0">
                <a:latin typeface="Comic Sans MS"/>
                <a:cs typeface="Comic Sans MS"/>
              </a:rPr>
              <a:t>g	</a:t>
            </a:r>
            <a:r>
              <a:rPr sz="3600" b="1" spc="-155" dirty="0">
                <a:latin typeface="Comic Sans MS"/>
                <a:cs typeface="Comic Sans MS"/>
              </a:rPr>
              <a:t>Mo</a:t>
            </a:r>
            <a:r>
              <a:rPr sz="3600" b="1" spc="-160" dirty="0">
                <a:latin typeface="Comic Sans MS"/>
                <a:cs typeface="Comic Sans MS"/>
              </a:rPr>
              <a:t>d</a:t>
            </a:r>
            <a:r>
              <a:rPr sz="3600" b="1" spc="-155" dirty="0">
                <a:latin typeface="Comic Sans MS"/>
                <a:cs typeface="Comic Sans MS"/>
              </a:rPr>
              <a:t>e</a:t>
            </a:r>
            <a:r>
              <a:rPr sz="3600" b="1" dirty="0">
                <a:latin typeface="Comic Sans MS"/>
                <a:cs typeface="Comic Sans MS"/>
              </a:rPr>
              <a:t>s  </a:t>
            </a:r>
            <a:r>
              <a:rPr sz="3600" b="1" spc="-80" dirty="0">
                <a:latin typeface="Comic Sans MS"/>
                <a:cs typeface="Comic Sans MS"/>
              </a:rPr>
              <a:t>of</a:t>
            </a:r>
            <a:endParaRPr sz="3600" dirty="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3600" b="1" spc="-160" dirty="0">
                <a:latin typeface="Comic Sans MS"/>
                <a:cs typeface="Comic Sans MS"/>
              </a:rPr>
              <a:t>8086</a:t>
            </a:r>
            <a:endParaRPr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2762" y="2058161"/>
            <a:ext cx="7620000" cy="32004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471805" marR="495934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mic Sans MS"/>
                <a:cs typeface="Comic Sans MS"/>
              </a:rPr>
              <a:t>The </a:t>
            </a:r>
            <a:r>
              <a:rPr sz="2400" b="1" spc="-5" dirty="0">
                <a:latin typeface="Comic Sans MS"/>
                <a:cs typeface="Comic Sans MS"/>
              </a:rPr>
              <a:t>different ways in </a:t>
            </a:r>
            <a:r>
              <a:rPr sz="2400" b="1" dirty="0">
                <a:latin typeface="Comic Sans MS"/>
                <a:cs typeface="Comic Sans MS"/>
              </a:rPr>
              <a:t>which a </a:t>
            </a:r>
            <a:r>
              <a:rPr sz="2400" b="1" spc="-5" dirty="0">
                <a:latin typeface="Comic Sans MS"/>
                <a:cs typeface="Comic Sans MS"/>
              </a:rPr>
              <a:t>processor </a:t>
            </a:r>
            <a:r>
              <a:rPr sz="2400" b="1" dirty="0">
                <a:latin typeface="Comic Sans MS"/>
                <a:cs typeface="Comic Sans MS"/>
              </a:rPr>
              <a:t>can  access </a:t>
            </a:r>
            <a:r>
              <a:rPr sz="2400" b="1" spc="-5" dirty="0">
                <a:latin typeface="Comic Sans MS"/>
                <a:cs typeface="Comic Sans MS"/>
              </a:rPr>
              <a:t>data </a:t>
            </a:r>
            <a:r>
              <a:rPr sz="2400" b="1" dirty="0">
                <a:latin typeface="Comic Sans MS"/>
                <a:cs typeface="Comic Sans MS"/>
              </a:rPr>
              <a:t>are</a:t>
            </a:r>
            <a:r>
              <a:rPr sz="2400" b="1" spc="-3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called</a:t>
            </a:r>
            <a:endParaRPr sz="2400">
              <a:latin typeface="Comic Sans MS"/>
              <a:cs typeface="Comic Sans MS"/>
            </a:endParaRPr>
          </a:p>
          <a:p>
            <a:pPr marL="2300605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addressing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modes.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6755" y="409955"/>
            <a:ext cx="6268720" cy="1239520"/>
            <a:chOff x="1476755" y="409955"/>
            <a:chExt cx="6268720" cy="1239520"/>
          </a:xfrm>
        </p:grpSpPr>
        <p:sp>
          <p:nvSpPr>
            <p:cNvPr id="3" name="object 3"/>
            <p:cNvSpPr/>
            <p:nvPr/>
          </p:nvSpPr>
          <p:spPr>
            <a:xfrm>
              <a:off x="1511890" y="468265"/>
              <a:ext cx="6197943" cy="1168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64308" y="734567"/>
              <a:ext cx="4290060" cy="725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6755" y="409955"/>
              <a:ext cx="6268212" cy="1239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961" y="534161"/>
              <a:ext cx="6019800" cy="990600"/>
            </a:xfrm>
            <a:custGeom>
              <a:avLst/>
              <a:gdLst/>
              <a:ahLst/>
              <a:cxnLst/>
              <a:rect l="l" t="t" r="r" b="b"/>
              <a:pathLst>
                <a:path w="6019800" h="990600">
                  <a:moveTo>
                    <a:pt x="165100" y="990600"/>
                  </a:move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</a:path>
                <a:path w="6019800" h="990600">
                  <a:moveTo>
                    <a:pt x="5854699" y="0"/>
                  </a:moveTo>
                  <a:lnTo>
                    <a:pt x="5898591" y="5897"/>
                  </a:lnTo>
                  <a:lnTo>
                    <a:pt x="5938030" y="22540"/>
                  </a:lnTo>
                  <a:lnTo>
                    <a:pt x="5971444" y="48355"/>
                  </a:lnTo>
                  <a:lnTo>
                    <a:pt x="5997259" y="81769"/>
                  </a:lnTo>
                  <a:lnTo>
                    <a:pt x="6013902" y="121208"/>
                  </a:lnTo>
                  <a:lnTo>
                    <a:pt x="6019799" y="165100"/>
                  </a:lnTo>
                  <a:lnTo>
                    <a:pt x="6019799" y="825500"/>
                  </a:lnTo>
                  <a:lnTo>
                    <a:pt x="6013902" y="869391"/>
                  </a:lnTo>
                  <a:lnTo>
                    <a:pt x="5997259" y="908830"/>
                  </a:lnTo>
                  <a:lnTo>
                    <a:pt x="5971444" y="942244"/>
                  </a:lnTo>
                  <a:lnTo>
                    <a:pt x="5938030" y="968059"/>
                  </a:lnTo>
                  <a:lnTo>
                    <a:pt x="5898591" y="984702"/>
                  </a:lnTo>
                  <a:lnTo>
                    <a:pt x="5854699" y="99060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7795" y="818134"/>
            <a:ext cx="386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How 8086 </a:t>
            </a:r>
            <a:r>
              <a:rPr sz="2400" b="1" dirty="0">
                <a:latin typeface="Comic Sans MS"/>
                <a:cs typeface="Comic Sans MS"/>
              </a:rPr>
              <a:t>accesses</a:t>
            </a:r>
            <a:r>
              <a:rPr sz="2400" b="1" spc="-105" dirty="0">
                <a:latin typeface="Comic Sans MS"/>
                <a:cs typeface="Comic Sans MS"/>
              </a:rPr>
              <a:t> </a:t>
            </a:r>
            <a:r>
              <a:rPr sz="2400" b="1" spc="-10" dirty="0">
                <a:latin typeface="Comic Sans MS"/>
                <a:cs typeface="Comic Sans MS"/>
              </a:rPr>
              <a:t>data?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4" y="2914015"/>
            <a:ext cx="67017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400" spc="-5" dirty="0">
                <a:latin typeface="Comic Sans MS"/>
                <a:cs typeface="Comic Sans MS"/>
              </a:rPr>
              <a:t>8086 assembly language instructions </a:t>
            </a:r>
            <a:r>
              <a:rPr sz="2400" dirty="0">
                <a:latin typeface="Comic Sans MS"/>
                <a:cs typeface="Comic Sans MS"/>
              </a:rPr>
              <a:t>can  be </a:t>
            </a:r>
            <a:r>
              <a:rPr sz="2400" spc="-5" dirty="0">
                <a:latin typeface="Comic Sans MS"/>
                <a:cs typeface="Comic Sans MS"/>
              </a:rPr>
              <a:t>used to </a:t>
            </a:r>
            <a:r>
              <a:rPr sz="2400" dirty="0">
                <a:latin typeface="Comic Sans MS"/>
                <a:cs typeface="Comic Sans MS"/>
              </a:rPr>
              <a:t>illustrate </a:t>
            </a:r>
            <a:r>
              <a:rPr sz="2400" spc="-5" dirty="0">
                <a:latin typeface="Comic Sans MS"/>
                <a:cs typeface="Comic Sans MS"/>
              </a:rPr>
              <a:t>the addressing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modes</a:t>
            </a:r>
            <a:endParaRPr sz="2400">
              <a:latin typeface="Comic Sans MS"/>
              <a:cs typeface="Comic Sans MS"/>
            </a:endParaRPr>
          </a:p>
          <a:p>
            <a:pPr marL="927100" indent="-914400">
              <a:lnSpc>
                <a:spcPct val="100000"/>
              </a:lnSpc>
              <a:spcBef>
                <a:spcPts val="2880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400" spc="-10" dirty="0">
                <a:latin typeface="Comic Sans MS"/>
                <a:cs typeface="Comic Sans MS"/>
              </a:rPr>
              <a:t>Format </a:t>
            </a:r>
            <a:r>
              <a:rPr sz="2400" spc="-5" dirty="0">
                <a:latin typeface="Comic Sans MS"/>
                <a:cs typeface="Comic Sans MS"/>
              </a:rPr>
              <a:t>of </a:t>
            </a:r>
            <a:r>
              <a:rPr sz="2400" dirty="0">
                <a:latin typeface="Comic Sans MS"/>
                <a:cs typeface="Comic Sans MS"/>
              </a:rPr>
              <a:t>MOV </a:t>
            </a:r>
            <a:r>
              <a:rPr sz="2400" spc="-5" dirty="0">
                <a:latin typeface="Comic Sans MS"/>
                <a:cs typeface="Comic Sans MS"/>
              </a:rPr>
              <a:t>instruction</a:t>
            </a:r>
            <a:endParaRPr sz="2400">
              <a:latin typeface="Comic Sans MS"/>
              <a:cs typeface="Comic Sans MS"/>
            </a:endParaRPr>
          </a:p>
          <a:p>
            <a:pPr marL="481965" algn="ctr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omic Sans MS"/>
                <a:cs typeface="Comic Sans MS"/>
              </a:rPr>
              <a:t>MOV </a:t>
            </a:r>
            <a:r>
              <a:rPr sz="2400" spc="-5" dirty="0">
                <a:latin typeface="Comic Sans MS"/>
                <a:cs typeface="Comic Sans MS"/>
              </a:rPr>
              <a:t>destination,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source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6740650"/>
            <a:ext cx="6672072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1298" y="2000453"/>
            <a:ext cx="2808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Source </a:t>
            </a:r>
            <a:r>
              <a:rPr sz="2000" b="1" dirty="0">
                <a:latin typeface="Comic Sans MS"/>
                <a:cs typeface="Comic Sans MS"/>
              </a:rPr>
              <a:t>of </a:t>
            </a:r>
            <a:r>
              <a:rPr sz="2000" b="1" spc="-5" dirty="0">
                <a:latin typeface="Comic Sans MS"/>
                <a:cs typeface="Comic Sans MS"/>
              </a:rPr>
              <a:t>data </a:t>
            </a:r>
            <a:r>
              <a:rPr sz="2000" b="1" dirty="0">
                <a:latin typeface="Comic Sans MS"/>
                <a:cs typeface="Comic Sans MS"/>
              </a:rPr>
              <a:t>can</a:t>
            </a:r>
            <a:r>
              <a:rPr sz="2000" b="1" spc="-12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be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6664" y="2301239"/>
            <a:ext cx="3317875" cy="1728470"/>
          </a:xfrm>
          <a:custGeom>
            <a:avLst/>
            <a:gdLst/>
            <a:ahLst/>
            <a:cxnLst/>
            <a:rect l="l" t="t" r="r" b="b"/>
            <a:pathLst>
              <a:path w="3317875" h="1728470">
                <a:moveTo>
                  <a:pt x="3049524" y="0"/>
                </a:moveTo>
                <a:lnTo>
                  <a:pt x="266700" y="0"/>
                </a:lnTo>
                <a:lnTo>
                  <a:pt x="266700" y="21336"/>
                </a:lnTo>
                <a:lnTo>
                  <a:pt x="3049524" y="21336"/>
                </a:lnTo>
                <a:lnTo>
                  <a:pt x="3049524" y="0"/>
                </a:lnTo>
                <a:close/>
              </a:path>
              <a:path w="3317875" h="1728470">
                <a:moveTo>
                  <a:pt x="3317748" y="1706880"/>
                </a:moveTo>
                <a:lnTo>
                  <a:pt x="0" y="1706880"/>
                </a:lnTo>
                <a:lnTo>
                  <a:pt x="0" y="1728216"/>
                </a:lnTo>
                <a:lnTo>
                  <a:pt x="3317748" y="1728216"/>
                </a:lnTo>
                <a:lnTo>
                  <a:pt x="3317748" y="1706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6373" y="2612263"/>
            <a:ext cx="5873750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0585" indent="-10604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"/>
              <a:tabLst>
                <a:tab pos="2141220" algn="l"/>
              </a:tabLst>
            </a:pPr>
            <a:r>
              <a:rPr sz="1800" dirty="0">
                <a:latin typeface="Comic Sans MS"/>
                <a:cs typeface="Comic Sans MS"/>
              </a:rPr>
              <a:t>Immediate</a:t>
            </a:r>
            <a:r>
              <a:rPr sz="1800" spc="-5" dirty="0">
                <a:latin typeface="Comic Sans MS"/>
                <a:cs typeface="Comic Sans MS"/>
              </a:rPr>
              <a:t> data</a:t>
            </a:r>
            <a:endParaRPr sz="1800">
              <a:latin typeface="Comic Sans MS"/>
              <a:cs typeface="Comic Sans MS"/>
            </a:endParaRPr>
          </a:p>
          <a:p>
            <a:pPr marL="1911985" indent="-106045">
              <a:lnSpc>
                <a:spcPct val="100000"/>
              </a:lnSpc>
              <a:buSzPct val="94444"/>
              <a:buFont typeface="Wingdings"/>
              <a:buChar char=""/>
              <a:tabLst>
                <a:tab pos="1912620" algn="l"/>
              </a:tabLst>
            </a:pP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specified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register</a:t>
            </a:r>
            <a:endParaRPr sz="1800">
              <a:latin typeface="Comic Sans MS"/>
              <a:cs typeface="Comic Sans MS"/>
            </a:endParaRPr>
          </a:p>
          <a:p>
            <a:pPr marL="117475" indent="-10541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mic Sans MS"/>
                <a:cs typeface="Comic Sans MS"/>
              </a:rPr>
              <a:t>A memory </a:t>
            </a:r>
            <a:r>
              <a:rPr sz="1800" spc="-5" dirty="0">
                <a:latin typeface="Comic Sans MS"/>
                <a:cs typeface="Comic Sans MS"/>
              </a:rPr>
              <a:t>location specified in </a:t>
            </a:r>
            <a:r>
              <a:rPr sz="1800" dirty="0">
                <a:latin typeface="Comic Sans MS"/>
                <a:cs typeface="Comic Sans MS"/>
              </a:rPr>
              <a:t>1 of 24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ways</a:t>
            </a:r>
            <a:endParaRPr sz="1800">
              <a:latin typeface="Comic Sans MS"/>
              <a:cs typeface="Comic Sans MS"/>
            </a:endParaRPr>
          </a:p>
          <a:p>
            <a:pPr marR="444500" algn="ctr">
              <a:lnSpc>
                <a:spcPct val="100000"/>
              </a:lnSpc>
              <a:spcBef>
                <a:spcPts val="2150"/>
              </a:spcBef>
            </a:pPr>
            <a:r>
              <a:rPr sz="2000" b="1" dirty="0">
                <a:latin typeface="Comic Sans MS"/>
                <a:cs typeface="Comic Sans MS"/>
              </a:rPr>
              <a:t>Destination of </a:t>
            </a:r>
            <a:r>
              <a:rPr sz="2000" b="1" spc="-5" dirty="0">
                <a:latin typeface="Comic Sans MS"/>
                <a:cs typeface="Comic Sans MS"/>
              </a:rPr>
              <a:t>data </a:t>
            </a:r>
            <a:r>
              <a:rPr sz="2000" b="1" dirty="0">
                <a:latin typeface="Comic Sans MS"/>
                <a:cs typeface="Comic Sans MS"/>
              </a:rPr>
              <a:t>can</a:t>
            </a:r>
            <a:r>
              <a:rPr sz="2000" b="1" spc="-10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be</a:t>
            </a:r>
            <a:endParaRPr sz="2000">
              <a:latin typeface="Comic Sans MS"/>
              <a:cs typeface="Comic Sans MS"/>
            </a:endParaRPr>
          </a:p>
          <a:p>
            <a:pPr marL="1911985" lvl="1" indent="-106045">
              <a:lnSpc>
                <a:spcPct val="100000"/>
              </a:lnSpc>
              <a:spcBef>
                <a:spcPts val="2410"/>
              </a:spcBef>
              <a:buSzPct val="94444"/>
              <a:buFont typeface="Wingdings"/>
              <a:buChar char=""/>
              <a:tabLst>
                <a:tab pos="1912620" algn="l"/>
              </a:tabLst>
            </a:pP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specified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register</a:t>
            </a:r>
            <a:endParaRPr sz="1800">
              <a:latin typeface="Comic Sans MS"/>
              <a:cs typeface="Comic Sans MS"/>
            </a:endParaRPr>
          </a:p>
          <a:p>
            <a:pPr marL="117475" indent="-10541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mic Sans MS"/>
                <a:cs typeface="Comic Sans MS"/>
              </a:rPr>
              <a:t>A memory </a:t>
            </a:r>
            <a:r>
              <a:rPr sz="1800" spc="-5" dirty="0">
                <a:latin typeface="Comic Sans MS"/>
                <a:cs typeface="Comic Sans MS"/>
              </a:rPr>
              <a:t>location specified in </a:t>
            </a:r>
            <a:r>
              <a:rPr sz="1800" dirty="0">
                <a:latin typeface="Comic Sans MS"/>
                <a:cs typeface="Comic Sans MS"/>
              </a:rPr>
              <a:t>1 of 24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ways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6781800" cy="462280"/>
          </a:xfrm>
          <a:prstGeom prst="rect">
            <a:avLst/>
          </a:prstGeom>
          <a:ln w="9144">
            <a:solidFill>
              <a:srgbClr val="1FC8F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Classification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Addressing</a:t>
            </a:r>
            <a:r>
              <a:rPr sz="2400" b="1" u="heavy" spc="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Modes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2000453"/>
            <a:ext cx="407479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Immediate addressing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dirty="0">
                <a:latin typeface="Comic Sans MS"/>
                <a:cs typeface="Comic Sans MS"/>
              </a:rPr>
              <a:t>Direct </a:t>
            </a:r>
            <a:r>
              <a:rPr sz="2000" spc="-5" dirty="0">
                <a:latin typeface="Comic Sans MS"/>
                <a:cs typeface="Comic Sans MS"/>
              </a:rPr>
              <a:t>addressing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indent="-6096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Register addressing</a:t>
            </a:r>
            <a:r>
              <a:rPr sz="2000" dirty="0">
                <a:latin typeface="Comic Sans MS"/>
                <a:cs typeface="Comic Sans MS"/>
              </a:rPr>
              <a:t> mode</a:t>
            </a:r>
            <a:endParaRPr sz="2000">
              <a:latin typeface="Comic Sans MS"/>
              <a:cs typeface="Comic Sans MS"/>
            </a:endParaRPr>
          </a:p>
          <a:p>
            <a:pPr marL="622300" indent="-609600">
              <a:lnSpc>
                <a:spcPct val="100000"/>
              </a:lnSpc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Register Indirect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addressing</a:t>
            </a:r>
            <a:endParaRPr sz="2000">
              <a:latin typeface="Comic Sans MS"/>
              <a:cs typeface="Comic Sans MS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indent="-609600">
              <a:lnSpc>
                <a:spcPct val="100000"/>
              </a:lnSpc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Indexed addressing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marR="90805" indent="-609600">
              <a:lnSpc>
                <a:spcPct val="100000"/>
              </a:lnSpc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Register relative addressing  </a:t>
            </a: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indent="-609600">
              <a:lnSpc>
                <a:spcPct val="100000"/>
              </a:lnSpc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Based indexed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addressing</a:t>
            </a:r>
            <a:endParaRPr sz="2000">
              <a:latin typeface="Comic Sans MS"/>
              <a:cs typeface="Comic Sans MS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  <a:p>
            <a:pPr marL="622300" marR="715010" indent="-609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2000" spc="-5" dirty="0">
                <a:latin typeface="Comic Sans MS"/>
                <a:cs typeface="Comic Sans MS"/>
              </a:rPr>
              <a:t>Relative based indexed  addressing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3119" y="635253"/>
            <a:ext cx="401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Immediate addressing</a:t>
            </a:r>
            <a:r>
              <a:rPr sz="2400" spc="-75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083310" indent="-173990">
              <a:lnSpc>
                <a:spcPct val="100000"/>
              </a:lnSpc>
              <a:buFont typeface="Wingdings"/>
              <a:buChar char=""/>
              <a:tabLst>
                <a:tab pos="1083945" algn="l"/>
              </a:tabLst>
            </a:pPr>
            <a:r>
              <a:rPr sz="1800" dirty="0">
                <a:latin typeface="Comic Sans MS"/>
                <a:cs typeface="Comic Sans MS"/>
              </a:rPr>
              <a:t>Immediate </a:t>
            </a:r>
            <a:r>
              <a:rPr sz="1800" spc="-5" dirty="0">
                <a:latin typeface="Comic Sans MS"/>
                <a:cs typeface="Comic Sans MS"/>
              </a:rPr>
              <a:t>data is </a:t>
            </a:r>
            <a:r>
              <a:rPr sz="1800" dirty="0">
                <a:latin typeface="Comic Sans MS"/>
                <a:cs typeface="Comic Sans MS"/>
              </a:rPr>
              <a:t>a part of</a:t>
            </a:r>
            <a:r>
              <a:rPr sz="1800" spc="-5" dirty="0">
                <a:latin typeface="Comic Sans MS"/>
                <a:cs typeface="Comic Sans MS"/>
              </a:rPr>
              <a:t> instruction.</a:t>
            </a:r>
            <a:endParaRPr sz="1800">
              <a:latin typeface="Comic Sans MS"/>
              <a:cs typeface="Comic Sans MS"/>
            </a:endParaRPr>
          </a:p>
          <a:p>
            <a:pPr marL="1014730" indent="-10541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015365" algn="l"/>
              </a:tabLst>
            </a:pPr>
            <a:r>
              <a:rPr sz="1800" dirty="0">
                <a:latin typeface="Comic Sans MS"/>
                <a:cs typeface="Comic Sans MS"/>
              </a:rPr>
              <a:t>The immediate </a:t>
            </a:r>
            <a:r>
              <a:rPr sz="1800" spc="-5" dirty="0">
                <a:latin typeface="Comic Sans MS"/>
                <a:cs typeface="Comic Sans MS"/>
              </a:rPr>
              <a:t>data </a:t>
            </a:r>
            <a:r>
              <a:rPr sz="1800" dirty="0">
                <a:latin typeface="Comic Sans MS"/>
                <a:cs typeface="Comic Sans MS"/>
              </a:rPr>
              <a:t>may </a:t>
            </a:r>
            <a:r>
              <a:rPr sz="1800" spc="-5" dirty="0">
                <a:latin typeface="Comic Sans MS"/>
                <a:cs typeface="Comic Sans MS"/>
              </a:rPr>
              <a:t>be 8-bit </a:t>
            </a:r>
            <a:r>
              <a:rPr sz="1800" dirty="0">
                <a:latin typeface="Comic Sans MS"/>
                <a:cs typeface="Comic Sans MS"/>
              </a:rPr>
              <a:t>or </a:t>
            </a:r>
            <a:r>
              <a:rPr sz="1800" spc="-5" dirty="0">
                <a:latin typeface="Comic Sans MS"/>
                <a:cs typeface="Comic Sans MS"/>
              </a:rPr>
              <a:t>16-bit in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size.</a:t>
            </a:r>
            <a:endParaRPr sz="1800">
              <a:latin typeface="Comic Sans MS"/>
              <a:cs typeface="Comic Sans MS"/>
            </a:endParaRPr>
          </a:p>
          <a:p>
            <a:pPr marL="1083310" indent="-17399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1083945" algn="l"/>
                <a:tab pos="2216150" algn="l"/>
              </a:tabLst>
            </a:pPr>
            <a:r>
              <a:rPr sz="1800" spc="-5" dirty="0">
                <a:latin typeface="Comic Sans MS"/>
                <a:cs typeface="Comic Sans MS"/>
              </a:rPr>
              <a:t>MOV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AX,	0005H</a:t>
            </a:r>
            <a:endParaRPr sz="1800">
              <a:latin typeface="Comic Sans MS"/>
              <a:cs typeface="Comic Sans MS"/>
            </a:endParaRPr>
          </a:p>
          <a:p>
            <a:pPr marL="121920" algn="ctr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the above example, </a:t>
            </a:r>
            <a:r>
              <a:rPr sz="1800" spc="-5" dirty="0">
                <a:latin typeface="Comic Sans MS"/>
                <a:cs typeface="Comic Sans MS"/>
              </a:rPr>
              <a:t>0005H is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immediate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data.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94076" y="4037076"/>
            <a:ext cx="1300480" cy="690880"/>
            <a:chOff x="2894076" y="4037076"/>
            <a:chExt cx="1300480" cy="690880"/>
          </a:xfrm>
        </p:grpSpPr>
        <p:sp>
          <p:nvSpPr>
            <p:cNvPr id="13" name="object 13"/>
            <p:cNvSpPr/>
            <p:nvPr/>
          </p:nvSpPr>
          <p:spPr>
            <a:xfrm>
              <a:off x="2894076" y="4037076"/>
              <a:ext cx="1299972" cy="69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762" y="4191762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927100" y="0"/>
                  </a:lnTo>
                  <a:lnTo>
                    <a:pt x="951809" y="4992"/>
                  </a:lnTo>
                  <a:lnTo>
                    <a:pt x="971994" y="18605"/>
                  </a:lnTo>
                  <a:lnTo>
                    <a:pt x="985607" y="38790"/>
                  </a:lnTo>
                  <a:lnTo>
                    <a:pt x="990600" y="63500"/>
                  </a:lnTo>
                  <a:lnTo>
                    <a:pt x="990600" y="317500"/>
                  </a:lnTo>
                  <a:lnTo>
                    <a:pt x="985607" y="342209"/>
                  </a:lnTo>
                  <a:lnTo>
                    <a:pt x="971994" y="362394"/>
                  </a:lnTo>
                  <a:lnTo>
                    <a:pt x="951809" y="376007"/>
                  </a:lnTo>
                  <a:lnTo>
                    <a:pt x="9271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10967" y="635253"/>
            <a:ext cx="339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Direct </a:t>
            </a:r>
            <a:r>
              <a:rPr sz="2400" spc="-10" dirty="0"/>
              <a:t>addressing</a:t>
            </a:r>
            <a:r>
              <a:rPr sz="2400" spc="-45" dirty="0"/>
              <a:t> </a:t>
            </a:r>
            <a:r>
              <a:rPr sz="2400" spc="-5" dirty="0"/>
              <a:t>mode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048761" y="3658361"/>
            <a:ext cx="990600" cy="457200"/>
          </a:xfrm>
          <a:prstGeom prst="rect">
            <a:avLst/>
          </a:prstGeom>
          <a:ln w="25907">
            <a:solidFill>
              <a:srgbClr val="085091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Comic Sans MS"/>
                <a:cs typeface="Comic Sans MS"/>
              </a:rPr>
              <a:t>[5000H]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211" y="2534411"/>
            <a:ext cx="7429500" cy="3314700"/>
          </a:xfrm>
          <a:prstGeom prst="rect">
            <a:avLst/>
          </a:prstGeom>
          <a:ln w="25907">
            <a:solidFill>
              <a:srgbClr val="6F2F9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986155" marR="973455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Memory Address (Offset) Is </a:t>
            </a:r>
            <a:r>
              <a:rPr sz="1800" dirty="0">
                <a:latin typeface="Comic Sans MS"/>
                <a:cs typeface="Comic Sans MS"/>
              </a:rPr>
              <a:t>Directly </a:t>
            </a:r>
            <a:r>
              <a:rPr sz="1800" spc="-5" dirty="0">
                <a:latin typeface="Comic Sans MS"/>
                <a:cs typeface="Comic Sans MS"/>
              </a:rPr>
              <a:t>Specified In 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Instruction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1054735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Comic Sans MS"/>
                <a:cs typeface="Comic Sans MS"/>
              </a:rPr>
              <a:t>MOV</a:t>
            </a:r>
            <a:r>
              <a:rPr sz="1800" dirty="0">
                <a:latin typeface="Comic Sans MS"/>
                <a:cs typeface="Comic Sans MS"/>
              </a:rPr>
              <a:t> AX,</a:t>
            </a:r>
            <a:endParaRPr sz="1800">
              <a:latin typeface="Comic Sans MS"/>
              <a:cs typeface="Comic Sans MS"/>
            </a:endParaRPr>
          </a:p>
          <a:p>
            <a:pPr marL="986155" marR="956944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Comic Sans MS"/>
                <a:cs typeface="Comic Sans MS"/>
              </a:rPr>
              <a:t>Here, data besides in </a:t>
            </a:r>
            <a:r>
              <a:rPr sz="1800" dirty="0">
                <a:latin typeface="Comic Sans MS"/>
                <a:cs typeface="Comic Sans MS"/>
              </a:rPr>
              <a:t>a memory </a:t>
            </a:r>
            <a:r>
              <a:rPr sz="1800" spc="-5" dirty="0">
                <a:latin typeface="Comic Sans MS"/>
                <a:cs typeface="Comic Sans MS"/>
              </a:rPr>
              <a:t>location in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data  </a:t>
            </a:r>
            <a:r>
              <a:rPr sz="1800" dirty="0">
                <a:latin typeface="Comic Sans MS"/>
                <a:cs typeface="Comic Sans MS"/>
              </a:rPr>
              <a:t>segment.</a:t>
            </a:r>
            <a:endParaRPr sz="1800">
              <a:latin typeface="Comic Sans MS"/>
              <a:cs typeface="Comic Sans MS"/>
            </a:endParaRPr>
          </a:p>
          <a:p>
            <a:pPr marL="986155">
              <a:lnSpc>
                <a:spcPct val="100000"/>
              </a:lnSpc>
              <a:spcBef>
                <a:spcPts val="2160"/>
              </a:spcBef>
              <a:tabLst>
                <a:tab pos="5174615" algn="l"/>
              </a:tabLst>
            </a:pPr>
            <a:r>
              <a:rPr sz="1800" spc="-5" dirty="0">
                <a:latin typeface="Comic Sans MS"/>
                <a:cs typeface="Comic Sans MS"/>
              </a:rPr>
              <a:t>Physical Address Of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Memory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Location	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Calculated</a:t>
            </a:r>
            <a:endParaRPr sz="1800">
              <a:latin typeface="Comic Sans MS"/>
              <a:cs typeface="Comic Sans MS"/>
            </a:endParaRPr>
          </a:p>
          <a:p>
            <a:pPr marL="9861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mic Sans MS"/>
                <a:cs typeface="Comic Sans MS"/>
              </a:rPr>
              <a:t>Using DS And </a:t>
            </a:r>
            <a:r>
              <a:rPr sz="1800" spc="-5" dirty="0">
                <a:latin typeface="Comic Sans MS"/>
                <a:cs typeface="Comic Sans MS"/>
              </a:rPr>
              <a:t>Offset </a:t>
            </a:r>
            <a:r>
              <a:rPr sz="1800" dirty="0">
                <a:latin typeface="Comic Sans MS"/>
                <a:cs typeface="Comic Sans MS"/>
              </a:rPr>
              <a:t>Value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5000H.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30651" y="3540252"/>
            <a:ext cx="122682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2869</TotalTime>
  <Words>488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Comic Sans MS</vt:lpstr>
      <vt:lpstr>Gill Sans MT</vt:lpstr>
      <vt:lpstr>Times New Roman</vt:lpstr>
      <vt:lpstr>Verdana</vt:lpstr>
      <vt:lpstr>Wingdings</vt:lpstr>
      <vt:lpstr>Wingdings 2</vt:lpstr>
      <vt:lpstr>Solstice</vt:lpstr>
      <vt:lpstr>  MPI </vt:lpstr>
      <vt:lpstr>PowerPoint Presentation</vt:lpstr>
      <vt:lpstr>PowerPoint Presentation</vt:lpstr>
      <vt:lpstr>PowerPoint Presentation</vt:lpstr>
      <vt:lpstr>How 8086 accesses data?</vt:lpstr>
      <vt:lpstr>Source of data can be</vt:lpstr>
      <vt:lpstr>Classification of Addressing Modes</vt:lpstr>
      <vt:lpstr>Immediate addressing mode</vt:lpstr>
      <vt:lpstr>Direct addressing mode</vt:lpstr>
      <vt:lpstr>Register addressing mode</vt:lpstr>
      <vt:lpstr>Register Indirect addressing mode</vt:lpstr>
      <vt:lpstr>Indexed addressing mode</vt:lpstr>
      <vt:lpstr>Register relative addressing mode</vt:lpstr>
      <vt:lpstr>Based indexed addressing mode</vt:lpstr>
      <vt:lpstr>Relative based indexed addressing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Matching Curves for Long period grating sensores</dc:title>
  <dc:creator>Monika Gambhir</dc:creator>
  <cp:lastModifiedBy>sapna arora</cp:lastModifiedBy>
  <cp:revision>415</cp:revision>
  <dcterms:created xsi:type="dcterms:W3CDTF">2006-08-16T00:00:00Z</dcterms:created>
  <dcterms:modified xsi:type="dcterms:W3CDTF">2020-09-28T06:17:23Z</dcterms:modified>
</cp:coreProperties>
</file>