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370" r:id="rId3"/>
    <p:sldId id="371" r:id="rId4"/>
    <p:sldId id="372" r:id="rId5"/>
    <p:sldId id="373" r:id="rId6"/>
    <p:sldId id="374" r:id="rId7"/>
    <p:sldId id="375" r:id="rId8"/>
    <p:sldId id="376" r:id="rId9"/>
    <p:sldId id="377" r:id="rId10"/>
    <p:sldId id="378" r:id="rId11"/>
    <p:sldId id="379" r:id="rId12"/>
    <p:sldId id="380" r:id="rId13"/>
    <p:sldId id="381" r:id="rId14"/>
    <p:sldId id="38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14" autoAdjust="0"/>
    <p:restoredTop sz="94660"/>
  </p:normalViewPr>
  <p:slideViewPr>
    <p:cSldViewPr>
      <p:cViewPr varScale="1">
        <p:scale>
          <a:sx n="82" d="100"/>
          <a:sy n="82" d="100"/>
        </p:scale>
        <p:origin x="-1478" y="-91"/>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in"/>
          <inkml:channel name="T" type="integer" max="2.14748E9" units="dev"/>
        </inkml:traceFormat>
        <inkml:channelProperties>
          <inkml:channelProperty channel="X" name="resolution" value="393.73947" units="1/cm"/>
          <inkml:channelProperty channel="Y" name="resolution" value="393.73947" units="1/cm"/>
          <inkml:channelProperty channel="F" name="resolution" value="249.9771" units="1/in"/>
          <inkml:channelProperty channel="T" name="resolution" value="1" units="1/dev"/>
        </inkml:channelProperties>
      </inkml:inkSource>
      <inkml:timestamp xml:id="ts0" timeString="2020-10-20T10:13:30.134"/>
    </inkml:context>
    <inkml:brush xml:id="br0">
      <inkml:brushProperty name="width" value="0.05292" units="cm"/>
      <inkml:brushProperty name="height" value="0.05292" units="cm"/>
      <inkml:brushProperty name="color" value="#FF0000"/>
    </inkml:brush>
  </inkml:definitions>
  <inkml:trace contextRef="#ctx0" brushRef="#br0">7098 6842 35 0,'0'0'121'15,"0"0"-20"-15,0 0 6 0,0 0-11 0,0 0-6 16,0 0 4-16,0 0 1 0,0 0-10 0,0 0-3 0,0 0-13 16,0 0-4-16,0 0-2 0,0 0 6 0,11 21-10 15,-8-17-4-15,-3-4-8 0,8 5 2 16,-3-1-3-16,3 1-3 0,-1-2-8 0,1 1-1 0,4 0-1 16,-1 1 3-16,2-2 0 0,0 0 2 0,3 3-6 15,5-4-3-15,-1 3-2 0,-2-1 3 0,10 2-1 16,-6 0 0-16,7-2 4 0,-1 2 1 0,2-3-3 15,-3 0 1-15,2 2-4 0,3-2-4 0,0 2 0 16,-11-5 0-16,7 5-6 0,3-2 0 0,-4-1-1 16,2 0-2-16,-1 0 1 0,1 0-2 0,0-1 1 15,0 0-2-15,-1 1-1 0,1-2-1 0,-8 1 0 16,0-1-3-16,1 2-2 0,-4-2 3 0,-4 1-2 16,-1 0-1-16,-4 1-5 0,-1-2-1 0,0 1-1 15,-8-1 1-15,11-1 0 0,-11 1 2 0,8 1-3 16,-8-1 1-16,8 3 2 0,-8-3-1 0,0 0-8 15,4 5-4-15,-4-5-8 0,0 0-2 0,0 0-6 16,5 6-8-16,-5-6-14 0,0 0-7 0,0 0-20 16,4 3-14-16,-4-3-9 0,0 0-10 0,0 0-15 0,0 0-22 15,13 1-91-15,-13-1-257 0,10-3 114 0</inkml:trace>
  <inkml:trace contextRef="#ctx0" brushRef="#br0" timeOffset="-209010.51">9811 16174 23 0,'0'0'91'16,"0"0"-11"-16,0 0-7 0,0 0-10 0,0 0 0 15,0 0-7-15,0 0-18 0,0 0 4 0,0 0-1 16,0 0-4-16,0 0-7 0,0 0 5 0,0 0-7 16,0 0-4-16,0 0 4 0,0 0 0 0,0 0-5 15,0 0-6-15,0 0 10 0,0 0-3 0,0 0 1 16,0 0 0-16,0 0-3 0,0 0-3 0,0 0-1 16,0 0 5-16,0 0-7 0,0 0 9 0,0 0-12 15,29 2 2-15,-22-2 2 0,-7 0-3 16,13-2 6-16,-7 5-3 0,-6-3 2 0,16 2-3 0,-9-2-6 15,-7 0 1-15,12-2 1 0,-3 2 7 0,-3-1-9 16,-6 1 8-16,14 3-12 0,-14-3 3 0,9 0-4 16,-9 0 1-16,0 0-5 0,12 0 12 0,-12 0-5 15,0 0 6-15,5 1 6 0,-5-1 5 0,0 0 9 16,0 0 11-16,0 0-5 0,0 0 10 0,10-1-10 16,-10 1 0-16,0 0-6 0,0 0-4 0,0 0-3 15,0 0-2-15,0 0-4 0,0 0-4 0,0 0 1 16,0 0-4-16,-27 0 0 0,27 0-2 0,0 0 0 15,-9 0-1-15,9 0-7 0,0 0 1 0,-10 1 2 16,10-1-2-16,0 0 0 0,-9 1 1 0,9-1-5 16,0 0-1-16,0 0 1 0,0 0-3 0,0 0 1 15,0 0-2-15,-10-2-2 0,10 2 5 0,0 0 1 16,0 0 4-16,0 0-2 0,0 0-1 0,0 0 1 16,0 0-2-16,0 0 1 0,0 0 1 0,0 0-3 15,0 0 0-15,17 11-1 0,-17-11 2 0,0 0-3 16,9 3-3-16,-9-3-4 0,0 0-8 0,11 0-2 15,-11 0-6-15,0 0-15 0,0 0-9 0,11-3-6 16,-11 3 15-16,0 0-29 0,7 3-15 0,-7-3-23 16,0 0-11-16,0 0-91 0,0 0-225 0,0 0 99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8DB010-D83F-41E7-8320-6D97996A60E5}" type="datetimeFigureOut">
              <a:rPr lang="en-US" smtClean="0"/>
              <a:pPr/>
              <a:t>11/10/2022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8B392E8-7C42-490C-B912-95027D6E48A6}" type="slidenum">
              <a:rPr lang="en-US" smtClean="0"/>
              <a:pPr/>
              <a:t>‹#›</a:t>
            </a:fld>
            <a:endParaRPr lang="en-US" dirty="0"/>
          </a:p>
        </p:txBody>
      </p:sp>
    </p:spTree>
    <p:extLst>
      <p:ext uri="{BB962C8B-B14F-4D97-AF65-F5344CB8AC3E}">
        <p14:creationId xmlns:p14="http://schemas.microsoft.com/office/powerpoint/2010/main" val="2599308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11/10/2022</a:t>
            </a:fld>
            <a:endParaRPr lang="en-US" dirty="0"/>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dirty="0"/>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990600" y="0"/>
            <a:ext cx="8153400" cy="4114800"/>
          </a:xfrm>
          <a:solidFill>
            <a:schemeClr val="accent1">
              <a:alpha val="68000"/>
            </a:schemeClr>
          </a:solidFill>
        </p:spPr>
        <p:txBody>
          <a:bodyPr>
            <a:normAutofit/>
          </a:bodyPr>
          <a:lstStyle/>
          <a:p>
            <a:pPr algn="ctr"/>
            <a:r>
              <a:rPr lang="en-US" dirty="0"/>
              <a:t/>
            </a:r>
            <a:br>
              <a:rPr lang="en-US" dirty="0"/>
            </a:br>
            <a:r>
              <a:rPr lang="en-US" dirty="0"/>
              <a:t/>
            </a:r>
            <a:br>
              <a:rPr lang="en-US" dirty="0"/>
            </a:br>
            <a:r>
              <a:rPr lang="en-US" dirty="0"/>
              <a:t>MPI </a:t>
            </a:r>
          </a:p>
        </p:txBody>
      </p:sp>
      <p:sp>
        <p:nvSpPr>
          <p:cNvPr id="10" name="TextBox 9"/>
          <p:cNvSpPr txBox="1"/>
          <p:nvPr/>
        </p:nvSpPr>
        <p:spPr>
          <a:xfrm>
            <a:off x="5791200" y="4724400"/>
            <a:ext cx="3124200" cy="1200329"/>
          </a:xfrm>
          <a:prstGeom prst="rect">
            <a:avLst/>
          </a:prstGeom>
          <a:noFill/>
        </p:spPr>
        <p:txBody>
          <a:bodyPr wrap="square" rtlCol="0">
            <a:spAutoFit/>
          </a:bodyPr>
          <a:lstStyle/>
          <a:p>
            <a:r>
              <a:rPr lang="en-US" sz="2400" dirty="0"/>
              <a:t>Sapna Arora</a:t>
            </a:r>
          </a:p>
          <a:p>
            <a:r>
              <a:rPr lang="en-US" sz="2400"/>
              <a:t>Assistant </a:t>
            </a:r>
            <a:r>
              <a:rPr lang="en-US" sz="2400" dirty="0"/>
              <a:t>Professor</a:t>
            </a:r>
          </a:p>
          <a:p>
            <a:r>
              <a:rPr lang="en-US" sz="2400" dirty="0"/>
              <a:t>PIET(ECE)</a:t>
            </a:r>
          </a:p>
        </p:txBody>
      </p:sp>
      <p:pic>
        <p:nvPicPr>
          <p:cNvPr id="1027" name="Picture 3"/>
          <p:cNvPicPr>
            <a:picLocks noChangeAspect="1" noChangeArrowheads="1"/>
          </p:cNvPicPr>
          <p:nvPr/>
        </p:nvPicPr>
        <p:blipFill>
          <a:blip r:embed="rId2"/>
          <a:srcRect/>
          <a:stretch>
            <a:fillRect/>
          </a:stretch>
        </p:blipFill>
        <p:spPr bwMode="auto">
          <a:xfrm>
            <a:off x="990600" y="0"/>
            <a:ext cx="7924800" cy="14478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9CDECDEB-282F-4AC1-812E-0D2D860FF376}"/>
              </a:ext>
            </a:extLst>
          </p:cNvPr>
          <p:cNvSpPr txBox="1"/>
          <p:nvPr/>
        </p:nvSpPr>
        <p:spPr>
          <a:xfrm>
            <a:off x="1371600" y="689789"/>
            <a:ext cx="6934200" cy="2587888"/>
          </a:xfrm>
          <a:prstGeom prst="rect">
            <a:avLst/>
          </a:prstGeom>
          <a:noFill/>
        </p:spPr>
        <p:txBody>
          <a:bodyPr wrap="square">
            <a:spAutoFit/>
          </a:bodyPr>
          <a:lstStyle/>
          <a:p>
            <a:pPr marL="285115" indent="-273050">
              <a:lnSpc>
                <a:spcPct val="100000"/>
              </a:lnSpc>
              <a:spcBef>
                <a:spcPts val="105"/>
              </a:spcBef>
              <a:buClr>
                <a:srgbClr val="E7BB29"/>
              </a:buClr>
              <a:buSzPct val="94230"/>
              <a:buFont typeface="Wingdings 2"/>
              <a:buChar char=""/>
              <a:tabLst>
                <a:tab pos="285750" algn="l"/>
              </a:tabLst>
            </a:pPr>
            <a:r>
              <a:rPr lang="en-US" sz="2600" b="1" spc="5" dirty="0">
                <a:latin typeface="Constantia"/>
                <a:cs typeface="Constantia"/>
              </a:rPr>
              <a:t>Loop</a:t>
            </a:r>
            <a:r>
              <a:rPr lang="en-US" sz="2600" b="1" spc="-85" dirty="0">
                <a:latin typeface="Constantia"/>
                <a:cs typeface="Constantia"/>
              </a:rPr>
              <a:t> </a:t>
            </a:r>
            <a:r>
              <a:rPr lang="en-US" sz="2600" b="1" dirty="0">
                <a:latin typeface="Constantia"/>
                <a:cs typeface="Constantia"/>
              </a:rPr>
              <a:t>Des:</a:t>
            </a:r>
          </a:p>
          <a:p>
            <a:pPr marL="285115" indent="-273050">
              <a:lnSpc>
                <a:spcPct val="100000"/>
              </a:lnSpc>
              <a:spcBef>
                <a:spcPts val="105"/>
              </a:spcBef>
              <a:buClr>
                <a:srgbClr val="E7BB29"/>
              </a:buClr>
              <a:buSzPct val="94230"/>
              <a:buFont typeface="Wingdings 2"/>
              <a:buChar char=""/>
              <a:tabLst>
                <a:tab pos="285750" algn="l"/>
              </a:tabLst>
            </a:pPr>
            <a:endParaRPr lang="en-US" sz="2600" b="1" dirty="0">
              <a:latin typeface="Constantia"/>
              <a:cs typeface="Constantia"/>
            </a:endParaRPr>
          </a:p>
          <a:p>
            <a:pPr marL="285115" indent="-273050">
              <a:lnSpc>
                <a:spcPct val="100000"/>
              </a:lnSpc>
              <a:spcBef>
                <a:spcPts val="105"/>
              </a:spcBef>
              <a:buClr>
                <a:srgbClr val="E7BB29"/>
              </a:buClr>
              <a:buSzPct val="94230"/>
              <a:buFont typeface="Wingdings 2"/>
              <a:buChar char=""/>
              <a:tabLst>
                <a:tab pos="285750" algn="l"/>
              </a:tabLst>
            </a:pPr>
            <a:r>
              <a:rPr lang="en-US" b="0" i="0" dirty="0">
                <a:solidFill>
                  <a:srgbClr val="223344"/>
                </a:solidFill>
                <a:effectLst/>
                <a:latin typeface="Arial" panose="020B0604020202020204" pitchFamily="34" charset="0"/>
              </a:rPr>
              <a:t>The Loop instruction decrements CX without changing any flags</a:t>
            </a:r>
          </a:p>
          <a:p>
            <a:pPr marL="12065">
              <a:lnSpc>
                <a:spcPct val="100000"/>
              </a:lnSpc>
              <a:spcBef>
                <a:spcPts val="105"/>
              </a:spcBef>
              <a:buClr>
                <a:srgbClr val="E7BB29"/>
              </a:buClr>
              <a:buSzPct val="94230"/>
              <a:tabLst>
                <a:tab pos="285750" algn="l"/>
              </a:tabLst>
            </a:pPr>
            <a:r>
              <a:rPr lang="en-US" b="0" i="0" dirty="0">
                <a:solidFill>
                  <a:srgbClr val="223344"/>
                </a:solidFill>
                <a:effectLst/>
                <a:latin typeface="Arial" panose="020B0604020202020204" pitchFamily="34" charset="0"/>
              </a:rPr>
              <a:t>    If CX is not zero after the decrement, control is transferred to the destination label</a:t>
            </a:r>
            <a:endParaRPr lang="en-US" dirty="0">
              <a:solidFill>
                <a:srgbClr val="223344"/>
              </a:solidFill>
              <a:latin typeface="Arial" panose="020B0604020202020204" pitchFamily="34" charset="0"/>
            </a:endParaRPr>
          </a:p>
          <a:p>
            <a:pPr marL="285115" indent="-273050">
              <a:lnSpc>
                <a:spcPct val="100000"/>
              </a:lnSpc>
              <a:spcBef>
                <a:spcPts val="105"/>
              </a:spcBef>
              <a:buClr>
                <a:srgbClr val="E7BB29"/>
              </a:buClr>
              <a:buSzPct val="94230"/>
              <a:buFont typeface="Wingdings 2"/>
              <a:buChar char=""/>
              <a:tabLst>
                <a:tab pos="285750" algn="l"/>
              </a:tabLst>
            </a:pPr>
            <a:endParaRPr lang="en-US" sz="2600" b="1" dirty="0">
              <a:latin typeface="Constantia"/>
              <a:cs typeface="Constantia"/>
            </a:endParaRPr>
          </a:p>
          <a:p>
            <a:pPr marL="12065">
              <a:lnSpc>
                <a:spcPct val="100000"/>
              </a:lnSpc>
              <a:spcBef>
                <a:spcPts val="105"/>
              </a:spcBef>
              <a:buClr>
                <a:srgbClr val="E7BB29"/>
              </a:buClr>
              <a:buSzPct val="94230"/>
              <a:tabLst>
                <a:tab pos="285750" algn="l"/>
              </a:tabLst>
            </a:pPr>
            <a:endParaRPr lang="en-US" sz="2600" dirty="0">
              <a:latin typeface="Constantia"/>
              <a:cs typeface="Constantia"/>
            </a:endParaRPr>
          </a:p>
        </p:txBody>
      </p:sp>
      <p:sp>
        <p:nvSpPr>
          <p:cNvPr id="5" name="TextBox 4">
            <a:extLst>
              <a:ext uri="{FF2B5EF4-FFF2-40B4-BE49-F238E27FC236}">
                <a16:creationId xmlns:a16="http://schemas.microsoft.com/office/drawing/2014/main" xmlns="" id="{62915B17-EB23-4EC8-87EE-DD9D8FE575AA}"/>
              </a:ext>
            </a:extLst>
          </p:cNvPr>
          <p:cNvSpPr txBox="1"/>
          <p:nvPr/>
        </p:nvSpPr>
        <p:spPr>
          <a:xfrm rot="10800000" flipV="1">
            <a:off x="1676400" y="2923733"/>
            <a:ext cx="7086600" cy="707886"/>
          </a:xfrm>
          <a:prstGeom prst="rect">
            <a:avLst/>
          </a:prstGeom>
          <a:noFill/>
        </p:spPr>
        <p:txBody>
          <a:bodyPr wrap="square">
            <a:spAutoFit/>
          </a:bodyPr>
          <a:lstStyle/>
          <a:p>
            <a:endParaRPr lang="en-US" sz="2000" dirty="0"/>
          </a:p>
          <a:p>
            <a:endParaRPr lang="en-US" sz="2000" dirty="0"/>
          </a:p>
        </p:txBody>
      </p:sp>
      <p:pic>
        <p:nvPicPr>
          <p:cNvPr id="1025" name="Picture 1">
            <a:extLst>
              <a:ext uri="{FF2B5EF4-FFF2-40B4-BE49-F238E27FC236}">
                <a16:creationId xmlns:a16="http://schemas.microsoft.com/office/drawing/2014/main" xmlns="" id="{FAABFF9B-18F3-4C6F-89F5-965585ACF3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xmlns="" id="{54D62A8A-9DC5-4190-B8FF-54EFCA463C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20132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E3DEFC35-6607-4F75-A444-C08EBABB6AFF}"/>
              </a:ext>
            </a:extLst>
          </p:cNvPr>
          <p:cNvSpPr txBox="1"/>
          <p:nvPr/>
        </p:nvSpPr>
        <p:spPr>
          <a:xfrm>
            <a:off x="1371600" y="1600200"/>
            <a:ext cx="7543800" cy="3693319"/>
          </a:xfrm>
          <a:prstGeom prst="rect">
            <a:avLst/>
          </a:prstGeom>
          <a:noFill/>
        </p:spPr>
        <p:txBody>
          <a:bodyPr wrap="square">
            <a:spAutoFit/>
          </a:bodyPr>
          <a:lstStyle/>
          <a:p>
            <a:pPr algn="l"/>
            <a:r>
              <a:rPr lang="en-US" b="0" i="0" dirty="0">
                <a:solidFill>
                  <a:srgbClr val="223344"/>
                </a:solidFill>
                <a:effectLst/>
                <a:latin typeface="Arial" panose="020B0604020202020204" pitchFamily="34" charset="0"/>
              </a:rPr>
              <a:t>In these two additional instructions, the state of the ZERO Flag may also cause loop termination in addition to the content of the CX register. </a:t>
            </a:r>
          </a:p>
          <a:p>
            <a:pPr algn="l"/>
            <a:endParaRPr lang="en-US" dirty="0">
              <a:solidFill>
                <a:srgbClr val="223344"/>
              </a:solidFill>
              <a:latin typeface="Arial" panose="020B0604020202020204" pitchFamily="34" charset="0"/>
            </a:endParaRPr>
          </a:p>
          <a:p>
            <a:pPr algn="l"/>
            <a:r>
              <a:rPr lang="en-US" b="0" i="0" dirty="0">
                <a:solidFill>
                  <a:srgbClr val="223344"/>
                </a:solidFill>
                <a:effectLst/>
                <a:latin typeface="Arial" panose="020B0604020202020204" pitchFamily="34" charset="0"/>
              </a:rPr>
              <a:t>Some action inside the loop should affect the zero flag (e.g. a CMP instruction) before these instructions are executed.</a:t>
            </a:r>
          </a:p>
          <a:p>
            <a:pPr algn="l"/>
            <a:endParaRPr lang="en-US" dirty="0">
              <a:solidFill>
                <a:srgbClr val="223344"/>
              </a:solidFill>
              <a:latin typeface="Arial" panose="020B0604020202020204" pitchFamily="34" charset="0"/>
            </a:endParaRPr>
          </a:p>
          <a:p>
            <a:pPr algn="l"/>
            <a:endParaRPr lang="en-US" b="0" i="0" dirty="0">
              <a:solidFill>
                <a:srgbClr val="223344"/>
              </a:solidFill>
              <a:effectLst/>
              <a:latin typeface="Arial" panose="020B0604020202020204" pitchFamily="34" charset="0"/>
            </a:endParaRPr>
          </a:p>
          <a:p>
            <a:pPr algn="l"/>
            <a:r>
              <a:rPr lang="en-IN" b="0" i="0" dirty="0">
                <a:solidFill>
                  <a:srgbClr val="223344"/>
                </a:solidFill>
                <a:effectLst/>
                <a:latin typeface="Arial" panose="020B0604020202020204" pitchFamily="34" charset="0"/>
              </a:rPr>
              <a:t>LOOPZ/LOOPE: Loop while (ZF = 1) &amp;&amp; ( CX not equal to zero)</a:t>
            </a:r>
          </a:p>
          <a:p>
            <a:pPr algn="l"/>
            <a:r>
              <a:rPr lang="nl-NL" b="0" i="0" dirty="0">
                <a:solidFill>
                  <a:srgbClr val="223344"/>
                </a:solidFill>
                <a:effectLst/>
                <a:latin typeface="Arial" panose="020B0604020202020204" pitchFamily="34" charset="0"/>
              </a:rPr>
              <a:t>LOOPNZ/LOOPNE: Loop while (ZF = 0) &amp;&amp; (CX not equal to zero)</a:t>
            </a:r>
            <a:endParaRPr lang="en-US" b="0" i="0" dirty="0">
              <a:solidFill>
                <a:srgbClr val="223344"/>
              </a:solidFill>
              <a:effectLst/>
              <a:latin typeface="Arial" panose="020B0604020202020204" pitchFamily="34" charset="0"/>
            </a:endParaRPr>
          </a:p>
          <a:p>
            <a:pPr algn="l"/>
            <a:endParaRPr lang="en-US" dirty="0">
              <a:solidFill>
                <a:srgbClr val="223344"/>
              </a:solidFill>
              <a:latin typeface="Arial" panose="020B0604020202020204" pitchFamily="34" charset="0"/>
            </a:endParaRPr>
          </a:p>
          <a:p>
            <a:pPr algn="l"/>
            <a:endParaRPr lang="en-US" b="0" i="0" dirty="0">
              <a:solidFill>
                <a:srgbClr val="223344"/>
              </a:solidFill>
              <a:effectLst/>
              <a:latin typeface="Arial" panose="020B0604020202020204" pitchFamily="34" charset="0"/>
            </a:endParaRPr>
          </a:p>
          <a:p>
            <a:pPr algn="l"/>
            <a:endParaRPr lang="en-US" b="0" i="0" dirty="0">
              <a:solidFill>
                <a:srgbClr val="223344"/>
              </a:solidFill>
              <a:effectLst/>
              <a:latin typeface="Arial" panose="020B0604020202020204" pitchFamily="34" charset="0"/>
            </a:endParaRPr>
          </a:p>
          <a:p>
            <a:endParaRPr lang="en-IN" dirty="0"/>
          </a:p>
        </p:txBody>
      </p:sp>
      <p:sp>
        <p:nvSpPr>
          <p:cNvPr id="4" name="TextBox 3">
            <a:extLst>
              <a:ext uri="{FF2B5EF4-FFF2-40B4-BE49-F238E27FC236}">
                <a16:creationId xmlns:a16="http://schemas.microsoft.com/office/drawing/2014/main" xmlns="" id="{F449AF7F-619B-417C-93A1-D28A9EC2A622}"/>
              </a:ext>
            </a:extLst>
          </p:cNvPr>
          <p:cNvSpPr txBox="1"/>
          <p:nvPr/>
        </p:nvSpPr>
        <p:spPr>
          <a:xfrm>
            <a:off x="1524000" y="533400"/>
            <a:ext cx="6324600" cy="677108"/>
          </a:xfrm>
          <a:prstGeom prst="rect">
            <a:avLst/>
          </a:prstGeom>
          <a:noFill/>
        </p:spPr>
        <p:txBody>
          <a:bodyPr wrap="square" rtlCol="0">
            <a:spAutoFit/>
          </a:bodyPr>
          <a:lstStyle/>
          <a:p>
            <a:r>
              <a:rPr lang="en-US" sz="2000" b="1" i="0" dirty="0">
                <a:solidFill>
                  <a:srgbClr val="223344"/>
                </a:solidFill>
                <a:effectLst/>
                <a:latin typeface="Times New Roman" panose="02020603050405020304" pitchFamily="18" charset="0"/>
                <a:cs typeface="Times New Roman" panose="02020603050405020304" pitchFamily="18" charset="0"/>
              </a:rPr>
              <a:t>LOOPZ/LOOPE and LOOPNZ/LOOPNE Instructions</a:t>
            </a:r>
          </a:p>
          <a:p>
            <a:endParaRPr lang="en-IN" dirty="0"/>
          </a:p>
        </p:txBody>
      </p:sp>
      <p:pic>
        <p:nvPicPr>
          <p:cNvPr id="2049" name="Picture 1">
            <a:extLst>
              <a:ext uri="{FF2B5EF4-FFF2-40B4-BE49-F238E27FC236}">
                <a16:creationId xmlns:a16="http://schemas.microsoft.com/office/drawing/2014/main" xmlns="" id="{64B99C63-A425-40EF-9114-E9732182E6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xmlns="" id="{F48DD889-9E54-472C-884B-C26A6663F2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a:extLst>
              <a:ext uri="{FF2B5EF4-FFF2-40B4-BE49-F238E27FC236}">
                <a16:creationId xmlns:a16="http://schemas.microsoft.com/office/drawing/2014/main" xmlns="" id="{739932A0-1492-4256-9F46-F7E51CC938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3825" cy="123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3245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735F55D-EAF3-4C75-ABE3-7F8A2DF9559A}"/>
              </a:ext>
            </a:extLst>
          </p:cNvPr>
          <p:cNvSpPr txBox="1"/>
          <p:nvPr/>
        </p:nvSpPr>
        <p:spPr>
          <a:xfrm>
            <a:off x="1371600" y="1295401"/>
            <a:ext cx="5486400" cy="4524315"/>
          </a:xfrm>
          <a:prstGeom prst="rect">
            <a:avLst/>
          </a:prstGeom>
          <a:noFill/>
        </p:spPr>
        <p:txBody>
          <a:bodyPr wrap="square">
            <a:spAutoFit/>
          </a:bodyPr>
          <a:lstStyle/>
          <a:p>
            <a:r>
              <a:rPr lang="en-IN" dirty="0"/>
              <a:t>Example: Write an ALP to find the maximum byte from a block of 256 bytes starting at 53000H. </a:t>
            </a:r>
          </a:p>
          <a:p>
            <a:endParaRPr lang="en-IN" dirty="0"/>
          </a:p>
          <a:p>
            <a:endParaRPr lang="en-IN" dirty="0"/>
          </a:p>
          <a:p>
            <a:r>
              <a:rPr lang="en-IN" dirty="0"/>
              <a:t>Ans. MOV AX , 5000H </a:t>
            </a:r>
          </a:p>
          <a:p>
            <a:r>
              <a:rPr lang="en-IN" dirty="0"/>
              <a:t>MOV DS , AX </a:t>
            </a:r>
          </a:p>
          <a:p>
            <a:r>
              <a:rPr lang="en-IN" dirty="0"/>
              <a:t>LEA SI , [3000H] </a:t>
            </a:r>
          </a:p>
          <a:p>
            <a:r>
              <a:rPr lang="en-IN" dirty="0"/>
              <a:t>MOV CX , 0100H </a:t>
            </a:r>
          </a:p>
          <a:p>
            <a:r>
              <a:rPr lang="en-IN" dirty="0"/>
              <a:t>MOV AH , 00H </a:t>
            </a:r>
          </a:p>
          <a:p>
            <a:r>
              <a:rPr lang="en-IN" dirty="0"/>
              <a:t>AGAIN: CMP AH , [SI]</a:t>
            </a:r>
          </a:p>
          <a:p>
            <a:r>
              <a:rPr lang="en-IN" dirty="0"/>
              <a:t> JAE NEXT </a:t>
            </a:r>
          </a:p>
          <a:p>
            <a:r>
              <a:rPr lang="en-IN" dirty="0"/>
              <a:t>MOV AH , [SI] </a:t>
            </a:r>
          </a:p>
          <a:p>
            <a:r>
              <a:rPr lang="en-IN" dirty="0"/>
              <a:t>NEXT: INC SI</a:t>
            </a:r>
          </a:p>
          <a:p>
            <a:r>
              <a:rPr lang="en-IN" dirty="0"/>
              <a:t> LOOPNE AGAIN</a:t>
            </a:r>
          </a:p>
          <a:p>
            <a:r>
              <a:rPr lang="en-IN" dirty="0"/>
              <a:t> MOV [SI] , AH</a:t>
            </a:r>
          </a:p>
          <a:p>
            <a:r>
              <a:rPr lang="en-IN" dirty="0"/>
              <a:t> HLT</a:t>
            </a:r>
          </a:p>
        </p:txBody>
      </p:sp>
    </p:spTree>
    <p:extLst>
      <p:ext uri="{BB962C8B-B14F-4D97-AF65-F5344CB8AC3E}">
        <p14:creationId xmlns:p14="http://schemas.microsoft.com/office/powerpoint/2010/main" val="106993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3" end="1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A49E4E9B-2BCE-48BE-AEF2-3C97DF786F13}"/>
              </a:ext>
            </a:extLst>
          </p:cNvPr>
          <p:cNvSpPr txBox="1"/>
          <p:nvPr/>
        </p:nvSpPr>
        <p:spPr>
          <a:xfrm>
            <a:off x="1295400" y="753403"/>
            <a:ext cx="7239000" cy="6186309"/>
          </a:xfrm>
          <a:prstGeom prst="rect">
            <a:avLst/>
          </a:prstGeom>
          <a:noFill/>
        </p:spPr>
        <p:txBody>
          <a:bodyPr wrap="square">
            <a:spAutoFit/>
          </a:bodyPr>
          <a:lstStyle/>
          <a:p>
            <a:endParaRPr lang="en-US" dirty="0"/>
          </a:p>
          <a:p>
            <a:r>
              <a:rPr lang="en-US" b="1" dirty="0"/>
              <a:t>CALL (CALL A PROCEDURE) </a:t>
            </a:r>
            <a:r>
              <a:rPr lang="en-US" dirty="0"/>
              <a:t>The CALL instruction is used to transfer execution to a subprogram or a procedure. There two basic type of calls near and far. </a:t>
            </a:r>
          </a:p>
          <a:p>
            <a:endParaRPr lang="en-US" dirty="0"/>
          </a:p>
          <a:p>
            <a:endParaRPr lang="en-US" dirty="0"/>
          </a:p>
          <a:p>
            <a:r>
              <a:rPr lang="en-US" b="1" dirty="0"/>
              <a:t>A near call </a:t>
            </a:r>
            <a:r>
              <a:rPr lang="en-US" dirty="0"/>
              <a:t>is a call to a procedure, which is in the same code segment as the CALL instruction. </a:t>
            </a:r>
          </a:p>
          <a:p>
            <a:endParaRPr lang="en-US" dirty="0"/>
          </a:p>
          <a:p>
            <a:pPr marL="285750" indent="-285750">
              <a:buFont typeface="Arial" panose="020B0604020202020204" pitchFamily="34" charset="0"/>
              <a:buChar char="•"/>
            </a:pPr>
            <a:r>
              <a:rPr lang="en-US" dirty="0"/>
              <a:t>When the 8086 executes a near CALL instruction, it decrements the stack pointer by 2 and copies the offset of the next instruction after the CALL into the stack. </a:t>
            </a:r>
          </a:p>
          <a:p>
            <a:endParaRPr lang="en-US" dirty="0"/>
          </a:p>
          <a:p>
            <a:pPr marL="285750" indent="-285750">
              <a:buFont typeface="Arial" panose="020B0604020202020204" pitchFamily="34" charset="0"/>
              <a:buChar char="•"/>
            </a:pPr>
            <a:r>
              <a:rPr lang="en-US" dirty="0"/>
              <a:t>This offset saved in the stack is referred to as the return address, because this is the address that execution will return to after the procedure is executed.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A near CALL instruction will also load the instruction pointer with the offset of the first instruction in the procedure. </a:t>
            </a:r>
          </a:p>
          <a:p>
            <a:endParaRPr lang="en-US" dirty="0"/>
          </a:p>
          <a:p>
            <a:pPr marL="285750" indent="-285750">
              <a:buFont typeface="Arial" panose="020B0604020202020204" pitchFamily="34" charset="0"/>
              <a:buChar char="•"/>
            </a:pPr>
            <a:r>
              <a:rPr lang="en-US" dirty="0"/>
              <a:t>A RET instruction at the end of the procedure will return execution to the offset saved on the stack which is copied back to IP</a:t>
            </a:r>
            <a:endParaRPr lang="en-IN" dirty="0"/>
          </a:p>
        </p:txBody>
      </p:sp>
    </p:spTree>
    <p:extLst>
      <p:ext uri="{BB962C8B-B14F-4D97-AF65-F5344CB8AC3E}">
        <p14:creationId xmlns:p14="http://schemas.microsoft.com/office/powerpoint/2010/main" val="25440682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A72DD66-AA4D-4B99-8642-E09FFFE5C1B6}"/>
              </a:ext>
            </a:extLst>
          </p:cNvPr>
          <p:cNvSpPr txBox="1"/>
          <p:nvPr/>
        </p:nvSpPr>
        <p:spPr>
          <a:xfrm>
            <a:off x="1143000" y="1295400"/>
            <a:ext cx="6400800" cy="4832092"/>
          </a:xfrm>
          <a:prstGeom prst="rect">
            <a:avLst/>
          </a:prstGeom>
          <a:noFill/>
        </p:spPr>
        <p:txBody>
          <a:bodyPr wrap="square">
            <a:spAutoFit/>
          </a:bodyPr>
          <a:lstStyle/>
          <a:p>
            <a:r>
              <a:rPr lang="en-US" sz="2000" b="1" dirty="0"/>
              <a:t>A far call </a:t>
            </a:r>
            <a:r>
              <a:rPr lang="en-US" dirty="0"/>
              <a:t>is a call to a procedure, which is in a different segment from the one that contains the CALL instruction.</a:t>
            </a:r>
          </a:p>
          <a:p>
            <a:endParaRPr lang="en-US" dirty="0"/>
          </a:p>
          <a:p>
            <a:pPr marL="285750" indent="-285750">
              <a:buFont typeface="Arial" panose="020B0604020202020204" pitchFamily="34" charset="0"/>
              <a:buChar char="•"/>
            </a:pPr>
            <a:r>
              <a:rPr lang="en-US" dirty="0"/>
              <a:t>When the 8086 executes a far call, it decrements the stack pointer by 2 and copies the content of the CS register to the stack.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It then decrements the stack pointer by 2 again and copies the offset of the instruction after the CALL instruction to the stack.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Finally, it loads CS with the segment base of the segment that contains the procedure, and loads IP with the offset of the first instruction of the procedure in that segment.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 A RET instruction at the end of the procedure will return execution to the next instruction after the CALL by restoring the saved values of CS and IP from the stack</a:t>
            </a:r>
            <a:endParaRPr lang="en-IN" dirty="0"/>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xmlns="" id="{50CD98C3-79BB-4510-9032-CA00056B312E}"/>
                  </a:ext>
                </a:extLst>
              </p14:cNvPr>
              <p14:cNvContentPartPr/>
              <p14:nvPr/>
            </p14:nvContentPartPr>
            <p14:xfrm>
              <a:off x="2555280" y="2463120"/>
              <a:ext cx="1032840" cy="3366720"/>
            </p14:xfrm>
          </p:contentPart>
        </mc:Choice>
        <mc:Fallback xmlns="">
          <p:pic>
            <p:nvPicPr>
              <p:cNvPr id="2" name="Ink 1">
                <a:extLst>
                  <a:ext uri="{FF2B5EF4-FFF2-40B4-BE49-F238E27FC236}">
                    <a16:creationId xmlns:a16="http://schemas.microsoft.com/office/drawing/2014/main" id="{50CD98C3-79BB-4510-9032-CA00056B312E}"/>
                  </a:ext>
                </a:extLst>
              </p:cNvPr>
              <p:cNvPicPr/>
              <p:nvPr/>
            </p:nvPicPr>
            <p:blipFill>
              <a:blip r:embed="rId3"/>
              <a:stretch>
                <a:fillRect/>
              </a:stretch>
            </p:blipFill>
            <p:spPr>
              <a:xfrm>
                <a:off x="2545920" y="2453760"/>
                <a:ext cx="1051560" cy="3385440"/>
              </a:xfrm>
              <a:prstGeom prst="rect">
                <a:avLst/>
              </a:prstGeom>
            </p:spPr>
          </p:pic>
        </mc:Fallback>
      </mc:AlternateContent>
    </p:spTree>
    <p:extLst>
      <p:ext uri="{BB962C8B-B14F-4D97-AF65-F5344CB8AC3E}">
        <p14:creationId xmlns:p14="http://schemas.microsoft.com/office/powerpoint/2010/main" val="4227151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1677161" y="2058161"/>
            <a:ext cx="5638800" cy="1685077"/>
          </a:xfrm>
          <a:prstGeom prst="rect">
            <a:avLst/>
          </a:prstGeom>
          <a:ln w="38100">
            <a:solidFill>
              <a:srgbClr val="00AFEF"/>
            </a:solidFill>
          </a:ln>
        </p:spPr>
        <p:txBody>
          <a:bodyPr vert="horz" wrap="square" lIns="0" tIns="22860" rIns="0" bIns="0" rtlCol="0">
            <a:spAutoFit/>
          </a:bodyPr>
          <a:lstStyle/>
          <a:p>
            <a:pPr marL="886460" marR="861694" algn="ctr">
              <a:lnSpc>
                <a:spcPct val="100000"/>
              </a:lnSpc>
              <a:spcBef>
                <a:spcPts val="180"/>
              </a:spcBef>
              <a:tabLst>
                <a:tab pos="3456304" algn="l"/>
              </a:tabLst>
            </a:pPr>
            <a:r>
              <a:rPr lang="en-IN" sz="3600" b="1" spc="-160" dirty="0">
                <a:latin typeface="Comic Sans MS"/>
                <a:cs typeface="Comic Sans MS"/>
              </a:rPr>
              <a:t>Branch Instructions </a:t>
            </a:r>
            <a:r>
              <a:rPr sz="3600" b="1" spc="-80" dirty="0">
                <a:latin typeface="Comic Sans MS"/>
                <a:cs typeface="Comic Sans MS"/>
              </a:rPr>
              <a:t>of</a:t>
            </a:r>
            <a:endParaRPr sz="3600" dirty="0">
              <a:latin typeface="Comic Sans MS"/>
              <a:cs typeface="Comic Sans MS"/>
            </a:endParaRPr>
          </a:p>
          <a:p>
            <a:pPr algn="ctr">
              <a:lnSpc>
                <a:spcPct val="100000"/>
              </a:lnSpc>
            </a:pPr>
            <a:r>
              <a:rPr sz="3600" b="1" spc="-160" dirty="0">
                <a:latin typeface="Comic Sans MS"/>
                <a:cs typeface="Comic Sans MS"/>
              </a:rPr>
              <a:t>8086</a:t>
            </a:r>
            <a:endParaRPr sz="3600" dirty="0">
              <a:latin typeface="Comic Sans MS"/>
              <a:cs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C4AF2BF-CD2C-4525-A2A6-177AAD5D3736}"/>
              </a:ext>
            </a:extLst>
          </p:cNvPr>
          <p:cNvSpPr txBox="1"/>
          <p:nvPr/>
        </p:nvSpPr>
        <p:spPr>
          <a:xfrm>
            <a:off x="2133600" y="1676400"/>
            <a:ext cx="6400800" cy="2446824"/>
          </a:xfrm>
          <a:prstGeom prst="rect">
            <a:avLst/>
          </a:prstGeom>
          <a:noFill/>
        </p:spPr>
        <p:txBody>
          <a:bodyPr wrap="square">
            <a:spAutoFit/>
          </a:bodyPr>
          <a:lstStyle/>
          <a:p>
            <a:pPr marL="285115" marR="5080" indent="-273050">
              <a:lnSpc>
                <a:spcPct val="100000"/>
              </a:lnSpc>
              <a:spcBef>
                <a:spcPts val="105"/>
              </a:spcBef>
              <a:buClr>
                <a:srgbClr val="E7BB29"/>
              </a:buClr>
              <a:buSzPct val="94230"/>
              <a:buFont typeface="Wingdings 2"/>
              <a:buChar char=""/>
              <a:tabLst>
                <a:tab pos="285750" algn="l"/>
              </a:tabLst>
            </a:pPr>
            <a:r>
              <a:rPr lang="en-US" sz="1800" spc="-5" dirty="0">
                <a:latin typeface="Constantia"/>
                <a:cs typeface="Constantia"/>
              </a:rPr>
              <a:t>These</a:t>
            </a:r>
            <a:r>
              <a:rPr lang="en-US" sz="1800" spc="-75" dirty="0">
                <a:latin typeface="Constantia"/>
                <a:cs typeface="Constantia"/>
              </a:rPr>
              <a:t> </a:t>
            </a:r>
            <a:r>
              <a:rPr lang="en-US" sz="1800" spc="-5" dirty="0">
                <a:latin typeface="Constantia"/>
                <a:cs typeface="Constantia"/>
              </a:rPr>
              <a:t>instructions</a:t>
            </a:r>
            <a:r>
              <a:rPr lang="en-US" sz="1800" spc="-150" dirty="0">
                <a:latin typeface="Constantia"/>
                <a:cs typeface="Constantia"/>
              </a:rPr>
              <a:t> </a:t>
            </a:r>
            <a:r>
              <a:rPr lang="en-US" sz="1800" spc="-5" dirty="0">
                <a:latin typeface="Constantia"/>
                <a:cs typeface="Constantia"/>
              </a:rPr>
              <a:t>cause</a:t>
            </a:r>
            <a:r>
              <a:rPr lang="en-US" sz="1800" spc="-140" dirty="0">
                <a:latin typeface="Constantia"/>
                <a:cs typeface="Constantia"/>
              </a:rPr>
              <a:t> </a:t>
            </a:r>
            <a:r>
              <a:rPr lang="en-US" sz="1800" spc="-15" dirty="0">
                <a:latin typeface="Constantia"/>
                <a:cs typeface="Constantia"/>
              </a:rPr>
              <a:t>change</a:t>
            </a:r>
            <a:r>
              <a:rPr lang="en-US" sz="1800" spc="-60" dirty="0">
                <a:latin typeface="Constantia"/>
                <a:cs typeface="Constantia"/>
              </a:rPr>
              <a:t> </a:t>
            </a:r>
            <a:r>
              <a:rPr lang="en-US" sz="1800" spc="-10" dirty="0">
                <a:latin typeface="Constantia"/>
                <a:cs typeface="Constantia"/>
              </a:rPr>
              <a:t>in</a:t>
            </a:r>
            <a:r>
              <a:rPr lang="en-US" sz="1800" spc="-55" dirty="0">
                <a:latin typeface="Constantia"/>
                <a:cs typeface="Constantia"/>
              </a:rPr>
              <a:t> </a:t>
            </a:r>
            <a:r>
              <a:rPr lang="en-US" sz="1800" spc="-5" dirty="0">
                <a:latin typeface="Constantia"/>
                <a:cs typeface="Constantia"/>
              </a:rPr>
              <a:t>the</a:t>
            </a:r>
            <a:r>
              <a:rPr lang="en-US" sz="1800" spc="-120" dirty="0">
                <a:latin typeface="Constantia"/>
                <a:cs typeface="Constantia"/>
              </a:rPr>
              <a:t> </a:t>
            </a:r>
            <a:r>
              <a:rPr lang="en-US" sz="1800" spc="-5" dirty="0">
                <a:latin typeface="Constantia"/>
                <a:cs typeface="Constantia"/>
              </a:rPr>
              <a:t>sequence</a:t>
            </a:r>
            <a:r>
              <a:rPr lang="en-US" sz="1800" spc="-150" dirty="0">
                <a:latin typeface="Constantia"/>
                <a:cs typeface="Constantia"/>
              </a:rPr>
              <a:t> </a:t>
            </a:r>
            <a:r>
              <a:rPr lang="en-US" sz="1800" dirty="0">
                <a:latin typeface="Constantia"/>
                <a:cs typeface="Constantia"/>
              </a:rPr>
              <a:t>of</a:t>
            </a:r>
            <a:r>
              <a:rPr lang="en-US" sz="1800" spc="15" dirty="0">
                <a:latin typeface="Constantia"/>
                <a:cs typeface="Constantia"/>
              </a:rPr>
              <a:t> </a:t>
            </a:r>
            <a:r>
              <a:rPr lang="en-US" sz="1800" spc="-5" dirty="0">
                <a:latin typeface="Constantia"/>
                <a:cs typeface="Constantia"/>
              </a:rPr>
              <a:t>the  execution </a:t>
            </a:r>
            <a:r>
              <a:rPr lang="en-US" sz="1800" dirty="0">
                <a:latin typeface="Constantia"/>
                <a:cs typeface="Constantia"/>
              </a:rPr>
              <a:t>of</a:t>
            </a:r>
            <a:r>
              <a:rPr lang="en-US" sz="1800" spc="-105" dirty="0">
                <a:latin typeface="Constantia"/>
                <a:cs typeface="Constantia"/>
              </a:rPr>
              <a:t> </a:t>
            </a:r>
            <a:r>
              <a:rPr lang="en-US" sz="1800" spc="-5" dirty="0">
                <a:latin typeface="Constantia"/>
                <a:cs typeface="Constantia"/>
              </a:rPr>
              <a:t>instruction.</a:t>
            </a:r>
            <a:endParaRPr lang="en-US" sz="1800" dirty="0">
              <a:latin typeface="Constantia"/>
              <a:cs typeface="Constantia"/>
            </a:endParaRPr>
          </a:p>
          <a:p>
            <a:pPr marL="285115" marR="187960" indent="-273050">
              <a:lnSpc>
                <a:spcPct val="100000"/>
              </a:lnSpc>
              <a:spcBef>
                <a:spcPts val="1825"/>
              </a:spcBef>
              <a:buClr>
                <a:srgbClr val="E7BB29"/>
              </a:buClr>
              <a:buSzPct val="94230"/>
              <a:buFont typeface="Wingdings 2"/>
              <a:buChar char=""/>
              <a:tabLst>
                <a:tab pos="285750" algn="l"/>
              </a:tabLst>
            </a:pPr>
            <a:r>
              <a:rPr lang="en-US" sz="1800" spc="-5" dirty="0">
                <a:latin typeface="Constantia"/>
                <a:cs typeface="Constantia"/>
              </a:rPr>
              <a:t>This</a:t>
            </a:r>
            <a:r>
              <a:rPr lang="en-US" sz="1800" spc="-135" dirty="0">
                <a:latin typeface="Constantia"/>
                <a:cs typeface="Constantia"/>
              </a:rPr>
              <a:t> </a:t>
            </a:r>
            <a:r>
              <a:rPr lang="en-US" sz="1800" spc="-15" dirty="0">
                <a:latin typeface="Constantia"/>
                <a:cs typeface="Constantia"/>
              </a:rPr>
              <a:t>change</a:t>
            </a:r>
            <a:r>
              <a:rPr lang="en-US" sz="1800" spc="-125" dirty="0">
                <a:latin typeface="Constantia"/>
                <a:cs typeface="Constantia"/>
              </a:rPr>
              <a:t> </a:t>
            </a:r>
            <a:r>
              <a:rPr lang="en-US" sz="1800" spc="-5" dirty="0">
                <a:latin typeface="Constantia"/>
                <a:cs typeface="Constantia"/>
              </a:rPr>
              <a:t>can</a:t>
            </a:r>
            <a:r>
              <a:rPr lang="en-US" sz="1800" spc="-45" dirty="0">
                <a:latin typeface="Constantia"/>
                <a:cs typeface="Constantia"/>
              </a:rPr>
              <a:t> </a:t>
            </a:r>
            <a:r>
              <a:rPr lang="en-US" sz="1800" spc="-5" dirty="0">
                <a:latin typeface="Constantia"/>
                <a:cs typeface="Constantia"/>
              </a:rPr>
              <a:t>be</a:t>
            </a:r>
            <a:r>
              <a:rPr lang="en-US" sz="1800" spc="-95" dirty="0">
                <a:latin typeface="Constantia"/>
                <a:cs typeface="Constantia"/>
              </a:rPr>
              <a:t> </a:t>
            </a:r>
            <a:r>
              <a:rPr lang="en-US" sz="1800" spc="-10" dirty="0">
                <a:latin typeface="Constantia"/>
                <a:cs typeface="Constantia"/>
              </a:rPr>
              <a:t>through</a:t>
            </a:r>
            <a:r>
              <a:rPr lang="en-US" sz="1800" spc="-130" dirty="0">
                <a:latin typeface="Constantia"/>
                <a:cs typeface="Constantia"/>
              </a:rPr>
              <a:t> </a:t>
            </a:r>
            <a:r>
              <a:rPr lang="en-US" sz="1800" dirty="0">
                <a:latin typeface="Constantia"/>
                <a:cs typeface="Constantia"/>
              </a:rPr>
              <a:t>a</a:t>
            </a:r>
            <a:r>
              <a:rPr lang="en-US" sz="1800" spc="-130" dirty="0">
                <a:latin typeface="Constantia"/>
                <a:cs typeface="Constantia"/>
              </a:rPr>
              <a:t> </a:t>
            </a:r>
            <a:r>
              <a:rPr lang="en-US" sz="1800" spc="-10" dirty="0">
                <a:latin typeface="Constantia"/>
                <a:cs typeface="Constantia"/>
              </a:rPr>
              <a:t>condition</a:t>
            </a:r>
            <a:r>
              <a:rPr lang="en-US" sz="1800" spc="-130" dirty="0">
                <a:latin typeface="Constantia"/>
                <a:cs typeface="Constantia"/>
              </a:rPr>
              <a:t> </a:t>
            </a:r>
            <a:r>
              <a:rPr lang="en-US" sz="1800" dirty="0">
                <a:latin typeface="Constantia"/>
                <a:cs typeface="Constantia"/>
              </a:rPr>
              <a:t>or</a:t>
            </a:r>
            <a:r>
              <a:rPr lang="en-US" sz="1800" spc="-145" dirty="0">
                <a:latin typeface="Constantia"/>
                <a:cs typeface="Constantia"/>
              </a:rPr>
              <a:t> </a:t>
            </a:r>
            <a:r>
              <a:rPr lang="en-US" sz="1800" dirty="0">
                <a:latin typeface="Constantia"/>
                <a:cs typeface="Constantia"/>
              </a:rPr>
              <a:t>sometimes  </a:t>
            </a:r>
            <a:r>
              <a:rPr lang="en-US" sz="1800" spc="-10" dirty="0">
                <a:latin typeface="Constantia"/>
                <a:cs typeface="Constantia"/>
              </a:rPr>
              <a:t>unconditional.</a:t>
            </a:r>
            <a:endParaRPr lang="en-US" sz="1800" dirty="0">
              <a:latin typeface="Constantia"/>
              <a:cs typeface="Constantia"/>
            </a:endParaRPr>
          </a:p>
          <a:p>
            <a:pPr marL="285115" indent="-273050">
              <a:lnSpc>
                <a:spcPct val="100000"/>
              </a:lnSpc>
              <a:spcBef>
                <a:spcPts val="1825"/>
              </a:spcBef>
              <a:buClr>
                <a:srgbClr val="E7BB29"/>
              </a:buClr>
              <a:buSzPct val="94230"/>
              <a:buFont typeface="Wingdings 2"/>
              <a:buChar char=""/>
              <a:tabLst>
                <a:tab pos="285750" algn="l"/>
              </a:tabLst>
            </a:pPr>
            <a:r>
              <a:rPr lang="en-US" sz="1800" dirty="0">
                <a:latin typeface="Constantia"/>
                <a:cs typeface="Constantia"/>
              </a:rPr>
              <a:t>The </a:t>
            </a:r>
            <a:r>
              <a:rPr lang="en-US" sz="1800" spc="-10" dirty="0">
                <a:latin typeface="Constantia"/>
                <a:cs typeface="Constantia"/>
              </a:rPr>
              <a:t>conditions </a:t>
            </a:r>
            <a:r>
              <a:rPr lang="en-US" sz="1800" spc="-15" dirty="0">
                <a:latin typeface="Constantia"/>
                <a:cs typeface="Constantia"/>
              </a:rPr>
              <a:t>are </a:t>
            </a:r>
            <a:r>
              <a:rPr lang="en-US" sz="1800" spc="-10" dirty="0">
                <a:latin typeface="Constantia"/>
                <a:cs typeface="Constantia"/>
              </a:rPr>
              <a:t>represented by</a:t>
            </a:r>
            <a:r>
              <a:rPr lang="en-US" sz="1800" spc="-445" dirty="0">
                <a:latin typeface="Constantia"/>
                <a:cs typeface="Constantia"/>
              </a:rPr>
              <a:t> </a:t>
            </a:r>
            <a:r>
              <a:rPr lang="en-US" sz="1800" spc="25" dirty="0">
                <a:latin typeface="Constantia"/>
                <a:cs typeface="Constantia"/>
              </a:rPr>
              <a:t>flags</a:t>
            </a:r>
          </a:p>
          <a:p>
            <a:pPr marL="297815" indent="-285750">
              <a:lnSpc>
                <a:spcPct val="100000"/>
              </a:lnSpc>
              <a:spcBef>
                <a:spcPts val="1825"/>
              </a:spcBef>
              <a:buClr>
                <a:srgbClr val="E7BB29"/>
              </a:buClr>
              <a:buSzPct val="94230"/>
              <a:buFont typeface="Arial" panose="020B0604020202020204" pitchFamily="34" charset="0"/>
              <a:buChar char="•"/>
              <a:tabLst>
                <a:tab pos="285750" algn="l"/>
              </a:tabLst>
            </a:pPr>
            <a:r>
              <a:rPr lang="en-US" spc="25" dirty="0">
                <a:latin typeface="Constantia"/>
              </a:rPr>
              <a:t>Branch Instructions in 8086 are JUMP,CALL ,RET,LOOP</a:t>
            </a:r>
            <a:endParaRPr lang="en-IN" dirty="0"/>
          </a:p>
        </p:txBody>
      </p:sp>
      <p:sp>
        <p:nvSpPr>
          <p:cNvPr id="4" name="TextBox 3">
            <a:extLst>
              <a:ext uri="{FF2B5EF4-FFF2-40B4-BE49-F238E27FC236}">
                <a16:creationId xmlns:a16="http://schemas.microsoft.com/office/drawing/2014/main" xmlns="" id="{834732E5-AEE2-4C29-A72D-4FBBB24DAEB1}"/>
              </a:ext>
            </a:extLst>
          </p:cNvPr>
          <p:cNvSpPr txBox="1"/>
          <p:nvPr/>
        </p:nvSpPr>
        <p:spPr>
          <a:xfrm>
            <a:off x="2514600" y="431560"/>
            <a:ext cx="5181600" cy="646331"/>
          </a:xfrm>
          <a:prstGeom prst="rect">
            <a:avLst/>
          </a:prstGeom>
          <a:noFill/>
        </p:spPr>
        <p:txBody>
          <a:bodyPr wrap="square" rtlCol="0">
            <a:spAutoFit/>
          </a:bodyPr>
          <a:lstStyle/>
          <a:p>
            <a:r>
              <a:rPr lang="en-IN" sz="3600" dirty="0"/>
              <a:t>Branch Instructions</a:t>
            </a:r>
          </a:p>
        </p:txBody>
      </p:sp>
    </p:spTree>
    <p:extLst>
      <p:ext uri="{BB962C8B-B14F-4D97-AF65-F5344CB8AC3E}">
        <p14:creationId xmlns:p14="http://schemas.microsoft.com/office/powerpoint/2010/main" val="19395838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8AE1BEB3-057E-45B9-9A85-D3907840CFC8}"/>
              </a:ext>
            </a:extLst>
          </p:cNvPr>
          <p:cNvSpPr txBox="1"/>
          <p:nvPr/>
        </p:nvSpPr>
        <p:spPr>
          <a:xfrm>
            <a:off x="1371600" y="838200"/>
            <a:ext cx="7391400" cy="3416320"/>
          </a:xfrm>
          <a:prstGeom prst="rect">
            <a:avLst/>
          </a:prstGeom>
          <a:noFill/>
        </p:spPr>
        <p:txBody>
          <a:bodyPr wrap="square">
            <a:spAutoFit/>
          </a:bodyPr>
          <a:lstStyle/>
          <a:p>
            <a:pPr algn="l"/>
            <a:r>
              <a:rPr lang="en-US" sz="3600" b="1" i="0" dirty="0">
                <a:solidFill>
                  <a:srgbClr val="000000"/>
                </a:solidFill>
                <a:effectLst/>
                <a:latin typeface="segoe ui" panose="020B0502040204020203" pitchFamily="34" charset="0"/>
              </a:rPr>
              <a:t>JUMP</a:t>
            </a:r>
          </a:p>
          <a:p>
            <a:pPr algn="l"/>
            <a:endParaRPr lang="en-US" b="1" dirty="0">
              <a:solidFill>
                <a:srgbClr val="000000"/>
              </a:solidFill>
              <a:latin typeface="segoe ui" panose="020B0502040204020203" pitchFamily="34" charset="0"/>
            </a:endParaRPr>
          </a:p>
          <a:p>
            <a:pPr algn="l"/>
            <a:r>
              <a:rPr lang="en-US" b="1" i="0" dirty="0">
                <a:solidFill>
                  <a:srgbClr val="000000"/>
                </a:solidFill>
                <a:effectLst/>
                <a:latin typeface="segoe ui" panose="020B0502040204020203" pitchFamily="34" charset="0"/>
              </a:rPr>
              <a:t>Jump Instructions</a:t>
            </a:r>
            <a:r>
              <a:rPr lang="en-US" b="0" i="0" dirty="0">
                <a:solidFill>
                  <a:srgbClr val="000000"/>
                </a:solidFill>
                <a:effectLst/>
                <a:latin typeface="segoe ui" panose="020B0502040204020203" pitchFamily="34" charset="0"/>
              </a:rPr>
              <a:t> are used for changing the flow of execution of instructions in the processor. If we want jump to any instruction in between the code, then this can be achieved by these instructions. </a:t>
            </a:r>
            <a:r>
              <a:rPr lang="en-US" b="1" i="0" dirty="0">
                <a:solidFill>
                  <a:srgbClr val="000000"/>
                </a:solidFill>
                <a:effectLst/>
                <a:latin typeface="segoe ui" panose="020B0502040204020203" pitchFamily="34" charset="0"/>
              </a:rPr>
              <a:t>There are two types of Jump instructions</a:t>
            </a:r>
            <a:r>
              <a:rPr lang="en-US" b="0" i="0" dirty="0">
                <a:solidFill>
                  <a:srgbClr val="000000"/>
                </a:solidFill>
                <a:effectLst/>
                <a:latin typeface="segoe ui" panose="020B0502040204020203" pitchFamily="34" charset="0"/>
              </a:rPr>
              <a:t>:</a:t>
            </a:r>
          </a:p>
          <a:p>
            <a:pPr algn="l"/>
            <a:endParaRPr lang="en-US" dirty="0">
              <a:solidFill>
                <a:srgbClr val="000000"/>
              </a:solidFill>
              <a:latin typeface="segoe ui" panose="020B0502040204020203" pitchFamily="34" charset="0"/>
            </a:endParaRPr>
          </a:p>
          <a:p>
            <a:pPr algn="l"/>
            <a:endParaRPr lang="en-US" b="0" i="0" dirty="0">
              <a:solidFill>
                <a:srgbClr val="000000"/>
              </a:solidFill>
              <a:effectLst/>
              <a:latin typeface="segoe ui" panose="020B0502040204020203" pitchFamily="34" charset="0"/>
            </a:endParaRPr>
          </a:p>
          <a:p>
            <a:pPr algn="l"/>
            <a:endParaRPr lang="en-US" b="0" i="0" dirty="0">
              <a:solidFill>
                <a:srgbClr val="000000"/>
              </a:solidFill>
              <a:effectLst/>
              <a:latin typeface="segoe ui" panose="020B0502040204020203" pitchFamily="34" charset="0"/>
            </a:endParaRPr>
          </a:p>
          <a:p>
            <a:pPr algn="l">
              <a:buFont typeface="+mj-lt"/>
              <a:buAutoNum type="arabicPeriod"/>
            </a:pPr>
            <a:r>
              <a:rPr lang="en-US" b="0" i="0" dirty="0">
                <a:solidFill>
                  <a:srgbClr val="000000"/>
                </a:solidFill>
                <a:effectLst/>
                <a:latin typeface="segoe ui" panose="020B0502040204020203" pitchFamily="34" charset="0"/>
              </a:rPr>
              <a:t>Unconditional Jump Instructions</a:t>
            </a:r>
          </a:p>
          <a:p>
            <a:pPr algn="l">
              <a:buFont typeface="+mj-lt"/>
              <a:buAutoNum type="arabicPeriod"/>
            </a:pPr>
            <a:r>
              <a:rPr lang="en-US" b="0" i="0" dirty="0">
                <a:solidFill>
                  <a:srgbClr val="000000"/>
                </a:solidFill>
                <a:effectLst/>
                <a:latin typeface="segoe ui" panose="020B0502040204020203" pitchFamily="34" charset="0"/>
              </a:rPr>
              <a:t>Conditional Jump Instructions</a:t>
            </a:r>
          </a:p>
        </p:txBody>
      </p:sp>
    </p:spTree>
    <p:extLst>
      <p:ext uri="{BB962C8B-B14F-4D97-AF65-F5344CB8AC3E}">
        <p14:creationId xmlns:p14="http://schemas.microsoft.com/office/powerpoint/2010/main" val="4143390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F4A1469F-13FC-424F-BAD3-7814B9B93990}"/>
              </a:ext>
            </a:extLst>
          </p:cNvPr>
          <p:cNvSpPr txBox="1"/>
          <p:nvPr/>
        </p:nvSpPr>
        <p:spPr>
          <a:xfrm>
            <a:off x="1219200" y="685801"/>
            <a:ext cx="7543800" cy="4601260"/>
          </a:xfrm>
          <a:prstGeom prst="rect">
            <a:avLst/>
          </a:prstGeom>
          <a:noFill/>
        </p:spPr>
        <p:txBody>
          <a:bodyPr wrap="square">
            <a:spAutoFit/>
          </a:bodyPr>
          <a:lstStyle/>
          <a:p>
            <a:pPr marL="285115" indent="-273050">
              <a:lnSpc>
                <a:spcPct val="100000"/>
              </a:lnSpc>
              <a:spcBef>
                <a:spcPts val="105"/>
              </a:spcBef>
              <a:buClr>
                <a:srgbClr val="E7BB29"/>
              </a:buClr>
              <a:buSzPct val="94230"/>
              <a:buFont typeface="Wingdings 2"/>
              <a:buChar char=""/>
              <a:tabLst>
                <a:tab pos="285750" algn="l"/>
              </a:tabLst>
            </a:pPr>
            <a:r>
              <a:rPr lang="en-US" sz="2600" b="1" spc="-5" dirty="0">
                <a:latin typeface="Constantia"/>
                <a:cs typeface="Constantia"/>
              </a:rPr>
              <a:t>JMP</a:t>
            </a:r>
            <a:r>
              <a:rPr lang="en-US" sz="2600" b="1" spc="-55" dirty="0">
                <a:latin typeface="Constantia"/>
                <a:cs typeface="Constantia"/>
              </a:rPr>
              <a:t> </a:t>
            </a:r>
            <a:r>
              <a:rPr lang="en-US" sz="2600" b="1" dirty="0">
                <a:latin typeface="Constantia"/>
                <a:cs typeface="Constantia"/>
              </a:rPr>
              <a:t>Des:</a:t>
            </a:r>
            <a:endParaRPr lang="en-US" sz="2600" dirty="0">
              <a:latin typeface="Constantia"/>
              <a:cs typeface="Constantia"/>
            </a:endParaRPr>
          </a:p>
          <a:p>
            <a:pPr marL="652780" marR="5080" lvl="1" indent="-247650">
              <a:lnSpc>
                <a:spcPct val="100000"/>
              </a:lnSpc>
              <a:spcBef>
                <a:spcPts val="1785"/>
              </a:spcBef>
              <a:buClr>
                <a:srgbClr val="A4B592"/>
              </a:buClr>
              <a:buSzPct val="85416"/>
              <a:buFont typeface="Wingdings 2"/>
              <a:buChar char=""/>
              <a:tabLst>
                <a:tab pos="653415" algn="l"/>
              </a:tabLst>
            </a:pPr>
            <a:r>
              <a:rPr lang="en-US" sz="2400" b="0" i="0" dirty="0">
                <a:solidFill>
                  <a:srgbClr val="000000"/>
                </a:solidFill>
                <a:effectLst/>
                <a:latin typeface="segoe ui" panose="020B0502040204020203" pitchFamily="34" charset="0"/>
              </a:rPr>
              <a:t>These instructions are used to jump on a particular location unconditionally, i.e. there is no need to satisfy any condition for the jump to take place.</a:t>
            </a:r>
          </a:p>
          <a:p>
            <a:pPr marL="652780" marR="5080" lvl="1" indent="-247650">
              <a:lnSpc>
                <a:spcPct val="100000"/>
              </a:lnSpc>
              <a:spcBef>
                <a:spcPts val="1785"/>
              </a:spcBef>
              <a:buClr>
                <a:srgbClr val="A4B592"/>
              </a:buClr>
              <a:buSzPct val="85416"/>
              <a:buFont typeface="Wingdings 2"/>
              <a:buChar char=""/>
              <a:tabLst>
                <a:tab pos="653415" algn="l"/>
              </a:tabLst>
            </a:pPr>
            <a:r>
              <a:rPr lang="en-US" sz="2400" b="0" i="0" dirty="0" err="1">
                <a:solidFill>
                  <a:srgbClr val="000000"/>
                </a:solidFill>
                <a:effectLst/>
                <a:latin typeface="segoe ui" panose="020B0502040204020203" pitchFamily="34" charset="0"/>
              </a:rPr>
              <a:t>E.g</a:t>
            </a:r>
            <a:r>
              <a:rPr lang="en-US" sz="2400" b="0" i="0" dirty="0">
                <a:solidFill>
                  <a:srgbClr val="000000"/>
                </a:solidFill>
                <a:effectLst/>
                <a:latin typeface="segoe ui" panose="020B0502040204020203" pitchFamily="34" charset="0"/>
              </a:rPr>
              <a:t> JMP 2000H</a:t>
            </a:r>
          </a:p>
          <a:p>
            <a:pPr marL="405130" marR="5080" lvl="1">
              <a:lnSpc>
                <a:spcPct val="100000"/>
              </a:lnSpc>
              <a:spcBef>
                <a:spcPts val="1785"/>
              </a:spcBef>
              <a:buClr>
                <a:srgbClr val="A4B592"/>
              </a:buClr>
              <a:buSzPct val="85416"/>
              <a:tabLst>
                <a:tab pos="653415" algn="l"/>
              </a:tabLst>
            </a:pPr>
            <a:endParaRPr lang="en-US" sz="2400" b="0" i="0" dirty="0">
              <a:solidFill>
                <a:srgbClr val="000000"/>
              </a:solidFill>
              <a:effectLst/>
              <a:latin typeface="segoe ui" panose="020B0502040204020203" pitchFamily="34" charset="0"/>
            </a:endParaRPr>
          </a:p>
          <a:p>
            <a:pPr marL="652780" marR="5080" lvl="1" indent="-247650">
              <a:lnSpc>
                <a:spcPct val="100000"/>
              </a:lnSpc>
              <a:spcBef>
                <a:spcPts val="1785"/>
              </a:spcBef>
              <a:buClr>
                <a:srgbClr val="A4B592"/>
              </a:buClr>
              <a:buSzPct val="85416"/>
              <a:buFont typeface="Wingdings 2"/>
              <a:buChar char=""/>
              <a:tabLst>
                <a:tab pos="653415" algn="l"/>
              </a:tabLst>
            </a:pPr>
            <a:endParaRPr lang="en-US" sz="2400" dirty="0">
              <a:solidFill>
                <a:srgbClr val="000000"/>
              </a:solidFill>
              <a:latin typeface="segoe ui" panose="020B0502040204020203" pitchFamily="34" charset="0"/>
              <a:cs typeface="Constantia"/>
            </a:endParaRPr>
          </a:p>
          <a:p>
            <a:pPr marL="652780" marR="5080" lvl="1" indent="-247650">
              <a:lnSpc>
                <a:spcPct val="100000"/>
              </a:lnSpc>
              <a:spcBef>
                <a:spcPts val="1785"/>
              </a:spcBef>
              <a:buClr>
                <a:srgbClr val="A4B592"/>
              </a:buClr>
              <a:buSzPct val="85416"/>
              <a:buFont typeface="Wingdings 2"/>
              <a:buChar char=""/>
              <a:tabLst>
                <a:tab pos="653415" algn="l"/>
              </a:tabLst>
            </a:pPr>
            <a:endParaRPr lang="en-US" sz="2400" dirty="0">
              <a:latin typeface="Constantia"/>
              <a:cs typeface="Constantia"/>
            </a:endParaRPr>
          </a:p>
        </p:txBody>
      </p:sp>
    </p:spTree>
    <p:extLst>
      <p:ext uri="{BB962C8B-B14F-4D97-AF65-F5344CB8AC3E}">
        <p14:creationId xmlns:p14="http://schemas.microsoft.com/office/powerpoint/2010/main" val="28591386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11DFE06F-57BD-48BA-848B-55FBF1EFC39F}"/>
              </a:ext>
            </a:extLst>
          </p:cNvPr>
          <p:cNvPicPr>
            <a:picLocks noChangeAspect="1"/>
          </p:cNvPicPr>
          <p:nvPr/>
        </p:nvPicPr>
        <p:blipFill>
          <a:blip r:embed="rId2"/>
          <a:stretch>
            <a:fillRect/>
          </a:stretch>
        </p:blipFill>
        <p:spPr>
          <a:xfrm>
            <a:off x="1195387" y="1257300"/>
            <a:ext cx="6753225" cy="4343400"/>
          </a:xfrm>
          <a:prstGeom prst="rect">
            <a:avLst/>
          </a:prstGeom>
        </p:spPr>
      </p:pic>
    </p:spTree>
    <p:extLst>
      <p:ext uri="{BB962C8B-B14F-4D97-AF65-F5344CB8AC3E}">
        <p14:creationId xmlns:p14="http://schemas.microsoft.com/office/powerpoint/2010/main" val="908606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xmlns="" id="{E5D0ADC2-CA56-4773-A749-7DDAA497BF38}"/>
              </a:ext>
            </a:extLst>
          </p:cNvPr>
          <p:cNvPicPr>
            <a:picLocks noChangeAspect="1"/>
          </p:cNvPicPr>
          <p:nvPr/>
        </p:nvPicPr>
        <p:blipFill>
          <a:blip r:embed="rId2"/>
          <a:stretch>
            <a:fillRect/>
          </a:stretch>
        </p:blipFill>
        <p:spPr>
          <a:xfrm>
            <a:off x="1933575" y="1523998"/>
            <a:ext cx="5276850" cy="2057401"/>
          </a:xfrm>
          <a:prstGeom prst="rect">
            <a:avLst/>
          </a:prstGeom>
        </p:spPr>
      </p:pic>
      <p:pic>
        <p:nvPicPr>
          <p:cNvPr id="3" name="Picture 2">
            <a:extLst>
              <a:ext uri="{FF2B5EF4-FFF2-40B4-BE49-F238E27FC236}">
                <a16:creationId xmlns:a16="http://schemas.microsoft.com/office/drawing/2014/main" xmlns="" id="{9C0DC17B-7FB0-4607-9C13-890F34FD344F}"/>
              </a:ext>
            </a:extLst>
          </p:cNvPr>
          <p:cNvPicPr>
            <a:picLocks noChangeAspect="1"/>
          </p:cNvPicPr>
          <p:nvPr/>
        </p:nvPicPr>
        <p:blipFill>
          <a:blip r:embed="rId3"/>
          <a:stretch>
            <a:fillRect/>
          </a:stretch>
        </p:blipFill>
        <p:spPr>
          <a:xfrm>
            <a:off x="2209800" y="4038598"/>
            <a:ext cx="4800599" cy="2057402"/>
          </a:xfrm>
          <a:prstGeom prst="rect">
            <a:avLst/>
          </a:prstGeom>
        </p:spPr>
      </p:pic>
      <p:sp>
        <p:nvSpPr>
          <p:cNvPr id="4" name="TextBox 3">
            <a:extLst>
              <a:ext uri="{FF2B5EF4-FFF2-40B4-BE49-F238E27FC236}">
                <a16:creationId xmlns:a16="http://schemas.microsoft.com/office/drawing/2014/main" xmlns="" id="{F4B764D7-FC72-46B6-B1E8-67A5B6E98A43}"/>
              </a:ext>
            </a:extLst>
          </p:cNvPr>
          <p:cNvSpPr txBox="1"/>
          <p:nvPr/>
        </p:nvSpPr>
        <p:spPr>
          <a:xfrm>
            <a:off x="2057400" y="402607"/>
            <a:ext cx="6629400" cy="523220"/>
          </a:xfrm>
          <a:prstGeom prst="rect">
            <a:avLst/>
          </a:prstGeom>
          <a:noFill/>
        </p:spPr>
        <p:txBody>
          <a:bodyPr wrap="square" rtlCol="0">
            <a:spAutoFit/>
          </a:bodyPr>
          <a:lstStyle/>
          <a:p>
            <a:r>
              <a:rPr lang="en-IN" sz="2800" dirty="0"/>
              <a:t>Conditional Jump Instructions</a:t>
            </a:r>
          </a:p>
        </p:txBody>
      </p:sp>
    </p:spTree>
    <p:extLst>
      <p:ext uri="{BB962C8B-B14F-4D97-AF65-F5344CB8AC3E}">
        <p14:creationId xmlns:p14="http://schemas.microsoft.com/office/powerpoint/2010/main" val="1911485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871DB7F6-29E6-45AA-8DF7-FA3641A11A5E}"/>
              </a:ext>
            </a:extLst>
          </p:cNvPr>
          <p:cNvSpPr txBox="1"/>
          <p:nvPr/>
        </p:nvSpPr>
        <p:spPr>
          <a:xfrm>
            <a:off x="1371600" y="685800"/>
            <a:ext cx="5486400" cy="923330"/>
          </a:xfrm>
          <a:prstGeom prst="rect">
            <a:avLst/>
          </a:prstGeom>
          <a:noFill/>
        </p:spPr>
        <p:txBody>
          <a:bodyPr wrap="square">
            <a:spAutoFit/>
          </a:bodyPr>
          <a:lstStyle/>
          <a:p>
            <a:r>
              <a:rPr lang="en-US" dirty="0"/>
              <a:t>Ex: Write a piece of code that transfers a block of 256 bytes stored at locations starting at 34000H to locations starting at 36000H</a:t>
            </a:r>
            <a:endParaRPr lang="en-IN" dirty="0"/>
          </a:p>
        </p:txBody>
      </p:sp>
    </p:spTree>
    <p:extLst>
      <p:ext uri="{BB962C8B-B14F-4D97-AF65-F5344CB8AC3E}">
        <p14:creationId xmlns:p14="http://schemas.microsoft.com/office/powerpoint/2010/main" val="4128230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D84C2600-30D9-4A85-B4C8-B3C1A967A592}"/>
              </a:ext>
            </a:extLst>
          </p:cNvPr>
          <p:cNvSpPr txBox="1"/>
          <p:nvPr/>
        </p:nvSpPr>
        <p:spPr>
          <a:xfrm>
            <a:off x="1752600" y="1219200"/>
            <a:ext cx="5105400" cy="2862322"/>
          </a:xfrm>
          <a:prstGeom prst="rect">
            <a:avLst/>
          </a:prstGeom>
          <a:noFill/>
        </p:spPr>
        <p:txBody>
          <a:bodyPr wrap="square">
            <a:spAutoFit/>
          </a:bodyPr>
          <a:lstStyle/>
          <a:p>
            <a:r>
              <a:rPr lang="en-IN" dirty="0"/>
              <a:t>MOV AX , 3000H </a:t>
            </a:r>
          </a:p>
          <a:p>
            <a:r>
              <a:rPr lang="en-IN" dirty="0"/>
              <a:t>MOV DS , AX</a:t>
            </a:r>
          </a:p>
          <a:p>
            <a:r>
              <a:rPr lang="en-IN" dirty="0"/>
              <a:t> MOV BX , 0000H </a:t>
            </a:r>
          </a:p>
          <a:p>
            <a:r>
              <a:rPr lang="en-IN" dirty="0"/>
              <a:t>MOV CX , 100H </a:t>
            </a:r>
          </a:p>
          <a:p>
            <a:r>
              <a:rPr lang="en-IN" dirty="0"/>
              <a:t>NEXT: MOV AL , [BX + 4000H] </a:t>
            </a:r>
          </a:p>
          <a:p>
            <a:r>
              <a:rPr lang="en-IN" dirty="0"/>
              <a:t>MOV [BX + 6000H] , AL </a:t>
            </a:r>
          </a:p>
          <a:p>
            <a:r>
              <a:rPr lang="en-IN" dirty="0"/>
              <a:t>INC BX</a:t>
            </a:r>
          </a:p>
          <a:p>
            <a:r>
              <a:rPr lang="en-IN" dirty="0"/>
              <a:t> DEC CX </a:t>
            </a:r>
          </a:p>
          <a:p>
            <a:r>
              <a:rPr lang="en-IN" dirty="0"/>
              <a:t>JNZ NEXT</a:t>
            </a:r>
          </a:p>
          <a:p>
            <a:r>
              <a:rPr lang="en-IN" dirty="0"/>
              <a:t> HLT </a:t>
            </a:r>
          </a:p>
        </p:txBody>
      </p:sp>
      <p:sp>
        <p:nvSpPr>
          <p:cNvPr id="5" name="TextBox 4">
            <a:extLst>
              <a:ext uri="{FF2B5EF4-FFF2-40B4-BE49-F238E27FC236}">
                <a16:creationId xmlns:a16="http://schemas.microsoft.com/office/drawing/2014/main" xmlns="" id="{C2D6308D-443A-44E9-BA6B-FED4FD171671}"/>
              </a:ext>
            </a:extLst>
          </p:cNvPr>
          <p:cNvSpPr txBox="1"/>
          <p:nvPr/>
        </p:nvSpPr>
        <p:spPr>
          <a:xfrm>
            <a:off x="1371600" y="4081522"/>
            <a:ext cx="6858000" cy="2031325"/>
          </a:xfrm>
          <a:prstGeom prst="rect">
            <a:avLst/>
          </a:prstGeom>
          <a:noFill/>
        </p:spPr>
        <p:txBody>
          <a:bodyPr wrap="square">
            <a:spAutoFit/>
          </a:bodyPr>
          <a:lstStyle/>
          <a:p>
            <a:r>
              <a:rPr lang="en-US" dirty="0"/>
              <a:t>Ex : Write an ALP that adds an array of integers of size 256 byte stored at locations starting at 54000H with another array starting at address 56000H, store the result at locations starting at 58000H.</a:t>
            </a:r>
          </a:p>
          <a:p>
            <a:endParaRPr lang="en-US" dirty="0"/>
          </a:p>
          <a:p>
            <a:r>
              <a:rPr lang="en-US" sz="1800" dirty="0"/>
              <a:t>Example: </a:t>
            </a:r>
            <a:r>
              <a:rPr lang="en-IN" sz="1800" dirty="0"/>
              <a:t>Write an ALP to find the average of an array of size 256 bytes of unsigned integers starting at 6A000H. </a:t>
            </a:r>
          </a:p>
          <a:p>
            <a:endParaRPr lang="en-IN" dirty="0"/>
          </a:p>
        </p:txBody>
      </p:sp>
    </p:spTree>
    <p:extLst>
      <p:ext uri="{BB962C8B-B14F-4D97-AF65-F5344CB8AC3E}">
        <p14:creationId xmlns:p14="http://schemas.microsoft.com/office/powerpoint/2010/main" val="15189691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3727</TotalTime>
  <Words>717</Words>
  <Application>Microsoft Office PowerPoint</Application>
  <PresentationFormat>On-screen Show (4:3)</PresentationFormat>
  <Paragraphs>89</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Solstice</vt:lpstr>
      <vt:lpstr>  MPI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 Matching Curves for Long period grating sensores</dc:title>
  <dc:creator>Monika Gambhir</dc:creator>
  <cp:lastModifiedBy>HP</cp:lastModifiedBy>
  <cp:revision>447</cp:revision>
  <dcterms:created xsi:type="dcterms:W3CDTF">2006-08-16T00:00:00Z</dcterms:created>
  <dcterms:modified xsi:type="dcterms:W3CDTF">2022-11-10T09:00:46Z</dcterms:modified>
</cp:coreProperties>
</file>