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372" r:id="rId3"/>
    <p:sldId id="371" r:id="rId4"/>
    <p:sldId id="370" r:id="rId5"/>
    <p:sldId id="354" r:id="rId6"/>
    <p:sldId id="369" r:id="rId7"/>
    <p:sldId id="368" r:id="rId8"/>
    <p:sldId id="365" r:id="rId9"/>
    <p:sldId id="366" r:id="rId10"/>
    <p:sldId id="353" r:id="rId11"/>
    <p:sldId id="352" r:id="rId12"/>
    <p:sldId id="351" r:id="rId13"/>
    <p:sldId id="325" r:id="rId14"/>
    <p:sldId id="337" r:id="rId15"/>
    <p:sldId id="345" r:id="rId16"/>
    <p:sldId id="349" r:id="rId17"/>
    <p:sldId id="350" r:id="rId18"/>
    <p:sldId id="359" r:id="rId19"/>
    <p:sldId id="360" r:id="rId20"/>
    <p:sldId id="338" r:id="rId21"/>
    <p:sldId id="355" r:id="rId22"/>
    <p:sldId id="363" r:id="rId23"/>
    <p:sldId id="362" r:id="rId24"/>
    <p:sldId id="361" r:id="rId25"/>
    <p:sldId id="356" r:id="rId26"/>
    <p:sldId id="357" r:id="rId27"/>
    <p:sldId id="358" r:id="rId28"/>
    <p:sldId id="364" r:id="rId29"/>
    <p:sldId id="367" r:id="rId30"/>
    <p:sldId id="373" r:id="rId31"/>
    <p:sldId id="374" r:id="rId32"/>
    <p:sldId id="380" r:id="rId33"/>
    <p:sldId id="378" r:id="rId34"/>
    <p:sldId id="375" r:id="rId35"/>
    <p:sldId id="261" r:id="rId36"/>
    <p:sldId id="381" r:id="rId37"/>
    <p:sldId id="382" r:id="rId38"/>
    <p:sldId id="263" r:id="rId39"/>
    <p:sldId id="403" r:id="rId40"/>
    <p:sldId id="404" r:id="rId41"/>
    <p:sldId id="405" r:id="rId42"/>
    <p:sldId id="406" r:id="rId43"/>
    <p:sldId id="264" r:id="rId44"/>
    <p:sldId id="265" r:id="rId45"/>
    <p:sldId id="383" r:id="rId46"/>
    <p:sldId id="376" r:id="rId47"/>
    <p:sldId id="377" r:id="rId48"/>
    <p:sldId id="379" r:id="rId49"/>
    <p:sldId id="384" r:id="rId50"/>
    <p:sldId id="407" r:id="rId51"/>
    <p:sldId id="408" r:id="rId52"/>
    <p:sldId id="387" r:id="rId53"/>
    <p:sldId id="390" r:id="rId54"/>
    <p:sldId id="389" r:id="rId55"/>
    <p:sldId id="409" r:id="rId56"/>
    <p:sldId id="393" r:id="rId57"/>
    <p:sldId id="271" r:id="rId58"/>
    <p:sldId id="391" r:id="rId59"/>
    <p:sldId id="270" r:id="rId60"/>
    <p:sldId id="396" r:id="rId61"/>
    <p:sldId id="397" r:id="rId62"/>
    <p:sldId id="398" r:id="rId63"/>
    <p:sldId id="399" r:id="rId64"/>
    <p:sldId id="400" r:id="rId65"/>
    <p:sldId id="272" r:id="rId66"/>
    <p:sldId id="386" r:id="rId67"/>
    <p:sldId id="401" r:id="rId68"/>
    <p:sldId id="402" r:id="rId69"/>
    <p:sldId id="410" r:id="rId70"/>
    <p:sldId id="273" r:id="rId71"/>
    <p:sldId id="275" r:id="rId72"/>
    <p:sldId id="394" r:id="rId73"/>
    <p:sldId id="395" r:id="rId74"/>
    <p:sldId id="276" r:id="rId75"/>
    <p:sldId id="385"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4" autoAdjust="0"/>
    <p:restoredTop sz="94660"/>
  </p:normalViewPr>
  <p:slideViewPr>
    <p:cSldViewPr>
      <p:cViewPr varScale="1">
        <p:scale>
          <a:sx n="82" d="100"/>
          <a:sy n="82" d="100"/>
        </p:scale>
        <p:origin x="-1478"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07:31.490"/>
    </inkml:context>
    <inkml:brush xml:id="br0">
      <inkml:brushProperty name="width" value="0.05" units="cm"/>
      <inkml:brushProperty name="height" value="0.05" units="cm"/>
      <inkml:brushProperty name="fitToCurve" value="1"/>
    </inkml:brush>
  </inkml:definitions>
  <inkml:trace contextRef="#ctx0" brushRef="#br0">51 12 111 0,'-11'-2'150'0,"11"2"-9"0,-15-4-10 15,15 4-15-15,-13-1-8 0,13 1-9 0,0 0-5 16,-12-3-13-16,12 3-8 0,0 0-5 0,0 0-6 16,-8-4-7-16,8 4-4 0,0 0-6 0,0 0 1 15,0 0-4-15,0 0-2 0,0 0-5 0,0 0 0 16,0 0-5-16,0 0-2 0,0 0-1 0,0 0-6 15,0 0 7-15,0 0 6 0,0 0 0 0,0 0-1 16,53 7 0-16,-31-7-1 0,5 0-3 0,0 1-5 16,10-1-1-16,-10 2-2 0,9-5-1 0,-1 3-2 15,1-1-2-15,-10 2-1 0,2-1-2 0,-3 0 0 0,-2 0-5 16,0 0 2-16,-6 1-3 0,1-1 1 16,-4 0-1-16,1 0 0 0,-5 0 0 0,-10 0-2 15,17 0-2-15,-9 2 2 0,-8-2-3 0,12 2 2 16,-12-2-6-16,0 0-5 0,14 0-17 0,-14 0-18 0,0 0-13 15,10 3-7-15,-10-3-22 0,0 0-17 0,8 1-23 16,-8-1-31-16,0 0-94 0,0 0-270 16,0 0 120-16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0-14T05:12:16.649"/>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07:41.300"/>
    </inkml:context>
    <inkml:brush xml:id="br0">
      <inkml:brushProperty name="width" value="0.05" units="cm"/>
      <inkml:brushProperty name="height" value="0.05" units="cm"/>
      <inkml:brushProperty name="fitToCurve" value="1"/>
    </inkml:brush>
  </inkml:definitions>
  <inkml:trace contextRef="#ctx0" brushRef="#br0">66 0 28 0,'0'0'106'16,"0"0"-10"-16,0 0-11 0,0 0-14 0,0 0-7 0,0 0-4 15,0 0-10-15,0 0 1 0,0 0-6 16,0 0-11-16,0 0 3 0,0 0-8 0,0 0 6 0,0 0-7 16,0 0 0-16,0 0 3 0,0 0-6 0,0 0-3 15,0 0 4-15,-7-5 2 0,7 5-3 0,0 0 1 16,0 0 7-16,0 0-10 0,0 0 8 0,0 0 0 16,0 0-5-16,0 0-1 0,0 0 9 0,0 0-9 15,0 0 3-15,0 0 3 0,0 0-3 0,0 0-1 16,0 0-3-16,0 0-8 0,0 0 6 0,0 0 2 15,0 0-1-15,0 0 0 0,0 0 3 0,0 0 0 16,0 0 0-16,0 0 1 0,0 0-5 0,0 0 1 16,0 0 3-16,0 0-3 0,0 0 0 0,0 0-6 15,0 0 2-15,0 0 1 0,0 0-8 0,0 0 3 16,0 0 4-16,0 0-6 0,0 0 1 0,0 0 2 0,0 0 2 16,0 0-1-16,0 0-4 0,0 0-1 15,0 0 4-15,0 0-4 0,0 0-4 0,0 0 4 16,0 0 6-16,0 0-8 0,0 0-3 0,0 0-8 0,0 0 7 15,0 0-2-15,0 0 0 0,0 0-5 0,0 0-1 16,0 0-1-16,0 0 8 0,0 0-4 0,0 0 5 16,0 0-4-16,0 0 3 0,0 0-5 0,23 18-4 15,-17-17 6-15,5 2-4 0,-3 0 6 0,6 0 0 16,0 3-7-16,4-4 1 0,-2 2 1 0,5-2-4 16,4-1 6-16,-3 2-2 0,2 1 1 15,-9-4 0-15,3 0 1 0,-1 3-3 0,-2-1 6 0,0-2-6 16,-1 0 7-16,-4 0-3 0,0 4-5 0,-10-4 2 15,12 1 0-15,-3 0-3 0,-9-1-10 0,0 0 19 16,13 0-4-16,-13 0-7 0,0 0 10 0,0 0 6 16,9 4-2-16,-9-4 1 0,0 0 2 0,0 0-2 15,0 0-3-15,0 0 2 0,0 0-2 0,0 0-2 16,-36-10-1-16,23 6 3 0,-3 4-6 0,1-1 1 16,-9 1-1-16,-6 0 0 0,2-4-3 0,-7 1 6 15,8 6-3-15,-2-6 3 0,5 3-5 0,-3 0 4 16,10 0 1-16,-1-1 4 0,5 1 5 0,1 0 0 0,12 0 5 15,-16-4-6-15,16 4-4 0,-13 0 4 0,13 0-4 16,0 0-1-16,-14 2-1 0,14-2-2 0,0 0-2 16,0 0 2-16,0 0-5 0,-11 0 2 0,11 0-2 15,0 0 2-15,0 0-3 0,0 0 6 0,0 0-3 16,0 0 1-16,28 10 0 0,-18-10-2 0,2 1 6 16,2 1-3-16,-2 4 1 0,2-5-6 0,2 0 5 15,-3 1-2-15,5 0 4 0,-2 0-2 0,0-2-1 16,7 0-2-16,-7 1 2 0,-3 2-3 0,-2-2 1 15,2-1 4-15,-3 2 0 0,-10-2-3 0,14 1 2 16,-4 0 1-16,-10-1-3 0,12 0 4 0,-12 0 0 16,0 0-6-16,0 0 7 0,12 2-4 0,-12-2 2 15,0 0-1-15,0 0 4 0,0 0-2 0,0 0 0 16,12 0-3-16,-12 0 4 0,0 0-2 0,0 0 8 16,0 0-3-16,0 0-2 0,0 0 3 0,0 0-10 15,0 0 4-15,0 0 3 0,0 0-1 0,0 0-2 16,0 0 0-16,0 0-5 0,0 0 7 0,0 0 1 0,0 0-6 15,0 0 3-15,0 0-3 0,0 0 2 0,0 0-2 16,0 0-1-16,0 0 0 0,-24-17 1 0,24 17 3 16,0 0-4-16,0 0 0 0,0 0-6 0,0 0-8 15,-9-2-16-15,9 2-6 0,0 0-13 0,0 0-8 16,0 0-15-16,0 0-15 0,0 0-12 0,0 0-17 16,0 0-18-16,0 0-137 0,0 0-294 0,0 0 131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10:13.914"/>
    </inkml:context>
    <inkml:brush xml:id="br0">
      <inkml:brushProperty name="width" value="0.05" units="cm"/>
      <inkml:brushProperty name="height" value="0.05" units="cm"/>
      <inkml:brushProperty name="fitToCurve" value="1"/>
    </inkml:brush>
  </inkml:definitions>
  <inkml:trace contextRef="#ctx0" brushRef="#br0">0 0 75 0,'0'0'100'0,"0"0"-12"16,0 0-4-16,0 0-8 0,0 0-7 0,29 12-7 15,-19-9-8-15,4 6 4 0,9-3-8 16,3 2-5-16,13-1-9 0,10 2 10 0,18-1-6 15,11-3-6-15,2-3-6 0,5 3-13 0,34 3-15 0,-41-5-8 16,4 5-3-16,-4-2 4 0,-6 2-4 0,-1-1-2 16,-23 3 3-16,-3-5-4 0,-1 2-7 0,-7 5 1 15,-11-4-6-15,-3-1 1 0,-6 1 5 0,-5-2-8 16,-1 4-9-16,-3-5-9 0,-3 0-65 0,-1 4-119 16,-1 0 52-16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10:42.090"/>
    </inkml:context>
    <inkml:brush xml:id="br0">
      <inkml:brushProperty name="width" value="0.05" units="cm"/>
      <inkml:brushProperty name="height" value="0.05" units="cm"/>
      <inkml:brushProperty name="fitToCurve" value="1"/>
    </inkml:brush>
  </inkml:definitions>
  <inkml:trace contextRef="#ctx0" brushRef="#br0">0 35 45 0,'0'0'232'0,"0"0"-23"0,0 0-29 0,0 0-17 16,0 0-17-16,0 0-15 0,0 0-8 0,8-8-13 15,-8 8-12-15,13 1-10 0,-13-1-9 0,24-1-5 0,-6 1-7 16,0-2-5-16,6 1-8 0,1-1-4 0,-1 1-5 16,0-3-8-16,-1 4-3 0,-5 0-1 0,0 0 1 15,6-2-5-15,-7 2-1 0,0-4-6 16,-3 3 1-16,4 2-7 0,-4-3 2 0,1 2-3 0,-1 0-1 16,0-4-1-16,-4 2 1 0,3-1-9 0,-3 3 4 15,-10 0-1-15,24 0-6 0,-12 0-16 16,-2 0-27-16,4 2-29 0,1-2-30 0,-1 0-40 0,-2 0-185 15,3-2-350-15,0 2 155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10:43.101"/>
    </inkml:context>
    <inkml:brush xml:id="br0">
      <inkml:brushProperty name="width" value="0.05" units="cm"/>
      <inkml:brushProperty name="height" value="0.05" units="cm"/>
      <inkml:brushProperty name="fitToCurve" value="1"/>
    </inkml:brush>
  </inkml:definitions>
  <inkml:trace contextRef="#ctx0" brushRef="#br0">29 16 104 0,'0'0'157'0,"0"0"-19"0,0 0-8 15,0 0 2-15,-10 3-21 0,10-3-11 0,0 0-5 16,0 0-1-16,0 0-15 0,0 0-3 0,0 0-4 16,0 0-9-16,0 0-4 0,0 0-6 0,0 0-7 15,0 0 1-15,0 0-10 0,0 0 2 0,0 0-4 16,0 0-6-16,0 0-3 0,0 0-5 0,0 0-10 16,0 0 8-16,0 0 1 0,0 0-1 0,0 0-4 15,0 0 5-15,0 0-2 0,0 0 3 0,0 0-8 16,0 0 7-16,0 0-8 0,0 0 2 0,0 0-2 15,0 0 4-15,0 0-2 0,0 0 4 0,0 0-5 16,0 0 2-16,-11 2-1 0,11-2 8 0,0 0-1 16,0 0 0-16,0 0 5 0,0 0 6 0,0 0 0 15,0 0-1-15,0 0 0 0,0 0 0 0,0 0 0 0,0 0 2 16,0 0-3-16,0 0-5 0,0 0 6 0,0 0 2 16,0 0-2-16,0 0 3 0,0 0-6 15,0 0 3-15,0 0-3 0,0 0 5 0,0 0-4 16,0 0-1-16,0 0-3 0,0 0-2 0,0 0-3 0,0 0-4 15,-12-9 4-15,12 9-5 0,0 0-1 0,0 0 0 16,0 0-4-16,0 0 1 0,0 0-3 0,0 0-3 16,0 0 3-16,0 0-5 0,0 0 0 0,0 0 6 15,0 0-6-15,0 0 1 0,0 0-3 0,0 0 0 16,0 0 0-16,0 0-1 0,0 0 0 0,0 0-3 16,0 0 1-16,0 0 4 0,0 0-4 0,0 0-1 15,0 0-3-15,0 0 1 0,0 0 3 0,0 0 1 16,0 0-3-16,0 0 0 0,0 0-1 0,0 0 0 15,0 0 5-15,0 0-5 0,0 0 0 0,0 0 3 16,0 0-2-16,0 0-1 0,0 0 6 0,0 0 0 16,0 0-3-16,0 0 2 0,0 0-1 0,0 0 2 15,0 0-4-15,0 0 1 0,0 0 7 0,0 0-4 16,0 0 1-16,0 0-3 0,0 0-1 0,0 0-1 16,0 0 4-16,0 0-2 0,0 0 4 0,0 0-4 15,0 0 2-15,0 0-1 0,0 0 0 0,0 0 2 16,0 0-2-16,0 0 1 0,0 0 4 0,0 0-5 0,0 0 3 15,0 0 0-15,0 0 2 0,0 0-5 0,0 0 3 16,0 0 4-16,0 0-6 0,0 0 0 16,0 0 1-16,0 0-4 0,0 0 4 0,0 0-2 0,0 0 0 15,0 0-2-15,0 0 2 0,0 0 0 0,0 0 0 16,0 0 0-16,0 0-2 0,0 0 1 0,0 0-5 16,0 0-5-16,0 0-6 0,0 0-8 0,0 0-6 15,0 0-6-15,0 0-8 0,0 0-5 0,0 0-10 16,0 0-15-16,0 0-8 0,0 0-5 0,0 0-26 15,0 0-32-15,0 0-56 0,0 0-117 0,27-9-345 16,-21 6 153-16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10:44.409"/>
    </inkml:context>
    <inkml:brush xml:id="br0">
      <inkml:brushProperty name="width" value="0.05" units="cm"/>
      <inkml:brushProperty name="height" value="0.05" units="cm"/>
      <inkml:brushProperty name="fitToCurve" value="1"/>
    </inkml:brush>
  </inkml:definitions>
  <inkml:trace contextRef="#ctx0" brushRef="#br0">0 0 94 0,'0'0'159'16,"0"0"-16"-16,0 0-7 0,0 0-13 0,0 0-10 0,0 0-3 16,12 13-8-16,-12-13-9 0,9 4-3 0,-9-4-12 15,12 2-2-15,-4 1-6 0,-8-3-8 16,14 2 0-16,-5 1-5 0,3-2-9 0,3 1-2 0,0 2-6 15,-2-4-3-15,4 4 0 0,0-3-13 0,-3 2-12 16,2-1-11-16,3-1-4 0,1-1-5 0,-4 2-14 16,-2-2-4-16,-3 0 3 0,1 0-4 0,-12 0-12 15,12 3 1-15,-12-3-15 0,0 0-30 0,0 0-53 16,0 0-91-16,0 0-243 0,0 0 107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10:46.423"/>
    </inkml:context>
    <inkml:brush xml:id="br0">
      <inkml:brushProperty name="width" value="0.05" units="cm"/>
      <inkml:brushProperty name="height" value="0.05" units="cm"/>
      <inkml:brushProperty name="fitToCurve" value="1"/>
    </inkml:brush>
  </inkml:definitions>
  <inkml:trace contextRef="#ctx0" brushRef="#br0">0 107 14 0,'0'0'107'0,"0"0"5"0,0 0-5 0,0 0 4 16,0 0-19-16,0 0-1 0,0 0 0 0,0 0-6 15,0 0-3-15,0 0-11 0,0 0-10 0,0 0-4 16,12-9 0-16,-12 9 1 0,7-6 3 0,-7 6 0 16,5-6-5-16,-5 6-6 0,0 0-7 0,8-8 1 15,-8 8 2-15,0 0-1 0,10-4-5 0,-10 4 1 16,0 0-2-16,0 0 0 0,0 0-2 0,6-5-3 16,-6 5-6-16,0 0 3 0,0 0-8 0,0 0 5 15,0 0-5-15,0 0-6 0,0 0 2 0,0 0-5 0,0 0-1 16,0 0 0-16,0 0-5 0,0 0 1 15,0 0-4-15,0 0 5 0,0 0-2 0,0 0-7 0,0 0 3 16,0 0 1-16,0 0-2 0,0 0-7 0,0 0 11 16,0 0-1-16,0 0-4 0,0 0 0 0,0 0 0 15,0 0 2-15,0 0 1 0,0 0-15 0,0 0 17 16,0 0-3-16,0 0-8 0,0 0 12 0,0 0-8 16,0 0 8-16,0 0-2 0,0 0-3 0,0 0 1 15,0 0 3-15,0 0 0 0,7-6-2 0,-7 6 2 16,0 0 7-16,0 0-4 0,0 0-2 0,0 0 1 15,0 0 0-15,0 0-1 0,8-4-9 0,-8 4 8 16,0 0-5-16,0 0 4 0,0 0-2 0,0 0 4 16,0 0 1-16,0 0-1 0,0 0-2 0,0 0-1 0,0 0 2 15,0 0 2-15,0 0-7 0,0 0 3 16,0 0-4-16,0 0 8 0,0 0-2 0,0 0-3 16,0 0 1-16,0 0-3 0,0 0 2 0,0 0-4 15,0 0 3-15,0 0 2 0,0 0-3 0,0 0-3 16,0 0-10-16,0 0-2 0,0 0-7 0,0 0 1 15,0 0 1-15,0 0 1 0,0 0 4 0,0 0-10 0,0 0-2 16,0 0-3-16,0 0 0 0,0 0-6 0,0 0 0 16,0 0-5-16,0 0-4 0,0 0-4 0,0 0-12 15,0 0-6-15,0 0-14 0,0 0-8 16,0 0 12-16,0 0 3 0,0 0 7 0,0 0 1 0,0 0 15 16,0 0 6-16,0 0 6 0,0 0 9 0,0 0 2 15,0 0 7-15,0 0 9 0,0 0 4 0,0 0 8 16,0 0 3-16,0 0 6 0,0 0 5 0,0 0-2 15,0 0 3-15,0 0-5 0,0 0-4 0,0 0 7 16,0 0-1-16,0 0-1 0,0 0-5 0,0 0 2 16,0 0-2-16,0 0 12 0,0 0-2 0,0 0 3 15,-3-15 4-15,3 15 4 0,0 0-4 0,0 0 4 16,6-6 1-16,-6 6 1 0,0 0-1 0,0 0 0 16,0 0 1-16,0 0 8 0,0 0-6 0,0 0 2 15,0 0 4-15,0 0 0 0,0 0-2 0,0 0 2 0,0 0-3 16,0 0-8-16,0 0-7 0,0 0 4 0,0 0-6 15,0 0 3-15,0 0-7 0,0 0 1 16,0 0 0-16,0 0-2 0,0 0-2 0,0 0-5 0,0 0 4 16,0 0-3-16,0 0-4 0,0 0-2 0,0 0-4 15,0 0-10-15,0 0-10 0,0 0-3 16,0 0-14-16,0 0-8 0,3-7-22 0,-3 7-21 0,0 0-54 16,9-12-138-16,-8 5-305 0,10-5 136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11:12.681"/>
    </inkml:context>
    <inkml:brush xml:id="br0">
      <inkml:brushProperty name="width" value="0.05" units="cm"/>
      <inkml:brushProperty name="height" value="0.05" units="cm"/>
      <inkml:brushProperty name="fitToCurve" value="1"/>
    </inkml:brush>
  </inkml:definitions>
  <inkml:trace contextRef="#ctx0" brushRef="#br0">0 0 20 0,'0'0'33'0,"0"0"-4"16,0 0 3-16,0 0 4 0,5 17-14 0,-5-17 3 16,0 0 2-16,0 0-3 0,0 0 1 0,0 0 3 15,10 7 2-15,-10-7-1 0,0 0 10 0,0 0 4 16,0 0 10-16,0 0 5 0,0 0-4 0,0 0 0 16,0 0-2-16,0 0 5 0,0 0 10 0,0 0-15 15,0 0-2-15,0 0 0 0,0 0-6 0,0 0-2 16,0 0-9-16,0 0-1 0,0 0-4 0,0 0-3 15,0 0-2-15,0 0-1 0,0 0-2 0,0 0-4 16,0 0-9-16,0 0 6 0,0 0-1 0,0 0 2 16,0 0-3-16,0 0 0 0,0 0 7 0,0 0-11 15,0 0-4-15,0 0 3 0,0 0-2 0,0 0 1 16,0 0 1-16,0 0-13 0,0 0 4 0,0 0 5 16,0 0 1-16,0 0 0 0,0 0 4 15,0 0-1-15,0 0 6 0,0 0-7 0,0 0-5 16,0 0 8-16,0 0-6 0,0 0 4 0,0 0-5 0,0 0 5 15,0 0-3-15,0 0 1 0,0 0-6 0,0 0 4 16,0 0 2-16,0 0 1 0,0 0-10 0,0 0 7 16,0 0 2-16,0 0-2 0,0 0-7 0,0 0 7 15,0 0-6-15,0 0 7 0,0 0-12 0,0 0-4 16,0 0-8-16,0 0-7 0,20-3-13 0,-20 3-26 16,0 0-9-16,17-8-23 0,-17 8-86 0,0 0-198 15,18-4 88-15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14T05:11:14.949"/>
    </inkml:context>
    <inkml:brush xml:id="br0">
      <inkml:brushProperty name="width" value="0.05" units="cm"/>
      <inkml:brushProperty name="height" value="0.05" units="cm"/>
      <inkml:brushProperty name="fitToCurve" value="1"/>
    </inkml:brush>
  </inkml:definitions>
  <inkml:trace contextRef="#ctx0" brushRef="#br0">315 111 119 0,'0'0'213'0,"0"0"-7"0,0 0-7 0,-14 0-12 16,14 0-13-16,0 0-8 0,0 0-14 0,0 0-11 16,0 0-9-16,-12 0-5 0,12 0-6 0,0 0-5 15,0 0-7-15,0 0-5 0,0 0-5 0,0 0-9 16,0 0-5-16,0 0-7 0,0 0-5 0,0 0-8 16,0 0-4-16,0 0-6 0,0 0-4 0,0 0-2 15,0 0-14-15,0 0 0 0,0 0-3 0,0 0-6 16,0 0-4-16,0 0 4 0,0 0 7 0,0 0 7 15,0 0-1-15,26 24-1 0,-12-18 0 0,2-2-3 16,7 1 0-16,2 0 0 0,2 0-2 0,11-1 6 16,3-2 7-16,2 0 5 0,4-4-9 0,3 0-3 15,2-2 3-15,0 3-5 0,22-6-6 0,-8 2 0 16,-19 2-4-16,2-2-7 0,-2 1-2 0,-3 4 4 16,-6-1-4-16,-3-1-6 0,-8 2 0 0,-5 0 0 15,-4 0-3-15,-6 2-2 0,-4-4 0 0,1 4 1 16,-9-2-1-16,15-2 8 0,-15 2-3 0,0 0 11 15,12-2 9-15,-12 2 14 0,0 0 35 0,0 0 18 0,0 0-3 16,0 0-15-16,0 0-2 0,0 0-9 16,-62 8-9-16,22-3-6 0,-4-1 1 0,-24 2-8 0,-5 1 8 15,1 2-13-15,-10-4-4 0,1 4 7 16,0 1-14-16,2-3-3 0,-6 2 2 0,3 3 8 0,3-3 0 16,4-2 15-16,11 2 3 0,17-5 2 0,7 1 10 15,3-4 6-15,15 2 5 0,7-3 0 16,0 2-11-16,2-2-6 0,3 1-9 0,10-1-10 0,0 0-8 15,0 0-3-15,0 0-3 0,0 0-3 0,27-15 0 16,11 7-7-16,9-2-1 0,20-9-2 0,5 5 0 16,4-2-4-16,8-4-3 0,0 5 0 0,-1-2-1 15,30-6 0-15,-37 12-1 0,-9-6-2 0,3 4-1 16,-3 1-4-16,-24 5 1 0,-1 0 1 0,-1 0-2 16,-5 1 5-16,-14-4-7 0,1 8 5 0,-9 1-5 15,-3-2 3-15,-4 1 5 0,-7 2 0 0,15-3 2 16,-15 3 8-16,10-1 11 0,-10 1 3 0,0 0-7 15,0 0-3-15,0 0-5 0,-35-5-3 0,2 7 0 16,-11 1 1-16,-9 0 1 0,-16 6-6 0,-8 4-2 16,7-4-2-16,-3 2 2 0,0 2 0 0,4 0-1 15,19-3-2-15,0 0-2 0,7-3 4 0,7-3 9 16,13 1-2-16,6-1-2 0,2 0 1 0,5-2-6 16,3 1-6-16,-1 0-3 0,8-3-4 0,0 0 1 0,0 0 3 15,0 0-2-15,0 0 3 0,43-2 2 16,-6 1-1-16,5-5-2 0,7-4 0 0,18 1 0 15,-2-4 1-15,-1 1-3 0,-14 2-5 0,15 0-7 0,-18 3-4 16,-2 1-7-16,-2 0-3 0,-5 1-8 0,-12 3-9 16,-2-2-9-16,-5 2-11 0,-7 0-1 0,0 1-2 15,-3-2-2-15,-9 3 4 0,18 0-5 16,-18 0-19-16,12 3-23 0,-12-3-30 0,0 0-21 0,0 0-20 16,0 0-16-16,0 0-12 0,-30 22-14 0,18-16-25 15,3 1-13-15,1 0-22 0,-2 0-20 0,2-3-253 16,2 2-608-16,-5 1 270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8DB010-D83F-41E7-8320-6D97996A60E5}" type="datetimeFigureOut">
              <a:rPr lang="en-US" smtClean="0"/>
              <a:pPr/>
              <a:t>10/21/2022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B392E8-7C42-490C-B912-95027D6E48A6}" type="slidenum">
              <a:rPr lang="en-US" smtClean="0"/>
              <a:pPr/>
              <a:t>‹#›</a:t>
            </a:fld>
            <a:endParaRPr lang="en-US" dirty="0"/>
          </a:p>
        </p:txBody>
      </p:sp>
    </p:spTree>
    <p:extLst>
      <p:ext uri="{BB962C8B-B14F-4D97-AF65-F5344CB8AC3E}">
        <p14:creationId xmlns:p14="http://schemas.microsoft.com/office/powerpoint/2010/main" val="5249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392E8-7C42-490C-B912-95027D6E48A6}" type="slidenum">
              <a:rPr lang="en-US" smtClean="0"/>
              <a:pPr/>
              <a:t>30</a:t>
            </a:fld>
            <a:endParaRPr lang="en-US" dirty="0"/>
          </a:p>
        </p:txBody>
      </p:sp>
    </p:spTree>
    <p:extLst>
      <p:ext uri="{BB962C8B-B14F-4D97-AF65-F5344CB8AC3E}">
        <p14:creationId xmlns:p14="http://schemas.microsoft.com/office/powerpoint/2010/main" val="395201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10/21/2022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3" Type="http://schemas.openxmlformats.org/officeDocument/2006/relationships/image" Target="../media/image40.emf"/><Relationship Id="rId17" Type="http://schemas.openxmlformats.org/officeDocument/2006/relationships/image" Target="../media/image42.emf"/><Relationship Id="rId2" Type="http://schemas.openxmlformats.org/officeDocument/2006/relationships/customXml" Target="../ink/ink1.xml"/><Relationship Id="rId1" Type="http://schemas.openxmlformats.org/officeDocument/2006/relationships/slideLayout" Target="../slideLayouts/slideLayout2.xml"/><Relationship Id="rId14" Type="http://schemas.openxmlformats.org/officeDocument/2006/relationships/customXml" Target="../ink/ink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3" Type="http://schemas.openxmlformats.org/officeDocument/2006/relationships/image" Target="../media/image55.emf"/><Relationship Id="rId18" Type="http://schemas.openxmlformats.org/officeDocument/2006/relationships/customXml" Target="../ink/ink8.xml"/><Relationship Id="rId26" Type="http://schemas.openxmlformats.org/officeDocument/2006/relationships/customXml" Target="../ink/ink10.xml"/><Relationship Id="rId3" Type="http://schemas.openxmlformats.org/officeDocument/2006/relationships/image" Target="../media/image50.emf"/><Relationship Id="rId12" Type="http://schemas.openxmlformats.org/officeDocument/2006/relationships/customXml" Target="../ink/ink5.xml"/><Relationship Id="rId17" Type="http://schemas.openxmlformats.org/officeDocument/2006/relationships/image" Target="../media/image57.emf"/><Relationship Id="rId25" Type="http://schemas.openxmlformats.org/officeDocument/2006/relationships/image" Target="../media/image61.emf"/><Relationship Id="rId33" Type="http://schemas.openxmlformats.org/officeDocument/2006/relationships/image" Target="../media/image65.emf"/><Relationship Id="rId2" Type="http://schemas.openxmlformats.org/officeDocument/2006/relationships/customXml" Target="../ink/ink3.xml"/><Relationship Id="rId16" Type="http://schemas.openxmlformats.org/officeDocument/2006/relationships/customXml" Target="../ink/ink7.xml"/><Relationship Id="rId1" Type="http://schemas.openxmlformats.org/officeDocument/2006/relationships/slideLayout" Target="../slideLayouts/slideLayout2.xml"/><Relationship Id="rId11" Type="http://schemas.openxmlformats.org/officeDocument/2006/relationships/image" Target="../media/image54.emf"/><Relationship Id="rId24" Type="http://schemas.openxmlformats.org/officeDocument/2006/relationships/customXml" Target="../ink/ink9.xml"/><Relationship Id="rId15" Type="http://schemas.openxmlformats.org/officeDocument/2006/relationships/image" Target="../media/image56.emf"/><Relationship Id="rId23" Type="http://schemas.openxmlformats.org/officeDocument/2006/relationships/image" Target="../media/image60.emf"/><Relationship Id="rId4" Type="http://schemas.openxmlformats.org/officeDocument/2006/relationships/customXml" Target="../ink/ink4.xml"/><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90600" y="0"/>
            <a:ext cx="8153400" cy="4114800"/>
          </a:xfrm>
          <a:solidFill>
            <a:schemeClr val="accent1">
              <a:alpha val="68000"/>
            </a:schemeClr>
          </a:solidFill>
        </p:spPr>
        <p:txBody>
          <a:bodyPr>
            <a:normAutofit/>
          </a:bodyPr>
          <a:lstStyle/>
          <a:p>
            <a:pPr algn="ctr"/>
            <a:r>
              <a:rPr lang="en-US" dirty="0"/>
              <a:t/>
            </a:r>
            <a:br>
              <a:rPr lang="en-US" dirty="0"/>
            </a:br>
            <a:r>
              <a:rPr lang="en-US" dirty="0"/>
              <a:t/>
            </a:r>
            <a:br>
              <a:rPr lang="en-US" dirty="0"/>
            </a:br>
            <a:r>
              <a:rPr lang="en-US" dirty="0"/>
              <a:t>MPI </a:t>
            </a:r>
          </a:p>
        </p:txBody>
      </p:sp>
      <p:sp>
        <p:nvSpPr>
          <p:cNvPr id="10" name="TextBox 9"/>
          <p:cNvSpPr txBox="1"/>
          <p:nvPr/>
        </p:nvSpPr>
        <p:spPr>
          <a:xfrm>
            <a:off x="5791200" y="4724400"/>
            <a:ext cx="3124200" cy="1200329"/>
          </a:xfrm>
          <a:prstGeom prst="rect">
            <a:avLst/>
          </a:prstGeom>
          <a:noFill/>
        </p:spPr>
        <p:txBody>
          <a:bodyPr wrap="square" rtlCol="0">
            <a:spAutoFit/>
          </a:bodyPr>
          <a:lstStyle/>
          <a:p>
            <a:r>
              <a:rPr lang="en-US" sz="2400" dirty="0"/>
              <a:t>Sapna Arora</a:t>
            </a:r>
          </a:p>
          <a:p>
            <a:r>
              <a:rPr lang="en-US" sz="2400"/>
              <a:t>Assistant </a:t>
            </a:r>
            <a:r>
              <a:rPr lang="en-US" sz="2400" dirty="0"/>
              <a:t>Professor</a:t>
            </a:r>
          </a:p>
          <a:p>
            <a:r>
              <a:rPr lang="en-US" sz="2400" dirty="0"/>
              <a:t>PIET(ECE)</a:t>
            </a:r>
          </a:p>
        </p:txBody>
      </p:sp>
      <p:pic>
        <p:nvPicPr>
          <p:cNvPr id="1027" name="Picture 3"/>
          <p:cNvPicPr>
            <a:picLocks noChangeAspect="1" noChangeArrowheads="1"/>
          </p:cNvPicPr>
          <p:nvPr/>
        </p:nvPicPr>
        <p:blipFill>
          <a:blip r:embed="rId2"/>
          <a:srcRect/>
          <a:stretch>
            <a:fillRect/>
          </a:stretch>
        </p:blipFill>
        <p:spPr bwMode="auto">
          <a:xfrm>
            <a:off x="990600" y="0"/>
            <a:ext cx="7924800" cy="14478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48A37-230D-4509-80A4-A18F8567DD80}"/>
              </a:ext>
            </a:extLst>
          </p:cNvPr>
          <p:cNvSpPr>
            <a:spLocks noGrp="1"/>
          </p:cNvSpPr>
          <p:nvPr>
            <p:ph type="title"/>
          </p:nvPr>
        </p:nvSpPr>
        <p:spPr/>
        <p:txBody>
          <a:bodyPr/>
          <a:lstStyle/>
          <a:p>
            <a:r>
              <a:rPr lang="en-IN" dirty="0"/>
              <a:t>PUSH AND POP</a:t>
            </a:r>
          </a:p>
        </p:txBody>
      </p:sp>
      <p:sp>
        <p:nvSpPr>
          <p:cNvPr id="4" name="Rectangle 3">
            <a:extLst>
              <a:ext uri="{FF2B5EF4-FFF2-40B4-BE49-F238E27FC236}">
                <a16:creationId xmlns:a16="http://schemas.microsoft.com/office/drawing/2014/main" xmlns="" id="{B22132C0-66D7-474A-9EE4-BE7BE5325B06}"/>
              </a:ext>
            </a:extLst>
          </p:cNvPr>
          <p:cNvSpPr>
            <a:spLocks noGrp="1" noChangeArrowheads="1"/>
          </p:cNvSpPr>
          <p:nvPr>
            <p:ph idx="1"/>
          </p:nvPr>
        </p:nvSpPr>
        <p:spPr>
          <a:xfrm>
            <a:off x="1435100" y="1447800"/>
            <a:ext cx="7499350" cy="4800600"/>
          </a:xfrm>
        </p:spPr>
        <p:txBody>
          <a:bodyPr/>
          <a:lstStyle/>
          <a:p>
            <a:endParaRPr lang="en-US" altLang="en-US" dirty="0"/>
          </a:p>
          <a:p>
            <a:r>
              <a:rPr lang="en-US" altLang="en-US" dirty="0"/>
              <a:t>Program Stack</a:t>
            </a:r>
          </a:p>
          <a:p>
            <a:r>
              <a:rPr lang="en-US" altLang="en-US" dirty="0"/>
              <a:t>PUSH &amp; POP instructions</a:t>
            </a:r>
          </a:p>
        </p:txBody>
      </p:sp>
    </p:spTree>
    <p:extLst>
      <p:ext uri="{BB962C8B-B14F-4D97-AF65-F5344CB8AC3E}">
        <p14:creationId xmlns:p14="http://schemas.microsoft.com/office/powerpoint/2010/main" val="417933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1425D-856A-4AF3-8207-7E0B58EABB70}"/>
              </a:ext>
            </a:extLst>
          </p:cNvPr>
          <p:cNvSpPr>
            <a:spLocks noGrp="1"/>
          </p:cNvSpPr>
          <p:nvPr>
            <p:ph type="title"/>
          </p:nvPr>
        </p:nvSpPr>
        <p:spPr/>
        <p:txBody>
          <a:bodyPr/>
          <a:lstStyle/>
          <a:p>
            <a:r>
              <a:rPr lang="en-IN" dirty="0"/>
              <a:t>STACK</a:t>
            </a:r>
          </a:p>
        </p:txBody>
      </p:sp>
      <p:pic>
        <p:nvPicPr>
          <p:cNvPr id="3" name="Picture 2">
            <a:extLst>
              <a:ext uri="{FF2B5EF4-FFF2-40B4-BE49-F238E27FC236}">
                <a16:creationId xmlns:a16="http://schemas.microsoft.com/office/drawing/2014/main" xmlns="" id="{1367747C-AD41-42D1-9E76-ECD76FB5112C}"/>
              </a:ext>
            </a:extLst>
          </p:cNvPr>
          <p:cNvPicPr>
            <a:picLocks noChangeAspect="1"/>
          </p:cNvPicPr>
          <p:nvPr/>
        </p:nvPicPr>
        <p:blipFill>
          <a:blip r:embed="rId2"/>
          <a:stretch>
            <a:fillRect/>
          </a:stretch>
        </p:blipFill>
        <p:spPr>
          <a:xfrm>
            <a:off x="1449425" y="1524000"/>
            <a:ext cx="7389776" cy="4694254"/>
          </a:xfrm>
          <a:prstGeom prst="rect">
            <a:avLst/>
          </a:prstGeom>
        </p:spPr>
      </p:pic>
    </p:spTree>
    <p:extLst>
      <p:ext uri="{BB962C8B-B14F-4D97-AF65-F5344CB8AC3E}">
        <p14:creationId xmlns:p14="http://schemas.microsoft.com/office/powerpoint/2010/main" val="227528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CBF58-DAB0-4FD4-B439-6EE7C84196E7}"/>
              </a:ext>
            </a:extLst>
          </p:cNvPr>
          <p:cNvSpPr>
            <a:spLocks noGrp="1"/>
          </p:cNvSpPr>
          <p:nvPr>
            <p:ph type="title"/>
          </p:nvPr>
        </p:nvSpPr>
        <p:spPr/>
        <p:txBody>
          <a:bodyPr/>
          <a:lstStyle/>
          <a:p>
            <a:r>
              <a:rPr lang="en-IN" dirty="0"/>
              <a:t>STACK</a:t>
            </a:r>
          </a:p>
        </p:txBody>
      </p:sp>
      <p:pic>
        <p:nvPicPr>
          <p:cNvPr id="3" name="Picture 2">
            <a:extLst>
              <a:ext uri="{FF2B5EF4-FFF2-40B4-BE49-F238E27FC236}">
                <a16:creationId xmlns:a16="http://schemas.microsoft.com/office/drawing/2014/main" xmlns="" id="{523A92DE-DC48-40E6-9064-3F7919700BD2}"/>
              </a:ext>
            </a:extLst>
          </p:cNvPr>
          <p:cNvPicPr>
            <a:picLocks noChangeAspect="1"/>
          </p:cNvPicPr>
          <p:nvPr/>
        </p:nvPicPr>
        <p:blipFill>
          <a:blip r:embed="rId2"/>
          <a:stretch>
            <a:fillRect/>
          </a:stretch>
        </p:blipFill>
        <p:spPr>
          <a:xfrm>
            <a:off x="1435608" y="1981200"/>
            <a:ext cx="7403592" cy="3913783"/>
          </a:xfrm>
          <a:prstGeom prst="rect">
            <a:avLst/>
          </a:prstGeom>
        </p:spPr>
      </p:pic>
    </p:spTree>
    <p:extLst>
      <p:ext uri="{BB962C8B-B14F-4D97-AF65-F5344CB8AC3E}">
        <p14:creationId xmlns:p14="http://schemas.microsoft.com/office/powerpoint/2010/main" val="45700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xmlns="" id="{79756A7B-9870-470C-86AE-674DE087E217}"/>
              </a:ext>
            </a:extLst>
          </p:cNvPr>
          <p:cNvSpPr>
            <a:spLocks noGrp="1" noChangeArrowheads="1"/>
          </p:cNvSpPr>
          <p:nvPr>
            <p:ph type="title"/>
          </p:nvPr>
        </p:nvSpPr>
        <p:spPr/>
        <p:txBody>
          <a:bodyPr/>
          <a:lstStyle/>
          <a:p>
            <a:r>
              <a:rPr lang="en-US" altLang="en-US" dirty="0"/>
              <a:t>Stack Characteristics</a:t>
            </a:r>
          </a:p>
        </p:txBody>
      </p:sp>
      <p:sp>
        <p:nvSpPr>
          <p:cNvPr id="205827" name="Rectangle 3">
            <a:extLst>
              <a:ext uri="{FF2B5EF4-FFF2-40B4-BE49-F238E27FC236}">
                <a16:creationId xmlns:a16="http://schemas.microsoft.com/office/drawing/2014/main" xmlns="" id="{E51BC398-3062-4520-A868-0633EF82A53E}"/>
              </a:ext>
            </a:extLst>
          </p:cNvPr>
          <p:cNvSpPr>
            <a:spLocks noGrp="1" noChangeArrowheads="1"/>
          </p:cNvSpPr>
          <p:nvPr>
            <p:ph type="body" idx="1"/>
          </p:nvPr>
        </p:nvSpPr>
        <p:spPr/>
        <p:txBody>
          <a:bodyPr>
            <a:normAutofit fontScale="85000" lnSpcReduction="10000"/>
          </a:bodyPr>
          <a:lstStyle/>
          <a:p>
            <a:r>
              <a:rPr lang="en-US" altLang="en-US" dirty="0"/>
              <a:t>Used to store temporary data during program execution </a:t>
            </a:r>
          </a:p>
          <a:p>
            <a:r>
              <a:rPr lang="en-US" altLang="en-US" dirty="0"/>
              <a:t>One point of access - the top of the stack</a:t>
            </a:r>
          </a:p>
          <a:p>
            <a:r>
              <a:rPr lang="en-US" altLang="en-US" dirty="0"/>
              <a:t>A stack is always operated as  Last-In-First-Out (LIFO)  storage, i.e.,  data are retrieved in the reverse order to which they were stored</a:t>
            </a:r>
          </a:p>
          <a:p>
            <a:endParaRPr lang="en-US" altLang="en-US" dirty="0"/>
          </a:p>
          <a:p>
            <a:r>
              <a:rPr lang="en-US" altLang="en-US" dirty="0"/>
              <a:t>Instructions that directly manipulate the stack</a:t>
            </a:r>
          </a:p>
          <a:p>
            <a:pPr lvl="1"/>
            <a:r>
              <a:rPr lang="en-US" altLang="en-US" b="1" dirty="0">
                <a:solidFill>
                  <a:srgbClr val="CCCC00"/>
                </a:solidFill>
              </a:rPr>
              <a:t>PUSH</a:t>
            </a:r>
            <a:r>
              <a:rPr lang="en-US" altLang="en-US" dirty="0">
                <a:solidFill>
                  <a:srgbClr val="CCCC00"/>
                </a:solidFill>
              </a:rPr>
              <a:t>  -</a:t>
            </a:r>
            <a:r>
              <a:rPr lang="en-US" altLang="en-US" dirty="0"/>
              <a:t>	place element on top of stack </a:t>
            </a:r>
          </a:p>
          <a:p>
            <a:pPr lvl="1"/>
            <a:r>
              <a:rPr lang="en-US" altLang="en-US" b="1" dirty="0">
                <a:solidFill>
                  <a:srgbClr val="CCCC00"/>
                </a:solidFill>
              </a:rPr>
              <a:t>POP</a:t>
            </a:r>
            <a:r>
              <a:rPr lang="en-US" altLang="en-US" dirty="0"/>
              <a:t>    - 	remove element from top of stack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xmlns="" id="{312CF18A-D1E1-4C84-AF6B-CB559F8E9207}"/>
              </a:ext>
            </a:extLst>
          </p:cNvPr>
          <p:cNvSpPr>
            <a:spLocks noGrp="1" noChangeArrowheads="1"/>
          </p:cNvSpPr>
          <p:nvPr>
            <p:ph type="title"/>
          </p:nvPr>
        </p:nvSpPr>
        <p:spPr/>
        <p:txBody>
          <a:bodyPr>
            <a:normAutofit fontScale="90000"/>
          </a:bodyPr>
          <a:lstStyle/>
          <a:p>
            <a:r>
              <a:rPr lang="en-US" altLang="en-US" dirty="0"/>
              <a:t>Stack Implementation </a:t>
            </a:r>
            <a:br>
              <a:rPr lang="en-US" altLang="en-US" dirty="0"/>
            </a:br>
            <a:r>
              <a:rPr lang="en-US" altLang="en-US" dirty="0"/>
              <a:t>in Memory</a:t>
            </a:r>
          </a:p>
        </p:txBody>
      </p:sp>
      <p:sp>
        <p:nvSpPr>
          <p:cNvPr id="219150" name="Rectangle 14">
            <a:extLst>
              <a:ext uri="{FF2B5EF4-FFF2-40B4-BE49-F238E27FC236}">
                <a16:creationId xmlns:a16="http://schemas.microsoft.com/office/drawing/2014/main" xmlns="" id="{A0990FB0-9095-4004-83DA-06FEA2E4CB49}"/>
              </a:ext>
            </a:extLst>
          </p:cNvPr>
          <p:cNvSpPr>
            <a:spLocks noChangeArrowheads="1"/>
          </p:cNvSpPr>
          <p:nvPr/>
        </p:nvSpPr>
        <p:spPr bwMode="auto">
          <a:xfrm>
            <a:off x="3581400" y="2057400"/>
            <a:ext cx="2209800" cy="4267200"/>
          </a:xfrm>
          <a:prstGeom prst="rect">
            <a:avLst/>
          </a:prstGeom>
          <a:solidFill>
            <a:schemeClr val="tx1"/>
          </a:solidFill>
          <a:ln>
            <a:noFill/>
          </a:ln>
          <a:effectLst>
            <a:outerShdw dist="117088" dir="2436078" algn="ctr" rotWithShape="0">
              <a:srgbClr val="808080"/>
            </a:outerShdw>
          </a:effectLst>
          <a:extLst>
            <a:ext uri="{91240B29-F687-4F45-9708-019B960494DF}">
              <a14:hiddenLine xmlns:a14="http://schemas.microsoft.com/office/drawing/2010/main" w="3175">
                <a:solidFill>
                  <a:schemeClr val="tx1"/>
                </a:solidFill>
                <a:prstDash val="dash"/>
                <a:miter lim="800000"/>
                <a:headEnd type="none" w="sm" len="sm"/>
                <a:tailEnd type="none" w="sm" len="sm"/>
              </a14:hiddenLine>
            </a:ext>
          </a:extLst>
        </p:spPr>
        <p:txBody>
          <a:bodyPr wrap="none" anchor="ctr"/>
          <a:lstStyle/>
          <a:p>
            <a:endParaRPr lang="en-IN"/>
          </a:p>
        </p:txBody>
      </p:sp>
      <p:sp>
        <p:nvSpPr>
          <p:cNvPr id="219140" name="Rectangle 4">
            <a:extLst>
              <a:ext uri="{FF2B5EF4-FFF2-40B4-BE49-F238E27FC236}">
                <a16:creationId xmlns:a16="http://schemas.microsoft.com/office/drawing/2014/main" xmlns="" id="{7C54E0B5-3844-4A4C-A281-5412C2E738FB}"/>
              </a:ext>
            </a:extLst>
          </p:cNvPr>
          <p:cNvSpPr>
            <a:spLocks noChangeArrowheads="1"/>
          </p:cNvSpPr>
          <p:nvPr/>
        </p:nvSpPr>
        <p:spPr bwMode="auto">
          <a:xfrm>
            <a:off x="3581400" y="2286000"/>
            <a:ext cx="2209800" cy="3810000"/>
          </a:xfrm>
          <a:prstGeom prst="rect">
            <a:avLst/>
          </a:prstGeom>
          <a:solidFill>
            <a:srgbClr val="0099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19141" name="Line 5">
            <a:extLst>
              <a:ext uri="{FF2B5EF4-FFF2-40B4-BE49-F238E27FC236}">
                <a16:creationId xmlns:a16="http://schemas.microsoft.com/office/drawing/2014/main" xmlns="" id="{596010BB-D90D-4488-955C-41A348188008}"/>
              </a:ext>
            </a:extLst>
          </p:cNvPr>
          <p:cNvSpPr>
            <a:spLocks noChangeShapeType="1"/>
          </p:cNvSpPr>
          <p:nvPr/>
        </p:nvSpPr>
        <p:spPr bwMode="auto">
          <a:xfrm>
            <a:off x="3581400" y="5715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2" name="Line 6">
            <a:extLst>
              <a:ext uri="{FF2B5EF4-FFF2-40B4-BE49-F238E27FC236}">
                <a16:creationId xmlns:a16="http://schemas.microsoft.com/office/drawing/2014/main" xmlns="" id="{CB3BC8B1-E65F-4F20-9B75-1849A6D089C5}"/>
              </a:ext>
            </a:extLst>
          </p:cNvPr>
          <p:cNvSpPr>
            <a:spLocks noChangeShapeType="1"/>
          </p:cNvSpPr>
          <p:nvPr/>
        </p:nvSpPr>
        <p:spPr bwMode="auto">
          <a:xfrm>
            <a:off x="3581400" y="5334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3" name="Line 7">
            <a:extLst>
              <a:ext uri="{FF2B5EF4-FFF2-40B4-BE49-F238E27FC236}">
                <a16:creationId xmlns:a16="http://schemas.microsoft.com/office/drawing/2014/main" xmlns="" id="{38F972DE-1C06-4A91-9043-9BFE65DAF99C}"/>
              </a:ext>
            </a:extLst>
          </p:cNvPr>
          <p:cNvSpPr>
            <a:spLocks noChangeShapeType="1"/>
          </p:cNvSpPr>
          <p:nvPr/>
        </p:nvSpPr>
        <p:spPr bwMode="auto">
          <a:xfrm>
            <a:off x="3581400" y="4953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4" name="Line 8">
            <a:extLst>
              <a:ext uri="{FF2B5EF4-FFF2-40B4-BE49-F238E27FC236}">
                <a16:creationId xmlns:a16="http://schemas.microsoft.com/office/drawing/2014/main" xmlns="" id="{4549A738-FF8F-493F-8523-E28813F3C7FD}"/>
              </a:ext>
            </a:extLst>
          </p:cNvPr>
          <p:cNvSpPr>
            <a:spLocks noChangeShapeType="1"/>
          </p:cNvSpPr>
          <p:nvPr/>
        </p:nvSpPr>
        <p:spPr bwMode="auto">
          <a:xfrm>
            <a:off x="3581400" y="4572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5" name="Line 9">
            <a:extLst>
              <a:ext uri="{FF2B5EF4-FFF2-40B4-BE49-F238E27FC236}">
                <a16:creationId xmlns:a16="http://schemas.microsoft.com/office/drawing/2014/main" xmlns="" id="{2BF73353-A449-4AAA-9E7B-E2FC92FE6D39}"/>
              </a:ext>
            </a:extLst>
          </p:cNvPr>
          <p:cNvSpPr>
            <a:spLocks noChangeShapeType="1"/>
          </p:cNvSpPr>
          <p:nvPr/>
        </p:nvSpPr>
        <p:spPr bwMode="auto">
          <a:xfrm>
            <a:off x="3581400" y="4191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6" name="Line 10">
            <a:extLst>
              <a:ext uri="{FF2B5EF4-FFF2-40B4-BE49-F238E27FC236}">
                <a16:creationId xmlns:a16="http://schemas.microsoft.com/office/drawing/2014/main" xmlns="" id="{6D6BBE53-824F-48E0-8C59-EA8116B34376}"/>
              </a:ext>
            </a:extLst>
          </p:cNvPr>
          <p:cNvSpPr>
            <a:spLocks noChangeShapeType="1"/>
          </p:cNvSpPr>
          <p:nvPr/>
        </p:nvSpPr>
        <p:spPr bwMode="auto">
          <a:xfrm>
            <a:off x="3581400" y="3810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7" name="Line 11">
            <a:extLst>
              <a:ext uri="{FF2B5EF4-FFF2-40B4-BE49-F238E27FC236}">
                <a16:creationId xmlns:a16="http://schemas.microsoft.com/office/drawing/2014/main" xmlns="" id="{73FCAA8D-EC7E-4BBC-9AE9-255FDD4056B3}"/>
              </a:ext>
            </a:extLst>
          </p:cNvPr>
          <p:cNvSpPr>
            <a:spLocks noChangeShapeType="1"/>
          </p:cNvSpPr>
          <p:nvPr/>
        </p:nvSpPr>
        <p:spPr bwMode="auto">
          <a:xfrm>
            <a:off x="3581400" y="3429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8" name="Line 12">
            <a:extLst>
              <a:ext uri="{FF2B5EF4-FFF2-40B4-BE49-F238E27FC236}">
                <a16:creationId xmlns:a16="http://schemas.microsoft.com/office/drawing/2014/main" xmlns="" id="{413EFEF2-DDAF-460E-A470-330BADFF497B}"/>
              </a:ext>
            </a:extLst>
          </p:cNvPr>
          <p:cNvSpPr>
            <a:spLocks noChangeShapeType="1"/>
          </p:cNvSpPr>
          <p:nvPr/>
        </p:nvSpPr>
        <p:spPr bwMode="auto">
          <a:xfrm>
            <a:off x="3581400" y="3048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49" name="Line 13">
            <a:extLst>
              <a:ext uri="{FF2B5EF4-FFF2-40B4-BE49-F238E27FC236}">
                <a16:creationId xmlns:a16="http://schemas.microsoft.com/office/drawing/2014/main" xmlns="" id="{7ACF155C-1B01-4DDC-B76E-CBE9408409B8}"/>
              </a:ext>
            </a:extLst>
          </p:cNvPr>
          <p:cNvSpPr>
            <a:spLocks noChangeShapeType="1"/>
          </p:cNvSpPr>
          <p:nvPr/>
        </p:nvSpPr>
        <p:spPr bwMode="auto">
          <a:xfrm>
            <a:off x="3581400" y="2667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19176" name="Group 40">
            <a:extLst>
              <a:ext uri="{FF2B5EF4-FFF2-40B4-BE49-F238E27FC236}">
                <a16:creationId xmlns:a16="http://schemas.microsoft.com/office/drawing/2014/main" xmlns="" id="{243CDC65-379C-4BEC-B6D2-341F8F3D1A80}"/>
              </a:ext>
            </a:extLst>
          </p:cNvPr>
          <p:cNvGrpSpPr>
            <a:grpSpLocks/>
          </p:cNvGrpSpPr>
          <p:nvPr/>
        </p:nvGrpSpPr>
        <p:grpSpPr bwMode="auto">
          <a:xfrm>
            <a:off x="4267200" y="2286000"/>
            <a:ext cx="793750" cy="2241550"/>
            <a:chOff x="2736" y="2400"/>
            <a:chExt cx="500" cy="1412"/>
          </a:xfrm>
        </p:grpSpPr>
        <p:sp>
          <p:nvSpPr>
            <p:cNvPr id="219151" name="Text Box 15">
              <a:extLst>
                <a:ext uri="{FF2B5EF4-FFF2-40B4-BE49-F238E27FC236}">
                  <a16:creationId xmlns:a16="http://schemas.microsoft.com/office/drawing/2014/main" xmlns="" id="{C2B32F72-9DCD-4D8B-9915-BA5743BF5783}"/>
                </a:ext>
              </a:extLst>
            </p:cNvPr>
            <p:cNvSpPr txBox="1">
              <a:spLocks noChangeArrowheads="1"/>
            </p:cNvSpPr>
            <p:nvPr/>
          </p:nvSpPr>
          <p:spPr bwMode="auto">
            <a:xfrm>
              <a:off x="2736" y="3600"/>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In Use</a:t>
              </a:r>
            </a:p>
          </p:txBody>
        </p:sp>
        <p:sp>
          <p:nvSpPr>
            <p:cNvPr id="219152" name="Text Box 16">
              <a:extLst>
                <a:ext uri="{FF2B5EF4-FFF2-40B4-BE49-F238E27FC236}">
                  <a16:creationId xmlns:a16="http://schemas.microsoft.com/office/drawing/2014/main" xmlns="" id="{A6818C85-EADD-42A2-B9D2-BBE035FC2A8B}"/>
                </a:ext>
              </a:extLst>
            </p:cNvPr>
            <p:cNvSpPr txBox="1">
              <a:spLocks noChangeArrowheads="1"/>
            </p:cNvSpPr>
            <p:nvPr/>
          </p:nvSpPr>
          <p:spPr bwMode="auto">
            <a:xfrm>
              <a:off x="2736" y="3360"/>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In Use</a:t>
              </a:r>
            </a:p>
          </p:txBody>
        </p:sp>
        <p:sp>
          <p:nvSpPr>
            <p:cNvPr id="219153" name="Text Box 17">
              <a:extLst>
                <a:ext uri="{FF2B5EF4-FFF2-40B4-BE49-F238E27FC236}">
                  <a16:creationId xmlns:a16="http://schemas.microsoft.com/office/drawing/2014/main" xmlns="" id="{59368D15-6AB6-4881-9605-A2954E38ADD6}"/>
                </a:ext>
              </a:extLst>
            </p:cNvPr>
            <p:cNvSpPr txBox="1">
              <a:spLocks noChangeArrowheads="1"/>
            </p:cNvSpPr>
            <p:nvPr/>
          </p:nvSpPr>
          <p:spPr bwMode="auto">
            <a:xfrm>
              <a:off x="2736" y="3120"/>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In Use</a:t>
              </a:r>
            </a:p>
          </p:txBody>
        </p:sp>
        <p:sp>
          <p:nvSpPr>
            <p:cNvPr id="219154" name="Text Box 18">
              <a:extLst>
                <a:ext uri="{FF2B5EF4-FFF2-40B4-BE49-F238E27FC236}">
                  <a16:creationId xmlns:a16="http://schemas.microsoft.com/office/drawing/2014/main" xmlns="" id="{891A4696-DAC1-42C3-AE7F-8B7ECBBE1022}"/>
                </a:ext>
              </a:extLst>
            </p:cNvPr>
            <p:cNvSpPr txBox="1">
              <a:spLocks noChangeArrowheads="1"/>
            </p:cNvSpPr>
            <p:nvPr/>
          </p:nvSpPr>
          <p:spPr bwMode="auto">
            <a:xfrm>
              <a:off x="2736" y="2880"/>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In Use</a:t>
              </a:r>
            </a:p>
          </p:txBody>
        </p:sp>
        <p:sp>
          <p:nvSpPr>
            <p:cNvPr id="219155" name="Text Box 19">
              <a:extLst>
                <a:ext uri="{FF2B5EF4-FFF2-40B4-BE49-F238E27FC236}">
                  <a16:creationId xmlns:a16="http://schemas.microsoft.com/office/drawing/2014/main" xmlns="" id="{912EE4C7-FD3C-469B-810D-FC30CA2CCF1F}"/>
                </a:ext>
              </a:extLst>
            </p:cNvPr>
            <p:cNvSpPr txBox="1">
              <a:spLocks noChangeArrowheads="1"/>
            </p:cNvSpPr>
            <p:nvPr/>
          </p:nvSpPr>
          <p:spPr bwMode="auto">
            <a:xfrm>
              <a:off x="2736" y="2640"/>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In Use</a:t>
              </a:r>
            </a:p>
          </p:txBody>
        </p:sp>
        <p:sp>
          <p:nvSpPr>
            <p:cNvPr id="219156" name="Text Box 20">
              <a:extLst>
                <a:ext uri="{FF2B5EF4-FFF2-40B4-BE49-F238E27FC236}">
                  <a16:creationId xmlns:a16="http://schemas.microsoft.com/office/drawing/2014/main" xmlns="" id="{87A83935-B964-410E-AD56-350818F6D3CE}"/>
                </a:ext>
              </a:extLst>
            </p:cNvPr>
            <p:cNvSpPr txBox="1">
              <a:spLocks noChangeArrowheads="1"/>
            </p:cNvSpPr>
            <p:nvPr/>
          </p:nvSpPr>
          <p:spPr bwMode="auto">
            <a:xfrm>
              <a:off x="2736" y="2400"/>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In Use</a:t>
              </a:r>
            </a:p>
          </p:txBody>
        </p:sp>
      </p:grpSp>
      <p:sp>
        <p:nvSpPr>
          <p:cNvPr id="219161" name="Text Box 25">
            <a:extLst>
              <a:ext uri="{FF2B5EF4-FFF2-40B4-BE49-F238E27FC236}">
                <a16:creationId xmlns:a16="http://schemas.microsoft.com/office/drawing/2014/main" xmlns="" id="{B40C0598-9656-4905-AFD1-D0A4FC5F0DDF}"/>
              </a:ext>
            </a:extLst>
          </p:cNvPr>
          <p:cNvSpPr txBox="1">
            <a:spLocks noChangeArrowheads="1"/>
          </p:cNvSpPr>
          <p:nvPr/>
        </p:nvSpPr>
        <p:spPr bwMode="auto">
          <a:xfrm>
            <a:off x="6324600" y="2286000"/>
            <a:ext cx="18605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a:solidFill>
                  <a:srgbClr val="CCCC00"/>
                </a:solidFill>
              </a:rPr>
              <a:t>Stack grows in </a:t>
            </a:r>
          </a:p>
          <a:p>
            <a:r>
              <a:rPr lang="en-US" altLang="en-US" sz="1800" b="1" dirty="0">
                <a:solidFill>
                  <a:srgbClr val="CCCC00"/>
                </a:solidFill>
              </a:rPr>
              <a:t>direction</a:t>
            </a:r>
          </a:p>
          <a:p>
            <a:r>
              <a:rPr lang="en-US" altLang="en-US" sz="1800" b="1" dirty="0">
                <a:solidFill>
                  <a:srgbClr val="CCCC00"/>
                </a:solidFill>
              </a:rPr>
              <a:t>of decreasing </a:t>
            </a:r>
          </a:p>
          <a:p>
            <a:r>
              <a:rPr lang="en-US" altLang="en-US" sz="1800" b="1" dirty="0">
                <a:solidFill>
                  <a:srgbClr val="CCCC00"/>
                </a:solidFill>
              </a:rPr>
              <a:t>memory </a:t>
            </a:r>
          </a:p>
          <a:p>
            <a:r>
              <a:rPr lang="en-US" altLang="en-US" sz="1800" b="1" dirty="0">
                <a:solidFill>
                  <a:srgbClr val="CCCC00"/>
                </a:solidFill>
              </a:rPr>
              <a:t>addresses</a:t>
            </a:r>
          </a:p>
        </p:txBody>
      </p:sp>
      <p:sp>
        <p:nvSpPr>
          <p:cNvPr id="219163" name="AutoShape 27">
            <a:extLst>
              <a:ext uri="{FF2B5EF4-FFF2-40B4-BE49-F238E27FC236}">
                <a16:creationId xmlns:a16="http://schemas.microsoft.com/office/drawing/2014/main" xmlns="" id="{02B1FED8-3F24-4457-AB42-7CB1D32A7BDA}"/>
              </a:ext>
            </a:extLst>
          </p:cNvPr>
          <p:cNvSpPr>
            <a:spLocks noChangeArrowheads="1"/>
          </p:cNvSpPr>
          <p:nvPr/>
        </p:nvSpPr>
        <p:spPr bwMode="auto">
          <a:xfrm flipV="1">
            <a:off x="5943600" y="2362200"/>
            <a:ext cx="304800" cy="1447800"/>
          </a:xfrm>
          <a:prstGeom prst="upArrow">
            <a:avLst>
              <a:gd name="adj1" fmla="val 50000"/>
              <a:gd name="adj2" fmla="val 118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64" name="Text Box 28">
            <a:extLst>
              <a:ext uri="{FF2B5EF4-FFF2-40B4-BE49-F238E27FC236}">
                <a16:creationId xmlns:a16="http://schemas.microsoft.com/office/drawing/2014/main" xmlns="" id="{C180A98D-CBA2-45C7-A97E-40E475EFA917}"/>
              </a:ext>
            </a:extLst>
          </p:cNvPr>
          <p:cNvSpPr txBox="1">
            <a:spLocks noChangeArrowheads="1"/>
          </p:cNvSpPr>
          <p:nvPr/>
        </p:nvSpPr>
        <p:spPr bwMode="auto">
          <a:xfrm>
            <a:off x="1676400" y="3505200"/>
            <a:ext cx="1517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800" b="1" dirty="0">
                <a:solidFill>
                  <a:srgbClr val="CCCC00"/>
                </a:solidFill>
              </a:rPr>
              <a:t>Direction of </a:t>
            </a:r>
          </a:p>
          <a:p>
            <a:pPr algn="r"/>
            <a:r>
              <a:rPr lang="en-US" altLang="en-US" sz="1800" b="1" dirty="0">
                <a:solidFill>
                  <a:srgbClr val="CCCC00"/>
                </a:solidFill>
              </a:rPr>
              <a:t>increasing</a:t>
            </a:r>
          </a:p>
          <a:p>
            <a:pPr algn="r"/>
            <a:r>
              <a:rPr lang="en-US" altLang="en-US" sz="1800" b="1" dirty="0">
                <a:solidFill>
                  <a:srgbClr val="CCCC00"/>
                </a:solidFill>
              </a:rPr>
              <a:t>memory </a:t>
            </a:r>
          </a:p>
          <a:p>
            <a:pPr algn="r"/>
            <a:r>
              <a:rPr lang="en-US" altLang="en-US" sz="1800" b="1" dirty="0">
                <a:solidFill>
                  <a:srgbClr val="CCCC00"/>
                </a:solidFill>
              </a:rPr>
              <a:t>addresses</a:t>
            </a:r>
          </a:p>
        </p:txBody>
      </p:sp>
      <p:sp>
        <p:nvSpPr>
          <p:cNvPr id="219165" name="AutoShape 29">
            <a:extLst>
              <a:ext uri="{FF2B5EF4-FFF2-40B4-BE49-F238E27FC236}">
                <a16:creationId xmlns:a16="http://schemas.microsoft.com/office/drawing/2014/main" xmlns="" id="{19ADA252-C029-429B-A8B1-01A65F2597B1}"/>
              </a:ext>
            </a:extLst>
          </p:cNvPr>
          <p:cNvSpPr>
            <a:spLocks noChangeArrowheads="1"/>
          </p:cNvSpPr>
          <p:nvPr/>
        </p:nvSpPr>
        <p:spPr bwMode="auto">
          <a:xfrm flipV="1">
            <a:off x="3124200" y="2971800"/>
            <a:ext cx="381000" cy="2743200"/>
          </a:xfrm>
          <a:prstGeom prst="downArrow">
            <a:avLst>
              <a:gd name="adj1" fmla="val 50000"/>
              <a:gd name="adj2" fmla="val 180000"/>
            </a:avLst>
          </a:prstGeom>
          <a:solidFill>
            <a:srgbClr val="0099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66" name="AutoShape 30">
            <a:extLst>
              <a:ext uri="{FF2B5EF4-FFF2-40B4-BE49-F238E27FC236}">
                <a16:creationId xmlns:a16="http://schemas.microsoft.com/office/drawing/2014/main" xmlns="" id="{7BB2231A-4A99-4F0C-8EB9-967B86C0F982}"/>
              </a:ext>
            </a:extLst>
          </p:cNvPr>
          <p:cNvSpPr>
            <a:spLocks noChangeArrowheads="1"/>
          </p:cNvSpPr>
          <p:nvPr/>
        </p:nvSpPr>
        <p:spPr bwMode="auto">
          <a:xfrm>
            <a:off x="5867400" y="4343400"/>
            <a:ext cx="1371600" cy="228600"/>
          </a:xfrm>
          <a:prstGeom prst="leftArrow">
            <a:avLst>
              <a:gd name="adj1" fmla="val 50000"/>
              <a:gd name="adj2" fmla="val 150000"/>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CCCC00"/>
              </a:solidFill>
            </a:endParaRPr>
          </a:p>
        </p:txBody>
      </p:sp>
      <p:sp>
        <p:nvSpPr>
          <p:cNvPr id="219167" name="Text Box 31">
            <a:extLst>
              <a:ext uri="{FF2B5EF4-FFF2-40B4-BE49-F238E27FC236}">
                <a16:creationId xmlns:a16="http://schemas.microsoft.com/office/drawing/2014/main" xmlns="" id="{C08BC2AB-6473-4DEC-8042-D07864781147}"/>
              </a:ext>
            </a:extLst>
          </p:cNvPr>
          <p:cNvSpPr txBox="1">
            <a:spLocks noChangeArrowheads="1"/>
          </p:cNvSpPr>
          <p:nvPr/>
        </p:nvSpPr>
        <p:spPr bwMode="auto">
          <a:xfrm>
            <a:off x="7239000" y="4267200"/>
            <a:ext cx="947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0099FF"/>
                </a:solidFill>
              </a:rPr>
              <a:t>SS:SP</a:t>
            </a:r>
          </a:p>
        </p:txBody>
      </p:sp>
      <p:sp>
        <p:nvSpPr>
          <p:cNvPr id="219171" name="Text Box 35">
            <a:extLst>
              <a:ext uri="{FF2B5EF4-FFF2-40B4-BE49-F238E27FC236}">
                <a16:creationId xmlns:a16="http://schemas.microsoft.com/office/drawing/2014/main" xmlns="" id="{4173A357-31DA-4DCA-B39B-030BE06EC818}"/>
              </a:ext>
            </a:extLst>
          </p:cNvPr>
          <p:cNvSpPr txBox="1">
            <a:spLocks noChangeArrowheads="1"/>
          </p:cNvSpPr>
          <p:nvPr/>
        </p:nvSpPr>
        <p:spPr bwMode="auto">
          <a:xfrm>
            <a:off x="7239000" y="5867400"/>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0099FF"/>
                </a:solidFill>
              </a:rPr>
              <a:t>SS</a:t>
            </a:r>
          </a:p>
        </p:txBody>
      </p:sp>
      <p:sp>
        <p:nvSpPr>
          <p:cNvPr id="219172" name="AutoShape 36">
            <a:extLst>
              <a:ext uri="{FF2B5EF4-FFF2-40B4-BE49-F238E27FC236}">
                <a16:creationId xmlns:a16="http://schemas.microsoft.com/office/drawing/2014/main" xmlns="" id="{115B14E1-9501-4688-891C-D56177D948C6}"/>
              </a:ext>
            </a:extLst>
          </p:cNvPr>
          <p:cNvSpPr>
            <a:spLocks noChangeArrowheads="1"/>
          </p:cNvSpPr>
          <p:nvPr/>
        </p:nvSpPr>
        <p:spPr bwMode="auto">
          <a:xfrm>
            <a:off x="2438400" y="2286000"/>
            <a:ext cx="1143000" cy="228600"/>
          </a:xfrm>
          <a:prstGeom prst="rightArrow">
            <a:avLst>
              <a:gd name="adj1" fmla="val 50000"/>
              <a:gd name="adj2" fmla="val 125000"/>
            </a:avLst>
          </a:prstGeom>
          <a:solidFill>
            <a:srgbClr val="CC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173" name="AutoShape 37">
            <a:extLst>
              <a:ext uri="{FF2B5EF4-FFF2-40B4-BE49-F238E27FC236}">
                <a16:creationId xmlns:a16="http://schemas.microsoft.com/office/drawing/2014/main" xmlns="" id="{5E4748E4-CB5F-4B88-89F6-46C76E3272A7}"/>
              </a:ext>
            </a:extLst>
          </p:cNvPr>
          <p:cNvSpPr>
            <a:spLocks noChangeArrowheads="1"/>
          </p:cNvSpPr>
          <p:nvPr/>
        </p:nvSpPr>
        <p:spPr bwMode="auto">
          <a:xfrm>
            <a:off x="5867400" y="5943600"/>
            <a:ext cx="1371600" cy="228600"/>
          </a:xfrm>
          <a:prstGeom prst="leftArrow">
            <a:avLst>
              <a:gd name="adj1" fmla="val 50000"/>
              <a:gd name="adj2" fmla="val 150000"/>
            </a:avLst>
          </a:prstGeom>
          <a:solidFill>
            <a:srgbClr val="CC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CCCC00"/>
              </a:solidFill>
            </a:endParaRPr>
          </a:p>
        </p:txBody>
      </p:sp>
      <p:sp>
        <p:nvSpPr>
          <p:cNvPr id="219174" name="Text Box 38">
            <a:extLst>
              <a:ext uri="{FF2B5EF4-FFF2-40B4-BE49-F238E27FC236}">
                <a16:creationId xmlns:a16="http://schemas.microsoft.com/office/drawing/2014/main" xmlns="" id="{F19C75FF-04C1-4D3A-B991-6D628EF409D5}"/>
              </a:ext>
            </a:extLst>
          </p:cNvPr>
          <p:cNvSpPr txBox="1">
            <a:spLocks noChangeArrowheads="1"/>
          </p:cNvSpPr>
          <p:nvPr/>
        </p:nvSpPr>
        <p:spPr bwMode="auto">
          <a:xfrm>
            <a:off x="990600" y="2209800"/>
            <a:ext cx="1398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solidFill>
                  <a:srgbClr val="0099FF"/>
                </a:solidFill>
              </a:rPr>
              <a:t>Original SP</a:t>
            </a:r>
          </a:p>
        </p:txBody>
      </p:sp>
      <p:sp>
        <p:nvSpPr>
          <p:cNvPr id="219180" name="Text Box 44">
            <a:extLst>
              <a:ext uri="{FF2B5EF4-FFF2-40B4-BE49-F238E27FC236}">
                <a16:creationId xmlns:a16="http://schemas.microsoft.com/office/drawing/2014/main" xmlns="" id="{088B62BE-719A-4011-9C2A-9584B417D972}"/>
              </a:ext>
            </a:extLst>
          </p:cNvPr>
          <p:cNvSpPr txBox="1">
            <a:spLocks noChangeArrowheads="1"/>
          </p:cNvSpPr>
          <p:nvPr/>
        </p:nvSpPr>
        <p:spPr bwMode="auto">
          <a:xfrm>
            <a:off x="4267200" y="5715000"/>
            <a:ext cx="723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FREE</a:t>
            </a:r>
          </a:p>
        </p:txBody>
      </p:sp>
      <p:sp>
        <p:nvSpPr>
          <p:cNvPr id="219181" name="Text Box 45">
            <a:extLst>
              <a:ext uri="{FF2B5EF4-FFF2-40B4-BE49-F238E27FC236}">
                <a16:creationId xmlns:a16="http://schemas.microsoft.com/office/drawing/2014/main" xmlns="" id="{0A9EFADD-E7EE-445B-9341-85EE82EEFF5E}"/>
              </a:ext>
            </a:extLst>
          </p:cNvPr>
          <p:cNvSpPr txBox="1">
            <a:spLocks noChangeArrowheads="1"/>
          </p:cNvSpPr>
          <p:nvPr/>
        </p:nvSpPr>
        <p:spPr bwMode="auto">
          <a:xfrm>
            <a:off x="4267200" y="5334000"/>
            <a:ext cx="723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FREE</a:t>
            </a:r>
          </a:p>
        </p:txBody>
      </p:sp>
      <p:sp>
        <p:nvSpPr>
          <p:cNvPr id="219182" name="Text Box 46">
            <a:extLst>
              <a:ext uri="{FF2B5EF4-FFF2-40B4-BE49-F238E27FC236}">
                <a16:creationId xmlns:a16="http://schemas.microsoft.com/office/drawing/2014/main" xmlns="" id="{E8160E97-7888-49A9-B246-33BE3F6B9824}"/>
              </a:ext>
            </a:extLst>
          </p:cNvPr>
          <p:cNvSpPr txBox="1">
            <a:spLocks noChangeArrowheads="1"/>
          </p:cNvSpPr>
          <p:nvPr/>
        </p:nvSpPr>
        <p:spPr bwMode="auto">
          <a:xfrm>
            <a:off x="4267200" y="4953000"/>
            <a:ext cx="723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FREE</a:t>
            </a:r>
          </a:p>
        </p:txBody>
      </p:sp>
      <p:sp>
        <p:nvSpPr>
          <p:cNvPr id="219183" name="Text Box 47">
            <a:extLst>
              <a:ext uri="{FF2B5EF4-FFF2-40B4-BE49-F238E27FC236}">
                <a16:creationId xmlns:a16="http://schemas.microsoft.com/office/drawing/2014/main" xmlns="" id="{1248432D-68D6-4406-9E12-E16E4384461B}"/>
              </a:ext>
            </a:extLst>
          </p:cNvPr>
          <p:cNvSpPr txBox="1">
            <a:spLocks noChangeArrowheads="1"/>
          </p:cNvSpPr>
          <p:nvPr/>
        </p:nvSpPr>
        <p:spPr bwMode="auto">
          <a:xfrm>
            <a:off x="4267200" y="4572000"/>
            <a:ext cx="723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FREE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xmlns="" id="{20888834-B2E4-435E-A478-DD0A66F041C0}"/>
              </a:ext>
            </a:extLst>
          </p:cNvPr>
          <p:cNvSpPr>
            <a:spLocks noGrp="1" noChangeArrowheads="1"/>
          </p:cNvSpPr>
          <p:nvPr>
            <p:ph type="title"/>
          </p:nvPr>
        </p:nvSpPr>
        <p:spPr/>
        <p:txBody>
          <a:bodyPr>
            <a:normAutofit fontScale="90000"/>
          </a:bodyPr>
          <a:lstStyle/>
          <a:p>
            <a:r>
              <a:rPr lang="en-US" altLang="en-US"/>
              <a:t>Stack Implementation </a:t>
            </a:r>
            <a:br>
              <a:rPr lang="en-US" altLang="en-US"/>
            </a:br>
            <a:r>
              <a:rPr lang="en-US" altLang="en-US"/>
              <a:t>in Memory (cont.)</a:t>
            </a:r>
          </a:p>
        </p:txBody>
      </p:sp>
      <p:sp>
        <p:nvSpPr>
          <p:cNvPr id="227331" name="Rectangle 3">
            <a:extLst>
              <a:ext uri="{FF2B5EF4-FFF2-40B4-BE49-F238E27FC236}">
                <a16:creationId xmlns:a16="http://schemas.microsoft.com/office/drawing/2014/main" xmlns="" id="{9371EA57-7A2B-4A5A-AAAB-A077203B22B0}"/>
              </a:ext>
            </a:extLst>
          </p:cNvPr>
          <p:cNvSpPr>
            <a:spLocks noGrp="1" noChangeArrowheads="1"/>
          </p:cNvSpPr>
          <p:nvPr>
            <p:ph type="body" idx="1"/>
          </p:nvPr>
        </p:nvSpPr>
        <p:spPr/>
        <p:txBody>
          <a:bodyPr>
            <a:normAutofit fontScale="92500" lnSpcReduction="20000"/>
          </a:bodyPr>
          <a:lstStyle/>
          <a:p>
            <a:endParaRPr lang="en-US" altLang="en-US" dirty="0"/>
          </a:p>
          <a:p>
            <a:r>
              <a:rPr lang="en-US" altLang="en-US" dirty="0"/>
              <a:t>SS  - Stack Segment </a:t>
            </a:r>
          </a:p>
          <a:p>
            <a:r>
              <a:rPr lang="en-US" altLang="en-US" dirty="0"/>
              <a:t>SP initially points to top of the stack (high memory address). </a:t>
            </a:r>
          </a:p>
          <a:p>
            <a:pPr lvl="1"/>
            <a:r>
              <a:rPr lang="en-US" altLang="en-US" dirty="0"/>
              <a:t>SP </a:t>
            </a:r>
            <a:r>
              <a:rPr lang="en-US" altLang="en-US" dirty="0">
                <a:solidFill>
                  <a:srgbClr val="0099FF"/>
                </a:solidFill>
              </a:rPr>
              <a:t>decreases</a:t>
            </a:r>
            <a:r>
              <a:rPr lang="en-US" altLang="en-US" dirty="0"/>
              <a:t> as data is </a:t>
            </a:r>
            <a:r>
              <a:rPr lang="en-US" altLang="en-US" dirty="0" err="1"/>
              <a:t>PUSHed</a:t>
            </a:r>
            <a:r>
              <a:rPr lang="en-US" altLang="en-US" dirty="0"/>
              <a:t> </a:t>
            </a:r>
          </a:p>
          <a:p>
            <a:pPr lvl="1">
              <a:buFontTx/>
              <a:buNone/>
            </a:pPr>
            <a:r>
              <a:rPr lang="en-US" altLang="en-US" dirty="0"/>
              <a:t>               PUSH     AX   </a:t>
            </a:r>
            <a:r>
              <a:rPr lang="en-US" altLang="en-US" dirty="0">
                <a:solidFill>
                  <a:srgbClr val="0099FF"/>
                </a:solidFill>
              </a:rPr>
              <a:t>==&gt; </a:t>
            </a:r>
            <a:r>
              <a:rPr lang="en-US" altLang="en-US" dirty="0"/>
              <a:t> SUB  SP, 2 ;   MOV [SS:SP], AX </a:t>
            </a:r>
          </a:p>
          <a:p>
            <a:pPr lvl="1"/>
            <a:r>
              <a:rPr lang="en-US" altLang="en-US" dirty="0"/>
              <a:t>SP </a:t>
            </a:r>
            <a:r>
              <a:rPr lang="en-US" altLang="en-US" dirty="0">
                <a:solidFill>
                  <a:srgbClr val="0099FF"/>
                </a:solidFill>
              </a:rPr>
              <a:t>increases</a:t>
            </a:r>
            <a:r>
              <a:rPr lang="en-US" altLang="en-US" dirty="0"/>
              <a:t> as data is </a:t>
            </a:r>
            <a:r>
              <a:rPr lang="en-US" altLang="en-US" dirty="0" err="1"/>
              <a:t>POPed</a:t>
            </a:r>
            <a:r>
              <a:rPr lang="en-US" altLang="en-US" dirty="0"/>
              <a:t> </a:t>
            </a:r>
          </a:p>
          <a:p>
            <a:pPr lvl="1">
              <a:spcAft>
                <a:spcPct val="15000"/>
              </a:spcAft>
              <a:buFontTx/>
              <a:buNone/>
            </a:pPr>
            <a:r>
              <a:rPr lang="en-US" altLang="en-US" dirty="0"/>
              <a:t>               POP        AX   </a:t>
            </a:r>
            <a:r>
              <a:rPr lang="en-US" altLang="en-US" dirty="0">
                <a:solidFill>
                  <a:srgbClr val="0099FF"/>
                </a:solidFill>
              </a:rPr>
              <a:t>==&gt;</a:t>
            </a:r>
            <a:r>
              <a:rPr lang="en-US" altLang="en-US" dirty="0"/>
              <a:t>  MOV  AX, [SS:SP] ;  ADD SP, 2 </a:t>
            </a:r>
          </a:p>
          <a:p>
            <a:r>
              <a:rPr lang="en-US" altLang="en-US" dirty="0"/>
              <a:t>BP (base pointer) can point to any element on the stack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509" name="Line 61">
            <a:extLst>
              <a:ext uri="{FF2B5EF4-FFF2-40B4-BE49-F238E27FC236}">
                <a16:creationId xmlns:a16="http://schemas.microsoft.com/office/drawing/2014/main" xmlns="" id="{C911BDE4-768D-4193-975E-89052853EA3E}"/>
              </a:ext>
            </a:extLst>
          </p:cNvPr>
          <p:cNvSpPr>
            <a:spLocks noChangeShapeType="1"/>
          </p:cNvSpPr>
          <p:nvPr/>
        </p:nvSpPr>
        <p:spPr bwMode="auto">
          <a:xfrm flipV="1">
            <a:off x="3352800" y="2819400"/>
            <a:ext cx="2209800" cy="2362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50" name="Rectangle 2">
            <a:extLst>
              <a:ext uri="{FF2B5EF4-FFF2-40B4-BE49-F238E27FC236}">
                <a16:creationId xmlns:a16="http://schemas.microsoft.com/office/drawing/2014/main" xmlns="" id="{151CD6D8-8426-42AB-AF4B-8CB644914B09}"/>
              </a:ext>
            </a:extLst>
          </p:cNvPr>
          <p:cNvSpPr>
            <a:spLocks noGrp="1" noChangeArrowheads="1"/>
          </p:cNvSpPr>
          <p:nvPr>
            <p:ph type="title"/>
          </p:nvPr>
        </p:nvSpPr>
        <p:spPr/>
        <p:txBody>
          <a:bodyPr>
            <a:normAutofit fontScale="90000"/>
          </a:bodyPr>
          <a:lstStyle/>
          <a:p>
            <a:r>
              <a:rPr lang="en-US" altLang="en-US"/>
              <a:t>PUSH Instruction</a:t>
            </a:r>
            <a:br>
              <a:rPr lang="en-US" altLang="en-US"/>
            </a:br>
            <a:r>
              <a:rPr lang="en-US" altLang="en-US"/>
              <a:t>Example</a:t>
            </a:r>
          </a:p>
        </p:txBody>
      </p:sp>
      <p:sp>
        <p:nvSpPr>
          <p:cNvPr id="232453" name="Rectangle 5">
            <a:extLst>
              <a:ext uri="{FF2B5EF4-FFF2-40B4-BE49-F238E27FC236}">
                <a16:creationId xmlns:a16="http://schemas.microsoft.com/office/drawing/2014/main" xmlns="" id="{4AEAF032-1B6F-4A6A-887D-56C053F0D3DA}"/>
              </a:ext>
            </a:extLst>
          </p:cNvPr>
          <p:cNvSpPr>
            <a:spLocks noChangeArrowheads="1"/>
          </p:cNvSpPr>
          <p:nvPr/>
        </p:nvSpPr>
        <p:spPr bwMode="auto">
          <a:xfrm>
            <a:off x="1143000" y="2743200"/>
            <a:ext cx="2209800" cy="1524000"/>
          </a:xfrm>
          <a:prstGeom prst="rect">
            <a:avLst/>
          </a:prstGeom>
          <a:solidFill>
            <a:srgbClr val="0099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2454" name="Line 6">
            <a:extLst>
              <a:ext uri="{FF2B5EF4-FFF2-40B4-BE49-F238E27FC236}">
                <a16:creationId xmlns:a16="http://schemas.microsoft.com/office/drawing/2014/main" xmlns="" id="{1AA8CEAB-FFB1-4903-9DB1-196CBDEF9162}"/>
              </a:ext>
            </a:extLst>
          </p:cNvPr>
          <p:cNvSpPr>
            <a:spLocks noChangeShapeType="1"/>
          </p:cNvSpPr>
          <p:nvPr/>
        </p:nvSpPr>
        <p:spPr bwMode="auto">
          <a:xfrm>
            <a:off x="1143000" y="38862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55" name="Line 7">
            <a:extLst>
              <a:ext uri="{FF2B5EF4-FFF2-40B4-BE49-F238E27FC236}">
                <a16:creationId xmlns:a16="http://schemas.microsoft.com/office/drawing/2014/main" xmlns="" id="{9DB36C8A-5445-46AC-9538-163173FEC8E0}"/>
              </a:ext>
            </a:extLst>
          </p:cNvPr>
          <p:cNvSpPr>
            <a:spLocks noChangeShapeType="1"/>
          </p:cNvSpPr>
          <p:nvPr/>
        </p:nvSpPr>
        <p:spPr bwMode="auto">
          <a:xfrm>
            <a:off x="1143000" y="35052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56" name="Line 8">
            <a:extLst>
              <a:ext uri="{FF2B5EF4-FFF2-40B4-BE49-F238E27FC236}">
                <a16:creationId xmlns:a16="http://schemas.microsoft.com/office/drawing/2014/main" xmlns="" id="{F3CF7090-6E5C-4FFE-A8F0-A3FD00380A4C}"/>
              </a:ext>
            </a:extLst>
          </p:cNvPr>
          <p:cNvSpPr>
            <a:spLocks noChangeShapeType="1"/>
          </p:cNvSpPr>
          <p:nvPr/>
        </p:nvSpPr>
        <p:spPr bwMode="auto">
          <a:xfrm>
            <a:off x="1143000" y="31242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57" name="Text Box 9">
            <a:extLst>
              <a:ext uri="{FF2B5EF4-FFF2-40B4-BE49-F238E27FC236}">
                <a16:creationId xmlns:a16="http://schemas.microsoft.com/office/drawing/2014/main" xmlns="" id="{05EABFA4-9C91-42DB-A64A-ACD3CF302A4D}"/>
              </a:ext>
            </a:extLst>
          </p:cNvPr>
          <p:cNvSpPr txBox="1">
            <a:spLocks noChangeArrowheads="1"/>
          </p:cNvSpPr>
          <p:nvPr/>
        </p:nvSpPr>
        <p:spPr bwMode="auto">
          <a:xfrm>
            <a:off x="1981200" y="3124200"/>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6AB3</a:t>
            </a:r>
          </a:p>
        </p:txBody>
      </p:sp>
      <p:sp>
        <p:nvSpPr>
          <p:cNvPr id="232458" name="Text Box 10">
            <a:extLst>
              <a:ext uri="{FF2B5EF4-FFF2-40B4-BE49-F238E27FC236}">
                <a16:creationId xmlns:a16="http://schemas.microsoft.com/office/drawing/2014/main" xmlns="" id="{BE7AD062-ABE8-4CE8-86F7-5C9F4EFDC1A6}"/>
              </a:ext>
            </a:extLst>
          </p:cNvPr>
          <p:cNvSpPr txBox="1">
            <a:spLocks noChangeArrowheads="1"/>
          </p:cNvSpPr>
          <p:nvPr/>
        </p:nvSpPr>
        <p:spPr bwMode="auto">
          <a:xfrm>
            <a:off x="685800" y="28194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AX</a:t>
            </a:r>
          </a:p>
        </p:txBody>
      </p:sp>
      <p:sp>
        <p:nvSpPr>
          <p:cNvPr id="232460" name="Rectangle 12">
            <a:extLst>
              <a:ext uri="{FF2B5EF4-FFF2-40B4-BE49-F238E27FC236}">
                <a16:creationId xmlns:a16="http://schemas.microsoft.com/office/drawing/2014/main" xmlns="" id="{7DA0107E-3F4D-443E-AF02-287E80FF723C}"/>
              </a:ext>
            </a:extLst>
          </p:cNvPr>
          <p:cNvSpPr>
            <a:spLocks noChangeArrowheads="1"/>
          </p:cNvSpPr>
          <p:nvPr/>
        </p:nvSpPr>
        <p:spPr bwMode="auto">
          <a:xfrm>
            <a:off x="5562600" y="1828800"/>
            <a:ext cx="2209800" cy="4267200"/>
          </a:xfrm>
          <a:prstGeom prst="rect">
            <a:avLst/>
          </a:prstGeom>
          <a:solidFill>
            <a:srgbClr val="66FF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2461" name="Line 13">
            <a:extLst>
              <a:ext uri="{FF2B5EF4-FFF2-40B4-BE49-F238E27FC236}">
                <a16:creationId xmlns:a16="http://schemas.microsoft.com/office/drawing/2014/main" xmlns="" id="{5A68E7CB-C747-473D-BFF4-27FD1920BEC0}"/>
              </a:ext>
            </a:extLst>
          </p:cNvPr>
          <p:cNvSpPr>
            <a:spLocks noChangeShapeType="1"/>
          </p:cNvSpPr>
          <p:nvPr/>
        </p:nvSpPr>
        <p:spPr bwMode="auto">
          <a:xfrm>
            <a:off x="5562600" y="5638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2" name="Line 14">
            <a:extLst>
              <a:ext uri="{FF2B5EF4-FFF2-40B4-BE49-F238E27FC236}">
                <a16:creationId xmlns:a16="http://schemas.microsoft.com/office/drawing/2014/main" xmlns="" id="{20E72AE8-90A3-4DF8-B87F-6807881685BD}"/>
              </a:ext>
            </a:extLst>
          </p:cNvPr>
          <p:cNvSpPr>
            <a:spLocks noChangeShapeType="1"/>
          </p:cNvSpPr>
          <p:nvPr/>
        </p:nvSpPr>
        <p:spPr bwMode="auto">
          <a:xfrm>
            <a:off x="5562600" y="5257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3" name="Line 15">
            <a:extLst>
              <a:ext uri="{FF2B5EF4-FFF2-40B4-BE49-F238E27FC236}">
                <a16:creationId xmlns:a16="http://schemas.microsoft.com/office/drawing/2014/main" xmlns="" id="{393F695E-9E80-43A6-9778-4850E0247C08}"/>
              </a:ext>
            </a:extLst>
          </p:cNvPr>
          <p:cNvSpPr>
            <a:spLocks noChangeShapeType="1"/>
          </p:cNvSpPr>
          <p:nvPr/>
        </p:nvSpPr>
        <p:spPr bwMode="auto">
          <a:xfrm>
            <a:off x="5562600" y="4495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4" name="Line 16">
            <a:extLst>
              <a:ext uri="{FF2B5EF4-FFF2-40B4-BE49-F238E27FC236}">
                <a16:creationId xmlns:a16="http://schemas.microsoft.com/office/drawing/2014/main" xmlns="" id="{3D316E73-AE9F-481C-A955-CBFB37F6474D}"/>
              </a:ext>
            </a:extLst>
          </p:cNvPr>
          <p:cNvSpPr>
            <a:spLocks noChangeShapeType="1"/>
          </p:cNvSpPr>
          <p:nvPr/>
        </p:nvSpPr>
        <p:spPr bwMode="auto">
          <a:xfrm>
            <a:off x="5562600" y="4114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5" name="Line 17">
            <a:extLst>
              <a:ext uri="{FF2B5EF4-FFF2-40B4-BE49-F238E27FC236}">
                <a16:creationId xmlns:a16="http://schemas.microsoft.com/office/drawing/2014/main" xmlns="" id="{C5C40DEF-31C0-40C0-89A6-7ECB9F8A9C5C}"/>
              </a:ext>
            </a:extLst>
          </p:cNvPr>
          <p:cNvSpPr>
            <a:spLocks noChangeShapeType="1"/>
          </p:cNvSpPr>
          <p:nvPr/>
        </p:nvSpPr>
        <p:spPr bwMode="auto">
          <a:xfrm>
            <a:off x="5562600" y="3733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6" name="Line 18">
            <a:extLst>
              <a:ext uri="{FF2B5EF4-FFF2-40B4-BE49-F238E27FC236}">
                <a16:creationId xmlns:a16="http://schemas.microsoft.com/office/drawing/2014/main" xmlns="" id="{9B35A0D7-CC97-468E-B131-CE2C9C76A765}"/>
              </a:ext>
            </a:extLst>
          </p:cNvPr>
          <p:cNvSpPr>
            <a:spLocks noChangeShapeType="1"/>
          </p:cNvSpPr>
          <p:nvPr/>
        </p:nvSpPr>
        <p:spPr bwMode="auto">
          <a:xfrm>
            <a:off x="5562600" y="3352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7" name="Line 19">
            <a:extLst>
              <a:ext uri="{FF2B5EF4-FFF2-40B4-BE49-F238E27FC236}">
                <a16:creationId xmlns:a16="http://schemas.microsoft.com/office/drawing/2014/main" xmlns="" id="{255CA5DE-1012-4726-8665-EBC133177AFC}"/>
              </a:ext>
            </a:extLst>
          </p:cNvPr>
          <p:cNvSpPr>
            <a:spLocks noChangeShapeType="1"/>
          </p:cNvSpPr>
          <p:nvPr/>
        </p:nvSpPr>
        <p:spPr bwMode="auto">
          <a:xfrm>
            <a:off x="5562600" y="2971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8" name="Line 20">
            <a:extLst>
              <a:ext uri="{FF2B5EF4-FFF2-40B4-BE49-F238E27FC236}">
                <a16:creationId xmlns:a16="http://schemas.microsoft.com/office/drawing/2014/main" xmlns="" id="{AA156906-EBB6-4E92-ACC5-1B25C1B96589}"/>
              </a:ext>
            </a:extLst>
          </p:cNvPr>
          <p:cNvSpPr>
            <a:spLocks noChangeShapeType="1"/>
          </p:cNvSpPr>
          <p:nvPr/>
        </p:nvSpPr>
        <p:spPr bwMode="auto">
          <a:xfrm>
            <a:off x="5562600" y="2590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69" name="Text Box 21">
            <a:extLst>
              <a:ext uri="{FF2B5EF4-FFF2-40B4-BE49-F238E27FC236}">
                <a16:creationId xmlns:a16="http://schemas.microsoft.com/office/drawing/2014/main" xmlns="" id="{E125481A-6F16-4215-AFF0-49EF4CE29F93}"/>
              </a:ext>
            </a:extLst>
          </p:cNvPr>
          <p:cNvSpPr txBox="1">
            <a:spLocks noChangeArrowheads="1"/>
          </p:cNvSpPr>
          <p:nvPr/>
        </p:nvSpPr>
        <p:spPr bwMode="auto">
          <a:xfrm>
            <a:off x="6400800" y="3352800"/>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B3</a:t>
            </a:r>
          </a:p>
        </p:txBody>
      </p:sp>
      <p:sp>
        <p:nvSpPr>
          <p:cNvPr id="232470" name="Text Box 22">
            <a:extLst>
              <a:ext uri="{FF2B5EF4-FFF2-40B4-BE49-F238E27FC236}">
                <a16:creationId xmlns:a16="http://schemas.microsoft.com/office/drawing/2014/main" xmlns="" id="{B206C3FF-9AB1-4D96-9DC5-A9DF5A035EE2}"/>
              </a:ext>
            </a:extLst>
          </p:cNvPr>
          <p:cNvSpPr txBox="1">
            <a:spLocks noChangeArrowheads="1"/>
          </p:cNvSpPr>
          <p:nvPr/>
        </p:nvSpPr>
        <p:spPr bwMode="auto">
          <a:xfrm>
            <a:off x="6400800" y="2971800"/>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6A</a:t>
            </a:r>
          </a:p>
        </p:txBody>
      </p:sp>
      <p:sp>
        <p:nvSpPr>
          <p:cNvPr id="232471" name="Text Box 23">
            <a:extLst>
              <a:ext uri="{FF2B5EF4-FFF2-40B4-BE49-F238E27FC236}">
                <a16:creationId xmlns:a16="http://schemas.microsoft.com/office/drawing/2014/main" xmlns="" id="{9B9D4F45-22F7-4C4B-9ED8-80A64ADCD3F5}"/>
              </a:ext>
            </a:extLst>
          </p:cNvPr>
          <p:cNvSpPr txBox="1">
            <a:spLocks noChangeArrowheads="1"/>
          </p:cNvSpPr>
          <p:nvPr/>
        </p:nvSpPr>
        <p:spPr bwMode="auto">
          <a:xfrm>
            <a:off x="685800" y="31242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BX</a:t>
            </a:r>
          </a:p>
        </p:txBody>
      </p:sp>
      <p:sp>
        <p:nvSpPr>
          <p:cNvPr id="232472" name="Text Box 24">
            <a:extLst>
              <a:ext uri="{FF2B5EF4-FFF2-40B4-BE49-F238E27FC236}">
                <a16:creationId xmlns:a16="http://schemas.microsoft.com/office/drawing/2014/main" xmlns="" id="{8BCD4094-BB58-4A19-BC7B-FA2F983C4AA8}"/>
              </a:ext>
            </a:extLst>
          </p:cNvPr>
          <p:cNvSpPr txBox="1">
            <a:spLocks noChangeArrowheads="1"/>
          </p:cNvSpPr>
          <p:nvPr/>
        </p:nvSpPr>
        <p:spPr bwMode="auto">
          <a:xfrm>
            <a:off x="685800" y="35052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CX</a:t>
            </a:r>
          </a:p>
        </p:txBody>
      </p:sp>
      <p:sp>
        <p:nvSpPr>
          <p:cNvPr id="232473" name="Text Box 25">
            <a:extLst>
              <a:ext uri="{FF2B5EF4-FFF2-40B4-BE49-F238E27FC236}">
                <a16:creationId xmlns:a16="http://schemas.microsoft.com/office/drawing/2014/main" xmlns="" id="{9108F90D-642F-49FB-BBF0-4F4C9F54BE3B}"/>
              </a:ext>
            </a:extLst>
          </p:cNvPr>
          <p:cNvSpPr txBox="1">
            <a:spLocks noChangeArrowheads="1"/>
          </p:cNvSpPr>
          <p:nvPr/>
        </p:nvSpPr>
        <p:spPr bwMode="auto">
          <a:xfrm>
            <a:off x="685800" y="38862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DX</a:t>
            </a:r>
          </a:p>
        </p:txBody>
      </p:sp>
      <p:sp>
        <p:nvSpPr>
          <p:cNvPr id="232474" name="Text Box 26">
            <a:extLst>
              <a:ext uri="{FF2B5EF4-FFF2-40B4-BE49-F238E27FC236}">
                <a16:creationId xmlns:a16="http://schemas.microsoft.com/office/drawing/2014/main" xmlns="" id="{A9C1C72A-B5EE-483C-A1C0-22E4E2E1C4F2}"/>
              </a:ext>
            </a:extLst>
          </p:cNvPr>
          <p:cNvSpPr txBox="1">
            <a:spLocks noChangeArrowheads="1"/>
          </p:cNvSpPr>
          <p:nvPr/>
        </p:nvSpPr>
        <p:spPr bwMode="auto">
          <a:xfrm>
            <a:off x="1371600" y="2386013"/>
            <a:ext cx="158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Register Array</a:t>
            </a:r>
          </a:p>
        </p:txBody>
      </p:sp>
      <p:sp>
        <p:nvSpPr>
          <p:cNvPr id="232475" name="Rectangle 27">
            <a:extLst>
              <a:ext uri="{FF2B5EF4-FFF2-40B4-BE49-F238E27FC236}">
                <a16:creationId xmlns:a16="http://schemas.microsoft.com/office/drawing/2014/main" xmlns="" id="{E657CC00-3F44-4151-BFAD-94A2E8C401E2}"/>
              </a:ext>
            </a:extLst>
          </p:cNvPr>
          <p:cNvSpPr>
            <a:spLocks noChangeArrowheads="1"/>
          </p:cNvSpPr>
          <p:nvPr/>
        </p:nvSpPr>
        <p:spPr bwMode="auto">
          <a:xfrm>
            <a:off x="1143000" y="4953000"/>
            <a:ext cx="2209800" cy="533400"/>
          </a:xfrm>
          <a:prstGeom prst="rect">
            <a:avLst/>
          </a:prstGeom>
          <a:solidFill>
            <a:srgbClr val="0099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2476" name="Line 28">
            <a:extLst>
              <a:ext uri="{FF2B5EF4-FFF2-40B4-BE49-F238E27FC236}">
                <a16:creationId xmlns:a16="http://schemas.microsoft.com/office/drawing/2014/main" xmlns="" id="{8BB128D8-29B3-415F-AAAC-C30BAB396702}"/>
              </a:ext>
            </a:extLst>
          </p:cNvPr>
          <p:cNvSpPr>
            <a:spLocks noChangeShapeType="1"/>
          </p:cNvSpPr>
          <p:nvPr/>
        </p:nvSpPr>
        <p:spPr bwMode="auto">
          <a:xfrm>
            <a:off x="1143000" y="5334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77" name="Text Box 29">
            <a:extLst>
              <a:ext uri="{FF2B5EF4-FFF2-40B4-BE49-F238E27FC236}">
                <a16:creationId xmlns:a16="http://schemas.microsoft.com/office/drawing/2014/main" xmlns="" id="{2C9D13EB-F8F2-4E2B-907E-63C53AB7E4ED}"/>
              </a:ext>
            </a:extLst>
          </p:cNvPr>
          <p:cNvSpPr txBox="1">
            <a:spLocks noChangeArrowheads="1"/>
          </p:cNvSpPr>
          <p:nvPr/>
        </p:nvSpPr>
        <p:spPr bwMode="auto">
          <a:xfrm>
            <a:off x="685800" y="4953000"/>
            <a:ext cx="45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SP</a:t>
            </a:r>
          </a:p>
        </p:txBody>
      </p:sp>
      <p:sp>
        <p:nvSpPr>
          <p:cNvPr id="232483" name="AutoShape 35">
            <a:extLst>
              <a:ext uri="{FF2B5EF4-FFF2-40B4-BE49-F238E27FC236}">
                <a16:creationId xmlns:a16="http://schemas.microsoft.com/office/drawing/2014/main" xmlns="" id="{0EE4706B-E614-46C4-947C-533A4595133A}"/>
              </a:ext>
            </a:extLst>
          </p:cNvPr>
          <p:cNvSpPr>
            <a:spLocks noChangeArrowheads="1"/>
          </p:cNvSpPr>
          <p:nvPr/>
        </p:nvSpPr>
        <p:spPr bwMode="auto">
          <a:xfrm>
            <a:off x="3352800" y="2971800"/>
            <a:ext cx="2209800" cy="685800"/>
          </a:xfrm>
          <a:prstGeom prst="rightArrow">
            <a:avLst>
              <a:gd name="adj1" fmla="val 50000"/>
              <a:gd name="adj2" fmla="val 80556"/>
            </a:avLst>
          </a:prstGeom>
          <a:solidFill>
            <a:srgbClr val="CC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84" name="Text Box 36">
            <a:extLst>
              <a:ext uri="{FF2B5EF4-FFF2-40B4-BE49-F238E27FC236}">
                <a16:creationId xmlns:a16="http://schemas.microsoft.com/office/drawing/2014/main" xmlns="" id="{C5205936-77A9-4A2E-BB57-B7FDD284EEE1}"/>
              </a:ext>
            </a:extLst>
          </p:cNvPr>
          <p:cNvSpPr txBox="1">
            <a:spLocks noChangeArrowheads="1"/>
          </p:cNvSpPr>
          <p:nvPr/>
        </p:nvSpPr>
        <p:spPr bwMode="auto">
          <a:xfrm>
            <a:off x="3886200" y="3124200"/>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6AB3</a:t>
            </a:r>
          </a:p>
        </p:txBody>
      </p:sp>
      <p:sp>
        <p:nvSpPr>
          <p:cNvPr id="232485" name="Text Box 37">
            <a:extLst>
              <a:ext uri="{FF2B5EF4-FFF2-40B4-BE49-F238E27FC236}">
                <a16:creationId xmlns:a16="http://schemas.microsoft.com/office/drawing/2014/main" xmlns="" id="{CDB18BC9-E1BA-4C7C-AC7E-7D1118B40435}"/>
              </a:ext>
            </a:extLst>
          </p:cNvPr>
          <p:cNvSpPr txBox="1">
            <a:spLocks noChangeArrowheads="1"/>
          </p:cNvSpPr>
          <p:nvPr/>
        </p:nvSpPr>
        <p:spPr bwMode="auto">
          <a:xfrm>
            <a:off x="3581400" y="2743200"/>
            <a:ext cx="1198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PUSH   BX</a:t>
            </a:r>
          </a:p>
        </p:txBody>
      </p:sp>
      <p:sp>
        <p:nvSpPr>
          <p:cNvPr id="232486" name="Line 38">
            <a:extLst>
              <a:ext uri="{FF2B5EF4-FFF2-40B4-BE49-F238E27FC236}">
                <a16:creationId xmlns:a16="http://schemas.microsoft.com/office/drawing/2014/main" xmlns="" id="{6607D44E-39AE-4675-B95B-5E371BAB6549}"/>
              </a:ext>
            </a:extLst>
          </p:cNvPr>
          <p:cNvSpPr>
            <a:spLocks noChangeShapeType="1"/>
          </p:cNvSpPr>
          <p:nvPr/>
        </p:nvSpPr>
        <p:spPr bwMode="auto">
          <a:xfrm flipV="1">
            <a:off x="3352800" y="3581400"/>
            <a:ext cx="2209800" cy="1600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88" name="Text Box 40">
            <a:extLst>
              <a:ext uri="{FF2B5EF4-FFF2-40B4-BE49-F238E27FC236}">
                <a16:creationId xmlns:a16="http://schemas.microsoft.com/office/drawing/2014/main" xmlns="" id="{433D3006-395C-47E3-A5E0-A9A5C2B06ED5}"/>
              </a:ext>
            </a:extLst>
          </p:cNvPr>
          <p:cNvSpPr txBox="1">
            <a:spLocks noChangeArrowheads="1"/>
          </p:cNvSpPr>
          <p:nvPr/>
        </p:nvSpPr>
        <p:spPr bwMode="auto">
          <a:xfrm>
            <a:off x="1905000" y="4953000"/>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0800</a:t>
            </a:r>
          </a:p>
        </p:txBody>
      </p:sp>
      <p:sp>
        <p:nvSpPr>
          <p:cNvPr id="232489" name="Rectangle 41">
            <a:extLst>
              <a:ext uri="{FF2B5EF4-FFF2-40B4-BE49-F238E27FC236}">
                <a16:creationId xmlns:a16="http://schemas.microsoft.com/office/drawing/2014/main" xmlns="" id="{7A8780CA-2521-4A31-AA11-DA33D321454E}"/>
              </a:ext>
            </a:extLst>
          </p:cNvPr>
          <p:cNvSpPr>
            <a:spLocks noChangeArrowheads="1"/>
          </p:cNvSpPr>
          <p:nvPr/>
        </p:nvSpPr>
        <p:spPr bwMode="auto">
          <a:xfrm>
            <a:off x="1143000" y="5715000"/>
            <a:ext cx="2209800" cy="533400"/>
          </a:xfrm>
          <a:prstGeom prst="rect">
            <a:avLst/>
          </a:prstGeom>
          <a:solidFill>
            <a:srgbClr val="0099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2490" name="Line 42">
            <a:extLst>
              <a:ext uri="{FF2B5EF4-FFF2-40B4-BE49-F238E27FC236}">
                <a16:creationId xmlns:a16="http://schemas.microsoft.com/office/drawing/2014/main" xmlns="" id="{3B178BDA-7D05-4081-8607-86EBAD9708B4}"/>
              </a:ext>
            </a:extLst>
          </p:cNvPr>
          <p:cNvSpPr>
            <a:spLocks noChangeShapeType="1"/>
          </p:cNvSpPr>
          <p:nvPr/>
        </p:nvSpPr>
        <p:spPr bwMode="auto">
          <a:xfrm>
            <a:off x="1143000" y="6096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91" name="Text Box 43">
            <a:extLst>
              <a:ext uri="{FF2B5EF4-FFF2-40B4-BE49-F238E27FC236}">
                <a16:creationId xmlns:a16="http://schemas.microsoft.com/office/drawing/2014/main" xmlns="" id="{04EF5846-ED64-41BA-82A8-08BA48F3C4AF}"/>
              </a:ext>
            </a:extLst>
          </p:cNvPr>
          <p:cNvSpPr txBox="1">
            <a:spLocks noChangeArrowheads="1"/>
          </p:cNvSpPr>
          <p:nvPr/>
        </p:nvSpPr>
        <p:spPr bwMode="auto">
          <a:xfrm>
            <a:off x="685800" y="5715000"/>
            <a:ext cx="45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SS</a:t>
            </a:r>
          </a:p>
        </p:txBody>
      </p:sp>
      <p:sp>
        <p:nvSpPr>
          <p:cNvPr id="232492" name="Text Box 44">
            <a:extLst>
              <a:ext uri="{FF2B5EF4-FFF2-40B4-BE49-F238E27FC236}">
                <a16:creationId xmlns:a16="http://schemas.microsoft.com/office/drawing/2014/main" xmlns="" id="{863B380E-707F-4806-8FDF-49B43B10C414}"/>
              </a:ext>
            </a:extLst>
          </p:cNvPr>
          <p:cNvSpPr txBox="1">
            <a:spLocks noChangeArrowheads="1"/>
          </p:cNvSpPr>
          <p:nvPr/>
        </p:nvSpPr>
        <p:spPr bwMode="auto">
          <a:xfrm>
            <a:off x="1905000" y="5715000"/>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0300</a:t>
            </a:r>
          </a:p>
        </p:txBody>
      </p:sp>
      <p:sp>
        <p:nvSpPr>
          <p:cNvPr id="232493" name="Text Box 45">
            <a:extLst>
              <a:ext uri="{FF2B5EF4-FFF2-40B4-BE49-F238E27FC236}">
                <a16:creationId xmlns:a16="http://schemas.microsoft.com/office/drawing/2014/main" xmlns="" id="{E1B89966-3ECB-4075-8895-B0740D9723D6}"/>
              </a:ext>
            </a:extLst>
          </p:cNvPr>
          <p:cNvSpPr txBox="1">
            <a:spLocks noChangeArrowheads="1"/>
          </p:cNvSpPr>
          <p:nvPr/>
        </p:nvSpPr>
        <p:spPr bwMode="auto">
          <a:xfrm>
            <a:off x="7772400" y="5715000"/>
            <a:ext cx="74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03000</a:t>
            </a:r>
          </a:p>
        </p:txBody>
      </p:sp>
      <p:sp>
        <p:nvSpPr>
          <p:cNvPr id="232494" name="Line 46">
            <a:extLst>
              <a:ext uri="{FF2B5EF4-FFF2-40B4-BE49-F238E27FC236}">
                <a16:creationId xmlns:a16="http://schemas.microsoft.com/office/drawing/2014/main" xmlns="" id="{2DAAD035-C9E6-492C-AD8D-C5AC08CA480F}"/>
              </a:ext>
            </a:extLst>
          </p:cNvPr>
          <p:cNvSpPr>
            <a:spLocks noChangeShapeType="1"/>
          </p:cNvSpPr>
          <p:nvPr/>
        </p:nvSpPr>
        <p:spPr bwMode="auto">
          <a:xfrm>
            <a:off x="3352800" y="5867400"/>
            <a:ext cx="2209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95" name="Line 47">
            <a:extLst>
              <a:ext uri="{FF2B5EF4-FFF2-40B4-BE49-F238E27FC236}">
                <a16:creationId xmlns:a16="http://schemas.microsoft.com/office/drawing/2014/main" xmlns="" id="{CFD76703-2DAF-4493-B522-53360DAC9433}"/>
              </a:ext>
            </a:extLst>
          </p:cNvPr>
          <p:cNvSpPr>
            <a:spLocks noChangeShapeType="1"/>
          </p:cNvSpPr>
          <p:nvPr/>
        </p:nvSpPr>
        <p:spPr bwMode="auto">
          <a:xfrm>
            <a:off x="5562600" y="4876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496" name="Text Box 48">
            <a:extLst>
              <a:ext uri="{FF2B5EF4-FFF2-40B4-BE49-F238E27FC236}">
                <a16:creationId xmlns:a16="http://schemas.microsoft.com/office/drawing/2014/main" xmlns="" id="{94E123AA-B0C5-41ED-A178-B1F26FBA44A7}"/>
              </a:ext>
            </a:extLst>
          </p:cNvPr>
          <p:cNvSpPr txBox="1">
            <a:spLocks noChangeArrowheads="1"/>
          </p:cNvSpPr>
          <p:nvPr/>
        </p:nvSpPr>
        <p:spPr bwMode="auto">
          <a:xfrm>
            <a:off x="7772400" y="3352800"/>
            <a:ext cx="781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037FE</a:t>
            </a:r>
          </a:p>
        </p:txBody>
      </p:sp>
      <p:sp>
        <p:nvSpPr>
          <p:cNvPr id="232497" name="Text Box 49">
            <a:extLst>
              <a:ext uri="{FF2B5EF4-FFF2-40B4-BE49-F238E27FC236}">
                <a16:creationId xmlns:a16="http://schemas.microsoft.com/office/drawing/2014/main" xmlns="" id="{06653503-4E39-4FD1-A456-C594588FCAD0}"/>
              </a:ext>
            </a:extLst>
          </p:cNvPr>
          <p:cNvSpPr txBox="1">
            <a:spLocks noChangeArrowheads="1"/>
          </p:cNvSpPr>
          <p:nvPr/>
        </p:nvSpPr>
        <p:spPr bwMode="auto">
          <a:xfrm>
            <a:off x="7772400" y="2971800"/>
            <a:ext cx="769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037FF</a:t>
            </a:r>
          </a:p>
        </p:txBody>
      </p:sp>
      <p:sp>
        <p:nvSpPr>
          <p:cNvPr id="232498" name="Text Box 50">
            <a:extLst>
              <a:ext uri="{FF2B5EF4-FFF2-40B4-BE49-F238E27FC236}">
                <a16:creationId xmlns:a16="http://schemas.microsoft.com/office/drawing/2014/main" xmlns="" id="{0DEEAE08-6298-4FEF-82EE-4C881EDE27B8}"/>
              </a:ext>
            </a:extLst>
          </p:cNvPr>
          <p:cNvSpPr txBox="1">
            <a:spLocks noChangeArrowheads="1"/>
          </p:cNvSpPr>
          <p:nvPr/>
        </p:nvSpPr>
        <p:spPr bwMode="auto">
          <a:xfrm>
            <a:off x="7772400" y="2667000"/>
            <a:ext cx="74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03800</a:t>
            </a:r>
          </a:p>
        </p:txBody>
      </p:sp>
      <p:sp>
        <p:nvSpPr>
          <p:cNvPr id="232501" name="Line 53">
            <a:extLst>
              <a:ext uri="{FF2B5EF4-FFF2-40B4-BE49-F238E27FC236}">
                <a16:creationId xmlns:a16="http://schemas.microsoft.com/office/drawing/2014/main" xmlns="" id="{B44F0FAE-18B4-4ECF-AF7B-E0D340D1FB17}"/>
              </a:ext>
            </a:extLst>
          </p:cNvPr>
          <p:cNvSpPr>
            <a:spLocks noChangeShapeType="1"/>
          </p:cNvSpPr>
          <p:nvPr/>
        </p:nvSpPr>
        <p:spPr bwMode="auto">
          <a:xfrm>
            <a:off x="5562600" y="2209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502" name="Text Box 54">
            <a:extLst>
              <a:ext uri="{FF2B5EF4-FFF2-40B4-BE49-F238E27FC236}">
                <a16:creationId xmlns:a16="http://schemas.microsoft.com/office/drawing/2014/main" xmlns="" id="{5A81F755-CF3B-427B-8421-9C053ECB8D85}"/>
              </a:ext>
            </a:extLst>
          </p:cNvPr>
          <p:cNvSpPr txBox="1">
            <a:spLocks noChangeArrowheads="1"/>
          </p:cNvSpPr>
          <p:nvPr/>
        </p:nvSpPr>
        <p:spPr bwMode="auto">
          <a:xfrm>
            <a:off x="5943600" y="6096000"/>
            <a:ext cx="157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STACK segment</a:t>
            </a:r>
          </a:p>
        </p:txBody>
      </p:sp>
      <p:sp>
        <p:nvSpPr>
          <p:cNvPr id="232505" name="AutoShape 57">
            <a:extLst>
              <a:ext uri="{FF2B5EF4-FFF2-40B4-BE49-F238E27FC236}">
                <a16:creationId xmlns:a16="http://schemas.microsoft.com/office/drawing/2014/main" xmlns="" id="{F8E3D2AF-E1FD-4232-BFCC-DCF638F2494C}"/>
              </a:ext>
            </a:extLst>
          </p:cNvPr>
          <p:cNvSpPr>
            <a:spLocks noChangeArrowheads="1"/>
          </p:cNvSpPr>
          <p:nvPr/>
        </p:nvSpPr>
        <p:spPr bwMode="auto">
          <a:xfrm>
            <a:off x="7848600" y="1828800"/>
            <a:ext cx="152400" cy="685800"/>
          </a:xfrm>
          <a:prstGeom prst="upArrow">
            <a:avLst>
              <a:gd name="adj1" fmla="val 50000"/>
              <a:gd name="adj2" fmla="val 1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506" name="Text Box 58">
            <a:extLst>
              <a:ext uri="{FF2B5EF4-FFF2-40B4-BE49-F238E27FC236}">
                <a16:creationId xmlns:a16="http://schemas.microsoft.com/office/drawing/2014/main" xmlns="" id="{E3E66745-B25A-46BD-8241-0EF37780B14B}"/>
              </a:ext>
            </a:extLst>
          </p:cNvPr>
          <p:cNvSpPr txBox="1">
            <a:spLocks noChangeArrowheads="1"/>
          </p:cNvSpPr>
          <p:nvPr/>
        </p:nvSpPr>
        <p:spPr bwMode="auto">
          <a:xfrm>
            <a:off x="8077200" y="1828800"/>
            <a:ext cx="863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CCCC00"/>
                </a:solidFill>
              </a:rPr>
              <a:t>To </a:t>
            </a:r>
          </a:p>
          <a:p>
            <a:r>
              <a:rPr lang="en-US" altLang="en-US" sz="1400" b="1">
                <a:solidFill>
                  <a:srgbClr val="CCCC00"/>
                </a:solidFill>
              </a:rPr>
              <a:t>address</a:t>
            </a:r>
          </a:p>
          <a:p>
            <a:r>
              <a:rPr lang="en-US" altLang="en-US" sz="1400" b="1">
                <a:solidFill>
                  <a:srgbClr val="CCCC00"/>
                </a:solidFill>
              </a:rPr>
              <a:t>12FFF</a:t>
            </a:r>
          </a:p>
        </p:txBody>
      </p:sp>
      <p:sp>
        <p:nvSpPr>
          <p:cNvPr id="232507" name="AutoShape 59">
            <a:extLst>
              <a:ext uri="{FF2B5EF4-FFF2-40B4-BE49-F238E27FC236}">
                <a16:creationId xmlns:a16="http://schemas.microsoft.com/office/drawing/2014/main" xmlns="" id="{42E0E612-F4C0-43FC-BE6E-A90635F43AA4}"/>
              </a:ext>
            </a:extLst>
          </p:cNvPr>
          <p:cNvSpPr>
            <a:spLocks noChangeArrowheads="1"/>
          </p:cNvSpPr>
          <p:nvPr/>
        </p:nvSpPr>
        <p:spPr bwMode="auto">
          <a:xfrm rot="-2724544">
            <a:off x="3052763" y="4110037"/>
            <a:ext cx="1658938" cy="296863"/>
          </a:xfrm>
          <a:prstGeom prst="roundRect">
            <a:avLst>
              <a:gd name="adj" fmla="val 16667"/>
            </a:avLst>
          </a:prstGeom>
          <a:solidFill>
            <a:srgbClr val="66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bg1"/>
                </a:solidFill>
              </a:rPr>
              <a:t>SP Before </a:t>
            </a:r>
            <a:r>
              <a:rPr lang="en-US" altLang="en-US" b="1">
                <a:solidFill>
                  <a:srgbClr val="CCCC00"/>
                </a:solidFill>
              </a:rPr>
              <a:t>PUSH BX</a:t>
            </a:r>
            <a:endParaRPr lang="en-US" altLang="en-US" b="1">
              <a:solidFill>
                <a:schemeClr val="bg1"/>
              </a:solidFill>
            </a:endParaRPr>
          </a:p>
        </p:txBody>
      </p:sp>
      <p:sp>
        <p:nvSpPr>
          <p:cNvPr id="232508" name="AutoShape 60">
            <a:extLst>
              <a:ext uri="{FF2B5EF4-FFF2-40B4-BE49-F238E27FC236}">
                <a16:creationId xmlns:a16="http://schemas.microsoft.com/office/drawing/2014/main" xmlns="" id="{DEDC1B3B-5F48-4A23-B9C9-BA984E212F3A}"/>
              </a:ext>
            </a:extLst>
          </p:cNvPr>
          <p:cNvSpPr>
            <a:spLocks noChangeArrowheads="1"/>
          </p:cNvSpPr>
          <p:nvPr/>
        </p:nvSpPr>
        <p:spPr bwMode="auto">
          <a:xfrm rot="-2180991">
            <a:off x="3684588" y="4508500"/>
            <a:ext cx="1531937" cy="296863"/>
          </a:xfrm>
          <a:prstGeom prst="roundRect">
            <a:avLst>
              <a:gd name="adj" fmla="val 16667"/>
            </a:avLst>
          </a:prstGeom>
          <a:solidFill>
            <a:srgbClr val="66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bg1"/>
                </a:solidFill>
              </a:rPr>
              <a:t>SP After </a:t>
            </a:r>
            <a:r>
              <a:rPr lang="en-US" altLang="en-US" b="1">
                <a:solidFill>
                  <a:srgbClr val="CCCC00"/>
                </a:solidFill>
              </a:rPr>
              <a:t>PUSH BX</a:t>
            </a:r>
            <a:endParaRPr lang="en-US" altLang="en-US" b="1">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xmlns="" id="{A825CC2E-5083-4A03-9C16-8E0771C4950E}"/>
              </a:ext>
            </a:extLst>
          </p:cNvPr>
          <p:cNvSpPr>
            <a:spLocks noGrp="1" noChangeArrowheads="1"/>
          </p:cNvSpPr>
          <p:nvPr>
            <p:ph type="title"/>
          </p:nvPr>
        </p:nvSpPr>
        <p:spPr/>
        <p:txBody>
          <a:bodyPr>
            <a:normAutofit fontScale="90000"/>
          </a:bodyPr>
          <a:lstStyle/>
          <a:p>
            <a:r>
              <a:rPr lang="en-US" altLang="en-US"/>
              <a:t>POP Instruction</a:t>
            </a:r>
            <a:br>
              <a:rPr lang="en-US" altLang="en-US"/>
            </a:br>
            <a:r>
              <a:rPr lang="en-US" altLang="en-US"/>
              <a:t>Example</a:t>
            </a:r>
          </a:p>
        </p:txBody>
      </p:sp>
      <p:sp>
        <p:nvSpPr>
          <p:cNvPr id="233476" name="Rectangle 4">
            <a:extLst>
              <a:ext uri="{FF2B5EF4-FFF2-40B4-BE49-F238E27FC236}">
                <a16:creationId xmlns:a16="http://schemas.microsoft.com/office/drawing/2014/main" xmlns="" id="{D88B0628-9844-494E-9BC5-7D13D53AFEB9}"/>
              </a:ext>
            </a:extLst>
          </p:cNvPr>
          <p:cNvSpPr>
            <a:spLocks noChangeArrowheads="1"/>
          </p:cNvSpPr>
          <p:nvPr/>
        </p:nvSpPr>
        <p:spPr bwMode="auto">
          <a:xfrm>
            <a:off x="1143000" y="2743200"/>
            <a:ext cx="2209800" cy="1524000"/>
          </a:xfrm>
          <a:prstGeom prst="rect">
            <a:avLst/>
          </a:prstGeom>
          <a:solidFill>
            <a:srgbClr val="0099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3477" name="Line 5">
            <a:extLst>
              <a:ext uri="{FF2B5EF4-FFF2-40B4-BE49-F238E27FC236}">
                <a16:creationId xmlns:a16="http://schemas.microsoft.com/office/drawing/2014/main" xmlns="" id="{C671253D-6EAD-4A92-A9EB-7E2C6C159C9B}"/>
              </a:ext>
            </a:extLst>
          </p:cNvPr>
          <p:cNvSpPr>
            <a:spLocks noChangeShapeType="1"/>
          </p:cNvSpPr>
          <p:nvPr/>
        </p:nvSpPr>
        <p:spPr bwMode="auto">
          <a:xfrm>
            <a:off x="1143000" y="38862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78" name="Line 6">
            <a:extLst>
              <a:ext uri="{FF2B5EF4-FFF2-40B4-BE49-F238E27FC236}">
                <a16:creationId xmlns:a16="http://schemas.microsoft.com/office/drawing/2014/main" xmlns="" id="{C9688380-D494-44D4-873B-D7F31175654C}"/>
              </a:ext>
            </a:extLst>
          </p:cNvPr>
          <p:cNvSpPr>
            <a:spLocks noChangeShapeType="1"/>
          </p:cNvSpPr>
          <p:nvPr/>
        </p:nvSpPr>
        <p:spPr bwMode="auto">
          <a:xfrm>
            <a:off x="1143000" y="35052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79" name="Line 7">
            <a:extLst>
              <a:ext uri="{FF2B5EF4-FFF2-40B4-BE49-F238E27FC236}">
                <a16:creationId xmlns:a16="http://schemas.microsoft.com/office/drawing/2014/main" xmlns="" id="{AAFBB727-91FC-4876-9DED-A304B1834CE3}"/>
              </a:ext>
            </a:extLst>
          </p:cNvPr>
          <p:cNvSpPr>
            <a:spLocks noChangeShapeType="1"/>
          </p:cNvSpPr>
          <p:nvPr/>
        </p:nvSpPr>
        <p:spPr bwMode="auto">
          <a:xfrm>
            <a:off x="1143000" y="31242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80" name="Text Box 8">
            <a:extLst>
              <a:ext uri="{FF2B5EF4-FFF2-40B4-BE49-F238E27FC236}">
                <a16:creationId xmlns:a16="http://schemas.microsoft.com/office/drawing/2014/main" xmlns="" id="{A9C0A3BB-E627-460C-91CD-3CE1CAD5C25B}"/>
              </a:ext>
            </a:extLst>
          </p:cNvPr>
          <p:cNvSpPr txBox="1">
            <a:spLocks noChangeArrowheads="1"/>
          </p:cNvSpPr>
          <p:nvPr/>
        </p:nvSpPr>
        <p:spPr bwMode="auto">
          <a:xfrm>
            <a:off x="1981200" y="3124200"/>
            <a:ext cx="64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392F</a:t>
            </a:r>
          </a:p>
        </p:txBody>
      </p:sp>
      <p:sp>
        <p:nvSpPr>
          <p:cNvPr id="233481" name="Text Box 9">
            <a:extLst>
              <a:ext uri="{FF2B5EF4-FFF2-40B4-BE49-F238E27FC236}">
                <a16:creationId xmlns:a16="http://schemas.microsoft.com/office/drawing/2014/main" xmlns="" id="{60E6D9C1-F5E3-4329-BA1F-95EC7147BC16}"/>
              </a:ext>
            </a:extLst>
          </p:cNvPr>
          <p:cNvSpPr txBox="1">
            <a:spLocks noChangeArrowheads="1"/>
          </p:cNvSpPr>
          <p:nvPr/>
        </p:nvSpPr>
        <p:spPr bwMode="auto">
          <a:xfrm>
            <a:off x="685800" y="28194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AX</a:t>
            </a:r>
          </a:p>
        </p:txBody>
      </p:sp>
      <p:sp>
        <p:nvSpPr>
          <p:cNvPr id="233482" name="Rectangle 10">
            <a:extLst>
              <a:ext uri="{FF2B5EF4-FFF2-40B4-BE49-F238E27FC236}">
                <a16:creationId xmlns:a16="http://schemas.microsoft.com/office/drawing/2014/main" xmlns="" id="{CD5563BD-3CEF-4C25-9EDF-3DF717594C31}"/>
              </a:ext>
            </a:extLst>
          </p:cNvPr>
          <p:cNvSpPr>
            <a:spLocks noChangeArrowheads="1"/>
          </p:cNvSpPr>
          <p:nvPr/>
        </p:nvSpPr>
        <p:spPr bwMode="auto">
          <a:xfrm>
            <a:off x="5562600" y="1828800"/>
            <a:ext cx="2209800" cy="4267200"/>
          </a:xfrm>
          <a:prstGeom prst="rect">
            <a:avLst/>
          </a:prstGeom>
          <a:solidFill>
            <a:srgbClr val="66FF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3483" name="Line 11">
            <a:extLst>
              <a:ext uri="{FF2B5EF4-FFF2-40B4-BE49-F238E27FC236}">
                <a16:creationId xmlns:a16="http://schemas.microsoft.com/office/drawing/2014/main" xmlns="" id="{5AD0515D-2006-447A-BFBC-DBD5B0A75195}"/>
              </a:ext>
            </a:extLst>
          </p:cNvPr>
          <p:cNvSpPr>
            <a:spLocks noChangeShapeType="1"/>
          </p:cNvSpPr>
          <p:nvPr/>
        </p:nvSpPr>
        <p:spPr bwMode="auto">
          <a:xfrm>
            <a:off x="5562600" y="5638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84" name="Line 12">
            <a:extLst>
              <a:ext uri="{FF2B5EF4-FFF2-40B4-BE49-F238E27FC236}">
                <a16:creationId xmlns:a16="http://schemas.microsoft.com/office/drawing/2014/main" xmlns="" id="{3A3F3F6D-2981-4DDE-8B2C-21C63ACFFDEA}"/>
              </a:ext>
            </a:extLst>
          </p:cNvPr>
          <p:cNvSpPr>
            <a:spLocks noChangeShapeType="1"/>
          </p:cNvSpPr>
          <p:nvPr/>
        </p:nvSpPr>
        <p:spPr bwMode="auto">
          <a:xfrm>
            <a:off x="5562600" y="5257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85" name="Line 13">
            <a:extLst>
              <a:ext uri="{FF2B5EF4-FFF2-40B4-BE49-F238E27FC236}">
                <a16:creationId xmlns:a16="http://schemas.microsoft.com/office/drawing/2014/main" xmlns="" id="{4F1AF38A-2585-458E-9E53-405A906537C5}"/>
              </a:ext>
            </a:extLst>
          </p:cNvPr>
          <p:cNvSpPr>
            <a:spLocks noChangeShapeType="1"/>
          </p:cNvSpPr>
          <p:nvPr/>
        </p:nvSpPr>
        <p:spPr bwMode="auto">
          <a:xfrm>
            <a:off x="5562600" y="4495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86" name="Line 14">
            <a:extLst>
              <a:ext uri="{FF2B5EF4-FFF2-40B4-BE49-F238E27FC236}">
                <a16:creationId xmlns:a16="http://schemas.microsoft.com/office/drawing/2014/main" xmlns="" id="{F40DE112-3C75-4F40-A637-9F198B49C97B}"/>
              </a:ext>
            </a:extLst>
          </p:cNvPr>
          <p:cNvSpPr>
            <a:spLocks noChangeShapeType="1"/>
          </p:cNvSpPr>
          <p:nvPr/>
        </p:nvSpPr>
        <p:spPr bwMode="auto">
          <a:xfrm>
            <a:off x="5562600" y="4114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87" name="Line 15">
            <a:extLst>
              <a:ext uri="{FF2B5EF4-FFF2-40B4-BE49-F238E27FC236}">
                <a16:creationId xmlns:a16="http://schemas.microsoft.com/office/drawing/2014/main" xmlns="" id="{A7C4FA74-A827-434E-979F-30441D67A94E}"/>
              </a:ext>
            </a:extLst>
          </p:cNvPr>
          <p:cNvSpPr>
            <a:spLocks noChangeShapeType="1"/>
          </p:cNvSpPr>
          <p:nvPr/>
        </p:nvSpPr>
        <p:spPr bwMode="auto">
          <a:xfrm>
            <a:off x="5562600" y="3733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88" name="Line 16">
            <a:extLst>
              <a:ext uri="{FF2B5EF4-FFF2-40B4-BE49-F238E27FC236}">
                <a16:creationId xmlns:a16="http://schemas.microsoft.com/office/drawing/2014/main" xmlns="" id="{CF9916C1-907E-477C-928F-A83FF97C36BF}"/>
              </a:ext>
            </a:extLst>
          </p:cNvPr>
          <p:cNvSpPr>
            <a:spLocks noChangeShapeType="1"/>
          </p:cNvSpPr>
          <p:nvPr/>
        </p:nvSpPr>
        <p:spPr bwMode="auto">
          <a:xfrm>
            <a:off x="5562600" y="3352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89" name="Line 17">
            <a:extLst>
              <a:ext uri="{FF2B5EF4-FFF2-40B4-BE49-F238E27FC236}">
                <a16:creationId xmlns:a16="http://schemas.microsoft.com/office/drawing/2014/main" xmlns="" id="{AFBB90D4-441B-4EFF-9F6E-F5C8F5654AD1}"/>
              </a:ext>
            </a:extLst>
          </p:cNvPr>
          <p:cNvSpPr>
            <a:spLocks noChangeShapeType="1"/>
          </p:cNvSpPr>
          <p:nvPr/>
        </p:nvSpPr>
        <p:spPr bwMode="auto">
          <a:xfrm>
            <a:off x="5562600" y="2971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90" name="Line 18">
            <a:extLst>
              <a:ext uri="{FF2B5EF4-FFF2-40B4-BE49-F238E27FC236}">
                <a16:creationId xmlns:a16="http://schemas.microsoft.com/office/drawing/2014/main" xmlns="" id="{FDA3DC87-FB0E-4AFF-A4FA-E85568DC8866}"/>
              </a:ext>
            </a:extLst>
          </p:cNvPr>
          <p:cNvSpPr>
            <a:spLocks noChangeShapeType="1"/>
          </p:cNvSpPr>
          <p:nvPr/>
        </p:nvSpPr>
        <p:spPr bwMode="auto">
          <a:xfrm>
            <a:off x="5562600" y="2590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91" name="Text Box 19">
            <a:extLst>
              <a:ext uri="{FF2B5EF4-FFF2-40B4-BE49-F238E27FC236}">
                <a16:creationId xmlns:a16="http://schemas.microsoft.com/office/drawing/2014/main" xmlns="" id="{B97E7EF2-7339-4A8C-88A0-4DC826639AB6}"/>
              </a:ext>
            </a:extLst>
          </p:cNvPr>
          <p:cNvSpPr txBox="1">
            <a:spLocks noChangeArrowheads="1"/>
          </p:cNvSpPr>
          <p:nvPr/>
        </p:nvSpPr>
        <p:spPr bwMode="auto">
          <a:xfrm>
            <a:off x="6400800" y="3352800"/>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2F</a:t>
            </a:r>
          </a:p>
        </p:txBody>
      </p:sp>
      <p:sp>
        <p:nvSpPr>
          <p:cNvPr id="233492" name="Text Box 20">
            <a:extLst>
              <a:ext uri="{FF2B5EF4-FFF2-40B4-BE49-F238E27FC236}">
                <a16:creationId xmlns:a16="http://schemas.microsoft.com/office/drawing/2014/main" xmlns="" id="{84ADD703-B764-4A3B-9772-3FD166417E4A}"/>
              </a:ext>
            </a:extLst>
          </p:cNvPr>
          <p:cNvSpPr txBox="1">
            <a:spLocks noChangeArrowheads="1"/>
          </p:cNvSpPr>
          <p:nvPr/>
        </p:nvSpPr>
        <p:spPr bwMode="auto">
          <a:xfrm>
            <a:off x="6400800" y="29718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39</a:t>
            </a:r>
          </a:p>
        </p:txBody>
      </p:sp>
      <p:sp>
        <p:nvSpPr>
          <p:cNvPr id="233493" name="Text Box 21">
            <a:extLst>
              <a:ext uri="{FF2B5EF4-FFF2-40B4-BE49-F238E27FC236}">
                <a16:creationId xmlns:a16="http://schemas.microsoft.com/office/drawing/2014/main" xmlns="" id="{9253B279-3555-4721-B809-33096F79E097}"/>
              </a:ext>
            </a:extLst>
          </p:cNvPr>
          <p:cNvSpPr txBox="1">
            <a:spLocks noChangeArrowheads="1"/>
          </p:cNvSpPr>
          <p:nvPr/>
        </p:nvSpPr>
        <p:spPr bwMode="auto">
          <a:xfrm>
            <a:off x="685800" y="31242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BX</a:t>
            </a:r>
          </a:p>
        </p:txBody>
      </p:sp>
      <p:sp>
        <p:nvSpPr>
          <p:cNvPr id="233494" name="Text Box 22">
            <a:extLst>
              <a:ext uri="{FF2B5EF4-FFF2-40B4-BE49-F238E27FC236}">
                <a16:creationId xmlns:a16="http://schemas.microsoft.com/office/drawing/2014/main" xmlns="" id="{36E85CD8-7FD9-4122-BE4F-31A3C30C4AFE}"/>
              </a:ext>
            </a:extLst>
          </p:cNvPr>
          <p:cNvSpPr txBox="1">
            <a:spLocks noChangeArrowheads="1"/>
          </p:cNvSpPr>
          <p:nvPr/>
        </p:nvSpPr>
        <p:spPr bwMode="auto">
          <a:xfrm>
            <a:off x="685800" y="35052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CX</a:t>
            </a:r>
          </a:p>
        </p:txBody>
      </p:sp>
      <p:sp>
        <p:nvSpPr>
          <p:cNvPr id="233495" name="Text Box 23">
            <a:extLst>
              <a:ext uri="{FF2B5EF4-FFF2-40B4-BE49-F238E27FC236}">
                <a16:creationId xmlns:a16="http://schemas.microsoft.com/office/drawing/2014/main" xmlns="" id="{22D1E205-1D5A-44E6-AFA6-864AFDF221B7}"/>
              </a:ext>
            </a:extLst>
          </p:cNvPr>
          <p:cNvSpPr txBox="1">
            <a:spLocks noChangeArrowheads="1"/>
          </p:cNvSpPr>
          <p:nvPr/>
        </p:nvSpPr>
        <p:spPr bwMode="auto">
          <a:xfrm>
            <a:off x="685800" y="3886200"/>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DX</a:t>
            </a:r>
          </a:p>
        </p:txBody>
      </p:sp>
      <p:sp>
        <p:nvSpPr>
          <p:cNvPr id="233496" name="Text Box 24">
            <a:extLst>
              <a:ext uri="{FF2B5EF4-FFF2-40B4-BE49-F238E27FC236}">
                <a16:creationId xmlns:a16="http://schemas.microsoft.com/office/drawing/2014/main" xmlns="" id="{A62C1D97-63C5-410E-A1D4-0C78E0E93A0C}"/>
              </a:ext>
            </a:extLst>
          </p:cNvPr>
          <p:cNvSpPr txBox="1">
            <a:spLocks noChangeArrowheads="1"/>
          </p:cNvSpPr>
          <p:nvPr/>
        </p:nvSpPr>
        <p:spPr bwMode="auto">
          <a:xfrm>
            <a:off x="1371600" y="2386013"/>
            <a:ext cx="158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Register Array</a:t>
            </a:r>
          </a:p>
        </p:txBody>
      </p:sp>
      <p:sp>
        <p:nvSpPr>
          <p:cNvPr id="233497" name="Rectangle 25">
            <a:extLst>
              <a:ext uri="{FF2B5EF4-FFF2-40B4-BE49-F238E27FC236}">
                <a16:creationId xmlns:a16="http://schemas.microsoft.com/office/drawing/2014/main" xmlns="" id="{D8894099-4AE8-4C7B-B27D-CB89AC2115C3}"/>
              </a:ext>
            </a:extLst>
          </p:cNvPr>
          <p:cNvSpPr>
            <a:spLocks noChangeArrowheads="1"/>
          </p:cNvSpPr>
          <p:nvPr/>
        </p:nvSpPr>
        <p:spPr bwMode="auto">
          <a:xfrm>
            <a:off x="1143000" y="4953000"/>
            <a:ext cx="2209800" cy="533400"/>
          </a:xfrm>
          <a:prstGeom prst="rect">
            <a:avLst/>
          </a:prstGeom>
          <a:solidFill>
            <a:srgbClr val="0099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3498" name="Line 26">
            <a:extLst>
              <a:ext uri="{FF2B5EF4-FFF2-40B4-BE49-F238E27FC236}">
                <a16:creationId xmlns:a16="http://schemas.microsoft.com/office/drawing/2014/main" xmlns="" id="{50A239A3-B06E-4A91-85CC-A7EB60E53FFC}"/>
              </a:ext>
            </a:extLst>
          </p:cNvPr>
          <p:cNvSpPr>
            <a:spLocks noChangeShapeType="1"/>
          </p:cNvSpPr>
          <p:nvPr/>
        </p:nvSpPr>
        <p:spPr bwMode="auto">
          <a:xfrm>
            <a:off x="1143000" y="5334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499" name="Text Box 27">
            <a:extLst>
              <a:ext uri="{FF2B5EF4-FFF2-40B4-BE49-F238E27FC236}">
                <a16:creationId xmlns:a16="http://schemas.microsoft.com/office/drawing/2014/main" xmlns="" id="{5EA5FA97-3B2D-4BEC-987F-691C323EFA05}"/>
              </a:ext>
            </a:extLst>
          </p:cNvPr>
          <p:cNvSpPr txBox="1">
            <a:spLocks noChangeArrowheads="1"/>
          </p:cNvSpPr>
          <p:nvPr/>
        </p:nvSpPr>
        <p:spPr bwMode="auto">
          <a:xfrm>
            <a:off x="685800" y="4953000"/>
            <a:ext cx="45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SP</a:t>
            </a:r>
          </a:p>
        </p:txBody>
      </p:sp>
      <p:sp>
        <p:nvSpPr>
          <p:cNvPr id="233500" name="AutoShape 28">
            <a:extLst>
              <a:ext uri="{FF2B5EF4-FFF2-40B4-BE49-F238E27FC236}">
                <a16:creationId xmlns:a16="http://schemas.microsoft.com/office/drawing/2014/main" xmlns="" id="{D49327DA-4080-48C0-A2E8-64D0688B9D68}"/>
              </a:ext>
            </a:extLst>
          </p:cNvPr>
          <p:cNvSpPr>
            <a:spLocks noChangeArrowheads="1"/>
          </p:cNvSpPr>
          <p:nvPr/>
        </p:nvSpPr>
        <p:spPr bwMode="auto">
          <a:xfrm rot="-2095238">
            <a:off x="3594100" y="4570413"/>
            <a:ext cx="1787525" cy="330200"/>
          </a:xfrm>
          <a:prstGeom prst="roundRect">
            <a:avLst>
              <a:gd name="adj" fmla="val 16667"/>
            </a:avLst>
          </a:prstGeom>
          <a:solidFill>
            <a:srgbClr val="66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bg1"/>
                </a:solidFill>
              </a:rPr>
              <a:t>SP Before </a:t>
            </a:r>
            <a:r>
              <a:rPr lang="en-US" altLang="en-US" sz="1400" b="1">
                <a:solidFill>
                  <a:srgbClr val="CCCC00"/>
                </a:solidFill>
              </a:rPr>
              <a:t>POP BX</a:t>
            </a:r>
            <a:endParaRPr lang="en-US" altLang="en-US" sz="1400" b="1">
              <a:solidFill>
                <a:schemeClr val="bg1"/>
              </a:solidFill>
            </a:endParaRPr>
          </a:p>
        </p:txBody>
      </p:sp>
      <p:sp>
        <p:nvSpPr>
          <p:cNvPr id="233504" name="Text Box 32">
            <a:extLst>
              <a:ext uri="{FF2B5EF4-FFF2-40B4-BE49-F238E27FC236}">
                <a16:creationId xmlns:a16="http://schemas.microsoft.com/office/drawing/2014/main" xmlns="" id="{B7CA54BB-EC74-41ED-9A5A-1BB2D9278183}"/>
              </a:ext>
            </a:extLst>
          </p:cNvPr>
          <p:cNvSpPr txBox="1">
            <a:spLocks noChangeArrowheads="1"/>
          </p:cNvSpPr>
          <p:nvPr/>
        </p:nvSpPr>
        <p:spPr bwMode="auto">
          <a:xfrm>
            <a:off x="4038600" y="2819400"/>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POP   BX</a:t>
            </a:r>
          </a:p>
        </p:txBody>
      </p:sp>
      <p:sp>
        <p:nvSpPr>
          <p:cNvPr id="233505" name="Line 33">
            <a:extLst>
              <a:ext uri="{FF2B5EF4-FFF2-40B4-BE49-F238E27FC236}">
                <a16:creationId xmlns:a16="http://schemas.microsoft.com/office/drawing/2014/main" xmlns="" id="{B196E4C6-2388-4271-8D00-64857C4D174C}"/>
              </a:ext>
            </a:extLst>
          </p:cNvPr>
          <p:cNvSpPr>
            <a:spLocks noChangeShapeType="1"/>
          </p:cNvSpPr>
          <p:nvPr/>
        </p:nvSpPr>
        <p:spPr bwMode="auto">
          <a:xfrm flipV="1">
            <a:off x="3352800" y="3276600"/>
            <a:ext cx="1600200" cy="190500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07" name="Text Box 35">
            <a:extLst>
              <a:ext uri="{FF2B5EF4-FFF2-40B4-BE49-F238E27FC236}">
                <a16:creationId xmlns:a16="http://schemas.microsoft.com/office/drawing/2014/main" xmlns="" id="{3753E3B1-2531-4406-881F-E4827AB3ED06}"/>
              </a:ext>
            </a:extLst>
          </p:cNvPr>
          <p:cNvSpPr txBox="1">
            <a:spLocks noChangeArrowheads="1"/>
          </p:cNvSpPr>
          <p:nvPr/>
        </p:nvSpPr>
        <p:spPr bwMode="auto">
          <a:xfrm>
            <a:off x="1905000" y="4953000"/>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1006</a:t>
            </a:r>
          </a:p>
        </p:txBody>
      </p:sp>
      <p:sp>
        <p:nvSpPr>
          <p:cNvPr id="233508" name="Rectangle 36">
            <a:extLst>
              <a:ext uri="{FF2B5EF4-FFF2-40B4-BE49-F238E27FC236}">
                <a16:creationId xmlns:a16="http://schemas.microsoft.com/office/drawing/2014/main" xmlns="" id="{7AE90EAE-8AF7-4B6E-9352-A4CF5679D963}"/>
              </a:ext>
            </a:extLst>
          </p:cNvPr>
          <p:cNvSpPr>
            <a:spLocks noChangeArrowheads="1"/>
          </p:cNvSpPr>
          <p:nvPr/>
        </p:nvSpPr>
        <p:spPr bwMode="auto">
          <a:xfrm>
            <a:off x="1143000" y="5715000"/>
            <a:ext cx="2209800" cy="533400"/>
          </a:xfrm>
          <a:prstGeom prst="rect">
            <a:avLst/>
          </a:prstGeom>
          <a:solidFill>
            <a:srgbClr val="0099FF"/>
          </a:solidFill>
          <a:ln w="57150" cmpd="thinThick">
            <a:solidFill>
              <a:schemeClr val="tx1"/>
            </a:solidFill>
            <a:miter lim="800000"/>
            <a:headEnd type="none" w="sm" len="sm"/>
            <a:tailEnd type="none" w="sm" len="sm"/>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wrap="none" anchor="ctr"/>
          <a:lstStyle/>
          <a:p>
            <a:endParaRPr lang="en-IN"/>
          </a:p>
        </p:txBody>
      </p:sp>
      <p:sp>
        <p:nvSpPr>
          <p:cNvPr id="233509" name="Line 37">
            <a:extLst>
              <a:ext uri="{FF2B5EF4-FFF2-40B4-BE49-F238E27FC236}">
                <a16:creationId xmlns:a16="http://schemas.microsoft.com/office/drawing/2014/main" xmlns="" id="{5F59A815-6DBE-425C-882F-363192C56D50}"/>
              </a:ext>
            </a:extLst>
          </p:cNvPr>
          <p:cNvSpPr>
            <a:spLocks noChangeShapeType="1"/>
          </p:cNvSpPr>
          <p:nvPr/>
        </p:nvSpPr>
        <p:spPr bwMode="auto">
          <a:xfrm>
            <a:off x="1143000" y="6096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10" name="Text Box 38">
            <a:extLst>
              <a:ext uri="{FF2B5EF4-FFF2-40B4-BE49-F238E27FC236}">
                <a16:creationId xmlns:a16="http://schemas.microsoft.com/office/drawing/2014/main" xmlns="" id="{9D71B167-0555-4F9C-9639-01C743181F8F}"/>
              </a:ext>
            </a:extLst>
          </p:cNvPr>
          <p:cNvSpPr txBox="1">
            <a:spLocks noChangeArrowheads="1"/>
          </p:cNvSpPr>
          <p:nvPr/>
        </p:nvSpPr>
        <p:spPr bwMode="auto">
          <a:xfrm>
            <a:off x="685800" y="5715000"/>
            <a:ext cx="45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SS</a:t>
            </a:r>
          </a:p>
        </p:txBody>
      </p:sp>
      <p:sp>
        <p:nvSpPr>
          <p:cNvPr id="233511" name="Text Box 39">
            <a:extLst>
              <a:ext uri="{FF2B5EF4-FFF2-40B4-BE49-F238E27FC236}">
                <a16:creationId xmlns:a16="http://schemas.microsoft.com/office/drawing/2014/main" xmlns="" id="{45C33231-3332-42E9-8B2C-FA2B48E87D3C}"/>
              </a:ext>
            </a:extLst>
          </p:cNvPr>
          <p:cNvSpPr txBox="1">
            <a:spLocks noChangeArrowheads="1"/>
          </p:cNvSpPr>
          <p:nvPr/>
        </p:nvSpPr>
        <p:spPr bwMode="auto">
          <a:xfrm>
            <a:off x="1905000" y="5715000"/>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0000</a:t>
            </a:r>
          </a:p>
        </p:txBody>
      </p:sp>
      <p:sp>
        <p:nvSpPr>
          <p:cNvPr id="233512" name="Text Box 40">
            <a:extLst>
              <a:ext uri="{FF2B5EF4-FFF2-40B4-BE49-F238E27FC236}">
                <a16:creationId xmlns:a16="http://schemas.microsoft.com/office/drawing/2014/main" xmlns="" id="{C8ACF0BA-6F0E-4035-9830-A3B9CF034FB1}"/>
              </a:ext>
            </a:extLst>
          </p:cNvPr>
          <p:cNvSpPr txBox="1">
            <a:spLocks noChangeArrowheads="1"/>
          </p:cNvSpPr>
          <p:nvPr/>
        </p:nvSpPr>
        <p:spPr bwMode="auto">
          <a:xfrm>
            <a:off x="7772400" y="5715000"/>
            <a:ext cx="74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00000</a:t>
            </a:r>
          </a:p>
        </p:txBody>
      </p:sp>
      <p:sp>
        <p:nvSpPr>
          <p:cNvPr id="233513" name="Line 41">
            <a:extLst>
              <a:ext uri="{FF2B5EF4-FFF2-40B4-BE49-F238E27FC236}">
                <a16:creationId xmlns:a16="http://schemas.microsoft.com/office/drawing/2014/main" xmlns="" id="{6125C94D-4835-4113-A48E-7D20B3909091}"/>
              </a:ext>
            </a:extLst>
          </p:cNvPr>
          <p:cNvSpPr>
            <a:spLocks noChangeShapeType="1"/>
          </p:cNvSpPr>
          <p:nvPr/>
        </p:nvSpPr>
        <p:spPr bwMode="auto">
          <a:xfrm>
            <a:off x="3352800" y="5867400"/>
            <a:ext cx="2209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14" name="Line 42">
            <a:extLst>
              <a:ext uri="{FF2B5EF4-FFF2-40B4-BE49-F238E27FC236}">
                <a16:creationId xmlns:a16="http://schemas.microsoft.com/office/drawing/2014/main" xmlns="" id="{216498E9-E875-4BEE-9B21-A46608ABAD53}"/>
              </a:ext>
            </a:extLst>
          </p:cNvPr>
          <p:cNvSpPr>
            <a:spLocks noChangeShapeType="1"/>
          </p:cNvSpPr>
          <p:nvPr/>
        </p:nvSpPr>
        <p:spPr bwMode="auto">
          <a:xfrm>
            <a:off x="5562600" y="4876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15" name="Text Box 43">
            <a:extLst>
              <a:ext uri="{FF2B5EF4-FFF2-40B4-BE49-F238E27FC236}">
                <a16:creationId xmlns:a16="http://schemas.microsoft.com/office/drawing/2014/main" xmlns="" id="{2B50CA5C-B49A-496E-9ECC-56E194783FFB}"/>
              </a:ext>
            </a:extLst>
          </p:cNvPr>
          <p:cNvSpPr txBox="1">
            <a:spLocks noChangeArrowheads="1"/>
          </p:cNvSpPr>
          <p:nvPr/>
        </p:nvSpPr>
        <p:spPr bwMode="auto">
          <a:xfrm>
            <a:off x="7772400" y="3352800"/>
            <a:ext cx="74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01006</a:t>
            </a:r>
          </a:p>
        </p:txBody>
      </p:sp>
      <p:sp>
        <p:nvSpPr>
          <p:cNvPr id="233516" name="Text Box 44">
            <a:extLst>
              <a:ext uri="{FF2B5EF4-FFF2-40B4-BE49-F238E27FC236}">
                <a16:creationId xmlns:a16="http://schemas.microsoft.com/office/drawing/2014/main" xmlns="" id="{FBC0DDCA-6F49-49B3-AE22-B5896EE733D2}"/>
              </a:ext>
            </a:extLst>
          </p:cNvPr>
          <p:cNvSpPr txBox="1">
            <a:spLocks noChangeArrowheads="1"/>
          </p:cNvSpPr>
          <p:nvPr/>
        </p:nvSpPr>
        <p:spPr bwMode="auto">
          <a:xfrm>
            <a:off x="7772400" y="2971800"/>
            <a:ext cx="74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01007</a:t>
            </a:r>
          </a:p>
        </p:txBody>
      </p:sp>
      <p:sp>
        <p:nvSpPr>
          <p:cNvPr id="233517" name="Text Box 45">
            <a:extLst>
              <a:ext uri="{FF2B5EF4-FFF2-40B4-BE49-F238E27FC236}">
                <a16:creationId xmlns:a16="http://schemas.microsoft.com/office/drawing/2014/main" xmlns="" id="{221CD537-9630-489C-916B-0604E33CB281}"/>
              </a:ext>
            </a:extLst>
          </p:cNvPr>
          <p:cNvSpPr txBox="1">
            <a:spLocks noChangeArrowheads="1"/>
          </p:cNvSpPr>
          <p:nvPr/>
        </p:nvSpPr>
        <p:spPr bwMode="auto">
          <a:xfrm>
            <a:off x="7772400" y="2667000"/>
            <a:ext cx="74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CC00"/>
                </a:solidFill>
              </a:rPr>
              <a:t>01008</a:t>
            </a:r>
          </a:p>
        </p:txBody>
      </p:sp>
      <p:sp>
        <p:nvSpPr>
          <p:cNvPr id="233518" name="Line 46">
            <a:extLst>
              <a:ext uri="{FF2B5EF4-FFF2-40B4-BE49-F238E27FC236}">
                <a16:creationId xmlns:a16="http://schemas.microsoft.com/office/drawing/2014/main" xmlns="" id="{94B0EF6D-41B0-4447-8BAF-1618388886D3}"/>
              </a:ext>
            </a:extLst>
          </p:cNvPr>
          <p:cNvSpPr>
            <a:spLocks noChangeShapeType="1"/>
          </p:cNvSpPr>
          <p:nvPr/>
        </p:nvSpPr>
        <p:spPr bwMode="auto">
          <a:xfrm>
            <a:off x="5562600" y="2209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19" name="Text Box 47">
            <a:extLst>
              <a:ext uri="{FF2B5EF4-FFF2-40B4-BE49-F238E27FC236}">
                <a16:creationId xmlns:a16="http://schemas.microsoft.com/office/drawing/2014/main" xmlns="" id="{FD0016F5-B040-4613-B987-6AE59866C62C}"/>
              </a:ext>
            </a:extLst>
          </p:cNvPr>
          <p:cNvSpPr txBox="1">
            <a:spLocks noChangeArrowheads="1"/>
          </p:cNvSpPr>
          <p:nvPr/>
        </p:nvSpPr>
        <p:spPr bwMode="auto">
          <a:xfrm>
            <a:off x="5943600" y="6096000"/>
            <a:ext cx="157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STACK segment</a:t>
            </a:r>
          </a:p>
        </p:txBody>
      </p:sp>
      <p:sp>
        <p:nvSpPr>
          <p:cNvPr id="233525" name="Line 53">
            <a:extLst>
              <a:ext uri="{FF2B5EF4-FFF2-40B4-BE49-F238E27FC236}">
                <a16:creationId xmlns:a16="http://schemas.microsoft.com/office/drawing/2014/main" xmlns="" id="{C4E85625-4D47-45A4-80D2-EA164785835C}"/>
              </a:ext>
            </a:extLst>
          </p:cNvPr>
          <p:cNvSpPr>
            <a:spLocks noChangeShapeType="1"/>
          </p:cNvSpPr>
          <p:nvPr/>
        </p:nvSpPr>
        <p:spPr bwMode="auto">
          <a:xfrm flipV="1">
            <a:off x="4953000" y="2819400"/>
            <a:ext cx="6096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02" name="AutoShape 30">
            <a:extLst>
              <a:ext uri="{FF2B5EF4-FFF2-40B4-BE49-F238E27FC236}">
                <a16:creationId xmlns:a16="http://schemas.microsoft.com/office/drawing/2014/main" xmlns="" id="{1053FD95-8669-41B0-9C78-16C87C86A48A}"/>
              </a:ext>
            </a:extLst>
          </p:cNvPr>
          <p:cNvSpPr>
            <a:spLocks noChangeArrowheads="1"/>
          </p:cNvSpPr>
          <p:nvPr/>
        </p:nvSpPr>
        <p:spPr bwMode="auto">
          <a:xfrm flipH="1">
            <a:off x="3352800" y="2971800"/>
            <a:ext cx="2209800" cy="685800"/>
          </a:xfrm>
          <a:prstGeom prst="rightArrow">
            <a:avLst>
              <a:gd name="adj1" fmla="val 50000"/>
              <a:gd name="adj2" fmla="val 80556"/>
            </a:avLst>
          </a:prstGeom>
          <a:solidFill>
            <a:srgbClr val="CC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03" name="Text Box 31">
            <a:extLst>
              <a:ext uri="{FF2B5EF4-FFF2-40B4-BE49-F238E27FC236}">
                <a16:creationId xmlns:a16="http://schemas.microsoft.com/office/drawing/2014/main" xmlns="" id="{3E591CD3-4B59-49D6-B2CD-9BEFE7E83D5C}"/>
              </a:ext>
            </a:extLst>
          </p:cNvPr>
          <p:cNvSpPr txBox="1">
            <a:spLocks noChangeArrowheads="1"/>
          </p:cNvSpPr>
          <p:nvPr/>
        </p:nvSpPr>
        <p:spPr bwMode="auto">
          <a:xfrm>
            <a:off x="4267200" y="3124200"/>
            <a:ext cx="64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660033"/>
                </a:solidFill>
              </a:rPr>
              <a:t>392F</a:t>
            </a:r>
          </a:p>
        </p:txBody>
      </p:sp>
      <p:sp>
        <p:nvSpPr>
          <p:cNvPr id="233526" name="Line 54">
            <a:extLst>
              <a:ext uri="{FF2B5EF4-FFF2-40B4-BE49-F238E27FC236}">
                <a16:creationId xmlns:a16="http://schemas.microsoft.com/office/drawing/2014/main" xmlns="" id="{21082DE3-EC84-4C60-80E0-8DFB18D1B3AB}"/>
              </a:ext>
            </a:extLst>
          </p:cNvPr>
          <p:cNvSpPr>
            <a:spLocks noChangeShapeType="1"/>
          </p:cNvSpPr>
          <p:nvPr/>
        </p:nvSpPr>
        <p:spPr bwMode="auto">
          <a:xfrm flipV="1">
            <a:off x="3352800" y="3657600"/>
            <a:ext cx="2209800" cy="1524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29" name="AutoShape 57">
            <a:extLst>
              <a:ext uri="{FF2B5EF4-FFF2-40B4-BE49-F238E27FC236}">
                <a16:creationId xmlns:a16="http://schemas.microsoft.com/office/drawing/2014/main" xmlns="" id="{A1C86B66-14D5-4404-B51D-1FDAB171610F}"/>
              </a:ext>
            </a:extLst>
          </p:cNvPr>
          <p:cNvSpPr>
            <a:spLocks noChangeArrowheads="1"/>
          </p:cNvSpPr>
          <p:nvPr/>
        </p:nvSpPr>
        <p:spPr bwMode="auto">
          <a:xfrm rot="-2952722">
            <a:off x="3024981" y="4091782"/>
            <a:ext cx="1636713" cy="330200"/>
          </a:xfrm>
          <a:prstGeom prst="roundRect">
            <a:avLst>
              <a:gd name="adj" fmla="val 16667"/>
            </a:avLst>
          </a:prstGeom>
          <a:solidFill>
            <a:srgbClr val="66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bg1"/>
                </a:solidFill>
              </a:rPr>
              <a:t>SP After </a:t>
            </a:r>
            <a:r>
              <a:rPr lang="en-US" altLang="en-US" sz="1400" b="1">
                <a:solidFill>
                  <a:srgbClr val="CCCC00"/>
                </a:solidFill>
              </a:rPr>
              <a:t>POP BX</a:t>
            </a:r>
            <a:endParaRPr lang="en-US" altLang="en-US" sz="1400" b="1">
              <a:solidFill>
                <a:schemeClr val="bg1"/>
              </a:solidFill>
            </a:endParaRPr>
          </a:p>
        </p:txBody>
      </p:sp>
      <p:sp>
        <p:nvSpPr>
          <p:cNvPr id="233530" name="AutoShape 58">
            <a:extLst>
              <a:ext uri="{FF2B5EF4-FFF2-40B4-BE49-F238E27FC236}">
                <a16:creationId xmlns:a16="http://schemas.microsoft.com/office/drawing/2014/main" xmlns="" id="{B5236C71-0CBF-4F50-B13D-D3398BF758C5}"/>
              </a:ext>
            </a:extLst>
          </p:cNvPr>
          <p:cNvSpPr>
            <a:spLocks noChangeArrowheads="1"/>
          </p:cNvSpPr>
          <p:nvPr/>
        </p:nvSpPr>
        <p:spPr bwMode="auto">
          <a:xfrm>
            <a:off x="7848600" y="1828800"/>
            <a:ext cx="152400" cy="685800"/>
          </a:xfrm>
          <a:prstGeom prst="upArrow">
            <a:avLst>
              <a:gd name="adj1" fmla="val 50000"/>
              <a:gd name="adj2" fmla="val 1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531" name="Text Box 59">
            <a:extLst>
              <a:ext uri="{FF2B5EF4-FFF2-40B4-BE49-F238E27FC236}">
                <a16:creationId xmlns:a16="http://schemas.microsoft.com/office/drawing/2014/main" xmlns="" id="{8138DE43-86F5-4242-A658-C41303E867D7}"/>
              </a:ext>
            </a:extLst>
          </p:cNvPr>
          <p:cNvSpPr txBox="1">
            <a:spLocks noChangeArrowheads="1"/>
          </p:cNvSpPr>
          <p:nvPr/>
        </p:nvSpPr>
        <p:spPr bwMode="auto">
          <a:xfrm>
            <a:off x="8077200" y="1828800"/>
            <a:ext cx="863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CCCC00"/>
                </a:solidFill>
              </a:rPr>
              <a:t>To </a:t>
            </a:r>
          </a:p>
          <a:p>
            <a:r>
              <a:rPr lang="en-US" altLang="en-US" sz="1400" b="1">
                <a:solidFill>
                  <a:srgbClr val="CCCC00"/>
                </a:solidFill>
              </a:rPr>
              <a:t>address</a:t>
            </a:r>
          </a:p>
          <a:p>
            <a:r>
              <a:rPr lang="en-US" altLang="en-US" sz="1400" b="1">
                <a:solidFill>
                  <a:srgbClr val="CCCC00"/>
                </a:solidFill>
              </a:rPr>
              <a:t>0FFFF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DEBF5-2249-404F-B312-469AE4A082E9}"/>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xmlns="" id="{C1470FEA-CB34-4FFC-ABB3-F9F3B46FD1BF}"/>
              </a:ext>
            </a:extLst>
          </p:cNvPr>
          <p:cNvPicPr>
            <a:picLocks noGrp="1" noChangeAspect="1"/>
          </p:cNvPicPr>
          <p:nvPr>
            <p:ph idx="1"/>
          </p:nvPr>
        </p:nvPicPr>
        <p:blipFill>
          <a:blip r:embed="rId2"/>
          <a:stretch>
            <a:fillRect/>
          </a:stretch>
        </p:blipFill>
        <p:spPr>
          <a:xfrm>
            <a:off x="1523630" y="1417638"/>
            <a:ext cx="7322036" cy="4800600"/>
          </a:xfrm>
          <a:prstGeom prst="rect">
            <a:avLst/>
          </a:prstGeom>
        </p:spPr>
      </p:pic>
    </p:spTree>
    <p:extLst>
      <p:ext uri="{BB962C8B-B14F-4D97-AF65-F5344CB8AC3E}">
        <p14:creationId xmlns:p14="http://schemas.microsoft.com/office/powerpoint/2010/main" val="2393541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CDB66-422A-48EE-B680-73301C2FF16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69B413DB-E3BE-43C6-993E-43066334A29C}"/>
              </a:ext>
            </a:extLst>
          </p:cNvPr>
          <p:cNvPicPr>
            <a:picLocks noGrp="1" noChangeAspect="1"/>
          </p:cNvPicPr>
          <p:nvPr>
            <p:ph idx="1"/>
          </p:nvPr>
        </p:nvPicPr>
        <p:blipFill>
          <a:blip r:embed="rId2"/>
          <a:stretch>
            <a:fillRect/>
          </a:stretch>
        </p:blipFill>
        <p:spPr>
          <a:xfrm>
            <a:off x="1512887" y="1971675"/>
            <a:ext cx="7343775" cy="3752850"/>
          </a:xfrm>
          <a:prstGeom prst="rect">
            <a:avLst/>
          </a:prstGeom>
        </p:spPr>
      </p:pic>
    </p:spTree>
    <p:extLst>
      <p:ext uri="{BB962C8B-B14F-4D97-AF65-F5344CB8AC3E}">
        <p14:creationId xmlns:p14="http://schemas.microsoft.com/office/powerpoint/2010/main" val="165611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2F29-1272-4E02-90F1-82B1740697EF}"/>
              </a:ext>
            </a:extLst>
          </p:cNvPr>
          <p:cNvSpPr>
            <a:spLocks noGrp="1"/>
          </p:cNvSpPr>
          <p:nvPr>
            <p:ph type="title"/>
          </p:nvPr>
        </p:nvSpPr>
        <p:spPr/>
        <p:txBody>
          <a:bodyPr/>
          <a:lstStyle/>
          <a:p>
            <a:r>
              <a:rPr lang="en-IN" spc="-5" dirty="0"/>
              <a:t>Instruction </a:t>
            </a:r>
            <a:r>
              <a:rPr lang="en-IN" spc="-10" dirty="0"/>
              <a:t>Set of</a:t>
            </a:r>
            <a:r>
              <a:rPr lang="en-IN" spc="-80" dirty="0"/>
              <a:t> </a:t>
            </a:r>
            <a:r>
              <a:rPr lang="en-IN" spc="-5" dirty="0"/>
              <a:t>8086</a:t>
            </a:r>
            <a:endParaRPr lang="en-IN" dirty="0"/>
          </a:p>
        </p:txBody>
      </p:sp>
      <p:sp>
        <p:nvSpPr>
          <p:cNvPr id="3" name="Content Placeholder 2">
            <a:extLst>
              <a:ext uri="{FF2B5EF4-FFF2-40B4-BE49-F238E27FC236}">
                <a16:creationId xmlns:a16="http://schemas.microsoft.com/office/drawing/2014/main" xmlns="" id="{62E297E1-02ED-45A8-AFEE-F85CF6EF246B}"/>
              </a:ext>
            </a:extLst>
          </p:cNvPr>
          <p:cNvSpPr>
            <a:spLocks noGrp="1"/>
          </p:cNvSpPr>
          <p:nvPr>
            <p:ph idx="1"/>
          </p:nvPr>
        </p:nvSpPr>
        <p:spPr/>
        <p:txBody>
          <a:bodyPr/>
          <a:lstStyle/>
          <a:p>
            <a:pPr marL="285115" marR="5080" indent="-273050">
              <a:lnSpc>
                <a:spcPct val="100000"/>
              </a:lnSpc>
              <a:spcBef>
                <a:spcPts val="105"/>
              </a:spcBef>
              <a:buClr>
                <a:srgbClr val="E7BB29"/>
              </a:buClr>
              <a:buSzPct val="93750"/>
              <a:buFont typeface="Wingdings 2"/>
              <a:buChar char=""/>
              <a:tabLst>
                <a:tab pos="285750" algn="l"/>
              </a:tabLst>
            </a:pPr>
            <a:r>
              <a:rPr lang="en-US" sz="3200" dirty="0">
                <a:latin typeface="Constantia"/>
                <a:cs typeface="Constantia"/>
              </a:rPr>
              <a:t>An </a:t>
            </a:r>
            <a:r>
              <a:rPr lang="en-US" sz="3200" spc="-5" dirty="0">
                <a:latin typeface="Constantia"/>
                <a:cs typeface="Constantia"/>
              </a:rPr>
              <a:t>instruction is </a:t>
            </a:r>
            <a:r>
              <a:rPr lang="en-US" sz="3200" dirty="0">
                <a:latin typeface="Constantia"/>
                <a:cs typeface="Constantia"/>
              </a:rPr>
              <a:t>a </a:t>
            </a:r>
            <a:r>
              <a:rPr lang="en-US" sz="3200" spc="5" dirty="0">
                <a:latin typeface="Constantia"/>
                <a:cs typeface="Constantia"/>
              </a:rPr>
              <a:t>binary </a:t>
            </a:r>
            <a:r>
              <a:rPr lang="en-US" sz="3200" spc="-15" dirty="0">
                <a:latin typeface="Constantia"/>
                <a:cs typeface="Constantia"/>
              </a:rPr>
              <a:t>pattern </a:t>
            </a:r>
            <a:r>
              <a:rPr lang="en-US" sz="3200" spc="-5" dirty="0">
                <a:latin typeface="Constantia"/>
                <a:cs typeface="Constantia"/>
              </a:rPr>
              <a:t>designed  inside</a:t>
            </a:r>
            <a:r>
              <a:rPr lang="en-US" sz="3200" spc="-180" dirty="0">
                <a:latin typeface="Constantia"/>
                <a:cs typeface="Constantia"/>
              </a:rPr>
              <a:t> </a:t>
            </a:r>
            <a:r>
              <a:rPr lang="en-US" sz="3200" dirty="0">
                <a:latin typeface="Constantia"/>
                <a:cs typeface="Constantia"/>
              </a:rPr>
              <a:t>a</a:t>
            </a:r>
            <a:r>
              <a:rPr lang="en-US" sz="3200" spc="-75" dirty="0">
                <a:latin typeface="Constantia"/>
                <a:cs typeface="Constantia"/>
              </a:rPr>
              <a:t> </a:t>
            </a:r>
            <a:r>
              <a:rPr lang="en-US" sz="3200" spc="-15" dirty="0">
                <a:latin typeface="Constantia"/>
                <a:cs typeface="Constantia"/>
              </a:rPr>
              <a:t>microprocessor</a:t>
            </a:r>
            <a:r>
              <a:rPr lang="en-US" sz="3200" spc="-155" dirty="0">
                <a:latin typeface="Constantia"/>
                <a:cs typeface="Constantia"/>
              </a:rPr>
              <a:t> </a:t>
            </a:r>
            <a:r>
              <a:rPr lang="en-US" sz="3200" spc="-25" dirty="0">
                <a:latin typeface="Constantia"/>
                <a:cs typeface="Constantia"/>
              </a:rPr>
              <a:t>to</a:t>
            </a:r>
            <a:r>
              <a:rPr lang="en-US" sz="3200" spc="-140" dirty="0">
                <a:latin typeface="Constantia"/>
                <a:cs typeface="Constantia"/>
              </a:rPr>
              <a:t> </a:t>
            </a:r>
            <a:r>
              <a:rPr lang="en-US" sz="3200" spc="-5" dirty="0">
                <a:latin typeface="Constantia"/>
                <a:cs typeface="Constantia"/>
              </a:rPr>
              <a:t>perform</a:t>
            </a:r>
            <a:r>
              <a:rPr lang="en-US" sz="3200" spc="-135" dirty="0">
                <a:latin typeface="Constantia"/>
                <a:cs typeface="Constantia"/>
              </a:rPr>
              <a:t> </a:t>
            </a:r>
            <a:r>
              <a:rPr lang="en-US" sz="3200" dirty="0">
                <a:latin typeface="Constantia"/>
                <a:cs typeface="Constantia"/>
              </a:rPr>
              <a:t>a</a:t>
            </a:r>
            <a:r>
              <a:rPr lang="en-US" sz="3200" spc="-155" dirty="0">
                <a:latin typeface="Constantia"/>
                <a:cs typeface="Constantia"/>
              </a:rPr>
              <a:t> </a:t>
            </a:r>
            <a:r>
              <a:rPr lang="en-US" sz="3200" spc="5" dirty="0">
                <a:latin typeface="Constantia"/>
                <a:cs typeface="Constantia"/>
              </a:rPr>
              <a:t>specific  </a:t>
            </a:r>
            <a:r>
              <a:rPr lang="en-US" sz="3200" dirty="0">
                <a:latin typeface="Constantia"/>
                <a:cs typeface="Constantia"/>
              </a:rPr>
              <a:t>function.</a:t>
            </a:r>
          </a:p>
          <a:p>
            <a:pPr marL="285115" marR="1132840" indent="-273050">
              <a:lnSpc>
                <a:spcPct val="100000"/>
              </a:lnSpc>
              <a:spcBef>
                <a:spcPts val="1970"/>
              </a:spcBef>
              <a:buClr>
                <a:srgbClr val="E7BB29"/>
              </a:buClr>
              <a:buSzPct val="93750"/>
              <a:buFont typeface="Wingdings 2"/>
              <a:buChar char=""/>
              <a:tabLst>
                <a:tab pos="285750" algn="l"/>
              </a:tabLst>
            </a:pPr>
            <a:r>
              <a:rPr lang="en-US" sz="3200" spc="-5" dirty="0">
                <a:latin typeface="Constantia"/>
                <a:cs typeface="Constantia"/>
              </a:rPr>
              <a:t>The</a:t>
            </a:r>
            <a:r>
              <a:rPr lang="en-US" sz="3200" spc="-195" dirty="0">
                <a:latin typeface="Constantia"/>
                <a:cs typeface="Constantia"/>
              </a:rPr>
              <a:t> </a:t>
            </a:r>
            <a:r>
              <a:rPr lang="en-US" sz="3200" spc="-10" dirty="0">
                <a:latin typeface="Constantia"/>
                <a:cs typeface="Constantia"/>
              </a:rPr>
              <a:t>entire</a:t>
            </a:r>
            <a:r>
              <a:rPr lang="en-US" sz="3200" spc="-150" dirty="0">
                <a:latin typeface="Constantia"/>
                <a:cs typeface="Constantia"/>
              </a:rPr>
              <a:t> </a:t>
            </a:r>
            <a:r>
              <a:rPr lang="en-US" sz="3200" spc="-10" dirty="0">
                <a:latin typeface="Constantia"/>
                <a:cs typeface="Constantia"/>
              </a:rPr>
              <a:t>group</a:t>
            </a:r>
            <a:r>
              <a:rPr lang="en-US" sz="3200" spc="-185" dirty="0">
                <a:latin typeface="Constantia"/>
                <a:cs typeface="Constantia"/>
              </a:rPr>
              <a:t> </a:t>
            </a:r>
            <a:r>
              <a:rPr lang="en-US" sz="3200" dirty="0">
                <a:latin typeface="Constantia"/>
                <a:cs typeface="Constantia"/>
              </a:rPr>
              <a:t>of</a:t>
            </a:r>
            <a:r>
              <a:rPr lang="en-US" sz="3200" spc="50" dirty="0">
                <a:latin typeface="Constantia"/>
                <a:cs typeface="Constantia"/>
              </a:rPr>
              <a:t> </a:t>
            </a:r>
            <a:r>
              <a:rPr lang="en-US" sz="3200" spc="-5" dirty="0">
                <a:latin typeface="Constantia"/>
                <a:cs typeface="Constantia"/>
              </a:rPr>
              <a:t>instructions</a:t>
            </a:r>
            <a:r>
              <a:rPr lang="en-US" sz="3200" spc="-110" dirty="0">
                <a:latin typeface="Constantia"/>
                <a:cs typeface="Constantia"/>
              </a:rPr>
              <a:t> </a:t>
            </a:r>
            <a:r>
              <a:rPr lang="en-US" sz="3200" spc="-5" dirty="0">
                <a:latin typeface="Constantia"/>
                <a:cs typeface="Constantia"/>
              </a:rPr>
              <a:t>that</a:t>
            </a:r>
            <a:r>
              <a:rPr lang="en-US" sz="3200" spc="-180" dirty="0">
                <a:latin typeface="Constantia"/>
                <a:cs typeface="Constantia"/>
              </a:rPr>
              <a:t> </a:t>
            </a:r>
            <a:r>
              <a:rPr lang="en-US" sz="3200" dirty="0">
                <a:latin typeface="Constantia"/>
                <a:cs typeface="Constantia"/>
              </a:rPr>
              <a:t>a  </a:t>
            </a:r>
            <a:r>
              <a:rPr lang="en-US" sz="3200" spc="-15" dirty="0">
                <a:latin typeface="Constantia"/>
                <a:cs typeface="Constantia"/>
              </a:rPr>
              <a:t>microprocessor </a:t>
            </a:r>
            <a:r>
              <a:rPr lang="en-US" sz="3200" spc="-5" dirty="0">
                <a:latin typeface="Constantia"/>
                <a:cs typeface="Constantia"/>
              </a:rPr>
              <a:t>supports is called  </a:t>
            </a:r>
            <a:r>
              <a:rPr lang="en-US" sz="3200" b="1" dirty="0">
                <a:latin typeface="Constantia"/>
                <a:cs typeface="Constantia"/>
              </a:rPr>
              <a:t>Instruction</a:t>
            </a:r>
            <a:r>
              <a:rPr lang="en-US" sz="3200" b="1" spc="-70" dirty="0">
                <a:latin typeface="Constantia"/>
                <a:cs typeface="Constantia"/>
              </a:rPr>
              <a:t> </a:t>
            </a:r>
            <a:r>
              <a:rPr lang="en-US" sz="3200" b="1" dirty="0">
                <a:latin typeface="Constantia"/>
                <a:cs typeface="Constantia"/>
              </a:rPr>
              <a:t>Set</a:t>
            </a:r>
            <a:r>
              <a:rPr lang="en-US" sz="3200" dirty="0">
                <a:latin typeface="Constantia"/>
                <a:cs typeface="Constantia"/>
              </a:rPr>
              <a:t>.</a:t>
            </a:r>
          </a:p>
          <a:p>
            <a:pPr marL="285115" indent="-273050">
              <a:lnSpc>
                <a:spcPct val="100000"/>
              </a:lnSpc>
              <a:spcBef>
                <a:spcPts val="1970"/>
              </a:spcBef>
              <a:buClr>
                <a:srgbClr val="E7BB29"/>
              </a:buClr>
              <a:buSzPct val="93750"/>
              <a:buFont typeface="Wingdings 2"/>
              <a:buChar char=""/>
              <a:tabLst>
                <a:tab pos="285750" algn="l"/>
              </a:tabLst>
            </a:pPr>
            <a:r>
              <a:rPr lang="en-US" sz="3200" spc="-5" dirty="0">
                <a:latin typeface="Constantia"/>
                <a:cs typeface="Constantia"/>
              </a:rPr>
              <a:t>8086 </a:t>
            </a:r>
            <a:r>
              <a:rPr lang="en-US" sz="3200" dirty="0">
                <a:latin typeface="Constantia"/>
                <a:cs typeface="Constantia"/>
              </a:rPr>
              <a:t>has </a:t>
            </a:r>
            <a:r>
              <a:rPr lang="en-US" sz="3200" spc="-20" dirty="0">
                <a:latin typeface="Constantia"/>
                <a:cs typeface="Constantia"/>
              </a:rPr>
              <a:t>more </a:t>
            </a:r>
            <a:r>
              <a:rPr lang="en-US" sz="3200" spc="-5" dirty="0">
                <a:latin typeface="Constantia"/>
                <a:cs typeface="Constantia"/>
              </a:rPr>
              <a:t>than </a:t>
            </a:r>
            <a:r>
              <a:rPr lang="en-US" sz="3200" b="1" spc="-5" dirty="0">
                <a:latin typeface="Constantia"/>
                <a:cs typeface="Constantia"/>
              </a:rPr>
              <a:t>20,000</a:t>
            </a:r>
            <a:r>
              <a:rPr lang="en-US" sz="3200" b="1" spc="-204" dirty="0">
                <a:latin typeface="Constantia"/>
                <a:cs typeface="Constantia"/>
              </a:rPr>
              <a:t> </a:t>
            </a:r>
            <a:r>
              <a:rPr lang="en-US" sz="3200" spc="-10" dirty="0">
                <a:latin typeface="Constantia"/>
                <a:cs typeface="Constantia"/>
              </a:rPr>
              <a:t>instructions.</a:t>
            </a:r>
            <a:endParaRPr lang="en-US" sz="3200" dirty="0">
              <a:latin typeface="Constantia"/>
              <a:cs typeface="Constantia"/>
            </a:endParaRPr>
          </a:p>
          <a:p>
            <a:endParaRPr lang="en-IN" dirty="0"/>
          </a:p>
        </p:txBody>
      </p:sp>
    </p:spTree>
    <p:extLst>
      <p:ext uri="{BB962C8B-B14F-4D97-AF65-F5344CB8AC3E}">
        <p14:creationId xmlns:p14="http://schemas.microsoft.com/office/powerpoint/2010/main" val="3719579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xmlns="" id="{D26A78A3-6A1E-4AF5-8F05-2E2AA65A001B}"/>
              </a:ext>
            </a:extLst>
          </p:cNvPr>
          <p:cNvSpPr>
            <a:spLocks noGrp="1" noChangeArrowheads="1"/>
          </p:cNvSpPr>
          <p:nvPr>
            <p:ph type="title"/>
          </p:nvPr>
        </p:nvSpPr>
        <p:spPr/>
        <p:txBody>
          <a:bodyPr/>
          <a:lstStyle/>
          <a:p>
            <a:r>
              <a:rPr lang="en-US" altLang="en-US"/>
              <a:t>The Stack Use</a:t>
            </a:r>
          </a:p>
        </p:txBody>
      </p:sp>
      <p:sp>
        <p:nvSpPr>
          <p:cNvPr id="220163" name="Rectangle 3">
            <a:extLst>
              <a:ext uri="{FF2B5EF4-FFF2-40B4-BE49-F238E27FC236}">
                <a16:creationId xmlns:a16="http://schemas.microsoft.com/office/drawing/2014/main" xmlns="" id="{E45B52C9-26B5-46F2-9B87-077DDA841128}"/>
              </a:ext>
            </a:extLst>
          </p:cNvPr>
          <p:cNvSpPr>
            <a:spLocks noGrp="1" noChangeArrowheads="1"/>
          </p:cNvSpPr>
          <p:nvPr>
            <p:ph type="body" idx="1"/>
          </p:nvPr>
        </p:nvSpPr>
        <p:spPr/>
        <p:txBody>
          <a:bodyPr/>
          <a:lstStyle/>
          <a:p>
            <a:endParaRPr lang="en-US" altLang="en-US" dirty="0"/>
          </a:p>
          <a:p>
            <a:r>
              <a:rPr lang="en-US" altLang="en-US" dirty="0"/>
              <a:t>To store </a:t>
            </a:r>
          </a:p>
          <a:p>
            <a:pPr lvl="1"/>
            <a:r>
              <a:rPr lang="en-US" altLang="en-US" dirty="0">
                <a:solidFill>
                  <a:srgbClr val="CCCC00"/>
                </a:solidFill>
              </a:rPr>
              <a:t>registers </a:t>
            </a:r>
            <a:endParaRPr lang="en-US" altLang="en-US" dirty="0"/>
          </a:p>
          <a:p>
            <a:pPr lvl="1"/>
            <a:r>
              <a:rPr lang="en-US" altLang="en-US" dirty="0">
                <a:solidFill>
                  <a:srgbClr val="CCCC00"/>
                </a:solidFill>
              </a:rPr>
              <a:t>return address</a:t>
            </a:r>
            <a:r>
              <a:rPr lang="en-US" altLang="en-US" dirty="0"/>
              <a:t> information while procedures are executing</a:t>
            </a:r>
          </a:p>
          <a:p>
            <a:pPr lvl="1"/>
            <a:r>
              <a:rPr lang="en-US" altLang="en-US" dirty="0">
                <a:solidFill>
                  <a:srgbClr val="CCCC00"/>
                </a:solidFill>
              </a:rPr>
              <a:t>local variables</a:t>
            </a:r>
            <a:r>
              <a:rPr lang="en-US" altLang="en-US" dirty="0"/>
              <a:t> that procedures </a:t>
            </a:r>
            <a:r>
              <a:rPr lang="en-US" altLang="en-US"/>
              <a:t>may require</a:t>
            </a:r>
            <a:endParaRPr lang="en-US" altLang="en-US" dirty="0"/>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42770-1411-4EDD-BE50-4D53ED9CA633}"/>
              </a:ext>
            </a:extLst>
          </p:cNvPr>
          <p:cNvSpPr>
            <a:spLocks noGrp="1"/>
          </p:cNvSpPr>
          <p:nvPr>
            <p:ph type="title"/>
          </p:nvPr>
        </p:nvSpPr>
        <p:spPr/>
        <p:txBody>
          <a:bodyPr/>
          <a:lstStyle/>
          <a:p>
            <a:r>
              <a:rPr lang="en-IN" dirty="0"/>
              <a:t>LEA, LDS, LES INSTRUCTIONS</a:t>
            </a:r>
          </a:p>
        </p:txBody>
      </p:sp>
      <p:pic>
        <p:nvPicPr>
          <p:cNvPr id="4" name="Content Placeholder 3">
            <a:extLst>
              <a:ext uri="{FF2B5EF4-FFF2-40B4-BE49-F238E27FC236}">
                <a16:creationId xmlns:a16="http://schemas.microsoft.com/office/drawing/2014/main" xmlns="" id="{767FA276-80ED-426E-B434-3E9B509ECE28}"/>
              </a:ext>
            </a:extLst>
          </p:cNvPr>
          <p:cNvPicPr>
            <a:picLocks noGrp="1" noChangeAspect="1"/>
          </p:cNvPicPr>
          <p:nvPr>
            <p:ph idx="1"/>
          </p:nvPr>
        </p:nvPicPr>
        <p:blipFill>
          <a:blip r:embed="rId2"/>
          <a:stretch>
            <a:fillRect/>
          </a:stretch>
        </p:blipFill>
        <p:spPr>
          <a:xfrm>
            <a:off x="1435100" y="2848787"/>
            <a:ext cx="7499350" cy="1998626"/>
          </a:xfrm>
          <a:prstGeom prst="rect">
            <a:avLst/>
          </a:prstGeom>
        </p:spPr>
      </p:pic>
    </p:spTree>
    <p:extLst>
      <p:ext uri="{BB962C8B-B14F-4D97-AF65-F5344CB8AC3E}">
        <p14:creationId xmlns:p14="http://schemas.microsoft.com/office/powerpoint/2010/main" val="354421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C5891-094E-496E-98FD-A8372571DA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04F3C3B-F15F-4511-A805-8E4F85DA6597}"/>
              </a:ext>
            </a:extLst>
          </p:cNvPr>
          <p:cNvSpPr>
            <a:spLocks noGrp="1"/>
          </p:cNvSpPr>
          <p:nvPr>
            <p:ph idx="1"/>
          </p:nvPr>
        </p:nvSpPr>
        <p:spPr/>
        <p:txBody>
          <a:bodyPr/>
          <a:lstStyle/>
          <a:p>
            <a:pPr marL="285115" indent="-273050">
              <a:lnSpc>
                <a:spcPct val="100000"/>
              </a:lnSpc>
              <a:spcBef>
                <a:spcPts val="2340"/>
              </a:spcBef>
              <a:buClr>
                <a:srgbClr val="E7BB29"/>
              </a:buClr>
              <a:buSzPct val="94444"/>
              <a:buFont typeface="Wingdings 2"/>
              <a:buChar char=""/>
              <a:tabLst>
                <a:tab pos="285750" algn="l"/>
                <a:tab pos="1339215" algn="l"/>
              </a:tabLst>
            </a:pPr>
            <a:r>
              <a:rPr lang="en-US" sz="3600" b="1" dirty="0">
                <a:latin typeface="Constantia"/>
                <a:cs typeface="Constantia"/>
              </a:rPr>
              <a:t>LEA	</a:t>
            </a:r>
            <a:r>
              <a:rPr lang="en-US" sz="3600" b="1" spc="-50" dirty="0">
                <a:latin typeface="Constantia"/>
                <a:cs typeface="Constantia"/>
              </a:rPr>
              <a:t>Register,</a:t>
            </a:r>
            <a:r>
              <a:rPr lang="en-US" sz="3600" b="1" spc="-10" dirty="0">
                <a:latin typeface="Constantia"/>
                <a:cs typeface="Constantia"/>
              </a:rPr>
              <a:t> </a:t>
            </a:r>
            <a:r>
              <a:rPr lang="en-US" sz="3600" b="1" spc="-25" dirty="0">
                <a:latin typeface="Constantia"/>
                <a:cs typeface="Constantia"/>
              </a:rPr>
              <a:t>Src:</a:t>
            </a:r>
            <a:endParaRPr lang="en-US" sz="3600" dirty="0">
              <a:latin typeface="Constantia"/>
              <a:cs typeface="Constantia"/>
            </a:endParaRPr>
          </a:p>
          <a:p>
            <a:pPr marL="652780" marR="5080" lvl="1" indent="-247650">
              <a:lnSpc>
                <a:spcPct val="100000"/>
              </a:lnSpc>
              <a:spcBef>
                <a:spcPts val="2000"/>
              </a:spcBef>
              <a:buClr>
                <a:srgbClr val="A4B592"/>
              </a:buClr>
              <a:buSzPct val="84375"/>
              <a:buFont typeface="Wingdings 2"/>
              <a:buChar char=""/>
              <a:tabLst>
                <a:tab pos="653415" algn="l"/>
              </a:tabLst>
            </a:pPr>
            <a:r>
              <a:rPr lang="en-US" sz="3200" spc="-35" dirty="0">
                <a:latin typeface="Constantia"/>
                <a:cs typeface="Constantia"/>
              </a:rPr>
              <a:t>It </a:t>
            </a:r>
            <a:r>
              <a:rPr lang="en-US" sz="3200" spc="-5" dirty="0">
                <a:latin typeface="Constantia"/>
                <a:cs typeface="Constantia"/>
              </a:rPr>
              <a:t>loads </a:t>
            </a:r>
            <a:r>
              <a:rPr lang="en-US" sz="3200" dirty="0">
                <a:latin typeface="Constantia"/>
                <a:cs typeface="Constantia"/>
              </a:rPr>
              <a:t>a </a:t>
            </a:r>
            <a:r>
              <a:rPr lang="en-US" sz="3200" spc="-5" dirty="0">
                <a:latin typeface="Constantia"/>
                <a:cs typeface="Constantia"/>
              </a:rPr>
              <a:t>16-bit </a:t>
            </a:r>
            <a:r>
              <a:rPr lang="en-US" sz="3200" spc="-15" dirty="0">
                <a:latin typeface="Constantia"/>
                <a:cs typeface="Constantia"/>
              </a:rPr>
              <a:t>register </a:t>
            </a:r>
            <a:r>
              <a:rPr lang="en-US" sz="3200" dirty="0">
                <a:latin typeface="Constantia"/>
                <a:cs typeface="Constantia"/>
              </a:rPr>
              <a:t>with </a:t>
            </a:r>
            <a:r>
              <a:rPr lang="en-US" sz="3200" spc="-5" dirty="0">
                <a:latin typeface="Constantia"/>
                <a:cs typeface="Constantia"/>
              </a:rPr>
              <a:t>the </a:t>
            </a:r>
            <a:r>
              <a:rPr lang="en-US" sz="3200" dirty="0">
                <a:latin typeface="Constantia"/>
                <a:cs typeface="Constantia"/>
              </a:rPr>
              <a:t>offset  </a:t>
            </a:r>
            <a:r>
              <a:rPr lang="en-US" sz="3200" spc="-10" dirty="0">
                <a:latin typeface="Constantia"/>
                <a:cs typeface="Constantia"/>
              </a:rPr>
              <a:t>address</a:t>
            </a:r>
            <a:r>
              <a:rPr lang="en-US" sz="3200" spc="-150" dirty="0">
                <a:latin typeface="Constantia"/>
                <a:cs typeface="Constantia"/>
              </a:rPr>
              <a:t> </a:t>
            </a:r>
            <a:r>
              <a:rPr lang="en-US" sz="3200" dirty="0">
                <a:latin typeface="Constantia"/>
                <a:cs typeface="Constantia"/>
              </a:rPr>
              <a:t>of</a:t>
            </a:r>
            <a:r>
              <a:rPr lang="en-US" sz="3200" spc="30" dirty="0">
                <a:latin typeface="Constantia"/>
                <a:cs typeface="Constantia"/>
              </a:rPr>
              <a:t> </a:t>
            </a:r>
            <a:r>
              <a:rPr lang="en-US" sz="3200" spc="-5" dirty="0">
                <a:latin typeface="Constantia"/>
                <a:cs typeface="Constantia"/>
              </a:rPr>
              <a:t>the</a:t>
            </a:r>
            <a:r>
              <a:rPr lang="en-US" sz="3200" spc="-180" dirty="0">
                <a:latin typeface="Constantia"/>
                <a:cs typeface="Constantia"/>
              </a:rPr>
              <a:t> </a:t>
            </a:r>
            <a:r>
              <a:rPr lang="en-US" sz="3200" spc="-5" dirty="0">
                <a:latin typeface="Constantia"/>
                <a:cs typeface="Constantia"/>
              </a:rPr>
              <a:t>data</a:t>
            </a:r>
            <a:r>
              <a:rPr lang="en-US" sz="3200" spc="-160" dirty="0">
                <a:latin typeface="Constantia"/>
                <a:cs typeface="Constantia"/>
              </a:rPr>
              <a:t> </a:t>
            </a:r>
            <a:r>
              <a:rPr lang="en-US" sz="3200" spc="5" dirty="0">
                <a:latin typeface="Constantia"/>
                <a:cs typeface="Constantia"/>
              </a:rPr>
              <a:t>specified</a:t>
            </a:r>
            <a:r>
              <a:rPr lang="en-US" sz="3200" spc="-10" dirty="0">
                <a:latin typeface="Constantia"/>
                <a:cs typeface="Constantia"/>
              </a:rPr>
              <a:t> </a:t>
            </a:r>
            <a:r>
              <a:rPr lang="en-US" sz="3200" spc="-20" dirty="0">
                <a:latin typeface="Constantia"/>
                <a:cs typeface="Constantia"/>
              </a:rPr>
              <a:t>by</a:t>
            </a:r>
            <a:r>
              <a:rPr lang="en-US" sz="3200" spc="-114" dirty="0">
                <a:latin typeface="Constantia"/>
                <a:cs typeface="Constantia"/>
              </a:rPr>
              <a:t> </a:t>
            </a:r>
            <a:r>
              <a:rPr lang="en-US" sz="3200" spc="-5" dirty="0">
                <a:latin typeface="Constantia"/>
                <a:cs typeface="Constantia"/>
              </a:rPr>
              <a:t>the</a:t>
            </a:r>
            <a:r>
              <a:rPr lang="en-US" sz="3200" spc="-85" dirty="0">
                <a:latin typeface="Constantia"/>
                <a:cs typeface="Constantia"/>
              </a:rPr>
              <a:t> </a:t>
            </a:r>
            <a:r>
              <a:rPr lang="en-US" sz="3200" spc="-15" dirty="0">
                <a:latin typeface="Constantia"/>
                <a:cs typeface="Constantia"/>
              </a:rPr>
              <a:t>Src.</a:t>
            </a:r>
            <a:endParaRPr lang="en-US" sz="3200" dirty="0">
              <a:latin typeface="Constantia"/>
              <a:cs typeface="Constantia"/>
            </a:endParaRPr>
          </a:p>
          <a:p>
            <a:pPr marL="652780" lvl="1" indent="-247650">
              <a:lnSpc>
                <a:spcPct val="100000"/>
              </a:lnSpc>
              <a:spcBef>
                <a:spcPts val="1970"/>
              </a:spcBef>
              <a:buClr>
                <a:srgbClr val="A4B592"/>
              </a:buClr>
              <a:buSzPct val="84375"/>
              <a:buFont typeface="Wingdings 2"/>
              <a:buChar char=""/>
              <a:tabLst>
                <a:tab pos="653415" algn="l"/>
              </a:tabLst>
            </a:pPr>
            <a:r>
              <a:rPr lang="en-US" sz="3200" spc="-15" dirty="0">
                <a:latin typeface="Constantia"/>
                <a:cs typeface="Constantia"/>
              </a:rPr>
              <a:t>E.g.: </a:t>
            </a:r>
            <a:r>
              <a:rPr lang="en-US" sz="3200" dirty="0">
                <a:latin typeface="Constantia"/>
                <a:cs typeface="Constantia"/>
              </a:rPr>
              <a:t>LEA </a:t>
            </a:r>
            <a:r>
              <a:rPr lang="en-US" sz="3200" spc="-15" dirty="0">
                <a:latin typeface="Constantia"/>
                <a:cs typeface="Constantia"/>
              </a:rPr>
              <a:t>BX,</a:t>
            </a:r>
            <a:r>
              <a:rPr lang="en-US" sz="3200" spc="-65" dirty="0">
                <a:latin typeface="Constantia"/>
                <a:cs typeface="Constantia"/>
              </a:rPr>
              <a:t> </a:t>
            </a:r>
            <a:r>
              <a:rPr lang="en-US" sz="3200" spc="-5" dirty="0">
                <a:latin typeface="Constantia"/>
                <a:cs typeface="Constantia"/>
              </a:rPr>
              <a:t>[DI]</a:t>
            </a:r>
            <a:endParaRPr lang="en-US" sz="3200" dirty="0">
              <a:latin typeface="Constantia"/>
              <a:cs typeface="Constantia"/>
            </a:endParaRPr>
          </a:p>
          <a:p>
            <a:pPr marL="927100" marR="407034" lvl="2" indent="-247015">
              <a:lnSpc>
                <a:spcPct val="100000"/>
              </a:lnSpc>
              <a:spcBef>
                <a:spcPts val="1885"/>
              </a:spcBef>
              <a:buClr>
                <a:srgbClr val="F3A346"/>
              </a:buClr>
              <a:buSzPct val="69642"/>
              <a:buFont typeface="Wingdings 2"/>
              <a:buChar char=""/>
              <a:tabLst>
                <a:tab pos="927735" algn="l"/>
              </a:tabLst>
            </a:pPr>
            <a:r>
              <a:rPr lang="en-US" sz="2800" spc="-10" dirty="0">
                <a:latin typeface="Constantia"/>
                <a:cs typeface="Constantia"/>
              </a:rPr>
              <a:t>This instruction </a:t>
            </a:r>
            <a:r>
              <a:rPr lang="en-US" sz="2800" spc="-5" dirty="0">
                <a:latin typeface="Constantia"/>
                <a:cs typeface="Constantia"/>
              </a:rPr>
              <a:t>loads </a:t>
            </a:r>
            <a:r>
              <a:rPr lang="en-US" sz="2800" spc="-10" dirty="0">
                <a:latin typeface="Constantia"/>
                <a:cs typeface="Constantia"/>
              </a:rPr>
              <a:t>the </a:t>
            </a:r>
            <a:r>
              <a:rPr lang="en-US" sz="2800" spc="-15" dirty="0">
                <a:latin typeface="Constantia"/>
                <a:cs typeface="Constantia"/>
              </a:rPr>
              <a:t>contents </a:t>
            </a:r>
            <a:r>
              <a:rPr lang="en-US" sz="2800" spc="-5" dirty="0">
                <a:latin typeface="Constantia"/>
                <a:cs typeface="Constantia"/>
              </a:rPr>
              <a:t>of</a:t>
            </a:r>
            <a:r>
              <a:rPr lang="en-US" sz="2800" spc="-345" dirty="0">
                <a:latin typeface="Constantia"/>
                <a:cs typeface="Constantia"/>
              </a:rPr>
              <a:t> </a:t>
            </a:r>
            <a:r>
              <a:rPr lang="en-US" sz="2800" spc="-5" dirty="0">
                <a:latin typeface="Constantia"/>
                <a:cs typeface="Constantia"/>
              </a:rPr>
              <a:t>DI  (offset) </a:t>
            </a:r>
            <a:r>
              <a:rPr lang="en-US" sz="2800" spc="-15" dirty="0">
                <a:latin typeface="Constantia"/>
                <a:cs typeface="Constantia"/>
              </a:rPr>
              <a:t>into </a:t>
            </a:r>
            <a:r>
              <a:rPr lang="en-US" sz="2800" spc="-10" dirty="0">
                <a:latin typeface="Constantia"/>
                <a:cs typeface="Constantia"/>
              </a:rPr>
              <a:t>the </a:t>
            </a:r>
            <a:r>
              <a:rPr lang="en-US" sz="2800" spc="-20" dirty="0">
                <a:latin typeface="Constantia"/>
                <a:cs typeface="Constantia"/>
              </a:rPr>
              <a:t>BX</a:t>
            </a:r>
            <a:r>
              <a:rPr lang="en-US" sz="2800" spc="-250" dirty="0">
                <a:latin typeface="Constantia"/>
                <a:cs typeface="Constantia"/>
              </a:rPr>
              <a:t> </a:t>
            </a:r>
            <a:r>
              <a:rPr lang="en-US" sz="2800" spc="-40" dirty="0">
                <a:latin typeface="Constantia"/>
                <a:cs typeface="Constantia"/>
              </a:rPr>
              <a:t>register.</a:t>
            </a:r>
            <a:endParaRPr lang="en-US" sz="2800" dirty="0">
              <a:latin typeface="Constantia"/>
              <a:cs typeface="Constantia"/>
            </a:endParaRPr>
          </a:p>
          <a:p>
            <a:endParaRPr lang="en-IN" dirty="0"/>
          </a:p>
        </p:txBody>
      </p:sp>
    </p:spTree>
    <p:extLst>
      <p:ext uri="{BB962C8B-B14F-4D97-AF65-F5344CB8AC3E}">
        <p14:creationId xmlns:p14="http://schemas.microsoft.com/office/powerpoint/2010/main" val="1316991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2EDC0-4B54-44A4-86A7-BD9895AA93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B60E821-3441-402A-90C3-260A343F57E4}"/>
              </a:ext>
            </a:extLst>
          </p:cNvPr>
          <p:cNvSpPr>
            <a:spLocks noGrp="1"/>
          </p:cNvSpPr>
          <p:nvPr>
            <p:ph idx="1"/>
          </p:nvPr>
        </p:nvSpPr>
        <p:spPr/>
        <p:txBody>
          <a:bodyPr/>
          <a:lstStyle/>
          <a:p>
            <a:pPr marL="285115" indent="-273050">
              <a:lnSpc>
                <a:spcPct val="100000"/>
              </a:lnSpc>
              <a:spcBef>
                <a:spcPts val="95"/>
              </a:spcBef>
              <a:buClr>
                <a:srgbClr val="E7BB29"/>
              </a:buClr>
              <a:buSzPct val="94642"/>
              <a:buFont typeface="Wingdings 2"/>
              <a:buChar char=""/>
              <a:tabLst>
                <a:tab pos="285750" algn="l"/>
              </a:tabLst>
            </a:pPr>
            <a:r>
              <a:rPr lang="en-US" sz="2800" b="1" spc="-5" dirty="0">
                <a:latin typeface="Constantia"/>
                <a:cs typeface="Constantia"/>
              </a:rPr>
              <a:t>LDS </a:t>
            </a:r>
            <a:r>
              <a:rPr lang="en-US" sz="2800" b="1" spc="-15" dirty="0">
                <a:latin typeface="Constantia"/>
                <a:cs typeface="Constantia"/>
              </a:rPr>
              <a:t>Des,</a:t>
            </a:r>
            <a:r>
              <a:rPr lang="en-US" sz="2800" b="1" spc="-5" dirty="0">
                <a:latin typeface="Constantia"/>
                <a:cs typeface="Constantia"/>
              </a:rPr>
              <a:t> </a:t>
            </a:r>
            <a:r>
              <a:rPr lang="en-US" sz="2800" b="1" spc="-20" dirty="0">
                <a:latin typeface="Constantia"/>
                <a:cs typeface="Constantia"/>
              </a:rPr>
              <a:t>Src:</a:t>
            </a:r>
            <a:endParaRPr lang="en-US" sz="2800" dirty="0">
              <a:latin typeface="Constantia"/>
              <a:cs typeface="Constantia"/>
            </a:endParaRPr>
          </a:p>
          <a:p>
            <a:pPr marL="652780" marR="1059815" lvl="1" indent="-247650">
              <a:lnSpc>
                <a:spcPct val="100000"/>
              </a:lnSpc>
              <a:spcBef>
                <a:spcPts val="1805"/>
              </a:spcBef>
              <a:buClr>
                <a:srgbClr val="A4B592"/>
              </a:buClr>
              <a:buSzPct val="85416"/>
              <a:buFont typeface="Wingdings 2"/>
              <a:buChar char=""/>
              <a:tabLst>
                <a:tab pos="653415" algn="l"/>
              </a:tabLst>
            </a:pPr>
            <a:r>
              <a:rPr lang="en-US" sz="2400" spc="-30" dirty="0">
                <a:latin typeface="Constantia"/>
                <a:cs typeface="Constantia"/>
              </a:rPr>
              <a:t>It</a:t>
            </a:r>
            <a:r>
              <a:rPr lang="en-US" sz="2400" spc="-80" dirty="0">
                <a:latin typeface="Constantia"/>
                <a:cs typeface="Constantia"/>
              </a:rPr>
              <a:t> </a:t>
            </a:r>
            <a:r>
              <a:rPr lang="en-US" sz="2400" spc="-5" dirty="0">
                <a:latin typeface="Constantia"/>
                <a:cs typeface="Constantia"/>
              </a:rPr>
              <a:t>loads</a:t>
            </a:r>
            <a:r>
              <a:rPr lang="en-US" sz="2400" spc="-50" dirty="0">
                <a:latin typeface="Constantia"/>
                <a:cs typeface="Constantia"/>
              </a:rPr>
              <a:t> </a:t>
            </a:r>
            <a:r>
              <a:rPr lang="en-US" sz="2400" spc="-5" dirty="0">
                <a:latin typeface="Constantia"/>
                <a:cs typeface="Constantia"/>
              </a:rPr>
              <a:t>32-bit</a:t>
            </a:r>
            <a:r>
              <a:rPr lang="en-US" sz="2400" spc="-100" dirty="0">
                <a:latin typeface="Constantia"/>
                <a:cs typeface="Constantia"/>
              </a:rPr>
              <a:t> </a:t>
            </a:r>
            <a:r>
              <a:rPr lang="en-US" sz="2400" spc="-5" dirty="0">
                <a:latin typeface="Constantia"/>
                <a:cs typeface="Constantia"/>
              </a:rPr>
              <a:t>pointer</a:t>
            </a:r>
            <a:r>
              <a:rPr lang="en-US" sz="2400" spc="-100" dirty="0">
                <a:latin typeface="Constantia"/>
                <a:cs typeface="Constantia"/>
              </a:rPr>
              <a:t> </a:t>
            </a:r>
            <a:r>
              <a:rPr lang="en-US" sz="2400" spc="-10" dirty="0">
                <a:latin typeface="Constantia"/>
                <a:cs typeface="Constantia"/>
              </a:rPr>
              <a:t>from</a:t>
            </a:r>
            <a:r>
              <a:rPr lang="en-US" sz="2400" spc="-45" dirty="0">
                <a:latin typeface="Constantia"/>
                <a:cs typeface="Constantia"/>
              </a:rPr>
              <a:t> </a:t>
            </a:r>
            <a:r>
              <a:rPr lang="en-US" sz="2400" dirty="0">
                <a:latin typeface="Constantia"/>
                <a:cs typeface="Constantia"/>
              </a:rPr>
              <a:t>memory</a:t>
            </a:r>
            <a:r>
              <a:rPr lang="en-US" sz="2400" spc="-120" dirty="0">
                <a:latin typeface="Constantia"/>
                <a:cs typeface="Constantia"/>
              </a:rPr>
              <a:t> </a:t>
            </a:r>
            <a:r>
              <a:rPr lang="en-US" sz="2400" spc="-15" dirty="0">
                <a:latin typeface="Constantia"/>
                <a:cs typeface="Constantia"/>
              </a:rPr>
              <a:t>source</a:t>
            </a:r>
            <a:r>
              <a:rPr lang="en-US" sz="2400" spc="-80" dirty="0">
                <a:latin typeface="Constantia"/>
                <a:cs typeface="Constantia"/>
              </a:rPr>
              <a:t> </a:t>
            </a:r>
            <a:r>
              <a:rPr lang="en-US" sz="2400" spc="-20" dirty="0">
                <a:latin typeface="Constantia"/>
                <a:cs typeface="Constantia"/>
              </a:rPr>
              <a:t>to  </a:t>
            </a:r>
            <a:r>
              <a:rPr lang="en-US" sz="2400" spc="-5" dirty="0">
                <a:latin typeface="Constantia"/>
                <a:cs typeface="Constantia"/>
              </a:rPr>
              <a:t>destination </a:t>
            </a:r>
            <a:r>
              <a:rPr lang="en-US" sz="2400" spc="-10" dirty="0">
                <a:latin typeface="Constantia"/>
                <a:cs typeface="Constantia"/>
              </a:rPr>
              <a:t>register </a:t>
            </a:r>
            <a:r>
              <a:rPr lang="en-US" sz="2400" dirty="0">
                <a:latin typeface="Constantia"/>
                <a:cs typeface="Constantia"/>
              </a:rPr>
              <a:t>and</a:t>
            </a:r>
            <a:r>
              <a:rPr lang="en-US" sz="2400" spc="-229" dirty="0">
                <a:latin typeface="Constantia"/>
                <a:cs typeface="Constantia"/>
              </a:rPr>
              <a:t> </a:t>
            </a:r>
            <a:r>
              <a:rPr lang="en-US" sz="2400" dirty="0">
                <a:latin typeface="Constantia"/>
                <a:cs typeface="Constantia"/>
              </a:rPr>
              <a:t>DS.</a:t>
            </a:r>
          </a:p>
          <a:p>
            <a:pPr marL="652780" marR="5080" lvl="1" indent="-247650">
              <a:lnSpc>
                <a:spcPct val="100000"/>
              </a:lnSpc>
              <a:spcBef>
                <a:spcPts val="1775"/>
              </a:spcBef>
              <a:buClr>
                <a:srgbClr val="A4B592"/>
              </a:buClr>
              <a:buSzPct val="85416"/>
              <a:buFont typeface="Wingdings 2"/>
              <a:buChar char=""/>
              <a:tabLst>
                <a:tab pos="653415" algn="l"/>
              </a:tabLst>
            </a:pPr>
            <a:r>
              <a:rPr lang="en-US" sz="2400" spc="-5" dirty="0">
                <a:latin typeface="Constantia"/>
                <a:cs typeface="Constantia"/>
              </a:rPr>
              <a:t>The</a:t>
            </a:r>
            <a:r>
              <a:rPr lang="en-US" sz="2400" spc="-140" dirty="0">
                <a:latin typeface="Constantia"/>
                <a:cs typeface="Constantia"/>
              </a:rPr>
              <a:t> </a:t>
            </a:r>
            <a:r>
              <a:rPr lang="en-US" sz="2400" dirty="0">
                <a:latin typeface="Constantia"/>
                <a:cs typeface="Constantia"/>
              </a:rPr>
              <a:t>offset</a:t>
            </a:r>
            <a:r>
              <a:rPr lang="en-US" sz="2400" spc="-75" dirty="0">
                <a:latin typeface="Constantia"/>
                <a:cs typeface="Constantia"/>
              </a:rPr>
              <a:t> </a:t>
            </a:r>
            <a:r>
              <a:rPr lang="en-US" sz="2400" spc="-5" dirty="0">
                <a:latin typeface="Constantia"/>
                <a:cs typeface="Constantia"/>
              </a:rPr>
              <a:t>is</a:t>
            </a:r>
            <a:r>
              <a:rPr lang="en-US" sz="2400" spc="-90" dirty="0">
                <a:latin typeface="Constantia"/>
                <a:cs typeface="Constantia"/>
              </a:rPr>
              <a:t> </a:t>
            </a:r>
            <a:r>
              <a:rPr lang="en-US" sz="2400" spc="-10" dirty="0">
                <a:latin typeface="Constantia"/>
                <a:cs typeface="Constantia"/>
              </a:rPr>
              <a:t>placed </a:t>
            </a:r>
            <a:r>
              <a:rPr lang="en-US" sz="2400" spc="-5" dirty="0">
                <a:latin typeface="Constantia"/>
                <a:cs typeface="Constantia"/>
              </a:rPr>
              <a:t>in</a:t>
            </a:r>
            <a:r>
              <a:rPr lang="en-US" sz="2400" spc="-75" dirty="0">
                <a:latin typeface="Constantia"/>
                <a:cs typeface="Constantia"/>
              </a:rPr>
              <a:t> </a:t>
            </a:r>
            <a:r>
              <a:rPr lang="en-US" sz="2400" spc="-5" dirty="0">
                <a:latin typeface="Constantia"/>
                <a:cs typeface="Constantia"/>
              </a:rPr>
              <a:t>the</a:t>
            </a:r>
            <a:r>
              <a:rPr lang="en-US" sz="2400" spc="-125" dirty="0">
                <a:latin typeface="Constantia"/>
                <a:cs typeface="Constantia"/>
              </a:rPr>
              <a:t> </a:t>
            </a:r>
            <a:r>
              <a:rPr lang="en-US" sz="2400" spc="-5" dirty="0">
                <a:latin typeface="Constantia"/>
                <a:cs typeface="Constantia"/>
              </a:rPr>
              <a:t>destination</a:t>
            </a:r>
            <a:r>
              <a:rPr lang="en-US" sz="2400" spc="-90"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and</a:t>
            </a:r>
            <a:r>
              <a:rPr lang="en-US" sz="2400" spc="-30" dirty="0">
                <a:latin typeface="Constantia"/>
                <a:cs typeface="Constantia"/>
              </a:rPr>
              <a:t> </a:t>
            </a:r>
            <a:r>
              <a:rPr lang="en-US" sz="2400" spc="-5" dirty="0">
                <a:latin typeface="Constantia"/>
                <a:cs typeface="Constantia"/>
              </a:rPr>
              <a:t>the  </a:t>
            </a:r>
            <a:r>
              <a:rPr lang="en-US" sz="2400" dirty="0">
                <a:latin typeface="Constantia"/>
                <a:cs typeface="Constantia"/>
              </a:rPr>
              <a:t>segment </a:t>
            </a:r>
            <a:r>
              <a:rPr lang="en-US" sz="2400" spc="-5" dirty="0">
                <a:latin typeface="Constantia"/>
                <a:cs typeface="Constantia"/>
              </a:rPr>
              <a:t>is </a:t>
            </a:r>
            <a:r>
              <a:rPr lang="en-US" sz="2400" spc="-10" dirty="0">
                <a:latin typeface="Constantia"/>
                <a:cs typeface="Constantia"/>
              </a:rPr>
              <a:t>placed </a:t>
            </a:r>
            <a:r>
              <a:rPr lang="en-US" sz="2400" dirty="0">
                <a:latin typeface="Constantia"/>
                <a:cs typeface="Constantia"/>
              </a:rPr>
              <a:t>in</a:t>
            </a:r>
            <a:r>
              <a:rPr lang="en-US" sz="2400" spc="-200" dirty="0">
                <a:latin typeface="Constantia"/>
                <a:cs typeface="Constantia"/>
              </a:rPr>
              <a:t> </a:t>
            </a:r>
            <a:r>
              <a:rPr lang="en-US" sz="2400" spc="-5" dirty="0">
                <a:latin typeface="Constantia"/>
                <a:cs typeface="Constantia"/>
              </a:rPr>
              <a:t>DS.</a:t>
            </a:r>
            <a:endParaRPr lang="en-US" sz="2400" dirty="0">
              <a:latin typeface="Constantia"/>
              <a:cs typeface="Constantia"/>
            </a:endParaRPr>
          </a:p>
          <a:p>
            <a:pPr marL="652780" marR="82550" lvl="1" indent="-247650">
              <a:lnSpc>
                <a:spcPct val="100000"/>
              </a:lnSpc>
              <a:spcBef>
                <a:spcPts val="1780"/>
              </a:spcBef>
              <a:buClr>
                <a:srgbClr val="A4B592"/>
              </a:buClr>
              <a:buSzPct val="85416"/>
              <a:buFont typeface="Wingdings 2"/>
              <a:buChar char=""/>
              <a:tabLst>
                <a:tab pos="653415" algn="l"/>
              </a:tabLst>
            </a:pPr>
            <a:r>
              <a:rPr lang="en-US" sz="2400" spc="-110" dirty="0">
                <a:latin typeface="Constantia"/>
                <a:cs typeface="Constantia"/>
              </a:rPr>
              <a:t>To</a:t>
            </a:r>
            <a:r>
              <a:rPr lang="en-US" sz="2400" spc="-105" dirty="0">
                <a:latin typeface="Constantia"/>
                <a:cs typeface="Constantia"/>
              </a:rPr>
              <a:t> </a:t>
            </a:r>
            <a:r>
              <a:rPr lang="en-US" sz="2400" spc="-5" dirty="0">
                <a:latin typeface="Constantia"/>
                <a:cs typeface="Constantia"/>
              </a:rPr>
              <a:t>use</a:t>
            </a:r>
            <a:r>
              <a:rPr lang="en-US" sz="2400" spc="-85" dirty="0">
                <a:latin typeface="Constantia"/>
                <a:cs typeface="Constantia"/>
              </a:rPr>
              <a:t> </a:t>
            </a:r>
            <a:r>
              <a:rPr lang="en-US" sz="2400" spc="-5" dirty="0">
                <a:latin typeface="Constantia"/>
                <a:cs typeface="Constantia"/>
              </a:rPr>
              <a:t>this</a:t>
            </a:r>
            <a:r>
              <a:rPr lang="en-US" sz="2400" spc="-70" dirty="0">
                <a:latin typeface="Constantia"/>
                <a:cs typeface="Constantia"/>
              </a:rPr>
              <a:t> </a:t>
            </a:r>
            <a:r>
              <a:rPr lang="en-US" sz="2400" spc="-5" dirty="0">
                <a:latin typeface="Constantia"/>
                <a:cs typeface="Constantia"/>
              </a:rPr>
              <a:t>instruction</a:t>
            </a:r>
            <a:r>
              <a:rPr lang="en-US" sz="2400" spc="-70" dirty="0">
                <a:latin typeface="Constantia"/>
                <a:cs typeface="Constantia"/>
              </a:rPr>
              <a:t> </a:t>
            </a:r>
            <a:r>
              <a:rPr lang="en-US" sz="2400" spc="-5" dirty="0">
                <a:latin typeface="Constantia"/>
                <a:cs typeface="Constantia"/>
              </a:rPr>
              <a:t>the</a:t>
            </a:r>
            <a:r>
              <a:rPr lang="en-US" sz="2400" spc="-125" dirty="0">
                <a:latin typeface="Constantia"/>
                <a:cs typeface="Constantia"/>
              </a:rPr>
              <a:t> </a:t>
            </a:r>
            <a:r>
              <a:rPr lang="en-US" sz="2400" spc="-25" dirty="0">
                <a:latin typeface="Constantia"/>
                <a:cs typeface="Constantia"/>
              </a:rPr>
              <a:t>word</a:t>
            </a:r>
            <a:r>
              <a:rPr lang="en-US" sz="2400" spc="-45" dirty="0">
                <a:latin typeface="Constantia"/>
                <a:cs typeface="Constantia"/>
              </a:rPr>
              <a:t> </a:t>
            </a:r>
            <a:r>
              <a:rPr lang="en-US" sz="2400" dirty="0">
                <a:latin typeface="Constantia"/>
                <a:cs typeface="Constantia"/>
              </a:rPr>
              <a:t>at</a:t>
            </a:r>
            <a:r>
              <a:rPr lang="en-US" sz="2400" spc="-85" dirty="0">
                <a:latin typeface="Constantia"/>
                <a:cs typeface="Constantia"/>
              </a:rPr>
              <a:t> </a:t>
            </a:r>
            <a:r>
              <a:rPr lang="en-US" sz="2400" spc="-5" dirty="0">
                <a:latin typeface="Constantia"/>
                <a:cs typeface="Constantia"/>
              </a:rPr>
              <a:t>the</a:t>
            </a:r>
            <a:r>
              <a:rPr lang="en-US" sz="2400" spc="-75" dirty="0">
                <a:latin typeface="Constantia"/>
                <a:cs typeface="Constantia"/>
              </a:rPr>
              <a:t> </a:t>
            </a:r>
            <a:r>
              <a:rPr lang="en-US" sz="2400" spc="-25" dirty="0">
                <a:latin typeface="Constantia"/>
                <a:cs typeface="Constantia"/>
              </a:rPr>
              <a:t>lower</a:t>
            </a:r>
            <a:r>
              <a:rPr lang="en-US" sz="2400" spc="-60" dirty="0">
                <a:latin typeface="Constantia"/>
                <a:cs typeface="Constantia"/>
              </a:rPr>
              <a:t> </a:t>
            </a:r>
            <a:r>
              <a:rPr lang="en-US" sz="2400" dirty="0">
                <a:latin typeface="Constantia"/>
                <a:cs typeface="Constantia"/>
              </a:rPr>
              <a:t>memory  </a:t>
            </a:r>
            <a:r>
              <a:rPr lang="en-US" sz="2400" spc="-10" dirty="0">
                <a:latin typeface="Constantia"/>
                <a:cs typeface="Constantia"/>
              </a:rPr>
              <a:t>address </a:t>
            </a:r>
            <a:r>
              <a:rPr lang="en-US" sz="2400" spc="-5" dirty="0">
                <a:latin typeface="Constantia"/>
                <a:cs typeface="Constantia"/>
              </a:rPr>
              <a:t>must </a:t>
            </a:r>
            <a:r>
              <a:rPr lang="en-US" sz="2400" spc="-10" dirty="0">
                <a:latin typeface="Constantia"/>
                <a:cs typeface="Constantia"/>
              </a:rPr>
              <a:t>contain </a:t>
            </a:r>
            <a:r>
              <a:rPr lang="en-US" sz="2400" spc="-5" dirty="0">
                <a:latin typeface="Constantia"/>
                <a:cs typeface="Constantia"/>
              </a:rPr>
              <a:t>the </a:t>
            </a:r>
            <a:r>
              <a:rPr lang="en-US" sz="2400" dirty="0">
                <a:latin typeface="Constantia"/>
                <a:cs typeface="Constantia"/>
              </a:rPr>
              <a:t>offset and </a:t>
            </a:r>
            <a:r>
              <a:rPr lang="en-US" sz="2400" spc="-5" dirty="0">
                <a:latin typeface="Constantia"/>
                <a:cs typeface="Constantia"/>
              </a:rPr>
              <a:t>the </a:t>
            </a:r>
            <a:r>
              <a:rPr lang="en-US" sz="2400" spc="-25" dirty="0">
                <a:latin typeface="Constantia"/>
                <a:cs typeface="Constantia"/>
              </a:rPr>
              <a:t>word </a:t>
            </a:r>
            <a:r>
              <a:rPr lang="en-US" sz="2400" dirty="0">
                <a:latin typeface="Constantia"/>
                <a:cs typeface="Constantia"/>
              </a:rPr>
              <a:t>at </a:t>
            </a:r>
            <a:r>
              <a:rPr lang="en-US" sz="2400" spc="-5" dirty="0">
                <a:latin typeface="Constantia"/>
                <a:cs typeface="Constantia"/>
              </a:rPr>
              <a:t>the  higher</a:t>
            </a:r>
            <a:r>
              <a:rPr lang="en-US" sz="2400" spc="-470" dirty="0">
                <a:latin typeface="Constantia"/>
                <a:cs typeface="Constantia"/>
              </a:rPr>
              <a:t> </a:t>
            </a:r>
            <a:r>
              <a:rPr lang="en-US" sz="2400" spc="-10" dirty="0">
                <a:latin typeface="Constantia"/>
                <a:cs typeface="Constantia"/>
              </a:rPr>
              <a:t>address </a:t>
            </a:r>
            <a:r>
              <a:rPr lang="en-US" sz="2400" spc="-5" dirty="0">
                <a:latin typeface="Constantia"/>
                <a:cs typeface="Constantia"/>
              </a:rPr>
              <a:t>must </a:t>
            </a:r>
            <a:r>
              <a:rPr lang="en-US" sz="2400" spc="-10" dirty="0">
                <a:latin typeface="Constantia"/>
                <a:cs typeface="Constantia"/>
              </a:rPr>
              <a:t>contain </a:t>
            </a:r>
            <a:r>
              <a:rPr lang="en-US" sz="2400" spc="-5" dirty="0">
                <a:latin typeface="Constantia"/>
                <a:cs typeface="Constantia"/>
              </a:rPr>
              <a:t>the segment.</a:t>
            </a:r>
            <a:endParaRPr lang="en-US" sz="2400" dirty="0">
              <a:latin typeface="Constantia"/>
              <a:cs typeface="Constantia"/>
            </a:endParaRPr>
          </a:p>
          <a:p>
            <a:pPr marL="652780" lvl="1" indent="-247650">
              <a:lnSpc>
                <a:spcPct val="100000"/>
              </a:lnSpc>
              <a:spcBef>
                <a:spcPts val="1780"/>
              </a:spcBef>
              <a:buClr>
                <a:srgbClr val="A4B592"/>
              </a:buClr>
              <a:buSzPct val="85416"/>
              <a:buFont typeface="Wingdings 2"/>
              <a:buChar char=""/>
              <a:tabLst>
                <a:tab pos="653415" algn="l"/>
              </a:tabLst>
            </a:pPr>
            <a:r>
              <a:rPr lang="en-US" sz="2400" spc="-15" dirty="0">
                <a:latin typeface="Constantia"/>
                <a:cs typeface="Constantia"/>
              </a:rPr>
              <a:t>E.g.: </a:t>
            </a:r>
            <a:r>
              <a:rPr lang="en-US" sz="2400" dirty="0">
                <a:latin typeface="Constantia"/>
                <a:cs typeface="Constantia"/>
              </a:rPr>
              <a:t>LDS </a:t>
            </a:r>
            <a:r>
              <a:rPr lang="en-US" sz="2400" spc="-15" dirty="0">
                <a:latin typeface="Constantia"/>
                <a:cs typeface="Constantia"/>
              </a:rPr>
              <a:t>BX, </a:t>
            </a:r>
            <a:r>
              <a:rPr lang="en-US" sz="2400" spc="-5" dirty="0">
                <a:latin typeface="Constantia"/>
                <a:cs typeface="Constantia"/>
              </a:rPr>
              <a:t>[0301</a:t>
            </a:r>
            <a:r>
              <a:rPr lang="en-US" sz="2400" spc="-15" dirty="0">
                <a:latin typeface="Constantia"/>
                <a:cs typeface="Constantia"/>
              </a:rPr>
              <a:t> </a:t>
            </a:r>
            <a:r>
              <a:rPr lang="en-US" sz="2400" dirty="0">
                <a:latin typeface="Constantia"/>
                <a:cs typeface="Constantia"/>
              </a:rPr>
              <a:t>H]</a:t>
            </a:r>
          </a:p>
          <a:p>
            <a:endParaRPr lang="en-IN" dirty="0"/>
          </a:p>
        </p:txBody>
      </p:sp>
    </p:spTree>
    <p:extLst>
      <p:ext uri="{BB962C8B-B14F-4D97-AF65-F5344CB8AC3E}">
        <p14:creationId xmlns:p14="http://schemas.microsoft.com/office/powerpoint/2010/main" val="3196787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E04A3-005C-4FB0-9746-9F3E8964C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98636A5-5990-432F-9B4D-585E13652D85}"/>
              </a:ext>
            </a:extLst>
          </p:cNvPr>
          <p:cNvSpPr>
            <a:spLocks noGrp="1"/>
          </p:cNvSpPr>
          <p:nvPr>
            <p:ph idx="1"/>
          </p:nvPr>
        </p:nvSpPr>
        <p:spPr/>
        <p:txBody>
          <a:bodyPr/>
          <a:lstStyle/>
          <a:p>
            <a:pPr marL="285115" indent="-273050">
              <a:lnSpc>
                <a:spcPct val="100000"/>
              </a:lnSpc>
              <a:spcBef>
                <a:spcPts val="95"/>
              </a:spcBef>
              <a:buClr>
                <a:srgbClr val="E7BB29"/>
              </a:buClr>
              <a:buSzPct val="94642"/>
              <a:buFont typeface="Wingdings 2"/>
              <a:buChar char=""/>
              <a:tabLst>
                <a:tab pos="285750" algn="l"/>
              </a:tabLst>
            </a:pPr>
            <a:r>
              <a:rPr lang="en-US" sz="2800" b="1" spc="-10" dirty="0">
                <a:latin typeface="Constantia"/>
                <a:cs typeface="Constantia"/>
              </a:rPr>
              <a:t>LES Des,</a:t>
            </a:r>
            <a:r>
              <a:rPr lang="en-US" sz="2800" b="1" spc="-5" dirty="0">
                <a:latin typeface="Constantia"/>
                <a:cs typeface="Constantia"/>
              </a:rPr>
              <a:t> </a:t>
            </a:r>
            <a:r>
              <a:rPr lang="en-US" sz="2800" b="1" spc="-20" dirty="0">
                <a:latin typeface="Constantia"/>
                <a:cs typeface="Constantia"/>
              </a:rPr>
              <a:t>Src:</a:t>
            </a:r>
            <a:endParaRPr lang="en-US" sz="2800" dirty="0">
              <a:latin typeface="Constantia"/>
              <a:cs typeface="Constantia"/>
            </a:endParaRPr>
          </a:p>
          <a:p>
            <a:pPr marL="652780" marR="1059815" lvl="1" indent="-247650">
              <a:lnSpc>
                <a:spcPct val="100000"/>
              </a:lnSpc>
              <a:spcBef>
                <a:spcPts val="1805"/>
              </a:spcBef>
              <a:buClr>
                <a:srgbClr val="A4B592"/>
              </a:buClr>
              <a:buSzPct val="85416"/>
              <a:buFont typeface="Wingdings 2"/>
              <a:buChar char=""/>
              <a:tabLst>
                <a:tab pos="653415" algn="l"/>
              </a:tabLst>
            </a:pPr>
            <a:r>
              <a:rPr lang="en-US" sz="2400" spc="-30" dirty="0">
                <a:latin typeface="Constantia"/>
                <a:cs typeface="Constantia"/>
              </a:rPr>
              <a:t>It</a:t>
            </a:r>
            <a:r>
              <a:rPr lang="en-US" sz="2400" spc="-80" dirty="0">
                <a:latin typeface="Constantia"/>
                <a:cs typeface="Constantia"/>
              </a:rPr>
              <a:t> </a:t>
            </a:r>
            <a:r>
              <a:rPr lang="en-US" sz="2400" spc="-5" dirty="0">
                <a:latin typeface="Constantia"/>
                <a:cs typeface="Constantia"/>
              </a:rPr>
              <a:t>loads</a:t>
            </a:r>
            <a:r>
              <a:rPr lang="en-US" sz="2400" spc="-50" dirty="0">
                <a:latin typeface="Constantia"/>
                <a:cs typeface="Constantia"/>
              </a:rPr>
              <a:t> </a:t>
            </a:r>
            <a:r>
              <a:rPr lang="en-US" sz="2400" spc="-5" dirty="0">
                <a:latin typeface="Constantia"/>
                <a:cs typeface="Constantia"/>
              </a:rPr>
              <a:t>32-bit</a:t>
            </a:r>
            <a:r>
              <a:rPr lang="en-US" sz="2400" spc="-100" dirty="0">
                <a:latin typeface="Constantia"/>
                <a:cs typeface="Constantia"/>
              </a:rPr>
              <a:t> </a:t>
            </a:r>
            <a:r>
              <a:rPr lang="en-US" sz="2400" spc="-5" dirty="0">
                <a:latin typeface="Constantia"/>
                <a:cs typeface="Constantia"/>
              </a:rPr>
              <a:t>pointer</a:t>
            </a:r>
            <a:r>
              <a:rPr lang="en-US" sz="2400" spc="-100" dirty="0">
                <a:latin typeface="Constantia"/>
                <a:cs typeface="Constantia"/>
              </a:rPr>
              <a:t> </a:t>
            </a:r>
            <a:r>
              <a:rPr lang="en-US" sz="2400" spc="-10" dirty="0">
                <a:latin typeface="Constantia"/>
                <a:cs typeface="Constantia"/>
              </a:rPr>
              <a:t>from</a:t>
            </a:r>
            <a:r>
              <a:rPr lang="en-US" sz="2400" spc="-45" dirty="0">
                <a:latin typeface="Constantia"/>
                <a:cs typeface="Constantia"/>
              </a:rPr>
              <a:t> </a:t>
            </a:r>
            <a:r>
              <a:rPr lang="en-US" sz="2400" dirty="0">
                <a:latin typeface="Constantia"/>
                <a:cs typeface="Constantia"/>
              </a:rPr>
              <a:t>memory</a:t>
            </a:r>
            <a:r>
              <a:rPr lang="en-US" sz="2400" spc="-120" dirty="0">
                <a:latin typeface="Constantia"/>
                <a:cs typeface="Constantia"/>
              </a:rPr>
              <a:t> </a:t>
            </a:r>
            <a:r>
              <a:rPr lang="en-US" sz="2400" spc="-15" dirty="0">
                <a:latin typeface="Constantia"/>
                <a:cs typeface="Constantia"/>
              </a:rPr>
              <a:t>source</a:t>
            </a:r>
            <a:r>
              <a:rPr lang="en-US" sz="2400" spc="-80" dirty="0">
                <a:latin typeface="Constantia"/>
                <a:cs typeface="Constantia"/>
              </a:rPr>
              <a:t> </a:t>
            </a:r>
            <a:r>
              <a:rPr lang="en-US" sz="2400" spc="-20" dirty="0">
                <a:latin typeface="Constantia"/>
                <a:cs typeface="Constantia"/>
              </a:rPr>
              <a:t>to  </a:t>
            </a:r>
            <a:r>
              <a:rPr lang="en-US" sz="2400" spc="-5" dirty="0">
                <a:latin typeface="Constantia"/>
                <a:cs typeface="Constantia"/>
              </a:rPr>
              <a:t>destination </a:t>
            </a:r>
            <a:r>
              <a:rPr lang="en-US" sz="2400" spc="-10" dirty="0">
                <a:latin typeface="Constantia"/>
                <a:cs typeface="Constantia"/>
              </a:rPr>
              <a:t>register </a:t>
            </a:r>
            <a:r>
              <a:rPr lang="en-US" sz="2400" dirty="0">
                <a:latin typeface="Constantia"/>
                <a:cs typeface="Constantia"/>
              </a:rPr>
              <a:t>and</a:t>
            </a:r>
            <a:r>
              <a:rPr lang="en-US" sz="2400" spc="-229" dirty="0">
                <a:latin typeface="Constantia"/>
                <a:cs typeface="Constantia"/>
              </a:rPr>
              <a:t> </a:t>
            </a:r>
            <a:r>
              <a:rPr lang="en-US" sz="2400" dirty="0">
                <a:latin typeface="Constantia"/>
                <a:cs typeface="Constantia"/>
              </a:rPr>
              <a:t>ES.</a:t>
            </a:r>
          </a:p>
          <a:p>
            <a:pPr marL="652780" marR="5080" lvl="1" indent="-247650">
              <a:lnSpc>
                <a:spcPct val="100000"/>
              </a:lnSpc>
              <a:spcBef>
                <a:spcPts val="1775"/>
              </a:spcBef>
              <a:buClr>
                <a:srgbClr val="A4B592"/>
              </a:buClr>
              <a:buSzPct val="85416"/>
              <a:buFont typeface="Wingdings 2"/>
              <a:buChar char=""/>
              <a:tabLst>
                <a:tab pos="653415" algn="l"/>
              </a:tabLst>
            </a:pPr>
            <a:r>
              <a:rPr lang="en-US" sz="2400" spc="-5" dirty="0">
                <a:latin typeface="Constantia"/>
                <a:cs typeface="Constantia"/>
              </a:rPr>
              <a:t>The</a:t>
            </a:r>
            <a:r>
              <a:rPr lang="en-US" sz="2400" spc="-140" dirty="0">
                <a:latin typeface="Constantia"/>
                <a:cs typeface="Constantia"/>
              </a:rPr>
              <a:t> </a:t>
            </a:r>
            <a:r>
              <a:rPr lang="en-US" sz="2400" dirty="0">
                <a:latin typeface="Constantia"/>
                <a:cs typeface="Constantia"/>
              </a:rPr>
              <a:t>offset</a:t>
            </a:r>
            <a:r>
              <a:rPr lang="en-US" sz="2400" spc="-75" dirty="0">
                <a:latin typeface="Constantia"/>
                <a:cs typeface="Constantia"/>
              </a:rPr>
              <a:t> </a:t>
            </a:r>
            <a:r>
              <a:rPr lang="en-US" sz="2400" spc="-5" dirty="0">
                <a:latin typeface="Constantia"/>
                <a:cs typeface="Constantia"/>
              </a:rPr>
              <a:t>is</a:t>
            </a:r>
            <a:r>
              <a:rPr lang="en-US" sz="2400" spc="-90" dirty="0">
                <a:latin typeface="Constantia"/>
                <a:cs typeface="Constantia"/>
              </a:rPr>
              <a:t> </a:t>
            </a:r>
            <a:r>
              <a:rPr lang="en-US" sz="2400" spc="-10" dirty="0">
                <a:latin typeface="Constantia"/>
                <a:cs typeface="Constantia"/>
              </a:rPr>
              <a:t>placed </a:t>
            </a:r>
            <a:r>
              <a:rPr lang="en-US" sz="2400" spc="-5" dirty="0">
                <a:latin typeface="Constantia"/>
                <a:cs typeface="Constantia"/>
              </a:rPr>
              <a:t>in</a:t>
            </a:r>
            <a:r>
              <a:rPr lang="en-US" sz="2400" spc="-75" dirty="0">
                <a:latin typeface="Constantia"/>
                <a:cs typeface="Constantia"/>
              </a:rPr>
              <a:t> </a:t>
            </a:r>
            <a:r>
              <a:rPr lang="en-US" sz="2400" spc="-5" dirty="0">
                <a:latin typeface="Constantia"/>
                <a:cs typeface="Constantia"/>
              </a:rPr>
              <a:t>the</a:t>
            </a:r>
            <a:r>
              <a:rPr lang="en-US" sz="2400" spc="-125" dirty="0">
                <a:latin typeface="Constantia"/>
                <a:cs typeface="Constantia"/>
              </a:rPr>
              <a:t> </a:t>
            </a:r>
            <a:r>
              <a:rPr lang="en-US" sz="2400" spc="-5" dirty="0">
                <a:latin typeface="Constantia"/>
                <a:cs typeface="Constantia"/>
              </a:rPr>
              <a:t>destination</a:t>
            </a:r>
            <a:r>
              <a:rPr lang="en-US" sz="2400" spc="-90"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and</a:t>
            </a:r>
            <a:r>
              <a:rPr lang="en-US" sz="2400" spc="-30" dirty="0">
                <a:latin typeface="Constantia"/>
                <a:cs typeface="Constantia"/>
              </a:rPr>
              <a:t> </a:t>
            </a:r>
            <a:r>
              <a:rPr lang="en-US" sz="2400" spc="-5" dirty="0">
                <a:latin typeface="Constantia"/>
                <a:cs typeface="Constantia"/>
              </a:rPr>
              <a:t>the  </a:t>
            </a:r>
            <a:r>
              <a:rPr lang="en-US" sz="2400" dirty="0">
                <a:latin typeface="Constantia"/>
                <a:cs typeface="Constantia"/>
              </a:rPr>
              <a:t>segment </a:t>
            </a:r>
            <a:r>
              <a:rPr lang="en-US" sz="2400" spc="-5" dirty="0">
                <a:latin typeface="Constantia"/>
                <a:cs typeface="Constantia"/>
              </a:rPr>
              <a:t>is </a:t>
            </a:r>
            <a:r>
              <a:rPr lang="en-US" sz="2400" spc="-10" dirty="0">
                <a:latin typeface="Constantia"/>
                <a:cs typeface="Constantia"/>
              </a:rPr>
              <a:t>placed </a:t>
            </a:r>
            <a:r>
              <a:rPr lang="en-US" sz="2400" dirty="0">
                <a:latin typeface="Constantia"/>
                <a:cs typeface="Constantia"/>
              </a:rPr>
              <a:t>in</a:t>
            </a:r>
            <a:r>
              <a:rPr lang="en-US" sz="2400" spc="-200" dirty="0">
                <a:latin typeface="Constantia"/>
                <a:cs typeface="Constantia"/>
              </a:rPr>
              <a:t> </a:t>
            </a:r>
            <a:r>
              <a:rPr lang="en-US" sz="2400" spc="-5" dirty="0">
                <a:latin typeface="Constantia"/>
                <a:cs typeface="Constantia"/>
              </a:rPr>
              <a:t>ES.</a:t>
            </a:r>
            <a:endParaRPr lang="en-US" sz="2400" dirty="0">
              <a:latin typeface="Constantia"/>
              <a:cs typeface="Constantia"/>
            </a:endParaRPr>
          </a:p>
          <a:p>
            <a:pPr marL="652780" marR="313690" lvl="1" indent="-247650">
              <a:lnSpc>
                <a:spcPct val="100000"/>
              </a:lnSpc>
              <a:spcBef>
                <a:spcPts val="1780"/>
              </a:spcBef>
              <a:buClr>
                <a:srgbClr val="A4B592"/>
              </a:buClr>
              <a:buSzPct val="85416"/>
              <a:buFont typeface="Wingdings 2"/>
              <a:buChar char=""/>
              <a:tabLst>
                <a:tab pos="653415" algn="l"/>
              </a:tabLst>
            </a:pPr>
            <a:r>
              <a:rPr lang="en-US" sz="2400" spc="-5" dirty="0">
                <a:latin typeface="Constantia"/>
                <a:cs typeface="Constantia"/>
              </a:rPr>
              <a:t>This</a:t>
            </a:r>
            <a:r>
              <a:rPr lang="en-US" sz="2400" spc="-80" dirty="0">
                <a:latin typeface="Constantia"/>
                <a:cs typeface="Constantia"/>
              </a:rPr>
              <a:t> </a:t>
            </a:r>
            <a:r>
              <a:rPr lang="en-US" sz="2400" spc="-5" dirty="0">
                <a:latin typeface="Constantia"/>
                <a:cs typeface="Constantia"/>
              </a:rPr>
              <a:t>instruction</a:t>
            </a:r>
            <a:r>
              <a:rPr lang="en-US" sz="2400" spc="-40" dirty="0">
                <a:latin typeface="Constantia"/>
                <a:cs typeface="Constantia"/>
              </a:rPr>
              <a:t> </a:t>
            </a:r>
            <a:r>
              <a:rPr lang="en-US" sz="2400" spc="-5" dirty="0">
                <a:latin typeface="Constantia"/>
                <a:cs typeface="Constantia"/>
              </a:rPr>
              <a:t>is</a:t>
            </a:r>
            <a:r>
              <a:rPr lang="en-US" sz="2400" spc="-130" dirty="0">
                <a:latin typeface="Constantia"/>
                <a:cs typeface="Constantia"/>
              </a:rPr>
              <a:t> </a:t>
            </a:r>
            <a:r>
              <a:rPr lang="en-US" sz="2400" spc="-5" dirty="0">
                <a:latin typeface="Constantia"/>
                <a:cs typeface="Constantia"/>
              </a:rPr>
              <a:t>very</a:t>
            </a:r>
            <a:r>
              <a:rPr lang="en-US" sz="2400" spc="-120" dirty="0">
                <a:latin typeface="Constantia"/>
                <a:cs typeface="Constantia"/>
              </a:rPr>
              <a:t> </a:t>
            </a:r>
            <a:r>
              <a:rPr lang="en-US" sz="2400" dirty="0">
                <a:latin typeface="Constantia"/>
                <a:cs typeface="Constantia"/>
              </a:rPr>
              <a:t>similar</a:t>
            </a:r>
            <a:r>
              <a:rPr lang="en-US" sz="2400" spc="-120" dirty="0">
                <a:latin typeface="Constantia"/>
                <a:cs typeface="Constantia"/>
              </a:rPr>
              <a:t> </a:t>
            </a:r>
            <a:r>
              <a:rPr lang="en-US" sz="2400" spc="-20" dirty="0">
                <a:latin typeface="Constantia"/>
                <a:cs typeface="Constantia"/>
              </a:rPr>
              <a:t>to</a:t>
            </a:r>
            <a:r>
              <a:rPr lang="en-US" sz="2400" spc="-60" dirty="0">
                <a:latin typeface="Constantia"/>
                <a:cs typeface="Constantia"/>
              </a:rPr>
              <a:t> </a:t>
            </a:r>
            <a:r>
              <a:rPr lang="en-US" sz="2400" dirty="0">
                <a:latin typeface="Constantia"/>
                <a:cs typeface="Constantia"/>
              </a:rPr>
              <a:t>LDS</a:t>
            </a:r>
            <a:r>
              <a:rPr lang="en-US" sz="2400" spc="-70" dirty="0">
                <a:latin typeface="Constantia"/>
                <a:cs typeface="Constantia"/>
              </a:rPr>
              <a:t> </a:t>
            </a:r>
            <a:r>
              <a:rPr lang="en-US" sz="2400" spc="-20" dirty="0">
                <a:latin typeface="Constantia"/>
                <a:cs typeface="Constantia"/>
              </a:rPr>
              <a:t>except</a:t>
            </a:r>
            <a:r>
              <a:rPr lang="en-US" sz="2400" spc="-85" dirty="0">
                <a:latin typeface="Constantia"/>
                <a:cs typeface="Constantia"/>
              </a:rPr>
              <a:t> </a:t>
            </a:r>
            <a:r>
              <a:rPr lang="en-US" sz="2400" spc="-5" dirty="0">
                <a:latin typeface="Constantia"/>
                <a:cs typeface="Constantia"/>
              </a:rPr>
              <a:t>that</a:t>
            </a:r>
            <a:r>
              <a:rPr lang="en-US" sz="2400" spc="-65" dirty="0">
                <a:latin typeface="Constantia"/>
                <a:cs typeface="Constantia"/>
              </a:rPr>
              <a:t> </a:t>
            </a:r>
            <a:r>
              <a:rPr lang="en-US" sz="2400" spc="-5" dirty="0">
                <a:latin typeface="Constantia"/>
                <a:cs typeface="Constantia"/>
              </a:rPr>
              <a:t>it  initializes </a:t>
            </a:r>
            <a:r>
              <a:rPr lang="en-US" sz="2400" dirty="0">
                <a:latin typeface="Constantia"/>
                <a:cs typeface="Constantia"/>
              </a:rPr>
              <a:t>ES </a:t>
            </a:r>
            <a:r>
              <a:rPr lang="en-US" sz="2400" spc="-10" dirty="0">
                <a:latin typeface="Constantia"/>
                <a:cs typeface="Constantia"/>
              </a:rPr>
              <a:t>instead </a:t>
            </a:r>
            <a:r>
              <a:rPr lang="en-US" sz="2400" dirty="0">
                <a:latin typeface="Constantia"/>
                <a:cs typeface="Constantia"/>
              </a:rPr>
              <a:t>of</a:t>
            </a:r>
            <a:r>
              <a:rPr lang="en-US" sz="2400" spc="-110" dirty="0">
                <a:latin typeface="Constantia"/>
                <a:cs typeface="Constantia"/>
              </a:rPr>
              <a:t> </a:t>
            </a:r>
            <a:r>
              <a:rPr lang="en-US" sz="2400" dirty="0">
                <a:latin typeface="Constantia"/>
                <a:cs typeface="Constantia"/>
              </a:rPr>
              <a:t>DS.</a:t>
            </a:r>
          </a:p>
          <a:p>
            <a:pPr marL="652780" lvl="1" indent="-247650">
              <a:lnSpc>
                <a:spcPct val="100000"/>
              </a:lnSpc>
              <a:spcBef>
                <a:spcPts val="1780"/>
              </a:spcBef>
              <a:buClr>
                <a:srgbClr val="A4B592"/>
              </a:buClr>
              <a:buSzPct val="85416"/>
              <a:buFont typeface="Wingdings 2"/>
              <a:buChar char=""/>
              <a:tabLst>
                <a:tab pos="653415" algn="l"/>
              </a:tabLst>
            </a:pPr>
            <a:r>
              <a:rPr lang="en-US" sz="2400" spc="-15" dirty="0">
                <a:latin typeface="Constantia"/>
                <a:cs typeface="Constantia"/>
              </a:rPr>
              <a:t>E.g.: </a:t>
            </a:r>
            <a:r>
              <a:rPr lang="en-US" sz="2400" spc="-5" dirty="0">
                <a:latin typeface="Constantia"/>
                <a:cs typeface="Constantia"/>
              </a:rPr>
              <a:t>LES </a:t>
            </a:r>
            <a:r>
              <a:rPr lang="en-US" sz="2400" spc="-15" dirty="0">
                <a:latin typeface="Constantia"/>
                <a:cs typeface="Constantia"/>
              </a:rPr>
              <a:t>BX, </a:t>
            </a:r>
            <a:r>
              <a:rPr lang="en-US" sz="2400" spc="-5" dirty="0">
                <a:latin typeface="Constantia"/>
                <a:cs typeface="Constantia"/>
              </a:rPr>
              <a:t>[0301</a:t>
            </a:r>
            <a:r>
              <a:rPr lang="en-US" sz="2400" spc="-30" dirty="0">
                <a:latin typeface="Constantia"/>
                <a:cs typeface="Constantia"/>
              </a:rPr>
              <a:t> </a:t>
            </a:r>
            <a:r>
              <a:rPr lang="en-US" sz="2400" dirty="0">
                <a:latin typeface="Constantia"/>
                <a:cs typeface="Constantia"/>
              </a:rPr>
              <a:t>H]</a:t>
            </a:r>
          </a:p>
          <a:p>
            <a:endParaRPr lang="en-IN" dirty="0"/>
          </a:p>
        </p:txBody>
      </p:sp>
    </p:spTree>
    <p:extLst>
      <p:ext uri="{BB962C8B-B14F-4D97-AF65-F5344CB8AC3E}">
        <p14:creationId xmlns:p14="http://schemas.microsoft.com/office/powerpoint/2010/main" val="306077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0E3853-ED06-413A-ACAA-D2648FFA748B}"/>
              </a:ext>
            </a:extLst>
          </p:cNvPr>
          <p:cNvSpPr>
            <a:spLocks noGrp="1"/>
          </p:cNvSpPr>
          <p:nvPr>
            <p:ph type="title"/>
          </p:nvPr>
        </p:nvSpPr>
        <p:spPr/>
        <p:txBody>
          <a:bodyPr/>
          <a:lstStyle/>
          <a:p>
            <a:r>
              <a:rPr lang="en-IN" dirty="0"/>
              <a:t>EXAMPLE</a:t>
            </a:r>
          </a:p>
        </p:txBody>
      </p:sp>
      <p:sp>
        <p:nvSpPr>
          <p:cNvPr id="6" name="Content Placeholder 5">
            <a:extLst>
              <a:ext uri="{FF2B5EF4-FFF2-40B4-BE49-F238E27FC236}">
                <a16:creationId xmlns:a16="http://schemas.microsoft.com/office/drawing/2014/main" xmlns="" id="{54CA591F-9A5C-471D-8051-F0CAEBBCBE91}"/>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xmlns="" id="{3E647785-12A9-4F34-99A1-D19565233A32}"/>
              </a:ext>
            </a:extLst>
          </p:cNvPr>
          <p:cNvPicPr>
            <a:picLocks noChangeAspect="1"/>
          </p:cNvPicPr>
          <p:nvPr/>
        </p:nvPicPr>
        <p:blipFill>
          <a:blip r:embed="rId2"/>
          <a:stretch>
            <a:fillRect/>
          </a:stretch>
        </p:blipFill>
        <p:spPr>
          <a:xfrm>
            <a:off x="1524000" y="1576388"/>
            <a:ext cx="5193792" cy="2271712"/>
          </a:xfrm>
          <a:prstGeom prst="rect">
            <a:avLst/>
          </a:prstGeom>
        </p:spPr>
      </p:pic>
      <p:pic>
        <p:nvPicPr>
          <p:cNvPr id="9" name="Picture 8">
            <a:extLst>
              <a:ext uri="{FF2B5EF4-FFF2-40B4-BE49-F238E27FC236}">
                <a16:creationId xmlns:a16="http://schemas.microsoft.com/office/drawing/2014/main" xmlns="" id="{1C0B69E1-F4CB-43CC-89D3-76C5D6E2697E}"/>
              </a:ext>
            </a:extLst>
          </p:cNvPr>
          <p:cNvPicPr>
            <a:picLocks noChangeAspect="1"/>
          </p:cNvPicPr>
          <p:nvPr/>
        </p:nvPicPr>
        <p:blipFill>
          <a:blip r:embed="rId3"/>
          <a:stretch>
            <a:fillRect/>
          </a:stretch>
        </p:blipFill>
        <p:spPr>
          <a:xfrm>
            <a:off x="5257800" y="2590800"/>
            <a:ext cx="3124200" cy="3276600"/>
          </a:xfrm>
          <a:prstGeom prst="rect">
            <a:avLst/>
          </a:prstGeom>
        </p:spPr>
      </p:pic>
    </p:spTree>
    <p:extLst>
      <p:ext uri="{BB962C8B-B14F-4D97-AF65-F5344CB8AC3E}">
        <p14:creationId xmlns:p14="http://schemas.microsoft.com/office/powerpoint/2010/main" val="213868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64342-D286-4B62-920A-43E5CD4B2589}"/>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xmlns="" id="{EEDCACDD-16B1-4E09-8E18-200098B1B8CC}"/>
              </a:ext>
            </a:extLst>
          </p:cNvPr>
          <p:cNvPicPr>
            <a:picLocks noGrp="1" noChangeAspect="1"/>
          </p:cNvPicPr>
          <p:nvPr>
            <p:ph idx="1"/>
          </p:nvPr>
        </p:nvPicPr>
        <p:blipFill>
          <a:blip r:embed="rId2"/>
          <a:stretch>
            <a:fillRect/>
          </a:stretch>
        </p:blipFill>
        <p:spPr>
          <a:xfrm>
            <a:off x="1435608" y="1417639"/>
            <a:ext cx="5849429" cy="4302124"/>
          </a:xfrm>
          <a:prstGeom prst="rect">
            <a:avLst/>
          </a:prstGeom>
        </p:spPr>
      </p:pic>
    </p:spTree>
    <p:extLst>
      <p:ext uri="{BB962C8B-B14F-4D97-AF65-F5344CB8AC3E}">
        <p14:creationId xmlns:p14="http://schemas.microsoft.com/office/powerpoint/2010/main" val="110018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94474-8E17-409D-B8D8-8BCA8DB602B8}"/>
              </a:ext>
            </a:extLst>
          </p:cNvPr>
          <p:cNvSpPr>
            <a:spLocks noGrp="1"/>
          </p:cNvSpPr>
          <p:nvPr>
            <p:ph type="title"/>
          </p:nvPr>
        </p:nvSpPr>
        <p:spPr/>
        <p:txBody>
          <a:bodyPr/>
          <a:lstStyle/>
          <a:p>
            <a:r>
              <a:rPr lang="en-IN" dirty="0"/>
              <a:t>IN and OUT INSTRUCTIONS</a:t>
            </a:r>
          </a:p>
        </p:txBody>
      </p:sp>
      <p:sp>
        <p:nvSpPr>
          <p:cNvPr id="7" name="Content Placeholder 6">
            <a:extLst>
              <a:ext uri="{FF2B5EF4-FFF2-40B4-BE49-F238E27FC236}">
                <a16:creationId xmlns:a16="http://schemas.microsoft.com/office/drawing/2014/main" xmlns="" id="{05EFE35A-45AC-4D88-AF59-018F64C865DE}"/>
              </a:ext>
            </a:extLst>
          </p:cNvPr>
          <p:cNvSpPr>
            <a:spLocks noGrp="1"/>
          </p:cNvSpPr>
          <p:nvPr>
            <p:ph idx="1"/>
          </p:nvPr>
        </p:nvSpPr>
        <p:spPr/>
        <p:txBody>
          <a:bodyPr/>
          <a:lstStyle/>
          <a:p>
            <a:pPr marL="285115" indent="-273050">
              <a:lnSpc>
                <a:spcPct val="100000"/>
              </a:lnSpc>
              <a:spcBef>
                <a:spcPts val="105"/>
              </a:spcBef>
              <a:buClr>
                <a:srgbClr val="E7BB29"/>
              </a:buClr>
              <a:buSzPct val="93478"/>
              <a:buFont typeface="Wingdings 2"/>
              <a:buChar char=""/>
              <a:tabLst>
                <a:tab pos="285750" algn="l"/>
              </a:tabLst>
            </a:pPr>
            <a:r>
              <a:rPr lang="en-US" sz="2300" b="1" dirty="0">
                <a:latin typeface="Constantia"/>
                <a:cs typeface="Constantia"/>
              </a:rPr>
              <a:t>IN </a:t>
            </a:r>
            <a:r>
              <a:rPr lang="en-US" sz="2300" b="1" spc="-25" dirty="0">
                <a:latin typeface="Constantia"/>
                <a:cs typeface="Constantia"/>
              </a:rPr>
              <a:t>Accumulator, </a:t>
            </a:r>
            <a:r>
              <a:rPr lang="en-US" sz="2300" b="1" spc="-20" dirty="0">
                <a:latin typeface="Constantia"/>
                <a:cs typeface="Constantia"/>
              </a:rPr>
              <a:t>Port</a:t>
            </a:r>
            <a:r>
              <a:rPr lang="en-US" sz="2300" b="1" spc="-140" dirty="0">
                <a:latin typeface="Constantia"/>
                <a:cs typeface="Constantia"/>
              </a:rPr>
              <a:t> </a:t>
            </a:r>
            <a:r>
              <a:rPr lang="en-US" sz="2300" b="1" spc="-10" dirty="0">
                <a:latin typeface="Constantia"/>
                <a:cs typeface="Constantia"/>
              </a:rPr>
              <a:t>Address:</a:t>
            </a:r>
            <a:endParaRPr lang="en-US" sz="2300" dirty="0">
              <a:latin typeface="Constantia"/>
              <a:cs typeface="Constantia"/>
            </a:endParaRPr>
          </a:p>
          <a:p>
            <a:pPr marL="652780" lvl="1" indent="-247650">
              <a:lnSpc>
                <a:spcPct val="100000"/>
              </a:lnSpc>
              <a:spcBef>
                <a:spcPts val="1725"/>
              </a:spcBef>
              <a:buClr>
                <a:srgbClr val="A4B592"/>
              </a:buClr>
              <a:buSzPct val="85714"/>
              <a:buFont typeface="Wingdings 2"/>
              <a:buChar char=""/>
              <a:tabLst>
                <a:tab pos="653415" algn="l"/>
              </a:tabLst>
            </a:pPr>
            <a:r>
              <a:rPr lang="en-US" sz="2100" spc="-30" dirty="0">
                <a:latin typeface="Constantia"/>
                <a:cs typeface="Constantia"/>
              </a:rPr>
              <a:t>It</a:t>
            </a:r>
            <a:r>
              <a:rPr lang="en-US" sz="2100" spc="-90" dirty="0">
                <a:latin typeface="Constantia"/>
                <a:cs typeface="Constantia"/>
              </a:rPr>
              <a:t> </a:t>
            </a:r>
            <a:r>
              <a:rPr lang="en-US" sz="2100" spc="-10" dirty="0">
                <a:latin typeface="Constantia"/>
                <a:cs typeface="Constantia"/>
              </a:rPr>
              <a:t>transfers</a:t>
            </a:r>
            <a:r>
              <a:rPr lang="en-US" sz="2100" spc="-80" dirty="0">
                <a:latin typeface="Constantia"/>
                <a:cs typeface="Constantia"/>
              </a:rPr>
              <a:t> </a:t>
            </a:r>
            <a:r>
              <a:rPr lang="en-US" sz="2100" spc="-5" dirty="0">
                <a:latin typeface="Constantia"/>
                <a:cs typeface="Constantia"/>
              </a:rPr>
              <a:t>the</a:t>
            </a:r>
            <a:r>
              <a:rPr lang="en-US" sz="2100" spc="-120" dirty="0">
                <a:latin typeface="Constantia"/>
                <a:cs typeface="Constantia"/>
              </a:rPr>
              <a:t> </a:t>
            </a:r>
            <a:r>
              <a:rPr lang="en-US" sz="2100" spc="-5" dirty="0">
                <a:latin typeface="Constantia"/>
                <a:cs typeface="Constantia"/>
              </a:rPr>
              <a:t>operand</a:t>
            </a:r>
            <a:r>
              <a:rPr lang="en-US" sz="2100" spc="-25" dirty="0">
                <a:latin typeface="Constantia"/>
                <a:cs typeface="Constantia"/>
              </a:rPr>
              <a:t> </a:t>
            </a:r>
            <a:r>
              <a:rPr lang="en-US" sz="2100" spc="-10" dirty="0">
                <a:latin typeface="Constantia"/>
                <a:cs typeface="Constantia"/>
              </a:rPr>
              <a:t>from</a:t>
            </a:r>
            <a:r>
              <a:rPr lang="en-US" sz="2100" spc="-60" dirty="0">
                <a:latin typeface="Constantia"/>
                <a:cs typeface="Constantia"/>
              </a:rPr>
              <a:t> </a:t>
            </a:r>
            <a:r>
              <a:rPr lang="en-US" sz="2100" dirty="0">
                <a:latin typeface="Constantia"/>
                <a:cs typeface="Constantia"/>
              </a:rPr>
              <a:t>specified</a:t>
            </a:r>
            <a:r>
              <a:rPr lang="en-US" sz="2100" spc="-40" dirty="0">
                <a:latin typeface="Constantia"/>
                <a:cs typeface="Constantia"/>
              </a:rPr>
              <a:t> </a:t>
            </a:r>
            <a:r>
              <a:rPr lang="en-US" sz="2100" dirty="0">
                <a:latin typeface="Constantia"/>
                <a:cs typeface="Constantia"/>
              </a:rPr>
              <a:t>port</a:t>
            </a:r>
            <a:r>
              <a:rPr lang="en-US" sz="2100" spc="-80" dirty="0">
                <a:latin typeface="Constantia"/>
                <a:cs typeface="Constantia"/>
              </a:rPr>
              <a:t> </a:t>
            </a:r>
            <a:r>
              <a:rPr lang="en-US" sz="2100" spc="-20" dirty="0">
                <a:latin typeface="Constantia"/>
                <a:cs typeface="Constantia"/>
              </a:rPr>
              <a:t>to</a:t>
            </a:r>
            <a:r>
              <a:rPr lang="en-US" sz="2100" spc="-100" dirty="0">
                <a:latin typeface="Constantia"/>
                <a:cs typeface="Constantia"/>
              </a:rPr>
              <a:t> </a:t>
            </a:r>
            <a:r>
              <a:rPr lang="en-US" sz="2100" spc="-10" dirty="0">
                <a:latin typeface="Constantia"/>
                <a:cs typeface="Constantia"/>
              </a:rPr>
              <a:t>accumulator</a:t>
            </a:r>
            <a:endParaRPr lang="en-US" sz="2100" dirty="0">
              <a:latin typeface="Constantia"/>
              <a:cs typeface="Constantia"/>
            </a:endParaRPr>
          </a:p>
          <a:p>
            <a:pPr marL="652780">
              <a:lnSpc>
                <a:spcPct val="100000"/>
              </a:lnSpc>
            </a:pPr>
            <a:r>
              <a:rPr lang="en-US" sz="2100" spc="-30" dirty="0">
                <a:latin typeface="Constantia"/>
                <a:cs typeface="Constantia"/>
              </a:rPr>
              <a:t>register.</a:t>
            </a:r>
            <a:endParaRPr lang="en-US" sz="2100" dirty="0">
              <a:latin typeface="Constantia"/>
              <a:cs typeface="Constantia"/>
            </a:endParaRPr>
          </a:p>
          <a:p>
            <a:pPr marL="652780" lvl="1" indent="-247650">
              <a:lnSpc>
                <a:spcPct val="100000"/>
              </a:lnSpc>
              <a:spcBef>
                <a:spcPts val="1705"/>
              </a:spcBef>
              <a:buClr>
                <a:srgbClr val="A4B592"/>
              </a:buClr>
              <a:buSzPct val="83333"/>
              <a:buFont typeface="Wingdings 2"/>
              <a:buChar char=""/>
              <a:tabLst>
                <a:tab pos="653415" algn="l"/>
              </a:tabLst>
            </a:pPr>
            <a:r>
              <a:rPr lang="en-US" sz="2100" spc="-10" dirty="0">
                <a:latin typeface="Constantia"/>
                <a:cs typeface="Constantia"/>
              </a:rPr>
              <a:t>E.g.: </a:t>
            </a:r>
            <a:r>
              <a:rPr lang="en-US" sz="2100" dirty="0">
                <a:latin typeface="Constantia"/>
                <a:cs typeface="Constantia"/>
              </a:rPr>
              <a:t>IN </a:t>
            </a:r>
            <a:r>
              <a:rPr lang="en-US" sz="2100" spc="-5" dirty="0">
                <a:latin typeface="Constantia"/>
                <a:cs typeface="Constantia"/>
              </a:rPr>
              <a:t>AX, </a:t>
            </a:r>
            <a:r>
              <a:rPr lang="en-US" sz="2100" spc="-15" dirty="0">
                <a:latin typeface="Constantia"/>
                <a:cs typeface="Constantia"/>
              </a:rPr>
              <a:t>0028</a:t>
            </a:r>
            <a:r>
              <a:rPr lang="en-US" sz="2100" spc="-70" dirty="0">
                <a:latin typeface="Constantia"/>
                <a:cs typeface="Constantia"/>
              </a:rPr>
              <a:t> </a:t>
            </a:r>
            <a:r>
              <a:rPr lang="en-US" sz="2100" dirty="0">
                <a:latin typeface="Constantia"/>
                <a:cs typeface="Constantia"/>
              </a:rPr>
              <a:t>H</a:t>
            </a:r>
          </a:p>
          <a:p>
            <a:pPr lvl="1">
              <a:lnSpc>
                <a:spcPct val="100000"/>
              </a:lnSpc>
              <a:buChar char=""/>
            </a:pPr>
            <a:endParaRPr lang="en-US" sz="2100" dirty="0">
              <a:latin typeface="Times New Roman"/>
              <a:cs typeface="Times New Roman"/>
            </a:endParaRPr>
          </a:p>
          <a:p>
            <a:pPr lvl="1">
              <a:lnSpc>
                <a:spcPct val="100000"/>
              </a:lnSpc>
              <a:buChar char=""/>
            </a:pPr>
            <a:endParaRPr lang="en-US" sz="2100" dirty="0">
              <a:latin typeface="Times New Roman"/>
              <a:cs typeface="Times New Roman"/>
            </a:endParaRPr>
          </a:p>
          <a:p>
            <a:pPr marL="285115" indent="-273050">
              <a:lnSpc>
                <a:spcPct val="100000"/>
              </a:lnSpc>
              <a:spcBef>
                <a:spcPts val="1415"/>
              </a:spcBef>
              <a:buClr>
                <a:srgbClr val="E7BB29"/>
              </a:buClr>
              <a:buSzPct val="93478"/>
              <a:buFont typeface="Wingdings 2"/>
              <a:buChar char=""/>
              <a:tabLst>
                <a:tab pos="285750" algn="l"/>
              </a:tabLst>
            </a:pPr>
            <a:r>
              <a:rPr lang="en-US" sz="2300" b="1" dirty="0">
                <a:latin typeface="Constantia"/>
                <a:cs typeface="Constantia"/>
              </a:rPr>
              <a:t>OUT </a:t>
            </a:r>
            <a:r>
              <a:rPr lang="en-US" sz="2300" b="1" spc="-20" dirty="0">
                <a:latin typeface="Constantia"/>
                <a:cs typeface="Constantia"/>
              </a:rPr>
              <a:t>Port </a:t>
            </a:r>
            <a:r>
              <a:rPr lang="en-US" sz="2300" b="1" spc="-10" dirty="0">
                <a:latin typeface="Constantia"/>
                <a:cs typeface="Constantia"/>
              </a:rPr>
              <a:t>Address,</a:t>
            </a:r>
            <a:r>
              <a:rPr lang="en-US" sz="2300" b="1" spc="-210" dirty="0">
                <a:latin typeface="Constantia"/>
                <a:cs typeface="Constantia"/>
              </a:rPr>
              <a:t> </a:t>
            </a:r>
            <a:r>
              <a:rPr lang="en-US" sz="2300" b="1" spc="-10" dirty="0">
                <a:latin typeface="Constantia"/>
                <a:cs typeface="Constantia"/>
              </a:rPr>
              <a:t>Accumulator:</a:t>
            </a:r>
            <a:endParaRPr lang="en-US" sz="2300" dirty="0">
              <a:latin typeface="Constantia"/>
              <a:cs typeface="Constantia"/>
            </a:endParaRPr>
          </a:p>
          <a:p>
            <a:pPr marL="652780" lvl="1" indent="-247650">
              <a:lnSpc>
                <a:spcPct val="100000"/>
              </a:lnSpc>
              <a:spcBef>
                <a:spcPts val="1725"/>
              </a:spcBef>
              <a:buClr>
                <a:srgbClr val="A4B592"/>
              </a:buClr>
              <a:buSzPct val="83333"/>
              <a:buFont typeface="Wingdings 2"/>
              <a:buChar char=""/>
              <a:tabLst>
                <a:tab pos="653415" algn="l"/>
              </a:tabLst>
            </a:pPr>
            <a:r>
              <a:rPr lang="en-US" sz="2100" spc="-30" dirty="0">
                <a:latin typeface="Constantia"/>
                <a:cs typeface="Constantia"/>
              </a:rPr>
              <a:t>It</a:t>
            </a:r>
            <a:r>
              <a:rPr lang="en-US" sz="2100" spc="-100" dirty="0">
                <a:latin typeface="Constantia"/>
                <a:cs typeface="Constantia"/>
              </a:rPr>
              <a:t> </a:t>
            </a:r>
            <a:r>
              <a:rPr lang="en-US" sz="2100" spc="-10" dirty="0">
                <a:latin typeface="Constantia"/>
                <a:cs typeface="Constantia"/>
              </a:rPr>
              <a:t>transfers</a:t>
            </a:r>
            <a:r>
              <a:rPr lang="en-US" sz="2100" spc="-80" dirty="0">
                <a:latin typeface="Constantia"/>
                <a:cs typeface="Constantia"/>
              </a:rPr>
              <a:t> </a:t>
            </a:r>
            <a:r>
              <a:rPr lang="en-US" sz="2100" spc="-5" dirty="0">
                <a:latin typeface="Constantia"/>
                <a:cs typeface="Constantia"/>
              </a:rPr>
              <a:t>the</a:t>
            </a:r>
            <a:r>
              <a:rPr lang="en-US" sz="2100" spc="-120" dirty="0">
                <a:latin typeface="Constantia"/>
                <a:cs typeface="Constantia"/>
              </a:rPr>
              <a:t> </a:t>
            </a:r>
            <a:r>
              <a:rPr lang="en-US" sz="2100" spc="-5" dirty="0">
                <a:latin typeface="Constantia"/>
                <a:cs typeface="Constantia"/>
              </a:rPr>
              <a:t>operand</a:t>
            </a:r>
            <a:r>
              <a:rPr lang="en-US" sz="2100" spc="-25" dirty="0">
                <a:latin typeface="Constantia"/>
                <a:cs typeface="Constantia"/>
              </a:rPr>
              <a:t> </a:t>
            </a:r>
            <a:r>
              <a:rPr lang="en-US" sz="2100" spc="-10" dirty="0">
                <a:latin typeface="Constantia"/>
                <a:cs typeface="Constantia"/>
              </a:rPr>
              <a:t>from</a:t>
            </a:r>
            <a:r>
              <a:rPr lang="en-US" sz="2100" spc="-80" dirty="0">
                <a:latin typeface="Constantia"/>
                <a:cs typeface="Constantia"/>
              </a:rPr>
              <a:t> </a:t>
            </a:r>
            <a:r>
              <a:rPr lang="en-US" sz="2100" spc="-10" dirty="0">
                <a:latin typeface="Constantia"/>
                <a:cs typeface="Constantia"/>
              </a:rPr>
              <a:t>accumulator</a:t>
            </a:r>
            <a:r>
              <a:rPr lang="en-US" sz="2100" spc="-95" dirty="0">
                <a:latin typeface="Constantia"/>
                <a:cs typeface="Constantia"/>
              </a:rPr>
              <a:t> </a:t>
            </a:r>
            <a:r>
              <a:rPr lang="en-US" sz="2100" spc="-20" dirty="0">
                <a:latin typeface="Constantia"/>
                <a:cs typeface="Constantia"/>
              </a:rPr>
              <a:t>to</a:t>
            </a:r>
            <a:r>
              <a:rPr lang="en-US" sz="2100" spc="-90" dirty="0">
                <a:latin typeface="Constantia"/>
                <a:cs typeface="Constantia"/>
              </a:rPr>
              <a:t> </a:t>
            </a:r>
            <a:r>
              <a:rPr lang="en-US" sz="2100" spc="5" dirty="0">
                <a:latin typeface="Constantia"/>
                <a:cs typeface="Constantia"/>
              </a:rPr>
              <a:t>specified</a:t>
            </a:r>
            <a:r>
              <a:rPr lang="en-US" sz="2100" spc="-55" dirty="0">
                <a:latin typeface="Constantia"/>
                <a:cs typeface="Constantia"/>
              </a:rPr>
              <a:t> </a:t>
            </a:r>
            <a:r>
              <a:rPr lang="en-US" sz="2100" dirty="0">
                <a:latin typeface="Constantia"/>
                <a:cs typeface="Constantia"/>
              </a:rPr>
              <a:t>port.</a:t>
            </a:r>
          </a:p>
          <a:p>
            <a:pPr marL="652780" lvl="1" indent="-247650">
              <a:lnSpc>
                <a:spcPct val="100000"/>
              </a:lnSpc>
              <a:spcBef>
                <a:spcPts val="1705"/>
              </a:spcBef>
              <a:buClr>
                <a:srgbClr val="A4B592"/>
              </a:buClr>
              <a:buSzPct val="85714"/>
              <a:buFont typeface="Wingdings 2"/>
              <a:buChar char=""/>
              <a:tabLst>
                <a:tab pos="653415" algn="l"/>
              </a:tabLst>
            </a:pPr>
            <a:r>
              <a:rPr lang="en-US" sz="2100" spc="-10" dirty="0">
                <a:latin typeface="Constantia"/>
                <a:cs typeface="Constantia"/>
              </a:rPr>
              <a:t>E.g.: </a:t>
            </a:r>
            <a:r>
              <a:rPr lang="en-US" sz="2100" spc="-5" dirty="0">
                <a:latin typeface="Constantia"/>
                <a:cs typeface="Constantia"/>
              </a:rPr>
              <a:t>OUT </a:t>
            </a:r>
            <a:r>
              <a:rPr lang="en-US" sz="2100" spc="-15" dirty="0">
                <a:latin typeface="Constantia"/>
                <a:cs typeface="Constantia"/>
              </a:rPr>
              <a:t>0028 </a:t>
            </a:r>
            <a:r>
              <a:rPr lang="en-US" sz="2100" spc="-5" dirty="0">
                <a:latin typeface="Constantia"/>
                <a:cs typeface="Constantia"/>
              </a:rPr>
              <a:t>H,</a:t>
            </a:r>
            <a:r>
              <a:rPr lang="en-US" sz="2100" spc="-105" dirty="0">
                <a:latin typeface="Constantia"/>
                <a:cs typeface="Constantia"/>
              </a:rPr>
              <a:t> </a:t>
            </a:r>
            <a:r>
              <a:rPr lang="en-US" sz="2100" spc="-5" dirty="0">
                <a:latin typeface="Constantia"/>
                <a:cs typeface="Constantia"/>
              </a:rPr>
              <a:t>AX</a:t>
            </a:r>
            <a:endParaRPr lang="en-US" sz="2100" dirty="0">
              <a:latin typeface="Constantia"/>
              <a:cs typeface="Constantia"/>
            </a:endParaRPr>
          </a:p>
          <a:p>
            <a:endParaRPr lang="en-IN" dirty="0"/>
          </a:p>
        </p:txBody>
      </p:sp>
    </p:spTree>
    <p:extLst>
      <p:ext uri="{BB962C8B-B14F-4D97-AF65-F5344CB8AC3E}">
        <p14:creationId xmlns:p14="http://schemas.microsoft.com/office/powerpoint/2010/main" val="1786712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F73A9-5FAD-4FE4-AD62-E8FE1EA11719}"/>
              </a:ext>
            </a:extLst>
          </p:cNvPr>
          <p:cNvSpPr>
            <a:spLocks noGrp="1"/>
          </p:cNvSpPr>
          <p:nvPr>
            <p:ph type="title"/>
          </p:nvPr>
        </p:nvSpPr>
        <p:spPr/>
        <p:txBody>
          <a:bodyPr/>
          <a:lstStyle/>
          <a:p>
            <a:r>
              <a:rPr lang="en-IN" dirty="0"/>
              <a:t>LAHF, SAHF, PUSHF, POPF</a:t>
            </a:r>
          </a:p>
        </p:txBody>
      </p:sp>
      <p:sp>
        <p:nvSpPr>
          <p:cNvPr id="3" name="Content Placeholder 2">
            <a:extLst>
              <a:ext uri="{FF2B5EF4-FFF2-40B4-BE49-F238E27FC236}">
                <a16:creationId xmlns:a16="http://schemas.microsoft.com/office/drawing/2014/main" xmlns="" id="{6D771484-E14A-4BDC-A39F-FD25EE4907A1}"/>
              </a:ext>
            </a:extLst>
          </p:cNvPr>
          <p:cNvSpPr>
            <a:spLocks noGrp="1"/>
          </p:cNvSpPr>
          <p:nvPr>
            <p:ph idx="1"/>
          </p:nvPr>
        </p:nvSpPr>
        <p:spPr/>
        <p:txBody>
          <a:bodyPr>
            <a:normAutofit fontScale="92500" lnSpcReduction="20000"/>
          </a:bodyPr>
          <a:lstStyle/>
          <a:p>
            <a:pPr marL="285115" indent="-273050">
              <a:lnSpc>
                <a:spcPct val="100000"/>
              </a:lnSpc>
              <a:spcBef>
                <a:spcPts val="100"/>
              </a:spcBef>
              <a:buClr>
                <a:srgbClr val="E7BB29"/>
              </a:buClr>
              <a:buSzPct val="95238"/>
              <a:buFont typeface="Wingdings 2"/>
              <a:buChar char=""/>
              <a:tabLst>
                <a:tab pos="285115" algn="l"/>
                <a:tab pos="285750" algn="l"/>
              </a:tabLst>
            </a:pPr>
            <a:r>
              <a:rPr lang="en-US" sz="2100" b="1" spc="5" dirty="0">
                <a:latin typeface="Constantia"/>
                <a:cs typeface="Constantia"/>
              </a:rPr>
              <a:t>LAHF:</a:t>
            </a:r>
            <a:endParaRPr lang="en-US" sz="2100" dirty="0">
              <a:latin typeface="Constantia"/>
              <a:cs typeface="Constantia"/>
            </a:endParaRPr>
          </a:p>
          <a:p>
            <a:pPr marL="652780" lvl="1" indent="-247650">
              <a:lnSpc>
                <a:spcPct val="100000"/>
              </a:lnSpc>
              <a:spcBef>
                <a:spcPts val="1664"/>
              </a:spcBef>
              <a:buClr>
                <a:srgbClr val="A4B592"/>
              </a:buClr>
              <a:buSzPct val="84210"/>
              <a:buFont typeface="Wingdings 2"/>
              <a:buChar char=""/>
              <a:tabLst>
                <a:tab pos="652780" algn="l"/>
                <a:tab pos="653415" algn="l"/>
              </a:tabLst>
            </a:pPr>
            <a:r>
              <a:rPr lang="en-US" sz="1900" spc="-30" dirty="0">
                <a:latin typeface="Constantia"/>
                <a:cs typeface="Constantia"/>
              </a:rPr>
              <a:t>It</a:t>
            </a:r>
            <a:r>
              <a:rPr lang="en-US" sz="1900" spc="-105" dirty="0">
                <a:latin typeface="Constantia"/>
                <a:cs typeface="Constantia"/>
              </a:rPr>
              <a:t> </a:t>
            </a:r>
            <a:r>
              <a:rPr lang="en-US" sz="1900" spc="-15" dirty="0">
                <a:latin typeface="Constantia"/>
                <a:cs typeface="Constantia"/>
              </a:rPr>
              <a:t>copies</a:t>
            </a:r>
            <a:r>
              <a:rPr lang="en-US" sz="1900" spc="-35" dirty="0">
                <a:latin typeface="Constantia"/>
                <a:cs typeface="Constantia"/>
              </a:rPr>
              <a:t> </a:t>
            </a:r>
            <a:r>
              <a:rPr lang="en-US" sz="1900" spc="-5" dirty="0">
                <a:latin typeface="Constantia"/>
                <a:cs typeface="Constantia"/>
              </a:rPr>
              <a:t>the</a:t>
            </a:r>
            <a:r>
              <a:rPr lang="en-US" sz="1900" spc="-55" dirty="0">
                <a:latin typeface="Constantia"/>
                <a:cs typeface="Constantia"/>
              </a:rPr>
              <a:t> </a:t>
            </a:r>
            <a:r>
              <a:rPr lang="en-US" sz="1900" spc="-25" dirty="0">
                <a:latin typeface="Constantia"/>
                <a:cs typeface="Constantia"/>
              </a:rPr>
              <a:t>lower</a:t>
            </a:r>
            <a:r>
              <a:rPr lang="en-US" sz="1900" spc="-55" dirty="0">
                <a:latin typeface="Constantia"/>
                <a:cs typeface="Constantia"/>
              </a:rPr>
              <a:t> </a:t>
            </a:r>
            <a:r>
              <a:rPr lang="en-US" sz="1900" spc="-15" dirty="0">
                <a:latin typeface="Constantia"/>
                <a:cs typeface="Constantia"/>
              </a:rPr>
              <a:t>byte</a:t>
            </a:r>
            <a:r>
              <a:rPr lang="en-US" sz="1900" spc="-80" dirty="0">
                <a:latin typeface="Constantia"/>
                <a:cs typeface="Constantia"/>
              </a:rPr>
              <a:t> </a:t>
            </a:r>
            <a:r>
              <a:rPr lang="en-US" sz="1900" spc="-10" dirty="0">
                <a:latin typeface="Constantia"/>
                <a:cs typeface="Constantia"/>
              </a:rPr>
              <a:t>of</a:t>
            </a:r>
            <a:r>
              <a:rPr lang="en-US" sz="1900" spc="40" dirty="0">
                <a:latin typeface="Constantia"/>
                <a:cs typeface="Constantia"/>
              </a:rPr>
              <a:t> </a:t>
            </a:r>
            <a:r>
              <a:rPr lang="en-US" sz="1900" spc="30" dirty="0">
                <a:latin typeface="Constantia"/>
                <a:cs typeface="Constantia"/>
              </a:rPr>
              <a:t>flag</a:t>
            </a:r>
            <a:r>
              <a:rPr lang="en-US" sz="1900" spc="-35" dirty="0">
                <a:latin typeface="Constantia"/>
                <a:cs typeface="Constantia"/>
              </a:rPr>
              <a:t> </a:t>
            </a:r>
            <a:r>
              <a:rPr lang="en-US" sz="1900" spc="-10" dirty="0">
                <a:latin typeface="Constantia"/>
                <a:cs typeface="Constantia"/>
              </a:rPr>
              <a:t>register</a:t>
            </a:r>
            <a:r>
              <a:rPr lang="en-US" sz="1900" spc="-90" dirty="0">
                <a:latin typeface="Constantia"/>
                <a:cs typeface="Constantia"/>
              </a:rPr>
              <a:t> </a:t>
            </a:r>
            <a:r>
              <a:rPr lang="en-US" sz="1900" spc="-15" dirty="0">
                <a:latin typeface="Constantia"/>
                <a:cs typeface="Constantia"/>
              </a:rPr>
              <a:t>to</a:t>
            </a:r>
            <a:r>
              <a:rPr lang="en-US" sz="1900" spc="-80" dirty="0">
                <a:latin typeface="Constantia"/>
                <a:cs typeface="Constantia"/>
              </a:rPr>
              <a:t> </a:t>
            </a:r>
            <a:r>
              <a:rPr lang="en-US" sz="1900" spc="-10" dirty="0">
                <a:latin typeface="Constantia"/>
                <a:cs typeface="Constantia"/>
              </a:rPr>
              <a:t>AH.</a:t>
            </a:r>
            <a:endParaRPr lang="en-US" sz="1900" dirty="0">
              <a:latin typeface="Constantia"/>
              <a:cs typeface="Constantia"/>
            </a:endParaRPr>
          </a:p>
          <a:p>
            <a:pPr marL="285115" indent="-273050">
              <a:lnSpc>
                <a:spcPct val="100000"/>
              </a:lnSpc>
              <a:spcBef>
                <a:spcPts val="1695"/>
              </a:spcBef>
              <a:buClr>
                <a:srgbClr val="E7BB29"/>
              </a:buClr>
              <a:buSzPct val="95238"/>
              <a:buFont typeface="Wingdings 2"/>
              <a:buChar char=""/>
              <a:tabLst>
                <a:tab pos="285115" algn="l"/>
                <a:tab pos="285750" algn="l"/>
              </a:tabLst>
            </a:pPr>
            <a:r>
              <a:rPr lang="en-US" sz="2100" b="1" spc="-5" dirty="0">
                <a:latin typeface="Constantia"/>
                <a:cs typeface="Constantia"/>
              </a:rPr>
              <a:t>SAHF:</a:t>
            </a:r>
            <a:endParaRPr lang="en-US" sz="2100" dirty="0">
              <a:latin typeface="Constantia"/>
              <a:cs typeface="Constantia"/>
            </a:endParaRPr>
          </a:p>
          <a:p>
            <a:pPr marL="652780" lvl="1" indent="-247650">
              <a:lnSpc>
                <a:spcPct val="100000"/>
              </a:lnSpc>
              <a:spcBef>
                <a:spcPts val="1664"/>
              </a:spcBef>
              <a:buClr>
                <a:srgbClr val="A4B592"/>
              </a:buClr>
              <a:buSzPct val="84210"/>
              <a:buFont typeface="Wingdings 2"/>
              <a:buChar char=""/>
              <a:tabLst>
                <a:tab pos="652780" algn="l"/>
                <a:tab pos="653415" algn="l"/>
              </a:tabLst>
            </a:pPr>
            <a:r>
              <a:rPr lang="en-US" sz="1900" spc="-30" dirty="0">
                <a:latin typeface="Constantia"/>
                <a:cs typeface="Constantia"/>
              </a:rPr>
              <a:t>It</a:t>
            </a:r>
            <a:r>
              <a:rPr lang="en-US" sz="1900" spc="-110" dirty="0">
                <a:latin typeface="Constantia"/>
                <a:cs typeface="Constantia"/>
              </a:rPr>
              <a:t> </a:t>
            </a:r>
            <a:r>
              <a:rPr lang="en-US" sz="1900" spc="-10" dirty="0">
                <a:latin typeface="Constantia"/>
                <a:cs typeface="Constantia"/>
              </a:rPr>
              <a:t>copies</a:t>
            </a:r>
            <a:r>
              <a:rPr lang="en-US" sz="1900" spc="-40" dirty="0">
                <a:latin typeface="Constantia"/>
                <a:cs typeface="Constantia"/>
              </a:rPr>
              <a:t> </a:t>
            </a:r>
            <a:r>
              <a:rPr lang="en-US" sz="1900" spc="-5" dirty="0">
                <a:latin typeface="Constantia"/>
                <a:cs typeface="Constantia"/>
              </a:rPr>
              <a:t>the</a:t>
            </a:r>
            <a:r>
              <a:rPr lang="en-US" sz="1900" spc="-100" dirty="0">
                <a:latin typeface="Constantia"/>
                <a:cs typeface="Constantia"/>
              </a:rPr>
              <a:t> </a:t>
            </a:r>
            <a:r>
              <a:rPr lang="en-US" sz="1900" spc="-10" dirty="0">
                <a:latin typeface="Constantia"/>
                <a:cs typeface="Constantia"/>
              </a:rPr>
              <a:t>contents</a:t>
            </a:r>
            <a:r>
              <a:rPr lang="en-US" sz="1900" spc="-85" dirty="0">
                <a:latin typeface="Constantia"/>
                <a:cs typeface="Constantia"/>
              </a:rPr>
              <a:t> </a:t>
            </a:r>
            <a:r>
              <a:rPr lang="en-US" sz="1900" spc="-5" dirty="0">
                <a:latin typeface="Constantia"/>
                <a:cs typeface="Constantia"/>
              </a:rPr>
              <a:t>of</a:t>
            </a:r>
            <a:r>
              <a:rPr lang="en-US" sz="1900" spc="25" dirty="0">
                <a:latin typeface="Constantia"/>
                <a:cs typeface="Constantia"/>
              </a:rPr>
              <a:t> </a:t>
            </a:r>
            <a:r>
              <a:rPr lang="en-US" sz="1900" spc="-5" dirty="0">
                <a:latin typeface="Constantia"/>
                <a:cs typeface="Constantia"/>
              </a:rPr>
              <a:t>AH</a:t>
            </a:r>
            <a:r>
              <a:rPr lang="en-US" sz="1900" spc="-40" dirty="0">
                <a:latin typeface="Constantia"/>
                <a:cs typeface="Constantia"/>
              </a:rPr>
              <a:t> </a:t>
            </a:r>
            <a:r>
              <a:rPr lang="en-US" sz="1900" spc="-15" dirty="0">
                <a:latin typeface="Constantia"/>
                <a:cs typeface="Constantia"/>
              </a:rPr>
              <a:t>to</a:t>
            </a:r>
            <a:r>
              <a:rPr lang="en-US" sz="1900" spc="-55" dirty="0">
                <a:latin typeface="Constantia"/>
                <a:cs typeface="Constantia"/>
              </a:rPr>
              <a:t> </a:t>
            </a:r>
            <a:r>
              <a:rPr lang="en-US" sz="1900" spc="-20" dirty="0">
                <a:latin typeface="Constantia"/>
                <a:cs typeface="Constantia"/>
              </a:rPr>
              <a:t>lower</a:t>
            </a:r>
            <a:r>
              <a:rPr lang="en-US" sz="1900" spc="-60" dirty="0">
                <a:latin typeface="Constantia"/>
                <a:cs typeface="Constantia"/>
              </a:rPr>
              <a:t> </a:t>
            </a:r>
            <a:r>
              <a:rPr lang="en-US" sz="1900" spc="-20" dirty="0">
                <a:latin typeface="Constantia"/>
                <a:cs typeface="Constantia"/>
              </a:rPr>
              <a:t>byte</a:t>
            </a:r>
            <a:r>
              <a:rPr lang="en-US" sz="1900" spc="-80" dirty="0">
                <a:latin typeface="Constantia"/>
                <a:cs typeface="Constantia"/>
              </a:rPr>
              <a:t> </a:t>
            </a:r>
            <a:r>
              <a:rPr lang="en-US" sz="1900" spc="-5" dirty="0">
                <a:latin typeface="Constantia"/>
                <a:cs typeface="Constantia"/>
              </a:rPr>
              <a:t>of</a:t>
            </a:r>
            <a:r>
              <a:rPr lang="en-US" sz="1900" spc="30" dirty="0">
                <a:latin typeface="Constantia"/>
                <a:cs typeface="Constantia"/>
              </a:rPr>
              <a:t> flag</a:t>
            </a:r>
            <a:r>
              <a:rPr lang="en-US" sz="1900" spc="-30" dirty="0">
                <a:latin typeface="Constantia"/>
                <a:cs typeface="Constantia"/>
              </a:rPr>
              <a:t> </a:t>
            </a:r>
            <a:r>
              <a:rPr lang="en-US" sz="1900" spc="-25" dirty="0">
                <a:latin typeface="Constantia"/>
                <a:cs typeface="Constantia"/>
              </a:rPr>
              <a:t>register.</a:t>
            </a:r>
            <a:endParaRPr lang="en-US" sz="1900" dirty="0">
              <a:latin typeface="Constantia"/>
              <a:cs typeface="Constantia"/>
            </a:endParaRPr>
          </a:p>
          <a:p>
            <a:pPr marL="285115" indent="-273050">
              <a:lnSpc>
                <a:spcPct val="100000"/>
              </a:lnSpc>
              <a:spcBef>
                <a:spcPts val="1700"/>
              </a:spcBef>
              <a:buClr>
                <a:srgbClr val="E7BB29"/>
              </a:buClr>
              <a:buSzPct val="95238"/>
              <a:buFont typeface="Wingdings 2"/>
              <a:buChar char=""/>
              <a:tabLst>
                <a:tab pos="285115" algn="l"/>
                <a:tab pos="285750" algn="l"/>
              </a:tabLst>
            </a:pPr>
            <a:r>
              <a:rPr lang="en-US" sz="2100" b="1" spc="-10" dirty="0">
                <a:latin typeface="Constantia"/>
                <a:cs typeface="Constantia"/>
              </a:rPr>
              <a:t>PUSHF:</a:t>
            </a:r>
            <a:endParaRPr lang="en-US" sz="2100" dirty="0">
              <a:latin typeface="Constantia"/>
              <a:cs typeface="Constantia"/>
            </a:endParaRPr>
          </a:p>
          <a:p>
            <a:pPr marL="652780" lvl="1" indent="-247650">
              <a:lnSpc>
                <a:spcPct val="100000"/>
              </a:lnSpc>
              <a:spcBef>
                <a:spcPts val="1665"/>
              </a:spcBef>
              <a:buClr>
                <a:srgbClr val="A4B592"/>
              </a:buClr>
              <a:buSzPct val="84210"/>
              <a:buFont typeface="Wingdings 2"/>
              <a:buChar char=""/>
              <a:tabLst>
                <a:tab pos="652780" algn="l"/>
                <a:tab pos="653415" algn="l"/>
              </a:tabLst>
            </a:pPr>
            <a:r>
              <a:rPr lang="en-US" sz="2300" dirty="0">
                <a:latin typeface="Constantia" panose="02030602050306030303" pitchFamily="18" charset="0"/>
              </a:rPr>
              <a:t>This instruction decrements the SP by 2 and copies the word in flag register to the memory location pointed to by SP. </a:t>
            </a:r>
          </a:p>
          <a:p>
            <a:pPr marL="652780" lvl="1" indent="-247650">
              <a:lnSpc>
                <a:spcPct val="100000"/>
              </a:lnSpc>
              <a:spcBef>
                <a:spcPts val="1665"/>
              </a:spcBef>
              <a:buClr>
                <a:srgbClr val="A4B592"/>
              </a:buClr>
              <a:buSzPct val="84210"/>
              <a:buFont typeface="Wingdings 2"/>
              <a:buChar char=""/>
              <a:tabLst>
                <a:tab pos="652780" algn="l"/>
                <a:tab pos="653415" algn="l"/>
              </a:tabLst>
            </a:pPr>
            <a:r>
              <a:rPr lang="en-US" sz="2300" b="1" dirty="0">
                <a:latin typeface="Constantia" panose="02030602050306030303" pitchFamily="18" charset="0"/>
              </a:rPr>
              <a:t>POPF</a:t>
            </a:r>
            <a:r>
              <a:rPr lang="en-US" sz="2300" dirty="0">
                <a:latin typeface="Constantia" panose="02030602050306030303" pitchFamily="18" charset="0"/>
              </a:rPr>
              <a:t> –</a:t>
            </a:r>
          </a:p>
          <a:p>
            <a:pPr marL="652780" lvl="1" indent="-247650">
              <a:lnSpc>
                <a:spcPct val="100000"/>
              </a:lnSpc>
              <a:spcBef>
                <a:spcPts val="1665"/>
              </a:spcBef>
              <a:buClr>
                <a:srgbClr val="A4B592"/>
              </a:buClr>
              <a:buSzPct val="84210"/>
              <a:buFont typeface="Wingdings 2"/>
              <a:buChar char=""/>
              <a:tabLst>
                <a:tab pos="652780" algn="l"/>
                <a:tab pos="653415" algn="l"/>
              </a:tabLst>
            </a:pPr>
            <a:r>
              <a:rPr lang="en-US" sz="2300" dirty="0">
                <a:latin typeface="Constantia" panose="02030602050306030303" pitchFamily="18" charset="0"/>
              </a:rPr>
              <a:t> Pop word from top of stack to flag - register. This instruction copies a word from the two memory location at the top of the stack to flag register and increments the stack pointer by 2.</a:t>
            </a:r>
            <a:r>
              <a:rPr lang="en-US" sz="2300" spc="-5" dirty="0">
                <a:latin typeface="Constantia" panose="02030602050306030303" pitchFamily="18" charset="0"/>
                <a:cs typeface="Constantia"/>
              </a:rPr>
              <a:t>.</a:t>
            </a:r>
            <a:endParaRPr lang="en-US" sz="2300" dirty="0">
              <a:latin typeface="Constantia" panose="02030602050306030303" pitchFamily="18" charset="0"/>
              <a:cs typeface="Constantia"/>
            </a:endParaRPr>
          </a:p>
          <a:p>
            <a:endParaRPr lang="en-IN" dirty="0"/>
          </a:p>
        </p:txBody>
      </p:sp>
    </p:spTree>
    <p:extLst>
      <p:ext uri="{BB962C8B-B14F-4D97-AF65-F5344CB8AC3E}">
        <p14:creationId xmlns:p14="http://schemas.microsoft.com/office/powerpoint/2010/main" val="2557732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11553-F880-42C2-9AF5-788FACF4D607}"/>
              </a:ext>
            </a:extLst>
          </p:cNvPr>
          <p:cNvSpPr>
            <a:spLocks noGrp="1"/>
          </p:cNvSpPr>
          <p:nvPr>
            <p:ph type="title"/>
          </p:nvPr>
        </p:nvSpPr>
        <p:spPr/>
        <p:txBody>
          <a:bodyPr/>
          <a:lstStyle/>
          <a:p>
            <a:r>
              <a:rPr lang="en-IN" spc="-5" dirty="0"/>
              <a:t>Arithmetic</a:t>
            </a:r>
            <a:r>
              <a:rPr lang="en-IN" spc="-85" dirty="0"/>
              <a:t> </a:t>
            </a:r>
            <a:r>
              <a:rPr lang="en-IN" spc="-5" dirty="0"/>
              <a:t>Instructions</a:t>
            </a:r>
            <a:endParaRPr lang="en-IN" dirty="0"/>
          </a:p>
        </p:txBody>
      </p:sp>
      <p:sp>
        <p:nvSpPr>
          <p:cNvPr id="3" name="Content Placeholder 2">
            <a:extLst>
              <a:ext uri="{FF2B5EF4-FFF2-40B4-BE49-F238E27FC236}">
                <a16:creationId xmlns:a16="http://schemas.microsoft.com/office/drawing/2014/main" xmlns="" id="{C42963BC-2C45-44A2-970C-3C8EB0EAEE5B}"/>
              </a:ext>
            </a:extLst>
          </p:cNvPr>
          <p:cNvSpPr>
            <a:spLocks noGrp="1"/>
          </p:cNvSpPr>
          <p:nvPr>
            <p:ph idx="1"/>
          </p:nvPr>
        </p:nvSpPr>
        <p:spPr/>
        <p:txBody>
          <a:bodyPr>
            <a:normAutofit/>
          </a:bodyPr>
          <a:lstStyle/>
          <a:p>
            <a:r>
              <a:rPr lang="en-IN" dirty="0"/>
              <a:t>ADD                             DEC          AAM</a:t>
            </a:r>
          </a:p>
          <a:p>
            <a:r>
              <a:rPr lang="en-IN" dirty="0"/>
              <a:t>• ADC                           NEG          DIV</a:t>
            </a:r>
          </a:p>
          <a:p>
            <a:r>
              <a:rPr lang="en-IN" dirty="0"/>
              <a:t>• INC                            CMP          IDIV</a:t>
            </a:r>
          </a:p>
          <a:p>
            <a:r>
              <a:rPr lang="en-IN" dirty="0"/>
              <a:t>• AAA                            AAS          AAD </a:t>
            </a:r>
          </a:p>
          <a:p>
            <a:r>
              <a:rPr lang="en-IN" dirty="0"/>
              <a:t>• DAA                           DAS         CBW</a:t>
            </a:r>
          </a:p>
          <a:p>
            <a:r>
              <a:rPr lang="en-IN" dirty="0"/>
              <a:t>• SBB                             MUL        CDW</a:t>
            </a:r>
          </a:p>
          <a:p>
            <a:r>
              <a:rPr lang="en-IN" dirty="0"/>
              <a:t>• SUB                            IMUL</a:t>
            </a:r>
          </a:p>
        </p:txBody>
      </p:sp>
    </p:spTree>
    <p:extLst>
      <p:ext uri="{BB962C8B-B14F-4D97-AF65-F5344CB8AC3E}">
        <p14:creationId xmlns:p14="http://schemas.microsoft.com/office/powerpoint/2010/main" val="50092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54EF3-BEF2-4997-AE8C-4AF35069C392}"/>
              </a:ext>
            </a:extLst>
          </p:cNvPr>
          <p:cNvSpPr>
            <a:spLocks noGrp="1"/>
          </p:cNvSpPr>
          <p:nvPr>
            <p:ph type="title"/>
          </p:nvPr>
        </p:nvSpPr>
        <p:spPr/>
        <p:txBody>
          <a:bodyPr/>
          <a:lstStyle/>
          <a:p>
            <a:r>
              <a:rPr lang="en-IN" spc="-10" dirty="0"/>
              <a:t>Classification </a:t>
            </a:r>
            <a:r>
              <a:rPr lang="en-IN" dirty="0"/>
              <a:t>of </a:t>
            </a:r>
            <a:r>
              <a:rPr lang="en-IN" spc="-5" dirty="0"/>
              <a:t>Instruction</a:t>
            </a:r>
            <a:r>
              <a:rPr lang="en-IN" spc="-80" dirty="0"/>
              <a:t> </a:t>
            </a:r>
            <a:r>
              <a:rPr lang="en-IN" spc="-20" dirty="0"/>
              <a:t>Set</a:t>
            </a:r>
            <a:endParaRPr lang="en-IN" dirty="0"/>
          </a:p>
        </p:txBody>
      </p:sp>
      <p:sp>
        <p:nvSpPr>
          <p:cNvPr id="3" name="Content Placeholder 2">
            <a:extLst>
              <a:ext uri="{FF2B5EF4-FFF2-40B4-BE49-F238E27FC236}">
                <a16:creationId xmlns:a16="http://schemas.microsoft.com/office/drawing/2014/main" xmlns="" id="{6B96621A-94F7-49A5-A49A-D84AF063998A}"/>
              </a:ext>
            </a:extLst>
          </p:cNvPr>
          <p:cNvSpPr>
            <a:spLocks noGrp="1"/>
          </p:cNvSpPr>
          <p:nvPr>
            <p:ph idx="1"/>
          </p:nvPr>
        </p:nvSpPr>
        <p:spPr/>
        <p:txBody>
          <a:bodyPr/>
          <a:lstStyle/>
          <a:p>
            <a:pPr marL="285115" indent="-273050">
              <a:lnSpc>
                <a:spcPct val="100000"/>
              </a:lnSpc>
              <a:spcBef>
                <a:spcPts val="2070"/>
              </a:spcBef>
              <a:buClr>
                <a:srgbClr val="E7BB29"/>
              </a:buClr>
              <a:buSzPct val="93750"/>
              <a:buFont typeface="Wingdings 2"/>
              <a:buChar char=""/>
              <a:tabLst>
                <a:tab pos="285750" algn="l"/>
              </a:tabLst>
            </a:pPr>
            <a:r>
              <a:rPr lang="en-IN" sz="3200" spc="-10" dirty="0">
                <a:latin typeface="Constantia"/>
                <a:cs typeface="Constantia"/>
              </a:rPr>
              <a:t>Data </a:t>
            </a:r>
            <a:r>
              <a:rPr lang="en-IN" sz="3200" spc="-35" dirty="0">
                <a:latin typeface="Constantia"/>
                <a:cs typeface="Constantia"/>
              </a:rPr>
              <a:t>Transfer</a:t>
            </a:r>
            <a:r>
              <a:rPr lang="en-IN" sz="3200" spc="-285" dirty="0">
                <a:latin typeface="Constantia"/>
                <a:cs typeface="Constantia"/>
              </a:rPr>
              <a:t> </a:t>
            </a:r>
            <a:r>
              <a:rPr lang="en-IN" sz="3200" spc="-5" dirty="0">
                <a:latin typeface="Constantia"/>
                <a:cs typeface="Constantia"/>
              </a:rPr>
              <a:t>Instructions</a:t>
            </a:r>
            <a:endParaRPr lang="en-IN" sz="3200" dirty="0">
              <a:latin typeface="Constantia"/>
              <a:cs typeface="Constantia"/>
            </a:endParaRPr>
          </a:p>
          <a:p>
            <a:pPr marL="285115" indent="-273050">
              <a:lnSpc>
                <a:spcPct val="100000"/>
              </a:lnSpc>
              <a:spcBef>
                <a:spcPts val="1970"/>
              </a:spcBef>
              <a:buClr>
                <a:srgbClr val="E7BB29"/>
              </a:buClr>
              <a:buSzPct val="93750"/>
              <a:buFont typeface="Wingdings 2"/>
              <a:buChar char=""/>
              <a:tabLst>
                <a:tab pos="285750" algn="l"/>
              </a:tabLst>
            </a:pPr>
            <a:r>
              <a:rPr lang="en-IN" sz="3200" spc="-5" dirty="0">
                <a:latin typeface="Constantia"/>
                <a:cs typeface="Constantia"/>
              </a:rPr>
              <a:t>Arithmetic</a:t>
            </a:r>
            <a:r>
              <a:rPr lang="en-IN" sz="3200" spc="-105" dirty="0">
                <a:latin typeface="Constantia"/>
                <a:cs typeface="Constantia"/>
              </a:rPr>
              <a:t> </a:t>
            </a:r>
            <a:r>
              <a:rPr lang="en-IN" sz="3200" spc="-5" dirty="0">
                <a:latin typeface="Constantia"/>
                <a:cs typeface="Constantia"/>
              </a:rPr>
              <a:t>Instructions</a:t>
            </a:r>
            <a:endParaRPr lang="en-IN" sz="3200" dirty="0">
              <a:latin typeface="Constantia"/>
              <a:cs typeface="Constantia"/>
            </a:endParaRPr>
          </a:p>
          <a:p>
            <a:pPr marL="285115" indent="-273050">
              <a:lnSpc>
                <a:spcPct val="100000"/>
              </a:lnSpc>
              <a:spcBef>
                <a:spcPts val="1970"/>
              </a:spcBef>
              <a:buClr>
                <a:srgbClr val="E7BB29"/>
              </a:buClr>
              <a:buSzPct val="93750"/>
              <a:buFont typeface="Wingdings 2"/>
              <a:buChar char=""/>
              <a:tabLst>
                <a:tab pos="285750" algn="l"/>
              </a:tabLst>
            </a:pPr>
            <a:r>
              <a:rPr lang="en-IN" sz="3200" spc="-5" dirty="0">
                <a:latin typeface="Constantia"/>
                <a:cs typeface="Constantia"/>
              </a:rPr>
              <a:t>Bit Manipulation</a:t>
            </a:r>
            <a:r>
              <a:rPr lang="en-IN" sz="3200" spc="-155" dirty="0">
                <a:latin typeface="Constantia"/>
                <a:cs typeface="Constantia"/>
              </a:rPr>
              <a:t> </a:t>
            </a:r>
            <a:r>
              <a:rPr lang="en-IN" sz="3200" spc="-5" dirty="0">
                <a:latin typeface="Constantia"/>
                <a:cs typeface="Constantia"/>
              </a:rPr>
              <a:t>Instructions</a:t>
            </a:r>
            <a:endParaRPr lang="en-IN" sz="3200" dirty="0">
              <a:latin typeface="Constantia"/>
              <a:cs typeface="Constantia"/>
            </a:endParaRPr>
          </a:p>
          <a:p>
            <a:pPr marL="285115" indent="-273050">
              <a:lnSpc>
                <a:spcPct val="100000"/>
              </a:lnSpc>
              <a:spcBef>
                <a:spcPts val="1970"/>
              </a:spcBef>
              <a:buClr>
                <a:srgbClr val="E7BB29"/>
              </a:buClr>
              <a:buSzPct val="93750"/>
              <a:buFont typeface="Wingdings 2"/>
              <a:buChar char=""/>
              <a:tabLst>
                <a:tab pos="285750" algn="l"/>
              </a:tabLst>
            </a:pPr>
            <a:r>
              <a:rPr lang="en-IN" sz="3200" spc="-15" dirty="0">
                <a:latin typeface="Constantia"/>
                <a:cs typeface="Constantia"/>
              </a:rPr>
              <a:t>Program </a:t>
            </a:r>
            <a:r>
              <a:rPr lang="en-IN" sz="3200" spc="-10" dirty="0">
                <a:latin typeface="Constantia"/>
                <a:cs typeface="Constantia"/>
              </a:rPr>
              <a:t>Execution </a:t>
            </a:r>
            <a:r>
              <a:rPr lang="en-IN" sz="3200" spc="-35" dirty="0">
                <a:latin typeface="Constantia"/>
                <a:cs typeface="Constantia"/>
              </a:rPr>
              <a:t>Transfer</a:t>
            </a:r>
            <a:r>
              <a:rPr lang="en-IN" sz="3200" spc="-300" dirty="0">
                <a:latin typeface="Constantia"/>
                <a:cs typeface="Constantia"/>
              </a:rPr>
              <a:t> </a:t>
            </a:r>
            <a:r>
              <a:rPr lang="en-IN" sz="3200" spc="-5" dirty="0">
                <a:latin typeface="Constantia"/>
                <a:cs typeface="Constantia"/>
              </a:rPr>
              <a:t>Instructions</a:t>
            </a:r>
            <a:endParaRPr lang="en-IN" sz="3200" dirty="0">
              <a:latin typeface="Constantia"/>
              <a:cs typeface="Constantia"/>
            </a:endParaRPr>
          </a:p>
          <a:p>
            <a:pPr marL="285115" indent="-273050">
              <a:lnSpc>
                <a:spcPct val="100000"/>
              </a:lnSpc>
              <a:spcBef>
                <a:spcPts val="1964"/>
              </a:spcBef>
              <a:buClr>
                <a:srgbClr val="E7BB29"/>
              </a:buClr>
              <a:buSzPct val="93750"/>
              <a:buFont typeface="Wingdings 2"/>
              <a:buChar char=""/>
              <a:tabLst>
                <a:tab pos="285750" algn="l"/>
              </a:tabLst>
            </a:pPr>
            <a:r>
              <a:rPr lang="en-IN" sz="3200" dirty="0">
                <a:latin typeface="Constantia"/>
                <a:cs typeface="Constantia"/>
              </a:rPr>
              <a:t>String</a:t>
            </a:r>
            <a:r>
              <a:rPr lang="en-IN" sz="3200" spc="-20" dirty="0">
                <a:latin typeface="Constantia"/>
                <a:cs typeface="Constantia"/>
              </a:rPr>
              <a:t> </a:t>
            </a:r>
            <a:r>
              <a:rPr lang="en-IN" sz="3200" spc="-5" dirty="0">
                <a:latin typeface="Constantia"/>
                <a:cs typeface="Constantia"/>
              </a:rPr>
              <a:t>Instructions</a:t>
            </a:r>
            <a:endParaRPr lang="en-IN" sz="3200" dirty="0">
              <a:latin typeface="Constantia"/>
              <a:cs typeface="Constantia"/>
            </a:endParaRPr>
          </a:p>
          <a:p>
            <a:pPr marL="285115" indent="-273050">
              <a:lnSpc>
                <a:spcPct val="100000"/>
              </a:lnSpc>
              <a:spcBef>
                <a:spcPts val="1970"/>
              </a:spcBef>
              <a:buClr>
                <a:srgbClr val="E7BB29"/>
              </a:buClr>
              <a:buSzPct val="93750"/>
              <a:buFont typeface="Wingdings 2"/>
              <a:buChar char=""/>
              <a:tabLst>
                <a:tab pos="285750" algn="l"/>
              </a:tabLst>
            </a:pPr>
            <a:r>
              <a:rPr lang="en-IN" sz="3200" spc="-15" dirty="0">
                <a:latin typeface="Constantia"/>
                <a:cs typeface="Constantia"/>
              </a:rPr>
              <a:t>Processor Control</a:t>
            </a:r>
            <a:r>
              <a:rPr lang="en-IN" sz="3200" spc="-130" dirty="0">
                <a:latin typeface="Constantia"/>
                <a:cs typeface="Constantia"/>
              </a:rPr>
              <a:t> </a:t>
            </a:r>
            <a:r>
              <a:rPr lang="en-IN" sz="3200" spc="-5" dirty="0">
                <a:latin typeface="Constantia"/>
                <a:cs typeface="Constantia"/>
              </a:rPr>
              <a:t>Instructions</a:t>
            </a:r>
            <a:endParaRPr lang="en-IN" sz="3200" dirty="0">
              <a:latin typeface="Constantia"/>
              <a:cs typeface="Constantia"/>
            </a:endParaRPr>
          </a:p>
          <a:p>
            <a:endParaRPr lang="en-IN" dirty="0"/>
          </a:p>
        </p:txBody>
      </p:sp>
    </p:spTree>
    <p:extLst>
      <p:ext uri="{BB962C8B-B14F-4D97-AF65-F5344CB8AC3E}">
        <p14:creationId xmlns:p14="http://schemas.microsoft.com/office/powerpoint/2010/main" val="1862199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8DD85F-43C3-48B7-B478-82082F50D7F7}"/>
              </a:ext>
            </a:extLst>
          </p:cNvPr>
          <p:cNvSpPr>
            <a:spLocks noGrp="1"/>
          </p:cNvSpPr>
          <p:nvPr>
            <p:ph type="title"/>
          </p:nvPr>
        </p:nvSpPr>
        <p:spPr/>
        <p:txBody>
          <a:bodyPr/>
          <a:lstStyle/>
          <a:p>
            <a:r>
              <a:rPr lang="en-IN" dirty="0"/>
              <a:t>ADD</a:t>
            </a:r>
          </a:p>
        </p:txBody>
      </p:sp>
      <p:sp>
        <p:nvSpPr>
          <p:cNvPr id="3" name="Content Placeholder 2">
            <a:extLst>
              <a:ext uri="{FF2B5EF4-FFF2-40B4-BE49-F238E27FC236}">
                <a16:creationId xmlns:a16="http://schemas.microsoft.com/office/drawing/2014/main" xmlns="" id="{23ADC7CB-D406-4C5F-BEF9-60DFC8DACAF6}"/>
              </a:ext>
            </a:extLst>
          </p:cNvPr>
          <p:cNvSpPr>
            <a:spLocks noGrp="1"/>
          </p:cNvSpPr>
          <p:nvPr>
            <p:ph idx="1"/>
          </p:nvPr>
        </p:nvSpPr>
        <p:spPr/>
        <p:txBody>
          <a:bodyPr>
            <a:normAutofit fontScale="77500" lnSpcReduction="20000"/>
          </a:bodyPr>
          <a:lstStyle/>
          <a:p>
            <a:pPr marL="285115" indent="-273050">
              <a:lnSpc>
                <a:spcPct val="100000"/>
              </a:lnSpc>
              <a:spcBef>
                <a:spcPts val="2275"/>
              </a:spcBef>
              <a:buClr>
                <a:srgbClr val="E7BB29"/>
              </a:buClr>
              <a:buSzPct val="93750"/>
              <a:buFont typeface="Wingdings 2"/>
              <a:buChar char=""/>
              <a:tabLst>
                <a:tab pos="285750" algn="l"/>
              </a:tabLst>
            </a:pPr>
            <a:r>
              <a:rPr lang="en-US" sz="3200" b="1" spc="-5" dirty="0">
                <a:latin typeface="Constantia"/>
                <a:cs typeface="Constantia"/>
              </a:rPr>
              <a:t>ADD </a:t>
            </a:r>
            <a:r>
              <a:rPr lang="en-US" sz="3200" b="1" spc="-10" dirty="0">
                <a:latin typeface="Constantia"/>
                <a:cs typeface="Constantia"/>
              </a:rPr>
              <a:t>Des,</a:t>
            </a:r>
            <a:r>
              <a:rPr lang="en-US" sz="3200" b="1" spc="-50" dirty="0">
                <a:latin typeface="Constantia"/>
                <a:cs typeface="Constantia"/>
              </a:rPr>
              <a:t> </a:t>
            </a:r>
            <a:r>
              <a:rPr lang="en-US" sz="3200" b="1" spc="-15" dirty="0">
                <a:latin typeface="Constantia"/>
                <a:cs typeface="Constantia"/>
              </a:rPr>
              <a:t>Src:</a:t>
            </a:r>
            <a:endParaRPr lang="en-US" sz="3200" dirty="0">
              <a:latin typeface="Constantia"/>
              <a:cs typeface="Constantia"/>
            </a:endParaRPr>
          </a:p>
          <a:p>
            <a:pPr marL="652780" lvl="1" indent="-247650">
              <a:lnSpc>
                <a:spcPct val="100000"/>
              </a:lnSpc>
              <a:spcBef>
                <a:spcPts val="1889"/>
              </a:spcBef>
              <a:buClr>
                <a:srgbClr val="A4B592"/>
              </a:buClr>
              <a:buSzPct val="83928"/>
              <a:buFont typeface="Wingdings 2"/>
              <a:buChar char=""/>
              <a:tabLst>
                <a:tab pos="653415" algn="l"/>
              </a:tabLst>
            </a:pPr>
            <a:r>
              <a:rPr lang="en-US" sz="2800" spc="-45" dirty="0">
                <a:latin typeface="Constantia"/>
                <a:cs typeface="Constantia"/>
              </a:rPr>
              <a:t>It</a:t>
            </a:r>
            <a:r>
              <a:rPr lang="en-US" sz="2800" spc="-150" dirty="0">
                <a:latin typeface="Constantia"/>
                <a:cs typeface="Constantia"/>
              </a:rPr>
              <a:t> </a:t>
            </a:r>
            <a:r>
              <a:rPr lang="en-US" sz="2800" spc="-5" dirty="0">
                <a:latin typeface="Constantia"/>
                <a:cs typeface="Constantia"/>
              </a:rPr>
              <a:t>adds</a:t>
            </a:r>
            <a:r>
              <a:rPr lang="en-US" sz="2800" spc="-110" dirty="0">
                <a:latin typeface="Constantia"/>
                <a:cs typeface="Constantia"/>
              </a:rPr>
              <a:t> </a:t>
            </a:r>
            <a:r>
              <a:rPr lang="en-US" sz="2800" spc="-5" dirty="0">
                <a:latin typeface="Constantia"/>
                <a:cs typeface="Constantia"/>
              </a:rPr>
              <a:t>a</a:t>
            </a:r>
            <a:r>
              <a:rPr lang="en-US" sz="2800" spc="-75" dirty="0">
                <a:latin typeface="Constantia"/>
                <a:cs typeface="Constantia"/>
              </a:rPr>
              <a:t> </a:t>
            </a:r>
            <a:r>
              <a:rPr lang="en-US" sz="2800" spc="-20" dirty="0">
                <a:latin typeface="Constantia"/>
                <a:cs typeface="Constantia"/>
              </a:rPr>
              <a:t>byte</a:t>
            </a:r>
            <a:r>
              <a:rPr lang="en-US" sz="2800" spc="-105" dirty="0">
                <a:latin typeface="Constantia"/>
                <a:cs typeface="Constantia"/>
              </a:rPr>
              <a:t> </a:t>
            </a:r>
            <a:r>
              <a:rPr lang="en-US" sz="2800" spc="-25" dirty="0">
                <a:latin typeface="Constantia"/>
                <a:cs typeface="Constantia"/>
              </a:rPr>
              <a:t>to</a:t>
            </a:r>
            <a:r>
              <a:rPr lang="en-US" sz="2800" spc="-75" dirty="0">
                <a:latin typeface="Constantia"/>
                <a:cs typeface="Constantia"/>
              </a:rPr>
              <a:t> </a:t>
            </a:r>
            <a:r>
              <a:rPr lang="en-US" sz="2800" spc="-25" dirty="0">
                <a:latin typeface="Constantia"/>
                <a:cs typeface="Constantia"/>
              </a:rPr>
              <a:t>byte</a:t>
            </a:r>
            <a:r>
              <a:rPr lang="en-US" sz="2800" spc="-140" dirty="0">
                <a:latin typeface="Constantia"/>
                <a:cs typeface="Constantia"/>
              </a:rPr>
              <a:t> </a:t>
            </a:r>
            <a:r>
              <a:rPr lang="en-US" sz="2800" spc="-5" dirty="0">
                <a:latin typeface="Constantia"/>
                <a:cs typeface="Constantia"/>
              </a:rPr>
              <a:t>or</a:t>
            </a:r>
            <a:r>
              <a:rPr lang="en-US" sz="2800" spc="-170" dirty="0">
                <a:latin typeface="Constantia"/>
                <a:cs typeface="Constantia"/>
              </a:rPr>
              <a:t> </a:t>
            </a:r>
            <a:r>
              <a:rPr lang="en-US" sz="2800" spc="-5" dirty="0">
                <a:latin typeface="Constantia"/>
                <a:cs typeface="Constantia"/>
              </a:rPr>
              <a:t>a</a:t>
            </a:r>
            <a:r>
              <a:rPr lang="en-US" sz="2800" spc="-130" dirty="0">
                <a:latin typeface="Constantia"/>
                <a:cs typeface="Constantia"/>
              </a:rPr>
              <a:t> </a:t>
            </a:r>
            <a:r>
              <a:rPr lang="en-US" sz="2800" spc="-30" dirty="0">
                <a:latin typeface="Constantia"/>
                <a:cs typeface="Constantia"/>
              </a:rPr>
              <a:t>word</a:t>
            </a:r>
            <a:r>
              <a:rPr lang="en-US" sz="2800" spc="-35" dirty="0">
                <a:latin typeface="Constantia"/>
                <a:cs typeface="Constantia"/>
              </a:rPr>
              <a:t> </a:t>
            </a:r>
            <a:r>
              <a:rPr lang="en-US" sz="2800" spc="-25" dirty="0">
                <a:latin typeface="Constantia"/>
                <a:cs typeface="Constantia"/>
              </a:rPr>
              <a:t>to</a:t>
            </a:r>
            <a:r>
              <a:rPr lang="en-US" sz="2800" spc="-140" dirty="0">
                <a:latin typeface="Constantia"/>
                <a:cs typeface="Constantia"/>
              </a:rPr>
              <a:t> </a:t>
            </a:r>
            <a:r>
              <a:rPr lang="en-US" sz="2800" spc="-30" dirty="0">
                <a:latin typeface="Constantia"/>
                <a:cs typeface="Constantia"/>
              </a:rPr>
              <a:t>word.</a:t>
            </a:r>
          </a:p>
          <a:p>
            <a:pPr marL="652780" lvl="1" indent="-247650">
              <a:lnSpc>
                <a:spcPct val="100000"/>
              </a:lnSpc>
              <a:spcBef>
                <a:spcPts val="1889"/>
              </a:spcBef>
              <a:buClr>
                <a:srgbClr val="A4B592"/>
              </a:buClr>
              <a:buSzPct val="83928"/>
              <a:buFont typeface="Wingdings 2"/>
              <a:buChar char=""/>
              <a:tabLst>
                <a:tab pos="653415" algn="l"/>
              </a:tabLst>
            </a:pPr>
            <a:r>
              <a:rPr lang="en-US" dirty="0">
                <a:latin typeface="Constantia" panose="02030602050306030303" pitchFamily="18" charset="0"/>
                <a:cs typeface="Times New Roman" panose="02020603050405020304" pitchFamily="18" charset="0"/>
              </a:rPr>
              <a:t>The source may be an immediate number, a register, or a memory location. The destination may be a register or a memory location. The source and the destination in an instruction cannot both be memory locations</a:t>
            </a:r>
            <a:endParaRPr lang="en-US" sz="2800" dirty="0">
              <a:latin typeface="Constantia" panose="02030602050306030303" pitchFamily="18" charset="0"/>
              <a:cs typeface="Times New Roman" panose="02020603050405020304" pitchFamily="18" charset="0"/>
            </a:endParaRPr>
          </a:p>
          <a:p>
            <a:pPr marL="652780" lvl="1" indent="-247650">
              <a:lnSpc>
                <a:spcPct val="100000"/>
              </a:lnSpc>
              <a:spcBef>
                <a:spcPts val="1870"/>
              </a:spcBef>
              <a:buClr>
                <a:srgbClr val="A4B592"/>
              </a:buClr>
              <a:buSzPct val="83928"/>
              <a:buFont typeface="Wingdings 2"/>
              <a:buChar char=""/>
              <a:tabLst>
                <a:tab pos="653415" algn="l"/>
              </a:tabLst>
            </a:pPr>
            <a:r>
              <a:rPr lang="en-US" sz="2800" spc="-45" dirty="0">
                <a:latin typeface="Constantia"/>
                <a:cs typeface="Constantia"/>
              </a:rPr>
              <a:t>It </a:t>
            </a:r>
            <a:r>
              <a:rPr lang="en-US" sz="2800" spc="-10" dirty="0">
                <a:latin typeface="Constantia"/>
                <a:cs typeface="Constantia"/>
              </a:rPr>
              <a:t>effects </a:t>
            </a:r>
            <a:r>
              <a:rPr lang="en-US" sz="2800" spc="-75" dirty="0">
                <a:latin typeface="Constantia"/>
                <a:cs typeface="Constantia"/>
              </a:rPr>
              <a:t>AF, CF, OF, </a:t>
            </a:r>
            <a:r>
              <a:rPr lang="en-US" sz="2800" spc="-90" dirty="0">
                <a:latin typeface="Constantia"/>
                <a:cs typeface="Constantia"/>
              </a:rPr>
              <a:t>PF, </a:t>
            </a:r>
            <a:r>
              <a:rPr lang="en-US" sz="2800" spc="-70" dirty="0">
                <a:latin typeface="Constantia"/>
                <a:cs typeface="Constantia"/>
              </a:rPr>
              <a:t>SF, </a:t>
            </a:r>
            <a:r>
              <a:rPr lang="en-US" sz="2800" spc="-5" dirty="0">
                <a:latin typeface="Constantia"/>
                <a:cs typeface="Constantia"/>
              </a:rPr>
              <a:t>ZF</a:t>
            </a:r>
            <a:r>
              <a:rPr lang="en-US" sz="2800" spc="120" dirty="0">
                <a:latin typeface="Constantia"/>
                <a:cs typeface="Constantia"/>
              </a:rPr>
              <a:t> </a:t>
            </a:r>
            <a:r>
              <a:rPr lang="en-US" sz="2800" spc="20" dirty="0">
                <a:latin typeface="Constantia"/>
                <a:cs typeface="Constantia"/>
              </a:rPr>
              <a:t>flags.</a:t>
            </a:r>
            <a:endParaRPr lang="en-US" sz="2800" dirty="0">
              <a:latin typeface="Constantia"/>
              <a:cs typeface="Constantia"/>
            </a:endParaRPr>
          </a:p>
          <a:p>
            <a:pPr marL="652780" lvl="1" indent="-247650">
              <a:lnSpc>
                <a:spcPct val="100000"/>
              </a:lnSpc>
              <a:spcBef>
                <a:spcPts val="1875"/>
              </a:spcBef>
              <a:buClr>
                <a:srgbClr val="A4B592"/>
              </a:buClr>
              <a:buSzPct val="83928"/>
              <a:buFont typeface="Wingdings 2"/>
              <a:buChar char=""/>
              <a:tabLst>
                <a:tab pos="653415" algn="l"/>
              </a:tabLst>
            </a:pPr>
            <a:r>
              <a:rPr lang="en-US" sz="2800" spc="-20" dirty="0">
                <a:latin typeface="Constantia"/>
                <a:cs typeface="Constantia"/>
              </a:rPr>
              <a:t>E.g.:</a:t>
            </a:r>
            <a:endParaRPr lang="en-US" sz="2800" dirty="0">
              <a:latin typeface="Constantia"/>
              <a:cs typeface="Constantia"/>
            </a:endParaRPr>
          </a:p>
          <a:p>
            <a:pPr marL="927100" lvl="2" indent="-247650">
              <a:lnSpc>
                <a:spcPct val="100000"/>
              </a:lnSpc>
              <a:spcBef>
                <a:spcPts val="1805"/>
              </a:spcBef>
              <a:buClr>
                <a:srgbClr val="F3A346"/>
              </a:buClr>
              <a:buSzPct val="68750"/>
              <a:buFont typeface="Wingdings 2"/>
              <a:buChar char=""/>
              <a:tabLst>
                <a:tab pos="927100" algn="l"/>
                <a:tab pos="927735" algn="l"/>
              </a:tabLst>
            </a:pPr>
            <a:r>
              <a:rPr lang="en-US" sz="2400" spc="-5" dirty="0">
                <a:latin typeface="Constantia"/>
                <a:cs typeface="Constantia"/>
              </a:rPr>
              <a:t>ADD AL,</a:t>
            </a:r>
            <a:r>
              <a:rPr lang="en-US" sz="2400" spc="-75" dirty="0">
                <a:latin typeface="Constantia"/>
                <a:cs typeface="Constantia"/>
              </a:rPr>
              <a:t> </a:t>
            </a:r>
            <a:r>
              <a:rPr lang="en-US" sz="2400" spc="-65" dirty="0">
                <a:latin typeface="Constantia"/>
                <a:cs typeface="Constantia"/>
              </a:rPr>
              <a:t>74H</a:t>
            </a:r>
            <a:endParaRPr lang="en-US" sz="2400" dirty="0">
              <a:latin typeface="Constantia"/>
              <a:cs typeface="Constantia"/>
            </a:endParaRPr>
          </a:p>
          <a:p>
            <a:pPr marL="927100" lvl="2" indent="-247650">
              <a:lnSpc>
                <a:spcPct val="100000"/>
              </a:lnSpc>
              <a:spcBef>
                <a:spcPts val="1775"/>
              </a:spcBef>
              <a:buClr>
                <a:srgbClr val="F3A346"/>
              </a:buClr>
              <a:buSzPct val="68750"/>
              <a:buFont typeface="Wingdings 2"/>
              <a:buChar char=""/>
              <a:tabLst>
                <a:tab pos="927100" algn="l"/>
                <a:tab pos="927735" algn="l"/>
              </a:tabLst>
            </a:pPr>
            <a:r>
              <a:rPr lang="en-US" sz="2400" spc="-5" dirty="0">
                <a:latin typeface="Constantia"/>
                <a:cs typeface="Constantia"/>
              </a:rPr>
              <a:t>ADD </a:t>
            </a:r>
            <a:r>
              <a:rPr lang="en-US" sz="2400" spc="-40" dirty="0">
                <a:latin typeface="Constantia"/>
                <a:cs typeface="Constantia"/>
              </a:rPr>
              <a:t>DX,</a:t>
            </a:r>
            <a:r>
              <a:rPr lang="en-US" sz="2400" spc="-70" dirty="0">
                <a:latin typeface="Constantia"/>
                <a:cs typeface="Constantia"/>
              </a:rPr>
              <a:t> </a:t>
            </a:r>
            <a:r>
              <a:rPr lang="en-US" sz="2400" spc="-5" dirty="0">
                <a:latin typeface="Constantia"/>
                <a:cs typeface="Constantia"/>
              </a:rPr>
              <a:t>AX</a:t>
            </a:r>
            <a:endParaRPr lang="en-US" sz="2400" dirty="0">
              <a:latin typeface="Constantia"/>
              <a:cs typeface="Constantia"/>
            </a:endParaRPr>
          </a:p>
          <a:p>
            <a:pPr marL="927100" lvl="2" indent="-247650">
              <a:lnSpc>
                <a:spcPct val="100000"/>
              </a:lnSpc>
              <a:spcBef>
                <a:spcPts val="1780"/>
              </a:spcBef>
              <a:buClr>
                <a:srgbClr val="F3A346"/>
              </a:buClr>
              <a:buSzPct val="68750"/>
              <a:buFont typeface="Wingdings 2"/>
              <a:buChar char=""/>
              <a:tabLst>
                <a:tab pos="927100" algn="l"/>
                <a:tab pos="927735" algn="l"/>
              </a:tabLst>
            </a:pPr>
            <a:r>
              <a:rPr lang="en-US" sz="2400" spc="-5" dirty="0">
                <a:latin typeface="Constantia"/>
                <a:cs typeface="Constantia"/>
              </a:rPr>
              <a:t>ADD AX,</a:t>
            </a:r>
            <a:r>
              <a:rPr lang="en-US" sz="2400" spc="-80" dirty="0">
                <a:latin typeface="Constantia"/>
                <a:cs typeface="Constantia"/>
              </a:rPr>
              <a:t> </a:t>
            </a:r>
            <a:r>
              <a:rPr lang="en-US" sz="2400" spc="-15" dirty="0">
                <a:latin typeface="Constantia"/>
                <a:cs typeface="Constantia"/>
              </a:rPr>
              <a:t>[BX]</a:t>
            </a:r>
            <a:endParaRPr lang="en-US" sz="2400" dirty="0">
              <a:latin typeface="Constantia"/>
              <a:cs typeface="Constantia"/>
            </a:endParaRPr>
          </a:p>
          <a:p>
            <a:endParaRPr lang="en-IN" dirty="0"/>
          </a:p>
        </p:txBody>
      </p:sp>
    </p:spTree>
    <p:extLst>
      <p:ext uri="{BB962C8B-B14F-4D97-AF65-F5344CB8AC3E}">
        <p14:creationId xmlns:p14="http://schemas.microsoft.com/office/powerpoint/2010/main" val="3374241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986DF-266A-4289-B9A9-E8570F5DE036}"/>
              </a:ext>
            </a:extLst>
          </p:cNvPr>
          <p:cNvSpPr>
            <a:spLocks noGrp="1"/>
          </p:cNvSpPr>
          <p:nvPr>
            <p:ph type="title"/>
          </p:nvPr>
        </p:nvSpPr>
        <p:spPr/>
        <p:txBody>
          <a:bodyPr/>
          <a:lstStyle/>
          <a:p>
            <a:r>
              <a:rPr lang="en-IN" dirty="0"/>
              <a:t>ADC</a:t>
            </a:r>
          </a:p>
        </p:txBody>
      </p:sp>
      <p:sp>
        <p:nvSpPr>
          <p:cNvPr id="3" name="Content Placeholder 2">
            <a:extLst>
              <a:ext uri="{FF2B5EF4-FFF2-40B4-BE49-F238E27FC236}">
                <a16:creationId xmlns:a16="http://schemas.microsoft.com/office/drawing/2014/main" xmlns="" id="{4516FCD5-78F0-4FAF-A491-3C96B16E6B77}"/>
              </a:ext>
            </a:extLst>
          </p:cNvPr>
          <p:cNvSpPr>
            <a:spLocks noGrp="1"/>
          </p:cNvSpPr>
          <p:nvPr>
            <p:ph idx="1"/>
          </p:nvPr>
        </p:nvSpPr>
        <p:spPr/>
        <p:txBody>
          <a:bodyPr/>
          <a:lstStyle/>
          <a:p>
            <a:pPr marL="285115" indent="-273050">
              <a:lnSpc>
                <a:spcPct val="100000"/>
              </a:lnSpc>
              <a:spcBef>
                <a:spcPts val="2275"/>
              </a:spcBef>
              <a:buClr>
                <a:srgbClr val="E7BB29"/>
              </a:buClr>
              <a:buSzPct val="93750"/>
              <a:buFont typeface="Wingdings 2"/>
              <a:buChar char=""/>
              <a:tabLst>
                <a:tab pos="285750" algn="l"/>
              </a:tabLst>
            </a:pPr>
            <a:r>
              <a:rPr lang="en-US" sz="3200" b="1" spc="-5" dirty="0">
                <a:latin typeface="Constantia"/>
                <a:cs typeface="Constantia"/>
              </a:rPr>
              <a:t>ADC </a:t>
            </a:r>
            <a:r>
              <a:rPr lang="en-US" sz="3200" b="1" spc="-10" dirty="0">
                <a:latin typeface="Constantia"/>
                <a:cs typeface="Constantia"/>
              </a:rPr>
              <a:t>Des,</a:t>
            </a:r>
            <a:r>
              <a:rPr lang="en-US" sz="3200" b="1" spc="-75" dirty="0">
                <a:latin typeface="Constantia"/>
                <a:cs typeface="Constantia"/>
              </a:rPr>
              <a:t> </a:t>
            </a:r>
            <a:r>
              <a:rPr lang="en-US" sz="3200" b="1" spc="-15" dirty="0">
                <a:latin typeface="Constantia"/>
                <a:cs typeface="Constantia"/>
              </a:rPr>
              <a:t>Src:</a:t>
            </a:r>
            <a:endParaRPr lang="en-US" sz="3200" dirty="0">
              <a:latin typeface="Constantia"/>
              <a:cs typeface="Constantia"/>
            </a:endParaRPr>
          </a:p>
          <a:p>
            <a:pPr marL="652780" lvl="1" indent="-247650">
              <a:lnSpc>
                <a:spcPct val="100000"/>
              </a:lnSpc>
              <a:spcBef>
                <a:spcPts val="1889"/>
              </a:spcBef>
              <a:buClr>
                <a:srgbClr val="A4B592"/>
              </a:buClr>
              <a:buSzPct val="83928"/>
              <a:buFont typeface="Wingdings 2"/>
              <a:buChar char=""/>
              <a:tabLst>
                <a:tab pos="653415" algn="l"/>
              </a:tabLst>
            </a:pPr>
            <a:r>
              <a:rPr lang="en-US" sz="2800" spc="-45" dirty="0">
                <a:latin typeface="Constantia"/>
                <a:cs typeface="Constantia"/>
              </a:rPr>
              <a:t>It </a:t>
            </a:r>
            <a:r>
              <a:rPr lang="en-US" sz="2800" spc="-5" dirty="0">
                <a:latin typeface="Constantia"/>
                <a:cs typeface="Constantia"/>
              </a:rPr>
              <a:t>adds </a:t>
            </a:r>
            <a:r>
              <a:rPr lang="en-US" sz="2800" spc="-10" dirty="0">
                <a:latin typeface="Constantia"/>
                <a:cs typeface="Constantia"/>
              </a:rPr>
              <a:t>the </a:t>
            </a:r>
            <a:r>
              <a:rPr lang="en-US" sz="2800" spc="-30" dirty="0">
                <a:latin typeface="Constantia"/>
                <a:cs typeface="Constantia"/>
              </a:rPr>
              <a:t>two </a:t>
            </a:r>
            <a:r>
              <a:rPr lang="en-US" sz="2800" spc="-10" dirty="0">
                <a:latin typeface="Constantia"/>
                <a:cs typeface="Constantia"/>
              </a:rPr>
              <a:t>operands</a:t>
            </a:r>
            <a:r>
              <a:rPr lang="en-US" sz="2800" spc="-515" dirty="0">
                <a:latin typeface="Constantia"/>
                <a:cs typeface="Constantia"/>
              </a:rPr>
              <a:t> </a:t>
            </a:r>
            <a:r>
              <a:rPr lang="en-US" sz="2800" spc="-5" dirty="0">
                <a:latin typeface="Constantia"/>
                <a:cs typeface="Constantia"/>
              </a:rPr>
              <a:t>with </a:t>
            </a:r>
            <a:r>
              <a:rPr lang="en-US" sz="2800" spc="-75" dirty="0">
                <a:latin typeface="Constantia"/>
                <a:cs typeface="Constantia"/>
              </a:rPr>
              <a:t>CF.</a:t>
            </a:r>
            <a:endParaRPr lang="en-US" sz="2800" dirty="0">
              <a:latin typeface="Constantia"/>
              <a:cs typeface="Constantia"/>
            </a:endParaRPr>
          </a:p>
          <a:p>
            <a:pPr marL="652780" lvl="1" indent="-247650">
              <a:lnSpc>
                <a:spcPct val="100000"/>
              </a:lnSpc>
              <a:spcBef>
                <a:spcPts val="1870"/>
              </a:spcBef>
              <a:buClr>
                <a:srgbClr val="A4B592"/>
              </a:buClr>
              <a:buSzPct val="83928"/>
              <a:buFont typeface="Wingdings 2"/>
              <a:buChar char=""/>
              <a:tabLst>
                <a:tab pos="653415" algn="l"/>
              </a:tabLst>
            </a:pPr>
            <a:r>
              <a:rPr lang="en-US" sz="2800" spc="-45" dirty="0">
                <a:latin typeface="Constantia"/>
                <a:cs typeface="Constantia"/>
              </a:rPr>
              <a:t>It </a:t>
            </a:r>
            <a:r>
              <a:rPr lang="en-US" sz="2800" spc="-10" dirty="0">
                <a:latin typeface="Constantia"/>
                <a:cs typeface="Constantia"/>
              </a:rPr>
              <a:t>effects </a:t>
            </a:r>
            <a:r>
              <a:rPr lang="en-US" sz="2800" spc="-75" dirty="0">
                <a:latin typeface="Constantia"/>
                <a:cs typeface="Constantia"/>
              </a:rPr>
              <a:t>AF, CF, OF, </a:t>
            </a:r>
            <a:r>
              <a:rPr lang="en-US" sz="2800" spc="-90" dirty="0">
                <a:latin typeface="Constantia"/>
                <a:cs typeface="Constantia"/>
              </a:rPr>
              <a:t>PF, </a:t>
            </a:r>
            <a:r>
              <a:rPr lang="en-US" sz="2800" spc="-70" dirty="0">
                <a:latin typeface="Constantia"/>
                <a:cs typeface="Constantia"/>
              </a:rPr>
              <a:t>SF, </a:t>
            </a:r>
            <a:r>
              <a:rPr lang="en-US" sz="2800" spc="-5" dirty="0">
                <a:latin typeface="Constantia"/>
                <a:cs typeface="Constantia"/>
              </a:rPr>
              <a:t>ZF</a:t>
            </a:r>
            <a:r>
              <a:rPr lang="en-US" sz="2800" spc="125" dirty="0">
                <a:latin typeface="Constantia"/>
                <a:cs typeface="Constantia"/>
              </a:rPr>
              <a:t> </a:t>
            </a:r>
            <a:r>
              <a:rPr lang="en-US" sz="2800" spc="20" dirty="0">
                <a:latin typeface="Constantia"/>
                <a:cs typeface="Constantia"/>
              </a:rPr>
              <a:t>flags.</a:t>
            </a:r>
            <a:endParaRPr lang="en-US" sz="2800" dirty="0">
              <a:latin typeface="Constantia"/>
              <a:cs typeface="Constantia"/>
            </a:endParaRPr>
          </a:p>
          <a:p>
            <a:pPr marL="652780" lvl="1" indent="-247650">
              <a:lnSpc>
                <a:spcPct val="100000"/>
              </a:lnSpc>
              <a:spcBef>
                <a:spcPts val="1875"/>
              </a:spcBef>
              <a:buClr>
                <a:srgbClr val="A4B592"/>
              </a:buClr>
              <a:buSzPct val="83928"/>
              <a:buFont typeface="Wingdings 2"/>
              <a:buChar char=""/>
              <a:tabLst>
                <a:tab pos="653415" algn="l"/>
              </a:tabLst>
            </a:pPr>
            <a:r>
              <a:rPr lang="en-US" sz="2800" spc="-20" dirty="0">
                <a:latin typeface="Constantia"/>
                <a:cs typeface="Constantia"/>
              </a:rPr>
              <a:t>E.g.:</a:t>
            </a:r>
            <a:endParaRPr lang="en-US" sz="2800" dirty="0">
              <a:latin typeface="Constantia"/>
              <a:cs typeface="Constantia"/>
            </a:endParaRPr>
          </a:p>
          <a:p>
            <a:pPr marL="927100" lvl="2" indent="-247650">
              <a:lnSpc>
                <a:spcPct val="100000"/>
              </a:lnSpc>
              <a:spcBef>
                <a:spcPts val="1805"/>
              </a:spcBef>
              <a:buClr>
                <a:srgbClr val="F3A346"/>
              </a:buClr>
              <a:buSzPct val="68750"/>
              <a:buFont typeface="Wingdings 2"/>
              <a:buChar char=""/>
              <a:tabLst>
                <a:tab pos="927100" algn="l"/>
                <a:tab pos="927735" algn="l"/>
              </a:tabLst>
            </a:pPr>
            <a:r>
              <a:rPr lang="en-US" sz="2400" spc="-5" dirty="0">
                <a:latin typeface="Constantia"/>
                <a:cs typeface="Constantia"/>
              </a:rPr>
              <a:t>ADC AL,</a:t>
            </a:r>
            <a:r>
              <a:rPr lang="en-US" sz="2400" spc="-85" dirty="0">
                <a:latin typeface="Constantia"/>
                <a:cs typeface="Constantia"/>
              </a:rPr>
              <a:t> </a:t>
            </a:r>
            <a:r>
              <a:rPr lang="en-US" sz="2400" spc="-65" dirty="0">
                <a:latin typeface="Constantia"/>
                <a:cs typeface="Constantia"/>
              </a:rPr>
              <a:t>74H</a:t>
            </a:r>
            <a:endParaRPr lang="en-US" sz="2400" dirty="0">
              <a:latin typeface="Constantia"/>
              <a:cs typeface="Constantia"/>
            </a:endParaRPr>
          </a:p>
          <a:p>
            <a:pPr marL="927100" lvl="2" indent="-247650">
              <a:lnSpc>
                <a:spcPct val="100000"/>
              </a:lnSpc>
              <a:spcBef>
                <a:spcPts val="1775"/>
              </a:spcBef>
              <a:buClr>
                <a:srgbClr val="F3A346"/>
              </a:buClr>
              <a:buSzPct val="68750"/>
              <a:buFont typeface="Wingdings 2"/>
              <a:buChar char=""/>
              <a:tabLst>
                <a:tab pos="927100" algn="l"/>
                <a:tab pos="927735" algn="l"/>
              </a:tabLst>
            </a:pPr>
            <a:r>
              <a:rPr lang="en-US" sz="2400" spc="-5" dirty="0">
                <a:latin typeface="Constantia"/>
                <a:cs typeface="Constantia"/>
              </a:rPr>
              <a:t>ADC </a:t>
            </a:r>
            <a:r>
              <a:rPr lang="en-US" sz="2400" spc="-40" dirty="0">
                <a:latin typeface="Constantia"/>
                <a:cs typeface="Constantia"/>
              </a:rPr>
              <a:t>DX,</a:t>
            </a:r>
            <a:r>
              <a:rPr lang="en-US" sz="2400" spc="-95" dirty="0">
                <a:latin typeface="Constantia"/>
                <a:cs typeface="Constantia"/>
              </a:rPr>
              <a:t> </a:t>
            </a:r>
            <a:r>
              <a:rPr lang="en-US" sz="2400" spc="-5" dirty="0">
                <a:latin typeface="Constantia"/>
                <a:cs typeface="Constantia"/>
              </a:rPr>
              <a:t>AX</a:t>
            </a:r>
            <a:endParaRPr lang="en-US" sz="2400" dirty="0">
              <a:latin typeface="Constantia"/>
              <a:cs typeface="Constantia"/>
            </a:endParaRPr>
          </a:p>
          <a:p>
            <a:pPr marL="927100" lvl="2" indent="-247650">
              <a:lnSpc>
                <a:spcPct val="100000"/>
              </a:lnSpc>
              <a:spcBef>
                <a:spcPts val="1780"/>
              </a:spcBef>
              <a:buClr>
                <a:srgbClr val="F3A346"/>
              </a:buClr>
              <a:buSzPct val="68750"/>
              <a:buFont typeface="Wingdings 2"/>
              <a:buChar char=""/>
              <a:tabLst>
                <a:tab pos="927100" algn="l"/>
                <a:tab pos="927735" algn="l"/>
              </a:tabLst>
            </a:pPr>
            <a:r>
              <a:rPr lang="en-US" sz="2400" spc="-5" dirty="0">
                <a:latin typeface="Constantia"/>
                <a:cs typeface="Constantia"/>
              </a:rPr>
              <a:t>ADC AX,</a:t>
            </a:r>
            <a:r>
              <a:rPr lang="en-US" sz="2400" spc="-105" dirty="0">
                <a:latin typeface="Constantia"/>
                <a:cs typeface="Constantia"/>
              </a:rPr>
              <a:t> </a:t>
            </a:r>
            <a:r>
              <a:rPr lang="en-US" sz="2400" spc="-15" dirty="0">
                <a:latin typeface="Constantia"/>
                <a:cs typeface="Constantia"/>
              </a:rPr>
              <a:t>[BX]</a:t>
            </a:r>
            <a:endParaRPr lang="en-IN" dirty="0"/>
          </a:p>
        </p:txBody>
      </p:sp>
    </p:spTree>
    <p:extLst>
      <p:ext uri="{BB962C8B-B14F-4D97-AF65-F5344CB8AC3E}">
        <p14:creationId xmlns:p14="http://schemas.microsoft.com/office/powerpoint/2010/main" val="1770061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6383D-1C34-426B-995D-82CF143AEB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2ABFF65-84FB-45EB-9B48-F7030333CA6D}"/>
              </a:ext>
            </a:extLst>
          </p:cNvPr>
          <p:cNvSpPr>
            <a:spLocks noGrp="1"/>
          </p:cNvSpPr>
          <p:nvPr>
            <p:ph idx="1"/>
          </p:nvPr>
        </p:nvSpPr>
        <p:spPr/>
        <p:txBody>
          <a:bodyPr>
            <a:normAutofit fontScale="70000" lnSpcReduction="20000"/>
          </a:bodyPr>
          <a:lstStyle/>
          <a:p>
            <a:r>
              <a:rPr lang="en-US" dirty="0"/>
              <a:t>ADD AL,BL ; AL=AL+BL </a:t>
            </a:r>
          </a:p>
          <a:p>
            <a:r>
              <a:rPr lang="en-US" dirty="0"/>
              <a:t>ii) ADD CX,DI ; CX=CX+DI </a:t>
            </a:r>
          </a:p>
          <a:p>
            <a:r>
              <a:rPr lang="en-US" dirty="0"/>
              <a:t>iii) ADD CL,44H ; CL=CL+44H </a:t>
            </a:r>
          </a:p>
          <a:p>
            <a:r>
              <a:rPr lang="en-US" dirty="0"/>
              <a:t>iv) ADD BX,245FH ; BX=BX+245FH </a:t>
            </a:r>
          </a:p>
          <a:p>
            <a:r>
              <a:rPr lang="en-US" dirty="0"/>
              <a:t>v) ADD [BX],AL ; AL adds to the byte contents of the data segment memory location addressed by BX with the sum stored in the same memory location </a:t>
            </a:r>
          </a:p>
          <a:p>
            <a:r>
              <a:rPr lang="en-US" dirty="0"/>
              <a:t>vi) ADD CL,[BP] ;The byte contents of the stack segment memory location addressed by BP add to CL with the sum stored in CL </a:t>
            </a:r>
          </a:p>
          <a:p>
            <a:r>
              <a:rPr lang="en-US" dirty="0"/>
              <a:t>vii) ADD CL,TEMP ;The byte contents of data segment memory location TEMP add to CL with the sum stored in CL viii) ADC AL,AH ; AL=</a:t>
            </a:r>
            <a:r>
              <a:rPr lang="en-US" dirty="0" err="1"/>
              <a:t>AL+AH+carry</a:t>
            </a:r>
            <a:r>
              <a:rPr lang="en-US" dirty="0"/>
              <a:t> </a:t>
            </a:r>
          </a:p>
          <a:p>
            <a:r>
              <a:rPr lang="en-US" dirty="0"/>
              <a:t>ix) ADC CX,BX ; CX=</a:t>
            </a:r>
            <a:r>
              <a:rPr lang="en-US" dirty="0" err="1"/>
              <a:t>CX+BX+carry</a:t>
            </a:r>
            <a:endParaRPr lang="en-IN" dirty="0"/>
          </a:p>
        </p:txBody>
      </p:sp>
    </p:spTree>
    <p:extLst>
      <p:ext uri="{BB962C8B-B14F-4D97-AF65-F5344CB8AC3E}">
        <p14:creationId xmlns:p14="http://schemas.microsoft.com/office/powerpoint/2010/main" val="2166515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036C2-95D6-4228-B600-AB110AA417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AFBDA00-302D-4405-83BA-C40FBA0AEF7D}"/>
              </a:ext>
            </a:extLst>
          </p:cNvPr>
          <p:cNvSpPr>
            <a:spLocks noGrp="1"/>
          </p:cNvSpPr>
          <p:nvPr>
            <p:ph idx="1"/>
          </p:nvPr>
        </p:nvSpPr>
        <p:spPr>
          <a:xfrm>
            <a:off x="1435608" y="1417638"/>
            <a:ext cx="7498080" cy="4800600"/>
          </a:xfrm>
        </p:spPr>
        <p:txBody>
          <a:bodyPr>
            <a:normAutofit fontScale="55000" lnSpcReduction="20000"/>
          </a:bodyPr>
          <a:lstStyle/>
          <a:p>
            <a:pPr marL="285115" indent="-273050">
              <a:lnSpc>
                <a:spcPct val="100000"/>
              </a:lnSpc>
              <a:spcBef>
                <a:spcPts val="2005"/>
              </a:spcBef>
              <a:buClr>
                <a:srgbClr val="E7BB29"/>
              </a:buClr>
              <a:buSzPct val="93750"/>
              <a:buFont typeface="Wingdings 2"/>
              <a:buChar char=""/>
              <a:tabLst>
                <a:tab pos="285750" algn="l"/>
              </a:tabLst>
            </a:pPr>
            <a:r>
              <a:rPr lang="en-US" sz="3200" b="1" spc="-5" dirty="0">
                <a:latin typeface="Constantia"/>
                <a:cs typeface="Constantia"/>
              </a:rPr>
              <a:t>SUB </a:t>
            </a:r>
            <a:r>
              <a:rPr lang="en-US" sz="3200" b="1" spc="-10" dirty="0">
                <a:latin typeface="Constantia"/>
                <a:cs typeface="Constantia"/>
              </a:rPr>
              <a:t>Des,</a:t>
            </a:r>
            <a:r>
              <a:rPr lang="en-US" sz="3200" b="1" spc="-50" dirty="0">
                <a:latin typeface="Constantia"/>
                <a:cs typeface="Constantia"/>
              </a:rPr>
              <a:t> </a:t>
            </a:r>
            <a:r>
              <a:rPr lang="en-US" sz="3200" b="1" spc="-15" dirty="0">
                <a:latin typeface="Constantia"/>
                <a:cs typeface="Constantia"/>
              </a:rPr>
              <a:t>Src:</a:t>
            </a:r>
          </a:p>
          <a:p>
            <a:pPr marL="285115" indent="-273050">
              <a:lnSpc>
                <a:spcPct val="100000"/>
              </a:lnSpc>
              <a:spcBef>
                <a:spcPts val="2005"/>
              </a:spcBef>
              <a:buClr>
                <a:srgbClr val="E7BB29"/>
              </a:buClr>
              <a:buSzPct val="93750"/>
              <a:buFont typeface="Wingdings 2"/>
              <a:buChar char=""/>
              <a:tabLst>
                <a:tab pos="285750" algn="l"/>
              </a:tabLst>
            </a:pPr>
            <a:r>
              <a:rPr lang="en-US" sz="2600" dirty="0">
                <a:latin typeface="Constantia" panose="02030602050306030303" pitchFamily="18" charset="0"/>
              </a:rPr>
              <a:t>These instructions subtract the number in some source from the number in some destination and put the result in the destination. </a:t>
            </a:r>
            <a:endParaRPr lang="en-US" sz="2600" dirty="0">
              <a:latin typeface="Constantia" panose="02030602050306030303" pitchFamily="18" charset="0"/>
              <a:cs typeface="Constantia"/>
            </a:endParaRPr>
          </a:p>
          <a:p>
            <a:pPr marL="652780" lvl="1" indent="-247650">
              <a:lnSpc>
                <a:spcPct val="100000"/>
              </a:lnSpc>
              <a:spcBef>
                <a:spcPts val="1550"/>
              </a:spcBef>
              <a:buClr>
                <a:srgbClr val="A4B592"/>
              </a:buClr>
              <a:buSzPct val="84615"/>
              <a:buFont typeface="Wingdings 2"/>
              <a:buChar char=""/>
              <a:tabLst>
                <a:tab pos="653415" algn="l"/>
              </a:tabLst>
            </a:pPr>
            <a:r>
              <a:rPr lang="en-US" sz="2600" spc="-30" dirty="0">
                <a:latin typeface="Constantia"/>
                <a:cs typeface="Constantia"/>
              </a:rPr>
              <a:t>It</a:t>
            </a:r>
            <a:r>
              <a:rPr lang="en-US" sz="2600" spc="-150" dirty="0">
                <a:latin typeface="Constantia"/>
                <a:cs typeface="Constantia"/>
              </a:rPr>
              <a:t> </a:t>
            </a:r>
            <a:r>
              <a:rPr lang="en-US" sz="2600" spc="-5" dirty="0">
                <a:latin typeface="Constantia"/>
                <a:cs typeface="Constantia"/>
              </a:rPr>
              <a:t>subtracts</a:t>
            </a:r>
            <a:r>
              <a:rPr lang="en-US" sz="2600" spc="-145" dirty="0">
                <a:latin typeface="Constantia"/>
                <a:cs typeface="Constantia"/>
              </a:rPr>
              <a:t> </a:t>
            </a:r>
            <a:r>
              <a:rPr lang="en-US" sz="2600" dirty="0">
                <a:latin typeface="Constantia"/>
                <a:cs typeface="Constantia"/>
              </a:rPr>
              <a:t>a</a:t>
            </a:r>
            <a:r>
              <a:rPr lang="en-US" sz="2600" spc="-65" dirty="0">
                <a:latin typeface="Constantia"/>
                <a:cs typeface="Constantia"/>
              </a:rPr>
              <a:t> </a:t>
            </a:r>
            <a:r>
              <a:rPr lang="en-US" sz="2600" spc="-20" dirty="0">
                <a:latin typeface="Constantia"/>
                <a:cs typeface="Constantia"/>
              </a:rPr>
              <a:t>byte</a:t>
            </a:r>
            <a:r>
              <a:rPr lang="en-US" sz="2600" spc="-105" dirty="0">
                <a:latin typeface="Constantia"/>
                <a:cs typeface="Constantia"/>
              </a:rPr>
              <a:t> </a:t>
            </a:r>
            <a:r>
              <a:rPr lang="en-US" sz="2600" spc="-10" dirty="0">
                <a:latin typeface="Constantia"/>
                <a:cs typeface="Constantia"/>
              </a:rPr>
              <a:t>from</a:t>
            </a:r>
            <a:r>
              <a:rPr lang="en-US" sz="2600" spc="-60" dirty="0">
                <a:latin typeface="Constantia"/>
                <a:cs typeface="Constantia"/>
              </a:rPr>
              <a:t> </a:t>
            </a:r>
            <a:r>
              <a:rPr lang="en-US" sz="2600" spc="-20" dirty="0">
                <a:latin typeface="Constantia"/>
                <a:cs typeface="Constantia"/>
              </a:rPr>
              <a:t>byte</a:t>
            </a:r>
            <a:r>
              <a:rPr lang="en-US" sz="2600" spc="-140" dirty="0">
                <a:latin typeface="Constantia"/>
                <a:cs typeface="Constantia"/>
              </a:rPr>
              <a:t> </a:t>
            </a:r>
            <a:r>
              <a:rPr lang="en-US" sz="2600" dirty="0">
                <a:latin typeface="Constantia"/>
                <a:cs typeface="Constantia"/>
              </a:rPr>
              <a:t>or</a:t>
            </a:r>
            <a:r>
              <a:rPr lang="en-US" sz="2600" spc="-170" dirty="0">
                <a:latin typeface="Constantia"/>
                <a:cs typeface="Constantia"/>
              </a:rPr>
              <a:t> </a:t>
            </a:r>
            <a:r>
              <a:rPr lang="en-US" sz="2600" dirty="0">
                <a:latin typeface="Constantia"/>
                <a:cs typeface="Constantia"/>
              </a:rPr>
              <a:t>a</a:t>
            </a:r>
            <a:r>
              <a:rPr lang="en-US" sz="2600" spc="-130" dirty="0">
                <a:latin typeface="Constantia"/>
                <a:cs typeface="Constantia"/>
              </a:rPr>
              <a:t> </a:t>
            </a:r>
            <a:r>
              <a:rPr lang="en-US" sz="2600" spc="-25" dirty="0">
                <a:latin typeface="Constantia"/>
                <a:cs typeface="Constantia"/>
              </a:rPr>
              <a:t>word</a:t>
            </a:r>
            <a:r>
              <a:rPr lang="en-US" sz="2600" spc="-40" dirty="0">
                <a:latin typeface="Constantia"/>
                <a:cs typeface="Constantia"/>
              </a:rPr>
              <a:t> </a:t>
            </a:r>
            <a:r>
              <a:rPr lang="en-US" sz="2600" spc="-10" dirty="0">
                <a:latin typeface="Constantia"/>
                <a:cs typeface="Constantia"/>
              </a:rPr>
              <a:t>from</a:t>
            </a:r>
            <a:r>
              <a:rPr lang="en-US" sz="2600" spc="-114" dirty="0">
                <a:latin typeface="Constantia"/>
                <a:cs typeface="Constantia"/>
              </a:rPr>
              <a:t> </a:t>
            </a:r>
            <a:r>
              <a:rPr lang="en-US" sz="2600" spc="-25" dirty="0">
                <a:latin typeface="Constantia"/>
                <a:cs typeface="Constantia"/>
              </a:rPr>
              <a:t>word.</a:t>
            </a:r>
          </a:p>
          <a:p>
            <a:pPr marL="652780" lvl="1" indent="-247650">
              <a:lnSpc>
                <a:spcPct val="100000"/>
              </a:lnSpc>
              <a:spcBef>
                <a:spcPts val="1550"/>
              </a:spcBef>
              <a:buClr>
                <a:srgbClr val="A4B592"/>
              </a:buClr>
              <a:buSzPct val="84615"/>
              <a:buFont typeface="Wingdings 2"/>
              <a:buChar char=""/>
              <a:tabLst>
                <a:tab pos="653415" algn="l"/>
              </a:tabLst>
            </a:pPr>
            <a:r>
              <a:rPr lang="en-US" sz="2600" dirty="0">
                <a:latin typeface="Constantia" panose="02030602050306030303" pitchFamily="18" charset="0"/>
              </a:rPr>
              <a:t>If you want to subtract a byte from a word, you must first move the byte to a word location such as a 16-bit register and fill the upper byte of the word with 0’s</a:t>
            </a:r>
            <a:endParaRPr lang="en-US" sz="2600" dirty="0">
              <a:latin typeface="Constantia" panose="02030602050306030303" pitchFamily="18" charset="0"/>
              <a:cs typeface="Constantia"/>
            </a:endParaRPr>
          </a:p>
          <a:p>
            <a:pPr marL="652780" lvl="1" indent="-247650">
              <a:lnSpc>
                <a:spcPct val="100000"/>
              </a:lnSpc>
              <a:spcBef>
                <a:spcPts val="1515"/>
              </a:spcBef>
              <a:buClr>
                <a:srgbClr val="A4B592"/>
              </a:buClr>
              <a:buSzPct val="84615"/>
              <a:buFont typeface="Wingdings 2"/>
              <a:buChar char=""/>
              <a:tabLst>
                <a:tab pos="653415" algn="l"/>
              </a:tabLst>
            </a:pPr>
            <a:r>
              <a:rPr lang="en-US" sz="2600" spc="-30" dirty="0">
                <a:latin typeface="Constantia"/>
                <a:cs typeface="Constantia"/>
              </a:rPr>
              <a:t>It </a:t>
            </a:r>
            <a:r>
              <a:rPr lang="en-US" sz="2600" spc="-5" dirty="0">
                <a:latin typeface="Constantia"/>
                <a:cs typeface="Constantia"/>
              </a:rPr>
              <a:t>effects </a:t>
            </a:r>
            <a:r>
              <a:rPr lang="en-US" sz="2600" spc="-70" dirty="0">
                <a:latin typeface="Constantia"/>
                <a:cs typeface="Constantia"/>
              </a:rPr>
              <a:t>AF, CF, </a:t>
            </a:r>
            <a:r>
              <a:rPr lang="en-US" sz="2600" spc="-65" dirty="0">
                <a:latin typeface="Constantia"/>
                <a:cs typeface="Constantia"/>
              </a:rPr>
              <a:t>OF, </a:t>
            </a:r>
            <a:r>
              <a:rPr lang="en-US" sz="2600" spc="-85" dirty="0">
                <a:latin typeface="Constantia"/>
                <a:cs typeface="Constantia"/>
              </a:rPr>
              <a:t>PF, </a:t>
            </a:r>
            <a:r>
              <a:rPr lang="en-US" sz="2600" spc="-65" dirty="0">
                <a:latin typeface="Constantia"/>
                <a:cs typeface="Constantia"/>
              </a:rPr>
              <a:t>SF, </a:t>
            </a:r>
            <a:r>
              <a:rPr lang="en-US" sz="2600" spc="-5" dirty="0">
                <a:latin typeface="Constantia"/>
                <a:cs typeface="Constantia"/>
              </a:rPr>
              <a:t>ZF </a:t>
            </a:r>
            <a:r>
              <a:rPr lang="en-US" sz="2600" spc="25" dirty="0">
                <a:latin typeface="Constantia"/>
                <a:cs typeface="Constantia"/>
              </a:rPr>
              <a:t>flags.</a:t>
            </a:r>
            <a:endParaRPr lang="en-US" sz="2600" dirty="0">
              <a:latin typeface="Constantia"/>
              <a:cs typeface="Constantia"/>
            </a:endParaRPr>
          </a:p>
          <a:p>
            <a:pPr marL="652780" lvl="1" indent="-247650">
              <a:lnSpc>
                <a:spcPct val="100000"/>
              </a:lnSpc>
              <a:spcBef>
                <a:spcPts val="1510"/>
              </a:spcBef>
              <a:buClr>
                <a:srgbClr val="A4B592"/>
              </a:buClr>
              <a:buSzPct val="84615"/>
              <a:buFont typeface="Wingdings 2"/>
              <a:buChar char=""/>
              <a:tabLst>
                <a:tab pos="653415" algn="l"/>
              </a:tabLst>
            </a:pPr>
            <a:r>
              <a:rPr lang="en-US" sz="2600" spc="-30" dirty="0">
                <a:latin typeface="Constantia"/>
                <a:cs typeface="Constantia"/>
              </a:rPr>
              <a:t>For</a:t>
            </a:r>
            <a:r>
              <a:rPr lang="en-US" sz="2600" spc="-175" dirty="0">
                <a:latin typeface="Constantia"/>
                <a:cs typeface="Constantia"/>
              </a:rPr>
              <a:t> </a:t>
            </a:r>
            <a:r>
              <a:rPr lang="en-US" sz="2600" spc="-5" dirty="0">
                <a:latin typeface="Constantia"/>
                <a:cs typeface="Constantia"/>
              </a:rPr>
              <a:t>subtraction,</a:t>
            </a:r>
            <a:r>
              <a:rPr lang="en-US" sz="2600" spc="-50" dirty="0">
                <a:latin typeface="Constantia"/>
                <a:cs typeface="Constantia"/>
              </a:rPr>
              <a:t> </a:t>
            </a:r>
            <a:r>
              <a:rPr lang="en-US" sz="2600" spc="-5" dirty="0">
                <a:latin typeface="Constantia"/>
                <a:cs typeface="Constantia"/>
              </a:rPr>
              <a:t>CF</a:t>
            </a:r>
            <a:r>
              <a:rPr lang="en-US" sz="2600" spc="-70" dirty="0">
                <a:latin typeface="Constantia"/>
                <a:cs typeface="Constantia"/>
              </a:rPr>
              <a:t> </a:t>
            </a:r>
            <a:r>
              <a:rPr lang="en-US" sz="2600" dirty="0">
                <a:latin typeface="Constantia"/>
                <a:cs typeface="Constantia"/>
              </a:rPr>
              <a:t>acts</a:t>
            </a:r>
            <a:r>
              <a:rPr lang="en-US" sz="2600" spc="-135" dirty="0">
                <a:latin typeface="Constantia"/>
                <a:cs typeface="Constantia"/>
              </a:rPr>
              <a:t> </a:t>
            </a:r>
            <a:r>
              <a:rPr lang="en-US" sz="2600" dirty="0">
                <a:latin typeface="Constantia"/>
                <a:cs typeface="Constantia"/>
              </a:rPr>
              <a:t>as</a:t>
            </a:r>
            <a:r>
              <a:rPr lang="en-US" sz="2600" spc="-50" dirty="0">
                <a:latin typeface="Constantia"/>
                <a:cs typeface="Constantia"/>
              </a:rPr>
              <a:t> </a:t>
            </a:r>
            <a:r>
              <a:rPr lang="en-US" sz="2600" spc="-20" dirty="0">
                <a:latin typeface="Constantia"/>
                <a:cs typeface="Constantia"/>
              </a:rPr>
              <a:t>borrow</a:t>
            </a:r>
            <a:r>
              <a:rPr lang="en-US" sz="2600" spc="-90" dirty="0">
                <a:latin typeface="Constantia"/>
                <a:cs typeface="Constantia"/>
              </a:rPr>
              <a:t> </a:t>
            </a:r>
            <a:r>
              <a:rPr lang="en-US" sz="2600" spc="25" dirty="0">
                <a:latin typeface="Constantia"/>
                <a:cs typeface="Constantia"/>
              </a:rPr>
              <a:t>flag.</a:t>
            </a:r>
            <a:endParaRPr lang="en-US" sz="2600" spc="-15" dirty="0">
              <a:latin typeface="Constantia"/>
              <a:cs typeface="Constantia"/>
            </a:endParaRPr>
          </a:p>
          <a:p>
            <a:pPr marL="652780" lvl="1" indent="-247650">
              <a:lnSpc>
                <a:spcPct val="100000"/>
              </a:lnSpc>
              <a:spcBef>
                <a:spcPts val="1515"/>
              </a:spcBef>
              <a:buClr>
                <a:srgbClr val="A4B592"/>
              </a:buClr>
              <a:buSzPct val="84615"/>
              <a:buFont typeface="Wingdings 2"/>
              <a:buChar char=""/>
              <a:tabLst>
                <a:tab pos="653415" algn="l"/>
              </a:tabLst>
            </a:pPr>
            <a:r>
              <a:rPr lang="en-US" sz="2600" dirty="0">
                <a:latin typeface="Constantia" panose="02030602050306030303" pitchFamily="18" charset="0"/>
              </a:rPr>
              <a:t>Ex:</a:t>
            </a:r>
          </a:p>
          <a:p>
            <a:pPr marL="652780" lvl="1" indent="-247650">
              <a:lnSpc>
                <a:spcPct val="100000"/>
              </a:lnSpc>
              <a:spcBef>
                <a:spcPts val="1515"/>
              </a:spcBef>
              <a:buClr>
                <a:srgbClr val="A4B592"/>
              </a:buClr>
              <a:buSzPct val="84615"/>
              <a:buFont typeface="Wingdings 2"/>
              <a:buChar char=""/>
              <a:tabLst>
                <a:tab pos="653415" algn="l"/>
              </a:tabLst>
            </a:pPr>
            <a:r>
              <a:rPr lang="en-US" sz="2600" dirty="0">
                <a:latin typeface="Constantia" panose="02030602050306030303" pitchFamily="18" charset="0"/>
              </a:rPr>
              <a:t>SUB CX, BX CX – BX; Result in CX  </a:t>
            </a:r>
          </a:p>
          <a:p>
            <a:pPr marL="652780" lvl="1" indent="-247650">
              <a:lnSpc>
                <a:spcPct val="100000"/>
              </a:lnSpc>
              <a:spcBef>
                <a:spcPts val="1515"/>
              </a:spcBef>
              <a:buClr>
                <a:srgbClr val="A4B592"/>
              </a:buClr>
              <a:buSzPct val="84615"/>
              <a:buFont typeface="Wingdings 2"/>
              <a:buChar char=""/>
              <a:tabLst>
                <a:tab pos="653415" algn="l"/>
              </a:tabLst>
            </a:pPr>
            <a:r>
              <a:rPr lang="en-US" sz="2600" dirty="0">
                <a:latin typeface="Constantia" panose="02030602050306030303" pitchFamily="18" charset="0"/>
              </a:rPr>
              <a:t>SBB CH, AL Subtract content of AL and content of CF from content of CH. Result in CH </a:t>
            </a:r>
          </a:p>
          <a:p>
            <a:pPr marL="652780" lvl="1" indent="-247650">
              <a:lnSpc>
                <a:spcPct val="100000"/>
              </a:lnSpc>
              <a:spcBef>
                <a:spcPts val="1515"/>
              </a:spcBef>
              <a:buClr>
                <a:srgbClr val="A4B592"/>
              </a:buClr>
              <a:buSzPct val="84615"/>
              <a:buFont typeface="Wingdings 2"/>
              <a:buChar char=""/>
              <a:tabLst>
                <a:tab pos="653415" algn="l"/>
              </a:tabLst>
            </a:pPr>
            <a:r>
              <a:rPr lang="en-US" sz="2600" dirty="0">
                <a:latin typeface="Constantia" panose="02030602050306030303" pitchFamily="18" charset="0"/>
              </a:rPr>
              <a:t>SUB AX, 3427H Subtract immediate number 3427H from AX </a:t>
            </a:r>
          </a:p>
          <a:p>
            <a:pPr marL="652780" lvl="1" indent="-247650">
              <a:lnSpc>
                <a:spcPct val="100000"/>
              </a:lnSpc>
              <a:spcBef>
                <a:spcPts val="1515"/>
              </a:spcBef>
              <a:buClr>
                <a:srgbClr val="A4B592"/>
              </a:buClr>
              <a:buSzPct val="84615"/>
              <a:buFont typeface="Wingdings 2"/>
              <a:buChar char=""/>
              <a:tabLst>
                <a:tab pos="653415" algn="l"/>
              </a:tabLst>
            </a:pPr>
            <a:r>
              <a:rPr lang="en-US" sz="2600" dirty="0">
                <a:latin typeface="Constantia" panose="02030602050306030303" pitchFamily="18" charset="0"/>
              </a:rPr>
              <a:t>SBB BX, [3427H] Subtract word at displacement 3427H in DS and content of  from BX</a:t>
            </a:r>
            <a:endParaRPr lang="en-US" sz="2600" dirty="0">
              <a:latin typeface="Constantia" panose="02030602050306030303" pitchFamily="18" charset="0"/>
              <a:cs typeface="Constantia"/>
            </a:endParaRPr>
          </a:p>
          <a:p>
            <a:pPr marL="927100" lvl="2" indent="-247650">
              <a:lnSpc>
                <a:spcPct val="100000"/>
              </a:lnSpc>
              <a:spcBef>
                <a:spcPts val="1490"/>
              </a:spcBef>
              <a:buClr>
                <a:srgbClr val="F3A346"/>
              </a:buClr>
              <a:buSzPct val="68181"/>
              <a:buFont typeface="Wingdings 2"/>
              <a:buChar char=""/>
              <a:tabLst>
                <a:tab pos="927100" algn="l"/>
                <a:tab pos="927735" algn="l"/>
              </a:tabLst>
            </a:pPr>
            <a:endParaRPr lang="en-IN" dirty="0"/>
          </a:p>
        </p:txBody>
      </p:sp>
    </p:spTree>
    <p:extLst>
      <p:ext uri="{BB962C8B-B14F-4D97-AF65-F5344CB8AC3E}">
        <p14:creationId xmlns:p14="http://schemas.microsoft.com/office/powerpoint/2010/main" val="3800714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036C2-95D6-4228-B600-AB110AA41764}"/>
              </a:ext>
            </a:extLst>
          </p:cNvPr>
          <p:cNvSpPr>
            <a:spLocks noGrp="1"/>
          </p:cNvSpPr>
          <p:nvPr>
            <p:ph type="title"/>
          </p:nvPr>
        </p:nvSpPr>
        <p:spPr/>
        <p:txBody>
          <a:bodyPr/>
          <a:lstStyle/>
          <a:p>
            <a:r>
              <a:rPr lang="en-IN" dirty="0"/>
              <a:t>SBB</a:t>
            </a:r>
          </a:p>
        </p:txBody>
      </p:sp>
      <p:sp>
        <p:nvSpPr>
          <p:cNvPr id="3" name="Content Placeholder 2">
            <a:extLst>
              <a:ext uri="{FF2B5EF4-FFF2-40B4-BE49-F238E27FC236}">
                <a16:creationId xmlns:a16="http://schemas.microsoft.com/office/drawing/2014/main" xmlns="" id="{1AFBDA00-302D-4405-83BA-C40FBA0AEF7D}"/>
              </a:ext>
            </a:extLst>
          </p:cNvPr>
          <p:cNvSpPr>
            <a:spLocks noGrp="1"/>
          </p:cNvSpPr>
          <p:nvPr>
            <p:ph idx="1"/>
          </p:nvPr>
        </p:nvSpPr>
        <p:spPr/>
        <p:txBody>
          <a:bodyPr/>
          <a:lstStyle/>
          <a:p>
            <a:pPr marL="285115" indent="-273050">
              <a:lnSpc>
                <a:spcPct val="100000"/>
              </a:lnSpc>
              <a:spcBef>
                <a:spcPts val="1890"/>
              </a:spcBef>
              <a:buClr>
                <a:srgbClr val="E7BB29"/>
              </a:buClr>
              <a:buSzPct val="93750"/>
              <a:buFont typeface="Wingdings 2"/>
              <a:buChar char=""/>
              <a:tabLst>
                <a:tab pos="285750" algn="l"/>
              </a:tabLst>
            </a:pPr>
            <a:r>
              <a:rPr lang="en-US" sz="3200" b="1" dirty="0">
                <a:latin typeface="Constantia"/>
                <a:cs typeface="Constantia"/>
              </a:rPr>
              <a:t>SBB </a:t>
            </a:r>
            <a:r>
              <a:rPr lang="en-US" sz="3200" b="1" spc="-10" dirty="0">
                <a:latin typeface="Constantia"/>
                <a:cs typeface="Constantia"/>
              </a:rPr>
              <a:t>Des,</a:t>
            </a:r>
            <a:r>
              <a:rPr lang="en-US" sz="3200" b="1" spc="-55" dirty="0">
                <a:latin typeface="Constantia"/>
                <a:cs typeface="Constantia"/>
              </a:rPr>
              <a:t> </a:t>
            </a:r>
            <a:r>
              <a:rPr lang="en-US" sz="3200" b="1" spc="-15" dirty="0">
                <a:latin typeface="Constantia"/>
                <a:cs typeface="Constantia"/>
              </a:rPr>
              <a:t>Src:</a:t>
            </a:r>
            <a:endParaRPr lang="en-US" sz="3200" dirty="0">
              <a:latin typeface="Constantia"/>
              <a:cs typeface="Constantia"/>
            </a:endParaRPr>
          </a:p>
          <a:p>
            <a:pPr marL="652780" marR="5080" lvl="1" indent="-247650">
              <a:lnSpc>
                <a:spcPts val="3020"/>
              </a:lnSpc>
              <a:spcBef>
                <a:spcPts val="1935"/>
              </a:spcBef>
              <a:buClr>
                <a:srgbClr val="A4B592"/>
              </a:buClr>
              <a:buSzPct val="83928"/>
              <a:buFont typeface="Wingdings 2"/>
              <a:buChar char=""/>
              <a:tabLst>
                <a:tab pos="653415" algn="l"/>
              </a:tabLst>
            </a:pPr>
            <a:r>
              <a:rPr lang="en-US" sz="2800" spc="-45" dirty="0">
                <a:latin typeface="Constantia"/>
                <a:cs typeface="Constantia"/>
              </a:rPr>
              <a:t>It</a:t>
            </a:r>
            <a:r>
              <a:rPr lang="en-US" sz="2800" spc="-135" dirty="0">
                <a:latin typeface="Constantia"/>
                <a:cs typeface="Constantia"/>
              </a:rPr>
              <a:t> </a:t>
            </a:r>
            <a:r>
              <a:rPr lang="en-US" sz="2800" spc="-10" dirty="0">
                <a:latin typeface="Constantia"/>
                <a:cs typeface="Constantia"/>
              </a:rPr>
              <a:t>subtracts</a:t>
            </a:r>
            <a:r>
              <a:rPr lang="en-US" sz="2800" spc="-70" dirty="0">
                <a:latin typeface="Constantia"/>
                <a:cs typeface="Constantia"/>
              </a:rPr>
              <a:t> </a:t>
            </a:r>
            <a:r>
              <a:rPr lang="en-US" sz="2800" spc="-10" dirty="0">
                <a:latin typeface="Constantia"/>
                <a:cs typeface="Constantia"/>
              </a:rPr>
              <a:t>the</a:t>
            </a:r>
            <a:r>
              <a:rPr lang="en-US" sz="2800" spc="-85" dirty="0">
                <a:latin typeface="Constantia"/>
                <a:cs typeface="Constantia"/>
              </a:rPr>
              <a:t> </a:t>
            </a:r>
            <a:r>
              <a:rPr lang="en-US" sz="2800" spc="-30" dirty="0">
                <a:latin typeface="Constantia"/>
                <a:cs typeface="Constantia"/>
              </a:rPr>
              <a:t>two</a:t>
            </a:r>
            <a:r>
              <a:rPr lang="en-US" sz="2800" spc="-140" dirty="0">
                <a:latin typeface="Constantia"/>
                <a:cs typeface="Constantia"/>
              </a:rPr>
              <a:t> </a:t>
            </a:r>
            <a:r>
              <a:rPr lang="en-US" sz="2800" spc="-10" dirty="0">
                <a:latin typeface="Constantia"/>
                <a:cs typeface="Constantia"/>
              </a:rPr>
              <a:t>operands</a:t>
            </a:r>
            <a:r>
              <a:rPr lang="en-US" sz="2800" spc="-105" dirty="0">
                <a:latin typeface="Constantia"/>
                <a:cs typeface="Constantia"/>
              </a:rPr>
              <a:t> </a:t>
            </a:r>
            <a:r>
              <a:rPr lang="en-US" sz="2800" spc="-5" dirty="0">
                <a:latin typeface="Constantia"/>
                <a:cs typeface="Constantia"/>
              </a:rPr>
              <a:t>and</a:t>
            </a:r>
            <a:r>
              <a:rPr lang="en-US" sz="2800" spc="-65" dirty="0">
                <a:latin typeface="Constantia"/>
                <a:cs typeface="Constantia"/>
              </a:rPr>
              <a:t> </a:t>
            </a:r>
            <a:r>
              <a:rPr lang="en-US" sz="2800" spc="-5" dirty="0">
                <a:latin typeface="Constantia"/>
                <a:cs typeface="Constantia"/>
              </a:rPr>
              <a:t>also</a:t>
            </a:r>
            <a:r>
              <a:rPr lang="en-US" sz="2800" spc="-85" dirty="0">
                <a:latin typeface="Constantia"/>
                <a:cs typeface="Constantia"/>
              </a:rPr>
              <a:t> </a:t>
            </a:r>
            <a:r>
              <a:rPr lang="en-US" sz="2800" spc="-10" dirty="0">
                <a:latin typeface="Constantia"/>
                <a:cs typeface="Constantia"/>
              </a:rPr>
              <a:t>the  </a:t>
            </a:r>
            <a:r>
              <a:rPr lang="en-US" sz="2800" spc="-25" dirty="0">
                <a:latin typeface="Constantia"/>
                <a:cs typeface="Constantia"/>
              </a:rPr>
              <a:t>borrow </a:t>
            </a:r>
            <a:r>
              <a:rPr lang="en-US" sz="2800" spc="-15" dirty="0">
                <a:latin typeface="Constantia"/>
                <a:cs typeface="Constantia"/>
              </a:rPr>
              <a:t>from </a:t>
            </a:r>
            <a:r>
              <a:rPr lang="en-US" sz="2800" spc="-10" dirty="0">
                <a:latin typeface="Constantia"/>
                <a:cs typeface="Constantia"/>
              </a:rPr>
              <a:t>the</a:t>
            </a:r>
            <a:r>
              <a:rPr lang="en-US" sz="2800" spc="-210" dirty="0">
                <a:latin typeface="Constantia"/>
                <a:cs typeface="Constantia"/>
              </a:rPr>
              <a:t> </a:t>
            </a:r>
            <a:r>
              <a:rPr lang="en-US" sz="2800" spc="-10" dirty="0">
                <a:latin typeface="Constantia"/>
                <a:cs typeface="Constantia"/>
              </a:rPr>
              <a:t>result.</a:t>
            </a:r>
            <a:endParaRPr lang="en-US" sz="2800" dirty="0">
              <a:latin typeface="Constantia"/>
              <a:cs typeface="Constantia"/>
            </a:endParaRPr>
          </a:p>
          <a:p>
            <a:pPr marL="652780" lvl="1" indent="-247650">
              <a:lnSpc>
                <a:spcPct val="100000"/>
              </a:lnSpc>
              <a:spcBef>
                <a:spcPts val="1500"/>
              </a:spcBef>
              <a:buClr>
                <a:srgbClr val="A4B592"/>
              </a:buClr>
              <a:buSzPct val="83928"/>
              <a:buFont typeface="Wingdings 2"/>
              <a:buChar char=""/>
              <a:tabLst>
                <a:tab pos="653415" algn="l"/>
              </a:tabLst>
            </a:pPr>
            <a:r>
              <a:rPr lang="en-US" sz="2800" spc="-45" dirty="0">
                <a:latin typeface="Constantia"/>
                <a:cs typeface="Constantia"/>
              </a:rPr>
              <a:t>It </a:t>
            </a:r>
            <a:r>
              <a:rPr lang="en-US" sz="2800" spc="-10" dirty="0">
                <a:latin typeface="Constantia"/>
                <a:cs typeface="Constantia"/>
              </a:rPr>
              <a:t>effects </a:t>
            </a:r>
            <a:r>
              <a:rPr lang="en-US" sz="2800" spc="-75" dirty="0">
                <a:latin typeface="Constantia"/>
                <a:cs typeface="Constantia"/>
              </a:rPr>
              <a:t>AF, CF, OF, </a:t>
            </a:r>
            <a:r>
              <a:rPr lang="en-US" sz="2800" spc="-90" dirty="0">
                <a:latin typeface="Constantia"/>
                <a:cs typeface="Constantia"/>
              </a:rPr>
              <a:t>PF, </a:t>
            </a:r>
            <a:r>
              <a:rPr lang="en-US" sz="2800" spc="-70" dirty="0">
                <a:latin typeface="Constantia"/>
                <a:cs typeface="Constantia"/>
              </a:rPr>
              <a:t>SF, </a:t>
            </a:r>
            <a:r>
              <a:rPr lang="en-US" sz="2800" spc="-5" dirty="0">
                <a:latin typeface="Constantia"/>
                <a:cs typeface="Constantia"/>
              </a:rPr>
              <a:t>ZF</a:t>
            </a:r>
            <a:r>
              <a:rPr lang="en-US" sz="2800" spc="120" dirty="0">
                <a:latin typeface="Constantia"/>
                <a:cs typeface="Constantia"/>
              </a:rPr>
              <a:t> </a:t>
            </a:r>
            <a:r>
              <a:rPr lang="en-US" sz="2800" spc="20" dirty="0">
                <a:latin typeface="Constantia"/>
                <a:cs typeface="Constantia"/>
              </a:rPr>
              <a:t>flags.</a:t>
            </a:r>
            <a:endParaRPr lang="en-US" sz="2800" dirty="0">
              <a:latin typeface="Constantia"/>
              <a:cs typeface="Constantia"/>
            </a:endParaRPr>
          </a:p>
          <a:p>
            <a:pPr marL="652780" lvl="1" indent="-247650">
              <a:lnSpc>
                <a:spcPct val="100000"/>
              </a:lnSpc>
              <a:spcBef>
                <a:spcPts val="1535"/>
              </a:spcBef>
              <a:buClr>
                <a:srgbClr val="A4B592"/>
              </a:buClr>
              <a:buSzPct val="83928"/>
              <a:buFont typeface="Wingdings 2"/>
              <a:buChar char=""/>
              <a:tabLst>
                <a:tab pos="653415" algn="l"/>
              </a:tabLst>
            </a:pPr>
            <a:r>
              <a:rPr lang="en-US" sz="2800" spc="-20" dirty="0">
                <a:latin typeface="Constantia"/>
                <a:cs typeface="Constantia"/>
              </a:rPr>
              <a:t>E.g.:</a:t>
            </a:r>
            <a:endParaRPr lang="en-US" sz="2800" dirty="0">
              <a:latin typeface="Constantia"/>
              <a:cs typeface="Constantia"/>
            </a:endParaRPr>
          </a:p>
          <a:p>
            <a:pPr marL="927100" lvl="2" indent="-247650">
              <a:lnSpc>
                <a:spcPct val="100000"/>
              </a:lnSpc>
              <a:spcBef>
                <a:spcPts val="1515"/>
              </a:spcBef>
              <a:buClr>
                <a:srgbClr val="F3A346"/>
              </a:buClr>
              <a:buSzPct val="68750"/>
              <a:buFont typeface="Wingdings 2"/>
              <a:buChar char=""/>
              <a:tabLst>
                <a:tab pos="927100" algn="l"/>
                <a:tab pos="927735" algn="l"/>
              </a:tabLst>
            </a:pPr>
            <a:r>
              <a:rPr lang="en-US" sz="2400" dirty="0">
                <a:latin typeface="Constantia"/>
                <a:cs typeface="Constantia"/>
              </a:rPr>
              <a:t>SBB </a:t>
            </a:r>
            <a:r>
              <a:rPr lang="en-US" sz="2400" spc="-5" dirty="0">
                <a:latin typeface="Constantia"/>
                <a:cs typeface="Constantia"/>
              </a:rPr>
              <a:t>AL,</a:t>
            </a:r>
            <a:r>
              <a:rPr lang="en-US" sz="2400" spc="-50" dirty="0">
                <a:latin typeface="Constantia"/>
                <a:cs typeface="Constantia"/>
              </a:rPr>
              <a:t> </a:t>
            </a:r>
            <a:r>
              <a:rPr lang="en-US" sz="2400" spc="-65" dirty="0">
                <a:latin typeface="Constantia"/>
                <a:cs typeface="Constantia"/>
              </a:rPr>
              <a:t>74H</a:t>
            </a:r>
            <a:endParaRPr lang="en-US" sz="2400" dirty="0">
              <a:latin typeface="Constantia"/>
              <a:cs typeface="Constantia"/>
            </a:endParaRPr>
          </a:p>
          <a:p>
            <a:pPr marL="927100" lvl="2" indent="-247650">
              <a:lnSpc>
                <a:spcPct val="100000"/>
              </a:lnSpc>
              <a:spcBef>
                <a:spcPts val="1495"/>
              </a:spcBef>
              <a:buClr>
                <a:srgbClr val="F3A346"/>
              </a:buClr>
              <a:buSzPct val="68750"/>
              <a:buFont typeface="Wingdings 2"/>
              <a:buChar char=""/>
              <a:tabLst>
                <a:tab pos="927100" algn="l"/>
                <a:tab pos="927735" algn="l"/>
              </a:tabLst>
            </a:pPr>
            <a:r>
              <a:rPr lang="en-US" sz="2400" spc="-5" dirty="0">
                <a:latin typeface="Constantia"/>
                <a:cs typeface="Constantia"/>
              </a:rPr>
              <a:t>SBB </a:t>
            </a:r>
            <a:r>
              <a:rPr lang="en-US" sz="2400" spc="-40" dirty="0">
                <a:latin typeface="Constantia"/>
                <a:cs typeface="Constantia"/>
              </a:rPr>
              <a:t>DX,</a:t>
            </a:r>
            <a:r>
              <a:rPr lang="en-US" sz="2400" spc="-55" dirty="0">
                <a:latin typeface="Constantia"/>
                <a:cs typeface="Constantia"/>
              </a:rPr>
              <a:t> </a:t>
            </a:r>
            <a:r>
              <a:rPr lang="en-US" sz="2400" spc="-5" dirty="0">
                <a:latin typeface="Constantia"/>
                <a:cs typeface="Constantia"/>
              </a:rPr>
              <a:t>AX</a:t>
            </a:r>
            <a:endParaRPr lang="en-US" sz="2400" dirty="0">
              <a:latin typeface="Constantia"/>
              <a:cs typeface="Constantia"/>
            </a:endParaRPr>
          </a:p>
          <a:p>
            <a:pPr marL="927100" lvl="2" indent="-247650">
              <a:lnSpc>
                <a:spcPct val="100000"/>
              </a:lnSpc>
              <a:spcBef>
                <a:spcPts val="1485"/>
              </a:spcBef>
              <a:buClr>
                <a:srgbClr val="F3A346"/>
              </a:buClr>
              <a:buSzPct val="68750"/>
              <a:buFont typeface="Wingdings 2"/>
              <a:buChar char=""/>
              <a:tabLst>
                <a:tab pos="927100" algn="l"/>
                <a:tab pos="927735" algn="l"/>
              </a:tabLst>
            </a:pPr>
            <a:r>
              <a:rPr lang="en-US" sz="2400" dirty="0">
                <a:latin typeface="Constantia"/>
                <a:cs typeface="Constantia"/>
              </a:rPr>
              <a:t>SBB </a:t>
            </a:r>
            <a:r>
              <a:rPr lang="en-US" sz="2400" spc="-5" dirty="0">
                <a:latin typeface="Constantia"/>
                <a:cs typeface="Constantia"/>
              </a:rPr>
              <a:t>AX,</a:t>
            </a:r>
            <a:r>
              <a:rPr lang="en-US" sz="2400" spc="-70" dirty="0">
                <a:latin typeface="Constantia"/>
                <a:cs typeface="Constantia"/>
              </a:rPr>
              <a:t> </a:t>
            </a:r>
            <a:r>
              <a:rPr lang="en-US" sz="2400" spc="-15" dirty="0">
                <a:latin typeface="Constantia"/>
                <a:cs typeface="Constantia"/>
              </a:rPr>
              <a:t>[BX]</a:t>
            </a:r>
            <a:endParaRPr lang="en-US" sz="2400" dirty="0">
              <a:latin typeface="Constantia"/>
              <a:cs typeface="Constantia"/>
            </a:endParaRPr>
          </a:p>
          <a:p>
            <a:endParaRPr lang="en-IN" dirty="0"/>
          </a:p>
        </p:txBody>
      </p:sp>
    </p:spTree>
    <p:extLst>
      <p:ext uri="{BB962C8B-B14F-4D97-AF65-F5344CB8AC3E}">
        <p14:creationId xmlns:p14="http://schemas.microsoft.com/office/powerpoint/2010/main" val="3229021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548" y="408508"/>
            <a:ext cx="3519804" cy="757555"/>
          </a:xfrm>
          <a:prstGeom prst="rect">
            <a:avLst/>
          </a:prstGeom>
        </p:spPr>
        <p:txBody>
          <a:bodyPr vert="horz" wrap="square" lIns="0" tIns="12700" rIns="0" bIns="0" rtlCol="0">
            <a:spAutoFit/>
          </a:bodyPr>
          <a:lstStyle/>
          <a:p>
            <a:pPr marL="12700">
              <a:lnSpc>
                <a:spcPct val="100000"/>
              </a:lnSpc>
              <a:spcBef>
                <a:spcPts val="100"/>
              </a:spcBef>
            </a:pPr>
            <a:r>
              <a:rPr sz="4800" b="0" dirty="0">
                <a:solidFill>
                  <a:schemeClr val="tx1"/>
                </a:solidFill>
                <a:latin typeface="Times New Roman"/>
                <a:cs typeface="Times New Roman"/>
              </a:rPr>
              <a:t>Multiplication</a:t>
            </a:r>
            <a:endParaRPr sz="4800" dirty="0">
              <a:solidFill>
                <a:schemeClr val="tx1"/>
              </a:solidFill>
              <a:latin typeface="Times New Roman"/>
              <a:cs typeface="Times New Roman"/>
            </a:endParaRPr>
          </a:p>
        </p:txBody>
      </p:sp>
      <p:sp>
        <p:nvSpPr>
          <p:cNvPr id="3" name="object 3"/>
          <p:cNvSpPr txBox="1"/>
          <p:nvPr/>
        </p:nvSpPr>
        <p:spPr>
          <a:xfrm>
            <a:off x="1066800" y="1557908"/>
            <a:ext cx="7546644" cy="2586734"/>
          </a:xfrm>
          <a:prstGeom prst="rect">
            <a:avLst/>
          </a:prstGeom>
        </p:spPr>
        <p:txBody>
          <a:bodyPr vert="horz" wrap="square" lIns="0" tIns="80645" rIns="0" bIns="0" rtlCol="0">
            <a:spAutoFit/>
          </a:bodyPr>
          <a:lstStyle/>
          <a:p>
            <a:pPr marL="356870" marR="5080" algn="just">
              <a:lnSpc>
                <a:spcPct val="80000"/>
              </a:lnSpc>
              <a:spcBef>
                <a:spcPts val="635"/>
              </a:spcBef>
            </a:pPr>
            <a:r>
              <a:rPr sz="2200" dirty="0">
                <a:latin typeface="Times New Roman"/>
                <a:cs typeface="Times New Roman"/>
              </a:rPr>
              <a:t>Only </a:t>
            </a:r>
            <a:r>
              <a:rPr sz="2200" spc="-5" dirty="0">
                <a:latin typeface="Times New Roman"/>
                <a:cs typeface="Times New Roman"/>
              </a:rPr>
              <a:t>modern microprocessor </a:t>
            </a:r>
            <a:r>
              <a:rPr sz="2200" dirty="0">
                <a:latin typeface="Times New Roman"/>
                <a:cs typeface="Times New Roman"/>
              </a:rPr>
              <a:t>contain </a:t>
            </a:r>
            <a:r>
              <a:rPr sz="2200" spc="-5" dirty="0">
                <a:latin typeface="Times New Roman"/>
                <a:cs typeface="Times New Roman"/>
              </a:rPr>
              <a:t>multiplication </a:t>
            </a:r>
            <a:r>
              <a:rPr sz="2200" dirty="0">
                <a:latin typeface="Times New Roman"/>
                <a:cs typeface="Times New Roman"/>
              </a:rPr>
              <a:t>and </a:t>
            </a:r>
            <a:r>
              <a:rPr sz="2200" spc="-5" dirty="0">
                <a:latin typeface="Times New Roman"/>
                <a:cs typeface="Times New Roman"/>
              </a:rPr>
              <a:t>division  </a:t>
            </a:r>
            <a:r>
              <a:rPr sz="2200" dirty="0">
                <a:latin typeface="Times New Roman"/>
                <a:cs typeface="Times New Roman"/>
              </a:rPr>
              <a:t>instruction. </a:t>
            </a:r>
            <a:r>
              <a:rPr sz="2200" spc="-5" dirty="0">
                <a:latin typeface="Times New Roman"/>
                <a:cs typeface="Times New Roman"/>
              </a:rPr>
              <a:t>Earlier 8-bit microprocessor </a:t>
            </a:r>
            <a:r>
              <a:rPr sz="2200" dirty="0">
                <a:latin typeface="Times New Roman"/>
                <a:cs typeface="Times New Roman"/>
              </a:rPr>
              <a:t>could not </a:t>
            </a:r>
            <a:r>
              <a:rPr sz="2200" spc="-5" dirty="0">
                <a:latin typeface="Times New Roman"/>
                <a:cs typeface="Times New Roman"/>
              </a:rPr>
              <a:t>multiply </a:t>
            </a:r>
            <a:r>
              <a:rPr sz="2200" dirty="0">
                <a:latin typeface="Times New Roman"/>
                <a:cs typeface="Times New Roman"/>
              </a:rPr>
              <a:t>or divide  </a:t>
            </a:r>
            <a:r>
              <a:rPr sz="2200" spc="-5" dirty="0">
                <a:latin typeface="Times New Roman"/>
                <a:cs typeface="Times New Roman"/>
              </a:rPr>
              <a:t>without the use </a:t>
            </a:r>
            <a:r>
              <a:rPr sz="2200" dirty="0">
                <a:latin typeface="Times New Roman"/>
                <a:cs typeface="Times New Roman"/>
              </a:rPr>
              <a:t>of a </a:t>
            </a:r>
            <a:r>
              <a:rPr sz="2200" spc="-5" dirty="0">
                <a:latin typeface="Times New Roman"/>
                <a:cs typeface="Times New Roman"/>
              </a:rPr>
              <a:t>program </a:t>
            </a:r>
            <a:r>
              <a:rPr sz="2200" spc="5" dirty="0">
                <a:latin typeface="Times New Roman"/>
                <a:cs typeface="Times New Roman"/>
              </a:rPr>
              <a:t>that </a:t>
            </a:r>
            <a:r>
              <a:rPr sz="2200" dirty="0">
                <a:latin typeface="Times New Roman"/>
                <a:cs typeface="Times New Roman"/>
              </a:rPr>
              <a:t>multiplied or </a:t>
            </a:r>
            <a:r>
              <a:rPr sz="2200" spc="-5" dirty="0">
                <a:latin typeface="Times New Roman"/>
                <a:cs typeface="Times New Roman"/>
              </a:rPr>
              <a:t>divided </a:t>
            </a:r>
            <a:r>
              <a:rPr sz="2200" dirty="0">
                <a:latin typeface="Times New Roman"/>
                <a:cs typeface="Times New Roman"/>
              </a:rPr>
              <a:t>by using a  </a:t>
            </a:r>
            <a:r>
              <a:rPr sz="2200" spc="-5" dirty="0">
                <a:latin typeface="Times New Roman"/>
                <a:cs typeface="Times New Roman"/>
              </a:rPr>
              <a:t>series </a:t>
            </a:r>
            <a:r>
              <a:rPr sz="2200" dirty="0">
                <a:latin typeface="Times New Roman"/>
                <a:cs typeface="Times New Roman"/>
              </a:rPr>
              <a:t>of </a:t>
            </a:r>
            <a:r>
              <a:rPr sz="2200" spc="-5" dirty="0">
                <a:latin typeface="Times New Roman"/>
                <a:cs typeface="Times New Roman"/>
              </a:rPr>
              <a:t>shifts and </a:t>
            </a:r>
            <a:r>
              <a:rPr sz="2200" dirty="0">
                <a:latin typeface="Times New Roman"/>
                <a:cs typeface="Times New Roman"/>
              </a:rPr>
              <a:t>addition or </a:t>
            </a:r>
            <a:r>
              <a:rPr sz="2200" spc="-5" dirty="0">
                <a:latin typeface="Times New Roman"/>
                <a:cs typeface="Times New Roman"/>
              </a:rPr>
              <a:t>subtractions. Because microprocessor  manufacturers were aware </a:t>
            </a:r>
            <a:r>
              <a:rPr sz="2200" dirty="0">
                <a:latin typeface="Times New Roman"/>
                <a:cs typeface="Times New Roman"/>
              </a:rPr>
              <a:t>of </a:t>
            </a:r>
            <a:r>
              <a:rPr sz="2200" spc="-10" dirty="0">
                <a:latin typeface="Times New Roman"/>
                <a:cs typeface="Times New Roman"/>
              </a:rPr>
              <a:t>this </a:t>
            </a:r>
            <a:r>
              <a:rPr sz="2200" spc="-15" dirty="0">
                <a:latin typeface="Times New Roman"/>
                <a:cs typeface="Times New Roman"/>
              </a:rPr>
              <a:t>inadequacy, </a:t>
            </a:r>
            <a:r>
              <a:rPr sz="2200" spc="-5" dirty="0">
                <a:latin typeface="Times New Roman"/>
                <a:cs typeface="Times New Roman"/>
              </a:rPr>
              <a:t>they </a:t>
            </a:r>
            <a:r>
              <a:rPr sz="2200" dirty="0">
                <a:latin typeface="Times New Roman"/>
                <a:cs typeface="Times New Roman"/>
              </a:rPr>
              <a:t>incorporated  multiplication and </a:t>
            </a:r>
            <a:r>
              <a:rPr sz="2200" spc="-5" dirty="0">
                <a:latin typeface="Times New Roman"/>
                <a:cs typeface="Times New Roman"/>
              </a:rPr>
              <a:t>division </a:t>
            </a:r>
            <a:r>
              <a:rPr sz="2200" dirty="0">
                <a:latin typeface="Times New Roman"/>
                <a:cs typeface="Times New Roman"/>
              </a:rPr>
              <a:t>instructions </a:t>
            </a:r>
            <a:r>
              <a:rPr sz="2200" spc="5" dirty="0">
                <a:latin typeface="Times New Roman"/>
                <a:cs typeface="Times New Roman"/>
              </a:rPr>
              <a:t>into </a:t>
            </a:r>
            <a:r>
              <a:rPr sz="2200" dirty="0">
                <a:latin typeface="Times New Roman"/>
                <a:cs typeface="Times New Roman"/>
              </a:rPr>
              <a:t>the </a:t>
            </a:r>
            <a:r>
              <a:rPr sz="2200" spc="-5" dirty="0">
                <a:latin typeface="Times New Roman"/>
                <a:cs typeface="Times New Roman"/>
              </a:rPr>
              <a:t>instruction </a:t>
            </a:r>
            <a:r>
              <a:rPr sz="2200" spc="-10" dirty="0">
                <a:latin typeface="Times New Roman"/>
                <a:cs typeface="Times New Roman"/>
              </a:rPr>
              <a:t>sets </a:t>
            </a:r>
            <a:r>
              <a:rPr sz="2200" dirty="0">
                <a:latin typeface="Times New Roman"/>
                <a:cs typeface="Times New Roman"/>
              </a:rPr>
              <a:t>of  the newer</a:t>
            </a:r>
            <a:r>
              <a:rPr sz="2200" spc="-65" dirty="0">
                <a:latin typeface="Times New Roman"/>
                <a:cs typeface="Times New Roman"/>
              </a:rPr>
              <a:t> </a:t>
            </a:r>
            <a:r>
              <a:rPr sz="2200" dirty="0">
                <a:latin typeface="Times New Roman"/>
                <a:cs typeface="Times New Roman"/>
              </a:rPr>
              <a:t>microprocessors</a:t>
            </a:r>
          </a:p>
          <a:p>
            <a:pPr marL="12700">
              <a:lnSpc>
                <a:spcPct val="100000"/>
              </a:lnSpc>
            </a:pPr>
            <a:r>
              <a:rPr sz="2200" b="1" dirty="0">
                <a:latin typeface="Times New Roman"/>
                <a:cs typeface="Times New Roman"/>
              </a:rPr>
              <a:t>Note:</a:t>
            </a:r>
            <a:endParaRPr sz="2200" dirty="0">
              <a:latin typeface="Times New Roman"/>
              <a:cs typeface="Times New Roman"/>
            </a:endParaRPr>
          </a:p>
        </p:txBody>
      </p:sp>
      <p:sp>
        <p:nvSpPr>
          <p:cNvPr id="5" name="object 5"/>
          <p:cNvSpPr txBox="1"/>
          <p:nvPr/>
        </p:nvSpPr>
        <p:spPr>
          <a:xfrm>
            <a:off x="1295400" y="3838702"/>
            <a:ext cx="7318044" cy="2727542"/>
          </a:xfrm>
          <a:prstGeom prst="rect">
            <a:avLst/>
          </a:prstGeom>
        </p:spPr>
        <p:txBody>
          <a:bodyPr vert="horz" wrap="square" lIns="0" tIns="13335" rIns="0" bIns="0" rtlCol="0">
            <a:spAutoFit/>
          </a:bodyPr>
          <a:lstStyle/>
          <a:p>
            <a:pPr marL="12065" algn="just">
              <a:lnSpc>
                <a:spcPct val="100000"/>
              </a:lnSpc>
              <a:spcBef>
                <a:spcPts val="105"/>
              </a:spcBef>
              <a:tabLst>
                <a:tab pos="528320" algn="l"/>
              </a:tabLst>
            </a:pPr>
            <a:endParaRPr lang="en-IN" sz="2200" dirty="0">
              <a:latin typeface="Times New Roman"/>
              <a:cs typeface="Times New Roman"/>
            </a:endParaRPr>
          </a:p>
          <a:p>
            <a:pPr marL="527685" indent="-515620" algn="just">
              <a:lnSpc>
                <a:spcPct val="100000"/>
              </a:lnSpc>
              <a:spcBef>
                <a:spcPts val="105"/>
              </a:spcBef>
              <a:buAutoNum type="romanLcParenR"/>
              <a:tabLst>
                <a:tab pos="528320" algn="l"/>
              </a:tabLst>
            </a:pPr>
            <a:r>
              <a:rPr lang="en-IN" sz="2200" dirty="0" err="1">
                <a:latin typeface="Times New Roman"/>
                <a:cs typeface="Times New Roman"/>
              </a:rPr>
              <a:t>Mul</a:t>
            </a:r>
            <a:r>
              <a:rPr sz="2200" dirty="0">
                <a:latin typeface="Times New Roman"/>
                <a:cs typeface="Times New Roman"/>
              </a:rPr>
              <a:t>plication </a:t>
            </a:r>
            <a:r>
              <a:rPr sz="2200" spc="5" dirty="0">
                <a:latin typeface="Times New Roman"/>
                <a:cs typeface="Times New Roman"/>
              </a:rPr>
              <a:t>is </a:t>
            </a:r>
            <a:r>
              <a:rPr sz="2200" dirty="0">
                <a:latin typeface="Times New Roman"/>
                <a:cs typeface="Times New Roman"/>
              </a:rPr>
              <a:t>performed on </a:t>
            </a:r>
            <a:r>
              <a:rPr sz="2200" spc="-5" dirty="0">
                <a:latin typeface="Times New Roman"/>
                <a:cs typeface="Times New Roman"/>
              </a:rPr>
              <a:t>bytes </a:t>
            </a:r>
            <a:r>
              <a:rPr sz="2200" dirty="0">
                <a:latin typeface="Times New Roman"/>
                <a:cs typeface="Times New Roman"/>
              </a:rPr>
              <a:t>or</a:t>
            </a:r>
            <a:r>
              <a:rPr sz="2200" spc="-140" dirty="0">
                <a:latin typeface="Times New Roman"/>
                <a:cs typeface="Times New Roman"/>
              </a:rPr>
              <a:t> </a:t>
            </a:r>
            <a:r>
              <a:rPr sz="2200" dirty="0">
                <a:latin typeface="Times New Roman"/>
                <a:cs typeface="Times New Roman"/>
              </a:rPr>
              <a:t>words</a:t>
            </a:r>
          </a:p>
          <a:p>
            <a:pPr marL="527685" marR="5080" indent="-515620" algn="just">
              <a:lnSpc>
                <a:spcPct val="80000"/>
              </a:lnSpc>
              <a:spcBef>
                <a:spcPts val="535"/>
              </a:spcBef>
              <a:buAutoNum type="romanLcParenR"/>
              <a:tabLst>
                <a:tab pos="528320" algn="l"/>
              </a:tabLst>
            </a:pPr>
            <a:r>
              <a:rPr sz="2200" spc="10" dirty="0">
                <a:latin typeface="Times New Roman"/>
                <a:cs typeface="Times New Roman"/>
              </a:rPr>
              <a:t>The </a:t>
            </a:r>
            <a:r>
              <a:rPr sz="2200" spc="-5" dirty="0">
                <a:latin typeface="Times New Roman"/>
                <a:cs typeface="Times New Roman"/>
              </a:rPr>
              <a:t>product after </a:t>
            </a:r>
            <a:r>
              <a:rPr sz="2200" dirty="0">
                <a:latin typeface="Times New Roman"/>
                <a:cs typeface="Times New Roman"/>
              </a:rPr>
              <a:t>a </a:t>
            </a:r>
            <a:r>
              <a:rPr sz="2200" spc="-5" dirty="0">
                <a:latin typeface="Times New Roman"/>
                <a:cs typeface="Times New Roman"/>
              </a:rPr>
              <a:t>multiplication </a:t>
            </a:r>
            <a:r>
              <a:rPr sz="2200" spc="5" dirty="0">
                <a:latin typeface="Times New Roman"/>
                <a:cs typeface="Times New Roman"/>
              </a:rPr>
              <a:t>is </a:t>
            </a:r>
            <a:r>
              <a:rPr sz="2200" spc="-10" dirty="0">
                <a:latin typeface="Times New Roman"/>
                <a:cs typeface="Times New Roman"/>
              </a:rPr>
              <a:t>always </a:t>
            </a:r>
            <a:r>
              <a:rPr sz="2200" dirty="0">
                <a:latin typeface="Times New Roman"/>
                <a:cs typeface="Times New Roman"/>
              </a:rPr>
              <a:t>a </a:t>
            </a:r>
            <a:r>
              <a:rPr sz="2200" b="1" spc="-5" dirty="0">
                <a:solidFill>
                  <a:srgbClr val="FF0000"/>
                </a:solidFill>
                <a:latin typeface="Times New Roman"/>
                <a:cs typeface="Times New Roman"/>
              </a:rPr>
              <a:t>double-width </a:t>
            </a:r>
            <a:r>
              <a:rPr sz="2200" b="1" spc="-5" dirty="0">
                <a:latin typeface="Times New Roman"/>
                <a:cs typeface="Times New Roman"/>
              </a:rPr>
              <a:t> </a:t>
            </a:r>
            <a:r>
              <a:rPr sz="2200" dirty="0">
                <a:latin typeface="Times New Roman"/>
                <a:cs typeface="Times New Roman"/>
              </a:rPr>
              <a:t>product. </a:t>
            </a:r>
            <a:r>
              <a:rPr sz="2200" spc="-20" dirty="0">
                <a:latin typeface="Times New Roman"/>
                <a:cs typeface="Times New Roman"/>
              </a:rPr>
              <a:t>If </a:t>
            </a:r>
            <a:r>
              <a:rPr sz="2200" dirty="0">
                <a:latin typeface="Times New Roman"/>
                <a:cs typeface="Times New Roman"/>
              </a:rPr>
              <a:t>two 8-bit numbers </a:t>
            </a:r>
            <a:r>
              <a:rPr sz="2200" spc="-5" dirty="0">
                <a:latin typeface="Times New Roman"/>
                <a:cs typeface="Times New Roman"/>
              </a:rPr>
              <a:t>are multiplied </a:t>
            </a:r>
            <a:r>
              <a:rPr sz="2200" dirty="0">
                <a:latin typeface="Times New Roman"/>
                <a:cs typeface="Times New Roman"/>
              </a:rPr>
              <a:t>they </a:t>
            </a:r>
            <a:r>
              <a:rPr sz="2200" spc="-5" dirty="0">
                <a:latin typeface="Times New Roman"/>
                <a:cs typeface="Times New Roman"/>
              </a:rPr>
              <a:t>generate </a:t>
            </a:r>
            <a:r>
              <a:rPr sz="2200" dirty="0">
                <a:latin typeface="Times New Roman"/>
                <a:cs typeface="Times New Roman"/>
              </a:rPr>
              <a:t>a </a:t>
            </a:r>
            <a:r>
              <a:rPr sz="2200" spc="-5" dirty="0">
                <a:latin typeface="Times New Roman"/>
                <a:cs typeface="Times New Roman"/>
              </a:rPr>
              <a:t>16-bit  </a:t>
            </a:r>
            <a:r>
              <a:rPr sz="2200" dirty="0">
                <a:latin typeface="Times New Roman"/>
                <a:cs typeface="Times New Roman"/>
              </a:rPr>
              <a:t>product. </a:t>
            </a:r>
            <a:r>
              <a:rPr sz="2200" spc="-20" dirty="0">
                <a:latin typeface="Times New Roman"/>
                <a:cs typeface="Times New Roman"/>
              </a:rPr>
              <a:t>If </a:t>
            </a:r>
            <a:r>
              <a:rPr sz="2200" dirty="0">
                <a:latin typeface="Times New Roman"/>
                <a:cs typeface="Times New Roman"/>
              </a:rPr>
              <a:t>two 16-bit numbers </a:t>
            </a:r>
            <a:r>
              <a:rPr sz="2200" spc="5" dirty="0">
                <a:latin typeface="Times New Roman"/>
                <a:cs typeface="Times New Roman"/>
              </a:rPr>
              <a:t>are </a:t>
            </a:r>
            <a:r>
              <a:rPr sz="2200" spc="-5" dirty="0">
                <a:latin typeface="Times New Roman"/>
                <a:cs typeface="Times New Roman"/>
              </a:rPr>
              <a:t>multiplied, </a:t>
            </a:r>
            <a:r>
              <a:rPr sz="2200" spc="5" dirty="0">
                <a:latin typeface="Times New Roman"/>
                <a:cs typeface="Times New Roman"/>
              </a:rPr>
              <a:t>they </a:t>
            </a:r>
            <a:r>
              <a:rPr sz="2200" dirty="0">
                <a:latin typeface="Times New Roman"/>
                <a:cs typeface="Times New Roman"/>
              </a:rPr>
              <a:t>generate a 3</a:t>
            </a:r>
            <a:r>
              <a:rPr lang="en-IN" sz="2200" dirty="0">
                <a:latin typeface="Times New Roman"/>
                <a:cs typeface="Times New Roman"/>
              </a:rPr>
              <a:t>2</a:t>
            </a:r>
            <a:r>
              <a:rPr sz="2200" dirty="0">
                <a:latin typeface="Times New Roman"/>
                <a:cs typeface="Times New Roman"/>
              </a:rPr>
              <a:t>bit</a:t>
            </a:r>
            <a:r>
              <a:rPr sz="2200" spc="-40" dirty="0">
                <a:latin typeface="Times New Roman"/>
                <a:cs typeface="Times New Roman"/>
              </a:rPr>
              <a:t> </a:t>
            </a:r>
            <a:r>
              <a:rPr sz="2200" dirty="0" err="1">
                <a:latin typeface="Times New Roman"/>
                <a:cs typeface="Times New Roman"/>
              </a:rPr>
              <a:t>produc</a:t>
            </a:r>
            <a:r>
              <a:rPr lang="en-IN" sz="2200" dirty="0">
                <a:latin typeface="Times New Roman"/>
                <a:cs typeface="Times New Roman"/>
              </a:rPr>
              <a:t>t.</a:t>
            </a:r>
          </a:p>
          <a:p>
            <a:pPr marL="527685" marR="5080" indent="-515620" algn="just">
              <a:lnSpc>
                <a:spcPct val="80000"/>
              </a:lnSpc>
              <a:spcBef>
                <a:spcPts val="535"/>
              </a:spcBef>
              <a:buAutoNum type="romanLcParenR"/>
              <a:tabLst>
                <a:tab pos="528320" algn="l"/>
              </a:tabLst>
            </a:pPr>
            <a:r>
              <a:rPr sz="2200" spc="-10" dirty="0">
                <a:latin typeface="Times New Roman"/>
                <a:cs typeface="Times New Roman"/>
              </a:rPr>
              <a:t>Some </a:t>
            </a:r>
            <a:r>
              <a:rPr sz="2200" spc="5" dirty="0">
                <a:latin typeface="Times New Roman"/>
                <a:cs typeface="Times New Roman"/>
              </a:rPr>
              <a:t>flag </a:t>
            </a:r>
            <a:r>
              <a:rPr sz="2200" dirty="0">
                <a:latin typeface="Times New Roman"/>
                <a:cs typeface="Times New Roman"/>
              </a:rPr>
              <a:t>bits </a:t>
            </a:r>
            <a:r>
              <a:rPr sz="2200" spc="-5" dirty="0">
                <a:latin typeface="Times New Roman"/>
                <a:cs typeface="Times New Roman"/>
              </a:rPr>
              <a:t>[</a:t>
            </a:r>
            <a:r>
              <a:rPr sz="2200" b="1" spc="-5" dirty="0">
                <a:solidFill>
                  <a:srgbClr val="FF0000"/>
                </a:solidFill>
                <a:latin typeface="Times New Roman"/>
                <a:cs typeface="Times New Roman"/>
              </a:rPr>
              <a:t>overflow </a:t>
            </a:r>
            <a:r>
              <a:rPr sz="2200" b="1" spc="5" dirty="0">
                <a:solidFill>
                  <a:srgbClr val="FF0000"/>
                </a:solidFill>
                <a:latin typeface="Times New Roman"/>
                <a:cs typeface="Times New Roman"/>
              </a:rPr>
              <a:t>(O) </a:t>
            </a:r>
            <a:r>
              <a:rPr sz="2200" b="1" dirty="0">
                <a:latin typeface="Times New Roman"/>
                <a:cs typeface="Times New Roman"/>
              </a:rPr>
              <a:t>and </a:t>
            </a:r>
            <a:r>
              <a:rPr sz="2200" b="1" spc="-5" dirty="0">
                <a:solidFill>
                  <a:srgbClr val="FF0000"/>
                </a:solidFill>
                <a:latin typeface="Times New Roman"/>
                <a:cs typeface="Times New Roman"/>
              </a:rPr>
              <a:t>carry </a:t>
            </a:r>
            <a:r>
              <a:rPr sz="2200" b="1" dirty="0">
                <a:solidFill>
                  <a:srgbClr val="FF0000"/>
                </a:solidFill>
                <a:latin typeface="Times New Roman"/>
                <a:cs typeface="Times New Roman"/>
              </a:rPr>
              <a:t>(C) </a:t>
            </a:r>
            <a:r>
              <a:rPr sz="2200" dirty="0">
                <a:latin typeface="Times New Roman"/>
                <a:cs typeface="Times New Roman"/>
              </a:rPr>
              <a:t>] </a:t>
            </a:r>
            <a:r>
              <a:rPr sz="2200" spc="-10" dirty="0">
                <a:latin typeface="Times New Roman"/>
                <a:cs typeface="Times New Roman"/>
              </a:rPr>
              <a:t>change </a:t>
            </a:r>
            <a:r>
              <a:rPr sz="2200" dirty="0">
                <a:latin typeface="Times New Roman"/>
                <a:cs typeface="Times New Roman"/>
              </a:rPr>
              <a:t>when </a:t>
            </a:r>
            <a:r>
              <a:rPr sz="2200" spc="-5" dirty="0">
                <a:latin typeface="Times New Roman"/>
                <a:cs typeface="Times New Roman"/>
              </a:rPr>
              <a:t>the  </a:t>
            </a:r>
            <a:r>
              <a:rPr sz="2200" dirty="0">
                <a:latin typeface="Times New Roman"/>
                <a:cs typeface="Times New Roman"/>
              </a:rPr>
              <a:t>multiply </a:t>
            </a:r>
            <a:r>
              <a:rPr sz="2200" spc="5" dirty="0">
                <a:latin typeface="Times New Roman"/>
                <a:cs typeface="Times New Roman"/>
              </a:rPr>
              <a:t>instruction </a:t>
            </a:r>
            <a:r>
              <a:rPr sz="2200" dirty="0">
                <a:latin typeface="Times New Roman"/>
                <a:cs typeface="Times New Roman"/>
              </a:rPr>
              <a:t>executes and produce </a:t>
            </a:r>
            <a:r>
              <a:rPr sz="2200" spc="5" dirty="0">
                <a:latin typeface="Times New Roman"/>
                <a:cs typeface="Times New Roman"/>
              </a:rPr>
              <a:t>predictable</a:t>
            </a:r>
            <a:r>
              <a:rPr sz="2200" spc="-285" dirty="0">
                <a:latin typeface="Times New Roman"/>
                <a:cs typeface="Times New Roman"/>
              </a:rPr>
              <a:t> </a:t>
            </a:r>
            <a:r>
              <a:rPr sz="2200" dirty="0">
                <a:latin typeface="Times New Roman"/>
                <a:cs typeface="Times New Roman"/>
              </a:rPr>
              <a:t>outcomes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57990-5C5F-4074-9316-9CEE897A97C8}"/>
              </a:ext>
            </a:extLst>
          </p:cNvPr>
          <p:cNvSpPr>
            <a:spLocks noGrp="1"/>
          </p:cNvSpPr>
          <p:nvPr>
            <p:ph type="title"/>
          </p:nvPr>
        </p:nvSpPr>
        <p:spPr/>
        <p:txBody>
          <a:bodyPr/>
          <a:lstStyle/>
          <a:p>
            <a:r>
              <a:rPr lang="en-IN" dirty="0"/>
              <a:t>MUL</a:t>
            </a:r>
          </a:p>
        </p:txBody>
      </p:sp>
      <p:sp>
        <p:nvSpPr>
          <p:cNvPr id="3" name="Content Placeholder 2">
            <a:extLst>
              <a:ext uri="{FF2B5EF4-FFF2-40B4-BE49-F238E27FC236}">
                <a16:creationId xmlns:a16="http://schemas.microsoft.com/office/drawing/2014/main" xmlns="" id="{9E3FE52F-5EEA-4323-8919-5451A489F4FC}"/>
              </a:ext>
            </a:extLst>
          </p:cNvPr>
          <p:cNvSpPr>
            <a:spLocks noGrp="1"/>
          </p:cNvSpPr>
          <p:nvPr>
            <p:ph idx="1"/>
          </p:nvPr>
        </p:nvSpPr>
        <p:spPr/>
        <p:txBody>
          <a:bodyPr>
            <a:normAutofit/>
          </a:bodyPr>
          <a:lstStyle/>
          <a:p>
            <a:r>
              <a:rPr lang="en-US" dirty="0"/>
              <a:t>The multiplication instruction contains one operand because it always multiplies the operand times the contents of AL </a:t>
            </a:r>
          </a:p>
          <a:p>
            <a:r>
              <a:rPr lang="en-US" dirty="0" err="1"/>
              <a:t>i</a:t>
            </a:r>
            <a:r>
              <a:rPr lang="en-US" dirty="0"/>
              <a:t>) MUL CL ; AL is multiplied by CL and the unsigned product is in AX </a:t>
            </a:r>
          </a:p>
          <a:p>
            <a:r>
              <a:rPr lang="en-US" dirty="0"/>
              <a:t>ii) MUL BYTE PTR [BX]   Multiply AL with byte in DS pointed to by [BX] </a:t>
            </a:r>
          </a:p>
          <a:p>
            <a:endParaRPr lang="en-US" dirty="0"/>
          </a:p>
        </p:txBody>
      </p:sp>
    </p:spTree>
    <p:extLst>
      <p:ext uri="{BB962C8B-B14F-4D97-AF65-F5344CB8AC3E}">
        <p14:creationId xmlns:p14="http://schemas.microsoft.com/office/powerpoint/2010/main" val="3857472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19497-33A7-46B7-B6AC-D3377384104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3D56E718-F1B7-4C88-85D7-DFA7457EFFF7}"/>
              </a:ext>
            </a:extLst>
          </p:cNvPr>
          <p:cNvSpPr>
            <a:spLocks noGrp="1"/>
          </p:cNvSpPr>
          <p:nvPr>
            <p:ph idx="1"/>
          </p:nvPr>
        </p:nvSpPr>
        <p:spPr/>
        <p:txBody>
          <a:bodyPr/>
          <a:lstStyle/>
          <a:p>
            <a:pPr marL="527685">
              <a:lnSpc>
                <a:spcPts val="2050"/>
              </a:lnSpc>
            </a:pPr>
            <a:r>
              <a:rPr lang="en-US" sz="1800" spc="-25" dirty="0">
                <a:latin typeface="Times New Roman"/>
                <a:cs typeface="Times New Roman"/>
              </a:rPr>
              <a:t>Write </a:t>
            </a:r>
            <a:r>
              <a:rPr lang="en-US" sz="1800" spc="-5" dirty="0">
                <a:latin typeface="Times New Roman"/>
                <a:cs typeface="Times New Roman"/>
              </a:rPr>
              <a:t>a </a:t>
            </a:r>
            <a:r>
              <a:rPr lang="en-US" sz="1800" dirty="0">
                <a:latin typeface="Times New Roman"/>
                <a:cs typeface="Times New Roman"/>
              </a:rPr>
              <a:t>short </a:t>
            </a:r>
            <a:r>
              <a:rPr lang="en-US" sz="1800" spc="-5" dirty="0">
                <a:latin typeface="Times New Roman"/>
                <a:cs typeface="Times New Roman"/>
              </a:rPr>
              <a:t>instruction to multiply </a:t>
            </a:r>
            <a:r>
              <a:rPr lang="en-US" sz="1800" dirty="0">
                <a:latin typeface="Times New Roman"/>
                <a:cs typeface="Times New Roman"/>
              </a:rPr>
              <a:t>the content of </a:t>
            </a:r>
            <a:r>
              <a:rPr lang="en-US" sz="1800" spc="-5" dirty="0">
                <a:latin typeface="Times New Roman"/>
                <a:cs typeface="Times New Roman"/>
              </a:rPr>
              <a:t>BL </a:t>
            </a:r>
            <a:r>
              <a:rPr lang="en-US" sz="1800" dirty="0">
                <a:latin typeface="Times New Roman"/>
                <a:cs typeface="Times New Roman"/>
              </a:rPr>
              <a:t>and</a:t>
            </a:r>
            <a:r>
              <a:rPr lang="en-US" sz="1800" spc="-175" dirty="0">
                <a:latin typeface="Times New Roman"/>
                <a:cs typeface="Times New Roman"/>
              </a:rPr>
              <a:t> </a:t>
            </a:r>
            <a:r>
              <a:rPr lang="en-US" sz="1800" spc="-15" dirty="0">
                <a:latin typeface="Times New Roman"/>
                <a:cs typeface="Times New Roman"/>
              </a:rPr>
              <a:t>CL. Load BL</a:t>
            </a:r>
            <a:endParaRPr lang="en-US" sz="1800" dirty="0">
              <a:latin typeface="Times New Roman"/>
              <a:cs typeface="Times New Roman"/>
            </a:endParaRPr>
          </a:p>
          <a:p>
            <a:pPr marL="244221" indent="0">
              <a:lnSpc>
                <a:spcPts val="2050"/>
              </a:lnSpc>
              <a:buNone/>
            </a:pPr>
            <a:r>
              <a:rPr lang="en-US" sz="1800" spc="-5" dirty="0">
                <a:latin typeface="Times New Roman"/>
                <a:cs typeface="Times New Roman"/>
              </a:rPr>
              <a:t>with </a:t>
            </a:r>
            <a:r>
              <a:rPr lang="en-US" sz="1800" dirty="0">
                <a:latin typeface="Times New Roman"/>
                <a:cs typeface="Times New Roman"/>
              </a:rPr>
              <a:t>5, </a:t>
            </a:r>
            <a:r>
              <a:rPr lang="en-US" sz="1800" spc="-5" dirty="0">
                <a:latin typeface="Times New Roman"/>
                <a:cs typeface="Times New Roman"/>
              </a:rPr>
              <a:t>CL with </a:t>
            </a:r>
            <a:r>
              <a:rPr lang="en-US" sz="1800" dirty="0">
                <a:latin typeface="Times New Roman"/>
                <a:cs typeface="Times New Roman"/>
              </a:rPr>
              <a:t>10. </a:t>
            </a:r>
            <a:r>
              <a:rPr lang="en-US" sz="1800" spc="-5" dirty="0">
                <a:latin typeface="Times New Roman"/>
                <a:cs typeface="Times New Roman"/>
              </a:rPr>
              <a:t>Store </a:t>
            </a:r>
            <a:r>
              <a:rPr lang="en-US" sz="1800" dirty="0">
                <a:latin typeface="Times New Roman"/>
                <a:cs typeface="Times New Roman"/>
              </a:rPr>
              <a:t>the </a:t>
            </a:r>
            <a:r>
              <a:rPr lang="en-US" sz="1800" spc="-5" dirty="0">
                <a:latin typeface="Times New Roman"/>
                <a:cs typeface="Times New Roman"/>
              </a:rPr>
              <a:t>result in DX</a:t>
            </a:r>
            <a:r>
              <a:rPr lang="en-US" sz="1800" spc="-135" dirty="0">
                <a:latin typeface="Times New Roman"/>
                <a:cs typeface="Times New Roman"/>
              </a:rPr>
              <a:t> </a:t>
            </a:r>
            <a:r>
              <a:rPr lang="en-US" sz="1800" spc="-5" dirty="0">
                <a:latin typeface="Times New Roman"/>
                <a:cs typeface="Times New Roman"/>
              </a:rPr>
              <a:t>register.</a:t>
            </a:r>
            <a:endParaRPr lang="en-US" sz="1800" dirty="0">
              <a:latin typeface="Times New Roman"/>
              <a:cs typeface="Times New Roman"/>
            </a:endParaRPr>
          </a:p>
          <a:p>
            <a:r>
              <a:rPr lang="en-IN" sz="2400" spc="-10" dirty="0">
                <a:latin typeface="Times New Roman"/>
                <a:cs typeface="Times New Roman"/>
              </a:rPr>
              <a:t>MOV BL,5 </a:t>
            </a:r>
          </a:p>
          <a:p>
            <a:r>
              <a:rPr lang="en-IN" sz="2400" spc="-10" dirty="0">
                <a:latin typeface="Times New Roman"/>
                <a:cs typeface="Times New Roman"/>
              </a:rPr>
              <a:t> </a:t>
            </a:r>
            <a:r>
              <a:rPr lang="en-IN" sz="2400" spc="-5" dirty="0">
                <a:latin typeface="Times New Roman"/>
                <a:cs typeface="Times New Roman"/>
              </a:rPr>
              <a:t>MOV CL,10  </a:t>
            </a:r>
          </a:p>
          <a:p>
            <a:r>
              <a:rPr lang="en-IN" sz="2400" spc="-10" dirty="0">
                <a:latin typeface="Times New Roman"/>
                <a:cs typeface="Times New Roman"/>
              </a:rPr>
              <a:t>MOV AL,CL </a:t>
            </a:r>
          </a:p>
          <a:p>
            <a:r>
              <a:rPr lang="en-IN" sz="2400" spc="-10" dirty="0">
                <a:latin typeface="Times New Roman"/>
                <a:cs typeface="Times New Roman"/>
              </a:rPr>
              <a:t> </a:t>
            </a:r>
            <a:r>
              <a:rPr lang="en-IN" sz="2400" spc="-5" dirty="0">
                <a:latin typeface="Times New Roman"/>
                <a:cs typeface="Times New Roman"/>
              </a:rPr>
              <a:t>MUL BL  </a:t>
            </a:r>
          </a:p>
          <a:p>
            <a:r>
              <a:rPr lang="en-IN" sz="2400" spc="-10" dirty="0">
                <a:latin typeface="Times New Roman"/>
                <a:cs typeface="Times New Roman"/>
              </a:rPr>
              <a:t>MOV</a:t>
            </a:r>
            <a:r>
              <a:rPr lang="en-IN" sz="2400" spc="-125" dirty="0">
                <a:latin typeface="Times New Roman"/>
                <a:cs typeface="Times New Roman"/>
              </a:rPr>
              <a:t> </a:t>
            </a:r>
            <a:r>
              <a:rPr lang="en-IN" sz="2400" spc="-5" dirty="0">
                <a:latin typeface="Times New Roman"/>
                <a:cs typeface="Times New Roman"/>
              </a:rPr>
              <a:t>DX,AX</a:t>
            </a:r>
            <a:endParaRPr lang="en-IN" sz="2400" dirty="0">
              <a:latin typeface="Times New Roman"/>
              <a:cs typeface="Times New Roman"/>
            </a:endParaRPr>
          </a:p>
          <a:p>
            <a:endParaRPr lang="en-IN" sz="2400" dirty="0"/>
          </a:p>
        </p:txBody>
      </p:sp>
    </p:spTree>
    <p:extLst>
      <p:ext uri="{BB962C8B-B14F-4D97-AF65-F5344CB8AC3E}">
        <p14:creationId xmlns:p14="http://schemas.microsoft.com/office/powerpoint/2010/main" val="50822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548" y="408508"/>
            <a:ext cx="5126990" cy="757555"/>
          </a:xfrm>
          <a:prstGeom prst="rect">
            <a:avLst/>
          </a:prstGeom>
        </p:spPr>
        <p:txBody>
          <a:bodyPr vert="horz" wrap="square" lIns="0" tIns="12700" rIns="0" bIns="0" rtlCol="0">
            <a:spAutoFit/>
          </a:bodyPr>
          <a:lstStyle/>
          <a:p>
            <a:pPr marL="12700">
              <a:lnSpc>
                <a:spcPct val="100000"/>
              </a:lnSpc>
              <a:spcBef>
                <a:spcPts val="100"/>
              </a:spcBef>
            </a:pPr>
            <a:r>
              <a:rPr sz="4800" b="0" dirty="0">
                <a:solidFill>
                  <a:schemeClr val="tx1"/>
                </a:solidFill>
                <a:latin typeface="Times New Roman"/>
                <a:cs typeface="Times New Roman"/>
              </a:rPr>
              <a:t>16-bit</a:t>
            </a:r>
            <a:r>
              <a:rPr sz="4800" b="0" spc="-85" dirty="0">
                <a:solidFill>
                  <a:schemeClr val="tx1"/>
                </a:solidFill>
                <a:latin typeface="Times New Roman"/>
                <a:cs typeface="Times New Roman"/>
              </a:rPr>
              <a:t> </a:t>
            </a:r>
            <a:r>
              <a:rPr sz="4800" b="0" dirty="0">
                <a:solidFill>
                  <a:schemeClr val="tx1"/>
                </a:solidFill>
                <a:latin typeface="Times New Roman"/>
                <a:cs typeface="Times New Roman"/>
              </a:rPr>
              <a:t>Multiplication</a:t>
            </a:r>
            <a:endParaRPr sz="4800" dirty="0">
              <a:solidFill>
                <a:schemeClr val="tx1"/>
              </a:solidFill>
              <a:latin typeface="Times New Roman"/>
              <a:cs typeface="Times New Roman"/>
            </a:endParaRPr>
          </a:p>
        </p:txBody>
      </p:sp>
      <p:sp>
        <p:nvSpPr>
          <p:cNvPr id="3" name="object 3"/>
          <p:cNvSpPr txBox="1"/>
          <p:nvPr/>
        </p:nvSpPr>
        <p:spPr>
          <a:xfrm>
            <a:off x="1219200" y="1558747"/>
            <a:ext cx="6806234" cy="1965923"/>
          </a:xfrm>
          <a:prstGeom prst="rect">
            <a:avLst/>
          </a:prstGeom>
        </p:spPr>
        <p:txBody>
          <a:bodyPr vert="horz" wrap="square" lIns="0" tIns="80010" rIns="0" bIns="0" rtlCol="0">
            <a:spAutoFit/>
          </a:bodyPr>
          <a:lstStyle/>
          <a:p>
            <a:pPr marL="356870" indent="-344805">
              <a:lnSpc>
                <a:spcPct val="100000"/>
              </a:lnSpc>
              <a:spcBef>
                <a:spcPts val="630"/>
              </a:spcBef>
              <a:buFont typeface="Wingdings"/>
              <a:buChar char=""/>
              <a:tabLst>
                <a:tab pos="357505" algn="l"/>
              </a:tabLst>
            </a:pPr>
            <a:r>
              <a:rPr sz="2200" spc="-5" dirty="0">
                <a:latin typeface="Times New Roman"/>
                <a:cs typeface="Times New Roman"/>
              </a:rPr>
              <a:t>AX </a:t>
            </a:r>
            <a:r>
              <a:rPr sz="2200" spc="5" dirty="0">
                <a:latin typeface="Times New Roman"/>
                <a:cs typeface="Times New Roman"/>
              </a:rPr>
              <a:t>contains </a:t>
            </a:r>
            <a:r>
              <a:rPr sz="2200" dirty="0">
                <a:latin typeface="Times New Roman"/>
                <a:cs typeface="Times New Roman"/>
              </a:rPr>
              <a:t>the multiplicand </a:t>
            </a:r>
            <a:r>
              <a:rPr sz="2200" spc="5" dirty="0">
                <a:latin typeface="Times New Roman"/>
                <a:cs typeface="Times New Roman"/>
              </a:rPr>
              <a:t>instead </a:t>
            </a:r>
            <a:r>
              <a:rPr sz="2200" dirty="0">
                <a:latin typeface="Times New Roman"/>
                <a:cs typeface="Times New Roman"/>
              </a:rPr>
              <a:t>of</a:t>
            </a:r>
            <a:r>
              <a:rPr sz="2200" spc="-395" dirty="0">
                <a:latin typeface="Times New Roman"/>
                <a:cs typeface="Times New Roman"/>
              </a:rPr>
              <a:t> </a:t>
            </a:r>
            <a:r>
              <a:rPr sz="2200" spc="-5" dirty="0">
                <a:latin typeface="Times New Roman"/>
                <a:cs typeface="Times New Roman"/>
              </a:rPr>
              <a:t>AL</a:t>
            </a:r>
            <a:endParaRPr sz="2200" dirty="0">
              <a:latin typeface="Times New Roman"/>
              <a:cs typeface="Times New Roman"/>
            </a:endParaRPr>
          </a:p>
          <a:p>
            <a:pPr marL="356870" indent="-344805">
              <a:lnSpc>
                <a:spcPct val="100000"/>
              </a:lnSpc>
              <a:spcBef>
                <a:spcPts val="530"/>
              </a:spcBef>
              <a:buFont typeface="Wingdings"/>
              <a:buChar char=""/>
              <a:tabLst>
                <a:tab pos="357505" algn="l"/>
              </a:tabLst>
            </a:pPr>
            <a:r>
              <a:rPr sz="2200" spc="5" dirty="0">
                <a:latin typeface="Times New Roman"/>
                <a:cs typeface="Times New Roman"/>
              </a:rPr>
              <a:t>The </a:t>
            </a:r>
            <a:r>
              <a:rPr sz="2200" spc="-5" dirty="0">
                <a:latin typeface="Times New Roman"/>
                <a:cs typeface="Times New Roman"/>
              </a:rPr>
              <a:t>32-bit </a:t>
            </a:r>
            <a:r>
              <a:rPr sz="2200" dirty="0">
                <a:latin typeface="Times New Roman"/>
                <a:cs typeface="Times New Roman"/>
              </a:rPr>
              <a:t>product appears </a:t>
            </a:r>
            <a:r>
              <a:rPr sz="2200" spc="5" dirty="0">
                <a:latin typeface="Times New Roman"/>
                <a:cs typeface="Times New Roman"/>
              </a:rPr>
              <a:t>in </a:t>
            </a:r>
            <a:r>
              <a:rPr sz="2200" spc="-5" dirty="0">
                <a:latin typeface="Times New Roman"/>
                <a:cs typeface="Times New Roman"/>
              </a:rPr>
              <a:t>DX-AX </a:t>
            </a:r>
            <a:r>
              <a:rPr sz="2200" spc="5" dirty="0">
                <a:latin typeface="Times New Roman"/>
                <a:cs typeface="Times New Roman"/>
              </a:rPr>
              <a:t>instead </a:t>
            </a:r>
            <a:r>
              <a:rPr sz="2200" dirty="0">
                <a:latin typeface="Times New Roman"/>
                <a:cs typeface="Times New Roman"/>
              </a:rPr>
              <a:t>of</a:t>
            </a:r>
            <a:r>
              <a:rPr sz="2200" spc="-320" dirty="0">
                <a:latin typeface="Times New Roman"/>
                <a:cs typeface="Times New Roman"/>
              </a:rPr>
              <a:t> </a:t>
            </a:r>
            <a:r>
              <a:rPr sz="2200" spc="-5" dirty="0">
                <a:latin typeface="Times New Roman"/>
                <a:cs typeface="Times New Roman"/>
              </a:rPr>
              <a:t>AX</a:t>
            </a:r>
            <a:endParaRPr sz="2200" dirty="0">
              <a:latin typeface="Times New Roman"/>
              <a:cs typeface="Times New Roman"/>
            </a:endParaRPr>
          </a:p>
          <a:p>
            <a:pPr marL="356870" indent="-344805">
              <a:lnSpc>
                <a:spcPct val="100000"/>
              </a:lnSpc>
              <a:spcBef>
                <a:spcPts val="525"/>
              </a:spcBef>
              <a:buFont typeface="Wingdings"/>
              <a:buChar char=""/>
              <a:tabLst>
                <a:tab pos="357505" algn="l"/>
              </a:tabLst>
            </a:pPr>
            <a:r>
              <a:rPr sz="2200" spc="-5" dirty="0">
                <a:latin typeface="Times New Roman"/>
                <a:cs typeface="Times New Roman"/>
              </a:rPr>
              <a:t>DX </a:t>
            </a:r>
            <a:r>
              <a:rPr sz="2200" dirty="0">
                <a:latin typeface="Times New Roman"/>
                <a:cs typeface="Times New Roman"/>
              </a:rPr>
              <a:t>register </a:t>
            </a:r>
            <a:r>
              <a:rPr sz="2200" spc="5" dirty="0">
                <a:latin typeface="Times New Roman"/>
                <a:cs typeface="Times New Roman"/>
              </a:rPr>
              <a:t>contains </a:t>
            </a:r>
            <a:r>
              <a:rPr sz="2200" dirty="0">
                <a:latin typeface="Times New Roman"/>
                <a:cs typeface="Times New Roman"/>
              </a:rPr>
              <a:t>the </a:t>
            </a:r>
            <a:r>
              <a:rPr sz="2200" spc="5" dirty="0">
                <a:latin typeface="Times New Roman"/>
                <a:cs typeface="Times New Roman"/>
              </a:rPr>
              <a:t>Most </a:t>
            </a:r>
            <a:r>
              <a:rPr sz="2200" dirty="0">
                <a:latin typeface="Times New Roman"/>
                <a:cs typeface="Times New Roman"/>
              </a:rPr>
              <a:t>Significant 16 </a:t>
            </a:r>
            <a:r>
              <a:rPr sz="2200" spc="5" dirty="0">
                <a:latin typeface="Times New Roman"/>
                <a:cs typeface="Times New Roman"/>
              </a:rPr>
              <a:t>bits </a:t>
            </a:r>
            <a:r>
              <a:rPr sz="2200" dirty="0">
                <a:latin typeface="Times New Roman"/>
                <a:cs typeface="Times New Roman"/>
              </a:rPr>
              <a:t>of the</a:t>
            </a:r>
            <a:r>
              <a:rPr sz="2200" spc="-300" dirty="0">
                <a:latin typeface="Times New Roman"/>
                <a:cs typeface="Times New Roman"/>
              </a:rPr>
              <a:t> </a:t>
            </a:r>
            <a:r>
              <a:rPr sz="2200" dirty="0">
                <a:latin typeface="Times New Roman"/>
                <a:cs typeface="Times New Roman"/>
              </a:rPr>
              <a:t>product</a:t>
            </a:r>
          </a:p>
          <a:p>
            <a:pPr marL="356870" indent="-344805">
              <a:lnSpc>
                <a:spcPct val="100000"/>
              </a:lnSpc>
              <a:spcBef>
                <a:spcPts val="530"/>
              </a:spcBef>
              <a:buFont typeface="Wingdings"/>
              <a:buChar char=""/>
              <a:tabLst>
                <a:tab pos="357505" algn="l"/>
              </a:tabLst>
            </a:pPr>
            <a:r>
              <a:rPr sz="2200" spc="-5" dirty="0">
                <a:latin typeface="Times New Roman"/>
                <a:cs typeface="Times New Roman"/>
              </a:rPr>
              <a:t>AX </a:t>
            </a:r>
            <a:r>
              <a:rPr sz="2200" spc="5" dirty="0">
                <a:latin typeface="Times New Roman"/>
                <a:cs typeface="Times New Roman"/>
              </a:rPr>
              <a:t>contains the </a:t>
            </a:r>
            <a:r>
              <a:rPr sz="2200" dirty="0">
                <a:latin typeface="Times New Roman"/>
                <a:cs typeface="Times New Roman"/>
              </a:rPr>
              <a:t>Least Significant </a:t>
            </a:r>
            <a:r>
              <a:rPr sz="2200" spc="5" dirty="0">
                <a:latin typeface="Times New Roman"/>
                <a:cs typeface="Times New Roman"/>
              </a:rPr>
              <a:t>16</a:t>
            </a:r>
            <a:r>
              <a:rPr sz="2200" spc="-220" dirty="0">
                <a:latin typeface="Times New Roman"/>
                <a:cs typeface="Times New Roman"/>
              </a:rPr>
              <a:t> </a:t>
            </a:r>
            <a:r>
              <a:rPr sz="2200" spc="5" dirty="0">
                <a:latin typeface="Times New Roman"/>
                <a:cs typeface="Times New Roman"/>
              </a:rPr>
              <a:t>bits</a:t>
            </a:r>
            <a:endParaRPr sz="2200" dirty="0">
              <a:latin typeface="Times New Roman"/>
              <a:cs typeface="Times New Roman"/>
            </a:endParaRPr>
          </a:p>
        </p:txBody>
      </p:sp>
      <p:sp>
        <p:nvSpPr>
          <p:cNvPr id="4" name="object 4"/>
          <p:cNvSpPr txBox="1"/>
          <p:nvPr/>
        </p:nvSpPr>
        <p:spPr>
          <a:xfrm>
            <a:off x="536244" y="3637229"/>
            <a:ext cx="1606550" cy="775853"/>
          </a:xfrm>
          <a:prstGeom prst="rect">
            <a:avLst/>
          </a:prstGeom>
        </p:spPr>
        <p:txBody>
          <a:bodyPr vert="horz" wrap="square" lIns="0" tIns="13970" rIns="0" bIns="0" rtlCol="0">
            <a:spAutoFit/>
          </a:bodyPr>
          <a:lstStyle/>
          <a:p>
            <a:pPr marL="527685" indent="-515620">
              <a:lnSpc>
                <a:spcPct val="100000"/>
              </a:lnSpc>
              <a:spcBef>
                <a:spcPts val="110"/>
              </a:spcBef>
              <a:buAutoNum type="romanLcParenR"/>
              <a:tabLst>
                <a:tab pos="527685" algn="l"/>
                <a:tab pos="528320" algn="l"/>
              </a:tabLst>
            </a:pPr>
            <a:r>
              <a:rPr sz="2200" dirty="0">
                <a:latin typeface="Times New Roman"/>
                <a:cs typeface="Times New Roman"/>
              </a:rPr>
              <a:t>MUL</a:t>
            </a:r>
            <a:r>
              <a:rPr sz="2200" spc="-210" dirty="0">
                <a:latin typeface="Times New Roman"/>
                <a:cs typeface="Times New Roman"/>
              </a:rPr>
              <a:t> </a:t>
            </a:r>
            <a:r>
              <a:rPr sz="2200" spc="-5" dirty="0">
                <a:latin typeface="Times New Roman"/>
                <a:cs typeface="Times New Roman"/>
              </a:rPr>
              <a:t>CX</a:t>
            </a:r>
            <a:endParaRPr sz="2200" dirty="0">
              <a:latin typeface="Times New Roman"/>
              <a:cs typeface="Times New Roman"/>
            </a:endParaRPr>
          </a:p>
          <a:p>
            <a:pPr>
              <a:lnSpc>
                <a:spcPct val="100000"/>
              </a:lnSpc>
              <a:spcBef>
                <a:spcPts val="5"/>
              </a:spcBef>
            </a:pPr>
            <a:endParaRPr sz="2750" dirty="0">
              <a:latin typeface="Times New Roman"/>
              <a:cs typeface="Times New Roman"/>
            </a:endParaRPr>
          </a:p>
        </p:txBody>
      </p:sp>
      <p:sp>
        <p:nvSpPr>
          <p:cNvPr id="5" name="object 5"/>
          <p:cNvSpPr txBox="1"/>
          <p:nvPr/>
        </p:nvSpPr>
        <p:spPr>
          <a:xfrm>
            <a:off x="2365375" y="3637229"/>
            <a:ext cx="5608320" cy="691215"/>
          </a:xfrm>
          <a:prstGeom prst="rect">
            <a:avLst/>
          </a:prstGeom>
        </p:spPr>
        <p:txBody>
          <a:bodyPr vert="horz" wrap="square" lIns="0" tIns="13970" rIns="0" bIns="0" rtlCol="0">
            <a:spAutoFit/>
          </a:bodyPr>
          <a:lstStyle/>
          <a:p>
            <a:pPr marL="12700">
              <a:lnSpc>
                <a:spcPct val="100000"/>
              </a:lnSpc>
              <a:spcBef>
                <a:spcPts val="110"/>
              </a:spcBef>
            </a:pPr>
            <a:r>
              <a:rPr sz="2200" dirty="0">
                <a:latin typeface="Times New Roman"/>
                <a:cs typeface="Times New Roman"/>
              </a:rPr>
              <a:t>; </a:t>
            </a:r>
            <a:r>
              <a:rPr sz="2200" spc="-5" dirty="0">
                <a:latin typeface="Times New Roman"/>
                <a:cs typeface="Times New Roman"/>
              </a:rPr>
              <a:t>AX </a:t>
            </a:r>
            <a:r>
              <a:rPr sz="2200" spc="5" dirty="0">
                <a:latin typeface="Times New Roman"/>
                <a:cs typeface="Times New Roman"/>
              </a:rPr>
              <a:t>is </a:t>
            </a:r>
            <a:r>
              <a:rPr sz="2200" dirty="0">
                <a:latin typeface="Times New Roman"/>
                <a:cs typeface="Times New Roman"/>
              </a:rPr>
              <a:t>multiplied </a:t>
            </a:r>
            <a:r>
              <a:rPr sz="2200" spc="5" dirty="0">
                <a:latin typeface="Times New Roman"/>
                <a:cs typeface="Times New Roman"/>
              </a:rPr>
              <a:t>by </a:t>
            </a:r>
            <a:r>
              <a:rPr sz="2200" spc="-5" dirty="0">
                <a:latin typeface="Times New Roman"/>
                <a:cs typeface="Times New Roman"/>
              </a:rPr>
              <a:t>CX </a:t>
            </a:r>
            <a:r>
              <a:rPr sz="2200" spc="5" dirty="0">
                <a:latin typeface="Times New Roman"/>
                <a:cs typeface="Times New Roman"/>
              </a:rPr>
              <a:t>and the</a:t>
            </a:r>
            <a:r>
              <a:rPr sz="2200" spc="-330" dirty="0">
                <a:latin typeface="Times New Roman"/>
                <a:cs typeface="Times New Roman"/>
              </a:rPr>
              <a:t> </a:t>
            </a:r>
            <a:r>
              <a:rPr sz="2200" dirty="0">
                <a:latin typeface="Times New Roman"/>
                <a:cs typeface="Times New Roman"/>
              </a:rPr>
              <a:t>unsigned</a:t>
            </a:r>
          </a:p>
          <a:p>
            <a:pPr marL="12700">
              <a:lnSpc>
                <a:spcPct val="100000"/>
              </a:lnSpc>
            </a:pPr>
            <a:r>
              <a:rPr sz="2200" dirty="0">
                <a:latin typeface="Times New Roman"/>
                <a:cs typeface="Times New Roman"/>
              </a:rPr>
              <a:t>product </a:t>
            </a:r>
            <a:r>
              <a:rPr sz="2200" spc="5" dirty="0">
                <a:latin typeface="Times New Roman"/>
                <a:cs typeface="Times New Roman"/>
              </a:rPr>
              <a:t>is in</a:t>
            </a:r>
            <a:r>
              <a:rPr sz="2200" spc="-114" dirty="0">
                <a:latin typeface="Times New Roman"/>
                <a:cs typeface="Times New Roman"/>
              </a:rPr>
              <a:t> </a:t>
            </a:r>
            <a:r>
              <a:rPr sz="2200" spc="-10" dirty="0">
                <a:latin typeface="Times New Roman"/>
                <a:cs typeface="Times New Roman"/>
              </a:rPr>
              <a:t>DX-AX</a:t>
            </a:r>
            <a:endParaRPr sz="2200" dirty="0">
              <a:latin typeface="Times New Roman"/>
              <a:cs typeface="Times New Roman"/>
            </a:endParaRPr>
          </a:p>
        </p:txBody>
      </p:sp>
      <p:sp>
        <p:nvSpPr>
          <p:cNvPr id="6" name="object 6"/>
          <p:cNvSpPr txBox="1"/>
          <p:nvPr/>
        </p:nvSpPr>
        <p:spPr>
          <a:xfrm>
            <a:off x="536244" y="5047610"/>
            <a:ext cx="7865109" cy="830580"/>
          </a:xfrm>
          <a:prstGeom prst="rect">
            <a:avLst/>
          </a:prstGeom>
        </p:spPr>
        <p:txBody>
          <a:bodyPr vert="horz" wrap="square" lIns="0" tIns="79375" rIns="0" bIns="0" rtlCol="0">
            <a:spAutoFit/>
          </a:bodyPr>
          <a:lstStyle/>
          <a:p>
            <a:pPr marL="12700">
              <a:lnSpc>
                <a:spcPct val="100000"/>
              </a:lnSpc>
              <a:spcBef>
                <a:spcPts val="625"/>
              </a:spcBef>
            </a:pPr>
            <a:r>
              <a:rPr sz="2200" b="1" dirty="0">
                <a:latin typeface="Times New Roman"/>
                <a:cs typeface="Times New Roman"/>
              </a:rPr>
              <a:t>Note:</a:t>
            </a:r>
            <a:endParaRPr sz="2200" dirty="0">
              <a:latin typeface="Times New Roman"/>
              <a:cs typeface="Times New Roman"/>
            </a:endParaRPr>
          </a:p>
          <a:p>
            <a:pPr marL="12700">
              <a:lnSpc>
                <a:spcPct val="100000"/>
              </a:lnSpc>
              <a:spcBef>
                <a:spcPts val="530"/>
              </a:spcBef>
            </a:pPr>
            <a:r>
              <a:rPr sz="2200" dirty="0">
                <a:latin typeface="Times New Roman"/>
                <a:cs typeface="Times New Roman"/>
              </a:rPr>
              <a:t>8086/8088 microprocessors can not </a:t>
            </a:r>
            <a:r>
              <a:rPr sz="2200" spc="5" dirty="0">
                <a:latin typeface="Times New Roman"/>
                <a:cs typeface="Times New Roman"/>
              </a:rPr>
              <a:t>perform </a:t>
            </a:r>
            <a:r>
              <a:rPr sz="2200" spc="-5" dirty="0">
                <a:latin typeface="Times New Roman"/>
                <a:cs typeface="Times New Roman"/>
              </a:rPr>
              <a:t>immediate</a:t>
            </a:r>
            <a:r>
              <a:rPr sz="2200" spc="-160" dirty="0">
                <a:latin typeface="Times New Roman"/>
                <a:cs typeface="Times New Roman"/>
              </a:rPr>
              <a:t> </a:t>
            </a:r>
            <a:r>
              <a:rPr sz="2200" dirty="0">
                <a:latin typeface="Times New Roman"/>
                <a:cs typeface="Times New Roman"/>
              </a:rPr>
              <a:t>multiplication</a:t>
            </a:r>
          </a:p>
        </p:txBody>
      </p:sp>
    </p:spTree>
    <p:extLst>
      <p:ext uri="{BB962C8B-B14F-4D97-AF65-F5344CB8AC3E}">
        <p14:creationId xmlns:p14="http://schemas.microsoft.com/office/powerpoint/2010/main" val="1317353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26537D-6519-4E0B-AF02-CF9F266E7984}"/>
              </a:ext>
            </a:extLst>
          </p:cNvPr>
          <p:cNvSpPr>
            <a:spLocks noGrp="1"/>
          </p:cNvSpPr>
          <p:nvPr>
            <p:ph type="title"/>
          </p:nvPr>
        </p:nvSpPr>
        <p:spPr/>
        <p:txBody>
          <a:bodyPr/>
          <a:lstStyle/>
          <a:p>
            <a:r>
              <a:rPr lang="en-US" dirty="0"/>
              <a:t>IMUL-IMUL source</a:t>
            </a:r>
            <a:endParaRPr lang="en-IN" dirty="0"/>
          </a:p>
        </p:txBody>
      </p:sp>
      <p:sp>
        <p:nvSpPr>
          <p:cNvPr id="3" name="Content Placeholder 2">
            <a:extLst>
              <a:ext uri="{FF2B5EF4-FFF2-40B4-BE49-F238E27FC236}">
                <a16:creationId xmlns:a16="http://schemas.microsoft.com/office/drawing/2014/main" xmlns="" id="{52E590E3-6E82-4184-B2A0-1906C20131A2}"/>
              </a:ext>
            </a:extLst>
          </p:cNvPr>
          <p:cNvSpPr>
            <a:spLocks noGrp="1"/>
          </p:cNvSpPr>
          <p:nvPr>
            <p:ph idx="1"/>
          </p:nvPr>
        </p:nvSpPr>
        <p:spPr/>
        <p:txBody>
          <a:bodyPr>
            <a:normAutofit/>
          </a:bodyPr>
          <a:lstStyle/>
          <a:p>
            <a:r>
              <a:rPr lang="en-US" sz="2400" dirty="0"/>
              <a:t>This instruction multiplies a signed byte from source with a signed byte in AL or a signed word from some source with a signed word in AX.</a:t>
            </a:r>
          </a:p>
          <a:p>
            <a:r>
              <a:rPr lang="en-US" sz="2400" dirty="0"/>
              <a:t>When a byte from source is multiplied with content of AL, the signed result (product) will be put in AX. When a word from source is multiplied by AX, the result is put in DX and AX</a:t>
            </a:r>
          </a:p>
          <a:p>
            <a:r>
              <a:rPr lang="en-US" sz="2400" dirty="0"/>
              <a:t>If the magnitude of the product does not require all the bits of the destination, the unused byte / word will be filled with copies of the sign bit</a:t>
            </a:r>
            <a:r>
              <a:rPr lang="en-US" sz="1400" dirty="0"/>
              <a:t>, </a:t>
            </a:r>
            <a:r>
              <a:rPr lang="en-US" sz="2400" dirty="0"/>
              <a:t>then CF and the OF will both be 0;</a:t>
            </a:r>
            <a:r>
              <a:rPr lang="en-US" sz="1400" dirty="0"/>
              <a:t> </a:t>
            </a:r>
            <a:r>
              <a:rPr lang="en-US" sz="2400" dirty="0"/>
              <a:t>If it contains a part of the product, CF and OF will both be 1. </a:t>
            </a:r>
            <a:endParaRPr lang="en-IN" sz="2400" dirty="0"/>
          </a:p>
        </p:txBody>
      </p:sp>
    </p:spTree>
    <p:extLst>
      <p:ext uri="{BB962C8B-B14F-4D97-AF65-F5344CB8AC3E}">
        <p14:creationId xmlns:p14="http://schemas.microsoft.com/office/powerpoint/2010/main" val="259434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557C0-9277-41A5-843A-62A20A87FADF}"/>
              </a:ext>
            </a:extLst>
          </p:cNvPr>
          <p:cNvSpPr>
            <a:spLocks noGrp="1"/>
          </p:cNvSpPr>
          <p:nvPr>
            <p:ph type="title"/>
          </p:nvPr>
        </p:nvSpPr>
        <p:spPr/>
        <p:txBody>
          <a:bodyPr/>
          <a:lstStyle/>
          <a:p>
            <a:r>
              <a:rPr lang="en-IN" spc="-25" dirty="0"/>
              <a:t>Data </a:t>
            </a:r>
            <a:r>
              <a:rPr lang="en-IN" spc="-65" dirty="0"/>
              <a:t>Transfer</a:t>
            </a:r>
            <a:r>
              <a:rPr lang="en-IN" spc="-85" dirty="0"/>
              <a:t> </a:t>
            </a:r>
            <a:r>
              <a:rPr lang="en-IN" spc="-5" dirty="0"/>
              <a:t>Instructions</a:t>
            </a:r>
            <a:endParaRPr lang="en-IN" dirty="0"/>
          </a:p>
        </p:txBody>
      </p:sp>
      <p:sp>
        <p:nvSpPr>
          <p:cNvPr id="3" name="Content Placeholder 2">
            <a:extLst>
              <a:ext uri="{FF2B5EF4-FFF2-40B4-BE49-F238E27FC236}">
                <a16:creationId xmlns:a16="http://schemas.microsoft.com/office/drawing/2014/main" xmlns="" id="{FF62DBED-A03B-47B6-8759-8AC22F74BE4E}"/>
              </a:ext>
            </a:extLst>
          </p:cNvPr>
          <p:cNvSpPr>
            <a:spLocks noGrp="1"/>
          </p:cNvSpPr>
          <p:nvPr>
            <p:ph idx="1"/>
          </p:nvPr>
        </p:nvSpPr>
        <p:spPr/>
        <p:txBody>
          <a:bodyPr/>
          <a:lstStyle/>
          <a:p>
            <a:pPr marL="285115" marR="5080" indent="-273050">
              <a:lnSpc>
                <a:spcPct val="100000"/>
              </a:lnSpc>
              <a:spcBef>
                <a:spcPts val="105"/>
              </a:spcBef>
              <a:buClr>
                <a:srgbClr val="E7BB29"/>
              </a:buClr>
              <a:buSzPct val="93750"/>
              <a:buFont typeface="Wingdings 2"/>
              <a:buChar char=""/>
              <a:tabLst>
                <a:tab pos="285750" algn="l"/>
              </a:tabLst>
            </a:pPr>
            <a:r>
              <a:rPr lang="en-US" sz="3200" spc="-5" dirty="0">
                <a:latin typeface="Constantia"/>
                <a:cs typeface="Constantia"/>
              </a:rPr>
              <a:t>These</a:t>
            </a:r>
            <a:r>
              <a:rPr lang="en-US" sz="3200" spc="-105" dirty="0">
                <a:latin typeface="Constantia"/>
                <a:cs typeface="Constantia"/>
              </a:rPr>
              <a:t> </a:t>
            </a:r>
            <a:r>
              <a:rPr lang="en-US" sz="3200" spc="-5" dirty="0">
                <a:latin typeface="Constantia"/>
                <a:cs typeface="Constantia"/>
              </a:rPr>
              <a:t>instructions</a:t>
            </a:r>
            <a:r>
              <a:rPr lang="en-US" sz="3200" spc="-145" dirty="0">
                <a:latin typeface="Constantia"/>
                <a:cs typeface="Constantia"/>
              </a:rPr>
              <a:t> </a:t>
            </a:r>
            <a:r>
              <a:rPr lang="en-US" sz="3200" spc="-20" dirty="0">
                <a:latin typeface="Constantia"/>
                <a:cs typeface="Constantia"/>
              </a:rPr>
              <a:t>are</a:t>
            </a:r>
            <a:r>
              <a:rPr lang="en-US" sz="3200" spc="-120" dirty="0">
                <a:latin typeface="Constantia"/>
                <a:cs typeface="Constantia"/>
              </a:rPr>
              <a:t> </a:t>
            </a:r>
            <a:r>
              <a:rPr lang="en-US" sz="3200" spc="-5" dirty="0">
                <a:latin typeface="Constantia"/>
                <a:cs typeface="Constantia"/>
              </a:rPr>
              <a:t>used</a:t>
            </a:r>
            <a:r>
              <a:rPr lang="en-US" sz="3200" spc="-45" dirty="0">
                <a:latin typeface="Constantia"/>
                <a:cs typeface="Constantia"/>
              </a:rPr>
              <a:t> </a:t>
            </a:r>
            <a:r>
              <a:rPr lang="en-US" sz="3200" spc="-30" dirty="0">
                <a:latin typeface="Constantia"/>
                <a:cs typeface="Constantia"/>
              </a:rPr>
              <a:t>to</a:t>
            </a:r>
            <a:r>
              <a:rPr lang="en-US" sz="3200" spc="-125" dirty="0">
                <a:latin typeface="Constantia"/>
                <a:cs typeface="Constantia"/>
              </a:rPr>
              <a:t> </a:t>
            </a:r>
            <a:r>
              <a:rPr lang="en-US" sz="3200" spc="-15" dirty="0">
                <a:latin typeface="Constantia"/>
                <a:cs typeface="Constantia"/>
              </a:rPr>
              <a:t>transfer</a:t>
            </a:r>
            <a:r>
              <a:rPr lang="en-US" sz="3200" spc="-185" dirty="0">
                <a:latin typeface="Constantia"/>
                <a:cs typeface="Constantia"/>
              </a:rPr>
              <a:t> </a:t>
            </a:r>
            <a:r>
              <a:rPr lang="en-US" sz="3200" spc="-5" dirty="0">
                <a:latin typeface="Constantia"/>
                <a:cs typeface="Constantia"/>
              </a:rPr>
              <a:t>data  </a:t>
            </a:r>
            <a:r>
              <a:rPr lang="en-US" sz="3200" spc="-10" dirty="0">
                <a:latin typeface="Constantia"/>
                <a:cs typeface="Constantia"/>
              </a:rPr>
              <a:t>from </a:t>
            </a:r>
            <a:r>
              <a:rPr lang="en-US" sz="3200" spc="-20" dirty="0">
                <a:latin typeface="Constantia"/>
                <a:cs typeface="Constantia"/>
              </a:rPr>
              <a:t>source </a:t>
            </a:r>
            <a:r>
              <a:rPr lang="en-US" sz="3200" spc="-25" dirty="0">
                <a:latin typeface="Constantia"/>
                <a:cs typeface="Constantia"/>
              </a:rPr>
              <a:t>to</a:t>
            </a:r>
            <a:r>
              <a:rPr lang="en-US" sz="3200" spc="-405" dirty="0">
                <a:latin typeface="Constantia"/>
                <a:cs typeface="Constantia"/>
              </a:rPr>
              <a:t> </a:t>
            </a:r>
            <a:r>
              <a:rPr lang="en-US" sz="3200" spc="-5" dirty="0">
                <a:latin typeface="Constantia"/>
                <a:cs typeface="Constantia"/>
              </a:rPr>
              <a:t>destination.</a:t>
            </a:r>
            <a:endParaRPr lang="en-US" sz="3200" dirty="0">
              <a:latin typeface="Constantia"/>
              <a:cs typeface="Constantia"/>
            </a:endParaRPr>
          </a:p>
          <a:p>
            <a:pPr marL="285115" marR="525780" indent="-273050">
              <a:lnSpc>
                <a:spcPct val="100000"/>
              </a:lnSpc>
              <a:spcBef>
                <a:spcPts val="1970"/>
              </a:spcBef>
              <a:buClr>
                <a:srgbClr val="E7BB29"/>
              </a:buClr>
              <a:buSzPct val="93750"/>
              <a:buFont typeface="Wingdings 2"/>
              <a:buChar char=""/>
              <a:tabLst>
                <a:tab pos="285750" algn="l"/>
              </a:tabLst>
            </a:pPr>
            <a:r>
              <a:rPr lang="en-US" sz="3200" spc="-5" dirty="0">
                <a:latin typeface="Constantia"/>
                <a:cs typeface="Constantia"/>
              </a:rPr>
              <a:t>The</a:t>
            </a:r>
            <a:r>
              <a:rPr lang="en-US" sz="3200" spc="-200" dirty="0">
                <a:latin typeface="Constantia"/>
                <a:cs typeface="Constantia"/>
              </a:rPr>
              <a:t> </a:t>
            </a:r>
            <a:r>
              <a:rPr lang="en-US" sz="3200" spc="-10" dirty="0">
                <a:latin typeface="Constantia"/>
                <a:cs typeface="Constantia"/>
              </a:rPr>
              <a:t>operand</a:t>
            </a:r>
            <a:r>
              <a:rPr lang="en-US" sz="3200" spc="-95" dirty="0">
                <a:latin typeface="Constantia"/>
                <a:cs typeface="Constantia"/>
              </a:rPr>
              <a:t> </a:t>
            </a:r>
            <a:r>
              <a:rPr lang="en-US" sz="3200" spc="-5" dirty="0">
                <a:latin typeface="Constantia"/>
                <a:cs typeface="Constantia"/>
              </a:rPr>
              <a:t>can</a:t>
            </a:r>
            <a:r>
              <a:rPr lang="en-US" sz="3200" spc="-65" dirty="0">
                <a:latin typeface="Constantia"/>
                <a:cs typeface="Constantia"/>
              </a:rPr>
              <a:t> </a:t>
            </a:r>
            <a:r>
              <a:rPr lang="en-US" sz="3200" spc="-5" dirty="0">
                <a:latin typeface="Constantia"/>
                <a:cs typeface="Constantia"/>
              </a:rPr>
              <a:t>be</a:t>
            </a:r>
            <a:r>
              <a:rPr lang="en-US" sz="3200" spc="-155" dirty="0">
                <a:latin typeface="Constantia"/>
                <a:cs typeface="Constantia"/>
              </a:rPr>
              <a:t> </a:t>
            </a:r>
            <a:r>
              <a:rPr lang="en-US" sz="3200" dirty="0">
                <a:latin typeface="Constantia"/>
                <a:cs typeface="Constantia"/>
              </a:rPr>
              <a:t>a</a:t>
            </a:r>
            <a:r>
              <a:rPr lang="en-US" sz="3200" spc="-170" dirty="0">
                <a:latin typeface="Constantia"/>
                <a:cs typeface="Constantia"/>
              </a:rPr>
              <a:t> </a:t>
            </a:r>
            <a:r>
              <a:rPr lang="en-US" sz="3200" spc="-10" dirty="0">
                <a:latin typeface="Constantia"/>
                <a:cs typeface="Constantia"/>
              </a:rPr>
              <a:t>constant, </a:t>
            </a:r>
            <a:r>
              <a:rPr lang="en-US" sz="3200" spc="5" dirty="0">
                <a:latin typeface="Constantia"/>
                <a:cs typeface="Constantia"/>
              </a:rPr>
              <a:t>memory  </a:t>
            </a:r>
            <a:r>
              <a:rPr lang="en-US" sz="3200" spc="-5" dirty="0">
                <a:latin typeface="Constantia"/>
                <a:cs typeface="Constantia"/>
              </a:rPr>
              <a:t>location, </a:t>
            </a:r>
            <a:r>
              <a:rPr lang="en-US" sz="3200" spc="-15" dirty="0">
                <a:latin typeface="Constantia"/>
                <a:cs typeface="Constantia"/>
              </a:rPr>
              <a:t>register </a:t>
            </a:r>
            <a:r>
              <a:rPr lang="en-US" sz="3200" dirty="0">
                <a:latin typeface="Constantia"/>
                <a:cs typeface="Constantia"/>
              </a:rPr>
              <a:t>or I/O </a:t>
            </a:r>
            <a:r>
              <a:rPr lang="en-US" sz="3200" spc="-5" dirty="0">
                <a:latin typeface="Constantia"/>
                <a:cs typeface="Constantia"/>
              </a:rPr>
              <a:t>port</a:t>
            </a:r>
            <a:r>
              <a:rPr lang="en-US" sz="3200" spc="-600" dirty="0">
                <a:latin typeface="Constantia"/>
                <a:cs typeface="Constantia"/>
              </a:rPr>
              <a:t> </a:t>
            </a:r>
            <a:r>
              <a:rPr lang="en-US" sz="3200" spc="-15" dirty="0">
                <a:latin typeface="Constantia"/>
                <a:cs typeface="Constantia"/>
              </a:rPr>
              <a:t>address.</a:t>
            </a:r>
            <a:endParaRPr lang="en-US" sz="3200" dirty="0">
              <a:latin typeface="Constantia"/>
              <a:cs typeface="Constantia"/>
            </a:endParaRPr>
          </a:p>
          <a:p>
            <a:endParaRPr lang="en-IN" dirty="0"/>
          </a:p>
        </p:txBody>
      </p:sp>
    </p:spTree>
    <p:extLst>
      <p:ext uri="{BB962C8B-B14F-4D97-AF65-F5344CB8AC3E}">
        <p14:creationId xmlns:p14="http://schemas.microsoft.com/office/powerpoint/2010/main" val="2346373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3917F-B2F6-42AA-B875-47C65A61B3F5}"/>
              </a:ext>
            </a:extLst>
          </p:cNvPr>
          <p:cNvSpPr>
            <a:spLocks noGrp="1"/>
          </p:cNvSpPr>
          <p:nvPr>
            <p:ph type="title"/>
          </p:nvPr>
        </p:nvSpPr>
        <p:spPr/>
        <p:txBody>
          <a:bodyPr/>
          <a:lstStyle/>
          <a:p>
            <a:r>
              <a:rPr lang="en-US" dirty="0"/>
              <a:t>IMUL-IMUL source</a:t>
            </a:r>
            <a:endParaRPr lang="en-IN" dirty="0"/>
          </a:p>
        </p:txBody>
      </p:sp>
      <p:sp>
        <p:nvSpPr>
          <p:cNvPr id="3" name="Content Placeholder 2">
            <a:extLst>
              <a:ext uri="{FF2B5EF4-FFF2-40B4-BE49-F238E27FC236}">
                <a16:creationId xmlns:a16="http://schemas.microsoft.com/office/drawing/2014/main" xmlns="" id="{F9158E02-8B50-45E6-84A9-92D7FAE8EADC}"/>
              </a:ext>
            </a:extLst>
          </p:cNvPr>
          <p:cNvSpPr>
            <a:spLocks noGrp="1"/>
          </p:cNvSpPr>
          <p:nvPr>
            <p:ph idx="1"/>
          </p:nvPr>
        </p:nvSpPr>
        <p:spPr/>
        <p:txBody>
          <a:bodyPr>
            <a:normAutofit/>
          </a:bodyPr>
          <a:lstStyle/>
          <a:p>
            <a:pPr algn="just"/>
            <a:r>
              <a:rPr lang="en-US" sz="2400" dirty="0"/>
              <a:t>If the upper byte of a 16-bit result or the upper word of a 32-bit result contains only copies of the sign bit (all 0’s or all 1’s), then CF and the OF will both be 0; If it contains a part of the product, CF and OF will both be 1</a:t>
            </a:r>
          </a:p>
          <a:p>
            <a:pPr algn="just"/>
            <a:r>
              <a:rPr lang="en-US" sz="2400" dirty="0"/>
              <a:t>AF, PF, SF and ZF are undefined after IMUL</a:t>
            </a:r>
            <a:r>
              <a:rPr lang="en-US" sz="2800" dirty="0"/>
              <a:t>.</a:t>
            </a:r>
          </a:p>
          <a:p>
            <a:r>
              <a:rPr lang="en-US" sz="2400" dirty="0">
                <a:latin typeface="+mj-lt"/>
                <a:cs typeface="Times New Roman" panose="02020603050405020304" pitchFamily="18" charset="0"/>
              </a:rPr>
              <a:t>IMUL BH      ; Multiply signed byte in AL with signed byte in BH; result in AX. </a:t>
            </a:r>
          </a:p>
          <a:p>
            <a:r>
              <a:rPr lang="en-US" sz="2400" dirty="0">
                <a:latin typeface="+mj-lt"/>
                <a:cs typeface="Times New Roman" panose="02020603050405020304" pitchFamily="18" charset="0"/>
              </a:rPr>
              <a:t> IMUL AX       ;Multiply AX times AX; result in DX and AX</a:t>
            </a:r>
            <a:endParaRPr lang="en-US" sz="2400" dirty="0">
              <a:latin typeface="+mj-lt"/>
            </a:endParaRPr>
          </a:p>
          <a:p>
            <a:pPr algn="just"/>
            <a:r>
              <a:rPr lang="en-US" sz="1600" dirty="0"/>
              <a:t>. </a:t>
            </a:r>
            <a:endParaRPr lang="en-IN" sz="2800" dirty="0"/>
          </a:p>
        </p:txBody>
      </p:sp>
    </p:spTree>
    <p:extLst>
      <p:ext uri="{BB962C8B-B14F-4D97-AF65-F5344CB8AC3E}">
        <p14:creationId xmlns:p14="http://schemas.microsoft.com/office/powerpoint/2010/main" val="1641565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68534-7302-4F0C-8451-D7D6472839ED}"/>
              </a:ext>
            </a:extLst>
          </p:cNvPr>
          <p:cNvSpPr>
            <a:spLocks noGrp="1"/>
          </p:cNvSpPr>
          <p:nvPr>
            <p:ph type="title"/>
          </p:nvPr>
        </p:nvSpPr>
        <p:spPr/>
        <p:txBody>
          <a:bodyPr/>
          <a:lstStyle/>
          <a:p>
            <a:r>
              <a:rPr lang="en-US" dirty="0"/>
              <a:t>IMUL-IMUL source</a:t>
            </a:r>
            <a:endParaRPr lang="en-IN" dirty="0"/>
          </a:p>
        </p:txBody>
      </p:sp>
      <p:sp>
        <p:nvSpPr>
          <p:cNvPr id="3" name="Content Placeholder 2">
            <a:extLst>
              <a:ext uri="{FF2B5EF4-FFF2-40B4-BE49-F238E27FC236}">
                <a16:creationId xmlns:a16="http://schemas.microsoft.com/office/drawing/2014/main" xmlns="" id="{039F215A-42B4-471C-9839-A032C5987DB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If you want to multiply a signed byte with a signed word, you must first move the byte into a word location and fill the upper byte of the word with copies of the sign bit. If you move the byte into AL, you can use the CBW instruction to do this.</a:t>
            </a:r>
          </a:p>
          <a:p>
            <a:pPr marL="82296"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MOV CX, MULTIPLIER     ; Load signed word in CX </a:t>
            </a:r>
          </a:p>
          <a:p>
            <a:r>
              <a:rPr lang="en-US" sz="2400" dirty="0">
                <a:latin typeface="Times New Roman" panose="02020603050405020304" pitchFamily="18" charset="0"/>
                <a:cs typeface="Times New Roman" panose="02020603050405020304" pitchFamily="18" charset="0"/>
              </a:rPr>
              <a:t>MOV AL, MULTIPLICAND     ;Load signed byte in AL</a:t>
            </a:r>
          </a:p>
          <a:p>
            <a:r>
              <a:rPr lang="en-US" sz="2400" dirty="0">
                <a:latin typeface="Times New Roman" panose="02020603050405020304" pitchFamily="18" charset="0"/>
                <a:cs typeface="Times New Roman" panose="02020603050405020304" pitchFamily="18" charset="0"/>
              </a:rPr>
              <a:t>CBW             ;Extend sign of AL into AH </a:t>
            </a:r>
          </a:p>
          <a:p>
            <a:r>
              <a:rPr lang="en-US" sz="2400" dirty="0">
                <a:latin typeface="Times New Roman" panose="02020603050405020304" pitchFamily="18" charset="0"/>
                <a:cs typeface="Times New Roman" panose="02020603050405020304" pitchFamily="18" charset="0"/>
              </a:rPr>
              <a:t>IMUL CX     ;Multiply CX with AX; Result in DX and 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886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81000"/>
            <a:ext cx="2362200" cy="751488"/>
          </a:xfrm>
          <a:prstGeom prst="rect">
            <a:avLst/>
          </a:prstGeom>
        </p:spPr>
        <p:txBody>
          <a:bodyPr vert="horz" wrap="square" lIns="0" tIns="12700" rIns="0" bIns="0" rtlCol="0">
            <a:spAutoFit/>
          </a:bodyPr>
          <a:lstStyle/>
          <a:p>
            <a:pPr marL="12700">
              <a:lnSpc>
                <a:spcPct val="100000"/>
              </a:lnSpc>
              <a:spcBef>
                <a:spcPts val="100"/>
              </a:spcBef>
            </a:pPr>
            <a:r>
              <a:rPr sz="4800" b="0" dirty="0">
                <a:solidFill>
                  <a:schemeClr val="tx1"/>
                </a:solidFill>
                <a:latin typeface="Times New Roman"/>
                <a:cs typeface="Times New Roman"/>
              </a:rPr>
              <a:t>Divis</a:t>
            </a:r>
            <a:r>
              <a:rPr sz="4800" b="0" spc="10" dirty="0">
                <a:solidFill>
                  <a:schemeClr val="tx1"/>
                </a:solidFill>
                <a:latin typeface="Times New Roman"/>
                <a:cs typeface="Times New Roman"/>
              </a:rPr>
              <a:t>i</a:t>
            </a:r>
            <a:r>
              <a:rPr sz="4800" b="0" dirty="0">
                <a:solidFill>
                  <a:schemeClr val="tx1"/>
                </a:solidFill>
                <a:latin typeface="Times New Roman"/>
                <a:cs typeface="Times New Roman"/>
              </a:rPr>
              <a:t>on</a:t>
            </a:r>
            <a:endParaRPr sz="4800" dirty="0">
              <a:solidFill>
                <a:schemeClr val="tx1"/>
              </a:solidFill>
              <a:latin typeface="Times New Roman"/>
              <a:cs typeface="Times New Roman"/>
            </a:endParaRPr>
          </a:p>
        </p:txBody>
      </p:sp>
      <p:sp>
        <p:nvSpPr>
          <p:cNvPr id="3" name="object 3"/>
          <p:cNvSpPr txBox="1"/>
          <p:nvPr/>
        </p:nvSpPr>
        <p:spPr>
          <a:xfrm>
            <a:off x="1066800" y="1320492"/>
            <a:ext cx="7509178" cy="2240357"/>
          </a:xfrm>
          <a:prstGeom prst="rect">
            <a:avLst/>
          </a:prstGeom>
        </p:spPr>
        <p:txBody>
          <a:bodyPr vert="horz" wrap="square" lIns="0" tIns="49530" rIns="0" bIns="0" rtlCol="0">
            <a:spAutoFit/>
          </a:bodyPr>
          <a:lstStyle/>
          <a:p>
            <a:pPr marL="356870" indent="-344805">
              <a:lnSpc>
                <a:spcPct val="100000"/>
              </a:lnSpc>
              <a:spcBef>
                <a:spcPts val="390"/>
              </a:spcBef>
              <a:buFont typeface="Wingdings"/>
              <a:buChar char=""/>
              <a:tabLst>
                <a:tab pos="357505" algn="l"/>
              </a:tabLst>
            </a:pPr>
            <a:r>
              <a:rPr sz="2400" spc="-5" dirty="0">
                <a:latin typeface="Times New Roman"/>
                <a:cs typeface="Times New Roman"/>
              </a:rPr>
              <a:t>Division </a:t>
            </a:r>
            <a:r>
              <a:rPr sz="2400" spc="-10" dirty="0">
                <a:latin typeface="Times New Roman"/>
                <a:cs typeface="Times New Roman"/>
              </a:rPr>
              <a:t>occurs </a:t>
            </a:r>
            <a:r>
              <a:rPr sz="2400" dirty="0">
                <a:latin typeface="Times New Roman"/>
                <a:cs typeface="Times New Roman"/>
              </a:rPr>
              <a:t>on 8-or </a:t>
            </a:r>
            <a:r>
              <a:rPr sz="2400" spc="-5" dirty="0">
                <a:latin typeface="Times New Roman"/>
                <a:cs typeface="Times New Roman"/>
              </a:rPr>
              <a:t>16-bit</a:t>
            </a:r>
            <a:r>
              <a:rPr sz="2400" spc="-20" dirty="0">
                <a:latin typeface="Times New Roman"/>
                <a:cs typeface="Times New Roman"/>
              </a:rPr>
              <a:t> </a:t>
            </a:r>
            <a:r>
              <a:rPr sz="2400" spc="-5" dirty="0">
                <a:latin typeface="Times New Roman"/>
                <a:cs typeface="Times New Roman"/>
              </a:rPr>
              <a:t>numbers</a:t>
            </a:r>
            <a:endParaRPr sz="2400" dirty="0">
              <a:latin typeface="Times New Roman"/>
              <a:cs typeface="Times New Roman"/>
            </a:endParaRPr>
          </a:p>
          <a:p>
            <a:pPr marL="356870" marR="5080" indent="-344805">
              <a:lnSpc>
                <a:spcPts val="2590"/>
              </a:lnSpc>
              <a:spcBef>
                <a:spcPts val="620"/>
              </a:spcBef>
              <a:buFont typeface="Wingdings"/>
              <a:buChar char=""/>
              <a:tabLst>
                <a:tab pos="357505" algn="l"/>
              </a:tabLst>
            </a:pPr>
            <a:r>
              <a:rPr sz="2400" dirty="0">
                <a:latin typeface="Times New Roman"/>
                <a:cs typeface="Times New Roman"/>
              </a:rPr>
              <a:t>The </a:t>
            </a:r>
            <a:r>
              <a:rPr sz="2400" spc="-5" dirty="0">
                <a:latin typeface="Times New Roman"/>
                <a:cs typeface="Times New Roman"/>
              </a:rPr>
              <a:t>dividend is </a:t>
            </a:r>
            <a:r>
              <a:rPr sz="2400" spc="-20" dirty="0">
                <a:latin typeface="Times New Roman"/>
                <a:cs typeface="Times New Roman"/>
              </a:rPr>
              <a:t>always </a:t>
            </a:r>
            <a:r>
              <a:rPr sz="2400" dirty="0">
                <a:latin typeface="Times New Roman"/>
                <a:cs typeface="Times New Roman"/>
              </a:rPr>
              <a:t>a double-width dividend </a:t>
            </a:r>
            <a:r>
              <a:rPr sz="2400" spc="-5" dirty="0">
                <a:latin typeface="Times New Roman"/>
                <a:cs typeface="Times New Roman"/>
              </a:rPr>
              <a:t>that is </a:t>
            </a:r>
            <a:r>
              <a:rPr sz="2400" dirty="0">
                <a:latin typeface="Times New Roman"/>
                <a:cs typeface="Times New Roman"/>
              </a:rPr>
              <a:t>divided  by the</a:t>
            </a:r>
            <a:r>
              <a:rPr sz="2400" spc="-35" dirty="0">
                <a:latin typeface="Times New Roman"/>
                <a:cs typeface="Times New Roman"/>
              </a:rPr>
              <a:t> </a:t>
            </a:r>
            <a:r>
              <a:rPr sz="2400" spc="-5" dirty="0">
                <a:latin typeface="Times New Roman"/>
                <a:cs typeface="Times New Roman"/>
              </a:rPr>
              <a:t>operand</a:t>
            </a:r>
            <a:endParaRPr sz="2400" dirty="0">
              <a:latin typeface="Times New Roman"/>
              <a:cs typeface="Times New Roman"/>
            </a:endParaRPr>
          </a:p>
          <a:p>
            <a:pPr marL="356870" marR="6350" indent="-344805">
              <a:lnSpc>
                <a:spcPts val="2590"/>
              </a:lnSpc>
              <a:spcBef>
                <a:spcPts val="580"/>
              </a:spcBef>
              <a:buFont typeface="Wingdings"/>
              <a:buChar char=""/>
              <a:tabLst>
                <a:tab pos="357505" algn="l"/>
              </a:tabLst>
            </a:pPr>
            <a:r>
              <a:rPr sz="2400" dirty="0">
                <a:latin typeface="Times New Roman"/>
                <a:cs typeface="Times New Roman"/>
              </a:rPr>
              <a:t>This </a:t>
            </a:r>
            <a:r>
              <a:rPr sz="2400" spc="-5" dirty="0">
                <a:latin typeface="Times New Roman"/>
                <a:cs typeface="Times New Roman"/>
              </a:rPr>
              <a:t>means that an 8-bit </a:t>
            </a:r>
            <a:r>
              <a:rPr sz="2400" dirty="0">
                <a:latin typeface="Times New Roman"/>
                <a:cs typeface="Times New Roman"/>
              </a:rPr>
              <a:t>division divides a 16-bit </a:t>
            </a:r>
            <a:r>
              <a:rPr sz="2400" spc="-5" dirty="0">
                <a:latin typeface="Times New Roman"/>
                <a:cs typeface="Times New Roman"/>
              </a:rPr>
              <a:t>number </a:t>
            </a:r>
            <a:r>
              <a:rPr sz="2400" dirty="0">
                <a:latin typeface="Times New Roman"/>
                <a:cs typeface="Times New Roman"/>
              </a:rPr>
              <a:t>by  </a:t>
            </a:r>
            <a:r>
              <a:rPr sz="2400" spc="-5" dirty="0">
                <a:latin typeface="Times New Roman"/>
                <a:cs typeface="Times New Roman"/>
              </a:rPr>
              <a:t>an 8-bit number; </a:t>
            </a:r>
            <a:r>
              <a:rPr sz="2400" dirty="0">
                <a:latin typeface="Times New Roman"/>
                <a:cs typeface="Times New Roman"/>
              </a:rPr>
              <a:t>a </a:t>
            </a:r>
            <a:r>
              <a:rPr sz="2400" spc="-5" dirty="0">
                <a:latin typeface="Times New Roman"/>
                <a:cs typeface="Times New Roman"/>
              </a:rPr>
              <a:t>16-bit </a:t>
            </a:r>
            <a:r>
              <a:rPr sz="2400" dirty="0">
                <a:latin typeface="Times New Roman"/>
                <a:cs typeface="Times New Roman"/>
              </a:rPr>
              <a:t>division </a:t>
            </a:r>
            <a:r>
              <a:rPr sz="2400" spc="-5" dirty="0">
                <a:latin typeface="Times New Roman"/>
                <a:cs typeface="Times New Roman"/>
              </a:rPr>
              <a:t>divides </a:t>
            </a:r>
            <a:r>
              <a:rPr sz="2400" dirty="0">
                <a:latin typeface="Times New Roman"/>
                <a:cs typeface="Times New Roman"/>
              </a:rPr>
              <a:t>a 32-bit number by</a:t>
            </a:r>
            <a:r>
              <a:rPr sz="2400" spc="-65" dirty="0">
                <a:latin typeface="Times New Roman"/>
                <a:cs typeface="Times New Roman"/>
              </a:rPr>
              <a:t> </a:t>
            </a:r>
            <a:r>
              <a:rPr sz="2400" dirty="0">
                <a:latin typeface="Times New Roman"/>
                <a:cs typeface="Times New Roman"/>
              </a:rPr>
              <a:t>a  </a:t>
            </a:r>
            <a:r>
              <a:rPr sz="2400" spc="-5" dirty="0">
                <a:latin typeface="Times New Roman"/>
                <a:cs typeface="Times New Roman"/>
              </a:rPr>
              <a:t>16-bit</a:t>
            </a:r>
            <a:r>
              <a:rPr sz="2400" spc="-25" dirty="0">
                <a:latin typeface="Times New Roman"/>
                <a:cs typeface="Times New Roman"/>
              </a:rPr>
              <a:t> </a:t>
            </a:r>
            <a:r>
              <a:rPr sz="2400" spc="-5" dirty="0">
                <a:latin typeface="Times New Roman"/>
                <a:cs typeface="Times New Roman"/>
              </a:rPr>
              <a:t>number</a:t>
            </a:r>
            <a:endParaRPr sz="2400" dirty="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411542"/>
            <a:ext cx="2362200" cy="751488"/>
          </a:xfrm>
          <a:prstGeom prst="rect">
            <a:avLst/>
          </a:prstGeom>
        </p:spPr>
        <p:txBody>
          <a:bodyPr vert="horz" wrap="square" lIns="0" tIns="12700" rIns="0" bIns="0" rtlCol="0">
            <a:spAutoFit/>
          </a:bodyPr>
          <a:lstStyle/>
          <a:p>
            <a:pPr marL="12700">
              <a:lnSpc>
                <a:spcPct val="100000"/>
              </a:lnSpc>
              <a:spcBef>
                <a:spcPts val="100"/>
              </a:spcBef>
            </a:pPr>
            <a:r>
              <a:rPr sz="4800" b="0" dirty="0">
                <a:solidFill>
                  <a:schemeClr val="tx1"/>
                </a:solidFill>
                <a:latin typeface="Times New Roman"/>
                <a:cs typeface="Times New Roman"/>
              </a:rPr>
              <a:t>Divis</a:t>
            </a:r>
            <a:r>
              <a:rPr sz="4800" b="0" spc="10" dirty="0">
                <a:solidFill>
                  <a:schemeClr val="tx1"/>
                </a:solidFill>
                <a:latin typeface="Times New Roman"/>
                <a:cs typeface="Times New Roman"/>
              </a:rPr>
              <a:t>i</a:t>
            </a:r>
            <a:r>
              <a:rPr sz="4800" b="0" dirty="0">
                <a:solidFill>
                  <a:schemeClr val="tx1"/>
                </a:solidFill>
                <a:latin typeface="Times New Roman"/>
                <a:cs typeface="Times New Roman"/>
              </a:rPr>
              <a:t>on</a:t>
            </a:r>
            <a:endParaRPr sz="4800" dirty="0">
              <a:solidFill>
                <a:schemeClr val="tx1"/>
              </a:solidFill>
              <a:latin typeface="Times New Roman"/>
              <a:cs typeface="Times New Roman"/>
            </a:endParaRPr>
          </a:p>
        </p:txBody>
      </p:sp>
      <p:sp>
        <p:nvSpPr>
          <p:cNvPr id="3" name="object 3"/>
          <p:cNvSpPr txBox="1"/>
          <p:nvPr/>
        </p:nvSpPr>
        <p:spPr>
          <a:xfrm>
            <a:off x="1066800" y="1320492"/>
            <a:ext cx="7509178" cy="2240357"/>
          </a:xfrm>
          <a:prstGeom prst="rect">
            <a:avLst/>
          </a:prstGeom>
        </p:spPr>
        <p:txBody>
          <a:bodyPr vert="horz" wrap="square" lIns="0" tIns="49530" rIns="0" bIns="0" rtlCol="0">
            <a:spAutoFit/>
          </a:bodyPr>
          <a:lstStyle/>
          <a:p>
            <a:pPr marL="356870" indent="-344805">
              <a:lnSpc>
                <a:spcPct val="100000"/>
              </a:lnSpc>
              <a:spcBef>
                <a:spcPts val="390"/>
              </a:spcBef>
              <a:buFont typeface="Wingdings"/>
              <a:buChar char=""/>
              <a:tabLst>
                <a:tab pos="357505" algn="l"/>
              </a:tabLst>
            </a:pPr>
            <a:r>
              <a:rPr sz="2400" spc="-5" dirty="0">
                <a:latin typeface="Times New Roman"/>
                <a:cs typeface="Times New Roman"/>
              </a:rPr>
              <a:t>Division </a:t>
            </a:r>
            <a:r>
              <a:rPr sz="2400" spc="-10" dirty="0">
                <a:latin typeface="Times New Roman"/>
                <a:cs typeface="Times New Roman"/>
              </a:rPr>
              <a:t>occurs </a:t>
            </a:r>
            <a:r>
              <a:rPr sz="2400" dirty="0">
                <a:latin typeface="Times New Roman"/>
                <a:cs typeface="Times New Roman"/>
              </a:rPr>
              <a:t>on 8-or </a:t>
            </a:r>
            <a:r>
              <a:rPr sz="2400" spc="-5" dirty="0">
                <a:latin typeface="Times New Roman"/>
                <a:cs typeface="Times New Roman"/>
              </a:rPr>
              <a:t>16-bit</a:t>
            </a:r>
            <a:r>
              <a:rPr sz="2400" spc="-20" dirty="0">
                <a:latin typeface="Times New Roman"/>
                <a:cs typeface="Times New Roman"/>
              </a:rPr>
              <a:t> </a:t>
            </a:r>
            <a:r>
              <a:rPr sz="2400" spc="-5" dirty="0">
                <a:latin typeface="Times New Roman"/>
                <a:cs typeface="Times New Roman"/>
              </a:rPr>
              <a:t>numbers</a:t>
            </a:r>
            <a:endParaRPr sz="2400" dirty="0">
              <a:latin typeface="Times New Roman"/>
              <a:cs typeface="Times New Roman"/>
            </a:endParaRPr>
          </a:p>
          <a:p>
            <a:pPr marL="356870" marR="5080" indent="-344805">
              <a:lnSpc>
                <a:spcPts val="2590"/>
              </a:lnSpc>
              <a:spcBef>
                <a:spcPts val="620"/>
              </a:spcBef>
              <a:buFont typeface="Wingdings"/>
              <a:buChar char=""/>
              <a:tabLst>
                <a:tab pos="357505" algn="l"/>
              </a:tabLst>
            </a:pPr>
            <a:r>
              <a:rPr sz="2400" dirty="0">
                <a:latin typeface="Times New Roman"/>
                <a:cs typeface="Times New Roman"/>
              </a:rPr>
              <a:t>The </a:t>
            </a:r>
            <a:r>
              <a:rPr sz="2400" spc="-5" dirty="0">
                <a:latin typeface="Times New Roman"/>
                <a:cs typeface="Times New Roman"/>
              </a:rPr>
              <a:t>dividend is </a:t>
            </a:r>
            <a:r>
              <a:rPr sz="2400" spc="-20" dirty="0">
                <a:latin typeface="Times New Roman"/>
                <a:cs typeface="Times New Roman"/>
              </a:rPr>
              <a:t>always </a:t>
            </a:r>
            <a:r>
              <a:rPr sz="2400" dirty="0">
                <a:latin typeface="Times New Roman"/>
                <a:cs typeface="Times New Roman"/>
              </a:rPr>
              <a:t>a double-width dividend </a:t>
            </a:r>
            <a:r>
              <a:rPr sz="2400" spc="-5" dirty="0">
                <a:latin typeface="Times New Roman"/>
                <a:cs typeface="Times New Roman"/>
              </a:rPr>
              <a:t>that is </a:t>
            </a:r>
            <a:r>
              <a:rPr sz="2400" dirty="0">
                <a:latin typeface="Times New Roman"/>
                <a:cs typeface="Times New Roman"/>
              </a:rPr>
              <a:t>divided  by the</a:t>
            </a:r>
            <a:r>
              <a:rPr sz="2400" spc="-35" dirty="0">
                <a:latin typeface="Times New Roman"/>
                <a:cs typeface="Times New Roman"/>
              </a:rPr>
              <a:t> </a:t>
            </a:r>
            <a:r>
              <a:rPr sz="2400" spc="-5" dirty="0">
                <a:latin typeface="Times New Roman"/>
                <a:cs typeface="Times New Roman"/>
              </a:rPr>
              <a:t>operand</a:t>
            </a:r>
            <a:endParaRPr sz="2400" dirty="0">
              <a:latin typeface="Times New Roman"/>
              <a:cs typeface="Times New Roman"/>
            </a:endParaRPr>
          </a:p>
          <a:p>
            <a:pPr marL="356870" marR="6350" indent="-344805">
              <a:lnSpc>
                <a:spcPts val="2590"/>
              </a:lnSpc>
              <a:spcBef>
                <a:spcPts val="580"/>
              </a:spcBef>
              <a:buFont typeface="Wingdings"/>
              <a:buChar char=""/>
              <a:tabLst>
                <a:tab pos="357505" algn="l"/>
              </a:tabLst>
            </a:pPr>
            <a:r>
              <a:rPr sz="2400" dirty="0">
                <a:latin typeface="Times New Roman"/>
                <a:cs typeface="Times New Roman"/>
              </a:rPr>
              <a:t>This </a:t>
            </a:r>
            <a:r>
              <a:rPr sz="2400" spc="-5" dirty="0">
                <a:latin typeface="Times New Roman"/>
                <a:cs typeface="Times New Roman"/>
              </a:rPr>
              <a:t>means that an 8-bit </a:t>
            </a:r>
            <a:r>
              <a:rPr sz="2400" dirty="0">
                <a:latin typeface="Times New Roman"/>
                <a:cs typeface="Times New Roman"/>
              </a:rPr>
              <a:t>division divides a 16-bit </a:t>
            </a:r>
            <a:r>
              <a:rPr sz="2400" spc="-5" dirty="0">
                <a:latin typeface="Times New Roman"/>
                <a:cs typeface="Times New Roman"/>
              </a:rPr>
              <a:t>number </a:t>
            </a:r>
            <a:r>
              <a:rPr sz="2400" dirty="0">
                <a:latin typeface="Times New Roman"/>
                <a:cs typeface="Times New Roman"/>
              </a:rPr>
              <a:t>by  </a:t>
            </a:r>
            <a:r>
              <a:rPr sz="2400" spc="-5" dirty="0">
                <a:latin typeface="Times New Roman"/>
                <a:cs typeface="Times New Roman"/>
              </a:rPr>
              <a:t>an 8-bit number; </a:t>
            </a:r>
            <a:r>
              <a:rPr sz="2400" dirty="0">
                <a:latin typeface="Times New Roman"/>
                <a:cs typeface="Times New Roman"/>
              </a:rPr>
              <a:t>a </a:t>
            </a:r>
            <a:r>
              <a:rPr sz="2400" spc="-5" dirty="0">
                <a:latin typeface="Times New Roman"/>
                <a:cs typeface="Times New Roman"/>
              </a:rPr>
              <a:t>16-bit </a:t>
            </a:r>
            <a:r>
              <a:rPr sz="2400" dirty="0">
                <a:latin typeface="Times New Roman"/>
                <a:cs typeface="Times New Roman"/>
              </a:rPr>
              <a:t>division </a:t>
            </a:r>
            <a:r>
              <a:rPr sz="2400" spc="-5" dirty="0">
                <a:latin typeface="Times New Roman"/>
                <a:cs typeface="Times New Roman"/>
              </a:rPr>
              <a:t>divides </a:t>
            </a:r>
            <a:r>
              <a:rPr sz="2400" dirty="0">
                <a:latin typeface="Times New Roman"/>
                <a:cs typeface="Times New Roman"/>
              </a:rPr>
              <a:t>a 32-bit number by</a:t>
            </a:r>
            <a:r>
              <a:rPr sz="2400" spc="-65" dirty="0">
                <a:latin typeface="Times New Roman"/>
                <a:cs typeface="Times New Roman"/>
              </a:rPr>
              <a:t> </a:t>
            </a:r>
            <a:r>
              <a:rPr sz="2400" dirty="0">
                <a:latin typeface="Times New Roman"/>
                <a:cs typeface="Times New Roman"/>
              </a:rPr>
              <a:t>a  </a:t>
            </a:r>
            <a:r>
              <a:rPr sz="2400" spc="-5" dirty="0">
                <a:latin typeface="Times New Roman"/>
                <a:cs typeface="Times New Roman"/>
              </a:rPr>
              <a:t>16-bit</a:t>
            </a:r>
            <a:r>
              <a:rPr sz="2400" spc="-25" dirty="0">
                <a:latin typeface="Times New Roman"/>
                <a:cs typeface="Times New Roman"/>
              </a:rPr>
              <a:t> </a:t>
            </a:r>
            <a:r>
              <a:rPr sz="2400" spc="-5" dirty="0">
                <a:latin typeface="Times New Roman"/>
                <a:cs typeface="Times New Roman"/>
              </a:rPr>
              <a:t>number</a:t>
            </a:r>
            <a:endParaRPr sz="2400" dirty="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11542"/>
            <a:ext cx="3886200" cy="751488"/>
          </a:xfrm>
          <a:prstGeom prst="rect">
            <a:avLst/>
          </a:prstGeom>
        </p:spPr>
        <p:txBody>
          <a:bodyPr vert="horz" wrap="square" lIns="0" tIns="12700" rIns="0" bIns="0" rtlCol="0">
            <a:spAutoFit/>
          </a:bodyPr>
          <a:lstStyle/>
          <a:p>
            <a:pPr marL="12700">
              <a:lnSpc>
                <a:spcPct val="100000"/>
              </a:lnSpc>
              <a:spcBef>
                <a:spcPts val="100"/>
              </a:spcBef>
            </a:pPr>
            <a:r>
              <a:rPr sz="4800" b="0" dirty="0">
                <a:solidFill>
                  <a:schemeClr val="tx1"/>
                </a:solidFill>
                <a:latin typeface="Times New Roman"/>
                <a:cs typeface="Times New Roman"/>
              </a:rPr>
              <a:t>8-bit</a:t>
            </a:r>
            <a:r>
              <a:rPr sz="4800" b="0" spc="-114" dirty="0">
                <a:solidFill>
                  <a:schemeClr val="tx1"/>
                </a:solidFill>
                <a:latin typeface="Times New Roman"/>
                <a:cs typeface="Times New Roman"/>
              </a:rPr>
              <a:t> </a:t>
            </a:r>
            <a:r>
              <a:rPr sz="4800" b="0" dirty="0">
                <a:solidFill>
                  <a:schemeClr val="tx1"/>
                </a:solidFill>
                <a:latin typeface="Times New Roman"/>
                <a:cs typeface="Times New Roman"/>
              </a:rPr>
              <a:t>Division</a:t>
            </a:r>
            <a:endParaRPr sz="4800" dirty="0">
              <a:solidFill>
                <a:schemeClr val="tx1"/>
              </a:solidFill>
              <a:latin typeface="Times New Roman"/>
              <a:cs typeface="Times New Roman"/>
            </a:endParaRPr>
          </a:p>
        </p:txBody>
      </p:sp>
      <p:sp>
        <p:nvSpPr>
          <p:cNvPr id="3" name="object 3"/>
          <p:cNvSpPr txBox="1"/>
          <p:nvPr/>
        </p:nvSpPr>
        <p:spPr>
          <a:xfrm>
            <a:off x="1066800" y="1371600"/>
            <a:ext cx="8001000" cy="2844368"/>
          </a:xfrm>
          <a:prstGeom prst="rect">
            <a:avLst/>
          </a:prstGeom>
        </p:spPr>
        <p:txBody>
          <a:bodyPr vert="horz" wrap="square" lIns="0" tIns="63500" rIns="0" bIns="0" rtlCol="0">
            <a:spAutoFit/>
          </a:bodyPr>
          <a:lstStyle/>
          <a:p>
            <a:pPr marL="356870" marR="244475" indent="-344805">
              <a:lnSpc>
                <a:spcPts val="1630"/>
              </a:lnSpc>
              <a:spcBef>
                <a:spcPts val="500"/>
              </a:spcBef>
              <a:buFont typeface="Wingdings"/>
              <a:buChar char=""/>
              <a:tabLst>
                <a:tab pos="356870" algn="l"/>
                <a:tab pos="357505" algn="l"/>
              </a:tabLst>
            </a:pPr>
            <a:r>
              <a:rPr lang="en-US" sz="1700" spc="-5" dirty="0">
                <a:latin typeface="Times New Roman"/>
                <a:cs typeface="Times New Roman"/>
              </a:rPr>
              <a:t>An </a:t>
            </a:r>
            <a:r>
              <a:rPr lang="en-US" sz="1700" spc="5" dirty="0">
                <a:latin typeface="Times New Roman"/>
                <a:cs typeface="Times New Roman"/>
              </a:rPr>
              <a:t>8-bit </a:t>
            </a:r>
            <a:r>
              <a:rPr lang="en-US" sz="1700" spc="-5" dirty="0">
                <a:latin typeface="Times New Roman"/>
                <a:cs typeface="Times New Roman"/>
              </a:rPr>
              <a:t>division uses the AX register </a:t>
            </a:r>
            <a:r>
              <a:rPr lang="en-US" sz="1700" dirty="0">
                <a:latin typeface="Times New Roman"/>
                <a:cs typeface="Times New Roman"/>
              </a:rPr>
              <a:t>to store </a:t>
            </a:r>
            <a:r>
              <a:rPr lang="en-US" sz="1700" spc="-5" dirty="0">
                <a:latin typeface="Times New Roman"/>
                <a:cs typeface="Times New Roman"/>
              </a:rPr>
              <a:t>the </a:t>
            </a:r>
            <a:r>
              <a:rPr lang="en-US" sz="1700" spc="-10" dirty="0">
                <a:latin typeface="Times New Roman"/>
                <a:cs typeface="Times New Roman"/>
              </a:rPr>
              <a:t>dividend </a:t>
            </a:r>
            <a:r>
              <a:rPr lang="en-US" sz="1700" dirty="0">
                <a:latin typeface="Times New Roman"/>
                <a:cs typeface="Times New Roman"/>
              </a:rPr>
              <a:t>that is </a:t>
            </a:r>
            <a:r>
              <a:rPr lang="en-US" sz="1700" spc="-10" dirty="0">
                <a:latin typeface="Times New Roman"/>
                <a:cs typeface="Times New Roman"/>
              </a:rPr>
              <a:t>divided </a:t>
            </a:r>
            <a:r>
              <a:rPr lang="en-US" sz="1700" spc="5" dirty="0">
                <a:latin typeface="Times New Roman"/>
                <a:cs typeface="Times New Roman"/>
              </a:rPr>
              <a:t>by </a:t>
            </a:r>
            <a:r>
              <a:rPr lang="en-US" sz="1700" spc="-5" dirty="0">
                <a:latin typeface="Times New Roman"/>
                <a:cs typeface="Times New Roman"/>
              </a:rPr>
              <a:t>the  contents </a:t>
            </a:r>
            <a:r>
              <a:rPr lang="en-US" sz="1700" spc="-10" dirty="0">
                <a:latin typeface="Times New Roman"/>
                <a:cs typeface="Times New Roman"/>
              </a:rPr>
              <a:t>of </a:t>
            </a:r>
            <a:r>
              <a:rPr lang="en-US" sz="1700" dirty="0">
                <a:latin typeface="Times New Roman"/>
                <a:cs typeface="Times New Roman"/>
              </a:rPr>
              <a:t>any </a:t>
            </a:r>
            <a:r>
              <a:rPr lang="en-US" sz="1700" spc="10" dirty="0">
                <a:latin typeface="Times New Roman"/>
                <a:cs typeface="Times New Roman"/>
              </a:rPr>
              <a:t>8-bit </a:t>
            </a:r>
            <a:r>
              <a:rPr lang="en-US" sz="1700" spc="-5" dirty="0">
                <a:latin typeface="Times New Roman"/>
                <a:cs typeface="Times New Roman"/>
              </a:rPr>
              <a:t>register </a:t>
            </a:r>
            <a:r>
              <a:rPr lang="en-US" sz="1700" spc="-10" dirty="0">
                <a:latin typeface="Times New Roman"/>
                <a:cs typeface="Times New Roman"/>
              </a:rPr>
              <a:t>or </a:t>
            </a:r>
            <a:r>
              <a:rPr lang="en-US" sz="1700" spc="-15" dirty="0">
                <a:latin typeface="Times New Roman"/>
                <a:cs typeface="Times New Roman"/>
              </a:rPr>
              <a:t>memory</a:t>
            </a:r>
            <a:r>
              <a:rPr lang="en-US" sz="1700" spc="-45" dirty="0">
                <a:latin typeface="Times New Roman"/>
                <a:cs typeface="Times New Roman"/>
              </a:rPr>
              <a:t> </a:t>
            </a:r>
            <a:r>
              <a:rPr lang="en-US" sz="1700" dirty="0">
                <a:latin typeface="Times New Roman"/>
                <a:cs typeface="Times New Roman"/>
              </a:rPr>
              <a:t>location</a:t>
            </a:r>
          </a:p>
          <a:p>
            <a:pPr marL="356870" marR="382905" indent="-344805">
              <a:lnSpc>
                <a:spcPts val="1639"/>
              </a:lnSpc>
              <a:spcBef>
                <a:spcPts val="405"/>
              </a:spcBef>
              <a:buFont typeface="Wingdings"/>
              <a:buChar char=""/>
              <a:tabLst>
                <a:tab pos="356870" algn="l"/>
                <a:tab pos="357505" algn="l"/>
              </a:tabLst>
            </a:pPr>
            <a:r>
              <a:rPr lang="en-US" sz="1700" spc="-10" dirty="0">
                <a:latin typeface="Times New Roman"/>
                <a:cs typeface="Times New Roman"/>
              </a:rPr>
              <a:t>The </a:t>
            </a:r>
            <a:r>
              <a:rPr lang="en-US" sz="1700" spc="-5" dirty="0">
                <a:latin typeface="Times New Roman"/>
                <a:cs typeface="Times New Roman"/>
              </a:rPr>
              <a:t>quotient </a:t>
            </a:r>
            <a:r>
              <a:rPr lang="en-US" sz="1700" spc="-20" dirty="0">
                <a:latin typeface="Times New Roman"/>
                <a:cs typeface="Times New Roman"/>
              </a:rPr>
              <a:t>moves </a:t>
            </a:r>
            <a:r>
              <a:rPr lang="en-US" sz="1700" dirty="0">
                <a:latin typeface="Times New Roman"/>
                <a:cs typeface="Times New Roman"/>
              </a:rPr>
              <a:t>into </a:t>
            </a:r>
            <a:r>
              <a:rPr lang="en-US" sz="1700" spc="-5" dirty="0">
                <a:latin typeface="Times New Roman"/>
                <a:cs typeface="Times New Roman"/>
              </a:rPr>
              <a:t>AL </a:t>
            </a:r>
            <a:r>
              <a:rPr lang="en-US" sz="1700" dirty="0">
                <a:latin typeface="Times New Roman"/>
                <a:cs typeface="Times New Roman"/>
              </a:rPr>
              <a:t>after </a:t>
            </a:r>
            <a:r>
              <a:rPr lang="en-US" sz="1700" spc="-5" dirty="0">
                <a:latin typeface="Times New Roman"/>
                <a:cs typeface="Times New Roman"/>
              </a:rPr>
              <a:t>division </a:t>
            </a:r>
            <a:r>
              <a:rPr lang="en-US" sz="1700" dirty="0">
                <a:latin typeface="Times New Roman"/>
                <a:cs typeface="Times New Roman"/>
              </a:rPr>
              <a:t>with </a:t>
            </a:r>
            <a:r>
              <a:rPr lang="en-US" sz="1700" spc="-5" dirty="0">
                <a:latin typeface="Times New Roman"/>
                <a:cs typeface="Times New Roman"/>
              </a:rPr>
              <a:t>AH containing </a:t>
            </a:r>
            <a:r>
              <a:rPr lang="en-US" sz="1700" dirty="0">
                <a:latin typeface="Times New Roman"/>
                <a:cs typeface="Times New Roman"/>
              </a:rPr>
              <a:t>a </a:t>
            </a:r>
            <a:r>
              <a:rPr lang="en-US" sz="1700" spc="-10" dirty="0">
                <a:latin typeface="Times New Roman"/>
                <a:cs typeface="Times New Roman"/>
              </a:rPr>
              <a:t>whole</a:t>
            </a:r>
            <a:r>
              <a:rPr lang="en-US" sz="1700" spc="-160" dirty="0">
                <a:latin typeface="Times New Roman"/>
                <a:cs typeface="Times New Roman"/>
              </a:rPr>
              <a:t> </a:t>
            </a:r>
            <a:r>
              <a:rPr lang="en-US" sz="1700" spc="-10" dirty="0">
                <a:latin typeface="Times New Roman"/>
                <a:cs typeface="Times New Roman"/>
              </a:rPr>
              <a:t>number  remainder</a:t>
            </a:r>
            <a:endParaRPr lang="en-US" sz="1700" dirty="0">
              <a:latin typeface="Times New Roman"/>
              <a:cs typeface="Times New Roman"/>
            </a:endParaRPr>
          </a:p>
          <a:p>
            <a:pPr marL="356870" indent="-344805">
              <a:lnSpc>
                <a:spcPct val="100000"/>
              </a:lnSpc>
              <a:spcBef>
                <a:spcPts val="5"/>
              </a:spcBef>
              <a:buFont typeface="Wingdings"/>
              <a:buChar char=""/>
              <a:tabLst>
                <a:tab pos="356870" algn="l"/>
                <a:tab pos="357505" algn="l"/>
              </a:tabLst>
            </a:pPr>
            <a:r>
              <a:rPr lang="en-US" sz="1700" spc="-10" dirty="0">
                <a:latin typeface="Times New Roman"/>
                <a:cs typeface="Times New Roman"/>
              </a:rPr>
              <a:t>Zero-extension </a:t>
            </a:r>
            <a:r>
              <a:rPr lang="en-US" sz="1700" dirty="0">
                <a:latin typeface="Times New Roman"/>
                <a:cs typeface="Times New Roman"/>
              </a:rPr>
              <a:t>is </a:t>
            </a:r>
            <a:r>
              <a:rPr lang="en-US" sz="1700" spc="-15" dirty="0">
                <a:latin typeface="Times New Roman"/>
                <a:cs typeface="Times New Roman"/>
              </a:rPr>
              <a:t>needed </a:t>
            </a:r>
            <a:r>
              <a:rPr lang="en-US" sz="1700" dirty="0">
                <a:latin typeface="Times New Roman"/>
                <a:cs typeface="Times New Roman"/>
              </a:rPr>
              <a:t>in </a:t>
            </a:r>
            <a:r>
              <a:rPr lang="en-US" sz="1700" spc="10" dirty="0">
                <a:latin typeface="Times New Roman"/>
                <a:cs typeface="Times New Roman"/>
              </a:rPr>
              <a:t>8-bit</a:t>
            </a:r>
            <a:r>
              <a:rPr lang="en-US" sz="1700" spc="-10" dirty="0">
                <a:latin typeface="Times New Roman"/>
                <a:cs typeface="Times New Roman"/>
              </a:rPr>
              <a:t> </a:t>
            </a:r>
            <a:r>
              <a:rPr lang="en-US" sz="1700" spc="-5" dirty="0">
                <a:latin typeface="Times New Roman"/>
                <a:cs typeface="Times New Roman"/>
              </a:rPr>
              <a:t>division</a:t>
            </a:r>
            <a:endParaRPr lang="en-US" sz="1700" dirty="0">
              <a:latin typeface="Times New Roman"/>
              <a:cs typeface="Times New Roman"/>
            </a:endParaRPr>
          </a:p>
          <a:p>
            <a:pPr marL="527685" indent="-515620">
              <a:lnSpc>
                <a:spcPts val="1835"/>
              </a:lnSpc>
              <a:buAutoNum type="romanLcParenR"/>
              <a:tabLst>
                <a:tab pos="527685" algn="l"/>
                <a:tab pos="528320" algn="l"/>
                <a:tab pos="1841500" algn="l"/>
              </a:tabLst>
            </a:pPr>
            <a:r>
              <a:rPr lang="en-US" sz="1700" spc="-10" dirty="0">
                <a:latin typeface="Times New Roman"/>
                <a:cs typeface="Times New Roman"/>
              </a:rPr>
              <a:t>DIV</a:t>
            </a:r>
            <a:r>
              <a:rPr lang="en-US" sz="1700" spc="-40" dirty="0">
                <a:latin typeface="Times New Roman"/>
                <a:cs typeface="Times New Roman"/>
              </a:rPr>
              <a:t> </a:t>
            </a:r>
            <a:r>
              <a:rPr lang="en-US" sz="1700" spc="-5" dirty="0">
                <a:latin typeface="Times New Roman"/>
                <a:cs typeface="Times New Roman"/>
              </a:rPr>
              <a:t>CL	</a:t>
            </a:r>
            <a:r>
              <a:rPr lang="en-US" sz="1700" dirty="0">
                <a:latin typeface="Times New Roman"/>
                <a:cs typeface="Times New Roman"/>
              </a:rPr>
              <a:t>; </a:t>
            </a:r>
            <a:r>
              <a:rPr lang="en-US" sz="1700" spc="-5" dirty="0">
                <a:latin typeface="Times New Roman"/>
                <a:cs typeface="Times New Roman"/>
              </a:rPr>
              <a:t>AX </a:t>
            </a:r>
            <a:r>
              <a:rPr lang="en-US" sz="1700" dirty="0">
                <a:latin typeface="Times New Roman"/>
                <a:cs typeface="Times New Roman"/>
              </a:rPr>
              <a:t>is </a:t>
            </a:r>
            <a:r>
              <a:rPr lang="en-US" sz="1700" spc="-10" dirty="0">
                <a:latin typeface="Times New Roman"/>
                <a:cs typeface="Times New Roman"/>
              </a:rPr>
              <a:t>divided </a:t>
            </a:r>
            <a:r>
              <a:rPr lang="en-US" sz="1700" spc="5" dirty="0">
                <a:latin typeface="Times New Roman"/>
                <a:cs typeface="Times New Roman"/>
              </a:rPr>
              <a:t>by </a:t>
            </a:r>
            <a:r>
              <a:rPr lang="en-US" sz="1700" spc="-10" dirty="0">
                <a:latin typeface="Times New Roman"/>
                <a:cs typeface="Times New Roman"/>
              </a:rPr>
              <a:t>CL; </a:t>
            </a:r>
            <a:r>
              <a:rPr lang="en-US" sz="1700" spc="-5" dirty="0">
                <a:latin typeface="Times New Roman"/>
                <a:cs typeface="Times New Roman"/>
              </a:rPr>
              <a:t>the </a:t>
            </a:r>
            <a:r>
              <a:rPr lang="en-US" sz="1700" spc="-10" dirty="0">
                <a:latin typeface="Times New Roman"/>
                <a:cs typeface="Times New Roman"/>
              </a:rPr>
              <a:t>unsigned </a:t>
            </a:r>
            <a:r>
              <a:rPr lang="en-US" sz="1700" spc="-5" dirty="0">
                <a:latin typeface="Times New Roman"/>
                <a:cs typeface="Times New Roman"/>
              </a:rPr>
              <a:t>quotient </a:t>
            </a:r>
            <a:r>
              <a:rPr lang="en-US" sz="1700" dirty="0">
                <a:latin typeface="Times New Roman"/>
                <a:cs typeface="Times New Roman"/>
              </a:rPr>
              <a:t>is in </a:t>
            </a:r>
            <a:r>
              <a:rPr lang="en-US" sz="1700" spc="-5" dirty="0">
                <a:latin typeface="Times New Roman"/>
                <a:cs typeface="Times New Roman"/>
              </a:rPr>
              <a:t>AL and</a:t>
            </a:r>
            <a:r>
              <a:rPr lang="en-US" sz="1700" spc="-250" dirty="0">
                <a:latin typeface="Times New Roman"/>
                <a:cs typeface="Times New Roman"/>
              </a:rPr>
              <a:t> </a:t>
            </a:r>
            <a:r>
              <a:rPr lang="en-US" sz="1700" spc="-5" dirty="0">
                <a:latin typeface="Times New Roman"/>
                <a:cs typeface="Times New Roman"/>
              </a:rPr>
              <a:t>the</a:t>
            </a:r>
            <a:endParaRPr lang="en-US" sz="1700" dirty="0">
              <a:latin typeface="Times New Roman"/>
              <a:cs typeface="Times New Roman"/>
            </a:endParaRPr>
          </a:p>
          <a:p>
            <a:pPr marL="527685">
              <a:lnSpc>
                <a:spcPts val="1835"/>
              </a:lnSpc>
            </a:pPr>
            <a:r>
              <a:rPr lang="en-US" sz="1700" spc="-10" dirty="0">
                <a:latin typeface="Times New Roman"/>
                <a:cs typeface="Times New Roman"/>
              </a:rPr>
              <a:t>remainder </a:t>
            </a:r>
            <a:r>
              <a:rPr lang="en-US" sz="1700" dirty="0">
                <a:latin typeface="Times New Roman"/>
                <a:cs typeface="Times New Roman"/>
              </a:rPr>
              <a:t>is in</a:t>
            </a:r>
            <a:r>
              <a:rPr lang="en-US" sz="1700" spc="-130" dirty="0">
                <a:latin typeface="Times New Roman"/>
                <a:cs typeface="Times New Roman"/>
              </a:rPr>
              <a:t> </a:t>
            </a:r>
            <a:r>
              <a:rPr lang="en-US" sz="1700" spc="-5" dirty="0">
                <a:latin typeface="Times New Roman"/>
                <a:cs typeface="Times New Roman"/>
              </a:rPr>
              <a:t>AH</a:t>
            </a:r>
            <a:endParaRPr lang="en-US" sz="1700" dirty="0">
              <a:latin typeface="Times New Roman"/>
              <a:cs typeface="Times New Roman"/>
            </a:endParaRPr>
          </a:p>
          <a:p>
            <a:pPr marL="527685" indent="-515620">
              <a:lnSpc>
                <a:spcPts val="1835"/>
              </a:lnSpc>
              <a:buAutoNum type="romanLcParenR" startAt="2"/>
              <a:tabLst>
                <a:tab pos="527685" algn="l"/>
                <a:tab pos="528320" algn="l"/>
                <a:tab pos="1841500" algn="l"/>
              </a:tabLst>
            </a:pPr>
            <a:r>
              <a:rPr sz="1700" spc="-15" dirty="0">
                <a:latin typeface="Times New Roman"/>
                <a:cs typeface="Times New Roman"/>
              </a:rPr>
              <a:t>IDIV</a:t>
            </a:r>
            <a:r>
              <a:rPr sz="1700" spc="-35" dirty="0">
                <a:latin typeface="Times New Roman"/>
                <a:cs typeface="Times New Roman"/>
              </a:rPr>
              <a:t> </a:t>
            </a:r>
            <a:r>
              <a:rPr sz="1700" spc="5" dirty="0">
                <a:latin typeface="Times New Roman"/>
                <a:cs typeface="Times New Roman"/>
              </a:rPr>
              <a:t>BL	</a:t>
            </a:r>
            <a:r>
              <a:rPr sz="1700" dirty="0">
                <a:latin typeface="Times New Roman"/>
                <a:cs typeface="Times New Roman"/>
              </a:rPr>
              <a:t>; </a:t>
            </a:r>
            <a:r>
              <a:rPr sz="1700" spc="-5" dirty="0">
                <a:latin typeface="Times New Roman"/>
                <a:cs typeface="Times New Roman"/>
              </a:rPr>
              <a:t>AX </a:t>
            </a:r>
            <a:r>
              <a:rPr sz="1700" dirty="0">
                <a:latin typeface="Times New Roman"/>
                <a:cs typeface="Times New Roman"/>
              </a:rPr>
              <a:t>is </a:t>
            </a:r>
            <a:r>
              <a:rPr sz="1700" spc="-10" dirty="0">
                <a:latin typeface="Times New Roman"/>
                <a:cs typeface="Times New Roman"/>
              </a:rPr>
              <a:t>divided </a:t>
            </a:r>
            <a:r>
              <a:rPr sz="1700" spc="5" dirty="0">
                <a:latin typeface="Times New Roman"/>
                <a:cs typeface="Times New Roman"/>
              </a:rPr>
              <a:t>by </a:t>
            </a:r>
            <a:r>
              <a:rPr sz="1700" dirty="0">
                <a:latin typeface="Times New Roman"/>
                <a:cs typeface="Times New Roman"/>
              </a:rPr>
              <a:t>BL; </a:t>
            </a:r>
            <a:r>
              <a:rPr sz="1700" spc="-5" dirty="0">
                <a:latin typeface="Times New Roman"/>
                <a:cs typeface="Times New Roman"/>
              </a:rPr>
              <a:t>the signed quotient </a:t>
            </a:r>
            <a:r>
              <a:rPr sz="1700" dirty="0">
                <a:latin typeface="Times New Roman"/>
                <a:cs typeface="Times New Roman"/>
              </a:rPr>
              <a:t>is in </a:t>
            </a:r>
            <a:r>
              <a:rPr sz="1700" spc="-5" dirty="0">
                <a:latin typeface="Times New Roman"/>
                <a:cs typeface="Times New Roman"/>
              </a:rPr>
              <a:t>AL </a:t>
            </a:r>
            <a:r>
              <a:rPr sz="1700" dirty="0">
                <a:latin typeface="Times New Roman"/>
                <a:cs typeface="Times New Roman"/>
              </a:rPr>
              <a:t>and </a:t>
            </a:r>
            <a:r>
              <a:rPr sz="1700" spc="-5" dirty="0">
                <a:latin typeface="Times New Roman"/>
                <a:cs typeface="Times New Roman"/>
              </a:rPr>
              <a:t>the</a:t>
            </a:r>
            <a:r>
              <a:rPr sz="1700" spc="-280" dirty="0">
                <a:latin typeface="Times New Roman"/>
                <a:cs typeface="Times New Roman"/>
              </a:rPr>
              <a:t> </a:t>
            </a:r>
            <a:r>
              <a:rPr sz="1700" spc="-5" dirty="0">
                <a:latin typeface="Times New Roman"/>
                <a:cs typeface="Times New Roman"/>
              </a:rPr>
              <a:t>signed</a:t>
            </a:r>
            <a:endParaRPr sz="1700" dirty="0">
              <a:latin typeface="Times New Roman"/>
              <a:cs typeface="Times New Roman"/>
            </a:endParaRPr>
          </a:p>
          <a:p>
            <a:pPr marL="527685">
              <a:lnSpc>
                <a:spcPts val="1835"/>
              </a:lnSpc>
            </a:pPr>
            <a:r>
              <a:rPr sz="1700" spc="-10" dirty="0">
                <a:latin typeface="Times New Roman"/>
                <a:cs typeface="Times New Roman"/>
              </a:rPr>
              <a:t>remainder </a:t>
            </a:r>
            <a:r>
              <a:rPr sz="1700" dirty="0">
                <a:latin typeface="Times New Roman"/>
                <a:cs typeface="Times New Roman"/>
              </a:rPr>
              <a:t>is in</a:t>
            </a:r>
            <a:r>
              <a:rPr sz="1700" spc="-130" dirty="0">
                <a:latin typeface="Times New Roman"/>
                <a:cs typeface="Times New Roman"/>
              </a:rPr>
              <a:t> </a:t>
            </a:r>
            <a:r>
              <a:rPr sz="1700" spc="-5" dirty="0">
                <a:latin typeface="Times New Roman"/>
                <a:cs typeface="Times New Roman"/>
              </a:rPr>
              <a:t>AH</a:t>
            </a:r>
            <a:endParaRPr sz="1700" dirty="0">
              <a:latin typeface="Times New Roman"/>
              <a:cs typeface="Times New Roman"/>
            </a:endParaRPr>
          </a:p>
          <a:p>
            <a:pPr marL="12700">
              <a:lnSpc>
                <a:spcPct val="100000"/>
              </a:lnSpc>
            </a:pPr>
            <a:r>
              <a:rPr sz="1700" b="1" dirty="0">
                <a:latin typeface="Times New Roman"/>
                <a:cs typeface="Times New Roman"/>
              </a:rPr>
              <a:t>Example</a:t>
            </a:r>
            <a:r>
              <a:rPr sz="1700" b="1" spc="-65" dirty="0">
                <a:latin typeface="Times New Roman"/>
                <a:cs typeface="Times New Roman"/>
              </a:rPr>
              <a:t> </a:t>
            </a:r>
            <a:r>
              <a:rPr sz="1700" b="1" spc="10" dirty="0">
                <a:latin typeface="Times New Roman"/>
                <a:cs typeface="Times New Roman"/>
              </a:rPr>
              <a:t>5-14</a:t>
            </a:r>
            <a:endParaRPr sz="1700" dirty="0">
              <a:latin typeface="Times New Roman"/>
              <a:cs typeface="Times New Roman"/>
            </a:endParaRPr>
          </a:p>
          <a:p>
            <a:pPr marL="527685">
              <a:lnSpc>
                <a:spcPts val="1835"/>
              </a:lnSpc>
            </a:pPr>
            <a:r>
              <a:rPr sz="1700" spc="-10" dirty="0">
                <a:latin typeface="Times New Roman"/>
                <a:cs typeface="Times New Roman"/>
              </a:rPr>
              <a:t>Divide number </a:t>
            </a:r>
            <a:r>
              <a:rPr lang="en-IN" sz="1700" spc="-5" dirty="0">
                <a:latin typeface="Times New Roman"/>
                <a:cs typeface="Times New Roman"/>
              </a:rPr>
              <a:t>32</a:t>
            </a:r>
            <a:r>
              <a:rPr sz="1700" spc="-5" dirty="0">
                <a:latin typeface="Times New Roman"/>
                <a:cs typeface="Times New Roman"/>
              </a:rPr>
              <a:t> </a:t>
            </a:r>
            <a:r>
              <a:rPr sz="1700" spc="5" dirty="0">
                <a:latin typeface="Times New Roman"/>
                <a:cs typeface="Times New Roman"/>
              </a:rPr>
              <a:t>by </a:t>
            </a:r>
            <a:r>
              <a:rPr sz="1700" spc="-10" dirty="0">
                <a:latin typeface="Times New Roman"/>
                <a:cs typeface="Times New Roman"/>
              </a:rPr>
              <a:t>number </a:t>
            </a:r>
            <a:r>
              <a:rPr lang="en-IN" sz="1700" spc="-10" dirty="0">
                <a:latin typeface="Times New Roman"/>
                <a:cs typeface="Times New Roman"/>
              </a:rPr>
              <a:t>64</a:t>
            </a:r>
            <a:r>
              <a:rPr sz="1700" dirty="0">
                <a:latin typeface="Times New Roman"/>
                <a:cs typeface="Times New Roman"/>
              </a:rPr>
              <a:t>. </a:t>
            </a:r>
            <a:r>
              <a:rPr sz="1700" spc="-5" dirty="0">
                <a:latin typeface="Times New Roman"/>
                <a:cs typeface="Times New Roman"/>
              </a:rPr>
              <a:t>Store the quotient </a:t>
            </a:r>
            <a:r>
              <a:rPr sz="1700" spc="5" dirty="0">
                <a:latin typeface="Times New Roman"/>
                <a:cs typeface="Times New Roman"/>
              </a:rPr>
              <a:t>at </a:t>
            </a:r>
            <a:r>
              <a:rPr lang="en-IN" sz="1700" spc="-10" dirty="0">
                <a:latin typeface="Times New Roman"/>
                <a:cs typeface="Times New Roman"/>
              </a:rPr>
              <a:t>[2000] </a:t>
            </a:r>
            <a:r>
              <a:rPr sz="1700" dirty="0">
                <a:latin typeface="Times New Roman"/>
                <a:cs typeface="Times New Roman"/>
              </a:rPr>
              <a:t>and</a:t>
            </a:r>
          </a:p>
          <a:p>
            <a:pPr marL="527685">
              <a:lnSpc>
                <a:spcPts val="1835"/>
              </a:lnSpc>
            </a:pPr>
            <a:r>
              <a:rPr sz="1700" spc="-10" dirty="0">
                <a:latin typeface="Times New Roman"/>
                <a:cs typeface="Times New Roman"/>
              </a:rPr>
              <a:t>remainder </a:t>
            </a:r>
            <a:r>
              <a:rPr sz="1700" dirty="0">
                <a:latin typeface="Times New Roman"/>
                <a:cs typeface="Times New Roman"/>
              </a:rPr>
              <a:t>at</a:t>
            </a:r>
            <a:r>
              <a:rPr lang="en-IN" sz="1700" dirty="0">
                <a:latin typeface="Times New Roman"/>
                <a:cs typeface="Times New Roman"/>
              </a:rPr>
              <a:t> [2001] </a:t>
            </a:r>
            <a:r>
              <a:rPr lang="en-IN" sz="1700" spc="-10" dirty="0">
                <a:latin typeface="Times New Roman"/>
                <a:cs typeface="Times New Roman"/>
              </a:rPr>
              <a:t>offset address.</a:t>
            </a:r>
            <a:endParaRPr sz="1700" dirty="0">
              <a:latin typeface="Times New Roman"/>
              <a:cs typeface="Times New Roman"/>
            </a:endParaRPr>
          </a:p>
        </p:txBody>
      </p:sp>
      <p:sp>
        <p:nvSpPr>
          <p:cNvPr id="4" name="object 4"/>
          <p:cNvSpPr txBox="1"/>
          <p:nvPr/>
        </p:nvSpPr>
        <p:spPr>
          <a:xfrm>
            <a:off x="1143000" y="4419600"/>
            <a:ext cx="1828800" cy="1595309"/>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Times New Roman"/>
                <a:cs typeface="Times New Roman"/>
              </a:rPr>
              <a:t>MOV</a:t>
            </a:r>
            <a:r>
              <a:rPr sz="1700" spc="-210" dirty="0">
                <a:latin typeface="Times New Roman"/>
                <a:cs typeface="Times New Roman"/>
              </a:rPr>
              <a:t> </a:t>
            </a:r>
            <a:r>
              <a:rPr sz="1700" spc="-5" dirty="0">
                <a:latin typeface="Times New Roman"/>
                <a:cs typeface="Times New Roman"/>
              </a:rPr>
              <a:t>AL,</a:t>
            </a:r>
            <a:r>
              <a:rPr lang="en-IN" sz="1700" spc="-5" dirty="0">
                <a:latin typeface="Times New Roman"/>
                <a:cs typeface="Times New Roman"/>
              </a:rPr>
              <a:t>64</a:t>
            </a:r>
            <a:r>
              <a:rPr sz="1700" spc="-5" dirty="0">
                <a:latin typeface="Times New Roman"/>
                <a:cs typeface="Times New Roman"/>
              </a:rPr>
              <a:t> </a:t>
            </a:r>
            <a:endParaRPr lang="en-IN" sz="1700" spc="-5" dirty="0">
              <a:latin typeface="Times New Roman"/>
              <a:cs typeface="Times New Roman"/>
            </a:endParaRPr>
          </a:p>
          <a:p>
            <a:pPr marL="12700" marR="5080">
              <a:lnSpc>
                <a:spcPct val="100000"/>
              </a:lnSpc>
              <a:spcBef>
                <a:spcPts val="100"/>
              </a:spcBef>
            </a:pPr>
            <a:r>
              <a:rPr sz="1700" spc="-5" dirty="0">
                <a:latin typeface="Times New Roman"/>
                <a:cs typeface="Times New Roman"/>
              </a:rPr>
              <a:t>MOV</a:t>
            </a:r>
            <a:r>
              <a:rPr sz="1700" spc="-150" dirty="0">
                <a:latin typeface="Times New Roman"/>
                <a:cs typeface="Times New Roman"/>
              </a:rPr>
              <a:t> </a:t>
            </a:r>
            <a:r>
              <a:rPr sz="1700" spc="-5" dirty="0">
                <a:latin typeface="Times New Roman"/>
                <a:cs typeface="Times New Roman"/>
              </a:rPr>
              <a:t>AH,0</a:t>
            </a:r>
            <a:endParaRPr lang="en-IN" sz="1700" spc="-5" dirty="0">
              <a:latin typeface="Times New Roman"/>
              <a:cs typeface="Times New Roman"/>
            </a:endParaRPr>
          </a:p>
          <a:p>
            <a:pPr marL="12700" marR="5080">
              <a:lnSpc>
                <a:spcPct val="100000"/>
              </a:lnSpc>
              <a:spcBef>
                <a:spcPts val="100"/>
              </a:spcBef>
            </a:pPr>
            <a:r>
              <a:rPr lang="en-IN" sz="1700" spc="-5" dirty="0">
                <a:latin typeface="Times New Roman"/>
                <a:cs typeface="Times New Roman"/>
              </a:rPr>
              <a:t>MOV CL,32</a:t>
            </a:r>
            <a:endParaRPr sz="1700" dirty="0">
              <a:latin typeface="Times New Roman"/>
              <a:cs typeface="Times New Roman"/>
            </a:endParaRPr>
          </a:p>
          <a:p>
            <a:pPr marL="12700" marR="53975">
              <a:lnSpc>
                <a:spcPct val="100000"/>
              </a:lnSpc>
              <a:spcBef>
                <a:spcPts val="5"/>
              </a:spcBef>
            </a:pPr>
            <a:r>
              <a:rPr sz="1700" spc="-10" dirty="0">
                <a:latin typeface="Times New Roman"/>
                <a:cs typeface="Times New Roman"/>
              </a:rPr>
              <a:t>DIV </a:t>
            </a:r>
            <a:r>
              <a:rPr lang="en-IN" sz="1700" spc="-10" dirty="0">
                <a:latin typeface="Times New Roman"/>
                <a:cs typeface="Times New Roman"/>
              </a:rPr>
              <a:t>CL MOV[2000]</a:t>
            </a:r>
            <a:r>
              <a:rPr sz="1700" spc="-5" dirty="0">
                <a:latin typeface="Times New Roman"/>
                <a:cs typeface="Times New Roman"/>
              </a:rPr>
              <a:t>,AL  </a:t>
            </a:r>
            <a:endParaRPr lang="en-IN" sz="1700" spc="-5" dirty="0">
              <a:latin typeface="Times New Roman"/>
              <a:cs typeface="Times New Roman"/>
            </a:endParaRPr>
          </a:p>
          <a:p>
            <a:pPr marL="12700" marR="53975">
              <a:lnSpc>
                <a:spcPct val="100000"/>
              </a:lnSpc>
              <a:spcBef>
                <a:spcPts val="5"/>
              </a:spcBef>
            </a:pPr>
            <a:r>
              <a:rPr sz="1700" spc="-5" dirty="0">
                <a:latin typeface="Times New Roman"/>
                <a:cs typeface="Times New Roman"/>
              </a:rPr>
              <a:t>MOV</a:t>
            </a:r>
            <a:r>
              <a:rPr sz="1700" spc="-225" dirty="0">
                <a:latin typeface="Times New Roman"/>
                <a:cs typeface="Times New Roman"/>
              </a:rPr>
              <a:t> </a:t>
            </a:r>
            <a:r>
              <a:rPr lang="en-IN" sz="1700" spc="-10" dirty="0">
                <a:latin typeface="Times New Roman"/>
                <a:cs typeface="Times New Roman"/>
              </a:rPr>
              <a:t>[2001]</a:t>
            </a:r>
            <a:r>
              <a:rPr sz="1700" spc="-5" dirty="0">
                <a:latin typeface="Times New Roman"/>
                <a:cs typeface="Times New Roman"/>
              </a:rPr>
              <a:t>,AH</a:t>
            </a:r>
            <a:endParaRPr sz="17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F183D-EFDB-4ED3-B7C5-495B50CB3AD9}"/>
              </a:ext>
            </a:extLst>
          </p:cNvPr>
          <p:cNvSpPr>
            <a:spLocks noGrp="1"/>
          </p:cNvSpPr>
          <p:nvPr>
            <p:ph type="title"/>
          </p:nvPr>
        </p:nvSpPr>
        <p:spPr/>
        <p:txBody>
          <a:bodyPr/>
          <a:lstStyle/>
          <a:p>
            <a:r>
              <a:rPr lang="en-IN" dirty="0"/>
              <a:t>16 bit division</a:t>
            </a:r>
          </a:p>
        </p:txBody>
      </p:sp>
      <p:sp>
        <p:nvSpPr>
          <p:cNvPr id="3" name="Content Placeholder 2">
            <a:extLst>
              <a:ext uri="{FF2B5EF4-FFF2-40B4-BE49-F238E27FC236}">
                <a16:creationId xmlns:a16="http://schemas.microsoft.com/office/drawing/2014/main" xmlns="" id="{6A0D6273-6190-4010-81B6-0C745EF9B8D8}"/>
              </a:ext>
            </a:extLst>
          </p:cNvPr>
          <p:cNvSpPr>
            <a:spLocks noGrp="1"/>
          </p:cNvSpPr>
          <p:nvPr>
            <p:ph idx="1"/>
          </p:nvPr>
        </p:nvSpPr>
        <p:spPr/>
        <p:txBody>
          <a:bodyPr>
            <a:normAutofit fontScale="92500" lnSpcReduction="20000"/>
          </a:bodyPr>
          <a:lstStyle/>
          <a:p>
            <a:pPr marL="12065" marR="5080" indent="0">
              <a:lnSpc>
                <a:spcPct val="100000"/>
              </a:lnSpc>
              <a:spcBef>
                <a:spcPts val="90"/>
              </a:spcBef>
              <a:buNone/>
            </a:pPr>
            <a:r>
              <a:rPr lang="en-US" sz="2400" spc="-5" dirty="0"/>
              <a:t>DIV </a:t>
            </a:r>
            <a:r>
              <a:rPr lang="en-US" sz="2400" spc="-15" dirty="0"/>
              <a:t>CX </a:t>
            </a:r>
            <a:r>
              <a:rPr lang="en-US" sz="2400" spc="-5" dirty="0"/>
              <a:t>; </a:t>
            </a:r>
            <a:r>
              <a:rPr lang="en-US" sz="2400" spc="-15" dirty="0"/>
              <a:t>DX-AX </a:t>
            </a:r>
            <a:r>
              <a:rPr lang="en-US" sz="2400" spc="-5" dirty="0"/>
              <a:t>is divided </a:t>
            </a:r>
            <a:r>
              <a:rPr lang="en-US" sz="2400" dirty="0"/>
              <a:t>by </a:t>
            </a:r>
            <a:r>
              <a:rPr lang="en-US" sz="2400" spc="-15" dirty="0"/>
              <a:t>CX </a:t>
            </a:r>
            <a:r>
              <a:rPr lang="en-US" sz="2400" spc="-10" dirty="0"/>
              <a:t>and the </a:t>
            </a:r>
            <a:r>
              <a:rPr lang="en-US" sz="2400" spc="-15" dirty="0"/>
              <a:t>unsigned </a:t>
            </a:r>
            <a:r>
              <a:rPr lang="en-US" sz="2400" spc="-5" dirty="0"/>
              <a:t>quotient is in </a:t>
            </a:r>
            <a:r>
              <a:rPr lang="en-US" sz="2400" spc="-20" dirty="0"/>
              <a:t>AX </a:t>
            </a:r>
            <a:r>
              <a:rPr lang="en-US" sz="2400" spc="-10" dirty="0"/>
              <a:t>and  </a:t>
            </a:r>
            <a:r>
              <a:rPr lang="en-US" sz="2400" spc="-15" dirty="0"/>
              <a:t>unsigned </a:t>
            </a:r>
            <a:r>
              <a:rPr lang="en-US" sz="2400" spc="-10" dirty="0"/>
              <a:t>remainder </a:t>
            </a:r>
            <a:r>
              <a:rPr lang="en-US" sz="2400" spc="-5" dirty="0"/>
              <a:t>is in</a:t>
            </a:r>
            <a:r>
              <a:rPr lang="en-US" sz="2400" spc="100" dirty="0"/>
              <a:t> </a:t>
            </a:r>
            <a:r>
              <a:rPr lang="en-US" sz="2400" spc="-10" dirty="0"/>
              <a:t>DX</a:t>
            </a:r>
          </a:p>
          <a:p>
            <a:pPr marL="12065" marR="5080" indent="0">
              <a:lnSpc>
                <a:spcPct val="100000"/>
              </a:lnSpc>
              <a:spcBef>
                <a:spcPts val="90"/>
              </a:spcBef>
              <a:buNone/>
            </a:pPr>
            <a:endParaRPr lang="en-US" sz="2400" spc="-10" dirty="0"/>
          </a:p>
          <a:p>
            <a:pPr marL="12065" marR="5080" indent="0">
              <a:lnSpc>
                <a:spcPct val="100000"/>
              </a:lnSpc>
              <a:spcBef>
                <a:spcPts val="90"/>
              </a:spcBef>
              <a:buNone/>
            </a:pPr>
            <a:r>
              <a:rPr lang="en-US" sz="2400" b="1" spc="-15" dirty="0">
                <a:latin typeface="Times New Roman"/>
                <a:cs typeface="Times New Roman"/>
              </a:rPr>
              <a:t>IDIV</a:t>
            </a:r>
            <a:r>
              <a:rPr lang="en-US" sz="2400" b="1" spc="-35" dirty="0">
                <a:latin typeface="Times New Roman"/>
                <a:cs typeface="Times New Roman"/>
              </a:rPr>
              <a:t> </a:t>
            </a:r>
            <a:r>
              <a:rPr lang="en-US" sz="2400" b="1" spc="5" dirty="0">
                <a:latin typeface="Times New Roman"/>
                <a:cs typeface="Times New Roman"/>
              </a:rPr>
              <a:t>BX</a:t>
            </a:r>
            <a:r>
              <a:rPr lang="en-US" sz="2400" dirty="0">
                <a:latin typeface="Times New Roman"/>
                <a:cs typeface="Times New Roman"/>
              </a:rPr>
              <a:t>;DX </a:t>
            </a:r>
            <a:r>
              <a:rPr lang="en-US" sz="2400" spc="-5" dirty="0">
                <a:latin typeface="Times New Roman"/>
                <a:cs typeface="Times New Roman"/>
              </a:rPr>
              <a:t>AX </a:t>
            </a:r>
            <a:r>
              <a:rPr lang="en-US" sz="2400" dirty="0">
                <a:latin typeface="Times New Roman"/>
                <a:cs typeface="Times New Roman"/>
              </a:rPr>
              <a:t>is </a:t>
            </a:r>
            <a:r>
              <a:rPr lang="en-US" sz="2400" spc="-10" dirty="0">
                <a:latin typeface="Times New Roman"/>
                <a:cs typeface="Times New Roman"/>
              </a:rPr>
              <a:t>divided </a:t>
            </a:r>
            <a:r>
              <a:rPr lang="en-US" sz="2400" spc="5" dirty="0">
                <a:latin typeface="Times New Roman"/>
                <a:cs typeface="Times New Roman"/>
              </a:rPr>
              <a:t>by </a:t>
            </a:r>
            <a:r>
              <a:rPr lang="en-US" sz="2400" dirty="0">
                <a:latin typeface="Times New Roman"/>
                <a:cs typeface="Times New Roman"/>
              </a:rPr>
              <a:t>BX; </a:t>
            </a:r>
            <a:r>
              <a:rPr lang="en-US" sz="2400" spc="-5" dirty="0">
                <a:latin typeface="Times New Roman"/>
                <a:cs typeface="Times New Roman"/>
              </a:rPr>
              <a:t>the</a:t>
            </a:r>
            <a:r>
              <a:rPr lang="en-US" sz="2400" spc="-280" dirty="0">
                <a:latin typeface="Times New Roman"/>
                <a:cs typeface="Times New Roman"/>
              </a:rPr>
              <a:t> </a:t>
            </a:r>
            <a:r>
              <a:rPr lang="en-US" sz="2400" spc="-5" dirty="0">
                <a:latin typeface="Times New Roman"/>
                <a:cs typeface="Times New Roman"/>
              </a:rPr>
              <a:t>signed </a:t>
            </a:r>
            <a:r>
              <a:rPr lang="en-US" sz="2400" spc="-5" dirty="0"/>
              <a:t>quotient is in </a:t>
            </a:r>
            <a:r>
              <a:rPr lang="en-US" sz="2400" spc="-20" dirty="0"/>
              <a:t>AX </a:t>
            </a:r>
            <a:r>
              <a:rPr lang="en-US" sz="2400" spc="-10" dirty="0"/>
              <a:t>and </a:t>
            </a:r>
            <a:r>
              <a:rPr lang="en-US" sz="2400" spc="-15" dirty="0"/>
              <a:t>signed </a:t>
            </a:r>
            <a:r>
              <a:rPr lang="en-US" sz="2400" spc="-10" dirty="0"/>
              <a:t>remainder </a:t>
            </a:r>
            <a:r>
              <a:rPr lang="en-US" sz="2400" spc="-5" dirty="0"/>
              <a:t>is in</a:t>
            </a:r>
            <a:r>
              <a:rPr lang="en-US" sz="2400" spc="100" dirty="0"/>
              <a:t> </a:t>
            </a:r>
            <a:r>
              <a:rPr lang="en-US" sz="2400" spc="-10" dirty="0"/>
              <a:t>DX.</a:t>
            </a:r>
            <a:endParaRPr lang="en-US" sz="2400" dirty="0">
              <a:latin typeface="Times New Roman"/>
              <a:cs typeface="Times New Roman"/>
            </a:endParaRPr>
          </a:p>
          <a:p>
            <a:pPr marL="12065" marR="5080" indent="0">
              <a:lnSpc>
                <a:spcPct val="100000"/>
              </a:lnSpc>
              <a:spcBef>
                <a:spcPts val="90"/>
              </a:spcBef>
              <a:buNone/>
            </a:pPr>
            <a:endParaRPr lang="en-US" sz="2400" spc="-10" dirty="0"/>
          </a:p>
          <a:p>
            <a:pPr marL="12700">
              <a:lnSpc>
                <a:spcPct val="100000"/>
              </a:lnSpc>
              <a:spcBef>
                <a:spcPts val="484"/>
              </a:spcBef>
            </a:pPr>
            <a:r>
              <a:rPr lang="en-US" sz="2400" b="1" spc="-20" dirty="0">
                <a:latin typeface="Times New Roman"/>
                <a:cs typeface="Times New Roman"/>
              </a:rPr>
              <a:t>Example</a:t>
            </a:r>
            <a:r>
              <a:rPr lang="en-US" sz="2400" b="1" spc="45" dirty="0">
                <a:latin typeface="Times New Roman"/>
                <a:cs typeface="Times New Roman"/>
              </a:rPr>
              <a:t> </a:t>
            </a:r>
            <a:r>
              <a:rPr lang="en-US" sz="2400" b="1" spc="5" dirty="0">
                <a:latin typeface="Times New Roman"/>
                <a:cs typeface="Times New Roman"/>
              </a:rPr>
              <a:t>:</a:t>
            </a:r>
          </a:p>
          <a:p>
            <a:pPr marL="12700">
              <a:lnSpc>
                <a:spcPct val="100000"/>
              </a:lnSpc>
              <a:spcBef>
                <a:spcPts val="480"/>
              </a:spcBef>
            </a:pPr>
            <a:r>
              <a:rPr lang="en-US" sz="2400" b="1" dirty="0">
                <a:latin typeface="Times New Roman"/>
                <a:cs typeface="Times New Roman"/>
              </a:rPr>
              <a:t>-100 </a:t>
            </a:r>
            <a:r>
              <a:rPr lang="en-US" sz="2400" spc="-5" dirty="0"/>
              <a:t>is in </a:t>
            </a:r>
            <a:r>
              <a:rPr lang="en-US" sz="2400" spc="-15" dirty="0"/>
              <a:t>AX. </a:t>
            </a:r>
            <a:r>
              <a:rPr lang="en-US" sz="2400" spc="-10" dirty="0"/>
              <a:t>Divide </a:t>
            </a:r>
            <a:r>
              <a:rPr lang="en-US" sz="2400" dirty="0"/>
              <a:t>by </a:t>
            </a:r>
            <a:r>
              <a:rPr lang="en-US" sz="2400" b="1" spc="-10" dirty="0">
                <a:latin typeface="Times New Roman"/>
                <a:cs typeface="Times New Roman"/>
              </a:rPr>
              <a:t>+9 </a:t>
            </a:r>
            <a:r>
              <a:rPr lang="en-US" sz="2400" spc="-5" dirty="0"/>
              <a:t>in </a:t>
            </a:r>
            <a:r>
              <a:rPr lang="en-US" sz="2400" spc="-15" dirty="0"/>
              <a:t>CX</a:t>
            </a:r>
            <a:r>
              <a:rPr lang="en-US" sz="2400" spc="-20" dirty="0"/>
              <a:t> </a:t>
            </a:r>
            <a:r>
              <a:rPr lang="en-US" sz="2400" spc="-5" dirty="0"/>
              <a:t>register</a:t>
            </a:r>
          </a:p>
          <a:p>
            <a:pPr marL="12700">
              <a:lnSpc>
                <a:spcPct val="100000"/>
              </a:lnSpc>
              <a:spcBef>
                <a:spcPts val="480"/>
              </a:spcBef>
            </a:pPr>
            <a:r>
              <a:rPr lang="en-US" sz="2400" b="1" spc="-5" dirty="0">
                <a:latin typeface="Times New Roman"/>
                <a:cs typeface="Times New Roman"/>
              </a:rPr>
              <a:t>Solution:</a:t>
            </a:r>
          </a:p>
          <a:p>
            <a:pPr marL="12700">
              <a:lnSpc>
                <a:spcPct val="100000"/>
              </a:lnSpc>
              <a:spcBef>
                <a:spcPts val="580"/>
              </a:spcBef>
            </a:pPr>
            <a:r>
              <a:rPr lang="en-US" sz="2400" spc="-10" dirty="0">
                <a:latin typeface="Times New Roman"/>
                <a:cs typeface="Times New Roman"/>
              </a:rPr>
              <a:t>MOV </a:t>
            </a:r>
            <a:r>
              <a:rPr lang="en-US" sz="2400" spc="-15" dirty="0">
                <a:latin typeface="Times New Roman"/>
                <a:cs typeface="Times New Roman"/>
              </a:rPr>
              <a:t>AX,</a:t>
            </a:r>
            <a:r>
              <a:rPr lang="en-US" sz="2400" spc="-155" dirty="0">
                <a:latin typeface="Times New Roman"/>
                <a:cs typeface="Times New Roman"/>
              </a:rPr>
              <a:t> </a:t>
            </a:r>
            <a:r>
              <a:rPr lang="en-US" sz="2400" spc="-5" dirty="0">
                <a:latin typeface="Times New Roman"/>
                <a:cs typeface="Times New Roman"/>
              </a:rPr>
              <a:t>-100    </a:t>
            </a:r>
            <a:endParaRPr lang="en-US" sz="2400" dirty="0">
              <a:latin typeface="Times New Roman"/>
              <a:cs typeface="Times New Roman"/>
            </a:endParaRPr>
          </a:p>
          <a:p>
            <a:pPr marL="12700">
              <a:lnSpc>
                <a:spcPct val="100000"/>
              </a:lnSpc>
              <a:spcBef>
                <a:spcPts val="480"/>
              </a:spcBef>
            </a:pPr>
            <a:r>
              <a:rPr lang="en-US" sz="2400" spc="-10" dirty="0">
                <a:latin typeface="Times New Roman"/>
                <a:cs typeface="Times New Roman"/>
              </a:rPr>
              <a:t>MOV CX,</a:t>
            </a:r>
            <a:r>
              <a:rPr lang="en-US" sz="2400" spc="-30" dirty="0">
                <a:latin typeface="Times New Roman"/>
                <a:cs typeface="Times New Roman"/>
              </a:rPr>
              <a:t> </a:t>
            </a:r>
            <a:r>
              <a:rPr lang="en-US" sz="2400" spc="-5" dirty="0">
                <a:latin typeface="Times New Roman"/>
                <a:cs typeface="Times New Roman"/>
              </a:rPr>
              <a:t>9</a:t>
            </a:r>
            <a:endParaRPr lang="en-US" sz="2400" dirty="0">
              <a:latin typeface="Times New Roman"/>
              <a:cs typeface="Times New Roman"/>
            </a:endParaRPr>
          </a:p>
          <a:p>
            <a:pPr marL="12700">
              <a:lnSpc>
                <a:spcPct val="100000"/>
              </a:lnSpc>
              <a:spcBef>
                <a:spcPts val="484"/>
              </a:spcBef>
            </a:pPr>
            <a:r>
              <a:rPr lang="en-US" sz="2400" spc="-5" dirty="0">
                <a:latin typeface="Times New Roman"/>
                <a:cs typeface="Times New Roman"/>
              </a:rPr>
              <a:t>CWD                </a:t>
            </a:r>
            <a:r>
              <a:rPr lang="en-US" sz="2400" spc="-5" dirty="0" err="1">
                <a:latin typeface="Times New Roman"/>
                <a:cs typeface="Times New Roman"/>
              </a:rPr>
              <a:t>CWD</a:t>
            </a:r>
            <a:r>
              <a:rPr lang="en-US" sz="2400" spc="-5" dirty="0">
                <a:latin typeface="Times New Roman"/>
                <a:cs typeface="Times New Roman"/>
              </a:rPr>
              <a:t> convert </a:t>
            </a:r>
            <a:r>
              <a:rPr lang="en-US" sz="2400" spc="-15" dirty="0">
                <a:latin typeface="Times New Roman"/>
                <a:cs typeface="Times New Roman"/>
              </a:rPr>
              <a:t>word </a:t>
            </a:r>
            <a:r>
              <a:rPr lang="en-US" sz="2400" spc="-5" dirty="0">
                <a:latin typeface="Times New Roman"/>
                <a:cs typeface="Times New Roman"/>
              </a:rPr>
              <a:t>to double</a:t>
            </a:r>
            <a:r>
              <a:rPr lang="en-US" sz="2400" spc="20" dirty="0">
                <a:latin typeface="Times New Roman"/>
                <a:cs typeface="Times New Roman"/>
              </a:rPr>
              <a:t> </a:t>
            </a:r>
            <a:r>
              <a:rPr lang="en-US" sz="2400" spc="-15" dirty="0">
                <a:latin typeface="Times New Roman"/>
                <a:cs typeface="Times New Roman"/>
              </a:rPr>
              <a:t>word</a:t>
            </a:r>
            <a:endParaRPr lang="en-US" sz="2400" dirty="0">
              <a:latin typeface="Times New Roman"/>
              <a:cs typeface="Times New Roman"/>
            </a:endParaRPr>
          </a:p>
          <a:p>
            <a:pPr marL="0" indent="0">
              <a:lnSpc>
                <a:spcPct val="100000"/>
              </a:lnSpc>
              <a:spcBef>
                <a:spcPts val="480"/>
              </a:spcBef>
              <a:buNone/>
            </a:pPr>
            <a:r>
              <a:rPr lang="en-US" sz="2400" spc="-5" dirty="0">
                <a:latin typeface="Times New Roman"/>
                <a:cs typeface="Times New Roman"/>
              </a:rPr>
              <a:t>                 (</a:t>
            </a:r>
            <a:r>
              <a:rPr lang="en-US" sz="2400" spc="-5" dirty="0" err="1">
                <a:latin typeface="Times New Roman"/>
                <a:cs typeface="Times New Roman"/>
              </a:rPr>
              <a:t>i.e</a:t>
            </a:r>
            <a:r>
              <a:rPr lang="en-US" sz="2400" spc="-5" dirty="0">
                <a:latin typeface="Times New Roman"/>
                <a:cs typeface="Times New Roman"/>
              </a:rPr>
              <a:t> -100 in </a:t>
            </a:r>
            <a:r>
              <a:rPr lang="en-US" sz="2400" spc="-20" dirty="0">
                <a:latin typeface="Times New Roman"/>
                <a:cs typeface="Times New Roman"/>
              </a:rPr>
              <a:t>AX </a:t>
            </a:r>
            <a:r>
              <a:rPr lang="en-US" sz="2400" spc="-5" dirty="0">
                <a:latin typeface="Times New Roman"/>
                <a:cs typeface="Times New Roman"/>
              </a:rPr>
              <a:t>is converted to -100 in</a:t>
            </a:r>
            <a:r>
              <a:rPr lang="en-US" sz="2400" spc="-70" dirty="0">
                <a:latin typeface="Times New Roman"/>
                <a:cs typeface="Times New Roman"/>
              </a:rPr>
              <a:t> </a:t>
            </a:r>
            <a:r>
              <a:rPr lang="en-US" sz="2400" spc="-10" dirty="0">
                <a:latin typeface="Times New Roman"/>
                <a:cs typeface="Times New Roman"/>
              </a:rPr>
              <a:t>DX-AX)</a:t>
            </a:r>
          </a:p>
          <a:p>
            <a:pPr marL="0" indent="0">
              <a:spcBef>
                <a:spcPts val="480"/>
              </a:spcBef>
              <a:buNone/>
            </a:pPr>
            <a:r>
              <a:rPr lang="en-IN" sz="2400" spc="-5" dirty="0">
                <a:latin typeface="Times New Roman"/>
                <a:cs typeface="Times New Roman"/>
              </a:rPr>
              <a:t>IDIV</a:t>
            </a:r>
            <a:r>
              <a:rPr lang="en-IN" sz="2400" spc="-135" dirty="0">
                <a:latin typeface="Times New Roman"/>
                <a:cs typeface="Times New Roman"/>
              </a:rPr>
              <a:t> </a:t>
            </a:r>
            <a:r>
              <a:rPr lang="en-IN" sz="2400" spc="-10" dirty="0">
                <a:latin typeface="Times New Roman"/>
                <a:cs typeface="Times New Roman"/>
              </a:rPr>
              <a:t>CX</a:t>
            </a:r>
            <a:endParaRPr lang="en-IN" sz="2400" dirty="0">
              <a:latin typeface="Times New Roman"/>
              <a:cs typeface="Times New Roman"/>
            </a:endParaRPr>
          </a:p>
          <a:p>
            <a:pPr marL="0" indent="0">
              <a:lnSpc>
                <a:spcPct val="100000"/>
              </a:lnSpc>
              <a:spcBef>
                <a:spcPts val="480"/>
              </a:spcBef>
              <a:buNone/>
            </a:pPr>
            <a:endParaRPr lang="en-US" sz="2400" dirty="0">
              <a:latin typeface="Times New Roman"/>
              <a:cs typeface="Times New Roman"/>
            </a:endParaRPr>
          </a:p>
          <a:p>
            <a:pPr marL="12700">
              <a:lnSpc>
                <a:spcPct val="100000"/>
              </a:lnSpc>
              <a:spcBef>
                <a:spcPts val="484"/>
              </a:spcBef>
            </a:pPr>
            <a:endParaRPr lang="en-US" sz="2400" dirty="0">
              <a:latin typeface="Times New Roman"/>
              <a:cs typeface="Times New Roman"/>
            </a:endParaRPr>
          </a:p>
          <a:p>
            <a:pPr marL="12700">
              <a:lnSpc>
                <a:spcPct val="100000"/>
              </a:lnSpc>
              <a:spcBef>
                <a:spcPts val="480"/>
              </a:spcBef>
            </a:pPr>
            <a:endParaRPr lang="en-US" sz="2400" b="1" spc="-5" dirty="0">
              <a:latin typeface="Times New Roman"/>
              <a:cs typeface="Times New Roman"/>
            </a:endParaRPr>
          </a:p>
          <a:p>
            <a:endParaRPr lang="en-IN" dirty="0"/>
          </a:p>
        </p:txBody>
      </p:sp>
    </p:spTree>
    <p:extLst>
      <p:ext uri="{BB962C8B-B14F-4D97-AF65-F5344CB8AC3E}">
        <p14:creationId xmlns:p14="http://schemas.microsoft.com/office/powerpoint/2010/main" val="2788348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B6B3-BEA4-42AF-A3F5-5A23278A5E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D1947E8-1178-4D4A-8B01-58E5E25C03F3}"/>
              </a:ext>
            </a:extLst>
          </p:cNvPr>
          <p:cNvSpPr>
            <a:spLocks noGrp="1"/>
          </p:cNvSpPr>
          <p:nvPr>
            <p:ph idx="1"/>
          </p:nvPr>
        </p:nvSpPr>
        <p:spPr/>
        <p:txBody>
          <a:bodyPr/>
          <a:lstStyle/>
          <a:p>
            <a:pPr marL="285115" indent="-273050">
              <a:lnSpc>
                <a:spcPct val="100000"/>
              </a:lnSpc>
              <a:spcBef>
                <a:spcPts val="2275"/>
              </a:spcBef>
              <a:buClr>
                <a:srgbClr val="E7BB29"/>
              </a:buClr>
              <a:buSzPct val="93750"/>
              <a:buFont typeface="Wingdings 2"/>
              <a:buChar char=""/>
              <a:tabLst>
                <a:tab pos="285750" algn="l"/>
              </a:tabLst>
            </a:pPr>
            <a:r>
              <a:rPr lang="en-US" sz="3200" b="1" dirty="0">
                <a:latin typeface="Constantia"/>
                <a:cs typeface="Constantia"/>
              </a:rPr>
              <a:t>INC</a:t>
            </a:r>
            <a:r>
              <a:rPr lang="en-US" sz="3200" b="1" spc="-55" dirty="0">
                <a:latin typeface="Constantia"/>
                <a:cs typeface="Constantia"/>
              </a:rPr>
              <a:t> </a:t>
            </a:r>
            <a:r>
              <a:rPr lang="en-US" sz="3200" b="1" spc="-15" dirty="0">
                <a:latin typeface="Constantia"/>
                <a:cs typeface="Constantia"/>
              </a:rPr>
              <a:t>Src: INC reg/mem</a:t>
            </a:r>
            <a:endParaRPr lang="en-US" sz="3200" dirty="0">
              <a:latin typeface="Constantia"/>
              <a:cs typeface="Constantia"/>
            </a:endParaRPr>
          </a:p>
          <a:p>
            <a:pPr marL="652780" lvl="1" indent="-247650">
              <a:lnSpc>
                <a:spcPct val="100000"/>
              </a:lnSpc>
              <a:spcBef>
                <a:spcPts val="1889"/>
              </a:spcBef>
              <a:buClr>
                <a:srgbClr val="A4B592"/>
              </a:buClr>
              <a:buSzPct val="83928"/>
              <a:buFont typeface="Wingdings 2"/>
              <a:buChar char=""/>
              <a:tabLst>
                <a:tab pos="653415" algn="l"/>
              </a:tabLst>
            </a:pPr>
            <a:r>
              <a:rPr lang="en-US" sz="2800" spc="-45" dirty="0">
                <a:latin typeface="Constantia"/>
                <a:cs typeface="Constantia"/>
              </a:rPr>
              <a:t>It</a:t>
            </a:r>
            <a:r>
              <a:rPr lang="en-US" sz="2800" spc="-85" dirty="0">
                <a:latin typeface="Constantia"/>
                <a:cs typeface="Constantia"/>
              </a:rPr>
              <a:t> </a:t>
            </a:r>
            <a:r>
              <a:rPr lang="en-US" sz="2800" spc="-10" dirty="0">
                <a:latin typeface="Constantia"/>
                <a:cs typeface="Constantia"/>
              </a:rPr>
              <a:t>increments</a:t>
            </a:r>
            <a:r>
              <a:rPr lang="en-US" sz="2800" spc="-105" dirty="0">
                <a:latin typeface="Constantia"/>
                <a:cs typeface="Constantia"/>
              </a:rPr>
              <a:t> </a:t>
            </a:r>
            <a:r>
              <a:rPr lang="en-US" sz="2800" spc="-10" dirty="0">
                <a:latin typeface="Constantia"/>
                <a:cs typeface="Constantia"/>
              </a:rPr>
              <a:t>the</a:t>
            </a:r>
            <a:r>
              <a:rPr lang="en-US" sz="2800" spc="-75" dirty="0">
                <a:latin typeface="Constantia"/>
                <a:cs typeface="Constantia"/>
              </a:rPr>
              <a:t> </a:t>
            </a:r>
            <a:r>
              <a:rPr lang="en-US" sz="2800" spc="-20" dirty="0">
                <a:latin typeface="Constantia"/>
                <a:cs typeface="Constantia"/>
              </a:rPr>
              <a:t>byte</a:t>
            </a:r>
            <a:r>
              <a:rPr lang="en-US" sz="2800" spc="-150" dirty="0">
                <a:latin typeface="Constantia"/>
                <a:cs typeface="Constantia"/>
              </a:rPr>
              <a:t> </a:t>
            </a:r>
            <a:r>
              <a:rPr lang="en-US" sz="2800" spc="-5" dirty="0">
                <a:latin typeface="Constantia"/>
                <a:cs typeface="Constantia"/>
              </a:rPr>
              <a:t>or</a:t>
            </a:r>
            <a:r>
              <a:rPr lang="en-US" sz="2800" spc="-160" dirty="0">
                <a:latin typeface="Constantia"/>
                <a:cs typeface="Constantia"/>
              </a:rPr>
              <a:t> </a:t>
            </a:r>
            <a:r>
              <a:rPr lang="en-US" sz="2800" spc="-30" dirty="0">
                <a:latin typeface="Constantia"/>
                <a:cs typeface="Constantia"/>
              </a:rPr>
              <a:t>word</a:t>
            </a:r>
            <a:r>
              <a:rPr lang="en-US" sz="2800" spc="-5" dirty="0">
                <a:latin typeface="Constantia"/>
                <a:cs typeface="Constantia"/>
              </a:rPr>
              <a:t> </a:t>
            </a:r>
            <a:r>
              <a:rPr lang="en-US" sz="2800" spc="-15" dirty="0">
                <a:latin typeface="Constantia"/>
                <a:cs typeface="Constantia"/>
              </a:rPr>
              <a:t>by</a:t>
            </a:r>
            <a:r>
              <a:rPr lang="en-US" sz="2800" spc="-145" dirty="0">
                <a:latin typeface="Constantia"/>
                <a:cs typeface="Constantia"/>
              </a:rPr>
              <a:t> </a:t>
            </a:r>
            <a:r>
              <a:rPr lang="en-US" sz="2800" spc="-5" dirty="0">
                <a:latin typeface="Constantia"/>
                <a:cs typeface="Constantia"/>
              </a:rPr>
              <a:t>one.</a:t>
            </a:r>
            <a:endParaRPr lang="en-US" sz="2800" dirty="0">
              <a:latin typeface="Constantia"/>
              <a:cs typeface="Constantia"/>
            </a:endParaRPr>
          </a:p>
          <a:p>
            <a:pPr marL="652780" marR="5080" lvl="1" indent="-247650">
              <a:lnSpc>
                <a:spcPct val="100000"/>
              </a:lnSpc>
              <a:spcBef>
                <a:spcPts val="1870"/>
              </a:spcBef>
              <a:buClr>
                <a:srgbClr val="A4B592"/>
              </a:buClr>
              <a:buSzPct val="83928"/>
              <a:buFont typeface="Wingdings 2"/>
              <a:buChar char=""/>
              <a:tabLst>
                <a:tab pos="653415" algn="l"/>
              </a:tabLst>
            </a:pPr>
            <a:r>
              <a:rPr lang="en-US" sz="2800" spc="-10" dirty="0">
                <a:latin typeface="Constantia"/>
                <a:cs typeface="Constantia"/>
              </a:rPr>
              <a:t>The</a:t>
            </a:r>
            <a:r>
              <a:rPr lang="en-US" sz="2800" spc="-165" dirty="0">
                <a:latin typeface="Constantia"/>
                <a:cs typeface="Constantia"/>
              </a:rPr>
              <a:t> </a:t>
            </a:r>
            <a:r>
              <a:rPr lang="en-US" sz="2800" spc="-10" dirty="0">
                <a:latin typeface="Constantia"/>
                <a:cs typeface="Constantia"/>
              </a:rPr>
              <a:t>operand</a:t>
            </a:r>
            <a:r>
              <a:rPr lang="en-US" sz="2800" spc="-55" dirty="0">
                <a:latin typeface="Constantia"/>
                <a:cs typeface="Constantia"/>
              </a:rPr>
              <a:t> </a:t>
            </a:r>
            <a:r>
              <a:rPr lang="en-US" sz="2800" spc="-5" dirty="0">
                <a:latin typeface="Constantia"/>
                <a:cs typeface="Constantia"/>
              </a:rPr>
              <a:t>can</a:t>
            </a:r>
            <a:r>
              <a:rPr lang="en-US" sz="2800" spc="-55" dirty="0">
                <a:latin typeface="Constantia"/>
                <a:cs typeface="Constantia"/>
              </a:rPr>
              <a:t> </a:t>
            </a:r>
            <a:r>
              <a:rPr lang="en-US" sz="2800" spc="-5" dirty="0">
                <a:latin typeface="Constantia"/>
                <a:cs typeface="Constantia"/>
              </a:rPr>
              <a:t>be</a:t>
            </a:r>
            <a:r>
              <a:rPr lang="en-US" sz="2800" spc="-145" dirty="0">
                <a:latin typeface="Constantia"/>
                <a:cs typeface="Constantia"/>
              </a:rPr>
              <a:t> </a:t>
            </a:r>
            <a:r>
              <a:rPr lang="en-US" sz="2800" spc="-5" dirty="0">
                <a:latin typeface="Constantia"/>
                <a:cs typeface="Constantia"/>
              </a:rPr>
              <a:t>a</a:t>
            </a:r>
            <a:r>
              <a:rPr lang="en-US" sz="2800" spc="-110" dirty="0">
                <a:latin typeface="Constantia"/>
                <a:cs typeface="Constantia"/>
              </a:rPr>
              <a:t> </a:t>
            </a:r>
            <a:r>
              <a:rPr lang="en-US" sz="2800" spc="-15" dirty="0">
                <a:latin typeface="Constantia"/>
                <a:cs typeface="Constantia"/>
              </a:rPr>
              <a:t>register</a:t>
            </a:r>
            <a:r>
              <a:rPr lang="en-US" sz="2800" spc="-170" dirty="0">
                <a:latin typeface="Constantia"/>
                <a:cs typeface="Constantia"/>
              </a:rPr>
              <a:t> </a:t>
            </a:r>
            <a:r>
              <a:rPr lang="en-US" sz="2800" spc="-5" dirty="0">
                <a:latin typeface="Constantia"/>
                <a:cs typeface="Constantia"/>
              </a:rPr>
              <a:t>or</a:t>
            </a:r>
            <a:r>
              <a:rPr lang="en-US" sz="2800" spc="-105" dirty="0">
                <a:latin typeface="Constantia"/>
                <a:cs typeface="Constantia"/>
              </a:rPr>
              <a:t> </a:t>
            </a:r>
            <a:r>
              <a:rPr lang="en-US" sz="2800" dirty="0">
                <a:latin typeface="Constantia"/>
                <a:cs typeface="Constantia"/>
              </a:rPr>
              <a:t>memory  </a:t>
            </a:r>
            <a:r>
              <a:rPr lang="en-US" sz="2800" spc="-5" dirty="0">
                <a:latin typeface="Constantia"/>
                <a:cs typeface="Constantia"/>
              </a:rPr>
              <a:t>location.</a:t>
            </a:r>
            <a:endParaRPr lang="en-US" sz="2800" dirty="0">
              <a:latin typeface="Constantia"/>
              <a:cs typeface="Constantia"/>
            </a:endParaRPr>
          </a:p>
          <a:p>
            <a:pPr marL="652780" lvl="1" indent="-247650">
              <a:lnSpc>
                <a:spcPct val="100000"/>
              </a:lnSpc>
              <a:spcBef>
                <a:spcPts val="1875"/>
              </a:spcBef>
              <a:buClr>
                <a:srgbClr val="A4B592"/>
              </a:buClr>
              <a:buSzPct val="83928"/>
              <a:buFont typeface="Wingdings 2"/>
              <a:buChar char=""/>
              <a:tabLst>
                <a:tab pos="653415" algn="l"/>
              </a:tabLst>
            </a:pPr>
            <a:r>
              <a:rPr lang="en-US" sz="2800" spc="-45" dirty="0">
                <a:latin typeface="Constantia"/>
                <a:cs typeface="Constantia"/>
              </a:rPr>
              <a:t>It </a:t>
            </a:r>
            <a:r>
              <a:rPr lang="en-US" sz="2800" spc="-10" dirty="0">
                <a:latin typeface="Constantia"/>
                <a:cs typeface="Constantia"/>
              </a:rPr>
              <a:t>effects </a:t>
            </a:r>
            <a:r>
              <a:rPr lang="en-US" sz="2800" spc="-75" dirty="0">
                <a:latin typeface="Constantia"/>
                <a:cs typeface="Constantia"/>
              </a:rPr>
              <a:t>AF, OF, </a:t>
            </a:r>
            <a:r>
              <a:rPr lang="en-US" sz="2800" spc="-90" dirty="0">
                <a:latin typeface="Constantia"/>
                <a:cs typeface="Constantia"/>
              </a:rPr>
              <a:t>PF, </a:t>
            </a:r>
            <a:r>
              <a:rPr lang="en-US" sz="2800" spc="-70" dirty="0">
                <a:latin typeface="Constantia"/>
                <a:cs typeface="Constantia"/>
              </a:rPr>
              <a:t>SF, </a:t>
            </a:r>
            <a:r>
              <a:rPr lang="en-US" sz="2800" spc="-5" dirty="0">
                <a:latin typeface="Constantia"/>
                <a:cs typeface="Constantia"/>
              </a:rPr>
              <a:t>ZF</a:t>
            </a:r>
            <a:r>
              <a:rPr lang="en-US" sz="2800" spc="40" dirty="0">
                <a:latin typeface="Constantia"/>
                <a:cs typeface="Constantia"/>
              </a:rPr>
              <a:t> </a:t>
            </a:r>
            <a:r>
              <a:rPr lang="en-US" sz="2800" spc="20" dirty="0">
                <a:latin typeface="Constantia"/>
                <a:cs typeface="Constantia"/>
              </a:rPr>
              <a:t>flags.</a:t>
            </a:r>
            <a:endParaRPr lang="en-US" sz="2800" dirty="0">
              <a:latin typeface="Constantia"/>
              <a:cs typeface="Constantia"/>
            </a:endParaRPr>
          </a:p>
          <a:p>
            <a:pPr marL="652780" lvl="1" indent="-247650">
              <a:lnSpc>
                <a:spcPct val="100000"/>
              </a:lnSpc>
              <a:spcBef>
                <a:spcPts val="1870"/>
              </a:spcBef>
              <a:buClr>
                <a:srgbClr val="A4B592"/>
              </a:buClr>
              <a:buSzPct val="83928"/>
              <a:buFont typeface="Wingdings 2"/>
              <a:buChar char=""/>
              <a:tabLst>
                <a:tab pos="653415" algn="l"/>
              </a:tabLst>
            </a:pPr>
            <a:r>
              <a:rPr lang="en-US" sz="2800" spc="-5" dirty="0">
                <a:latin typeface="Constantia"/>
                <a:cs typeface="Constantia"/>
              </a:rPr>
              <a:t>CF is </a:t>
            </a:r>
            <a:r>
              <a:rPr lang="en-US" sz="2800" spc="-10" dirty="0">
                <a:latin typeface="Constantia"/>
                <a:cs typeface="Constantia"/>
              </a:rPr>
              <a:t>not</a:t>
            </a:r>
            <a:r>
              <a:rPr lang="en-US" sz="2800" spc="-210" dirty="0">
                <a:latin typeface="Constantia"/>
                <a:cs typeface="Constantia"/>
              </a:rPr>
              <a:t> </a:t>
            </a:r>
            <a:r>
              <a:rPr lang="en-US" sz="2800" spc="-10" dirty="0">
                <a:latin typeface="Constantia"/>
                <a:cs typeface="Constantia"/>
              </a:rPr>
              <a:t>effected.</a:t>
            </a:r>
            <a:endParaRPr lang="en-US" sz="2800" dirty="0">
              <a:latin typeface="Constantia"/>
              <a:cs typeface="Constantia"/>
            </a:endParaRPr>
          </a:p>
          <a:p>
            <a:pPr marL="652780" lvl="1" indent="-247650">
              <a:lnSpc>
                <a:spcPct val="100000"/>
              </a:lnSpc>
              <a:spcBef>
                <a:spcPts val="1875"/>
              </a:spcBef>
              <a:buClr>
                <a:srgbClr val="A4B592"/>
              </a:buClr>
              <a:buSzPct val="83928"/>
              <a:buFont typeface="Wingdings 2"/>
              <a:buChar char=""/>
              <a:tabLst>
                <a:tab pos="653415" algn="l"/>
              </a:tabLst>
            </a:pPr>
            <a:r>
              <a:rPr lang="en-US" sz="2800" spc="-20" dirty="0">
                <a:latin typeface="Constantia"/>
                <a:cs typeface="Constantia"/>
              </a:rPr>
              <a:t>E.g.: </a:t>
            </a:r>
            <a:r>
              <a:rPr lang="en-US" sz="2800" spc="-5" dirty="0">
                <a:latin typeface="Constantia"/>
                <a:cs typeface="Constantia"/>
              </a:rPr>
              <a:t>INC</a:t>
            </a:r>
            <a:r>
              <a:rPr lang="en-US" sz="2800" spc="-60" dirty="0">
                <a:latin typeface="Constantia"/>
                <a:cs typeface="Constantia"/>
              </a:rPr>
              <a:t> </a:t>
            </a:r>
            <a:r>
              <a:rPr lang="en-US" sz="2800" spc="-10" dirty="0">
                <a:latin typeface="Constantia"/>
                <a:cs typeface="Constantia"/>
              </a:rPr>
              <a:t>AX</a:t>
            </a:r>
            <a:endParaRPr lang="en-US" sz="2800" dirty="0">
              <a:latin typeface="Constantia"/>
              <a:cs typeface="Constantia"/>
            </a:endParaRPr>
          </a:p>
          <a:p>
            <a:endParaRPr lang="en-IN" dirty="0"/>
          </a:p>
        </p:txBody>
      </p:sp>
    </p:spTree>
    <p:extLst>
      <p:ext uri="{BB962C8B-B14F-4D97-AF65-F5344CB8AC3E}">
        <p14:creationId xmlns:p14="http://schemas.microsoft.com/office/powerpoint/2010/main" val="1808501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CD7E5-06EF-4A33-96D2-54AA715A61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4E99519-5E58-4FCC-9225-A38D8A89AAEE}"/>
              </a:ext>
            </a:extLst>
          </p:cNvPr>
          <p:cNvSpPr>
            <a:spLocks noGrp="1"/>
          </p:cNvSpPr>
          <p:nvPr>
            <p:ph idx="1"/>
          </p:nvPr>
        </p:nvSpPr>
        <p:spPr/>
        <p:txBody>
          <a:bodyPr/>
          <a:lstStyle/>
          <a:p>
            <a:pPr marL="285115" indent="-273050">
              <a:lnSpc>
                <a:spcPct val="100000"/>
              </a:lnSpc>
              <a:spcBef>
                <a:spcPts val="2275"/>
              </a:spcBef>
              <a:buClr>
                <a:srgbClr val="E7BB29"/>
              </a:buClr>
              <a:buSzPct val="93750"/>
              <a:buFont typeface="Wingdings 2"/>
              <a:buChar char=""/>
              <a:tabLst>
                <a:tab pos="285750" algn="l"/>
              </a:tabLst>
            </a:pPr>
            <a:r>
              <a:rPr lang="en-US" sz="3200" b="1" spc="-20" dirty="0">
                <a:latin typeface="Constantia"/>
                <a:cs typeface="Constantia"/>
              </a:rPr>
              <a:t>DEC</a:t>
            </a:r>
            <a:r>
              <a:rPr lang="en-US" sz="3200" b="1" spc="-80" dirty="0">
                <a:latin typeface="Constantia"/>
                <a:cs typeface="Constantia"/>
              </a:rPr>
              <a:t> </a:t>
            </a:r>
            <a:r>
              <a:rPr lang="en-US" sz="3200" b="1" spc="-15" dirty="0">
                <a:latin typeface="Constantia"/>
                <a:cs typeface="Constantia"/>
              </a:rPr>
              <a:t>Src: DEC reg/mem</a:t>
            </a:r>
            <a:endParaRPr lang="en-US" sz="3200" dirty="0">
              <a:latin typeface="Constantia"/>
              <a:cs typeface="Constantia"/>
            </a:endParaRPr>
          </a:p>
          <a:p>
            <a:pPr marL="652780" lvl="1" indent="-247650">
              <a:lnSpc>
                <a:spcPct val="100000"/>
              </a:lnSpc>
              <a:spcBef>
                <a:spcPts val="1889"/>
              </a:spcBef>
              <a:buClr>
                <a:srgbClr val="A4B592"/>
              </a:buClr>
              <a:buSzPct val="83928"/>
              <a:buFont typeface="Wingdings 2"/>
              <a:buChar char=""/>
              <a:tabLst>
                <a:tab pos="653415" algn="l"/>
              </a:tabLst>
            </a:pPr>
            <a:r>
              <a:rPr lang="en-US" sz="2800" spc="-45" dirty="0">
                <a:latin typeface="Constantia"/>
                <a:cs typeface="Constantia"/>
              </a:rPr>
              <a:t>It</a:t>
            </a:r>
            <a:r>
              <a:rPr lang="en-US" sz="2800" spc="-150" dirty="0">
                <a:latin typeface="Constantia"/>
                <a:cs typeface="Constantia"/>
              </a:rPr>
              <a:t> </a:t>
            </a:r>
            <a:r>
              <a:rPr lang="en-US" sz="2800" spc="-10" dirty="0">
                <a:latin typeface="Constantia"/>
                <a:cs typeface="Constantia"/>
              </a:rPr>
              <a:t>decrements</a:t>
            </a:r>
            <a:r>
              <a:rPr lang="en-US" sz="2800" spc="-105" dirty="0">
                <a:latin typeface="Constantia"/>
                <a:cs typeface="Constantia"/>
              </a:rPr>
              <a:t> </a:t>
            </a:r>
            <a:r>
              <a:rPr lang="en-US" sz="2800" spc="-10" dirty="0">
                <a:latin typeface="Constantia"/>
                <a:cs typeface="Constantia"/>
              </a:rPr>
              <a:t>the</a:t>
            </a:r>
            <a:r>
              <a:rPr lang="en-US" sz="2800" spc="-75" dirty="0">
                <a:latin typeface="Constantia"/>
                <a:cs typeface="Constantia"/>
              </a:rPr>
              <a:t> </a:t>
            </a:r>
            <a:r>
              <a:rPr lang="en-US" sz="2800" spc="-20" dirty="0">
                <a:latin typeface="Constantia"/>
                <a:cs typeface="Constantia"/>
              </a:rPr>
              <a:t>byte</a:t>
            </a:r>
            <a:r>
              <a:rPr lang="en-US" sz="2800" spc="-150" dirty="0">
                <a:latin typeface="Constantia"/>
                <a:cs typeface="Constantia"/>
              </a:rPr>
              <a:t> </a:t>
            </a:r>
            <a:r>
              <a:rPr lang="en-US" sz="2800" spc="-5" dirty="0">
                <a:latin typeface="Constantia"/>
                <a:cs typeface="Constantia"/>
              </a:rPr>
              <a:t>or</a:t>
            </a:r>
            <a:r>
              <a:rPr lang="en-US" sz="2800" spc="-155" dirty="0">
                <a:latin typeface="Constantia"/>
                <a:cs typeface="Constantia"/>
              </a:rPr>
              <a:t> </a:t>
            </a:r>
            <a:r>
              <a:rPr lang="en-US" sz="2800" spc="-30" dirty="0">
                <a:latin typeface="Constantia"/>
                <a:cs typeface="Constantia"/>
              </a:rPr>
              <a:t>word</a:t>
            </a:r>
            <a:r>
              <a:rPr lang="en-US" sz="2800" spc="-5" dirty="0">
                <a:latin typeface="Constantia"/>
                <a:cs typeface="Constantia"/>
              </a:rPr>
              <a:t> </a:t>
            </a:r>
            <a:r>
              <a:rPr lang="en-US" sz="2800" spc="-15" dirty="0">
                <a:latin typeface="Constantia"/>
                <a:cs typeface="Constantia"/>
              </a:rPr>
              <a:t>by</a:t>
            </a:r>
            <a:r>
              <a:rPr lang="en-US" sz="2800" spc="-150" dirty="0">
                <a:latin typeface="Constantia"/>
                <a:cs typeface="Constantia"/>
              </a:rPr>
              <a:t> </a:t>
            </a:r>
            <a:r>
              <a:rPr lang="en-US" sz="2800" spc="-5" dirty="0">
                <a:latin typeface="Constantia"/>
                <a:cs typeface="Constantia"/>
              </a:rPr>
              <a:t>one.</a:t>
            </a:r>
            <a:endParaRPr lang="en-US" sz="2800" dirty="0">
              <a:latin typeface="Constantia"/>
              <a:cs typeface="Constantia"/>
            </a:endParaRPr>
          </a:p>
          <a:p>
            <a:pPr marL="652780" marR="5080" lvl="1" indent="-247650">
              <a:lnSpc>
                <a:spcPct val="100000"/>
              </a:lnSpc>
              <a:spcBef>
                <a:spcPts val="1870"/>
              </a:spcBef>
              <a:buClr>
                <a:srgbClr val="A4B592"/>
              </a:buClr>
              <a:buSzPct val="83928"/>
              <a:buFont typeface="Wingdings 2"/>
              <a:buChar char=""/>
              <a:tabLst>
                <a:tab pos="653415" algn="l"/>
              </a:tabLst>
            </a:pPr>
            <a:r>
              <a:rPr lang="en-US" sz="2800" spc="-10" dirty="0">
                <a:latin typeface="Constantia"/>
                <a:cs typeface="Constantia"/>
              </a:rPr>
              <a:t>The</a:t>
            </a:r>
            <a:r>
              <a:rPr lang="en-US" sz="2800" spc="-165" dirty="0">
                <a:latin typeface="Constantia"/>
                <a:cs typeface="Constantia"/>
              </a:rPr>
              <a:t> </a:t>
            </a:r>
            <a:r>
              <a:rPr lang="en-US" sz="2800" spc="-10" dirty="0">
                <a:latin typeface="Constantia"/>
                <a:cs typeface="Constantia"/>
              </a:rPr>
              <a:t>operand</a:t>
            </a:r>
            <a:r>
              <a:rPr lang="en-US" sz="2800" spc="-55" dirty="0">
                <a:latin typeface="Constantia"/>
                <a:cs typeface="Constantia"/>
              </a:rPr>
              <a:t> </a:t>
            </a:r>
            <a:r>
              <a:rPr lang="en-US" sz="2800" spc="-5" dirty="0">
                <a:latin typeface="Constantia"/>
                <a:cs typeface="Constantia"/>
              </a:rPr>
              <a:t>can</a:t>
            </a:r>
            <a:r>
              <a:rPr lang="en-US" sz="2800" spc="-55" dirty="0">
                <a:latin typeface="Constantia"/>
                <a:cs typeface="Constantia"/>
              </a:rPr>
              <a:t> </a:t>
            </a:r>
            <a:r>
              <a:rPr lang="en-US" sz="2800" spc="-5" dirty="0">
                <a:latin typeface="Constantia"/>
                <a:cs typeface="Constantia"/>
              </a:rPr>
              <a:t>be</a:t>
            </a:r>
            <a:r>
              <a:rPr lang="en-US" sz="2800" spc="-145" dirty="0">
                <a:latin typeface="Constantia"/>
                <a:cs typeface="Constantia"/>
              </a:rPr>
              <a:t> </a:t>
            </a:r>
            <a:r>
              <a:rPr lang="en-US" sz="2800" spc="-5" dirty="0">
                <a:latin typeface="Constantia"/>
                <a:cs typeface="Constantia"/>
              </a:rPr>
              <a:t>a</a:t>
            </a:r>
            <a:r>
              <a:rPr lang="en-US" sz="2800" spc="-110" dirty="0">
                <a:latin typeface="Constantia"/>
                <a:cs typeface="Constantia"/>
              </a:rPr>
              <a:t> </a:t>
            </a:r>
            <a:r>
              <a:rPr lang="en-US" sz="2800" spc="-15" dirty="0">
                <a:latin typeface="Constantia"/>
                <a:cs typeface="Constantia"/>
              </a:rPr>
              <a:t>register</a:t>
            </a:r>
            <a:r>
              <a:rPr lang="en-US" sz="2800" spc="-170" dirty="0">
                <a:latin typeface="Constantia"/>
                <a:cs typeface="Constantia"/>
              </a:rPr>
              <a:t> </a:t>
            </a:r>
            <a:r>
              <a:rPr lang="en-US" sz="2800" spc="-5" dirty="0">
                <a:latin typeface="Constantia"/>
                <a:cs typeface="Constantia"/>
              </a:rPr>
              <a:t>or</a:t>
            </a:r>
            <a:r>
              <a:rPr lang="en-US" sz="2800" spc="-105" dirty="0">
                <a:latin typeface="Constantia"/>
                <a:cs typeface="Constantia"/>
              </a:rPr>
              <a:t> </a:t>
            </a:r>
            <a:r>
              <a:rPr lang="en-US" sz="2800" dirty="0">
                <a:latin typeface="Constantia"/>
                <a:cs typeface="Constantia"/>
              </a:rPr>
              <a:t>memory  </a:t>
            </a:r>
            <a:r>
              <a:rPr lang="en-US" sz="2800" spc="-5" dirty="0">
                <a:latin typeface="Constantia"/>
                <a:cs typeface="Constantia"/>
              </a:rPr>
              <a:t>location.</a:t>
            </a:r>
            <a:endParaRPr lang="en-US" sz="2800" dirty="0">
              <a:latin typeface="Constantia"/>
              <a:cs typeface="Constantia"/>
            </a:endParaRPr>
          </a:p>
          <a:p>
            <a:pPr marL="652780" lvl="1" indent="-247650">
              <a:lnSpc>
                <a:spcPct val="100000"/>
              </a:lnSpc>
              <a:spcBef>
                <a:spcPts val="1875"/>
              </a:spcBef>
              <a:buClr>
                <a:srgbClr val="A4B592"/>
              </a:buClr>
              <a:buSzPct val="83928"/>
              <a:buFont typeface="Wingdings 2"/>
              <a:buChar char=""/>
              <a:tabLst>
                <a:tab pos="653415" algn="l"/>
              </a:tabLst>
            </a:pPr>
            <a:r>
              <a:rPr lang="en-US" sz="2800" spc="-45" dirty="0">
                <a:latin typeface="Constantia"/>
                <a:cs typeface="Constantia"/>
              </a:rPr>
              <a:t>It </a:t>
            </a:r>
            <a:r>
              <a:rPr lang="en-US" sz="2800" spc="-10" dirty="0">
                <a:latin typeface="Constantia"/>
                <a:cs typeface="Constantia"/>
              </a:rPr>
              <a:t>effects </a:t>
            </a:r>
            <a:r>
              <a:rPr lang="en-US" sz="2800" spc="-75" dirty="0">
                <a:latin typeface="Constantia"/>
                <a:cs typeface="Constantia"/>
              </a:rPr>
              <a:t>AF, OF, </a:t>
            </a:r>
            <a:r>
              <a:rPr lang="en-US" sz="2800" spc="-90" dirty="0">
                <a:latin typeface="Constantia"/>
                <a:cs typeface="Constantia"/>
              </a:rPr>
              <a:t>PF, </a:t>
            </a:r>
            <a:r>
              <a:rPr lang="en-US" sz="2800" spc="-70" dirty="0">
                <a:latin typeface="Constantia"/>
                <a:cs typeface="Constantia"/>
              </a:rPr>
              <a:t>SF, </a:t>
            </a:r>
            <a:r>
              <a:rPr lang="en-US" sz="2800" spc="-5" dirty="0">
                <a:latin typeface="Constantia"/>
                <a:cs typeface="Constantia"/>
              </a:rPr>
              <a:t>ZF</a:t>
            </a:r>
            <a:r>
              <a:rPr lang="en-US" sz="2800" spc="40" dirty="0">
                <a:latin typeface="Constantia"/>
                <a:cs typeface="Constantia"/>
              </a:rPr>
              <a:t> </a:t>
            </a:r>
            <a:r>
              <a:rPr lang="en-US" sz="2800" spc="20" dirty="0">
                <a:latin typeface="Constantia"/>
                <a:cs typeface="Constantia"/>
              </a:rPr>
              <a:t>flags.</a:t>
            </a:r>
            <a:endParaRPr lang="en-US" sz="2800" dirty="0">
              <a:latin typeface="Constantia"/>
              <a:cs typeface="Constantia"/>
            </a:endParaRPr>
          </a:p>
          <a:p>
            <a:pPr marL="652780" lvl="1" indent="-247650">
              <a:lnSpc>
                <a:spcPct val="100000"/>
              </a:lnSpc>
              <a:spcBef>
                <a:spcPts val="1870"/>
              </a:spcBef>
              <a:buClr>
                <a:srgbClr val="A4B592"/>
              </a:buClr>
              <a:buSzPct val="83928"/>
              <a:buFont typeface="Wingdings 2"/>
              <a:buChar char=""/>
              <a:tabLst>
                <a:tab pos="653415" algn="l"/>
              </a:tabLst>
            </a:pPr>
            <a:r>
              <a:rPr lang="en-US" sz="2800" spc="-5" dirty="0">
                <a:latin typeface="Constantia"/>
                <a:cs typeface="Constantia"/>
              </a:rPr>
              <a:t>CF is </a:t>
            </a:r>
            <a:r>
              <a:rPr lang="en-US" sz="2800" spc="-10" dirty="0">
                <a:latin typeface="Constantia"/>
                <a:cs typeface="Constantia"/>
              </a:rPr>
              <a:t>not</a:t>
            </a:r>
            <a:r>
              <a:rPr lang="en-US" sz="2800" spc="-210" dirty="0">
                <a:latin typeface="Constantia"/>
                <a:cs typeface="Constantia"/>
              </a:rPr>
              <a:t> </a:t>
            </a:r>
            <a:r>
              <a:rPr lang="en-US" sz="2800" spc="-10" dirty="0">
                <a:latin typeface="Constantia"/>
                <a:cs typeface="Constantia"/>
              </a:rPr>
              <a:t>effected.</a:t>
            </a:r>
            <a:endParaRPr lang="en-US" sz="2800" dirty="0">
              <a:latin typeface="Constantia"/>
              <a:cs typeface="Constantia"/>
            </a:endParaRPr>
          </a:p>
          <a:p>
            <a:pPr marL="652780" lvl="1" indent="-247650">
              <a:lnSpc>
                <a:spcPct val="100000"/>
              </a:lnSpc>
              <a:spcBef>
                <a:spcPts val="1875"/>
              </a:spcBef>
              <a:buClr>
                <a:srgbClr val="A4B592"/>
              </a:buClr>
              <a:buSzPct val="83928"/>
              <a:buFont typeface="Wingdings 2"/>
              <a:buChar char=""/>
              <a:tabLst>
                <a:tab pos="653415" algn="l"/>
              </a:tabLst>
            </a:pPr>
            <a:r>
              <a:rPr lang="en-US" sz="2800" spc="-20" dirty="0">
                <a:latin typeface="Constantia"/>
                <a:cs typeface="Constantia"/>
              </a:rPr>
              <a:t>E.g.: </a:t>
            </a:r>
            <a:r>
              <a:rPr lang="en-US" sz="2800" spc="-25" dirty="0">
                <a:latin typeface="Constantia"/>
                <a:cs typeface="Constantia"/>
              </a:rPr>
              <a:t>DEC</a:t>
            </a:r>
            <a:r>
              <a:rPr lang="en-US" sz="2800" spc="-65" dirty="0">
                <a:latin typeface="Constantia"/>
                <a:cs typeface="Constantia"/>
              </a:rPr>
              <a:t> </a:t>
            </a:r>
            <a:r>
              <a:rPr lang="en-US" sz="2800" spc="-10" dirty="0">
                <a:latin typeface="Constantia"/>
                <a:cs typeface="Constantia"/>
              </a:rPr>
              <a:t>AX</a:t>
            </a:r>
            <a:endParaRPr lang="en-US" sz="2800" dirty="0">
              <a:latin typeface="Constantia"/>
              <a:cs typeface="Constantia"/>
            </a:endParaRPr>
          </a:p>
          <a:p>
            <a:endParaRPr lang="en-IN" dirty="0"/>
          </a:p>
        </p:txBody>
      </p:sp>
    </p:spTree>
    <p:extLst>
      <p:ext uri="{BB962C8B-B14F-4D97-AF65-F5344CB8AC3E}">
        <p14:creationId xmlns:p14="http://schemas.microsoft.com/office/powerpoint/2010/main" val="819169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5D4D5-5C07-479F-A3CC-8C58E8F648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3D30568-7DC5-46FC-88BC-06CF398EED9A}"/>
              </a:ext>
            </a:extLst>
          </p:cNvPr>
          <p:cNvSpPr>
            <a:spLocks noGrp="1"/>
          </p:cNvSpPr>
          <p:nvPr>
            <p:ph idx="1"/>
          </p:nvPr>
        </p:nvSpPr>
        <p:spPr/>
        <p:txBody>
          <a:bodyPr/>
          <a:lstStyle/>
          <a:p>
            <a:pPr marL="285115" indent="-273050">
              <a:lnSpc>
                <a:spcPct val="100000"/>
              </a:lnSpc>
              <a:spcBef>
                <a:spcPts val="1400"/>
              </a:spcBef>
              <a:buClr>
                <a:srgbClr val="E7BB29"/>
              </a:buClr>
              <a:buSzPct val="94000"/>
              <a:buFont typeface="Wingdings 2"/>
              <a:buChar char=""/>
              <a:tabLst>
                <a:tab pos="285750" algn="l"/>
              </a:tabLst>
            </a:pPr>
            <a:r>
              <a:rPr lang="en-US" sz="2500" b="1" spc="-5" dirty="0">
                <a:latin typeface="Constantia"/>
                <a:cs typeface="Constantia"/>
              </a:rPr>
              <a:t>CMP </a:t>
            </a:r>
            <a:r>
              <a:rPr lang="en-US" sz="2500" b="1" spc="-10" dirty="0">
                <a:latin typeface="Constantia"/>
                <a:cs typeface="Constantia"/>
              </a:rPr>
              <a:t>Des,</a:t>
            </a:r>
            <a:r>
              <a:rPr lang="en-US" sz="2500" b="1" spc="-25" dirty="0">
                <a:latin typeface="Constantia"/>
                <a:cs typeface="Constantia"/>
              </a:rPr>
              <a:t> </a:t>
            </a:r>
            <a:r>
              <a:rPr lang="en-US" sz="2500" b="1" spc="-15" dirty="0">
                <a:latin typeface="Constantia"/>
                <a:cs typeface="Constantia"/>
              </a:rPr>
              <a:t>Src:</a:t>
            </a:r>
            <a:endParaRPr lang="en-US" sz="2500" dirty="0">
              <a:latin typeface="Constantia"/>
              <a:cs typeface="Constantia"/>
            </a:endParaRPr>
          </a:p>
          <a:p>
            <a:pPr marL="652780" lvl="1" indent="-247650">
              <a:lnSpc>
                <a:spcPct val="100000"/>
              </a:lnSpc>
              <a:spcBef>
                <a:spcPts val="1210"/>
              </a:spcBef>
              <a:buClr>
                <a:srgbClr val="A4B592"/>
              </a:buClr>
              <a:buSzPct val="84782"/>
              <a:buFont typeface="Wingdings 2"/>
              <a:buChar char=""/>
              <a:tabLst>
                <a:tab pos="653415" algn="l"/>
              </a:tabLst>
            </a:pPr>
            <a:r>
              <a:rPr lang="en-US" sz="2300" spc="-35" dirty="0">
                <a:latin typeface="Constantia"/>
                <a:cs typeface="Constantia"/>
              </a:rPr>
              <a:t>It</a:t>
            </a:r>
            <a:r>
              <a:rPr lang="en-US" sz="2300" spc="-125" dirty="0">
                <a:latin typeface="Constantia"/>
                <a:cs typeface="Constantia"/>
              </a:rPr>
              <a:t> </a:t>
            </a:r>
            <a:r>
              <a:rPr lang="en-US" sz="2300" spc="-10" dirty="0">
                <a:latin typeface="Constantia"/>
                <a:cs typeface="Constantia"/>
              </a:rPr>
              <a:t>compares</a:t>
            </a:r>
            <a:r>
              <a:rPr lang="en-US" sz="2300" spc="-100" dirty="0">
                <a:latin typeface="Constantia"/>
                <a:cs typeface="Constantia"/>
              </a:rPr>
              <a:t> </a:t>
            </a:r>
            <a:r>
              <a:rPr lang="en-US" sz="2300" spc="-20" dirty="0">
                <a:latin typeface="Constantia"/>
                <a:cs typeface="Constantia"/>
              </a:rPr>
              <a:t>two</a:t>
            </a:r>
            <a:r>
              <a:rPr lang="en-US" sz="2300" spc="-120" dirty="0">
                <a:latin typeface="Constantia"/>
                <a:cs typeface="Constantia"/>
              </a:rPr>
              <a:t> </a:t>
            </a:r>
            <a:r>
              <a:rPr lang="en-US" sz="2300" spc="5" dirty="0">
                <a:latin typeface="Constantia"/>
                <a:cs typeface="Constantia"/>
              </a:rPr>
              <a:t>specified</a:t>
            </a:r>
            <a:r>
              <a:rPr lang="en-US" sz="2300" spc="-35" dirty="0">
                <a:latin typeface="Constantia"/>
                <a:cs typeface="Constantia"/>
              </a:rPr>
              <a:t> </a:t>
            </a:r>
            <a:r>
              <a:rPr lang="en-US" sz="2300" spc="-15" dirty="0">
                <a:latin typeface="Constantia"/>
                <a:cs typeface="Constantia"/>
              </a:rPr>
              <a:t>bytes</a:t>
            </a:r>
            <a:r>
              <a:rPr lang="en-US" sz="2300" spc="-114" dirty="0">
                <a:latin typeface="Constantia"/>
                <a:cs typeface="Constantia"/>
              </a:rPr>
              <a:t> </a:t>
            </a:r>
            <a:r>
              <a:rPr lang="en-US" sz="2300" dirty="0">
                <a:latin typeface="Constantia"/>
                <a:cs typeface="Constantia"/>
              </a:rPr>
              <a:t>or</a:t>
            </a:r>
            <a:r>
              <a:rPr lang="en-US" sz="2300" spc="-140" dirty="0">
                <a:latin typeface="Constantia"/>
                <a:cs typeface="Constantia"/>
              </a:rPr>
              <a:t> </a:t>
            </a:r>
            <a:r>
              <a:rPr lang="en-US" sz="2300" spc="-20" dirty="0">
                <a:latin typeface="Constantia"/>
                <a:cs typeface="Constantia"/>
              </a:rPr>
              <a:t>words.</a:t>
            </a:r>
            <a:endParaRPr lang="en-US" sz="2300" dirty="0">
              <a:latin typeface="Constantia"/>
              <a:cs typeface="Constantia"/>
            </a:endParaRPr>
          </a:p>
          <a:p>
            <a:pPr marL="652780" marR="321945" lvl="1" indent="-247650">
              <a:lnSpc>
                <a:spcPts val="2210"/>
              </a:lnSpc>
              <a:spcBef>
                <a:spcPts val="1730"/>
              </a:spcBef>
              <a:buClr>
                <a:srgbClr val="A4B592"/>
              </a:buClr>
              <a:buSzPct val="84782"/>
              <a:buFont typeface="Wingdings 2"/>
              <a:buChar char=""/>
              <a:tabLst>
                <a:tab pos="653415" algn="l"/>
              </a:tabLst>
            </a:pPr>
            <a:r>
              <a:rPr lang="en-US" sz="2300" spc="-5" dirty="0">
                <a:latin typeface="Constantia"/>
                <a:cs typeface="Constantia"/>
              </a:rPr>
              <a:t>The</a:t>
            </a:r>
            <a:r>
              <a:rPr lang="en-US" sz="2300" spc="-75" dirty="0">
                <a:latin typeface="Constantia"/>
                <a:cs typeface="Constantia"/>
              </a:rPr>
              <a:t> </a:t>
            </a:r>
            <a:r>
              <a:rPr lang="en-US" sz="2300" spc="-10" dirty="0">
                <a:latin typeface="Constantia"/>
                <a:cs typeface="Constantia"/>
              </a:rPr>
              <a:t>Src</a:t>
            </a:r>
            <a:r>
              <a:rPr lang="en-US" sz="2300" spc="-120" dirty="0">
                <a:latin typeface="Constantia"/>
                <a:cs typeface="Constantia"/>
              </a:rPr>
              <a:t> </a:t>
            </a:r>
            <a:r>
              <a:rPr lang="en-US" sz="2300" dirty="0">
                <a:latin typeface="Constantia"/>
                <a:cs typeface="Constantia"/>
              </a:rPr>
              <a:t>and</a:t>
            </a:r>
            <a:r>
              <a:rPr lang="en-US" sz="2300" spc="-15" dirty="0">
                <a:latin typeface="Constantia"/>
                <a:cs typeface="Constantia"/>
              </a:rPr>
              <a:t> </a:t>
            </a:r>
            <a:r>
              <a:rPr lang="en-US" sz="2300" dirty="0">
                <a:latin typeface="Constantia"/>
                <a:cs typeface="Constantia"/>
              </a:rPr>
              <a:t>Des</a:t>
            </a:r>
            <a:r>
              <a:rPr lang="en-US" sz="2300" spc="-120" dirty="0">
                <a:latin typeface="Constantia"/>
                <a:cs typeface="Constantia"/>
              </a:rPr>
              <a:t> </a:t>
            </a:r>
            <a:r>
              <a:rPr lang="en-US" sz="2300" spc="-5" dirty="0">
                <a:latin typeface="Constantia"/>
                <a:cs typeface="Constantia"/>
              </a:rPr>
              <a:t>can</a:t>
            </a:r>
            <a:r>
              <a:rPr lang="en-US" sz="2300" spc="-60" dirty="0">
                <a:latin typeface="Constantia"/>
                <a:cs typeface="Constantia"/>
              </a:rPr>
              <a:t> </a:t>
            </a:r>
            <a:r>
              <a:rPr lang="en-US" sz="2300" spc="-5" dirty="0">
                <a:latin typeface="Constantia"/>
                <a:cs typeface="Constantia"/>
              </a:rPr>
              <a:t>be</a:t>
            </a:r>
            <a:r>
              <a:rPr lang="en-US" sz="2300" spc="-105" dirty="0">
                <a:latin typeface="Constantia"/>
                <a:cs typeface="Constantia"/>
              </a:rPr>
              <a:t> </a:t>
            </a:r>
            <a:r>
              <a:rPr lang="en-US" sz="2300" dirty="0">
                <a:latin typeface="Constantia"/>
                <a:cs typeface="Constantia"/>
              </a:rPr>
              <a:t>a</a:t>
            </a:r>
            <a:r>
              <a:rPr lang="en-US" sz="2300" spc="-125" dirty="0">
                <a:latin typeface="Constantia"/>
                <a:cs typeface="Constantia"/>
              </a:rPr>
              <a:t> </a:t>
            </a:r>
            <a:r>
              <a:rPr lang="en-US" sz="2300" spc="-5" dirty="0">
                <a:latin typeface="Constantia"/>
                <a:cs typeface="Constantia"/>
              </a:rPr>
              <a:t>constant,</a:t>
            </a:r>
            <a:r>
              <a:rPr lang="en-US" sz="2300" spc="-80" dirty="0">
                <a:latin typeface="Constantia"/>
                <a:cs typeface="Constantia"/>
              </a:rPr>
              <a:t> </a:t>
            </a:r>
            <a:r>
              <a:rPr lang="en-US" sz="2300" spc="-10" dirty="0">
                <a:latin typeface="Constantia"/>
                <a:cs typeface="Constantia"/>
              </a:rPr>
              <a:t>register</a:t>
            </a:r>
            <a:r>
              <a:rPr lang="en-US" sz="2300" spc="-155" dirty="0">
                <a:latin typeface="Constantia"/>
                <a:cs typeface="Constantia"/>
              </a:rPr>
              <a:t> </a:t>
            </a:r>
            <a:r>
              <a:rPr lang="en-US" sz="2300" dirty="0">
                <a:latin typeface="Constantia"/>
                <a:cs typeface="Constantia"/>
              </a:rPr>
              <a:t>or</a:t>
            </a:r>
            <a:r>
              <a:rPr lang="en-US" sz="2300" spc="-90" dirty="0">
                <a:latin typeface="Constantia"/>
                <a:cs typeface="Constantia"/>
              </a:rPr>
              <a:t> </a:t>
            </a:r>
            <a:r>
              <a:rPr lang="en-US" sz="2300" dirty="0">
                <a:latin typeface="Constantia"/>
                <a:cs typeface="Constantia"/>
              </a:rPr>
              <a:t>memory  location.</a:t>
            </a:r>
          </a:p>
          <a:p>
            <a:pPr marL="652780" marR="78105" lvl="1" indent="-247650">
              <a:lnSpc>
                <a:spcPts val="2210"/>
              </a:lnSpc>
              <a:spcBef>
                <a:spcPts val="1750"/>
              </a:spcBef>
              <a:buClr>
                <a:srgbClr val="A4B592"/>
              </a:buClr>
              <a:buSzPct val="84782"/>
              <a:buFont typeface="Wingdings 2"/>
              <a:buChar char=""/>
              <a:tabLst>
                <a:tab pos="653415" algn="l"/>
              </a:tabLst>
            </a:pPr>
            <a:r>
              <a:rPr lang="en-US" sz="2300" dirty="0">
                <a:latin typeface="Constantia"/>
                <a:cs typeface="Constantia"/>
              </a:rPr>
              <a:t>Both</a:t>
            </a:r>
            <a:r>
              <a:rPr lang="en-US" sz="2300" spc="-125" dirty="0">
                <a:latin typeface="Constantia"/>
                <a:cs typeface="Constantia"/>
              </a:rPr>
              <a:t> </a:t>
            </a:r>
            <a:r>
              <a:rPr lang="en-US" sz="2300" spc="-5" dirty="0">
                <a:latin typeface="Constantia"/>
                <a:cs typeface="Constantia"/>
              </a:rPr>
              <a:t>operands</a:t>
            </a:r>
            <a:r>
              <a:rPr lang="en-US" sz="2300" spc="-140" dirty="0">
                <a:latin typeface="Constantia"/>
                <a:cs typeface="Constantia"/>
              </a:rPr>
              <a:t> </a:t>
            </a:r>
            <a:r>
              <a:rPr lang="en-US" sz="2300" spc="-5" dirty="0">
                <a:latin typeface="Constantia"/>
                <a:cs typeface="Constantia"/>
              </a:rPr>
              <a:t>cannot</a:t>
            </a:r>
            <a:r>
              <a:rPr lang="en-US" sz="2300" spc="-95" dirty="0">
                <a:latin typeface="Constantia"/>
                <a:cs typeface="Constantia"/>
              </a:rPr>
              <a:t> </a:t>
            </a:r>
            <a:r>
              <a:rPr lang="en-US" sz="2300" spc="-5" dirty="0">
                <a:latin typeface="Constantia"/>
                <a:cs typeface="Constantia"/>
              </a:rPr>
              <a:t>be</a:t>
            </a:r>
            <a:r>
              <a:rPr lang="en-US" sz="2300" spc="-110" dirty="0">
                <a:latin typeface="Constantia"/>
                <a:cs typeface="Constantia"/>
              </a:rPr>
              <a:t> </a:t>
            </a:r>
            <a:r>
              <a:rPr lang="en-US" sz="2300" dirty="0">
                <a:latin typeface="Constantia"/>
                <a:cs typeface="Constantia"/>
              </a:rPr>
              <a:t>a</a:t>
            </a:r>
            <a:r>
              <a:rPr lang="en-US" sz="2300" spc="-65" dirty="0">
                <a:latin typeface="Constantia"/>
                <a:cs typeface="Constantia"/>
              </a:rPr>
              <a:t> </a:t>
            </a:r>
            <a:r>
              <a:rPr lang="en-US" sz="2300" spc="5" dirty="0">
                <a:latin typeface="Constantia"/>
                <a:cs typeface="Constantia"/>
              </a:rPr>
              <a:t>memory</a:t>
            </a:r>
            <a:r>
              <a:rPr lang="en-US" sz="2300" spc="-80" dirty="0">
                <a:latin typeface="Constantia"/>
                <a:cs typeface="Constantia"/>
              </a:rPr>
              <a:t> </a:t>
            </a:r>
            <a:r>
              <a:rPr lang="en-US" sz="2300" dirty="0">
                <a:latin typeface="Constantia"/>
                <a:cs typeface="Constantia"/>
              </a:rPr>
              <a:t>location</a:t>
            </a:r>
            <a:r>
              <a:rPr lang="en-US" sz="2300" spc="-135" dirty="0">
                <a:latin typeface="Constantia"/>
                <a:cs typeface="Constantia"/>
              </a:rPr>
              <a:t> </a:t>
            </a:r>
            <a:r>
              <a:rPr lang="en-US" sz="2300" dirty="0">
                <a:latin typeface="Constantia"/>
                <a:cs typeface="Constantia"/>
              </a:rPr>
              <a:t>at</a:t>
            </a:r>
            <a:r>
              <a:rPr lang="en-US" sz="2300" spc="-85" dirty="0">
                <a:latin typeface="Constantia"/>
                <a:cs typeface="Constantia"/>
              </a:rPr>
              <a:t> </a:t>
            </a:r>
            <a:r>
              <a:rPr lang="en-US" sz="2300" spc="-5" dirty="0">
                <a:latin typeface="Constantia"/>
                <a:cs typeface="Constantia"/>
              </a:rPr>
              <a:t>the</a:t>
            </a:r>
            <a:r>
              <a:rPr lang="en-US" sz="2300" spc="-114" dirty="0">
                <a:latin typeface="Constantia"/>
                <a:cs typeface="Constantia"/>
              </a:rPr>
              <a:t> </a:t>
            </a:r>
            <a:r>
              <a:rPr lang="en-US" sz="2300" dirty="0">
                <a:latin typeface="Constantia"/>
                <a:cs typeface="Constantia"/>
              </a:rPr>
              <a:t>same  </a:t>
            </a:r>
            <a:r>
              <a:rPr lang="en-US" sz="2300" spc="-5" dirty="0">
                <a:latin typeface="Constantia"/>
                <a:cs typeface="Constantia"/>
              </a:rPr>
              <a:t>time.</a:t>
            </a:r>
            <a:endParaRPr lang="en-US" sz="2300" dirty="0">
              <a:latin typeface="Constantia"/>
              <a:cs typeface="Constantia"/>
            </a:endParaRPr>
          </a:p>
          <a:p>
            <a:pPr marL="652780" marR="80645" lvl="1" indent="-247650">
              <a:lnSpc>
                <a:spcPct val="80000"/>
              </a:lnSpc>
              <a:spcBef>
                <a:spcPts val="1770"/>
              </a:spcBef>
              <a:buClr>
                <a:srgbClr val="A4B592"/>
              </a:buClr>
              <a:buSzPct val="84782"/>
              <a:buFont typeface="Wingdings 2"/>
              <a:buChar char=""/>
              <a:tabLst>
                <a:tab pos="653415" algn="l"/>
              </a:tabLst>
            </a:pPr>
            <a:r>
              <a:rPr lang="en-US" sz="2300" spc="-5" dirty="0">
                <a:latin typeface="Constantia"/>
                <a:cs typeface="Constantia"/>
              </a:rPr>
              <a:t>The</a:t>
            </a:r>
            <a:r>
              <a:rPr lang="en-US" sz="2300" spc="-130" dirty="0">
                <a:latin typeface="Constantia"/>
                <a:cs typeface="Constantia"/>
              </a:rPr>
              <a:t> </a:t>
            </a:r>
            <a:r>
              <a:rPr lang="en-US" sz="2300" spc="-5" dirty="0">
                <a:latin typeface="Constantia"/>
                <a:cs typeface="Constantia"/>
              </a:rPr>
              <a:t>comparison</a:t>
            </a:r>
            <a:r>
              <a:rPr lang="en-US" sz="2300" spc="-65" dirty="0">
                <a:latin typeface="Constantia"/>
                <a:cs typeface="Constantia"/>
              </a:rPr>
              <a:t> </a:t>
            </a:r>
            <a:r>
              <a:rPr lang="en-US" sz="2300" spc="-5" dirty="0">
                <a:latin typeface="Constantia"/>
                <a:cs typeface="Constantia"/>
              </a:rPr>
              <a:t>is</a:t>
            </a:r>
            <a:r>
              <a:rPr lang="en-US" sz="2300" spc="-105" dirty="0">
                <a:latin typeface="Constantia"/>
                <a:cs typeface="Constantia"/>
              </a:rPr>
              <a:t> </a:t>
            </a:r>
            <a:r>
              <a:rPr lang="en-US" sz="2300" spc="-5" dirty="0">
                <a:latin typeface="Constantia"/>
                <a:cs typeface="Constantia"/>
              </a:rPr>
              <a:t>done</a:t>
            </a:r>
            <a:r>
              <a:rPr lang="en-US" sz="2300" spc="-125" dirty="0">
                <a:latin typeface="Constantia"/>
                <a:cs typeface="Constantia"/>
              </a:rPr>
              <a:t> </a:t>
            </a:r>
            <a:r>
              <a:rPr lang="en-US" sz="2300" spc="-5" dirty="0">
                <a:latin typeface="Constantia"/>
                <a:cs typeface="Constantia"/>
              </a:rPr>
              <a:t>simply</a:t>
            </a:r>
            <a:r>
              <a:rPr lang="en-US" sz="2300" spc="-55" dirty="0">
                <a:latin typeface="Constantia"/>
                <a:cs typeface="Constantia"/>
              </a:rPr>
              <a:t> </a:t>
            </a:r>
            <a:r>
              <a:rPr lang="en-US" sz="2300" spc="-15" dirty="0">
                <a:latin typeface="Constantia"/>
                <a:cs typeface="Constantia"/>
              </a:rPr>
              <a:t>by</a:t>
            </a:r>
            <a:r>
              <a:rPr lang="en-US" sz="2300" spc="-55" dirty="0">
                <a:latin typeface="Constantia"/>
                <a:cs typeface="Constantia"/>
              </a:rPr>
              <a:t> </a:t>
            </a:r>
            <a:r>
              <a:rPr lang="en-US" sz="2300" spc="-10" dirty="0">
                <a:latin typeface="Constantia"/>
                <a:cs typeface="Constantia"/>
              </a:rPr>
              <a:t>internally</a:t>
            </a:r>
            <a:r>
              <a:rPr lang="en-US" sz="2300" spc="-114" dirty="0">
                <a:latin typeface="Constantia"/>
                <a:cs typeface="Constantia"/>
              </a:rPr>
              <a:t> </a:t>
            </a:r>
            <a:r>
              <a:rPr lang="en-US" sz="2300" spc="-5" dirty="0">
                <a:latin typeface="Constantia"/>
                <a:cs typeface="Constantia"/>
              </a:rPr>
              <a:t>subtracting  the </a:t>
            </a:r>
            <a:r>
              <a:rPr lang="en-US" sz="2300" spc="-15" dirty="0">
                <a:latin typeface="Constantia"/>
                <a:cs typeface="Constantia"/>
              </a:rPr>
              <a:t>source </a:t>
            </a:r>
            <a:r>
              <a:rPr lang="en-US" sz="2300" spc="-10" dirty="0">
                <a:latin typeface="Constantia"/>
                <a:cs typeface="Constantia"/>
              </a:rPr>
              <a:t>from</a:t>
            </a:r>
            <a:r>
              <a:rPr lang="en-US" sz="2300" spc="-295" dirty="0">
                <a:latin typeface="Constantia"/>
                <a:cs typeface="Constantia"/>
              </a:rPr>
              <a:t> </a:t>
            </a:r>
            <a:r>
              <a:rPr lang="en-US" sz="2300" spc="-5" dirty="0">
                <a:latin typeface="Constantia"/>
                <a:cs typeface="Constantia"/>
              </a:rPr>
              <a:t>destination.</a:t>
            </a:r>
            <a:endParaRPr lang="en-US" sz="2300" dirty="0">
              <a:latin typeface="Constantia"/>
              <a:cs typeface="Constantia"/>
            </a:endParaRPr>
          </a:p>
          <a:p>
            <a:pPr marL="652780" marR="5080" lvl="1" indent="-247650">
              <a:lnSpc>
                <a:spcPts val="2210"/>
              </a:lnSpc>
              <a:spcBef>
                <a:spcPts val="1730"/>
              </a:spcBef>
              <a:buClr>
                <a:srgbClr val="A4B592"/>
              </a:buClr>
              <a:buSzPct val="84782"/>
              <a:buFont typeface="Wingdings 2"/>
              <a:buChar char=""/>
              <a:tabLst>
                <a:tab pos="653415" algn="l"/>
              </a:tabLst>
            </a:pPr>
            <a:r>
              <a:rPr lang="en-US" sz="2300" spc="-5" dirty="0">
                <a:latin typeface="Constantia"/>
                <a:cs typeface="Constantia"/>
              </a:rPr>
              <a:t>The</a:t>
            </a:r>
            <a:r>
              <a:rPr lang="en-US" sz="2300" spc="-145" dirty="0">
                <a:latin typeface="Constantia"/>
                <a:cs typeface="Constantia"/>
              </a:rPr>
              <a:t> </a:t>
            </a:r>
            <a:r>
              <a:rPr lang="en-US" sz="2300" spc="-5" dirty="0">
                <a:latin typeface="Constantia"/>
                <a:cs typeface="Constantia"/>
              </a:rPr>
              <a:t>value</a:t>
            </a:r>
            <a:r>
              <a:rPr lang="en-US" sz="2300" spc="-114" dirty="0">
                <a:latin typeface="Constantia"/>
                <a:cs typeface="Constantia"/>
              </a:rPr>
              <a:t> </a:t>
            </a:r>
            <a:r>
              <a:rPr lang="en-US" sz="2300" dirty="0">
                <a:latin typeface="Constantia"/>
                <a:cs typeface="Constantia"/>
              </a:rPr>
              <a:t>of</a:t>
            </a:r>
            <a:r>
              <a:rPr lang="en-US" sz="2300" spc="-5" dirty="0">
                <a:latin typeface="Constantia"/>
                <a:cs typeface="Constantia"/>
              </a:rPr>
              <a:t> </a:t>
            </a:r>
            <a:r>
              <a:rPr lang="en-US" sz="2300" spc="-15" dirty="0">
                <a:latin typeface="Constantia"/>
                <a:cs typeface="Constantia"/>
              </a:rPr>
              <a:t>source</a:t>
            </a:r>
            <a:r>
              <a:rPr lang="en-US" sz="2300" spc="-135" dirty="0">
                <a:latin typeface="Constantia"/>
                <a:cs typeface="Constantia"/>
              </a:rPr>
              <a:t> </a:t>
            </a:r>
            <a:r>
              <a:rPr lang="en-US" sz="2300" dirty="0">
                <a:latin typeface="Constantia"/>
                <a:cs typeface="Constantia"/>
              </a:rPr>
              <a:t>and</a:t>
            </a:r>
            <a:r>
              <a:rPr lang="en-US" sz="2300" spc="-70" dirty="0">
                <a:latin typeface="Constantia"/>
                <a:cs typeface="Constantia"/>
              </a:rPr>
              <a:t> </a:t>
            </a:r>
            <a:r>
              <a:rPr lang="en-US" sz="2300" spc="-5" dirty="0">
                <a:latin typeface="Constantia"/>
                <a:cs typeface="Constantia"/>
              </a:rPr>
              <a:t>destination</a:t>
            </a:r>
            <a:r>
              <a:rPr lang="en-US" sz="2300" spc="-110" dirty="0">
                <a:latin typeface="Constantia"/>
                <a:cs typeface="Constantia"/>
              </a:rPr>
              <a:t> </a:t>
            </a:r>
            <a:r>
              <a:rPr lang="en-US" sz="2300" spc="-5" dirty="0">
                <a:latin typeface="Constantia"/>
                <a:cs typeface="Constantia"/>
              </a:rPr>
              <a:t>does</a:t>
            </a:r>
            <a:r>
              <a:rPr lang="en-US" sz="2300" spc="-110" dirty="0">
                <a:latin typeface="Constantia"/>
                <a:cs typeface="Constantia"/>
              </a:rPr>
              <a:t> </a:t>
            </a:r>
            <a:r>
              <a:rPr lang="en-US" sz="2300" spc="-5" dirty="0">
                <a:latin typeface="Constantia"/>
                <a:cs typeface="Constantia"/>
              </a:rPr>
              <a:t>not</a:t>
            </a:r>
            <a:r>
              <a:rPr lang="en-US" sz="2300" spc="-125" dirty="0">
                <a:latin typeface="Constantia"/>
                <a:cs typeface="Constantia"/>
              </a:rPr>
              <a:t> </a:t>
            </a:r>
            <a:r>
              <a:rPr lang="en-US" sz="2300" spc="-10" dirty="0">
                <a:latin typeface="Constantia"/>
                <a:cs typeface="Constantia"/>
              </a:rPr>
              <a:t>change,</a:t>
            </a:r>
            <a:r>
              <a:rPr lang="en-US" sz="2300" spc="-30" dirty="0">
                <a:latin typeface="Constantia"/>
                <a:cs typeface="Constantia"/>
              </a:rPr>
              <a:t> </a:t>
            </a:r>
            <a:r>
              <a:rPr lang="en-US" sz="2300" spc="-5" dirty="0">
                <a:latin typeface="Constantia"/>
                <a:cs typeface="Constantia"/>
              </a:rPr>
              <a:t>but  the</a:t>
            </a:r>
            <a:r>
              <a:rPr lang="en-US" sz="2300" spc="-90" dirty="0">
                <a:latin typeface="Constantia"/>
                <a:cs typeface="Constantia"/>
              </a:rPr>
              <a:t> </a:t>
            </a:r>
            <a:r>
              <a:rPr lang="en-US" sz="2300" spc="35" dirty="0">
                <a:latin typeface="Constantia"/>
                <a:cs typeface="Constantia"/>
              </a:rPr>
              <a:t>flags</a:t>
            </a:r>
            <a:r>
              <a:rPr lang="en-US" sz="2300" spc="-114" dirty="0">
                <a:latin typeface="Constantia"/>
                <a:cs typeface="Constantia"/>
              </a:rPr>
              <a:t> </a:t>
            </a:r>
            <a:r>
              <a:rPr lang="en-US" sz="2300" spc="-10" dirty="0">
                <a:latin typeface="Constantia"/>
                <a:cs typeface="Constantia"/>
              </a:rPr>
              <a:t>are</a:t>
            </a:r>
            <a:r>
              <a:rPr lang="en-US" sz="2300" spc="-60" dirty="0">
                <a:latin typeface="Constantia"/>
                <a:cs typeface="Constantia"/>
              </a:rPr>
              <a:t> </a:t>
            </a:r>
            <a:r>
              <a:rPr lang="en-US" sz="2300" dirty="0">
                <a:latin typeface="Constantia"/>
                <a:cs typeface="Constantia"/>
              </a:rPr>
              <a:t>modified</a:t>
            </a:r>
            <a:r>
              <a:rPr lang="en-US" sz="2300" spc="-65" dirty="0">
                <a:latin typeface="Constantia"/>
                <a:cs typeface="Constantia"/>
              </a:rPr>
              <a:t> </a:t>
            </a:r>
            <a:r>
              <a:rPr lang="en-US" sz="2300" spc="-20" dirty="0">
                <a:latin typeface="Constantia"/>
                <a:cs typeface="Constantia"/>
              </a:rPr>
              <a:t>to</a:t>
            </a:r>
            <a:r>
              <a:rPr lang="en-US" sz="2300" spc="-70" dirty="0">
                <a:latin typeface="Constantia"/>
                <a:cs typeface="Constantia"/>
              </a:rPr>
              <a:t> </a:t>
            </a:r>
            <a:r>
              <a:rPr lang="en-US" sz="2300" spc="-10" dirty="0">
                <a:latin typeface="Constantia"/>
                <a:cs typeface="Constantia"/>
              </a:rPr>
              <a:t>indicate</a:t>
            </a:r>
            <a:r>
              <a:rPr lang="en-US" sz="2300" spc="-100" dirty="0">
                <a:latin typeface="Constantia"/>
                <a:cs typeface="Constantia"/>
              </a:rPr>
              <a:t> </a:t>
            </a:r>
            <a:r>
              <a:rPr lang="en-US" sz="2300" spc="-5" dirty="0">
                <a:latin typeface="Constantia"/>
                <a:cs typeface="Constantia"/>
              </a:rPr>
              <a:t>the</a:t>
            </a:r>
            <a:r>
              <a:rPr lang="en-US" sz="2300" spc="-105" dirty="0">
                <a:latin typeface="Constantia"/>
                <a:cs typeface="Constantia"/>
              </a:rPr>
              <a:t> </a:t>
            </a:r>
            <a:r>
              <a:rPr lang="en-US" sz="2300" spc="-5" dirty="0">
                <a:latin typeface="Constantia"/>
                <a:cs typeface="Constantia"/>
              </a:rPr>
              <a:t>result</a:t>
            </a:r>
            <a:endParaRPr lang="en-IN" dirty="0"/>
          </a:p>
        </p:txBody>
      </p:sp>
    </p:spTree>
    <p:extLst>
      <p:ext uri="{BB962C8B-B14F-4D97-AF65-F5344CB8AC3E}">
        <p14:creationId xmlns:p14="http://schemas.microsoft.com/office/powerpoint/2010/main" val="2013350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E6CB2-4D58-4106-96C0-9EAFDDF16131}"/>
              </a:ext>
            </a:extLst>
          </p:cNvPr>
          <p:cNvSpPr>
            <a:spLocks noGrp="1"/>
          </p:cNvSpPr>
          <p:nvPr>
            <p:ph type="title"/>
          </p:nvPr>
        </p:nvSpPr>
        <p:spPr/>
        <p:txBody>
          <a:bodyPr/>
          <a:lstStyle/>
          <a:p>
            <a:r>
              <a:rPr lang="en-IN" dirty="0"/>
              <a:t>CMP</a:t>
            </a:r>
          </a:p>
        </p:txBody>
      </p:sp>
      <p:sp>
        <p:nvSpPr>
          <p:cNvPr id="3" name="Content Placeholder 2">
            <a:extLst>
              <a:ext uri="{FF2B5EF4-FFF2-40B4-BE49-F238E27FC236}">
                <a16:creationId xmlns:a16="http://schemas.microsoft.com/office/drawing/2014/main" xmlns="" id="{579D86C7-DDC8-46B5-96F3-F8E77E8286C4}"/>
              </a:ext>
            </a:extLst>
          </p:cNvPr>
          <p:cNvSpPr>
            <a:spLocks noGrp="1"/>
          </p:cNvSpPr>
          <p:nvPr>
            <p:ph idx="1"/>
          </p:nvPr>
        </p:nvSpPr>
        <p:spPr/>
        <p:txBody>
          <a:bodyPr/>
          <a:lstStyle/>
          <a:p>
            <a:pPr marL="527685" indent="-515620">
              <a:lnSpc>
                <a:spcPct val="100000"/>
              </a:lnSpc>
              <a:spcBef>
                <a:spcPts val="105"/>
              </a:spcBef>
              <a:buAutoNum type="romanLcParenR"/>
              <a:tabLst>
                <a:tab pos="527685" algn="l"/>
                <a:tab pos="528320" algn="l"/>
              </a:tabLst>
            </a:pPr>
            <a:r>
              <a:rPr lang="en-IN" sz="2400" spc="-5" dirty="0">
                <a:latin typeface="Times New Roman"/>
                <a:cs typeface="Times New Roman"/>
              </a:rPr>
              <a:t>CMP</a:t>
            </a:r>
            <a:r>
              <a:rPr lang="en-IN" sz="2400" spc="-170" dirty="0">
                <a:latin typeface="Times New Roman"/>
                <a:cs typeface="Times New Roman"/>
              </a:rPr>
              <a:t> </a:t>
            </a:r>
            <a:r>
              <a:rPr lang="en-IN" sz="2400" dirty="0">
                <a:latin typeface="Times New Roman"/>
                <a:cs typeface="Times New Roman"/>
              </a:rPr>
              <a:t>CL,BL             </a:t>
            </a:r>
          </a:p>
          <a:p>
            <a:pPr marL="527685" indent="-515620">
              <a:lnSpc>
                <a:spcPct val="100000"/>
              </a:lnSpc>
              <a:buAutoNum type="romanLcParenR"/>
              <a:tabLst>
                <a:tab pos="527685" algn="l"/>
                <a:tab pos="528320" algn="l"/>
              </a:tabLst>
            </a:pPr>
            <a:r>
              <a:rPr lang="en-IN" sz="2400" spc="-5" dirty="0">
                <a:latin typeface="Times New Roman"/>
                <a:cs typeface="Times New Roman"/>
              </a:rPr>
              <a:t>CMP</a:t>
            </a:r>
            <a:r>
              <a:rPr lang="en-IN" sz="2400" spc="-265" dirty="0">
                <a:latin typeface="Times New Roman"/>
                <a:cs typeface="Times New Roman"/>
              </a:rPr>
              <a:t> </a:t>
            </a:r>
            <a:r>
              <a:rPr lang="en-IN" sz="2400" spc="-5" dirty="0">
                <a:latin typeface="Times New Roman"/>
                <a:cs typeface="Times New Roman"/>
              </a:rPr>
              <a:t>AX,SP</a:t>
            </a:r>
            <a:endParaRPr lang="en-IN" sz="2400" dirty="0">
              <a:latin typeface="Times New Roman"/>
              <a:cs typeface="Times New Roman"/>
            </a:endParaRPr>
          </a:p>
          <a:p>
            <a:pPr marL="527685" indent="-515620">
              <a:lnSpc>
                <a:spcPct val="100000"/>
              </a:lnSpc>
              <a:buAutoNum type="romanLcParenR"/>
              <a:tabLst>
                <a:tab pos="527685" algn="l"/>
                <a:tab pos="528320" algn="l"/>
              </a:tabLst>
            </a:pPr>
            <a:r>
              <a:rPr lang="en-IN" sz="2400" spc="-5" dirty="0">
                <a:latin typeface="Times New Roman"/>
                <a:cs typeface="Times New Roman"/>
              </a:rPr>
              <a:t>CMP</a:t>
            </a:r>
            <a:r>
              <a:rPr lang="en-IN" sz="2400" spc="-150" dirty="0">
                <a:latin typeface="Times New Roman"/>
                <a:cs typeface="Times New Roman"/>
              </a:rPr>
              <a:t> </a:t>
            </a:r>
            <a:r>
              <a:rPr lang="en-IN" sz="2400" spc="5" dirty="0">
                <a:latin typeface="Times New Roman"/>
                <a:cs typeface="Times New Roman"/>
              </a:rPr>
              <a:t>[DI],CH</a:t>
            </a:r>
            <a:endParaRPr lang="en-US" sz="2400" dirty="0">
              <a:latin typeface="Times New Roman"/>
              <a:cs typeface="Times New Roman"/>
            </a:endParaRPr>
          </a:p>
          <a:p>
            <a:endParaRPr lang="en-IN" dirty="0"/>
          </a:p>
        </p:txBody>
      </p:sp>
      <p:sp>
        <p:nvSpPr>
          <p:cNvPr id="5" name="TextBox 4">
            <a:extLst>
              <a:ext uri="{FF2B5EF4-FFF2-40B4-BE49-F238E27FC236}">
                <a16:creationId xmlns:a16="http://schemas.microsoft.com/office/drawing/2014/main" xmlns="" id="{524CD044-E6B5-40B0-93C6-8752A75AAC20}"/>
              </a:ext>
            </a:extLst>
          </p:cNvPr>
          <p:cNvSpPr txBox="1"/>
          <p:nvPr/>
        </p:nvSpPr>
        <p:spPr>
          <a:xfrm>
            <a:off x="3886200" y="1524000"/>
            <a:ext cx="4724400" cy="1140825"/>
          </a:xfrm>
          <a:prstGeom prst="rect">
            <a:avLst/>
          </a:prstGeom>
          <a:noFill/>
        </p:spPr>
        <p:txBody>
          <a:bodyPr wrap="square">
            <a:spAutoFit/>
          </a:bodyPr>
          <a:lstStyle/>
          <a:p>
            <a:pPr marL="12700">
              <a:lnSpc>
                <a:spcPct val="100000"/>
              </a:lnSpc>
              <a:spcBef>
                <a:spcPts val="105"/>
              </a:spcBef>
            </a:pPr>
            <a:r>
              <a:rPr lang="en-US" sz="1800" spc="5" dirty="0">
                <a:latin typeface="Times New Roman"/>
                <a:cs typeface="Times New Roman"/>
              </a:rPr>
              <a:t>CL-BL</a:t>
            </a:r>
            <a:endParaRPr lang="en-US" sz="1800" dirty="0">
              <a:latin typeface="Times New Roman"/>
              <a:cs typeface="Times New Roman"/>
            </a:endParaRPr>
          </a:p>
          <a:p>
            <a:pPr marL="12700">
              <a:lnSpc>
                <a:spcPct val="100000"/>
              </a:lnSpc>
            </a:pPr>
            <a:r>
              <a:rPr lang="en-US" sz="1800" dirty="0">
                <a:latin typeface="Times New Roman"/>
                <a:cs typeface="Times New Roman"/>
              </a:rPr>
              <a:t>;</a:t>
            </a:r>
            <a:r>
              <a:rPr lang="en-US" sz="1800" spc="-190" dirty="0">
                <a:latin typeface="Times New Roman"/>
                <a:cs typeface="Times New Roman"/>
              </a:rPr>
              <a:t> </a:t>
            </a:r>
            <a:r>
              <a:rPr lang="en-US" sz="1800" spc="-10" dirty="0">
                <a:latin typeface="Times New Roman"/>
                <a:cs typeface="Times New Roman"/>
              </a:rPr>
              <a:t>AX-SP</a:t>
            </a:r>
            <a:endParaRPr lang="en-US" sz="1800" dirty="0">
              <a:latin typeface="Times New Roman"/>
              <a:cs typeface="Times New Roman"/>
            </a:endParaRPr>
          </a:p>
          <a:p>
            <a:pPr marL="67945" marR="5080" indent="-55244">
              <a:lnSpc>
                <a:spcPct val="80000"/>
              </a:lnSpc>
              <a:spcBef>
                <a:spcPts val="409"/>
              </a:spcBef>
            </a:pPr>
            <a:r>
              <a:rPr lang="en-US" sz="1800" dirty="0">
                <a:latin typeface="Times New Roman"/>
                <a:cs typeface="Times New Roman"/>
              </a:rPr>
              <a:t>; </a:t>
            </a:r>
            <a:r>
              <a:rPr lang="en-US" sz="1800" spc="-5" dirty="0">
                <a:latin typeface="Times New Roman"/>
                <a:cs typeface="Times New Roman"/>
              </a:rPr>
              <a:t>CH </a:t>
            </a:r>
            <a:r>
              <a:rPr lang="en-US" sz="1800" spc="5" dirty="0">
                <a:latin typeface="Times New Roman"/>
                <a:cs typeface="Times New Roman"/>
              </a:rPr>
              <a:t>subtracts </a:t>
            </a:r>
            <a:r>
              <a:rPr lang="en-US" sz="1800" dirty="0">
                <a:latin typeface="Times New Roman"/>
                <a:cs typeface="Times New Roman"/>
              </a:rPr>
              <a:t>from </a:t>
            </a:r>
            <a:r>
              <a:rPr lang="en-US" sz="1800" spc="-5" dirty="0">
                <a:latin typeface="Times New Roman"/>
                <a:cs typeface="Times New Roman"/>
              </a:rPr>
              <a:t>the byte  contents </a:t>
            </a:r>
            <a:r>
              <a:rPr lang="en-US" sz="1800" spc="-10" dirty="0">
                <a:latin typeface="Times New Roman"/>
                <a:cs typeface="Times New Roman"/>
              </a:rPr>
              <a:t>of </a:t>
            </a:r>
            <a:r>
              <a:rPr lang="en-US" sz="1800" spc="-5" dirty="0">
                <a:latin typeface="Times New Roman"/>
                <a:cs typeface="Times New Roman"/>
              </a:rPr>
              <a:t>the </a:t>
            </a:r>
            <a:r>
              <a:rPr lang="en-US" sz="1800" dirty="0">
                <a:latin typeface="Times New Roman"/>
                <a:cs typeface="Times New Roman"/>
              </a:rPr>
              <a:t>data </a:t>
            </a:r>
            <a:r>
              <a:rPr lang="en-US" sz="1800" spc="-15" dirty="0">
                <a:latin typeface="Times New Roman"/>
                <a:cs typeface="Times New Roman"/>
              </a:rPr>
              <a:t>segment  memory </a:t>
            </a:r>
            <a:r>
              <a:rPr lang="en-US" sz="1800" dirty="0">
                <a:latin typeface="Times New Roman"/>
                <a:cs typeface="Times New Roman"/>
              </a:rPr>
              <a:t>location </a:t>
            </a:r>
            <a:r>
              <a:rPr lang="en-US" sz="1800" spc="-5" dirty="0">
                <a:latin typeface="Times New Roman"/>
                <a:cs typeface="Times New Roman"/>
              </a:rPr>
              <a:t>addressed </a:t>
            </a:r>
            <a:r>
              <a:rPr lang="en-US" sz="1800" spc="5" dirty="0">
                <a:latin typeface="Times New Roman"/>
                <a:cs typeface="Times New Roman"/>
              </a:rPr>
              <a:t>by</a:t>
            </a:r>
            <a:r>
              <a:rPr lang="en-US" sz="1800" spc="-70" dirty="0">
                <a:latin typeface="Times New Roman"/>
                <a:cs typeface="Times New Roman"/>
              </a:rPr>
              <a:t> </a:t>
            </a:r>
            <a:r>
              <a:rPr lang="en-US" sz="1800" spc="-5" dirty="0">
                <a:latin typeface="Times New Roman"/>
                <a:cs typeface="Times New Roman"/>
              </a:rPr>
              <a:t>DI</a:t>
            </a:r>
            <a:endParaRPr lang="en-US" sz="1800" dirty="0">
              <a:latin typeface="Times New Roman"/>
              <a:cs typeface="Times New Roman"/>
            </a:endParaRPr>
          </a:p>
        </p:txBody>
      </p:sp>
    </p:spTree>
    <p:extLst>
      <p:ext uri="{BB962C8B-B14F-4D97-AF65-F5344CB8AC3E}">
        <p14:creationId xmlns:p14="http://schemas.microsoft.com/office/powerpoint/2010/main" val="211566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67FB7-20D9-4061-B5AC-D497816A7B81}"/>
              </a:ext>
            </a:extLst>
          </p:cNvPr>
          <p:cNvSpPr>
            <a:spLocks noGrp="1"/>
          </p:cNvSpPr>
          <p:nvPr>
            <p:ph type="title"/>
          </p:nvPr>
        </p:nvSpPr>
        <p:spPr/>
        <p:txBody>
          <a:bodyPr>
            <a:normAutofit fontScale="90000"/>
          </a:bodyPr>
          <a:lstStyle/>
          <a:p>
            <a:r>
              <a:rPr lang="en-IN" sz="4400" spc="-10" dirty="0">
                <a:latin typeface="Constantia"/>
                <a:cs typeface="Constantia"/>
              </a:rPr>
              <a:t>Data </a:t>
            </a:r>
            <a:r>
              <a:rPr lang="en-IN" sz="4400" spc="-35" dirty="0">
                <a:latin typeface="Constantia"/>
                <a:cs typeface="Constantia"/>
              </a:rPr>
              <a:t>Transfer</a:t>
            </a:r>
            <a:r>
              <a:rPr lang="en-IN" sz="4400" spc="-285" dirty="0">
                <a:latin typeface="Constantia"/>
                <a:cs typeface="Constantia"/>
              </a:rPr>
              <a:t> </a:t>
            </a:r>
            <a:r>
              <a:rPr lang="en-IN" sz="4400" spc="-5" dirty="0">
                <a:latin typeface="Constantia"/>
                <a:cs typeface="Constantia"/>
              </a:rPr>
              <a:t>Instructions</a:t>
            </a:r>
            <a:r>
              <a:rPr lang="en-IN" sz="4400" dirty="0">
                <a:latin typeface="Constantia"/>
                <a:cs typeface="Constantia"/>
              </a:rPr>
              <a:t/>
            </a:r>
            <a:br>
              <a:rPr lang="en-IN" sz="4400" dirty="0">
                <a:latin typeface="Constantia"/>
                <a:cs typeface="Constantia"/>
              </a:rPr>
            </a:br>
            <a:endParaRPr lang="en-IN" dirty="0"/>
          </a:p>
        </p:txBody>
      </p:sp>
      <p:pic>
        <p:nvPicPr>
          <p:cNvPr id="4" name="Content Placeholder 3">
            <a:extLst>
              <a:ext uri="{FF2B5EF4-FFF2-40B4-BE49-F238E27FC236}">
                <a16:creationId xmlns:a16="http://schemas.microsoft.com/office/drawing/2014/main" xmlns="" id="{DA3FD319-86B9-44FB-B7C1-5451AD2E58D5}"/>
              </a:ext>
            </a:extLst>
          </p:cNvPr>
          <p:cNvPicPr>
            <a:picLocks noGrp="1" noChangeAspect="1"/>
          </p:cNvPicPr>
          <p:nvPr>
            <p:ph idx="1"/>
          </p:nvPr>
        </p:nvPicPr>
        <p:blipFill>
          <a:blip r:embed="rId2"/>
          <a:stretch>
            <a:fillRect/>
          </a:stretch>
        </p:blipFill>
        <p:spPr>
          <a:xfrm>
            <a:off x="1435100" y="2543865"/>
            <a:ext cx="7499350" cy="2608469"/>
          </a:xfrm>
          <a:prstGeom prst="rect">
            <a:avLst/>
          </a:prstGeom>
        </p:spPr>
      </p:pic>
    </p:spTree>
    <p:extLst>
      <p:ext uri="{BB962C8B-B14F-4D97-AF65-F5344CB8AC3E}">
        <p14:creationId xmlns:p14="http://schemas.microsoft.com/office/powerpoint/2010/main" val="30969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BE6A4-5BA0-4CA0-99A8-455671A1E358}"/>
              </a:ext>
            </a:extLst>
          </p:cNvPr>
          <p:cNvSpPr>
            <a:spLocks noGrp="1"/>
          </p:cNvSpPr>
          <p:nvPr>
            <p:ph type="title"/>
          </p:nvPr>
        </p:nvSpPr>
        <p:spPr/>
        <p:txBody>
          <a:bodyPr/>
          <a:lstStyle/>
          <a:p>
            <a:r>
              <a:rPr lang="en-US" dirty="0"/>
              <a:t>ASCII </a:t>
            </a:r>
            <a:r>
              <a:rPr lang="en-US" dirty="0" err="1"/>
              <a:t>Airthmetic</a:t>
            </a:r>
            <a:endParaRPr lang="en-IN" dirty="0"/>
          </a:p>
        </p:txBody>
      </p:sp>
      <p:sp>
        <p:nvSpPr>
          <p:cNvPr id="3" name="Content Placeholder 2">
            <a:extLst>
              <a:ext uri="{FF2B5EF4-FFF2-40B4-BE49-F238E27FC236}">
                <a16:creationId xmlns:a16="http://schemas.microsoft.com/office/drawing/2014/main" xmlns="" id="{6C2C1954-05E8-4CC3-A05D-42FA8EE7D804}"/>
              </a:ext>
            </a:extLst>
          </p:cNvPr>
          <p:cNvSpPr>
            <a:spLocks noGrp="1"/>
          </p:cNvSpPr>
          <p:nvPr>
            <p:ph idx="1"/>
          </p:nvPr>
        </p:nvSpPr>
        <p:spPr/>
        <p:txBody>
          <a:bodyPr>
            <a:normAutofit fontScale="92500" lnSpcReduction="20000"/>
          </a:bodyPr>
          <a:lstStyle/>
          <a:p>
            <a:r>
              <a:rPr lang="en-IN" dirty="0"/>
              <a:t>ASCII arithmetic instructions function with coded numbers, value 30H to 39H for 0–9. </a:t>
            </a:r>
          </a:p>
          <a:p>
            <a:r>
              <a:rPr lang="en-IN" dirty="0"/>
              <a:t>• Four instructions in ASCII arithmetic operations: </a:t>
            </a:r>
          </a:p>
          <a:p>
            <a:r>
              <a:rPr lang="en-IN" dirty="0"/>
              <a:t>• AAA (ASCII adjust after addition) </a:t>
            </a:r>
          </a:p>
          <a:p>
            <a:r>
              <a:rPr lang="en-IN" dirty="0"/>
              <a:t>• AAD (BCD to binary convert before division) </a:t>
            </a:r>
          </a:p>
          <a:p>
            <a:r>
              <a:rPr lang="en-IN" dirty="0"/>
              <a:t>• AAM (BCD adjust after multiplication)</a:t>
            </a:r>
          </a:p>
          <a:p>
            <a:r>
              <a:rPr lang="en-IN" dirty="0"/>
              <a:t>• AAS (ASCII adjust after subtraction) </a:t>
            </a:r>
          </a:p>
          <a:p>
            <a:r>
              <a:rPr lang="en-IN" dirty="0"/>
              <a:t>• These instructions use register AX as the source and as the destination.</a:t>
            </a:r>
          </a:p>
        </p:txBody>
      </p:sp>
    </p:spTree>
    <p:extLst>
      <p:ext uri="{BB962C8B-B14F-4D97-AF65-F5344CB8AC3E}">
        <p14:creationId xmlns:p14="http://schemas.microsoft.com/office/powerpoint/2010/main" val="3224339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F42DC-F89F-4AD6-8BF8-099B4FFAA53E}"/>
              </a:ext>
            </a:extLst>
          </p:cNvPr>
          <p:cNvSpPr>
            <a:spLocks noGrp="1"/>
          </p:cNvSpPr>
          <p:nvPr>
            <p:ph type="title"/>
          </p:nvPr>
        </p:nvSpPr>
        <p:spPr/>
        <p:txBody>
          <a:bodyPr>
            <a:normAutofit fontScale="90000"/>
          </a:bodyPr>
          <a:lstStyle/>
          <a:p>
            <a:r>
              <a:rPr lang="en-IN" dirty="0"/>
              <a:t>Packed &amp; Unpacked BCD Numbers</a:t>
            </a:r>
          </a:p>
        </p:txBody>
      </p:sp>
      <p:sp>
        <p:nvSpPr>
          <p:cNvPr id="3" name="Content Placeholder 2">
            <a:extLst>
              <a:ext uri="{FF2B5EF4-FFF2-40B4-BE49-F238E27FC236}">
                <a16:creationId xmlns:a16="http://schemas.microsoft.com/office/drawing/2014/main" xmlns="" id="{A76899AA-0F37-4F15-82BA-1256D7DEF385}"/>
              </a:ext>
            </a:extLst>
          </p:cNvPr>
          <p:cNvSpPr>
            <a:spLocks noGrp="1"/>
          </p:cNvSpPr>
          <p:nvPr>
            <p:ph idx="1"/>
          </p:nvPr>
        </p:nvSpPr>
        <p:spPr/>
        <p:txBody>
          <a:bodyPr/>
          <a:lstStyle/>
          <a:p>
            <a:r>
              <a:rPr lang="en-US" dirty="0"/>
              <a:t>Packed</a:t>
            </a:r>
          </a:p>
          <a:p>
            <a:r>
              <a:rPr lang="en-US" dirty="0"/>
              <a:t> AL = 59 Packed BCD Numbers </a:t>
            </a:r>
          </a:p>
          <a:p>
            <a:pPr>
              <a:buFont typeface="Arial" panose="020B0604020202020204" pitchFamily="34" charset="0"/>
              <a:buChar char="•"/>
            </a:pPr>
            <a:r>
              <a:rPr lang="en-US" dirty="0"/>
              <a:t> One Nibble Represents one BCD Digit </a:t>
            </a:r>
          </a:p>
          <a:p>
            <a:pPr>
              <a:buFont typeface="Arial" panose="020B0604020202020204" pitchFamily="34" charset="0"/>
              <a:buChar char="•"/>
            </a:pPr>
            <a:r>
              <a:rPr lang="en-US" dirty="0"/>
              <a:t>• Unpacked</a:t>
            </a:r>
          </a:p>
          <a:p>
            <a:pPr>
              <a:buFont typeface="Arial" panose="020B0604020202020204" pitchFamily="34" charset="0"/>
              <a:buChar char="•"/>
            </a:pPr>
            <a:r>
              <a:rPr lang="en-US" dirty="0"/>
              <a:t> • AL = 09</a:t>
            </a:r>
          </a:p>
          <a:p>
            <a:pPr>
              <a:buFont typeface="Arial" panose="020B0604020202020204" pitchFamily="34" charset="0"/>
              <a:buChar char="•"/>
            </a:pPr>
            <a:r>
              <a:rPr lang="en-US" dirty="0"/>
              <a:t> • One Byte Represents one BCD Digit</a:t>
            </a:r>
            <a:endParaRPr lang="en-IN" dirty="0"/>
          </a:p>
        </p:txBody>
      </p:sp>
    </p:spTree>
    <p:extLst>
      <p:ext uri="{BB962C8B-B14F-4D97-AF65-F5344CB8AC3E}">
        <p14:creationId xmlns:p14="http://schemas.microsoft.com/office/powerpoint/2010/main" val="3915236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E3CCB-3F4C-45E4-A4F4-E3B54DA50575}"/>
              </a:ext>
            </a:extLst>
          </p:cNvPr>
          <p:cNvSpPr>
            <a:spLocks noGrp="1"/>
          </p:cNvSpPr>
          <p:nvPr>
            <p:ph type="title"/>
          </p:nvPr>
        </p:nvSpPr>
        <p:spPr/>
        <p:txBody>
          <a:bodyPr/>
          <a:lstStyle/>
          <a:p>
            <a:r>
              <a:rPr lang="en-IN" dirty="0"/>
              <a:t>AAA</a:t>
            </a:r>
          </a:p>
        </p:txBody>
      </p:sp>
      <p:sp>
        <p:nvSpPr>
          <p:cNvPr id="6" name="Content Placeholder 5">
            <a:extLst>
              <a:ext uri="{FF2B5EF4-FFF2-40B4-BE49-F238E27FC236}">
                <a16:creationId xmlns:a16="http://schemas.microsoft.com/office/drawing/2014/main" xmlns="" id="{6C5E7198-62F4-447F-80B2-7D30C3536975}"/>
              </a:ext>
            </a:extLst>
          </p:cNvPr>
          <p:cNvSpPr>
            <a:spLocks noGrp="1"/>
          </p:cNvSpPr>
          <p:nvPr>
            <p:ph idx="1"/>
          </p:nvPr>
        </p:nvSpPr>
        <p:spPr>
          <a:xfrm>
            <a:off x="1435608" y="1447800"/>
            <a:ext cx="7498080" cy="3962400"/>
          </a:xfrm>
        </p:spPr>
        <p:txBody>
          <a:bodyPr>
            <a:normAutofit/>
          </a:bodyPr>
          <a:lstStyle/>
          <a:p>
            <a:pPr marL="82296" indent="0">
              <a:buNone/>
            </a:pPr>
            <a:r>
              <a:rPr lang="en-IN" sz="2000" dirty="0"/>
              <a:t>1.This instruction converts ASCII sum into unpacked BCD numbers after addition.</a:t>
            </a:r>
          </a:p>
          <a:p>
            <a:pPr marL="82296" indent="0">
              <a:buNone/>
            </a:pPr>
            <a:r>
              <a:rPr lang="en-IN" sz="2000" dirty="0"/>
              <a:t>Valid BCD numbers are 0-9.</a:t>
            </a:r>
          </a:p>
          <a:p>
            <a:pPr marL="82296" indent="0">
              <a:buNone/>
            </a:pPr>
            <a:r>
              <a:rPr lang="en-IN" sz="2000" dirty="0"/>
              <a:t> Invalid BCD numbers are A-F</a:t>
            </a:r>
          </a:p>
          <a:p>
            <a:pPr marL="82296" indent="0">
              <a:buNone/>
            </a:pPr>
            <a:r>
              <a:rPr lang="pt-BR" sz="1200" dirty="0"/>
              <a:t>• </a:t>
            </a:r>
            <a:r>
              <a:rPr lang="pt-BR" sz="2000" dirty="0"/>
              <a:t>AL = 39H = BCD 9; CL = 38H = BCD 8 </a:t>
            </a:r>
          </a:p>
          <a:p>
            <a:pPr marL="82296" indent="0">
              <a:buNone/>
            </a:pPr>
            <a:r>
              <a:rPr lang="pt-BR" sz="2000" dirty="0"/>
              <a:t>• ADD AL,CL = 71H</a:t>
            </a:r>
            <a:endParaRPr lang="en-IN" sz="2000" dirty="0"/>
          </a:p>
          <a:p>
            <a:endParaRPr lang="en-IN" dirty="0"/>
          </a:p>
          <a:p>
            <a:endParaRPr lang="en-IN" dirty="0"/>
          </a:p>
        </p:txBody>
      </p:sp>
      <p:pic>
        <p:nvPicPr>
          <p:cNvPr id="7" name="Picture 6">
            <a:extLst>
              <a:ext uri="{FF2B5EF4-FFF2-40B4-BE49-F238E27FC236}">
                <a16:creationId xmlns:a16="http://schemas.microsoft.com/office/drawing/2014/main" xmlns="" id="{8D9867D6-DAEC-4EF9-9960-B24128AA613B}"/>
              </a:ext>
            </a:extLst>
          </p:cNvPr>
          <p:cNvPicPr>
            <a:picLocks noChangeAspect="1"/>
          </p:cNvPicPr>
          <p:nvPr/>
        </p:nvPicPr>
        <p:blipFill>
          <a:blip r:embed="rId2"/>
          <a:stretch>
            <a:fillRect/>
          </a:stretch>
        </p:blipFill>
        <p:spPr>
          <a:xfrm>
            <a:off x="6324600" y="3124200"/>
            <a:ext cx="2009775" cy="3267075"/>
          </a:xfrm>
          <a:prstGeom prst="rect">
            <a:avLst/>
          </a:prstGeom>
        </p:spPr>
      </p:pic>
    </p:spTree>
    <p:extLst>
      <p:ext uri="{BB962C8B-B14F-4D97-AF65-F5344CB8AC3E}">
        <p14:creationId xmlns:p14="http://schemas.microsoft.com/office/powerpoint/2010/main" val="2588221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F177D-02A7-44B9-B9F5-DBF90EE445EE}"/>
              </a:ext>
            </a:extLst>
          </p:cNvPr>
          <p:cNvSpPr>
            <a:spLocks noGrp="1"/>
          </p:cNvSpPr>
          <p:nvPr>
            <p:ph type="title"/>
          </p:nvPr>
        </p:nvSpPr>
        <p:spPr>
          <a:xfrm>
            <a:off x="1435608" y="274638"/>
            <a:ext cx="7498080" cy="3992562"/>
          </a:xfrm>
        </p:spPr>
        <p:txBody>
          <a:bodyPr>
            <a:normAutofit/>
          </a:bodyPr>
          <a:lstStyle/>
          <a:p>
            <a:r>
              <a:rPr lang="en-IN" dirty="0"/>
              <a:t/>
            </a:r>
            <a:br>
              <a:rPr lang="en-IN" dirty="0"/>
            </a:br>
            <a:endParaRPr lang="en-IN" dirty="0"/>
          </a:p>
        </p:txBody>
      </p:sp>
      <p:sp>
        <p:nvSpPr>
          <p:cNvPr id="10" name="TextBox 9">
            <a:extLst>
              <a:ext uri="{FF2B5EF4-FFF2-40B4-BE49-F238E27FC236}">
                <a16:creationId xmlns:a16="http://schemas.microsoft.com/office/drawing/2014/main" xmlns="" id="{49082B29-B6F5-494E-945B-6697BB706E13}"/>
              </a:ext>
            </a:extLst>
          </p:cNvPr>
          <p:cNvSpPr txBox="1"/>
          <p:nvPr/>
        </p:nvSpPr>
        <p:spPr>
          <a:xfrm>
            <a:off x="1981200" y="1905000"/>
            <a:ext cx="6096000" cy="1938992"/>
          </a:xfrm>
          <a:prstGeom prst="rect">
            <a:avLst/>
          </a:prstGeom>
          <a:noFill/>
        </p:spPr>
        <p:txBody>
          <a:bodyPr wrap="square" rtlCol="0">
            <a:spAutoFit/>
          </a:bodyPr>
          <a:lstStyle/>
          <a:p>
            <a:r>
              <a:rPr lang="en-IN" sz="2400" dirty="0"/>
              <a:t>It works according to the following algorithm:</a:t>
            </a:r>
          </a:p>
          <a:p>
            <a:pPr marL="285750" indent="-285750">
              <a:buFont typeface="Arial" panose="020B0604020202020204" pitchFamily="34" charset="0"/>
              <a:buChar char="•"/>
            </a:pPr>
            <a:r>
              <a:rPr lang="en-IN" sz="2400" dirty="0"/>
              <a:t>  If lower nibble of AL&gt;9 or AF=1 then:</a:t>
            </a:r>
          </a:p>
          <a:p>
            <a:r>
              <a:rPr lang="en-IN" sz="2400" dirty="0"/>
              <a:t>      AL=AL+6</a:t>
            </a:r>
          </a:p>
          <a:p>
            <a:pPr marL="342900" indent="-342900">
              <a:buFont typeface="Arial" panose="020B0604020202020204" pitchFamily="34" charset="0"/>
              <a:buChar char="•"/>
            </a:pPr>
            <a:r>
              <a:rPr lang="en-IN" sz="2400" dirty="0"/>
              <a:t>     Clear upper nibble of AL</a:t>
            </a:r>
          </a:p>
          <a:p>
            <a:pPr marL="342900" indent="-342900">
              <a:buFont typeface="Arial" panose="020B0604020202020204" pitchFamily="34" charset="0"/>
              <a:buChar char="•"/>
            </a:pPr>
            <a:r>
              <a:rPr lang="en-IN" sz="2400" dirty="0"/>
              <a:t>     AH=AH+1;  Assume AH=0 </a:t>
            </a:r>
          </a:p>
        </p:txBody>
      </p:sp>
      <p:sp>
        <p:nvSpPr>
          <p:cNvPr id="12" name="Content Placeholder 11">
            <a:extLst>
              <a:ext uri="{FF2B5EF4-FFF2-40B4-BE49-F238E27FC236}">
                <a16:creationId xmlns:a16="http://schemas.microsoft.com/office/drawing/2014/main" xmlns="" id="{6829A589-A698-4B0A-AED8-9600690392C2}"/>
              </a:ext>
            </a:extLst>
          </p:cNvPr>
          <p:cNvSpPr>
            <a:spLocks noGrp="1"/>
          </p:cNvSpPr>
          <p:nvPr>
            <p:ph idx="1"/>
          </p:nvPr>
        </p:nvSpPr>
        <p:spPr>
          <a:xfrm>
            <a:off x="1435608" y="1447800"/>
            <a:ext cx="7498080" cy="457200"/>
          </a:xfrm>
        </p:spPr>
        <p:txBody>
          <a:bodyPr>
            <a:normAutofit fontScale="92500" lnSpcReduction="20000"/>
          </a:bodyPr>
          <a:lstStyle/>
          <a:p>
            <a:r>
              <a:rPr lang="en-IN" dirty="0"/>
              <a:t>ALGORITHM</a:t>
            </a:r>
          </a:p>
        </p:txBody>
      </p:sp>
    </p:spTree>
    <p:extLst>
      <p:ext uri="{BB962C8B-B14F-4D97-AF65-F5344CB8AC3E}">
        <p14:creationId xmlns:p14="http://schemas.microsoft.com/office/powerpoint/2010/main" val="136109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3AAA3-5EC5-473A-871D-85214C48DD3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338A403F-517A-4513-B789-5160A3AC2DA3}"/>
              </a:ext>
            </a:extLst>
          </p:cNvPr>
          <p:cNvPicPr>
            <a:picLocks noGrp="1" noChangeAspect="1"/>
          </p:cNvPicPr>
          <p:nvPr>
            <p:ph idx="1"/>
          </p:nvPr>
        </p:nvPicPr>
        <p:blipFill>
          <a:blip r:embed="rId2"/>
          <a:stretch>
            <a:fillRect/>
          </a:stretch>
        </p:blipFill>
        <p:spPr>
          <a:xfrm>
            <a:off x="1435608" y="533400"/>
            <a:ext cx="7499350" cy="5067125"/>
          </a:xfrm>
          <a:prstGeom prst="rect">
            <a:avLst/>
          </a:prstGeom>
        </p:spPr>
      </p:pic>
    </p:spTree>
    <p:extLst>
      <p:ext uri="{BB962C8B-B14F-4D97-AF65-F5344CB8AC3E}">
        <p14:creationId xmlns:p14="http://schemas.microsoft.com/office/powerpoint/2010/main" val="2845222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8E0D1-3239-444C-814F-410336A2C5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400BAC1-5F73-44EE-AE52-234A16044EE8}"/>
              </a:ext>
            </a:extLst>
          </p:cNvPr>
          <p:cNvSpPr>
            <a:spLocks noGrp="1"/>
          </p:cNvSpPr>
          <p:nvPr>
            <p:ph idx="1"/>
          </p:nvPr>
        </p:nvSpPr>
        <p:spPr/>
        <p:txBody>
          <a:bodyPr>
            <a:normAutofit fontScale="92500" lnSpcReduction="10000"/>
          </a:bodyPr>
          <a:lstStyle/>
          <a:p>
            <a:r>
              <a:rPr lang="en-IN" dirty="0">
                <a:solidFill>
                  <a:schemeClr val="accent6"/>
                </a:solidFill>
              </a:rPr>
              <a:t>MOV AL, 38H</a:t>
            </a:r>
          </a:p>
          <a:p>
            <a:r>
              <a:rPr lang="en-IN" dirty="0">
                <a:solidFill>
                  <a:schemeClr val="accent6"/>
                </a:solidFill>
              </a:rPr>
              <a:t> MOV BL, 36H </a:t>
            </a:r>
          </a:p>
          <a:p>
            <a:r>
              <a:rPr lang="en-IN" dirty="0">
                <a:solidFill>
                  <a:schemeClr val="accent1"/>
                </a:solidFill>
              </a:rPr>
              <a:t>SUB AL,BL </a:t>
            </a:r>
          </a:p>
          <a:p>
            <a:r>
              <a:rPr lang="en-IN" dirty="0">
                <a:solidFill>
                  <a:schemeClr val="accent1"/>
                </a:solidFill>
              </a:rPr>
              <a:t>AAS</a:t>
            </a:r>
            <a:r>
              <a:rPr lang="en-IN" dirty="0"/>
              <a:t> ; CONVERTS UNPACKED BCD IN AX INTO BINARY IN AX</a:t>
            </a:r>
          </a:p>
          <a:p>
            <a:r>
              <a:rPr lang="en-IN" dirty="0">
                <a:solidFill>
                  <a:schemeClr val="accent1"/>
                </a:solidFill>
              </a:rPr>
              <a:t> MOV AL, 36H</a:t>
            </a:r>
          </a:p>
          <a:p>
            <a:r>
              <a:rPr lang="en-IN" dirty="0">
                <a:solidFill>
                  <a:schemeClr val="accent1"/>
                </a:solidFill>
              </a:rPr>
              <a:t> MOV BL, 38H</a:t>
            </a:r>
          </a:p>
          <a:p>
            <a:r>
              <a:rPr lang="en-IN" dirty="0"/>
              <a:t> </a:t>
            </a:r>
            <a:r>
              <a:rPr lang="en-IN" dirty="0">
                <a:solidFill>
                  <a:schemeClr val="accent1"/>
                </a:solidFill>
              </a:rPr>
              <a:t>SUB AL,BL </a:t>
            </a:r>
          </a:p>
          <a:p>
            <a:r>
              <a:rPr lang="en-IN" dirty="0">
                <a:solidFill>
                  <a:schemeClr val="accent1"/>
                </a:solidFill>
              </a:rPr>
              <a:t>AAS </a:t>
            </a:r>
            <a:r>
              <a:rPr lang="en-IN" dirty="0"/>
              <a:t>; CONVERTS UNPACKED BCD IN AX INTO BINARY IN A</a:t>
            </a:r>
          </a:p>
        </p:txBody>
      </p:sp>
    </p:spTree>
    <p:extLst>
      <p:ext uri="{BB962C8B-B14F-4D97-AF65-F5344CB8AC3E}">
        <p14:creationId xmlns:p14="http://schemas.microsoft.com/office/powerpoint/2010/main" val="1542139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7E635-6948-40F3-85F2-0A3B5A6C6CFA}"/>
              </a:ext>
            </a:extLst>
          </p:cNvPr>
          <p:cNvSpPr>
            <a:spLocks noGrp="1"/>
          </p:cNvSpPr>
          <p:nvPr>
            <p:ph type="title"/>
          </p:nvPr>
        </p:nvSpPr>
        <p:spPr/>
        <p:txBody>
          <a:bodyPr/>
          <a:lstStyle/>
          <a:p>
            <a:r>
              <a:rPr lang="en-IN" dirty="0"/>
              <a:t>AAM</a:t>
            </a:r>
          </a:p>
        </p:txBody>
      </p:sp>
      <p:sp>
        <p:nvSpPr>
          <p:cNvPr id="3" name="Content Placeholder 2">
            <a:extLst>
              <a:ext uri="{FF2B5EF4-FFF2-40B4-BE49-F238E27FC236}">
                <a16:creationId xmlns:a16="http://schemas.microsoft.com/office/drawing/2014/main" xmlns="" id="{77A524DE-DBD1-4C4B-B879-3ECAF661BFD8}"/>
              </a:ext>
            </a:extLst>
          </p:cNvPr>
          <p:cNvSpPr>
            <a:spLocks noGrp="1"/>
          </p:cNvSpPr>
          <p:nvPr>
            <p:ph idx="1"/>
          </p:nvPr>
        </p:nvSpPr>
        <p:spPr/>
        <p:txBody>
          <a:bodyPr/>
          <a:lstStyle/>
          <a:p>
            <a:r>
              <a:rPr lang="en-IN" dirty="0"/>
              <a:t>This instruction converts the product after multiplication into unpacked BCD</a:t>
            </a:r>
          </a:p>
          <a:p>
            <a:r>
              <a:rPr lang="en-IN" dirty="0"/>
              <a:t>Two operands should be unpacked </a:t>
            </a:r>
            <a:r>
              <a:rPr lang="en-IN" dirty="0" err="1"/>
              <a:t>bcd</a:t>
            </a:r>
            <a:r>
              <a:rPr lang="en-IN" dirty="0"/>
              <a:t> numbers</a:t>
            </a:r>
          </a:p>
          <a:p>
            <a:r>
              <a:rPr lang="en-IN" dirty="0"/>
              <a:t>Final result after multiplication in AX register</a:t>
            </a:r>
          </a:p>
          <a:p>
            <a:pPr marL="82296" indent="0">
              <a:buNone/>
            </a:pPr>
            <a:endParaRPr lang="en-IN" dirty="0"/>
          </a:p>
        </p:txBody>
      </p:sp>
    </p:spTree>
    <p:extLst>
      <p:ext uri="{BB962C8B-B14F-4D97-AF65-F5344CB8AC3E}">
        <p14:creationId xmlns:p14="http://schemas.microsoft.com/office/powerpoint/2010/main" val="588870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91836"/>
            <a:ext cx="3437890" cy="1244571"/>
          </a:xfrm>
          <a:prstGeom prst="rect">
            <a:avLst/>
          </a:prstGeom>
        </p:spPr>
        <p:txBody>
          <a:bodyPr vert="horz" wrap="square" lIns="0" tIns="13335" rIns="0" bIns="0" rtlCol="0">
            <a:spAutoFit/>
          </a:bodyPr>
          <a:lstStyle/>
          <a:p>
            <a:pPr marL="12700">
              <a:lnSpc>
                <a:spcPct val="100000"/>
              </a:lnSpc>
              <a:spcBef>
                <a:spcPts val="105"/>
              </a:spcBef>
            </a:pPr>
            <a:r>
              <a:rPr sz="4000" spc="5" dirty="0"/>
              <a:t>AAM</a:t>
            </a:r>
            <a:r>
              <a:rPr sz="4000" spc="-85" dirty="0"/>
              <a:t> </a:t>
            </a:r>
            <a:r>
              <a:rPr sz="4000" dirty="0"/>
              <a:t>Instruction:</a:t>
            </a:r>
          </a:p>
        </p:txBody>
      </p:sp>
      <p:sp>
        <p:nvSpPr>
          <p:cNvPr id="4" name="object 4"/>
          <p:cNvSpPr txBox="1"/>
          <p:nvPr/>
        </p:nvSpPr>
        <p:spPr>
          <a:xfrm>
            <a:off x="990600" y="1015235"/>
            <a:ext cx="4369180" cy="902170"/>
          </a:xfrm>
          <a:prstGeom prst="rect">
            <a:avLst/>
          </a:prstGeom>
        </p:spPr>
        <p:txBody>
          <a:bodyPr vert="horz" wrap="square" lIns="0" tIns="85725" rIns="0" bIns="0" rtlCol="0">
            <a:spAutoFit/>
          </a:bodyPr>
          <a:lstStyle/>
          <a:p>
            <a:pPr marL="12700">
              <a:lnSpc>
                <a:spcPct val="100000"/>
              </a:lnSpc>
              <a:spcBef>
                <a:spcPts val="675"/>
              </a:spcBef>
            </a:pPr>
            <a:r>
              <a:rPr sz="2400" spc="-30" dirty="0">
                <a:latin typeface="Times New Roman"/>
                <a:cs typeface="Times New Roman"/>
              </a:rPr>
              <a:t>It </a:t>
            </a:r>
            <a:r>
              <a:rPr sz="2400" spc="-5" dirty="0">
                <a:latin typeface="Times New Roman"/>
                <a:cs typeface="Times New Roman"/>
              </a:rPr>
              <a:t>is followed after</a:t>
            </a:r>
            <a:r>
              <a:rPr sz="2400" spc="15" dirty="0">
                <a:latin typeface="Times New Roman"/>
                <a:cs typeface="Times New Roman"/>
              </a:rPr>
              <a:t> </a:t>
            </a:r>
            <a:r>
              <a:rPr sz="2400" dirty="0">
                <a:latin typeface="Times New Roman"/>
                <a:cs typeface="Times New Roman"/>
              </a:rPr>
              <a:t>Multiplication</a:t>
            </a:r>
          </a:p>
          <a:p>
            <a:pPr marL="12700">
              <a:lnSpc>
                <a:spcPct val="100000"/>
              </a:lnSpc>
              <a:spcBef>
                <a:spcPts val="575"/>
              </a:spcBef>
            </a:pPr>
            <a:r>
              <a:rPr sz="2400" b="1" spc="-5" dirty="0">
                <a:latin typeface="Times New Roman"/>
                <a:cs typeface="Times New Roman"/>
              </a:rPr>
              <a:t>Example :</a:t>
            </a:r>
            <a:endParaRPr sz="2400" dirty="0">
              <a:latin typeface="Times New Roman"/>
              <a:cs typeface="Times New Roman"/>
            </a:endParaRPr>
          </a:p>
        </p:txBody>
      </p:sp>
      <p:sp>
        <p:nvSpPr>
          <p:cNvPr id="5" name="object 5"/>
          <p:cNvSpPr txBox="1"/>
          <p:nvPr/>
        </p:nvSpPr>
        <p:spPr>
          <a:xfrm>
            <a:off x="990600" y="1918840"/>
            <a:ext cx="1793238" cy="1746953"/>
          </a:xfrm>
          <a:prstGeom prst="rect">
            <a:avLst/>
          </a:prstGeom>
        </p:spPr>
        <p:txBody>
          <a:bodyPr vert="horz" wrap="square" lIns="0" tIns="12700" rIns="0" bIns="0" rtlCol="0">
            <a:spAutoFit/>
          </a:bodyPr>
          <a:lstStyle/>
          <a:p>
            <a:pPr marL="12700" marR="5080">
              <a:lnSpc>
                <a:spcPct val="120100"/>
              </a:lnSpc>
              <a:spcBef>
                <a:spcPts val="100"/>
              </a:spcBef>
            </a:pPr>
            <a:r>
              <a:rPr sz="2400" spc="-5" dirty="0">
                <a:latin typeface="Times New Roman"/>
                <a:cs typeface="Times New Roman"/>
              </a:rPr>
              <a:t>MOV</a:t>
            </a:r>
            <a:r>
              <a:rPr sz="2400" spc="-250" dirty="0">
                <a:latin typeface="Times New Roman"/>
                <a:cs typeface="Times New Roman"/>
              </a:rPr>
              <a:t> </a:t>
            </a:r>
            <a:r>
              <a:rPr sz="2400" spc="-15" dirty="0">
                <a:latin typeface="Times New Roman"/>
                <a:cs typeface="Times New Roman"/>
              </a:rPr>
              <a:t>AL,5  </a:t>
            </a:r>
            <a:r>
              <a:rPr sz="2400" spc="-5" dirty="0">
                <a:latin typeface="Times New Roman"/>
                <a:cs typeface="Times New Roman"/>
              </a:rPr>
              <a:t>MOV</a:t>
            </a:r>
            <a:r>
              <a:rPr sz="2400" spc="-120" dirty="0">
                <a:latin typeface="Times New Roman"/>
                <a:cs typeface="Times New Roman"/>
              </a:rPr>
              <a:t> </a:t>
            </a:r>
            <a:r>
              <a:rPr sz="2400" spc="-15" dirty="0">
                <a:latin typeface="Times New Roman"/>
                <a:cs typeface="Times New Roman"/>
              </a:rPr>
              <a:t>CL,3  </a:t>
            </a:r>
            <a:r>
              <a:rPr sz="2400" dirty="0">
                <a:latin typeface="Times New Roman"/>
                <a:cs typeface="Times New Roman"/>
              </a:rPr>
              <a:t>MUL CL  </a:t>
            </a:r>
            <a:r>
              <a:rPr sz="2400" spc="-10" dirty="0">
                <a:latin typeface="Times New Roman"/>
                <a:cs typeface="Times New Roman"/>
              </a:rPr>
              <a:t>AAM</a:t>
            </a:r>
            <a:endParaRPr sz="2400" dirty="0">
              <a:latin typeface="Times New Roman"/>
              <a:cs typeface="Times New Roman"/>
            </a:endParaRPr>
          </a:p>
        </p:txBody>
      </p:sp>
      <p:sp>
        <p:nvSpPr>
          <p:cNvPr id="6" name="object 6"/>
          <p:cNvSpPr txBox="1"/>
          <p:nvPr/>
        </p:nvSpPr>
        <p:spPr>
          <a:xfrm>
            <a:off x="3051429" y="1892807"/>
            <a:ext cx="2246630" cy="1782445"/>
          </a:xfrm>
          <a:prstGeom prst="rect">
            <a:avLst/>
          </a:prstGeom>
        </p:spPr>
        <p:txBody>
          <a:bodyPr vert="horz" wrap="square" lIns="0" tIns="86360" rIns="0" bIns="0" rtlCol="0">
            <a:spAutoFit/>
          </a:bodyPr>
          <a:lstStyle/>
          <a:p>
            <a:pPr marL="12700">
              <a:lnSpc>
                <a:spcPct val="100000"/>
              </a:lnSpc>
              <a:spcBef>
                <a:spcPts val="680"/>
              </a:spcBef>
            </a:pPr>
            <a:r>
              <a:rPr sz="2400" spc="-5" dirty="0">
                <a:latin typeface="Times New Roman"/>
                <a:cs typeface="Times New Roman"/>
              </a:rPr>
              <a:t>;load</a:t>
            </a:r>
            <a:r>
              <a:rPr sz="2400" spc="-75" dirty="0">
                <a:latin typeface="Times New Roman"/>
                <a:cs typeface="Times New Roman"/>
              </a:rPr>
              <a:t> </a:t>
            </a:r>
            <a:r>
              <a:rPr sz="2400" spc="-5" dirty="0">
                <a:latin typeface="Times New Roman"/>
                <a:cs typeface="Times New Roman"/>
              </a:rPr>
              <a:t>multiplicand</a:t>
            </a:r>
            <a:endParaRPr sz="2400" dirty="0">
              <a:latin typeface="Times New Roman"/>
              <a:cs typeface="Times New Roman"/>
            </a:endParaRPr>
          </a:p>
          <a:p>
            <a:pPr marL="12700">
              <a:lnSpc>
                <a:spcPct val="100000"/>
              </a:lnSpc>
              <a:spcBef>
                <a:spcPts val="575"/>
              </a:spcBef>
            </a:pPr>
            <a:r>
              <a:rPr sz="2400" spc="-5" dirty="0">
                <a:latin typeface="Times New Roman"/>
                <a:cs typeface="Times New Roman"/>
              </a:rPr>
              <a:t>;load</a:t>
            </a:r>
            <a:r>
              <a:rPr sz="2400" spc="-65" dirty="0">
                <a:latin typeface="Times New Roman"/>
                <a:cs typeface="Times New Roman"/>
              </a:rPr>
              <a:t> </a:t>
            </a:r>
            <a:r>
              <a:rPr sz="2400" dirty="0">
                <a:latin typeface="Times New Roman"/>
                <a:cs typeface="Times New Roman"/>
              </a:rPr>
              <a:t>multiplier</a:t>
            </a:r>
          </a:p>
          <a:p>
            <a:pPr marL="12700">
              <a:lnSpc>
                <a:spcPct val="100000"/>
              </a:lnSpc>
              <a:spcBef>
                <a:spcPts val="580"/>
              </a:spcBef>
            </a:pPr>
            <a:r>
              <a:rPr sz="2400" dirty="0">
                <a:latin typeface="Times New Roman"/>
                <a:cs typeface="Times New Roman"/>
              </a:rPr>
              <a:t>;multiply</a:t>
            </a:r>
          </a:p>
          <a:p>
            <a:pPr marL="12700">
              <a:lnSpc>
                <a:spcPct val="100000"/>
              </a:lnSpc>
              <a:spcBef>
                <a:spcPts val="575"/>
              </a:spcBef>
            </a:pPr>
            <a:r>
              <a:rPr sz="2400" dirty="0">
                <a:latin typeface="Times New Roman"/>
                <a:cs typeface="Times New Roman"/>
              </a:rPr>
              <a:t>;</a:t>
            </a:r>
            <a:r>
              <a:rPr sz="2400" spc="-25" dirty="0">
                <a:latin typeface="Times New Roman"/>
                <a:cs typeface="Times New Roman"/>
              </a:rPr>
              <a:t> </a:t>
            </a:r>
            <a:r>
              <a:rPr sz="2400" spc="-5" dirty="0">
                <a:latin typeface="Times New Roman"/>
                <a:cs typeface="Times New Roman"/>
              </a:rPr>
              <a:t>adjust</a:t>
            </a:r>
            <a:endParaRPr sz="2400" dirty="0">
              <a:latin typeface="Times New Roman"/>
              <a:cs typeface="Times New Roman"/>
            </a:endParaRPr>
          </a:p>
        </p:txBody>
      </p:sp>
      <p:sp>
        <p:nvSpPr>
          <p:cNvPr id="7" name="object 7"/>
          <p:cNvSpPr txBox="1"/>
          <p:nvPr/>
        </p:nvSpPr>
        <p:spPr>
          <a:xfrm>
            <a:off x="990600" y="3626467"/>
            <a:ext cx="7158990" cy="520655"/>
          </a:xfrm>
          <a:prstGeom prst="rect">
            <a:avLst/>
          </a:prstGeom>
        </p:spPr>
        <p:txBody>
          <a:bodyPr vert="horz" wrap="square" lIns="0" tIns="149860" rIns="0" bIns="0" rtlCol="0">
            <a:spAutoFit/>
          </a:bodyPr>
          <a:lstStyle/>
          <a:p>
            <a:pPr marL="12700">
              <a:lnSpc>
                <a:spcPct val="100000"/>
              </a:lnSpc>
              <a:spcBef>
                <a:spcPts val="1180"/>
              </a:spcBef>
            </a:pPr>
            <a:r>
              <a:rPr lang="en-IN" sz="2400" dirty="0">
                <a:latin typeface="Times New Roman"/>
                <a:cs typeface="Times New Roman"/>
              </a:rPr>
              <a:t>After multiplication result in AX is 0105 </a:t>
            </a:r>
            <a:endParaRPr sz="2400" dirty="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295CC-8432-443E-95E5-D560B19C21E1}"/>
              </a:ext>
            </a:extLst>
          </p:cNvPr>
          <p:cNvSpPr>
            <a:spLocks noGrp="1"/>
          </p:cNvSpPr>
          <p:nvPr>
            <p:ph type="title"/>
          </p:nvPr>
        </p:nvSpPr>
        <p:spPr/>
        <p:txBody>
          <a:bodyPr>
            <a:normAutofit fontScale="90000"/>
          </a:bodyPr>
          <a:lstStyle/>
          <a:p>
            <a:r>
              <a:rPr lang="en-IN" dirty="0"/>
              <a:t>AAD (BCD to binary convert before division)</a:t>
            </a:r>
            <a:br>
              <a:rPr lang="en-IN" dirty="0"/>
            </a:br>
            <a:endParaRPr lang="en-IN" dirty="0"/>
          </a:p>
        </p:txBody>
      </p:sp>
      <p:sp>
        <p:nvSpPr>
          <p:cNvPr id="3" name="Content Placeholder 2">
            <a:extLst>
              <a:ext uri="{FF2B5EF4-FFF2-40B4-BE49-F238E27FC236}">
                <a16:creationId xmlns:a16="http://schemas.microsoft.com/office/drawing/2014/main" xmlns="" id="{D60C3F35-28A5-4B9E-83B6-C5239A31440A}"/>
              </a:ext>
            </a:extLst>
          </p:cNvPr>
          <p:cNvSpPr>
            <a:spLocks noGrp="1"/>
          </p:cNvSpPr>
          <p:nvPr>
            <p:ph idx="1"/>
          </p:nvPr>
        </p:nvSpPr>
        <p:spPr/>
        <p:txBody>
          <a:bodyPr/>
          <a:lstStyle/>
          <a:p>
            <a:r>
              <a:rPr lang="en-IN" dirty="0"/>
              <a:t>This instruction converts two unpacked BCD digits in AL and AH registers to equivalent binary number in AL.</a:t>
            </a:r>
          </a:p>
          <a:p>
            <a:r>
              <a:rPr lang="en-IN" dirty="0"/>
              <a:t>This instruction is used before </a:t>
            </a:r>
            <a:r>
              <a:rPr lang="en-IN" dirty="0" err="1"/>
              <a:t>divison</a:t>
            </a:r>
            <a:r>
              <a:rPr lang="en-IN" dirty="0"/>
              <a:t> operation.</a:t>
            </a:r>
          </a:p>
          <a:p>
            <a:endParaRPr lang="en-IN" dirty="0"/>
          </a:p>
        </p:txBody>
      </p:sp>
    </p:spTree>
    <p:extLst>
      <p:ext uri="{BB962C8B-B14F-4D97-AF65-F5344CB8AC3E}">
        <p14:creationId xmlns:p14="http://schemas.microsoft.com/office/powerpoint/2010/main" val="4270324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548" y="408508"/>
            <a:ext cx="1342390" cy="757555"/>
          </a:xfrm>
          <a:prstGeom prst="rect">
            <a:avLst/>
          </a:prstGeom>
        </p:spPr>
        <p:txBody>
          <a:bodyPr vert="horz" wrap="square" lIns="0" tIns="12700" rIns="0" bIns="0" rtlCol="0">
            <a:spAutoFit/>
          </a:bodyPr>
          <a:lstStyle/>
          <a:p>
            <a:pPr marL="12700">
              <a:lnSpc>
                <a:spcPct val="100000"/>
              </a:lnSpc>
              <a:spcBef>
                <a:spcPts val="100"/>
              </a:spcBef>
            </a:pPr>
            <a:r>
              <a:rPr sz="4800" b="0" spc="-15" dirty="0">
                <a:solidFill>
                  <a:schemeClr val="tx1"/>
                </a:solidFill>
                <a:latin typeface="Times New Roman"/>
                <a:cs typeface="Times New Roman"/>
              </a:rPr>
              <a:t>AAD</a:t>
            </a:r>
            <a:endParaRPr sz="4800" dirty="0">
              <a:solidFill>
                <a:schemeClr val="tx1"/>
              </a:solidFill>
              <a:latin typeface="Times New Roman"/>
              <a:cs typeface="Times New Roman"/>
            </a:endParaRPr>
          </a:p>
        </p:txBody>
      </p:sp>
      <p:sp>
        <p:nvSpPr>
          <p:cNvPr id="6" name="object 6"/>
          <p:cNvSpPr txBox="1">
            <a:spLocks noGrp="1"/>
          </p:cNvSpPr>
          <p:nvPr>
            <p:ph type="sldNum" sz="quarter" idx="7"/>
          </p:nvPr>
        </p:nvSpPr>
        <p:spPr>
          <a:xfrm>
            <a:off x="6405498" y="6408673"/>
            <a:ext cx="1434465" cy="278765"/>
          </a:xfrm>
          <a:prstGeom prst="rect">
            <a:avLst/>
          </a:prstGeom>
        </p:spPr>
        <p:txBody>
          <a:bodyPr vert="horz" wrap="square" lIns="0" tIns="0" rIns="0" bIns="0" rtlCol="0">
            <a:spAutoFit/>
          </a:bodyPr>
          <a:lstStyle>
            <a:defPPr>
              <a:defRPr lang="en-US"/>
            </a:defPPr>
            <a:lvl1pPr marL="0" algn="l" defTabSz="914400" rtl="0" eaLnBrk="1" latinLnBrk="0" hangingPunct="1">
              <a:defRPr sz="2000" b="1" i="0" kern="1200">
                <a:solidFill>
                  <a:schemeClr val="tx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995"/>
              </a:lnSpc>
            </a:pPr>
            <a:r>
              <a:rPr lang="en-IN" spc="-10" dirty="0"/>
              <a:t>Slide </a:t>
            </a:r>
            <a:fld id="{81D60167-4931-47E6-BA6A-407CBD079E47}" type="slidenum">
              <a:rPr spc="-5" smtClean="0"/>
              <a:pPr marL="12700">
                <a:lnSpc>
                  <a:spcPts val="1995"/>
                </a:lnSpc>
              </a:pPr>
              <a:t>59</a:t>
            </a:fld>
            <a:r>
              <a:rPr spc="-5" dirty="0"/>
              <a:t> of</a:t>
            </a:r>
            <a:r>
              <a:rPr spc="-55" dirty="0"/>
              <a:t> </a:t>
            </a:r>
            <a:r>
              <a:rPr spc="-5" dirty="0"/>
              <a:t>23</a:t>
            </a:r>
          </a:p>
        </p:txBody>
      </p:sp>
      <p:sp>
        <p:nvSpPr>
          <p:cNvPr id="3" name="object 3"/>
          <p:cNvSpPr txBox="1"/>
          <p:nvPr/>
        </p:nvSpPr>
        <p:spPr>
          <a:xfrm>
            <a:off x="307340" y="1624965"/>
            <a:ext cx="5988050" cy="4968027"/>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Example:</a:t>
            </a:r>
            <a:r>
              <a:rPr lang="en-IN" sz="2400" b="1" spc="-5" dirty="0">
                <a:latin typeface="Times New Roman"/>
                <a:cs typeface="Times New Roman"/>
              </a:rPr>
              <a:t>DIVIDE 48 by 4</a:t>
            </a:r>
          </a:p>
          <a:p>
            <a:pPr marL="12700">
              <a:lnSpc>
                <a:spcPct val="100000"/>
              </a:lnSpc>
              <a:spcBef>
                <a:spcPts val="100"/>
              </a:spcBef>
            </a:pPr>
            <a:r>
              <a:rPr lang="en-IN" sz="2400" b="1" spc="-5" dirty="0">
                <a:latin typeface="Times New Roman"/>
                <a:cs typeface="Times New Roman"/>
              </a:rPr>
              <a:t>           MOV AL,08</a:t>
            </a:r>
          </a:p>
          <a:p>
            <a:pPr marL="12700">
              <a:lnSpc>
                <a:spcPct val="100000"/>
              </a:lnSpc>
              <a:spcBef>
                <a:spcPts val="100"/>
              </a:spcBef>
            </a:pPr>
            <a:r>
              <a:rPr lang="en-IN" sz="2400" b="1" spc="-5" dirty="0">
                <a:latin typeface="Times New Roman"/>
                <a:cs typeface="Times New Roman"/>
              </a:rPr>
              <a:t>           MOV AH.04</a:t>
            </a:r>
          </a:p>
          <a:p>
            <a:pPr marL="12700">
              <a:lnSpc>
                <a:spcPct val="100000"/>
              </a:lnSpc>
              <a:spcBef>
                <a:spcPts val="100"/>
              </a:spcBef>
            </a:pPr>
            <a:r>
              <a:rPr lang="en-IN" sz="2400" b="1" spc="-5" dirty="0">
                <a:latin typeface="Times New Roman"/>
                <a:cs typeface="Times New Roman"/>
              </a:rPr>
              <a:t>           MOV DL,04</a:t>
            </a:r>
          </a:p>
          <a:p>
            <a:pPr marL="12700">
              <a:spcBef>
                <a:spcPts val="100"/>
              </a:spcBef>
            </a:pPr>
            <a:r>
              <a:rPr lang="en-IN" sz="2400" b="1" spc="-5" dirty="0">
                <a:latin typeface="Times New Roman"/>
                <a:cs typeface="Times New Roman"/>
              </a:rPr>
              <a:t>            AAD     ; After this [AL]=30 H</a:t>
            </a:r>
          </a:p>
          <a:p>
            <a:pPr marL="12700">
              <a:lnSpc>
                <a:spcPct val="100000"/>
              </a:lnSpc>
              <a:spcBef>
                <a:spcPts val="100"/>
              </a:spcBef>
            </a:pPr>
            <a:r>
              <a:rPr lang="en-IN" sz="2400" b="1" spc="-5" dirty="0">
                <a:latin typeface="Times New Roman"/>
                <a:cs typeface="Times New Roman"/>
              </a:rPr>
              <a:t>            DIV DL</a:t>
            </a:r>
          </a:p>
          <a:p>
            <a:pPr marL="12700">
              <a:lnSpc>
                <a:spcPct val="100000"/>
              </a:lnSpc>
              <a:spcBef>
                <a:spcPts val="100"/>
              </a:spcBef>
            </a:pPr>
            <a:r>
              <a:rPr lang="en-IN" sz="2400" b="1" spc="-5" dirty="0">
                <a:latin typeface="Times New Roman"/>
                <a:cs typeface="Times New Roman"/>
              </a:rPr>
              <a:t>            AAA</a:t>
            </a:r>
          </a:p>
          <a:p>
            <a:pPr marL="12700">
              <a:lnSpc>
                <a:spcPct val="100000"/>
              </a:lnSpc>
              <a:spcBef>
                <a:spcPts val="100"/>
              </a:spcBef>
            </a:pPr>
            <a:endParaRPr lang="en-IN" sz="2400" b="1" spc="-5" dirty="0">
              <a:latin typeface="Times New Roman"/>
              <a:cs typeface="Times New Roman"/>
            </a:endParaRPr>
          </a:p>
          <a:p>
            <a:pPr marL="12700">
              <a:lnSpc>
                <a:spcPct val="100000"/>
              </a:lnSpc>
              <a:spcBef>
                <a:spcPts val="100"/>
              </a:spcBef>
            </a:pPr>
            <a:r>
              <a:rPr lang="en-IN" sz="2400" b="1" spc="-5" dirty="0">
                <a:latin typeface="Times New Roman"/>
                <a:cs typeface="Times New Roman"/>
              </a:rPr>
              <a:t>                      </a:t>
            </a:r>
          </a:p>
          <a:p>
            <a:pPr marL="12700">
              <a:lnSpc>
                <a:spcPct val="100000"/>
              </a:lnSpc>
              <a:spcBef>
                <a:spcPts val="100"/>
              </a:spcBef>
            </a:pPr>
            <a:r>
              <a:rPr lang="en-IN" sz="2400" b="1" spc="-5" dirty="0">
                <a:latin typeface="Times New Roman"/>
                <a:cs typeface="Times New Roman"/>
              </a:rPr>
              <a:t>           Result      AL=01H</a:t>
            </a:r>
          </a:p>
          <a:p>
            <a:pPr marL="12700">
              <a:lnSpc>
                <a:spcPct val="100000"/>
              </a:lnSpc>
              <a:spcBef>
                <a:spcPts val="100"/>
              </a:spcBef>
            </a:pPr>
            <a:r>
              <a:rPr lang="en-IN" sz="2400" b="1" spc="-5" dirty="0">
                <a:latin typeface="Times New Roman"/>
                <a:cs typeface="Times New Roman"/>
              </a:rPr>
              <a:t>                            AH=02H</a:t>
            </a:r>
          </a:p>
          <a:p>
            <a:pPr marL="12700">
              <a:lnSpc>
                <a:spcPct val="100000"/>
              </a:lnSpc>
              <a:spcBef>
                <a:spcPts val="100"/>
              </a:spcBef>
            </a:pPr>
            <a:r>
              <a:rPr lang="en-IN" sz="2400" b="1" spc="-5" dirty="0">
                <a:latin typeface="Times New Roman"/>
                <a:cs typeface="Times New Roman"/>
              </a:rPr>
              <a:t>              </a:t>
            </a:r>
          </a:p>
          <a:p>
            <a:pPr marL="12700">
              <a:lnSpc>
                <a:spcPct val="100000"/>
              </a:lnSpc>
              <a:spcBef>
                <a:spcPts val="100"/>
              </a:spcBef>
            </a:pP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CD6D3-BEBA-48B8-8763-6CE5EE4570EE}"/>
              </a:ext>
            </a:extLst>
          </p:cNvPr>
          <p:cNvSpPr>
            <a:spLocks noGrp="1"/>
          </p:cNvSpPr>
          <p:nvPr>
            <p:ph type="title"/>
          </p:nvPr>
        </p:nvSpPr>
        <p:spPr/>
        <p:txBody>
          <a:bodyPr/>
          <a:lstStyle/>
          <a:p>
            <a:r>
              <a:rPr lang="en-IN" dirty="0"/>
              <a:t>MOV</a:t>
            </a:r>
          </a:p>
        </p:txBody>
      </p:sp>
      <p:sp>
        <p:nvSpPr>
          <p:cNvPr id="3" name="Content Placeholder 2">
            <a:extLst>
              <a:ext uri="{FF2B5EF4-FFF2-40B4-BE49-F238E27FC236}">
                <a16:creationId xmlns:a16="http://schemas.microsoft.com/office/drawing/2014/main" xmlns="" id="{DD1728BC-A118-42BB-AE47-2C057DB72C33}"/>
              </a:ext>
            </a:extLst>
          </p:cNvPr>
          <p:cNvSpPr>
            <a:spLocks noGrp="1"/>
          </p:cNvSpPr>
          <p:nvPr>
            <p:ph idx="1"/>
          </p:nvPr>
        </p:nvSpPr>
        <p:spPr/>
        <p:txBody>
          <a:bodyPr>
            <a:normAutofit/>
          </a:bodyPr>
          <a:lstStyle/>
          <a:p>
            <a:pPr marL="287020" indent="-274320">
              <a:lnSpc>
                <a:spcPct val="100000"/>
              </a:lnSpc>
              <a:spcBef>
                <a:spcPts val="1400"/>
              </a:spcBef>
              <a:buClr>
                <a:srgbClr val="E7BB29"/>
              </a:buClr>
              <a:buSzPct val="94000"/>
              <a:buFont typeface="Wingdings 2"/>
              <a:buChar char=""/>
              <a:tabLst>
                <a:tab pos="287020" algn="l"/>
              </a:tabLst>
            </a:pPr>
            <a:r>
              <a:rPr lang="en-US" sz="2500" b="1" spc="-40" dirty="0">
                <a:latin typeface="Constantia"/>
                <a:cs typeface="Constantia"/>
              </a:rPr>
              <a:t>MOV </a:t>
            </a:r>
            <a:r>
              <a:rPr lang="en-US" sz="2500" b="1" spc="-10" dirty="0">
                <a:latin typeface="Constantia"/>
                <a:cs typeface="Constantia"/>
              </a:rPr>
              <a:t>Des,</a:t>
            </a:r>
            <a:r>
              <a:rPr lang="en-US" sz="2500" b="1" spc="-5" dirty="0">
                <a:latin typeface="Constantia"/>
                <a:cs typeface="Constantia"/>
              </a:rPr>
              <a:t> </a:t>
            </a:r>
            <a:r>
              <a:rPr lang="en-US" sz="2500" b="1" spc="-15" dirty="0">
                <a:latin typeface="Constantia"/>
                <a:cs typeface="Constantia"/>
              </a:rPr>
              <a:t>Src:</a:t>
            </a:r>
            <a:endParaRPr lang="en-US" sz="2500" dirty="0">
              <a:latin typeface="Constantia"/>
              <a:cs typeface="Constantia"/>
            </a:endParaRPr>
          </a:p>
          <a:p>
            <a:pPr marL="652780" lvl="1" indent="-247650">
              <a:lnSpc>
                <a:spcPts val="2485"/>
              </a:lnSpc>
              <a:spcBef>
                <a:spcPts val="1210"/>
              </a:spcBef>
              <a:buClr>
                <a:srgbClr val="A4B592"/>
              </a:buClr>
              <a:buSzPct val="84782"/>
              <a:buFont typeface="Wingdings 2"/>
              <a:buChar char=""/>
              <a:tabLst>
                <a:tab pos="653415" algn="l"/>
              </a:tabLst>
            </a:pPr>
            <a:r>
              <a:rPr lang="en-US" sz="2300" spc="-10" dirty="0">
                <a:latin typeface="Constantia"/>
                <a:cs typeface="Constantia"/>
              </a:rPr>
              <a:t>Src</a:t>
            </a:r>
            <a:r>
              <a:rPr lang="en-US" sz="2300" spc="-135" dirty="0">
                <a:latin typeface="Constantia"/>
                <a:cs typeface="Constantia"/>
              </a:rPr>
              <a:t> </a:t>
            </a:r>
            <a:r>
              <a:rPr lang="en-US" sz="2300" spc="-5" dirty="0">
                <a:latin typeface="Constantia"/>
                <a:cs typeface="Constantia"/>
              </a:rPr>
              <a:t>operand</a:t>
            </a:r>
            <a:r>
              <a:rPr lang="en-US" sz="2300" spc="-90" dirty="0">
                <a:latin typeface="Constantia"/>
                <a:cs typeface="Constantia"/>
              </a:rPr>
              <a:t> </a:t>
            </a:r>
            <a:r>
              <a:rPr lang="en-US" sz="2300" spc="-5" dirty="0">
                <a:latin typeface="Constantia"/>
                <a:cs typeface="Constantia"/>
              </a:rPr>
              <a:t>can</a:t>
            </a:r>
            <a:r>
              <a:rPr lang="en-US" sz="2300" spc="-60" dirty="0">
                <a:latin typeface="Constantia"/>
                <a:cs typeface="Constantia"/>
              </a:rPr>
              <a:t> </a:t>
            </a:r>
            <a:r>
              <a:rPr lang="en-US" sz="2300" dirty="0">
                <a:latin typeface="Constantia"/>
                <a:cs typeface="Constantia"/>
              </a:rPr>
              <a:t>be</a:t>
            </a:r>
            <a:r>
              <a:rPr lang="en-US" sz="2300" spc="-85" dirty="0">
                <a:latin typeface="Constantia"/>
                <a:cs typeface="Constantia"/>
              </a:rPr>
              <a:t> </a:t>
            </a:r>
            <a:r>
              <a:rPr lang="en-US" sz="2300" spc="-30" dirty="0">
                <a:latin typeface="Constantia"/>
                <a:cs typeface="Constantia"/>
              </a:rPr>
              <a:t>register,</a:t>
            </a:r>
            <a:r>
              <a:rPr lang="en-US" sz="2300" spc="-40" dirty="0">
                <a:latin typeface="Constantia"/>
                <a:cs typeface="Constantia"/>
              </a:rPr>
              <a:t> </a:t>
            </a:r>
            <a:r>
              <a:rPr lang="en-US" sz="2300" spc="5" dirty="0">
                <a:latin typeface="Constantia"/>
                <a:cs typeface="Constantia"/>
              </a:rPr>
              <a:t>memory</a:t>
            </a:r>
            <a:r>
              <a:rPr lang="en-US" sz="2300" spc="-80" dirty="0">
                <a:latin typeface="Constantia"/>
                <a:cs typeface="Constantia"/>
              </a:rPr>
              <a:t> </a:t>
            </a:r>
            <a:r>
              <a:rPr lang="en-US" sz="2300" dirty="0">
                <a:latin typeface="Constantia"/>
                <a:cs typeface="Constantia"/>
              </a:rPr>
              <a:t>location</a:t>
            </a:r>
            <a:r>
              <a:rPr lang="en-US" sz="2300" spc="-135" dirty="0">
                <a:latin typeface="Constantia"/>
                <a:cs typeface="Constantia"/>
              </a:rPr>
              <a:t> </a:t>
            </a:r>
            <a:r>
              <a:rPr lang="en-US" sz="2300" dirty="0">
                <a:latin typeface="Constantia"/>
                <a:cs typeface="Constantia"/>
              </a:rPr>
              <a:t>or</a:t>
            </a:r>
            <a:r>
              <a:rPr lang="en-US" sz="2300" spc="-75" dirty="0">
                <a:latin typeface="Constantia"/>
                <a:cs typeface="Constantia"/>
              </a:rPr>
              <a:t> </a:t>
            </a:r>
            <a:r>
              <a:rPr lang="en-US" sz="2300" spc="-5" dirty="0" smtClean="0">
                <a:latin typeface="Constantia"/>
                <a:cs typeface="Constantia"/>
              </a:rPr>
              <a:t>immediate</a:t>
            </a:r>
            <a:r>
              <a:rPr lang="en-US" sz="2300" dirty="0">
                <a:latin typeface="Constantia"/>
                <a:cs typeface="Constantia"/>
              </a:rPr>
              <a:t> </a:t>
            </a:r>
            <a:r>
              <a:rPr lang="en-US" sz="2300" spc="-5" dirty="0" smtClean="0">
                <a:latin typeface="Constantia"/>
                <a:cs typeface="Constantia"/>
              </a:rPr>
              <a:t>operand</a:t>
            </a:r>
            <a:r>
              <a:rPr lang="en-US" sz="2300" spc="-5" dirty="0">
                <a:latin typeface="Constantia"/>
                <a:cs typeface="Constantia"/>
              </a:rPr>
              <a:t>.</a:t>
            </a:r>
            <a:endParaRPr lang="en-US" sz="2300" dirty="0">
              <a:latin typeface="Constantia"/>
              <a:cs typeface="Constantia"/>
            </a:endParaRPr>
          </a:p>
          <a:p>
            <a:pPr marL="652780" lvl="1" indent="-247650">
              <a:lnSpc>
                <a:spcPct val="100000"/>
              </a:lnSpc>
              <a:spcBef>
                <a:spcPts val="1200"/>
              </a:spcBef>
              <a:buClr>
                <a:srgbClr val="A4B592"/>
              </a:buClr>
              <a:buSzPct val="84782"/>
              <a:buFont typeface="Wingdings 2"/>
              <a:buChar char=""/>
              <a:tabLst>
                <a:tab pos="653415" algn="l"/>
              </a:tabLst>
            </a:pPr>
            <a:r>
              <a:rPr lang="en-US" sz="2300" dirty="0">
                <a:latin typeface="Constantia"/>
                <a:cs typeface="Constantia"/>
              </a:rPr>
              <a:t>Des</a:t>
            </a:r>
            <a:r>
              <a:rPr lang="en-US" sz="2300" spc="-140" dirty="0">
                <a:latin typeface="Constantia"/>
                <a:cs typeface="Constantia"/>
              </a:rPr>
              <a:t> </a:t>
            </a:r>
            <a:r>
              <a:rPr lang="en-US" sz="2300" spc="-5" dirty="0">
                <a:latin typeface="Constantia"/>
                <a:cs typeface="Constantia"/>
              </a:rPr>
              <a:t>can</a:t>
            </a:r>
            <a:r>
              <a:rPr lang="en-US" sz="2300" spc="-45" dirty="0">
                <a:latin typeface="Constantia"/>
                <a:cs typeface="Constantia"/>
              </a:rPr>
              <a:t> </a:t>
            </a:r>
            <a:r>
              <a:rPr lang="en-US" sz="2300" spc="-5" dirty="0">
                <a:latin typeface="Constantia"/>
                <a:cs typeface="Constantia"/>
              </a:rPr>
              <a:t>be</a:t>
            </a:r>
            <a:r>
              <a:rPr lang="en-US" sz="2300" spc="-100" dirty="0">
                <a:latin typeface="Constantia"/>
                <a:cs typeface="Constantia"/>
              </a:rPr>
              <a:t> </a:t>
            </a:r>
            <a:r>
              <a:rPr lang="en-US" sz="2300" spc="-10" dirty="0">
                <a:latin typeface="Constantia"/>
                <a:cs typeface="Constantia"/>
              </a:rPr>
              <a:t>register</a:t>
            </a:r>
            <a:r>
              <a:rPr lang="en-US" sz="2300" spc="-165" dirty="0">
                <a:latin typeface="Constantia"/>
                <a:cs typeface="Constantia"/>
              </a:rPr>
              <a:t> </a:t>
            </a:r>
            <a:r>
              <a:rPr lang="en-US" sz="2300" dirty="0">
                <a:latin typeface="Constantia"/>
                <a:cs typeface="Constantia"/>
              </a:rPr>
              <a:t>or</a:t>
            </a:r>
            <a:r>
              <a:rPr lang="en-US" sz="2300" spc="-75" dirty="0">
                <a:latin typeface="Constantia"/>
                <a:cs typeface="Constantia"/>
              </a:rPr>
              <a:t> </a:t>
            </a:r>
            <a:r>
              <a:rPr lang="en-US" sz="2300" spc="5" dirty="0">
                <a:latin typeface="Constantia"/>
                <a:cs typeface="Constantia"/>
              </a:rPr>
              <a:t>memory</a:t>
            </a:r>
            <a:r>
              <a:rPr lang="en-US" sz="2300" spc="-140" dirty="0">
                <a:latin typeface="Constantia"/>
                <a:cs typeface="Constantia"/>
              </a:rPr>
              <a:t> </a:t>
            </a:r>
            <a:r>
              <a:rPr lang="en-US" sz="2300" spc="-5" dirty="0">
                <a:latin typeface="Constantia"/>
                <a:cs typeface="Constantia"/>
              </a:rPr>
              <a:t>operand.</a:t>
            </a:r>
            <a:endParaRPr lang="en-US" sz="2300" dirty="0">
              <a:latin typeface="Constantia"/>
              <a:cs typeface="Constantia"/>
            </a:endParaRPr>
          </a:p>
          <a:p>
            <a:pPr marL="652780" marR="256540" lvl="1" indent="-247650">
              <a:lnSpc>
                <a:spcPts val="2210"/>
              </a:lnSpc>
              <a:spcBef>
                <a:spcPts val="1730"/>
              </a:spcBef>
              <a:buClr>
                <a:srgbClr val="A4B592"/>
              </a:buClr>
              <a:buSzPct val="84782"/>
              <a:buFont typeface="Wingdings 2"/>
              <a:buChar char=""/>
              <a:tabLst>
                <a:tab pos="653415" algn="l"/>
              </a:tabLst>
            </a:pPr>
            <a:r>
              <a:rPr lang="en-US" sz="2300" dirty="0">
                <a:latin typeface="Constantia"/>
                <a:cs typeface="Constantia"/>
              </a:rPr>
              <a:t>Both</a:t>
            </a:r>
            <a:r>
              <a:rPr lang="en-US" sz="2300" spc="-70" dirty="0">
                <a:latin typeface="Constantia"/>
                <a:cs typeface="Constantia"/>
              </a:rPr>
              <a:t> </a:t>
            </a:r>
            <a:r>
              <a:rPr lang="en-US" sz="2300" spc="-10" dirty="0">
                <a:latin typeface="Constantia"/>
                <a:cs typeface="Constantia"/>
              </a:rPr>
              <a:t>Src</a:t>
            </a:r>
            <a:r>
              <a:rPr lang="en-US" sz="2300" spc="-120" dirty="0">
                <a:latin typeface="Constantia"/>
                <a:cs typeface="Constantia"/>
              </a:rPr>
              <a:t> </a:t>
            </a:r>
            <a:r>
              <a:rPr lang="en-US" sz="2300" dirty="0">
                <a:latin typeface="Constantia"/>
                <a:cs typeface="Constantia"/>
              </a:rPr>
              <a:t>and</a:t>
            </a:r>
            <a:r>
              <a:rPr lang="en-US" sz="2300" spc="-15" dirty="0">
                <a:latin typeface="Constantia"/>
                <a:cs typeface="Constantia"/>
              </a:rPr>
              <a:t> </a:t>
            </a:r>
            <a:r>
              <a:rPr lang="en-US" sz="2300" dirty="0">
                <a:latin typeface="Constantia"/>
                <a:cs typeface="Constantia"/>
              </a:rPr>
              <a:t>Des</a:t>
            </a:r>
            <a:r>
              <a:rPr lang="en-US" sz="2300" spc="-120" dirty="0">
                <a:latin typeface="Constantia"/>
                <a:cs typeface="Constantia"/>
              </a:rPr>
              <a:t> </a:t>
            </a:r>
            <a:r>
              <a:rPr lang="en-US" sz="2300" spc="-5" dirty="0">
                <a:latin typeface="Constantia"/>
                <a:cs typeface="Constantia"/>
              </a:rPr>
              <a:t>cannot</a:t>
            </a:r>
            <a:r>
              <a:rPr lang="en-US" sz="2300" spc="-95" dirty="0">
                <a:latin typeface="Constantia"/>
                <a:cs typeface="Constantia"/>
              </a:rPr>
              <a:t> </a:t>
            </a:r>
            <a:r>
              <a:rPr lang="en-US" sz="2300" spc="-5" dirty="0">
                <a:latin typeface="Constantia"/>
                <a:cs typeface="Constantia"/>
              </a:rPr>
              <a:t>be</a:t>
            </a:r>
            <a:r>
              <a:rPr lang="en-US" sz="2300" spc="-60" dirty="0">
                <a:latin typeface="Constantia"/>
                <a:cs typeface="Constantia"/>
              </a:rPr>
              <a:t> </a:t>
            </a:r>
            <a:r>
              <a:rPr lang="en-US" sz="2300" spc="5" dirty="0">
                <a:latin typeface="Constantia"/>
                <a:cs typeface="Constantia"/>
              </a:rPr>
              <a:t>memory</a:t>
            </a:r>
            <a:r>
              <a:rPr lang="en-US" sz="2300" spc="-80" dirty="0">
                <a:latin typeface="Constantia"/>
                <a:cs typeface="Constantia"/>
              </a:rPr>
              <a:t> </a:t>
            </a:r>
            <a:r>
              <a:rPr lang="en-US" sz="2300" dirty="0">
                <a:latin typeface="Constantia"/>
                <a:cs typeface="Constantia"/>
              </a:rPr>
              <a:t>location</a:t>
            </a:r>
            <a:r>
              <a:rPr lang="en-US" sz="2300" spc="-135" dirty="0">
                <a:latin typeface="Constantia"/>
                <a:cs typeface="Constantia"/>
              </a:rPr>
              <a:t> </a:t>
            </a:r>
            <a:r>
              <a:rPr lang="en-US" sz="2300" dirty="0">
                <a:latin typeface="Constantia"/>
                <a:cs typeface="Constantia"/>
              </a:rPr>
              <a:t>at</a:t>
            </a:r>
            <a:r>
              <a:rPr lang="en-US" sz="2300" spc="-85" dirty="0">
                <a:latin typeface="Constantia"/>
                <a:cs typeface="Constantia"/>
              </a:rPr>
              <a:t> </a:t>
            </a:r>
            <a:r>
              <a:rPr lang="en-US" sz="2300" spc="-5" dirty="0">
                <a:latin typeface="Constantia"/>
                <a:cs typeface="Constantia"/>
              </a:rPr>
              <a:t>the</a:t>
            </a:r>
            <a:r>
              <a:rPr lang="en-US" sz="2300" spc="-114" dirty="0">
                <a:latin typeface="Constantia"/>
                <a:cs typeface="Constantia"/>
              </a:rPr>
              <a:t> </a:t>
            </a:r>
            <a:r>
              <a:rPr lang="en-US" sz="2300" dirty="0">
                <a:latin typeface="Constantia"/>
                <a:cs typeface="Constantia"/>
              </a:rPr>
              <a:t>same  </a:t>
            </a:r>
            <a:r>
              <a:rPr lang="en-US" sz="2300" spc="-5" dirty="0">
                <a:latin typeface="Constantia"/>
                <a:cs typeface="Constantia"/>
              </a:rPr>
              <a:t>time.</a:t>
            </a:r>
            <a:endParaRPr lang="en-US" sz="2300" dirty="0">
              <a:latin typeface="Constantia"/>
              <a:cs typeface="Constantia"/>
            </a:endParaRPr>
          </a:p>
          <a:p>
            <a:pPr marL="652780" lvl="1" indent="-247650">
              <a:lnSpc>
                <a:spcPct val="100000"/>
              </a:lnSpc>
              <a:spcBef>
                <a:spcPts val="1220"/>
              </a:spcBef>
              <a:buClr>
                <a:srgbClr val="A4B592"/>
              </a:buClr>
              <a:buSzPct val="84782"/>
              <a:buFont typeface="Wingdings 2"/>
              <a:buChar char=""/>
              <a:tabLst>
                <a:tab pos="653415" algn="l"/>
              </a:tabLst>
            </a:pPr>
            <a:r>
              <a:rPr lang="en-US" sz="2300" spc="-15" dirty="0">
                <a:latin typeface="Constantia"/>
                <a:cs typeface="Constantia"/>
              </a:rPr>
              <a:t>E.g.:</a:t>
            </a:r>
            <a:endParaRPr lang="en-US" sz="2300" dirty="0">
              <a:latin typeface="Constantia"/>
              <a:cs typeface="Constantia"/>
            </a:endParaRPr>
          </a:p>
          <a:p>
            <a:pPr marL="927100" lvl="2" indent="-247650">
              <a:lnSpc>
                <a:spcPct val="100000"/>
              </a:lnSpc>
              <a:spcBef>
                <a:spcPts val="1210"/>
              </a:spcBef>
              <a:buClr>
                <a:srgbClr val="F3A346"/>
              </a:buClr>
              <a:buSzPct val="69047"/>
              <a:buFont typeface="Wingdings 2"/>
              <a:buChar char=""/>
              <a:tabLst>
                <a:tab pos="927100" algn="l"/>
                <a:tab pos="927735" algn="l"/>
              </a:tabLst>
            </a:pPr>
            <a:r>
              <a:rPr lang="en-US" sz="2100" spc="-30" dirty="0">
                <a:latin typeface="Constantia"/>
                <a:cs typeface="Constantia"/>
              </a:rPr>
              <a:t>MOV </a:t>
            </a:r>
            <a:r>
              <a:rPr lang="en-US" sz="2100" spc="-5" dirty="0">
                <a:latin typeface="Constantia"/>
                <a:cs typeface="Constantia"/>
              </a:rPr>
              <a:t>CX, </a:t>
            </a:r>
            <a:r>
              <a:rPr lang="en-US" sz="2100" spc="-10" dirty="0">
                <a:latin typeface="Constantia"/>
                <a:cs typeface="Constantia"/>
              </a:rPr>
              <a:t>037A</a:t>
            </a:r>
            <a:r>
              <a:rPr lang="en-US" sz="2100" spc="-80" dirty="0">
                <a:latin typeface="Constantia"/>
                <a:cs typeface="Constantia"/>
              </a:rPr>
              <a:t> </a:t>
            </a:r>
            <a:r>
              <a:rPr lang="en-US" sz="2100" dirty="0">
                <a:latin typeface="Constantia"/>
                <a:cs typeface="Constantia"/>
              </a:rPr>
              <a:t>H</a:t>
            </a:r>
          </a:p>
          <a:p>
            <a:pPr marL="927100" lvl="2" indent="-247650">
              <a:lnSpc>
                <a:spcPct val="100000"/>
              </a:lnSpc>
              <a:spcBef>
                <a:spcPts val="1200"/>
              </a:spcBef>
              <a:buClr>
                <a:srgbClr val="F3A346"/>
              </a:buClr>
              <a:buSzPct val="69047"/>
              <a:buFont typeface="Wingdings 2"/>
              <a:buChar char=""/>
              <a:tabLst>
                <a:tab pos="927100" algn="l"/>
                <a:tab pos="927735" algn="l"/>
              </a:tabLst>
            </a:pPr>
            <a:r>
              <a:rPr lang="en-US" sz="2100" spc="-30" dirty="0">
                <a:latin typeface="Constantia"/>
                <a:cs typeface="Constantia"/>
              </a:rPr>
              <a:t>MOV </a:t>
            </a:r>
            <a:r>
              <a:rPr lang="en-US" sz="2100" spc="-5" dirty="0">
                <a:latin typeface="Constantia"/>
                <a:cs typeface="Constantia"/>
              </a:rPr>
              <a:t>AL,</a:t>
            </a:r>
            <a:r>
              <a:rPr lang="en-US" sz="2100" spc="-75" dirty="0">
                <a:latin typeface="Constantia"/>
                <a:cs typeface="Constantia"/>
              </a:rPr>
              <a:t> </a:t>
            </a:r>
            <a:r>
              <a:rPr lang="en-US" sz="2100" spc="-5" dirty="0">
                <a:latin typeface="Constantia"/>
                <a:cs typeface="Constantia"/>
              </a:rPr>
              <a:t>BL</a:t>
            </a:r>
            <a:endParaRPr lang="en-US" sz="2100" dirty="0">
              <a:latin typeface="Constantia"/>
              <a:cs typeface="Constantia"/>
            </a:endParaRPr>
          </a:p>
          <a:p>
            <a:pPr marL="927100" lvl="2" indent="-247650">
              <a:lnSpc>
                <a:spcPct val="100000"/>
              </a:lnSpc>
              <a:spcBef>
                <a:spcPts val="1200"/>
              </a:spcBef>
              <a:buClr>
                <a:srgbClr val="F3A346"/>
              </a:buClr>
              <a:buSzPct val="69047"/>
              <a:buFont typeface="Wingdings 2"/>
              <a:buChar char=""/>
              <a:tabLst>
                <a:tab pos="927100" algn="l"/>
                <a:tab pos="927735" algn="l"/>
              </a:tabLst>
            </a:pPr>
            <a:r>
              <a:rPr lang="en-US" sz="2100" spc="-30" dirty="0">
                <a:latin typeface="Constantia"/>
                <a:cs typeface="Constantia"/>
              </a:rPr>
              <a:t>MOV </a:t>
            </a:r>
            <a:r>
              <a:rPr lang="en-US" sz="2100" spc="-10" dirty="0">
                <a:latin typeface="Constantia"/>
                <a:cs typeface="Constantia"/>
              </a:rPr>
              <a:t>BX, </a:t>
            </a:r>
            <a:r>
              <a:rPr lang="en-US" sz="2100" spc="-5" dirty="0">
                <a:latin typeface="Constantia"/>
                <a:cs typeface="Constantia"/>
              </a:rPr>
              <a:t>[0301</a:t>
            </a:r>
            <a:r>
              <a:rPr lang="en-US" sz="2100" spc="-45" dirty="0">
                <a:latin typeface="Constantia"/>
                <a:cs typeface="Constantia"/>
              </a:rPr>
              <a:t> </a:t>
            </a:r>
            <a:r>
              <a:rPr lang="en-US" sz="2100" dirty="0">
                <a:latin typeface="Constantia"/>
                <a:cs typeface="Constantia"/>
              </a:rPr>
              <a:t>H]</a:t>
            </a:r>
          </a:p>
          <a:p>
            <a:endParaRPr lang="en-IN" dirty="0"/>
          </a:p>
        </p:txBody>
      </p:sp>
    </p:spTree>
    <p:extLst>
      <p:ext uri="{BB962C8B-B14F-4D97-AF65-F5344CB8AC3E}">
        <p14:creationId xmlns:p14="http://schemas.microsoft.com/office/powerpoint/2010/main" val="4167232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7E744-BFA4-44E4-9A9A-E892C7A76888}"/>
              </a:ext>
            </a:extLst>
          </p:cNvPr>
          <p:cNvSpPr>
            <a:spLocks noGrp="1"/>
          </p:cNvSpPr>
          <p:nvPr>
            <p:ph type="title"/>
          </p:nvPr>
        </p:nvSpPr>
        <p:spPr/>
        <p:txBody>
          <a:bodyPr/>
          <a:lstStyle/>
          <a:p>
            <a:r>
              <a:rPr lang="en-IN" dirty="0"/>
              <a:t>Bit </a:t>
            </a:r>
            <a:r>
              <a:rPr lang="en-IN" spc="-10" dirty="0"/>
              <a:t>Manipulation</a:t>
            </a:r>
            <a:r>
              <a:rPr lang="en-IN" spc="-80" dirty="0"/>
              <a:t> </a:t>
            </a:r>
            <a:r>
              <a:rPr lang="en-IN" spc="-5" dirty="0"/>
              <a:t>Instructions</a:t>
            </a:r>
            <a:endParaRPr lang="en-IN" dirty="0"/>
          </a:p>
        </p:txBody>
      </p:sp>
      <p:sp>
        <p:nvSpPr>
          <p:cNvPr id="3" name="Content Placeholder 2">
            <a:extLst>
              <a:ext uri="{FF2B5EF4-FFF2-40B4-BE49-F238E27FC236}">
                <a16:creationId xmlns:a16="http://schemas.microsoft.com/office/drawing/2014/main" xmlns="" id="{691A8679-5594-46B9-B597-A68FB8F448E9}"/>
              </a:ext>
            </a:extLst>
          </p:cNvPr>
          <p:cNvSpPr>
            <a:spLocks noGrp="1"/>
          </p:cNvSpPr>
          <p:nvPr>
            <p:ph idx="1"/>
          </p:nvPr>
        </p:nvSpPr>
        <p:spPr/>
        <p:txBody>
          <a:bodyPr/>
          <a:lstStyle/>
          <a:p>
            <a:pPr marL="285115" indent="-273050">
              <a:lnSpc>
                <a:spcPct val="100000"/>
              </a:lnSpc>
              <a:spcBef>
                <a:spcPts val="1925"/>
              </a:spcBef>
              <a:buClr>
                <a:srgbClr val="E7BB29"/>
              </a:buClr>
              <a:buSzPct val="94230"/>
              <a:buFont typeface="Wingdings 2"/>
              <a:buChar char=""/>
              <a:tabLst>
                <a:tab pos="285750" algn="l"/>
              </a:tabLst>
            </a:pPr>
            <a:r>
              <a:rPr lang="en-US" sz="2600" spc="-5" dirty="0">
                <a:latin typeface="Constantia"/>
                <a:cs typeface="Constantia"/>
              </a:rPr>
              <a:t>These</a:t>
            </a:r>
            <a:r>
              <a:rPr lang="en-US" sz="2600" spc="-75" dirty="0">
                <a:latin typeface="Constantia"/>
                <a:cs typeface="Constantia"/>
              </a:rPr>
              <a:t> </a:t>
            </a:r>
            <a:r>
              <a:rPr lang="en-US" sz="2600" spc="-5" dirty="0">
                <a:latin typeface="Constantia"/>
                <a:cs typeface="Constantia"/>
              </a:rPr>
              <a:t>instructions</a:t>
            </a:r>
            <a:r>
              <a:rPr lang="en-US" sz="2600" spc="-150" dirty="0">
                <a:latin typeface="Constantia"/>
                <a:cs typeface="Constantia"/>
              </a:rPr>
              <a:t> </a:t>
            </a:r>
            <a:r>
              <a:rPr lang="en-US" sz="2600" spc="-15" dirty="0">
                <a:latin typeface="Constantia"/>
                <a:cs typeface="Constantia"/>
              </a:rPr>
              <a:t>are</a:t>
            </a:r>
            <a:r>
              <a:rPr lang="en-US" sz="2600" spc="-105" dirty="0">
                <a:latin typeface="Constantia"/>
                <a:cs typeface="Constantia"/>
              </a:rPr>
              <a:t> </a:t>
            </a:r>
            <a:r>
              <a:rPr lang="en-US" sz="2600" spc="-5" dirty="0">
                <a:latin typeface="Constantia"/>
                <a:cs typeface="Constantia"/>
              </a:rPr>
              <a:t>used</a:t>
            </a:r>
            <a:r>
              <a:rPr lang="en-US" sz="2600" spc="-90" dirty="0">
                <a:latin typeface="Constantia"/>
                <a:cs typeface="Constantia"/>
              </a:rPr>
              <a:t> </a:t>
            </a:r>
            <a:r>
              <a:rPr lang="en-US" sz="2600" dirty="0">
                <a:latin typeface="Constantia"/>
                <a:cs typeface="Constantia"/>
              </a:rPr>
              <a:t>at</a:t>
            </a:r>
            <a:r>
              <a:rPr lang="en-US" sz="2600" spc="-100" dirty="0">
                <a:latin typeface="Constantia"/>
                <a:cs typeface="Constantia"/>
              </a:rPr>
              <a:t> </a:t>
            </a:r>
            <a:r>
              <a:rPr lang="en-US" sz="2600" spc="-5" dirty="0">
                <a:latin typeface="Constantia"/>
                <a:cs typeface="Constantia"/>
              </a:rPr>
              <a:t>the</a:t>
            </a:r>
            <a:r>
              <a:rPr lang="en-US" sz="2600" spc="-70" dirty="0">
                <a:latin typeface="Constantia"/>
                <a:cs typeface="Constantia"/>
              </a:rPr>
              <a:t> </a:t>
            </a:r>
            <a:r>
              <a:rPr lang="en-US" sz="2600" spc="-5" dirty="0">
                <a:latin typeface="Constantia"/>
                <a:cs typeface="Constantia"/>
              </a:rPr>
              <a:t>bit</a:t>
            </a:r>
            <a:r>
              <a:rPr lang="en-US" sz="2600" spc="-55" dirty="0">
                <a:latin typeface="Constantia"/>
                <a:cs typeface="Constantia"/>
              </a:rPr>
              <a:t> </a:t>
            </a:r>
            <a:r>
              <a:rPr lang="en-US" sz="2600" spc="-10" dirty="0">
                <a:latin typeface="Constantia"/>
                <a:cs typeface="Constantia"/>
              </a:rPr>
              <a:t>level.</a:t>
            </a:r>
            <a:endParaRPr lang="en-US" sz="2600" dirty="0">
              <a:latin typeface="Constantia"/>
              <a:cs typeface="Constantia"/>
            </a:endParaRPr>
          </a:p>
          <a:p>
            <a:pPr marL="285115" indent="-273050">
              <a:lnSpc>
                <a:spcPct val="100000"/>
              </a:lnSpc>
              <a:spcBef>
                <a:spcPts val="1825"/>
              </a:spcBef>
              <a:buClr>
                <a:srgbClr val="E7BB29"/>
              </a:buClr>
              <a:buSzPct val="94230"/>
              <a:buFont typeface="Wingdings 2"/>
              <a:buChar char=""/>
              <a:tabLst>
                <a:tab pos="285750" algn="l"/>
              </a:tabLst>
            </a:pPr>
            <a:r>
              <a:rPr lang="en-US" sz="2600" spc="-5" dirty="0">
                <a:latin typeface="Constantia"/>
                <a:cs typeface="Constantia"/>
              </a:rPr>
              <a:t>These instructions can be used</a:t>
            </a:r>
            <a:r>
              <a:rPr lang="en-US" sz="2600" spc="-405" dirty="0">
                <a:latin typeface="Constantia"/>
                <a:cs typeface="Constantia"/>
              </a:rPr>
              <a:t> </a:t>
            </a:r>
            <a:r>
              <a:rPr lang="en-US" sz="2600" spc="-5" dirty="0">
                <a:latin typeface="Constantia"/>
                <a:cs typeface="Constantia"/>
              </a:rPr>
              <a:t>for:</a:t>
            </a:r>
            <a:endParaRPr lang="en-US" sz="2600" dirty="0">
              <a:latin typeface="Constantia"/>
              <a:cs typeface="Constantia"/>
            </a:endParaRPr>
          </a:p>
          <a:p>
            <a:pPr marL="652780" lvl="1" indent="-247650">
              <a:lnSpc>
                <a:spcPct val="100000"/>
              </a:lnSpc>
              <a:spcBef>
                <a:spcPts val="1785"/>
              </a:spcBef>
              <a:buClr>
                <a:srgbClr val="A4B592"/>
              </a:buClr>
              <a:buSzPct val="85416"/>
              <a:buFont typeface="Wingdings 2"/>
              <a:buChar char=""/>
              <a:tabLst>
                <a:tab pos="653415" algn="l"/>
              </a:tabLst>
            </a:pPr>
            <a:r>
              <a:rPr lang="en-US" sz="2400" spc="-35" dirty="0">
                <a:latin typeface="Constantia"/>
                <a:cs typeface="Constantia"/>
              </a:rPr>
              <a:t>Testing </a:t>
            </a:r>
            <a:r>
              <a:rPr lang="en-US" sz="2400" dirty="0">
                <a:latin typeface="Constantia"/>
                <a:cs typeface="Constantia"/>
              </a:rPr>
              <a:t>a </a:t>
            </a:r>
            <a:r>
              <a:rPr lang="en-US" sz="2400" spc="-15" dirty="0">
                <a:latin typeface="Constantia"/>
                <a:cs typeface="Constantia"/>
              </a:rPr>
              <a:t>zero</a:t>
            </a:r>
            <a:r>
              <a:rPr lang="en-US" sz="2400" spc="-210" dirty="0">
                <a:latin typeface="Constantia"/>
                <a:cs typeface="Constantia"/>
              </a:rPr>
              <a:t> </a:t>
            </a:r>
            <a:r>
              <a:rPr lang="en-US" sz="2400" spc="-5" dirty="0">
                <a:latin typeface="Constantia"/>
                <a:cs typeface="Constantia"/>
              </a:rPr>
              <a:t>bit</a:t>
            </a:r>
            <a:endParaRPr lang="en-US" sz="24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2400" dirty="0">
                <a:latin typeface="Constantia"/>
                <a:cs typeface="Constantia"/>
              </a:rPr>
              <a:t>Set or </a:t>
            </a:r>
            <a:r>
              <a:rPr lang="en-US" sz="2400" spc="-10" dirty="0">
                <a:latin typeface="Constantia"/>
                <a:cs typeface="Constantia"/>
              </a:rPr>
              <a:t>reset </a:t>
            </a:r>
            <a:r>
              <a:rPr lang="en-US" sz="2400" dirty="0">
                <a:latin typeface="Constantia"/>
                <a:cs typeface="Constantia"/>
              </a:rPr>
              <a:t>a</a:t>
            </a:r>
            <a:r>
              <a:rPr lang="en-US" sz="2400" spc="-415" dirty="0">
                <a:latin typeface="Constantia"/>
                <a:cs typeface="Constantia"/>
              </a:rPr>
              <a:t> </a:t>
            </a:r>
            <a:r>
              <a:rPr lang="en-US" sz="2400" spc="-5" dirty="0">
                <a:latin typeface="Constantia"/>
                <a:cs typeface="Constantia"/>
              </a:rPr>
              <a:t>bit</a:t>
            </a:r>
            <a:endParaRPr lang="en-US" sz="2400" dirty="0">
              <a:latin typeface="Constantia"/>
              <a:cs typeface="Constantia"/>
            </a:endParaRPr>
          </a:p>
          <a:p>
            <a:pPr marL="652780" lvl="1" indent="-247650">
              <a:lnSpc>
                <a:spcPct val="100000"/>
              </a:lnSpc>
              <a:spcBef>
                <a:spcPts val="1780"/>
              </a:spcBef>
              <a:buClr>
                <a:srgbClr val="A4B592"/>
              </a:buClr>
              <a:buSzPct val="85416"/>
              <a:buFont typeface="Wingdings 2"/>
              <a:buChar char=""/>
              <a:tabLst>
                <a:tab pos="653415" algn="l"/>
              </a:tabLst>
            </a:pPr>
            <a:r>
              <a:rPr lang="en-US" sz="2400" dirty="0">
                <a:latin typeface="Constantia"/>
                <a:cs typeface="Constantia"/>
              </a:rPr>
              <a:t>Shift </a:t>
            </a:r>
            <a:r>
              <a:rPr lang="en-US" sz="2400" spc="-5" dirty="0">
                <a:latin typeface="Constantia"/>
                <a:cs typeface="Constantia"/>
              </a:rPr>
              <a:t>bits </a:t>
            </a:r>
            <a:r>
              <a:rPr lang="en-US" sz="2400" spc="-10" dirty="0">
                <a:latin typeface="Constantia"/>
                <a:cs typeface="Constantia"/>
              </a:rPr>
              <a:t>across</a:t>
            </a:r>
            <a:r>
              <a:rPr lang="en-US" sz="2400" spc="-265" dirty="0">
                <a:latin typeface="Constantia"/>
                <a:cs typeface="Constantia"/>
              </a:rPr>
              <a:t> </a:t>
            </a:r>
            <a:r>
              <a:rPr lang="en-US" sz="2400" spc="-10" dirty="0">
                <a:latin typeface="Constantia"/>
                <a:cs typeface="Constantia"/>
              </a:rPr>
              <a:t>registers</a:t>
            </a:r>
            <a:endParaRPr lang="en-IN" dirty="0"/>
          </a:p>
        </p:txBody>
      </p:sp>
    </p:spTree>
    <p:extLst>
      <p:ext uri="{BB962C8B-B14F-4D97-AF65-F5344CB8AC3E}">
        <p14:creationId xmlns:p14="http://schemas.microsoft.com/office/powerpoint/2010/main" val="1184231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C9758A-4F12-455F-9E52-AEA5EAFC78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296EEE6-6F85-4008-8C10-0CE6ECC05947}"/>
              </a:ext>
            </a:extLst>
          </p:cNvPr>
          <p:cNvSpPr>
            <a:spLocks noGrp="1"/>
          </p:cNvSpPr>
          <p:nvPr>
            <p:ph idx="1"/>
          </p:nvPr>
        </p:nvSpPr>
        <p:spPr/>
        <p:txBody>
          <a:bodyPr/>
          <a:lstStyle/>
          <a:p>
            <a:pPr marL="285115" indent="-273050">
              <a:lnSpc>
                <a:spcPct val="100000"/>
              </a:lnSpc>
              <a:spcBef>
                <a:spcPts val="105"/>
              </a:spcBef>
              <a:buClr>
                <a:srgbClr val="E7BB29"/>
              </a:buClr>
              <a:buSzPct val="94230"/>
              <a:buFont typeface="Wingdings 2"/>
              <a:buChar char=""/>
              <a:tabLst>
                <a:tab pos="285750" algn="l"/>
              </a:tabLst>
            </a:pPr>
            <a:r>
              <a:rPr lang="en-US" sz="2600" b="1" spc="-15" dirty="0">
                <a:latin typeface="Constantia"/>
                <a:cs typeface="Constantia"/>
              </a:rPr>
              <a:t>NOT</a:t>
            </a:r>
            <a:r>
              <a:rPr lang="en-US" sz="2600" b="1" spc="-85" dirty="0">
                <a:latin typeface="Constantia"/>
                <a:cs typeface="Constantia"/>
              </a:rPr>
              <a:t> </a:t>
            </a:r>
            <a:r>
              <a:rPr lang="en-US" sz="2600" b="1" spc="-15" dirty="0">
                <a:latin typeface="Constantia"/>
                <a:cs typeface="Constantia"/>
              </a:rPr>
              <a:t>Src:</a:t>
            </a:r>
            <a:endParaRPr lang="en-US" sz="2600" dirty="0">
              <a:latin typeface="Constantia"/>
              <a:cs typeface="Constantia"/>
            </a:endParaRPr>
          </a:p>
          <a:p>
            <a:pPr marL="652780" marR="796925" lvl="1" indent="-247650">
              <a:lnSpc>
                <a:spcPct val="100000"/>
              </a:lnSpc>
              <a:spcBef>
                <a:spcPts val="1785"/>
              </a:spcBef>
              <a:buClr>
                <a:srgbClr val="A4B592"/>
              </a:buClr>
              <a:buSzPct val="85416"/>
              <a:buFont typeface="Wingdings 2"/>
              <a:buChar char=""/>
              <a:tabLst>
                <a:tab pos="653415" algn="l"/>
              </a:tabLst>
            </a:pPr>
            <a:r>
              <a:rPr lang="en-US" sz="2400" spc="-30" dirty="0">
                <a:latin typeface="Constantia"/>
                <a:cs typeface="Constantia"/>
              </a:rPr>
              <a:t>It</a:t>
            </a:r>
            <a:r>
              <a:rPr lang="en-US" sz="2400" spc="-135" dirty="0">
                <a:latin typeface="Constantia"/>
                <a:cs typeface="Constantia"/>
              </a:rPr>
              <a:t> </a:t>
            </a:r>
            <a:r>
              <a:rPr lang="en-US" sz="2400" spc="-10" dirty="0">
                <a:latin typeface="Constantia"/>
                <a:cs typeface="Constantia"/>
              </a:rPr>
              <a:t>complements</a:t>
            </a:r>
            <a:r>
              <a:rPr lang="en-US" sz="2400" spc="-105" dirty="0">
                <a:latin typeface="Constantia"/>
                <a:cs typeface="Constantia"/>
              </a:rPr>
              <a:t> </a:t>
            </a:r>
            <a:r>
              <a:rPr lang="en-US" sz="2400" dirty="0">
                <a:latin typeface="Constantia"/>
                <a:cs typeface="Constantia"/>
              </a:rPr>
              <a:t>each</a:t>
            </a:r>
            <a:r>
              <a:rPr lang="en-US" sz="2400" spc="-40" dirty="0">
                <a:latin typeface="Constantia"/>
                <a:cs typeface="Constantia"/>
              </a:rPr>
              <a:t> </a:t>
            </a:r>
            <a:r>
              <a:rPr lang="en-US" sz="2400" spc="-5" dirty="0">
                <a:latin typeface="Constantia"/>
                <a:cs typeface="Constantia"/>
              </a:rPr>
              <a:t>bit</a:t>
            </a:r>
            <a:r>
              <a:rPr lang="en-US" sz="2400" spc="-130" dirty="0">
                <a:latin typeface="Constantia"/>
                <a:cs typeface="Constantia"/>
              </a:rPr>
              <a:t> </a:t>
            </a:r>
            <a:r>
              <a:rPr lang="en-US" sz="2400" dirty="0">
                <a:latin typeface="Constantia"/>
                <a:cs typeface="Constantia"/>
              </a:rPr>
              <a:t>of</a:t>
            </a:r>
            <a:r>
              <a:rPr lang="en-US" sz="2400" spc="50" dirty="0">
                <a:latin typeface="Constantia"/>
                <a:cs typeface="Constantia"/>
              </a:rPr>
              <a:t> </a:t>
            </a:r>
            <a:r>
              <a:rPr lang="en-US" sz="2400" spc="-15" dirty="0">
                <a:latin typeface="Constantia"/>
                <a:cs typeface="Constantia"/>
              </a:rPr>
              <a:t>Src</a:t>
            </a:r>
            <a:r>
              <a:rPr lang="en-US" sz="2400" spc="-80" dirty="0">
                <a:latin typeface="Constantia"/>
                <a:cs typeface="Constantia"/>
              </a:rPr>
              <a:t> </a:t>
            </a:r>
            <a:r>
              <a:rPr lang="en-US" sz="2400" spc="-20" dirty="0">
                <a:latin typeface="Constantia"/>
                <a:cs typeface="Constantia"/>
              </a:rPr>
              <a:t>to</a:t>
            </a:r>
            <a:r>
              <a:rPr lang="en-US" sz="2400" spc="-105" dirty="0">
                <a:latin typeface="Constantia"/>
                <a:cs typeface="Constantia"/>
              </a:rPr>
              <a:t> </a:t>
            </a:r>
            <a:r>
              <a:rPr lang="en-US" sz="2400" spc="-15" dirty="0">
                <a:latin typeface="Constantia"/>
                <a:cs typeface="Constantia"/>
              </a:rPr>
              <a:t>produce</a:t>
            </a:r>
            <a:r>
              <a:rPr lang="en-US" sz="2400" spc="-55" dirty="0">
                <a:latin typeface="Constantia"/>
                <a:cs typeface="Constantia"/>
              </a:rPr>
              <a:t> </a:t>
            </a:r>
            <a:r>
              <a:rPr lang="en-US" sz="2400" spc="-35" dirty="0">
                <a:latin typeface="Constantia"/>
                <a:cs typeface="Constantia"/>
              </a:rPr>
              <a:t>1’s  </a:t>
            </a:r>
            <a:r>
              <a:rPr lang="en-US" sz="2400" spc="-10" dirty="0">
                <a:latin typeface="Constantia"/>
                <a:cs typeface="Constantia"/>
              </a:rPr>
              <a:t>complement </a:t>
            </a:r>
            <a:r>
              <a:rPr lang="en-US" sz="2400" dirty="0">
                <a:latin typeface="Constantia"/>
                <a:cs typeface="Constantia"/>
              </a:rPr>
              <a:t>of </a:t>
            </a:r>
            <a:r>
              <a:rPr lang="en-US" sz="2400" spc="-5" dirty="0">
                <a:latin typeface="Constantia"/>
                <a:cs typeface="Constantia"/>
              </a:rPr>
              <a:t>the </a:t>
            </a:r>
            <a:r>
              <a:rPr lang="en-US" sz="2400" spc="5" dirty="0">
                <a:latin typeface="Constantia"/>
                <a:cs typeface="Constantia"/>
              </a:rPr>
              <a:t>specified</a:t>
            </a:r>
            <a:r>
              <a:rPr lang="en-US" sz="2400" spc="-285" dirty="0">
                <a:latin typeface="Constantia"/>
                <a:cs typeface="Constantia"/>
              </a:rPr>
              <a:t> </a:t>
            </a:r>
            <a:r>
              <a:rPr lang="en-US" sz="2400" spc="-10" dirty="0">
                <a:latin typeface="Constantia"/>
                <a:cs typeface="Constantia"/>
              </a:rPr>
              <a:t>operand.</a:t>
            </a:r>
            <a:endParaRPr lang="en-US" sz="24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2400" spc="-5" dirty="0">
                <a:latin typeface="Constantia"/>
                <a:cs typeface="Constantia"/>
              </a:rPr>
              <a:t>The</a:t>
            </a:r>
            <a:r>
              <a:rPr lang="en-US" sz="2400" spc="-140" dirty="0">
                <a:latin typeface="Constantia"/>
                <a:cs typeface="Constantia"/>
              </a:rPr>
              <a:t> </a:t>
            </a:r>
            <a:r>
              <a:rPr lang="en-US" sz="2400" spc="-5" dirty="0">
                <a:latin typeface="Constantia"/>
                <a:cs typeface="Constantia"/>
              </a:rPr>
              <a:t>operand</a:t>
            </a:r>
            <a:r>
              <a:rPr lang="en-US" sz="2400" spc="-80" dirty="0">
                <a:latin typeface="Constantia"/>
                <a:cs typeface="Constantia"/>
              </a:rPr>
              <a:t> </a:t>
            </a:r>
            <a:r>
              <a:rPr lang="en-US" sz="2400" spc="-5" dirty="0">
                <a:latin typeface="Constantia"/>
                <a:cs typeface="Constantia"/>
              </a:rPr>
              <a:t>can</a:t>
            </a:r>
            <a:r>
              <a:rPr lang="en-US" sz="2400" spc="-50" dirty="0">
                <a:latin typeface="Constantia"/>
                <a:cs typeface="Constantia"/>
              </a:rPr>
              <a:t> </a:t>
            </a:r>
            <a:r>
              <a:rPr lang="en-US" sz="2400" spc="-5" dirty="0">
                <a:latin typeface="Constantia"/>
                <a:cs typeface="Constantia"/>
              </a:rPr>
              <a:t>be</a:t>
            </a:r>
            <a:r>
              <a:rPr lang="en-US" sz="2400" spc="-125" dirty="0">
                <a:latin typeface="Constantia"/>
                <a:cs typeface="Constantia"/>
              </a:rPr>
              <a:t> </a:t>
            </a:r>
            <a:r>
              <a:rPr lang="en-US" sz="2400" dirty="0">
                <a:latin typeface="Constantia"/>
                <a:cs typeface="Constantia"/>
              </a:rPr>
              <a:t>a</a:t>
            </a:r>
            <a:r>
              <a:rPr lang="en-US" sz="2400" spc="-105"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or</a:t>
            </a:r>
            <a:r>
              <a:rPr lang="en-US" sz="2400" spc="-95" dirty="0">
                <a:latin typeface="Constantia"/>
                <a:cs typeface="Constantia"/>
              </a:rPr>
              <a:t> </a:t>
            </a:r>
            <a:r>
              <a:rPr lang="en-US" sz="2400" dirty="0">
                <a:latin typeface="Constantia"/>
                <a:cs typeface="Constantia"/>
              </a:rPr>
              <a:t>memory</a:t>
            </a:r>
            <a:r>
              <a:rPr lang="en-US" sz="2400" spc="-70" dirty="0">
                <a:latin typeface="Constantia"/>
                <a:cs typeface="Constantia"/>
              </a:rPr>
              <a:t> </a:t>
            </a:r>
            <a:r>
              <a:rPr lang="en-US" sz="2400" spc="-5" dirty="0">
                <a:latin typeface="Constantia"/>
                <a:cs typeface="Constantia"/>
              </a:rPr>
              <a:t>location</a:t>
            </a:r>
            <a:endParaRPr lang="en-IN" dirty="0"/>
          </a:p>
        </p:txBody>
      </p:sp>
    </p:spTree>
    <p:extLst>
      <p:ext uri="{BB962C8B-B14F-4D97-AF65-F5344CB8AC3E}">
        <p14:creationId xmlns:p14="http://schemas.microsoft.com/office/powerpoint/2010/main" val="2428230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F8445-3A16-4161-8CA5-D364716803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42E078C-A542-4846-8947-09D156043D61}"/>
              </a:ext>
            </a:extLst>
          </p:cNvPr>
          <p:cNvSpPr>
            <a:spLocks noGrp="1"/>
          </p:cNvSpPr>
          <p:nvPr>
            <p:ph idx="1"/>
          </p:nvPr>
        </p:nvSpPr>
        <p:spPr/>
        <p:txBody>
          <a:bodyPr/>
          <a:lstStyle/>
          <a:p>
            <a:pPr marL="285115" indent="-273050">
              <a:lnSpc>
                <a:spcPct val="100000"/>
              </a:lnSpc>
              <a:spcBef>
                <a:spcPts val="1725"/>
              </a:spcBef>
              <a:buClr>
                <a:srgbClr val="E7BB29"/>
              </a:buClr>
              <a:buSzPct val="94230"/>
              <a:buFont typeface="Wingdings 2"/>
              <a:buChar char=""/>
              <a:tabLst>
                <a:tab pos="285750" algn="l"/>
              </a:tabLst>
            </a:pPr>
            <a:r>
              <a:rPr lang="en-US" spc="-5" dirty="0"/>
              <a:t>AND </a:t>
            </a:r>
            <a:r>
              <a:rPr lang="en-US" spc="-10" dirty="0"/>
              <a:t>Des,</a:t>
            </a:r>
            <a:r>
              <a:rPr lang="en-US" spc="-30" dirty="0"/>
              <a:t> </a:t>
            </a:r>
            <a:r>
              <a:rPr lang="en-US" spc="-15" dirty="0"/>
              <a:t>Src:</a:t>
            </a:r>
          </a:p>
          <a:p>
            <a:pPr marL="652780" lvl="1" indent="-247650">
              <a:lnSpc>
                <a:spcPct val="100000"/>
              </a:lnSpc>
              <a:spcBef>
                <a:spcPts val="1500"/>
              </a:spcBef>
              <a:buClr>
                <a:srgbClr val="A4B592"/>
              </a:buClr>
              <a:buSzPct val="85416"/>
              <a:buFont typeface="Wingdings 2"/>
              <a:buChar char=""/>
              <a:tabLst>
                <a:tab pos="653415" algn="l"/>
              </a:tabLst>
            </a:pPr>
            <a:r>
              <a:rPr lang="en-US" sz="2400" spc="-30" dirty="0">
                <a:latin typeface="Constantia"/>
                <a:cs typeface="Constantia"/>
              </a:rPr>
              <a:t>It </a:t>
            </a:r>
            <a:r>
              <a:rPr lang="en-US" sz="2400" spc="-5" dirty="0">
                <a:latin typeface="Constantia"/>
                <a:cs typeface="Constantia"/>
              </a:rPr>
              <a:t>performs AND operation </a:t>
            </a:r>
            <a:r>
              <a:rPr lang="en-US" sz="2400" dirty="0">
                <a:latin typeface="Constantia"/>
                <a:cs typeface="Constantia"/>
              </a:rPr>
              <a:t>of Des</a:t>
            </a:r>
            <a:r>
              <a:rPr lang="en-US" sz="2400" spc="-425" dirty="0">
                <a:latin typeface="Constantia"/>
                <a:cs typeface="Constantia"/>
              </a:rPr>
              <a:t> </a:t>
            </a:r>
            <a:r>
              <a:rPr lang="en-US" sz="2400" spc="-5" dirty="0">
                <a:latin typeface="Constantia"/>
                <a:cs typeface="Constantia"/>
              </a:rPr>
              <a:t>and </a:t>
            </a:r>
            <a:r>
              <a:rPr lang="en-US" sz="2400" spc="-15" dirty="0">
                <a:latin typeface="Constantia"/>
                <a:cs typeface="Constantia"/>
              </a:rPr>
              <a:t>Src.</a:t>
            </a:r>
            <a:endParaRPr lang="en-US" sz="2400" dirty="0">
              <a:latin typeface="Constantia"/>
              <a:cs typeface="Constantia"/>
            </a:endParaRPr>
          </a:p>
          <a:p>
            <a:pPr marL="652780" marR="722630" lvl="1" indent="-247650">
              <a:lnSpc>
                <a:spcPts val="2590"/>
              </a:lnSpc>
              <a:spcBef>
                <a:spcPts val="1814"/>
              </a:spcBef>
              <a:buClr>
                <a:srgbClr val="A4B592"/>
              </a:buClr>
              <a:buSzPct val="85416"/>
              <a:buFont typeface="Wingdings 2"/>
              <a:buChar char=""/>
              <a:tabLst>
                <a:tab pos="653415" algn="l"/>
              </a:tabLst>
            </a:pPr>
            <a:r>
              <a:rPr lang="en-US" sz="2400" spc="-15" dirty="0">
                <a:latin typeface="Constantia"/>
                <a:cs typeface="Constantia"/>
              </a:rPr>
              <a:t>Src</a:t>
            </a:r>
            <a:r>
              <a:rPr lang="en-US" sz="2400" spc="-135" dirty="0">
                <a:latin typeface="Constantia"/>
                <a:cs typeface="Constantia"/>
              </a:rPr>
              <a:t> </a:t>
            </a:r>
            <a:r>
              <a:rPr lang="en-US" sz="2400" spc="-5" dirty="0">
                <a:latin typeface="Constantia"/>
                <a:cs typeface="Constantia"/>
              </a:rPr>
              <a:t>can</a:t>
            </a:r>
            <a:r>
              <a:rPr lang="en-US" sz="2400" spc="-50" dirty="0">
                <a:latin typeface="Constantia"/>
                <a:cs typeface="Constantia"/>
              </a:rPr>
              <a:t> </a:t>
            </a:r>
            <a:r>
              <a:rPr lang="en-US" sz="2400" spc="-5" dirty="0">
                <a:latin typeface="Constantia"/>
                <a:cs typeface="Constantia"/>
              </a:rPr>
              <a:t>be</a:t>
            </a:r>
            <a:r>
              <a:rPr lang="en-US" sz="2400" spc="-65" dirty="0">
                <a:latin typeface="Constantia"/>
                <a:cs typeface="Constantia"/>
              </a:rPr>
              <a:t> </a:t>
            </a:r>
            <a:r>
              <a:rPr lang="en-US" sz="2400" spc="-10" dirty="0">
                <a:latin typeface="Constantia"/>
                <a:cs typeface="Constantia"/>
              </a:rPr>
              <a:t>immediate</a:t>
            </a:r>
            <a:r>
              <a:rPr lang="en-US" sz="2400" spc="-90" dirty="0">
                <a:latin typeface="Constantia"/>
                <a:cs typeface="Constantia"/>
              </a:rPr>
              <a:t> </a:t>
            </a:r>
            <a:r>
              <a:rPr lang="en-US" sz="2400" spc="-30" dirty="0">
                <a:latin typeface="Constantia"/>
                <a:cs typeface="Constantia"/>
              </a:rPr>
              <a:t>number,</a:t>
            </a:r>
            <a:r>
              <a:rPr lang="en-US" sz="2400" spc="-35"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or</a:t>
            </a:r>
            <a:r>
              <a:rPr lang="en-US" sz="2400" spc="-80" dirty="0">
                <a:latin typeface="Constantia"/>
                <a:cs typeface="Constantia"/>
              </a:rPr>
              <a:t> </a:t>
            </a:r>
            <a:r>
              <a:rPr lang="en-US" sz="2400" dirty="0">
                <a:latin typeface="Constantia"/>
                <a:cs typeface="Constantia"/>
              </a:rPr>
              <a:t>memory  </a:t>
            </a:r>
            <a:r>
              <a:rPr lang="en-US" sz="2400" spc="-5" dirty="0">
                <a:latin typeface="Constantia"/>
                <a:cs typeface="Constantia"/>
              </a:rPr>
              <a:t>location.</a:t>
            </a:r>
            <a:endParaRPr lang="en-US" sz="2400" dirty="0">
              <a:latin typeface="Constantia"/>
              <a:cs typeface="Constantia"/>
            </a:endParaRPr>
          </a:p>
          <a:p>
            <a:pPr marL="652780" lvl="1" indent="-247650">
              <a:lnSpc>
                <a:spcPct val="100000"/>
              </a:lnSpc>
              <a:spcBef>
                <a:spcPts val="1455"/>
              </a:spcBef>
              <a:buClr>
                <a:srgbClr val="A4B592"/>
              </a:buClr>
              <a:buSzPct val="85416"/>
              <a:buFont typeface="Wingdings 2"/>
              <a:buChar char=""/>
              <a:tabLst>
                <a:tab pos="653415" algn="l"/>
              </a:tabLst>
            </a:pPr>
            <a:r>
              <a:rPr lang="en-US" sz="2400" dirty="0">
                <a:latin typeface="Constantia"/>
                <a:cs typeface="Constantia"/>
              </a:rPr>
              <a:t>Des</a:t>
            </a:r>
            <a:r>
              <a:rPr lang="en-US" sz="2400" spc="-135" dirty="0">
                <a:latin typeface="Constantia"/>
                <a:cs typeface="Constantia"/>
              </a:rPr>
              <a:t> </a:t>
            </a:r>
            <a:r>
              <a:rPr lang="en-US" sz="2400" spc="-5" dirty="0">
                <a:latin typeface="Constantia"/>
                <a:cs typeface="Constantia"/>
              </a:rPr>
              <a:t>can</a:t>
            </a:r>
            <a:r>
              <a:rPr lang="en-US" sz="2400" spc="-30" dirty="0">
                <a:latin typeface="Constantia"/>
                <a:cs typeface="Constantia"/>
              </a:rPr>
              <a:t> </a:t>
            </a:r>
            <a:r>
              <a:rPr lang="en-US" sz="2400" spc="-5" dirty="0">
                <a:latin typeface="Constantia"/>
                <a:cs typeface="Constantia"/>
              </a:rPr>
              <a:t>be</a:t>
            </a:r>
            <a:r>
              <a:rPr lang="en-US" sz="2400" spc="-105"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or</a:t>
            </a:r>
            <a:r>
              <a:rPr lang="en-US" sz="2400" spc="-85" dirty="0">
                <a:latin typeface="Constantia"/>
                <a:cs typeface="Constantia"/>
              </a:rPr>
              <a:t> </a:t>
            </a:r>
            <a:r>
              <a:rPr lang="en-US" sz="2400" dirty="0">
                <a:latin typeface="Constantia"/>
                <a:cs typeface="Constantia"/>
              </a:rPr>
              <a:t>memory</a:t>
            </a:r>
            <a:r>
              <a:rPr lang="en-US" sz="2400" spc="-65" dirty="0">
                <a:latin typeface="Constantia"/>
                <a:cs typeface="Constantia"/>
              </a:rPr>
              <a:t> </a:t>
            </a:r>
            <a:r>
              <a:rPr lang="en-US" sz="2400" spc="-5" dirty="0">
                <a:latin typeface="Constantia"/>
                <a:cs typeface="Constantia"/>
              </a:rPr>
              <a:t>location.</a:t>
            </a:r>
            <a:endParaRPr lang="en-US" sz="2400" dirty="0">
              <a:latin typeface="Constantia"/>
              <a:cs typeface="Constantia"/>
            </a:endParaRPr>
          </a:p>
          <a:p>
            <a:pPr marL="652780" marR="5080" lvl="1" indent="-247650">
              <a:lnSpc>
                <a:spcPts val="2590"/>
              </a:lnSpc>
              <a:spcBef>
                <a:spcPts val="1814"/>
              </a:spcBef>
              <a:buClr>
                <a:srgbClr val="A4B592"/>
              </a:buClr>
              <a:buSzPct val="85416"/>
              <a:buFont typeface="Wingdings 2"/>
              <a:buChar char=""/>
              <a:tabLst>
                <a:tab pos="653415" algn="l"/>
              </a:tabLst>
            </a:pPr>
            <a:r>
              <a:rPr lang="en-US" sz="2400" spc="-5" dirty="0">
                <a:latin typeface="Constantia"/>
                <a:cs typeface="Constantia"/>
              </a:rPr>
              <a:t>Both</a:t>
            </a:r>
            <a:r>
              <a:rPr lang="en-US" sz="2400" spc="-100" dirty="0">
                <a:latin typeface="Constantia"/>
                <a:cs typeface="Constantia"/>
              </a:rPr>
              <a:t> </a:t>
            </a:r>
            <a:r>
              <a:rPr lang="en-US" sz="2400" spc="-10" dirty="0">
                <a:latin typeface="Constantia"/>
                <a:cs typeface="Constantia"/>
              </a:rPr>
              <a:t>operands</a:t>
            </a:r>
            <a:r>
              <a:rPr lang="en-US" sz="2400" spc="-105" dirty="0">
                <a:latin typeface="Constantia"/>
                <a:cs typeface="Constantia"/>
              </a:rPr>
              <a:t> </a:t>
            </a:r>
            <a:r>
              <a:rPr lang="en-US" sz="2400" spc="-5" dirty="0">
                <a:latin typeface="Constantia"/>
                <a:cs typeface="Constantia"/>
              </a:rPr>
              <a:t>cannot</a:t>
            </a:r>
            <a:r>
              <a:rPr lang="en-US" sz="2400" spc="-45" dirty="0">
                <a:latin typeface="Constantia"/>
                <a:cs typeface="Constantia"/>
              </a:rPr>
              <a:t> </a:t>
            </a:r>
            <a:r>
              <a:rPr lang="en-US" sz="2400" spc="-5" dirty="0">
                <a:latin typeface="Constantia"/>
                <a:cs typeface="Constantia"/>
              </a:rPr>
              <a:t>be</a:t>
            </a:r>
            <a:r>
              <a:rPr lang="en-US" sz="2400" spc="-70" dirty="0">
                <a:latin typeface="Constantia"/>
                <a:cs typeface="Constantia"/>
              </a:rPr>
              <a:t> </a:t>
            </a:r>
            <a:r>
              <a:rPr lang="en-US" sz="2400" dirty="0">
                <a:latin typeface="Constantia"/>
                <a:cs typeface="Constantia"/>
              </a:rPr>
              <a:t>memory</a:t>
            </a:r>
            <a:r>
              <a:rPr lang="en-US" sz="2400" spc="-70" dirty="0">
                <a:latin typeface="Constantia"/>
                <a:cs typeface="Constantia"/>
              </a:rPr>
              <a:t> </a:t>
            </a:r>
            <a:r>
              <a:rPr lang="en-US" sz="2400" spc="-5" dirty="0">
                <a:latin typeface="Constantia"/>
                <a:cs typeface="Constantia"/>
              </a:rPr>
              <a:t>locations</a:t>
            </a:r>
            <a:r>
              <a:rPr lang="en-US" sz="2400" spc="-95" dirty="0">
                <a:latin typeface="Constantia"/>
                <a:cs typeface="Constantia"/>
              </a:rPr>
              <a:t> </a:t>
            </a:r>
            <a:r>
              <a:rPr lang="en-US" sz="2400" dirty="0">
                <a:latin typeface="Constantia"/>
                <a:cs typeface="Constantia"/>
              </a:rPr>
              <a:t>at</a:t>
            </a:r>
            <a:r>
              <a:rPr lang="en-US" sz="2400" spc="-85" dirty="0">
                <a:latin typeface="Constantia"/>
                <a:cs typeface="Constantia"/>
              </a:rPr>
              <a:t> </a:t>
            </a:r>
            <a:r>
              <a:rPr lang="en-US" sz="2400" spc="-5" dirty="0">
                <a:latin typeface="Constantia"/>
                <a:cs typeface="Constantia"/>
              </a:rPr>
              <a:t>the</a:t>
            </a:r>
            <a:r>
              <a:rPr lang="en-US" sz="2400" spc="-125" dirty="0">
                <a:latin typeface="Constantia"/>
                <a:cs typeface="Constantia"/>
              </a:rPr>
              <a:t> </a:t>
            </a:r>
            <a:r>
              <a:rPr lang="en-US" sz="2400" dirty="0">
                <a:latin typeface="Constantia"/>
                <a:cs typeface="Constantia"/>
              </a:rPr>
              <a:t>same  </a:t>
            </a:r>
            <a:r>
              <a:rPr lang="en-US" sz="2400" spc="-5" dirty="0">
                <a:latin typeface="Constantia"/>
                <a:cs typeface="Constantia"/>
              </a:rPr>
              <a:t>time.</a:t>
            </a:r>
            <a:endParaRPr lang="en-US" sz="2400" dirty="0">
              <a:latin typeface="Constantia"/>
              <a:cs typeface="Constantia"/>
            </a:endParaRPr>
          </a:p>
          <a:p>
            <a:pPr marL="652780" lvl="1" indent="-247650">
              <a:lnSpc>
                <a:spcPct val="100000"/>
              </a:lnSpc>
              <a:spcBef>
                <a:spcPts val="1455"/>
              </a:spcBef>
              <a:buClr>
                <a:srgbClr val="A4B592"/>
              </a:buClr>
              <a:buSzPct val="85416"/>
              <a:buFont typeface="Wingdings 2"/>
              <a:buChar char=""/>
              <a:tabLst>
                <a:tab pos="653415" algn="l"/>
              </a:tabLst>
            </a:pPr>
            <a:r>
              <a:rPr lang="en-US" sz="2400" spc="-5" dirty="0">
                <a:latin typeface="Constantia"/>
                <a:cs typeface="Constantia"/>
              </a:rPr>
              <a:t>CF</a:t>
            </a:r>
            <a:r>
              <a:rPr lang="en-US" sz="2400" spc="-70" dirty="0">
                <a:latin typeface="Constantia"/>
                <a:cs typeface="Constantia"/>
              </a:rPr>
              <a:t> </a:t>
            </a:r>
            <a:r>
              <a:rPr lang="en-US" sz="2400" spc="-5" dirty="0">
                <a:latin typeface="Constantia"/>
                <a:cs typeface="Constantia"/>
              </a:rPr>
              <a:t>and OF</a:t>
            </a:r>
            <a:r>
              <a:rPr lang="en-US" sz="2400" spc="-10" dirty="0">
                <a:latin typeface="Constantia"/>
                <a:cs typeface="Constantia"/>
              </a:rPr>
              <a:t> </a:t>
            </a:r>
            <a:r>
              <a:rPr lang="en-US" sz="2400" spc="-15" dirty="0">
                <a:latin typeface="Constantia"/>
                <a:cs typeface="Constantia"/>
              </a:rPr>
              <a:t>become</a:t>
            </a:r>
            <a:r>
              <a:rPr lang="en-US" sz="2400" spc="-75" dirty="0">
                <a:latin typeface="Constantia"/>
                <a:cs typeface="Constantia"/>
              </a:rPr>
              <a:t> </a:t>
            </a:r>
            <a:r>
              <a:rPr lang="en-US" sz="2400" spc="-15" dirty="0">
                <a:latin typeface="Constantia"/>
                <a:cs typeface="Constantia"/>
              </a:rPr>
              <a:t>zero</a:t>
            </a:r>
            <a:r>
              <a:rPr lang="en-US" sz="2400" spc="-130" dirty="0">
                <a:latin typeface="Constantia"/>
                <a:cs typeface="Constantia"/>
              </a:rPr>
              <a:t> </a:t>
            </a:r>
            <a:r>
              <a:rPr lang="en-US" sz="2400" spc="-10" dirty="0">
                <a:latin typeface="Constantia"/>
                <a:cs typeface="Constantia"/>
              </a:rPr>
              <a:t>after</a:t>
            </a:r>
            <a:r>
              <a:rPr lang="en-US" sz="2400" spc="-120" dirty="0">
                <a:latin typeface="Constantia"/>
                <a:cs typeface="Constantia"/>
              </a:rPr>
              <a:t> </a:t>
            </a:r>
            <a:r>
              <a:rPr lang="en-US" sz="2400" spc="-5" dirty="0">
                <a:latin typeface="Constantia"/>
                <a:cs typeface="Constantia"/>
              </a:rPr>
              <a:t>the</a:t>
            </a:r>
            <a:r>
              <a:rPr lang="en-US" sz="2400" spc="-120" dirty="0">
                <a:latin typeface="Constantia"/>
                <a:cs typeface="Constantia"/>
              </a:rPr>
              <a:t> </a:t>
            </a:r>
            <a:r>
              <a:rPr lang="en-US" sz="2400" spc="-5" dirty="0">
                <a:latin typeface="Constantia"/>
                <a:cs typeface="Constantia"/>
              </a:rPr>
              <a:t>operation.</a:t>
            </a:r>
            <a:endParaRPr lang="en-US" sz="2400" dirty="0">
              <a:latin typeface="Constantia"/>
              <a:cs typeface="Constantia"/>
            </a:endParaRPr>
          </a:p>
          <a:p>
            <a:pPr marL="652780" lvl="1" indent="-247650">
              <a:lnSpc>
                <a:spcPct val="100000"/>
              </a:lnSpc>
              <a:spcBef>
                <a:spcPts val="1485"/>
              </a:spcBef>
              <a:buClr>
                <a:srgbClr val="A4B592"/>
              </a:buClr>
              <a:buSzPct val="85416"/>
              <a:buFont typeface="Wingdings 2"/>
              <a:buChar char=""/>
              <a:tabLst>
                <a:tab pos="653415" algn="l"/>
              </a:tabLst>
            </a:pPr>
            <a:r>
              <a:rPr lang="en-US" sz="2400" spc="-80" dirty="0">
                <a:latin typeface="Constantia"/>
                <a:cs typeface="Constantia"/>
              </a:rPr>
              <a:t>PF, </a:t>
            </a:r>
            <a:r>
              <a:rPr lang="en-US" sz="2400" dirty="0">
                <a:latin typeface="Constantia"/>
                <a:cs typeface="Constantia"/>
              </a:rPr>
              <a:t>SF and </a:t>
            </a:r>
            <a:r>
              <a:rPr lang="en-US" sz="2400" spc="-5" dirty="0">
                <a:latin typeface="Constantia"/>
                <a:cs typeface="Constantia"/>
              </a:rPr>
              <a:t>ZF </a:t>
            </a:r>
            <a:r>
              <a:rPr lang="en-US" sz="2400" spc="-15" dirty="0">
                <a:latin typeface="Constantia"/>
                <a:cs typeface="Constantia"/>
              </a:rPr>
              <a:t>are</a:t>
            </a:r>
            <a:r>
              <a:rPr lang="en-US" sz="2400" spc="-140" dirty="0">
                <a:latin typeface="Constantia"/>
                <a:cs typeface="Constantia"/>
              </a:rPr>
              <a:t> </a:t>
            </a:r>
            <a:r>
              <a:rPr lang="en-US" sz="2400" spc="-10" dirty="0">
                <a:latin typeface="Constantia"/>
                <a:cs typeface="Constantia"/>
              </a:rPr>
              <a:t>updated.</a:t>
            </a:r>
            <a:endParaRPr lang="en-US" sz="2400" dirty="0">
              <a:latin typeface="Constantia"/>
              <a:cs typeface="Constantia"/>
            </a:endParaRPr>
          </a:p>
          <a:p>
            <a:endParaRPr lang="en-IN" dirty="0"/>
          </a:p>
        </p:txBody>
      </p:sp>
    </p:spTree>
    <p:extLst>
      <p:ext uri="{BB962C8B-B14F-4D97-AF65-F5344CB8AC3E}">
        <p14:creationId xmlns:p14="http://schemas.microsoft.com/office/powerpoint/2010/main" val="2626292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06AFD-6D65-4B7B-B514-E863888E9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227239B-FF50-4423-9DF3-C7453B53F7E4}"/>
              </a:ext>
            </a:extLst>
          </p:cNvPr>
          <p:cNvSpPr>
            <a:spLocks noGrp="1"/>
          </p:cNvSpPr>
          <p:nvPr>
            <p:ph idx="1"/>
          </p:nvPr>
        </p:nvSpPr>
        <p:spPr/>
        <p:txBody>
          <a:bodyPr/>
          <a:lstStyle/>
          <a:p>
            <a:pPr marL="285115" indent="-273050">
              <a:lnSpc>
                <a:spcPct val="100000"/>
              </a:lnSpc>
              <a:spcBef>
                <a:spcPts val="1725"/>
              </a:spcBef>
              <a:buClr>
                <a:srgbClr val="E7BB29"/>
              </a:buClr>
              <a:buSzPct val="94230"/>
              <a:buFont typeface="Wingdings 2"/>
              <a:buChar char=""/>
              <a:tabLst>
                <a:tab pos="285750" algn="l"/>
              </a:tabLst>
            </a:pPr>
            <a:r>
              <a:rPr lang="en-US" dirty="0"/>
              <a:t>OR </a:t>
            </a:r>
            <a:r>
              <a:rPr lang="en-US" spc="-10" dirty="0"/>
              <a:t>Des,</a:t>
            </a:r>
            <a:r>
              <a:rPr lang="en-US" spc="-25" dirty="0"/>
              <a:t> </a:t>
            </a:r>
            <a:r>
              <a:rPr lang="en-US" spc="-15" dirty="0"/>
              <a:t>Src:</a:t>
            </a:r>
          </a:p>
          <a:p>
            <a:pPr marL="652780" lvl="1" indent="-247650">
              <a:lnSpc>
                <a:spcPct val="100000"/>
              </a:lnSpc>
              <a:spcBef>
                <a:spcPts val="1500"/>
              </a:spcBef>
              <a:buClr>
                <a:srgbClr val="A4B592"/>
              </a:buClr>
              <a:buSzPct val="85416"/>
              <a:buFont typeface="Wingdings 2"/>
              <a:buChar char=""/>
              <a:tabLst>
                <a:tab pos="653415" algn="l"/>
              </a:tabLst>
            </a:pPr>
            <a:r>
              <a:rPr lang="en-US" sz="2400" spc="-30" dirty="0">
                <a:latin typeface="Constantia"/>
                <a:cs typeface="Constantia"/>
              </a:rPr>
              <a:t>It </a:t>
            </a:r>
            <a:r>
              <a:rPr lang="en-US" sz="2400" spc="-5" dirty="0">
                <a:latin typeface="Constantia"/>
                <a:cs typeface="Constantia"/>
              </a:rPr>
              <a:t>performs OR operation </a:t>
            </a:r>
            <a:r>
              <a:rPr lang="en-US" sz="2400" dirty="0">
                <a:latin typeface="Constantia"/>
                <a:cs typeface="Constantia"/>
              </a:rPr>
              <a:t>of Des </a:t>
            </a:r>
            <a:r>
              <a:rPr lang="en-US" sz="2400" spc="-5" dirty="0">
                <a:latin typeface="Constantia"/>
                <a:cs typeface="Constantia"/>
              </a:rPr>
              <a:t>and</a:t>
            </a:r>
            <a:r>
              <a:rPr lang="en-US" sz="2400" spc="-395" dirty="0">
                <a:latin typeface="Constantia"/>
                <a:cs typeface="Constantia"/>
              </a:rPr>
              <a:t> </a:t>
            </a:r>
            <a:r>
              <a:rPr lang="en-US" sz="2400" spc="-15" dirty="0">
                <a:latin typeface="Constantia"/>
                <a:cs typeface="Constantia"/>
              </a:rPr>
              <a:t>Src.</a:t>
            </a:r>
            <a:endParaRPr lang="en-US" sz="2400" dirty="0">
              <a:latin typeface="Constantia"/>
              <a:cs typeface="Constantia"/>
            </a:endParaRPr>
          </a:p>
          <a:p>
            <a:pPr marL="652780" marR="722630" lvl="1" indent="-247650">
              <a:lnSpc>
                <a:spcPts val="2590"/>
              </a:lnSpc>
              <a:spcBef>
                <a:spcPts val="1814"/>
              </a:spcBef>
              <a:buClr>
                <a:srgbClr val="A4B592"/>
              </a:buClr>
              <a:buSzPct val="85416"/>
              <a:buFont typeface="Wingdings 2"/>
              <a:buChar char=""/>
              <a:tabLst>
                <a:tab pos="653415" algn="l"/>
              </a:tabLst>
            </a:pPr>
            <a:r>
              <a:rPr lang="en-US" sz="2400" spc="-15" dirty="0">
                <a:latin typeface="Constantia"/>
                <a:cs typeface="Constantia"/>
              </a:rPr>
              <a:t>Src</a:t>
            </a:r>
            <a:r>
              <a:rPr lang="en-US" sz="2400" spc="-135" dirty="0">
                <a:latin typeface="Constantia"/>
                <a:cs typeface="Constantia"/>
              </a:rPr>
              <a:t> </a:t>
            </a:r>
            <a:r>
              <a:rPr lang="en-US" sz="2400" spc="-5" dirty="0">
                <a:latin typeface="Constantia"/>
                <a:cs typeface="Constantia"/>
              </a:rPr>
              <a:t>can</a:t>
            </a:r>
            <a:r>
              <a:rPr lang="en-US" sz="2400" spc="-50" dirty="0">
                <a:latin typeface="Constantia"/>
                <a:cs typeface="Constantia"/>
              </a:rPr>
              <a:t> </a:t>
            </a:r>
            <a:r>
              <a:rPr lang="en-US" sz="2400" spc="-5" dirty="0">
                <a:latin typeface="Constantia"/>
                <a:cs typeface="Constantia"/>
              </a:rPr>
              <a:t>be</a:t>
            </a:r>
            <a:r>
              <a:rPr lang="en-US" sz="2400" spc="-65" dirty="0">
                <a:latin typeface="Constantia"/>
                <a:cs typeface="Constantia"/>
              </a:rPr>
              <a:t> </a:t>
            </a:r>
            <a:r>
              <a:rPr lang="en-US" sz="2400" spc="-10" dirty="0">
                <a:latin typeface="Constantia"/>
                <a:cs typeface="Constantia"/>
              </a:rPr>
              <a:t>immediate</a:t>
            </a:r>
            <a:r>
              <a:rPr lang="en-US" sz="2400" spc="-90" dirty="0">
                <a:latin typeface="Constantia"/>
                <a:cs typeface="Constantia"/>
              </a:rPr>
              <a:t> </a:t>
            </a:r>
            <a:r>
              <a:rPr lang="en-US" sz="2400" spc="-30" dirty="0">
                <a:latin typeface="Constantia"/>
                <a:cs typeface="Constantia"/>
              </a:rPr>
              <a:t>number,</a:t>
            </a:r>
            <a:r>
              <a:rPr lang="en-US" sz="2400" spc="-35"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or</a:t>
            </a:r>
            <a:r>
              <a:rPr lang="en-US" sz="2400" spc="-80" dirty="0">
                <a:latin typeface="Constantia"/>
                <a:cs typeface="Constantia"/>
              </a:rPr>
              <a:t> </a:t>
            </a:r>
            <a:r>
              <a:rPr lang="en-US" sz="2400" dirty="0">
                <a:latin typeface="Constantia"/>
                <a:cs typeface="Constantia"/>
              </a:rPr>
              <a:t>memory  </a:t>
            </a:r>
            <a:r>
              <a:rPr lang="en-US" sz="2400" spc="-5" dirty="0">
                <a:latin typeface="Constantia"/>
                <a:cs typeface="Constantia"/>
              </a:rPr>
              <a:t>location.</a:t>
            </a:r>
            <a:endParaRPr lang="en-US" sz="2400" dirty="0">
              <a:latin typeface="Constantia"/>
              <a:cs typeface="Constantia"/>
            </a:endParaRPr>
          </a:p>
          <a:p>
            <a:pPr marL="652780" lvl="1" indent="-247650">
              <a:lnSpc>
                <a:spcPct val="100000"/>
              </a:lnSpc>
              <a:spcBef>
                <a:spcPts val="1455"/>
              </a:spcBef>
              <a:buClr>
                <a:srgbClr val="A4B592"/>
              </a:buClr>
              <a:buSzPct val="85416"/>
              <a:buFont typeface="Wingdings 2"/>
              <a:buChar char=""/>
              <a:tabLst>
                <a:tab pos="653415" algn="l"/>
              </a:tabLst>
            </a:pPr>
            <a:r>
              <a:rPr lang="en-US" sz="2400" dirty="0">
                <a:latin typeface="Constantia"/>
                <a:cs typeface="Constantia"/>
              </a:rPr>
              <a:t>Des</a:t>
            </a:r>
            <a:r>
              <a:rPr lang="en-US" sz="2400" spc="-135" dirty="0">
                <a:latin typeface="Constantia"/>
                <a:cs typeface="Constantia"/>
              </a:rPr>
              <a:t> </a:t>
            </a:r>
            <a:r>
              <a:rPr lang="en-US" sz="2400" spc="-5" dirty="0">
                <a:latin typeface="Constantia"/>
                <a:cs typeface="Constantia"/>
              </a:rPr>
              <a:t>can</a:t>
            </a:r>
            <a:r>
              <a:rPr lang="en-US" sz="2400" spc="-30" dirty="0">
                <a:latin typeface="Constantia"/>
                <a:cs typeface="Constantia"/>
              </a:rPr>
              <a:t> </a:t>
            </a:r>
            <a:r>
              <a:rPr lang="en-US" sz="2400" spc="-5" dirty="0">
                <a:latin typeface="Constantia"/>
                <a:cs typeface="Constantia"/>
              </a:rPr>
              <a:t>be</a:t>
            </a:r>
            <a:r>
              <a:rPr lang="en-US" sz="2400" spc="-105"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or</a:t>
            </a:r>
            <a:r>
              <a:rPr lang="en-US" sz="2400" spc="-85" dirty="0">
                <a:latin typeface="Constantia"/>
                <a:cs typeface="Constantia"/>
              </a:rPr>
              <a:t> </a:t>
            </a:r>
            <a:r>
              <a:rPr lang="en-US" sz="2400" dirty="0">
                <a:latin typeface="Constantia"/>
                <a:cs typeface="Constantia"/>
              </a:rPr>
              <a:t>memory</a:t>
            </a:r>
            <a:r>
              <a:rPr lang="en-US" sz="2400" spc="-65" dirty="0">
                <a:latin typeface="Constantia"/>
                <a:cs typeface="Constantia"/>
              </a:rPr>
              <a:t> </a:t>
            </a:r>
            <a:r>
              <a:rPr lang="en-US" sz="2400" spc="-5" dirty="0">
                <a:latin typeface="Constantia"/>
                <a:cs typeface="Constantia"/>
              </a:rPr>
              <a:t>location.</a:t>
            </a:r>
            <a:endParaRPr lang="en-US" sz="2400" dirty="0">
              <a:latin typeface="Constantia"/>
              <a:cs typeface="Constantia"/>
            </a:endParaRPr>
          </a:p>
          <a:p>
            <a:pPr marL="652780" marR="5080" lvl="1" indent="-247650">
              <a:lnSpc>
                <a:spcPts val="2590"/>
              </a:lnSpc>
              <a:spcBef>
                <a:spcPts val="1814"/>
              </a:spcBef>
              <a:buClr>
                <a:srgbClr val="A4B592"/>
              </a:buClr>
              <a:buSzPct val="85416"/>
              <a:buFont typeface="Wingdings 2"/>
              <a:buChar char=""/>
              <a:tabLst>
                <a:tab pos="653415" algn="l"/>
              </a:tabLst>
            </a:pPr>
            <a:r>
              <a:rPr lang="en-US" sz="2400" spc="-5" dirty="0">
                <a:latin typeface="Constantia"/>
                <a:cs typeface="Constantia"/>
              </a:rPr>
              <a:t>Both</a:t>
            </a:r>
            <a:r>
              <a:rPr lang="en-US" sz="2400" spc="-100" dirty="0">
                <a:latin typeface="Constantia"/>
                <a:cs typeface="Constantia"/>
              </a:rPr>
              <a:t> </a:t>
            </a:r>
            <a:r>
              <a:rPr lang="en-US" sz="2400" spc="-10" dirty="0">
                <a:latin typeface="Constantia"/>
                <a:cs typeface="Constantia"/>
              </a:rPr>
              <a:t>operands</a:t>
            </a:r>
            <a:r>
              <a:rPr lang="en-US" sz="2400" spc="-105" dirty="0">
                <a:latin typeface="Constantia"/>
                <a:cs typeface="Constantia"/>
              </a:rPr>
              <a:t> </a:t>
            </a:r>
            <a:r>
              <a:rPr lang="en-US" sz="2400" spc="-5" dirty="0">
                <a:latin typeface="Constantia"/>
                <a:cs typeface="Constantia"/>
              </a:rPr>
              <a:t>cannot</a:t>
            </a:r>
            <a:r>
              <a:rPr lang="en-US" sz="2400" spc="-45" dirty="0">
                <a:latin typeface="Constantia"/>
                <a:cs typeface="Constantia"/>
              </a:rPr>
              <a:t> </a:t>
            </a:r>
            <a:r>
              <a:rPr lang="en-US" sz="2400" spc="-5" dirty="0">
                <a:latin typeface="Constantia"/>
                <a:cs typeface="Constantia"/>
              </a:rPr>
              <a:t>be</a:t>
            </a:r>
            <a:r>
              <a:rPr lang="en-US" sz="2400" spc="-70" dirty="0">
                <a:latin typeface="Constantia"/>
                <a:cs typeface="Constantia"/>
              </a:rPr>
              <a:t> </a:t>
            </a:r>
            <a:r>
              <a:rPr lang="en-US" sz="2400" dirty="0">
                <a:latin typeface="Constantia"/>
                <a:cs typeface="Constantia"/>
              </a:rPr>
              <a:t>memory</a:t>
            </a:r>
            <a:r>
              <a:rPr lang="en-US" sz="2400" spc="-70" dirty="0">
                <a:latin typeface="Constantia"/>
                <a:cs typeface="Constantia"/>
              </a:rPr>
              <a:t> </a:t>
            </a:r>
            <a:r>
              <a:rPr lang="en-US" sz="2400" spc="-5" dirty="0">
                <a:latin typeface="Constantia"/>
                <a:cs typeface="Constantia"/>
              </a:rPr>
              <a:t>locations</a:t>
            </a:r>
            <a:r>
              <a:rPr lang="en-US" sz="2400" spc="-95" dirty="0">
                <a:latin typeface="Constantia"/>
                <a:cs typeface="Constantia"/>
              </a:rPr>
              <a:t> </a:t>
            </a:r>
            <a:r>
              <a:rPr lang="en-US" sz="2400" dirty="0">
                <a:latin typeface="Constantia"/>
                <a:cs typeface="Constantia"/>
              </a:rPr>
              <a:t>at</a:t>
            </a:r>
            <a:r>
              <a:rPr lang="en-US" sz="2400" spc="-85" dirty="0">
                <a:latin typeface="Constantia"/>
                <a:cs typeface="Constantia"/>
              </a:rPr>
              <a:t> </a:t>
            </a:r>
            <a:r>
              <a:rPr lang="en-US" sz="2400" spc="-5" dirty="0">
                <a:latin typeface="Constantia"/>
                <a:cs typeface="Constantia"/>
              </a:rPr>
              <a:t>the</a:t>
            </a:r>
            <a:r>
              <a:rPr lang="en-US" sz="2400" spc="-125" dirty="0">
                <a:latin typeface="Constantia"/>
                <a:cs typeface="Constantia"/>
              </a:rPr>
              <a:t> </a:t>
            </a:r>
            <a:r>
              <a:rPr lang="en-US" sz="2400" dirty="0">
                <a:latin typeface="Constantia"/>
                <a:cs typeface="Constantia"/>
              </a:rPr>
              <a:t>same  </a:t>
            </a:r>
            <a:r>
              <a:rPr lang="en-US" sz="2400" spc="-5" dirty="0">
                <a:latin typeface="Constantia"/>
                <a:cs typeface="Constantia"/>
              </a:rPr>
              <a:t>time.</a:t>
            </a:r>
            <a:endParaRPr lang="en-US" sz="2400" dirty="0">
              <a:latin typeface="Constantia"/>
              <a:cs typeface="Constantia"/>
            </a:endParaRPr>
          </a:p>
          <a:p>
            <a:pPr marL="652780" lvl="1" indent="-247650">
              <a:lnSpc>
                <a:spcPct val="100000"/>
              </a:lnSpc>
              <a:spcBef>
                <a:spcPts val="1455"/>
              </a:spcBef>
              <a:buClr>
                <a:srgbClr val="A4B592"/>
              </a:buClr>
              <a:buSzPct val="85416"/>
              <a:buFont typeface="Wingdings 2"/>
              <a:buChar char=""/>
              <a:tabLst>
                <a:tab pos="653415" algn="l"/>
              </a:tabLst>
            </a:pPr>
            <a:r>
              <a:rPr lang="en-US" sz="2400" spc="-5" dirty="0">
                <a:latin typeface="Constantia"/>
                <a:cs typeface="Constantia"/>
              </a:rPr>
              <a:t>CF</a:t>
            </a:r>
            <a:r>
              <a:rPr lang="en-US" sz="2400" spc="-70" dirty="0">
                <a:latin typeface="Constantia"/>
                <a:cs typeface="Constantia"/>
              </a:rPr>
              <a:t> </a:t>
            </a:r>
            <a:r>
              <a:rPr lang="en-US" sz="2400" spc="-5" dirty="0">
                <a:latin typeface="Constantia"/>
                <a:cs typeface="Constantia"/>
              </a:rPr>
              <a:t>and OF</a:t>
            </a:r>
            <a:r>
              <a:rPr lang="en-US" sz="2400" spc="-10" dirty="0">
                <a:latin typeface="Constantia"/>
                <a:cs typeface="Constantia"/>
              </a:rPr>
              <a:t> </a:t>
            </a:r>
            <a:r>
              <a:rPr lang="en-US" sz="2400" spc="-15" dirty="0">
                <a:latin typeface="Constantia"/>
                <a:cs typeface="Constantia"/>
              </a:rPr>
              <a:t>become</a:t>
            </a:r>
            <a:r>
              <a:rPr lang="en-US" sz="2400" spc="-75" dirty="0">
                <a:latin typeface="Constantia"/>
                <a:cs typeface="Constantia"/>
              </a:rPr>
              <a:t> </a:t>
            </a:r>
            <a:r>
              <a:rPr lang="en-US" sz="2400" spc="-15" dirty="0">
                <a:latin typeface="Constantia"/>
                <a:cs typeface="Constantia"/>
              </a:rPr>
              <a:t>zero</a:t>
            </a:r>
            <a:r>
              <a:rPr lang="en-US" sz="2400" spc="-130" dirty="0">
                <a:latin typeface="Constantia"/>
                <a:cs typeface="Constantia"/>
              </a:rPr>
              <a:t> </a:t>
            </a:r>
            <a:r>
              <a:rPr lang="en-US" sz="2400" spc="-10" dirty="0">
                <a:latin typeface="Constantia"/>
                <a:cs typeface="Constantia"/>
              </a:rPr>
              <a:t>after</a:t>
            </a:r>
            <a:r>
              <a:rPr lang="en-US" sz="2400" spc="-120" dirty="0">
                <a:latin typeface="Constantia"/>
                <a:cs typeface="Constantia"/>
              </a:rPr>
              <a:t> </a:t>
            </a:r>
            <a:r>
              <a:rPr lang="en-US" sz="2400" spc="-5" dirty="0">
                <a:latin typeface="Constantia"/>
                <a:cs typeface="Constantia"/>
              </a:rPr>
              <a:t>the</a:t>
            </a:r>
            <a:r>
              <a:rPr lang="en-US" sz="2400" spc="-120" dirty="0">
                <a:latin typeface="Constantia"/>
                <a:cs typeface="Constantia"/>
              </a:rPr>
              <a:t> </a:t>
            </a:r>
            <a:r>
              <a:rPr lang="en-US" sz="2400" spc="-5" dirty="0">
                <a:latin typeface="Constantia"/>
                <a:cs typeface="Constantia"/>
              </a:rPr>
              <a:t>operation.</a:t>
            </a:r>
            <a:endParaRPr lang="en-US" sz="2400" dirty="0">
              <a:latin typeface="Constantia"/>
              <a:cs typeface="Constantia"/>
            </a:endParaRPr>
          </a:p>
          <a:p>
            <a:pPr marL="652780" lvl="1" indent="-247650">
              <a:lnSpc>
                <a:spcPct val="100000"/>
              </a:lnSpc>
              <a:spcBef>
                <a:spcPts val="1485"/>
              </a:spcBef>
              <a:buClr>
                <a:srgbClr val="A4B592"/>
              </a:buClr>
              <a:buSzPct val="85416"/>
              <a:buFont typeface="Wingdings 2"/>
              <a:buChar char=""/>
              <a:tabLst>
                <a:tab pos="653415" algn="l"/>
              </a:tabLst>
            </a:pPr>
            <a:r>
              <a:rPr lang="en-US" sz="2400" spc="-80" dirty="0">
                <a:latin typeface="Constantia"/>
                <a:cs typeface="Constantia"/>
              </a:rPr>
              <a:t>PF, </a:t>
            </a:r>
            <a:r>
              <a:rPr lang="en-US" sz="2400" dirty="0">
                <a:latin typeface="Constantia"/>
                <a:cs typeface="Constantia"/>
              </a:rPr>
              <a:t>SF and </a:t>
            </a:r>
            <a:r>
              <a:rPr lang="en-US" sz="2400" spc="-5" dirty="0">
                <a:latin typeface="Constantia"/>
                <a:cs typeface="Constantia"/>
              </a:rPr>
              <a:t>ZF </a:t>
            </a:r>
            <a:r>
              <a:rPr lang="en-US" sz="2400" spc="-15" dirty="0">
                <a:latin typeface="Constantia"/>
                <a:cs typeface="Constantia"/>
              </a:rPr>
              <a:t>are</a:t>
            </a:r>
            <a:r>
              <a:rPr lang="en-US" sz="2400" spc="-140" dirty="0">
                <a:latin typeface="Constantia"/>
                <a:cs typeface="Constantia"/>
              </a:rPr>
              <a:t> </a:t>
            </a:r>
            <a:r>
              <a:rPr lang="en-US" sz="2400" spc="-10" dirty="0">
                <a:latin typeface="Constantia"/>
                <a:cs typeface="Constantia"/>
              </a:rPr>
              <a:t>updated</a:t>
            </a:r>
            <a:endParaRPr lang="en-IN" dirty="0"/>
          </a:p>
        </p:txBody>
      </p:sp>
    </p:spTree>
    <p:extLst>
      <p:ext uri="{BB962C8B-B14F-4D97-AF65-F5344CB8AC3E}">
        <p14:creationId xmlns:p14="http://schemas.microsoft.com/office/powerpoint/2010/main" val="3705144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B3657CF-FF05-447F-9EA4-2B98BCD6CCCF}"/>
              </a:ext>
            </a:extLst>
          </p:cNvPr>
          <p:cNvSpPr txBox="1"/>
          <p:nvPr/>
        </p:nvSpPr>
        <p:spPr>
          <a:xfrm>
            <a:off x="1066800" y="338535"/>
            <a:ext cx="6400800" cy="4873129"/>
          </a:xfrm>
          <a:prstGeom prst="rect">
            <a:avLst/>
          </a:prstGeom>
          <a:noFill/>
        </p:spPr>
        <p:txBody>
          <a:bodyPr wrap="square">
            <a:spAutoFit/>
          </a:bodyPr>
          <a:lstStyle/>
          <a:p>
            <a:pPr marL="285115" indent="-273050">
              <a:lnSpc>
                <a:spcPct val="100000"/>
              </a:lnSpc>
              <a:spcBef>
                <a:spcPts val="1725"/>
              </a:spcBef>
              <a:buClr>
                <a:srgbClr val="E7BB29"/>
              </a:buClr>
              <a:buSzPct val="94230"/>
              <a:buFont typeface="Wingdings 2"/>
              <a:buChar char=""/>
              <a:tabLst>
                <a:tab pos="285750" algn="l"/>
              </a:tabLst>
            </a:pPr>
            <a:r>
              <a:rPr lang="en-US" sz="2400" spc="-40" dirty="0"/>
              <a:t>XOR </a:t>
            </a:r>
            <a:r>
              <a:rPr lang="en-US" sz="2400" spc="-10" dirty="0"/>
              <a:t>Des,</a:t>
            </a:r>
            <a:r>
              <a:rPr lang="en-US" sz="2400" spc="20" dirty="0"/>
              <a:t> </a:t>
            </a:r>
            <a:r>
              <a:rPr lang="en-US" sz="2400" spc="-15" dirty="0"/>
              <a:t>Src:</a:t>
            </a:r>
          </a:p>
          <a:p>
            <a:pPr marL="652780" lvl="1" indent="-247650">
              <a:lnSpc>
                <a:spcPct val="100000"/>
              </a:lnSpc>
              <a:spcBef>
                <a:spcPts val="1500"/>
              </a:spcBef>
              <a:buClr>
                <a:srgbClr val="A4B592"/>
              </a:buClr>
              <a:buSzPct val="85416"/>
              <a:buFont typeface="Wingdings 2"/>
              <a:buChar char=""/>
              <a:tabLst>
                <a:tab pos="653415" algn="l"/>
              </a:tabLst>
            </a:pPr>
            <a:r>
              <a:rPr lang="en-US" sz="2400" spc="-30" dirty="0">
                <a:latin typeface="Constantia"/>
                <a:cs typeface="Constantia"/>
              </a:rPr>
              <a:t>It </a:t>
            </a:r>
            <a:r>
              <a:rPr lang="en-US" sz="2400" spc="-5" dirty="0">
                <a:latin typeface="Constantia"/>
                <a:cs typeface="Constantia"/>
              </a:rPr>
              <a:t>performs </a:t>
            </a:r>
            <a:r>
              <a:rPr lang="en-US" sz="2400" spc="-40" dirty="0">
                <a:latin typeface="Constantia"/>
                <a:cs typeface="Constantia"/>
              </a:rPr>
              <a:t>XOR </a:t>
            </a:r>
            <a:r>
              <a:rPr lang="en-US" sz="2400" spc="-5" dirty="0">
                <a:latin typeface="Constantia"/>
                <a:cs typeface="Constantia"/>
              </a:rPr>
              <a:t>operation </a:t>
            </a:r>
            <a:r>
              <a:rPr lang="en-US" sz="2400" dirty="0">
                <a:latin typeface="Constantia"/>
                <a:cs typeface="Constantia"/>
              </a:rPr>
              <a:t>of Des </a:t>
            </a:r>
            <a:r>
              <a:rPr lang="en-US" sz="2400" spc="-5" dirty="0">
                <a:latin typeface="Constantia"/>
                <a:cs typeface="Constantia"/>
              </a:rPr>
              <a:t>and</a:t>
            </a:r>
            <a:r>
              <a:rPr lang="en-US" sz="2400" spc="-409" dirty="0">
                <a:latin typeface="Constantia"/>
                <a:cs typeface="Constantia"/>
              </a:rPr>
              <a:t> </a:t>
            </a:r>
            <a:r>
              <a:rPr lang="en-US" sz="2400" spc="-15" dirty="0">
                <a:latin typeface="Constantia"/>
                <a:cs typeface="Constantia"/>
              </a:rPr>
              <a:t>Src.</a:t>
            </a:r>
            <a:endParaRPr lang="en-US" sz="2400" dirty="0">
              <a:latin typeface="Constantia"/>
              <a:cs typeface="Constantia"/>
            </a:endParaRPr>
          </a:p>
          <a:p>
            <a:pPr marL="652780" marR="722630" lvl="1" indent="-247650">
              <a:lnSpc>
                <a:spcPts val="2590"/>
              </a:lnSpc>
              <a:spcBef>
                <a:spcPts val="1814"/>
              </a:spcBef>
              <a:buClr>
                <a:srgbClr val="A4B592"/>
              </a:buClr>
              <a:buSzPct val="85416"/>
              <a:buFont typeface="Wingdings 2"/>
              <a:buChar char=""/>
              <a:tabLst>
                <a:tab pos="653415" algn="l"/>
              </a:tabLst>
            </a:pPr>
            <a:r>
              <a:rPr lang="en-US" sz="2400" spc="-15" dirty="0">
                <a:latin typeface="Constantia"/>
                <a:cs typeface="Constantia"/>
              </a:rPr>
              <a:t>Src</a:t>
            </a:r>
            <a:r>
              <a:rPr lang="en-US" sz="2400" spc="-135" dirty="0">
                <a:latin typeface="Constantia"/>
                <a:cs typeface="Constantia"/>
              </a:rPr>
              <a:t> </a:t>
            </a:r>
            <a:r>
              <a:rPr lang="en-US" sz="2400" spc="-5" dirty="0">
                <a:latin typeface="Constantia"/>
                <a:cs typeface="Constantia"/>
              </a:rPr>
              <a:t>can</a:t>
            </a:r>
            <a:r>
              <a:rPr lang="en-US" sz="2400" spc="-50" dirty="0">
                <a:latin typeface="Constantia"/>
                <a:cs typeface="Constantia"/>
              </a:rPr>
              <a:t> </a:t>
            </a:r>
            <a:r>
              <a:rPr lang="en-US" sz="2400" spc="-5" dirty="0">
                <a:latin typeface="Constantia"/>
                <a:cs typeface="Constantia"/>
              </a:rPr>
              <a:t>be</a:t>
            </a:r>
            <a:r>
              <a:rPr lang="en-US" sz="2400" spc="-65" dirty="0">
                <a:latin typeface="Constantia"/>
                <a:cs typeface="Constantia"/>
              </a:rPr>
              <a:t> </a:t>
            </a:r>
            <a:r>
              <a:rPr lang="en-US" sz="2400" spc="-10" dirty="0">
                <a:latin typeface="Constantia"/>
                <a:cs typeface="Constantia"/>
              </a:rPr>
              <a:t>immediate</a:t>
            </a:r>
            <a:r>
              <a:rPr lang="en-US" sz="2400" spc="-90" dirty="0">
                <a:latin typeface="Constantia"/>
                <a:cs typeface="Constantia"/>
              </a:rPr>
              <a:t> </a:t>
            </a:r>
            <a:r>
              <a:rPr lang="en-US" sz="2400" spc="-30" dirty="0">
                <a:latin typeface="Constantia"/>
                <a:cs typeface="Constantia"/>
              </a:rPr>
              <a:t>number,</a:t>
            </a:r>
            <a:r>
              <a:rPr lang="en-US" sz="2400" spc="-35"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or</a:t>
            </a:r>
            <a:r>
              <a:rPr lang="en-US" sz="2400" spc="-80" dirty="0">
                <a:latin typeface="Constantia"/>
                <a:cs typeface="Constantia"/>
              </a:rPr>
              <a:t> </a:t>
            </a:r>
            <a:r>
              <a:rPr lang="en-US" sz="2400" dirty="0">
                <a:latin typeface="Constantia"/>
                <a:cs typeface="Constantia"/>
              </a:rPr>
              <a:t>memory  </a:t>
            </a:r>
            <a:r>
              <a:rPr lang="en-US" sz="2400" spc="-5" dirty="0">
                <a:latin typeface="Constantia"/>
                <a:cs typeface="Constantia"/>
              </a:rPr>
              <a:t>location.</a:t>
            </a:r>
            <a:endParaRPr lang="en-US" sz="2400" dirty="0">
              <a:latin typeface="Constantia"/>
              <a:cs typeface="Constantia"/>
            </a:endParaRPr>
          </a:p>
          <a:p>
            <a:pPr marL="652780" lvl="1" indent="-247650">
              <a:lnSpc>
                <a:spcPct val="100000"/>
              </a:lnSpc>
              <a:spcBef>
                <a:spcPts val="1455"/>
              </a:spcBef>
              <a:buClr>
                <a:srgbClr val="A4B592"/>
              </a:buClr>
              <a:buSzPct val="85416"/>
              <a:buFont typeface="Wingdings 2"/>
              <a:buChar char=""/>
              <a:tabLst>
                <a:tab pos="653415" algn="l"/>
              </a:tabLst>
            </a:pPr>
            <a:r>
              <a:rPr lang="en-US" sz="2400" dirty="0">
                <a:latin typeface="Constantia"/>
                <a:cs typeface="Constantia"/>
              </a:rPr>
              <a:t>Des</a:t>
            </a:r>
            <a:r>
              <a:rPr lang="en-US" sz="2400" spc="-135" dirty="0">
                <a:latin typeface="Constantia"/>
                <a:cs typeface="Constantia"/>
              </a:rPr>
              <a:t> </a:t>
            </a:r>
            <a:r>
              <a:rPr lang="en-US" sz="2400" spc="-5" dirty="0">
                <a:latin typeface="Constantia"/>
                <a:cs typeface="Constantia"/>
              </a:rPr>
              <a:t>can</a:t>
            </a:r>
            <a:r>
              <a:rPr lang="en-US" sz="2400" spc="-30" dirty="0">
                <a:latin typeface="Constantia"/>
                <a:cs typeface="Constantia"/>
              </a:rPr>
              <a:t> </a:t>
            </a:r>
            <a:r>
              <a:rPr lang="en-US" sz="2400" spc="-5" dirty="0">
                <a:latin typeface="Constantia"/>
                <a:cs typeface="Constantia"/>
              </a:rPr>
              <a:t>be</a:t>
            </a:r>
            <a:r>
              <a:rPr lang="en-US" sz="2400" spc="-105" dirty="0">
                <a:latin typeface="Constantia"/>
                <a:cs typeface="Constantia"/>
              </a:rPr>
              <a:t> </a:t>
            </a:r>
            <a:r>
              <a:rPr lang="en-US" sz="2400" spc="-10" dirty="0">
                <a:latin typeface="Constantia"/>
                <a:cs typeface="Constantia"/>
              </a:rPr>
              <a:t>register</a:t>
            </a:r>
            <a:r>
              <a:rPr lang="en-US" sz="2400" spc="-145" dirty="0">
                <a:latin typeface="Constantia"/>
                <a:cs typeface="Constantia"/>
              </a:rPr>
              <a:t> </a:t>
            </a:r>
            <a:r>
              <a:rPr lang="en-US" sz="2400" dirty="0">
                <a:latin typeface="Constantia"/>
                <a:cs typeface="Constantia"/>
              </a:rPr>
              <a:t>or</a:t>
            </a:r>
            <a:r>
              <a:rPr lang="en-US" sz="2400" spc="-85" dirty="0">
                <a:latin typeface="Constantia"/>
                <a:cs typeface="Constantia"/>
              </a:rPr>
              <a:t> </a:t>
            </a:r>
            <a:r>
              <a:rPr lang="en-US" sz="2400" dirty="0">
                <a:latin typeface="Constantia"/>
                <a:cs typeface="Constantia"/>
              </a:rPr>
              <a:t>memory</a:t>
            </a:r>
            <a:r>
              <a:rPr lang="en-US" sz="2400" spc="-65" dirty="0">
                <a:latin typeface="Constantia"/>
                <a:cs typeface="Constantia"/>
              </a:rPr>
              <a:t> </a:t>
            </a:r>
            <a:r>
              <a:rPr lang="en-US" sz="2400" spc="-5" dirty="0">
                <a:latin typeface="Constantia"/>
                <a:cs typeface="Constantia"/>
              </a:rPr>
              <a:t>location.</a:t>
            </a:r>
            <a:endParaRPr lang="en-US" sz="2400" dirty="0">
              <a:latin typeface="Constantia"/>
              <a:cs typeface="Constantia"/>
            </a:endParaRPr>
          </a:p>
          <a:p>
            <a:pPr marL="652780" marR="5080" lvl="1" indent="-247650">
              <a:lnSpc>
                <a:spcPts val="2590"/>
              </a:lnSpc>
              <a:spcBef>
                <a:spcPts val="1814"/>
              </a:spcBef>
              <a:buClr>
                <a:srgbClr val="A4B592"/>
              </a:buClr>
              <a:buSzPct val="85416"/>
              <a:buFont typeface="Wingdings 2"/>
              <a:buChar char=""/>
              <a:tabLst>
                <a:tab pos="653415" algn="l"/>
              </a:tabLst>
            </a:pPr>
            <a:r>
              <a:rPr lang="en-US" sz="2400" spc="-5" dirty="0">
                <a:latin typeface="Constantia"/>
                <a:cs typeface="Constantia"/>
              </a:rPr>
              <a:t>Both</a:t>
            </a:r>
            <a:r>
              <a:rPr lang="en-US" sz="2400" spc="-100" dirty="0">
                <a:latin typeface="Constantia"/>
                <a:cs typeface="Constantia"/>
              </a:rPr>
              <a:t> </a:t>
            </a:r>
            <a:r>
              <a:rPr lang="en-US" sz="2400" spc="-10" dirty="0">
                <a:latin typeface="Constantia"/>
                <a:cs typeface="Constantia"/>
              </a:rPr>
              <a:t>operands</a:t>
            </a:r>
            <a:r>
              <a:rPr lang="en-US" sz="2400" spc="-105" dirty="0">
                <a:latin typeface="Constantia"/>
                <a:cs typeface="Constantia"/>
              </a:rPr>
              <a:t> </a:t>
            </a:r>
            <a:r>
              <a:rPr lang="en-US" sz="2400" spc="-5" dirty="0">
                <a:latin typeface="Constantia"/>
                <a:cs typeface="Constantia"/>
              </a:rPr>
              <a:t>cannot</a:t>
            </a:r>
            <a:r>
              <a:rPr lang="en-US" sz="2400" spc="-45" dirty="0">
                <a:latin typeface="Constantia"/>
                <a:cs typeface="Constantia"/>
              </a:rPr>
              <a:t> </a:t>
            </a:r>
            <a:r>
              <a:rPr lang="en-US" sz="2400" spc="-5" dirty="0">
                <a:latin typeface="Constantia"/>
                <a:cs typeface="Constantia"/>
              </a:rPr>
              <a:t>be</a:t>
            </a:r>
            <a:r>
              <a:rPr lang="en-US" sz="2400" spc="-70" dirty="0">
                <a:latin typeface="Constantia"/>
                <a:cs typeface="Constantia"/>
              </a:rPr>
              <a:t> </a:t>
            </a:r>
            <a:r>
              <a:rPr lang="en-US" sz="2400" dirty="0">
                <a:latin typeface="Constantia"/>
                <a:cs typeface="Constantia"/>
              </a:rPr>
              <a:t>memory</a:t>
            </a:r>
            <a:r>
              <a:rPr lang="en-US" sz="2400" spc="-70" dirty="0">
                <a:latin typeface="Constantia"/>
                <a:cs typeface="Constantia"/>
              </a:rPr>
              <a:t> </a:t>
            </a:r>
            <a:r>
              <a:rPr lang="en-US" sz="2400" spc="-5" dirty="0">
                <a:latin typeface="Constantia"/>
                <a:cs typeface="Constantia"/>
              </a:rPr>
              <a:t>locations</a:t>
            </a:r>
            <a:r>
              <a:rPr lang="en-US" sz="2400" spc="-95" dirty="0">
                <a:latin typeface="Constantia"/>
                <a:cs typeface="Constantia"/>
              </a:rPr>
              <a:t> </a:t>
            </a:r>
            <a:r>
              <a:rPr lang="en-US" sz="2400" dirty="0">
                <a:latin typeface="Constantia"/>
                <a:cs typeface="Constantia"/>
              </a:rPr>
              <a:t>at</a:t>
            </a:r>
            <a:r>
              <a:rPr lang="en-US" sz="2400" spc="-85" dirty="0">
                <a:latin typeface="Constantia"/>
                <a:cs typeface="Constantia"/>
              </a:rPr>
              <a:t> </a:t>
            </a:r>
            <a:r>
              <a:rPr lang="en-US" sz="2400" spc="-5" dirty="0">
                <a:latin typeface="Constantia"/>
                <a:cs typeface="Constantia"/>
              </a:rPr>
              <a:t>the</a:t>
            </a:r>
            <a:r>
              <a:rPr lang="en-US" sz="2400" spc="-125" dirty="0">
                <a:latin typeface="Constantia"/>
                <a:cs typeface="Constantia"/>
              </a:rPr>
              <a:t> </a:t>
            </a:r>
            <a:r>
              <a:rPr lang="en-US" sz="2400" dirty="0">
                <a:latin typeface="Constantia"/>
                <a:cs typeface="Constantia"/>
              </a:rPr>
              <a:t>same  </a:t>
            </a:r>
            <a:r>
              <a:rPr lang="en-US" sz="2400" spc="-5" dirty="0">
                <a:latin typeface="Constantia"/>
                <a:cs typeface="Constantia"/>
              </a:rPr>
              <a:t>time.</a:t>
            </a:r>
            <a:endParaRPr lang="en-US" sz="2400" dirty="0">
              <a:latin typeface="Constantia"/>
              <a:cs typeface="Constantia"/>
            </a:endParaRPr>
          </a:p>
          <a:p>
            <a:pPr marL="652780" lvl="1" indent="-247650">
              <a:lnSpc>
                <a:spcPct val="100000"/>
              </a:lnSpc>
              <a:spcBef>
                <a:spcPts val="1455"/>
              </a:spcBef>
              <a:buClr>
                <a:srgbClr val="A4B592"/>
              </a:buClr>
              <a:buSzPct val="85416"/>
              <a:buFont typeface="Wingdings 2"/>
              <a:buChar char=""/>
              <a:tabLst>
                <a:tab pos="653415" algn="l"/>
              </a:tabLst>
            </a:pPr>
            <a:r>
              <a:rPr lang="en-US" sz="2400" spc="-5" dirty="0">
                <a:latin typeface="Constantia"/>
                <a:cs typeface="Constantia"/>
              </a:rPr>
              <a:t>CF</a:t>
            </a:r>
            <a:r>
              <a:rPr lang="en-US" sz="2400" spc="-70" dirty="0">
                <a:latin typeface="Constantia"/>
                <a:cs typeface="Constantia"/>
              </a:rPr>
              <a:t> </a:t>
            </a:r>
            <a:r>
              <a:rPr lang="en-US" sz="2400" spc="-5" dirty="0">
                <a:latin typeface="Constantia"/>
                <a:cs typeface="Constantia"/>
              </a:rPr>
              <a:t>and OF</a:t>
            </a:r>
            <a:r>
              <a:rPr lang="en-US" sz="2400" spc="-10" dirty="0">
                <a:latin typeface="Constantia"/>
                <a:cs typeface="Constantia"/>
              </a:rPr>
              <a:t> </a:t>
            </a:r>
            <a:r>
              <a:rPr lang="en-US" sz="2400" spc="-15" dirty="0">
                <a:latin typeface="Constantia"/>
                <a:cs typeface="Constantia"/>
              </a:rPr>
              <a:t>become</a:t>
            </a:r>
            <a:r>
              <a:rPr lang="en-US" sz="2400" spc="-75" dirty="0">
                <a:latin typeface="Constantia"/>
                <a:cs typeface="Constantia"/>
              </a:rPr>
              <a:t> </a:t>
            </a:r>
            <a:r>
              <a:rPr lang="en-US" sz="2400" spc="-15" dirty="0">
                <a:latin typeface="Constantia"/>
                <a:cs typeface="Constantia"/>
              </a:rPr>
              <a:t>zero</a:t>
            </a:r>
            <a:r>
              <a:rPr lang="en-US" sz="2400" spc="-130" dirty="0">
                <a:latin typeface="Constantia"/>
                <a:cs typeface="Constantia"/>
              </a:rPr>
              <a:t> </a:t>
            </a:r>
            <a:r>
              <a:rPr lang="en-US" sz="2400" spc="-10" dirty="0">
                <a:latin typeface="Constantia"/>
                <a:cs typeface="Constantia"/>
              </a:rPr>
              <a:t>after</a:t>
            </a:r>
            <a:r>
              <a:rPr lang="en-US" sz="2400" spc="-120" dirty="0">
                <a:latin typeface="Constantia"/>
                <a:cs typeface="Constantia"/>
              </a:rPr>
              <a:t> </a:t>
            </a:r>
            <a:r>
              <a:rPr lang="en-US" sz="2400" spc="-5" dirty="0">
                <a:latin typeface="Constantia"/>
                <a:cs typeface="Constantia"/>
              </a:rPr>
              <a:t>the</a:t>
            </a:r>
            <a:r>
              <a:rPr lang="en-US" sz="2400" spc="-120" dirty="0">
                <a:latin typeface="Constantia"/>
                <a:cs typeface="Constantia"/>
              </a:rPr>
              <a:t> </a:t>
            </a:r>
            <a:r>
              <a:rPr lang="en-US" sz="2400" spc="-5" dirty="0">
                <a:latin typeface="Constantia"/>
                <a:cs typeface="Constantia"/>
              </a:rPr>
              <a:t>operation.</a:t>
            </a:r>
            <a:endParaRPr lang="en-US" sz="2400" dirty="0">
              <a:latin typeface="Constantia"/>
              <a:cs typeface="Constantia"/>
            </a:endParaRPr>
          </a:p>
          <a:p>
            <a:pPr marL="652780" lvl="1" indent="-247650">
              <a:lnSpc>
                <a:spcPct val="100000"/>
              </a:lnSpc>
              <a:spcBef>
                <a:spcPts val="1485"/>
              </a:spcBef>
              <a:buClr>
                <a:srgbClr val="A4B592"/>
              </a:buClr>
              <a:buSzPct val="85416"/>
              <a:buFont typeface="Wingdings 2"/>
              <a:buChar char=""/>
              <a:tabLst>
                <a:tab pos="653415" algn="l"/>
              </a:tabLst>
            </a:pPr>
            <a:r>
              <a:rPr lang="en-US" sz="2400" spc="-80" dirty="0">
                <a:latin typeface="Constantia"/>
                <a:cs typeface="Constantia"/>
              </a:rPr>
              <a:t>PF, </a:t>
            </a:r>
            <a:r>
              <a:rPr lang="en-US" sz="2400" dirty="0">
                <a:latin typeface="Constantia"/>
                <a:cs typeface="Constantia"/>
              </a:rPr>
              <a:t>SF and </a:t>
            </a:r>
            <a:r>
              <a:rPr lang="en-US" sz="2400" spc="-5" dirty="0">
                <a:latin typeface="Constantia"/>
                <a:cs typeface="Constantia"/>
              </a:rPr>
              <a:t>ZF </a:t>
            </a:r>
            <a:r>
              <a:rPr lang="en-US" sz="2400" spc="-15" dirty="0">
                <a:latin typeface="Constantia"/>
                <a:cs typeface="Constantia"/>
              </a:rPr>
              <a:t>are</a:t>
            </a:r>
            <a:r>
              <a:rPr lang="en-US" sz="2400" spc="-140" dirty="0">
                <a:latin typeface="Constantia"/>
                <a:cs typeface="Constantia"/>
              </a:rPr>
              <a:t> </a:t>
            </a:r>
            <a:r>
              <a:rPr lang="en-US" sz="2400" spc="-10" dirty="0">
                <a:latin typeface="Constantia"/>
                <a:cs typeface="Constantia"/>
              </a:rPr>
              <a:t>updated.</a:t>
            </a:r>
            <a:endParaRPr lang="en-US" sz="2400" dirty="0">
              <a:latin typeface="Constantia"/>
              <a:cs typeface="Constantia"/>
            </a:endParaRPr>
          </a:p>
        </p:txBody>
      </p:sp>
    </p:spTree>
    <p:extLst>
      <p:ext uri="{BB962C8B-B14F-4D97-AF65-F5344CB8AC3E}">
        <p14:creationId xmlns:p14="http://schemas.microsoft.com/office/powerpoint/2010/main" val="2768021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548" y="408508"/>
            <a:ext cx="5988685" cy="757555"/>
          </a:xfrm>
          <a:prstGeom prst="rect">
            <a:avLst/>
          </a:prstGeom>
        </p:spPr>
        <p:txBody>
          <a:bodyPr vert="horz" wrap="square" lIns="0" tIns="12700" rIns="0" bIns="0" rtlCol="0">
            <a:spAutoFit/>
          </a:bodyPr>
          <a:lstStyle/>
          <a:p>
            <a:pPr marL="12700">
              <a:lnSpc>
                <a:spcPct val="100000"/>
              </a:lnSpc>
              <a:spcBef>
                <a:spcPts val="100"/>
              </a:spcBef>
            </a:pPr>
            <a:r>
              <a:rPr sz="4800" b="0" dirty="0">
                <a:solidFill>
                  <a:schemeClr val="tx1"/>
                </a:solidFill>
                <a:latin typeface="Times New Roman"/>
                <a:cs typeface="Times New Roman"/>
              </a:rPr>
              <a:t>Basic Logic</a:t>
            </a:r>
            <a:r>
              <a:rPr sz="4800" b="0" spc="-95" dirty="0">
                <a:solidFill>
                  <a:schemeClr val="tx1"/>
                </a:solidFill>
                <a:latin typeface="Times New Roman"/>
                <a:cs typeface="Times New Roman"/>
              </a:rPr>
              <a:t> </a:t>
            </a:r>
            <a:r>
              <a:rPr sz="4800" b="0" dirty="0">
                <a:solidFill>
                  <a:schemeClr val="tx1"/>
                </a:solidFill>
                <a:latin typeface="Times New Roman"/>
                <a:cs typeface="Times New Roman"/>
              </a:rPr>
              <a:t>Instructions</a:t>
            </a:r>
            <a:endParaRPr sz="4800" dirty="0">
              <a:solidFill>
                <a:schemeClr val="tx1"/>
              </a:solidFill>
              <a:latin typeface="Times New Roman"/>
              <a:cs typeface="Times New Roman"/>
            </a:endParaRPr>
          </a:p>
        </p:txBody>
      </p:sp>
      <p:sp>
        <p:nvSpPr>
          <p:cNvPr id="3" name="object 3"/>
          <p:cNvSpPr txBox="1"/>
          <p:nvPr/>
        </p:nvSpPr>
        <p:spPr>
          <a:xfrm>
            <a:off x="536244" y="1588388"/>
            <a:ext cx="436880" cy="223520"/>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Times New Roman"/>
                <a:cs typeface="Times New Roman"/>
              </a:rPr>
              <a:t>AND:</a:t>
            </a:r>
            <a:endParaRPr sz="1300">
              <a:latin typeface="Times New Roman"/>
              <a:cs typeface="Times New Roman"/>
            </a:endParaRPr>
          </a:p>
        </p:txBody>
      </p:sp>
      <p:sp>
        <p:nvSpPr>
          <p:cNvPr id="4" name="object 4"/>
          <p:cNvSpPr txBox="1"/>
          <p:nvPr/>
        </p:nvSpPr>
        <p:spPr>
          <a:xfrm>
            <a:off x="1051356" y="2579369"/>
            <a:ext cx="2271395" cy="619760"/>
          </a:xfrm>
          <a:prstGeom prst="rect">
            <a:avLst/>
          </a:prstGeom>
        </p:spPr>
        <p:txBody>
          <a:bodyPr vert="horz" wrap="square" lIns="0" tIns="12065" rIns="0" bIns="0" rtlCol="0">
            <a:spAutoFit/>
          </a:bodyPr>
          <a:lstStyle/>
          <a:p>
            <a:pPr marL="12700" marR="388620">
              <a:lnSpc>
                <a:spcPct val="100000"/>
              </a:lnSpc>
              <a:spcBef>
                <a:spcPts val="95"/>
              </a:spcBef>
            </a:pPr>
            <a:r>
              <a:rPr sz="1300" spc="-5" dirty="0">
                <a:latin typeface="Times New Roman"/>
                <a:cs typeface="Times New Roman"/>
              </a:rPr>
              <a:t>OR </a:t>
            </a:r>
            <a:r>
              <a:rPr sz="1300" spc="-10" dirty="0">
                <a:latin typeface="Times New Roman"/>
                <a:cs typeface="Times New Roman"/>
              </a:rPr>
              <a:t>AH,BL </a:t>
            </a:r>
            <a:r>
              <a:rPr sz="1300" spc="-5" dirty="0">
                <a:latin typeface="Times New Roman"/>
                <a:cs typeface="Times New Roman"/>
              </a:rPr>
              <a:t>; </a:t>
            </a:r>
            <a:r>
              <a:rPr sz="1300" spc="-20" dirty="0">
                <a:latin typeface="Times New Roman"/>
                <a:cs typeface="Times New Roman"/>
              </a:rPr>
              <a:t>AH=AH </a:t>
            </a:r>
            <a:r>
              <a:rPr sz="1300" spc="-5" dirty="0">
                <a:latin typeface="Times New Roman"/>
                <a:cs typeface="Times New Roman"/>
              </a:rPr>
              <a:t>or</a:t>
            </a:r>
            <a:r>
              <a:rPr sz="1300" spc="-130" dirty="0">
                <a:latin typeface="Times New Roman"/>
                <a:cs typeface="Times New Roman"/>
              </a:rPr>
              <a:t> </a:t>
            </a:r>
            <a:r>
              <a:rPr sz="1300" spc="-5" dirty="0">
                <a:latin typeface="Times New Roman"/>
                <a:cs typeface="Times New Roman"/>
              </a:rPr>
              <a:t>BL  OR </a:t>
            </a:r>
            <a:r>
              <a:rPr sz="1300" spc="-15" dirty="0">
                <a:latin typeface="Times New Roman"/>
                <a:cs typeface="Times New Roman"/>
              </a:rPr>
              <a:t>SI,DX </a:t>
            </a:r>
            <a:r>
              <a:rPr sz="1300" spc="-5" dirty="0">
                <a:latin typeface="Times New Roman"/>
                <a:cs typeface="Times New Roman"/>
              </a:rPr>
              <a:t>; </a:t>
            </a:r>
            <a:r>
              <a:rPr sz="1300" spc="-15" dirty="0">
                <a:latin typeface="Times New Roman"/>
                <a:cs typeface="Times New Roman"/>
              </a:rPr>
              <a:t>SI=SI </a:t>
            </a:r>
            <a:r>
              <a:rPr sz="1300" spc="-5" dirty="0">
                <a:latin typeface="Times New Roman"/>
                <a:cs typeface="Times New Roman"/>
              </a:rPr>
              <a:t>or</a:t>
            </a:r>
            <a:r>
              <a:rPr sz="1300" spc="114" dirty="0">
                <a:latin typeface="Times New Roman"/>
                <a:cs typeface="Times New Roman"/>
              </a:rPr>
              <a:t> </a:t>
            </a:r>
            <a:r>
              <a:rPr sz="1300" spc="-5" dirty="0">
                <a:latin typeface="Times New Roman"/>
                <a:cs typeface="Times New Roman"/>
              </a:rPr>
              <a:t>DX</a:t>
            </a:r>
            <a:endParaRPr sz="1300">
              <a:latin typeface="Times New Roman"/>
              <a:cs typeface="Times New Roman"/>
            </a:endParaRPr>
          </a:p>
          <a:p>
            <a:pPr marL="12700">
              <a:lnSpc>
                <a:spcPct val="100000"/>
              </a:lnSpc>
            </a:pPr>
            <a:r>
              <a:rPr sz="1300" spc="-5" dirty="0">
                <a:latin typeface="Times New Roman"/>
                <a:cs typeface="Times New Roman"/>
              </a:rPr>
              <a:t>OR </a:t>
            </a:r>
            <a:r>
              <a:rPr sz="1300" spc="-25" dirty="0">
                <a:latin typeface="Times New Roman"/>
                <a:cs typeface="Times New Roman"/>
              </a:rPr>
              <a:t>SP,990DH </a:t>
            </a:r>
            <a:r>
              <a:rPr sz="1300" spc="-5" dirty="0">
                <a:latin typeface="Times New Roman"/>
                <a:cs typeface="Times New Roman"/>
              </a:rPr>
              <a:t>; </a:t>
            </a:r>
            <a:r>
              <a:rPr sz="1300" spc="-20" dirty="0">
                <a:latin typeface="Times New Roman"/>
                <a:cs typeface="Times New Roman"/>
              </a:rPr>
              <a:t>SP=Sp </a:t>
            </a:r>
            <a:r>
              <a:rPr sz="1300" spc="-5" dirty="0">
                <a:latin typeface="Times New Roman"/>
                <a:cs typeface="Times New Roman"/>
              </a:rPr>
              <a:t>or</a:t>
            </a:r>
            <a:r>
              <a:rPr sz="1300" spc="114" dirty="0">
                <a:latin typeface="Times New Roman"/>
                <a:cs typeface="Times New Roman"/>
              </a:rPr>
              <a:t> </a:t>
            </a:r>
            <a:r>
              <a:rPr sz="1300" spc="-5" dirty="0">
                <a:latin typeface="Times New Roman"/>
                <a:cs typeface="Times New Roman"/>
              </a:rPr>
              <a:t>990DH</a:t>
            </a:r>
            <a:endParaRPr sz="1300">
              <a:latin typeface="Times New Roman"/>
              <a:cs typeface="Times New Roman"/>
            </a:endParaRPr>
          </a:p>
        </p:txBody>
      </p:sp>
      <p:sp>
        <p:nvSpPr>
          <p:cNvPr id="5" name="object 5"/>
          <p:cNvSpPr txBox="1"/>
          <p:nvPr/>
        </p:nvSpPr>
        <p:spPr>
          <a:xfrm>
            <a:off x="1051356" y="3372104"/>
            <a:ext cx="2400935" cy="619760"/>
          </a:xfrm>
          <a:prstGeom prst="rect">
            <a:avLst/>
          </a:prstGeom>
        </p:spPr>
        <p:txBody>
          <a:bodyPr vert="horz" wrap="square" lIns="0" tIns="12065" rIns="0" bIns="0" rtlCol="0">
            <a:spAutoFit/>
          </a:bodyPr>
          <a:lstStyle/>
          <a:p>
            <a:pPr marL="12700">
              <a:lnSpc>
                <a:spcPct val="100000"/>
              </a:lnSpc>
              <a:spcBef>
                <a:spcPts val="95"/>
              </a:spcBef>
            </a:pPr>
            <a:r>
              <a:rPr sz="1300" spc="-5" dirty="0">
                <a:latin typeface="Times New Roman"/>
                <a:cs typeface="Times New Roman"/>
              </a:rPr>
              <a:t>XOR CH,DL ; </a:t>
            </a:r>
            <a:r>
              <a:rPr sz="1300" spc="-10" dirty="0">
                <a:latin typeface="Times New Roman"/>
                <a:cs typeface="Times New Roman"/>
              </a:rPr>
              <a:t>CH=CH </a:t>
            </a:r>
            <a:r>
              <a:rPr sz="1300" spc="-5" dirty="0">
                <a:latin typeface="Times New Roman"/>
                <a:cs typeface="Times New Roman"/>
              </a:rPr>
              <a:t>xor</a:t>
            </a:r>
            <a:r>
              <a:rPr sz="1300" spc="-35" dirty="0">
                <a:latin typeface="Times New Roman"/>
                <a:cs typeface="Times New Roman"/>
              </a:rPr>
              <a:t> </a:t>
            </a:r>
            <a:r>
              <a:rPr sz="1300" spc="-5" dirty="0">
                <a:latin typeface="Times New Roman"/>
                <a:cs typeface="Times New Roman"/>
              </a:rPr>
              <a:t>DL</a:t>
            </a:r>
            <a:endParaRPr sz="1300">
              <a:latin typeface="Times New Roman"/>
              <a:cs typeface="Times New Roman"/>
            </a:endParaRPr>
          </a:p>
          <a:p>
            <a:pPr marL="12700">
              <a:lnSpc>
                <a:spcPct val="100000"/>
              </a:lnSpc>
            </a:pPr>
            <a:r>
              <a:rPr sz="1300" spc="-5" dirty="0">
                <a:latin typeface="Times New Roman"/>
                <a:cs typeface="Times New Roman"/>
              </a:rPr>
              <a:t>XOR DI,BX ; </a:t>
            </a:r>
            <a:r>
              <a:rPr sz="1300" spc="-10" dirty="0">
                <a:latin typeface="Times New Roman"/>
                <a:cs typeface="Times New Roman"/>
              </a:rPr>
              <a:t>DI=DI </a:t>
            </a:r>
            <a:r>
              <a:rPr sz="1300" spc="-5" dirty="0">
                <a:latin typeface="Times New Roman"/>
                <a:cs typeface="Times New Roman"/>
              </a:rPr>
              <a:t>xor</a:t>
            </a:r>
            <a:r>
              <a:rPr sz="1300" spc="40" dirty="0">
                <a:latin typeface="Times New Roman"/>
                <a:cs typeface="Times New Roman"/>
              </a:rPr>
              <a:t> </a:t>
            </a:r>
            <a:r>
              <a:rPr sz="1300" spc="-10" dirty="0">
                <a:latin typeface="Times New Roman"/>
                <a:cs typeface="Times New Roman"/>
              </a:rPr>
              <a:t>BX</a:t>
            </a:r>
            <a:endParaRPr sz="1300">
              <a:latin typeface="Times New Roman"/>
              <a:cs typeface="Times New Roman"/>
            </a:endParaRPr>
          </a:p>
          <a:p>
            <a:pPr marL="12700">
              <a:lnSpc>
                <a:spcPct val="100000"/>
              </a:lnSpc>
            </a:pPr>
            <a:r>
              <a:rPr sz="1300" spc="-5" dirty="0">
                <a:latin typeface="Times New Roman"/>
                <a:cs typeface="Times New Roman"/>
              </a:rPr>
              <a:t>XOR AH,0EEH ; </a:t>
            </a:r>
            <a:r>
              <a:rPr sz="1300" spc="-20" dirty="0">
                <a:latin typeface="Times New Roman"/>
                <a:cs typeface="Times New Roman"/>
              </a:rPr>
              <a:t>AH=AH </a:t>
            </a:r>
            <a:r>
              <a:rPr sz="1300" spc="-5" dirty="0">
                <a:latin typeface="Times New Roman"/>
                <a:cs typeface="Times New Roman"/>
              </a:rPr>
              <a:t>xor</a:t>
            </a:r>
            <a:r>
              <a:rPr sz="1300" spc="-60" dirty="0">
                <a:latin typeface="Times New Roman"/>
                <a:cs typeface="Times New Roman"/>
              </a:rPr>
              <a:t> </a:t>
            </a:r>
            <a:r>
              <a:rPr sz="1300" spc="-5" dirty="0">
                <a:latin typeface="Times New Roman"/>
                <a:cs typeface="Times New Roman"/>
              </a:rPr>
              <a:t>EEH</a:t>
            </a:r>
            <a:endParaRPr sz="1300">
              <a:latin typeface="Times New Roman"/>
              <a:cs typeface="Times New Roman"/>
            </a:endParaRPr>
          </a:p>
        </p:txBody>
      </p:sp>
      <p:sp>
        <p:nvSpPr>
          <p:cNvPr id="6" name="object 6"/>
          <p:cNvSpPr txBox="1"/>
          <p:nvPr/>
        </p:nvSpPr>
        <p:spPr>
          <a:xfrm>
            <a:off x="536243" y="1786508"/>
            <a:ext cx="2916047" cy="2412840"/>
          </a:xfrm>
          <a:prstGeom prst="rect">
            <a:avLst/>
          </a:prstGeom>
        </p:spPr>
        <p:txBody>
          <a:bodyPr vert="horz" wrap="square" lIns="0" tIns="12065" rIns="0" bIns="0" rtlCol="0">
            <a:spAutoFit/>
          </a:bodyPr>
          <a:lstStyle/>
          <a:p>
            <a:pPr marL="527685" indent="-515620">
              <a:lnSpc>
                <a:spcPct val="100000"/>
              </a:lnSpc>
              <a:spcBef>
                <a:spcPts val="95"/>
              </a:spcBef>
              <a:buAutoNum type="romanLcParenR"/>
              <a:tabLst>
                <a:tab pos="527685" algn="l"/>
                <a:tab pos="528320" algn="l"/>
              </a:tabLst>
            </a:pPr>
            <a:r>
              <a:rPr sz="1300" spc="-15" dirty="0">
                <a:latin typeface="Times New Roman"/>
                <a:cs typeface="Times New Roman"/>
              </a:rPr>
              <a:t>AND AL,BL </a:t>
            </a:r>
            <a:r>
              <a:rPr sz="1300" spc="-5" dirty="0">
                <a:latin typeface="Times New Roman"/>
                <a:cs typeface="Times New Roman"/>
              </a:rPr>
              <a:t>; </a:t>
            </a:r>
            <a:r>
              <a:rPr sz="1300" spc="-20" dirty="0">
                <a:latin typeface="Times New Roman"/>
                <a:cs typeface="Times New Roman"/>
              </a:rPr>
              <a:t>AL=AL </a:t>
            </a:r>
            <a:r>
              <a:rPr sz="1300" spc="-5" dirty="0">
                <a:latin typeface="Times New Roman"/>
                <a:cs typeface="Times New Roman"/>
              </a:rPr>
              <a:t>and</a:t>
            </a:r>
            <a:r>
              <a:rPr sz="1300" spc="-65" dirty="0">
                <a:latin typeface="Times New Roman"/>
                <a:cs typeface="Times New Roman"/>
              </a:rPr>
              <a:t> </a:t>
            </a:r>
            <a:r>
              <a:rPr sz="1300" spc="-5" dirty="0">
                <a:latin typeface="Times New Roman"/>
                <a:cs typeface="Times New Roman"/>
              </a:rPr>
              <a:t>BL</a:t>
            </a:r>
            <a:endParaRPr sz="1300" dirty="0">
              <a:latin typeface="Times New Roman"/>
              <a:cs typeface="Times New Roman"/>
            </a:endParaRPr>
          </a:p>
          <a:p>
            <a:pPr marL="527685" indent="-515620">
              <a:lnSpc>
                <a:spcPct val="100000"/>
              </a:lnSpc>
              <a:buAutoNum type="romanLcParenR"/>
              <a:tabLst>
                <a:tab pos="527685" algn="l"/>
                <a:tab pos="528320" algn="l"/>
              </a:tabLst>
            </a:pPr>
            <a:r>
              <a:rPr sz="1300" spc="-15" dirty="0">
                <a:latin typeface="Times New Roman"/>
                <a:cs typeface="Times New Roman"/>
              </a:rPr>
              <a:t>AND </a:t>
            </a:r>
            <a:r>
              <a:rPr sz="1300" spc="-5" dirty="0">
                <a:latin typeface="Times New Roman"/>
                <a:cs typeface="Times New Roman"/>
              </a:rPr>
              <a:t>CX,DX ; </a:t>
            </a:r>
            <a:r>
              <a:rPr sz="1300" spc="-10" dirty="0">
                <a:latin typeface="Times New Roman"/>
                <a:cs typeface="Times New Roman"/>
              </a:rPr>
              <a:t>CX=CX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DX</a:t>
            </a:r>
            <a:endParaRPr sz="1300" dirty="0">
              <a:latin typeface="Times New Roman"/>
              <a:cs typeface="Times New Roman"/>
            </a:endParaRPr>
          </a:p>
          <a:p>
            <a:pPr marL="527685" indent="-515620">
              <a:lnSpc>
                <a:spcPct val="100000"/>
              </a:lnSpc>
              <a:buAutoNum type="romanLcParenR"/>
              <a:tabLst>
                <a:tab pos="527685" algn="l"/>
                <a:tab pos="528320" algn="l"/>
              </a:tabLst>
            </a:pPr>
            <a:r>
              <a:rPr sz="1300" spc="-15" dirty="0">
                <a:latin typeface="Times New Roman"/>
                <a:cs typeface="Times New Roman"/>
              </a:rPr>
              <a:t>AND </a:t>
            </a:r>
            <a:r>
              <a:rPr sz="1300" spc="-5" dirty="0">
                <a:latin typeface="Times New Roman"/>
                <a:cs typeface="Times New Roman"/>
              </a:rPr>
              <a:t>CL,33H ; </a:t>
            </a:r>
            <a:r>
              <a:rPr sz="1300" spc="-10" dirty="0">
                <a:latin typeface="Times New Roman"/>
                <a:cs typeface="Times New Roman"/>
              </a:rPr>
              <a:t>CL=CL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33H</a:t>
            </a:r>
            <a:endParaRPr sz="1300" dirty="0">
              <a:latin typeface="Times New Roman"/>
              <a:cs typeface="Times New Roman"/>
            </a:endParaRPr>
          </a:p>
          <a:p>
            <a:pPr marL="12700">
              <a:lnSpc>
                <a:spcPct val="100000"/>
              </a:lnSpc>
            </a:pPr>
            <a:r>
              <a:rPr sz="1300" b="1" spc="-10" dirty="0">
                <a:latin typeface="Times New Roman"/>
                <a:cs typeface="Times New Roman"/>
              </a:rPr>
              <a:t>OR:</a:t>
            </a:r>
            <a:endParaRPr sz="1300" dirty="0">
              <a:latin typeface="Times New Roman"/>
              <a:cs typeface="Times New Roman"/>
            </a:endParaRPr>
          </a:p>
          <a:p>
            <a:pPr marL="12700">
              <a:lnSpc>
                <a:spcPct val="100000"/>
              </a:lnSpc>
            </a:pPr>
            <a:r>
              <a:rPr sz="1300" spc="-10" dirty="0">
                <a:latin typeface="Times New Roman"/>
                <a:cs typeface="Times New Roman"/>
              </a:rPr>
              <a:t>i)</a:t>
            </a:r>
            <a:endParaRPr sz="1300" dirty="0">
              <a:latin typeface="Times New Roman"/>
              <a:cs typeface="Times New Roman"/>
            </a:endParaRPr>
          </a:p>
          <a:p>
            <a:pPr marL="12700" marR="2501265">
              <a:lnSpc>
                <a:spcPct val="100000"/>
              </a:lnSpc>
            </a:pPr>
            <a:r>
              <a:rPr sz="1300" spc="-10" dirty="0">
                <a:latin typeface="Times New Roman"/>
                <a:cs typeface="Times New Roman"/>
              </a:rPr>
              <a:t>ii)  iii)</a:t>
            </a:r>
            <a:endParaRPr sz="1300" dirty="0">
              <a:latin typeface="Times New Roman"/>
              <a:cs typeface="Times New Roman"/>
            </a:endParaRPr>
          </a:p>
          <a:p>
            <a:pPr marL="12700">
              <a:lnSpc>
                <a:spcPct val="100000"/>
              </a:lnSpc>
              <a:spcBef>
                <a:spcPts val="5"/>
              </a:spcBef>
            </a:pPr>
            <a:r>
              <a:rPr sz="1300" b="1" spc="-5" dirty="0">
                <a:latin typeface="Times New Roman"/>
                <a:cs typeface="Times New Roman"/>
              </a:rPr>
              <a:t>XOR:</a:t>
            </a:r>
            <a:endParaRPr sz="1300" dirty="0">
              <a:latin typeface="Times New Roman"/>
              <a:cs typeface="Times New Roman"/>
            </a:endParaRPr>
          </a:p>
          <a:p>
            <a:pPr marL="12700">
              <a:lnSpc>
                <a:spcPct val="100000"/>
              </a:lnSpc>
            </a:pPr>
            <a:r>
              <a:rPr sz="1300" spc="-10" dirty="0">
                <a:latin typeface="Times New Roman"/>
                <a:cs typeface="Times New Roman"/>
              </a:rPr>
              <a:t>i)</a:t>
            </a:r>
            <a:endParaRPr sz="1300" dirty="0">
              <a:latin typeface="Times New Roman"/>
              <a:cs typeface="Times New Roman"/>
            </a:endParaRPr>
          </a:p>
          <a:p>
            <a:pPr marL="12700">
              <a:lnSpc>
                <a:spcPct val="100000"/>
              </a:lnSpc>
            </a:pPr>
            <a:r>
              <a:rPr sz="1300" spc="-10" dirty="0">
                <a:latin typeface="Times New Roman"/>
                <a:cs typeface="Times New Roman"/>
              </a:rPr>
              <a:t>ii)</a:t>
            </a:r>
            <a:endParaRPr sz="1300" dirty="0">
              <a:latin typeface="Times New Roman"/>
              <a:cs typeface="Times New Roman"/>
            </a:endParaRPr>
          </a:p>
          <a:p>
            <a:pPr marL="12700">
              <a:lnSpc>
                <a:spcPct val="100000"/>
              </a:lnSpc>
            </a:pPr>
            <a:r>
              <a:rPr sz="1300" spc="-10" dirty="0">
                <a:latin typeface="Times New Roman"/>
                <a:cs typeface="Times New Roman"/>
              </a:rPr>
              <a:t>iii)</a:t>
            </a:r>
            <a:endParaRPr sz="1300" dirty="0">
              <a:latin typeface="Times New Roman"/>
              <a:cs typeface="Times New Roman"/>
            </a:endParaRPr>
          </a:p>
          <a:p>
            <a:pPr marL="12700">
              <a:lnSpc>
                <a:spcPct val="100000"/>
              </a:lnSpc>
            </a:pPr>
            <a:r>
              <a:rPr sz="1300" b="1" spc="-25" dirty="0">
                <a:latin typeface="Times New Roman"/>
                <a:cs typeface="Times New Roman"/>
              </a:rPr>
              <a:t>TEST:</a:t>
            </a:r>
            <a:endParaRPr sz="1300" dirty="0">
              <a:latin typeface="Times New Roman"/>
              <a:cs typeface="Times New Roman"/>
            </a:endParaRPr>
          </a:p>
        </p:txBody>
      </p:sp>
      <p:sp>
        <p:nvSpPr>
          <p:cNvPr id="7" name="object 7"/>
          <p:cNvSpPr txBox="1"/>
          <p:nvPr/>
        </p:nvSpPr>
        <p:spPr>
          <a:xfrm>
            <a:off x="536244" y="4521834"/>
            <a:ext cx="172085" cy="421640"/>
          </a:xfrm>
          <a:prstGeom prst="rect">
            <a:avLst/>
          </a:prstGeom>
        </p:spPr>
        <p:txBody>
          <a:bodyPr vert="horz" wrap="square" lIns="0" tIns="12065" rIns="0" bIns="0" rtlCol="0">
            <a:spAutoFit/>
          </a:bodyPr>
          <a:lstStyle/>
          <a:p>
            <a:pPr marL="12700">
              <a:lnSpc>
                <a:spcPct val="100000"/>
              </a:lnSpc>
              <a:spcBef>
                <a:spcPts val="95"/>
              </a:spcBef>
            </a:pPr>
            <a:r>
              <a:rPr sz="1300" spc="-10" dirty="0">
                <a:latin typeface="Times New Roman"/>
                <a:cs typeface="Times New Roman"/>
              </a:rPr>
              <a:t>i)</a:t>
            </a:r>
            <a:endParaRPr sz="1300">
              <a:latin typeface="Times New Roman"/>
              <a:cs typeface="Times New Roman"/>
            </a:endParaRPr>
          </a:p>
          <a:p>
            <a:pPr marL="12700">
              <a:lnSpc>
                <a:spcPct val="100000"/>
              </a:lnSpc>
            </a:pPr>
            <a:r>
              <a:rPr sz="1300" spc="-10" dirty="0">
                <a:latin typeface="Times New Roman"/>
                <a:cs typeface="Times New Roman"/>
              </a:rPr>
              <a:t>ii)</a:t>
            </a:r>
            <a:endParaRPr sz="1300">
              <a:latin typeface="Times New Roman"/>
              <a:cs typeface="Times New Roman"/>
            </a:endParaRPr>
          </a:p>
        </p:txBody>
      </p:sp>
      <p:sp>
        <p:nvSpPr>
          <p:cNvPr id="8" name="object 8"/>
          <p:cNvSpPr txBox="1"/>
          <p:nvPr/>
        </p:nvSpPr>
        <p:spPr>
          <a:xfrm>
            <a:off x="1051356" y="4164913"/>
            <a:ext cx="7070725" cy="778510"/>
          </a:xfrm>
          <a:prstGeom prst="rect">
            <a:avLst/>
          </a:prstGeom>
        </p:spPr>
        <p:txBody>
          <a:bodyPr vert="horz" wrap="square" lIns="0" tIns="12065" rIns="0" bIns="0" rtlCol="0">
            <a:spAutoFit/>
          </a:bodyPr>
          <a:lstStyle/>
          <a:p>
            <a:pPr marL="12700">
              <a:lnSpc>
                <a:spcPts val="1405"/>
              </a:lnSpc>
              <a:spcBef>
                <a:spcPts val="95"/>
              </a:spcBef>
            </a:pPr>
            <a:r>
              <a:rPr sz="1300" spc="-5" dirty="0">
                <a:latin typeface="Times New Roman"/>
                <a:cs typeface="Times New Roman"/>
              </a:rPr>
              <a:t>The </a:t>
            </a:r>
            <a:r>
              <a:rPr sz="1300" spc="-10" dirty="0">
                <a:latin typeface="Times New Roman"/>
                <a:cs typeface="Times New Roman"/>
              </a:rPr>
              <a:t>TEST </a:t>
            </a:r>
            <a:r>
              <a:rPr sz="1300" spc="-5" dirty="0">
                <a:latin typeface="Times New Roman"/>
                <a:cs typeface="Times New Roman"/>
              </a:rPr>
              <a:t>instruction </a:t>
            </a:r>
            <a:r>
              <a:rPr sz="1300" spc="-10" dirty="0">
                <a:latin typeface="Times New Roman"/>
                <a:cs typeface="Times New Roman"/>
              </a:rPr>
              <a:t>performs </a:t>
            </a:r>
            <a:r>
              <a:rPr sz="1300" spc="-5" dirty="0">
                <a:latin typeface="Times New Roman"/>
                <a:cs typeface="Times New Roman"/>
              </a:rPr>
              <a:t>the </a:t>
            </a:r>
            <a:r>
              <a:rPr sz="1300" spc="-15" dirty="0">
                <a:latin typeface="Times New Roman"/>
                <a:cs typeface="Times New Roman"/>
              </a:rPr>
              <a:t>AND </a:t>
            </a:r>
            <a:r>
              <a:rPr sz="1300" spc="-5" dirty="0">
                <a:latin typeface="Times New Roman"/>
                <a:cs typeface="Times New Roman"/>
              </a:rPr>
              <a:t>operation. The difference is that the </a:t>
            </a:r>
            <a:r>
              <a:rPr sz="1300" spc="-15" dirty="0">
                <a:latin typeface="Times New Roman"/>
                <a:cs typeface="Times New Roman"/>
              </a:rPr>
              <a:t>AND </a:t>
            </a:r>
            <a:r>
              <a:rPr sz="1300" spc="-5" dirty="0">
                <a:latin typeface="Times New Roman"/>
                <a:cs typeface="Times New Roman"/>
              </a:rPr>
              <a:t>instruction </a:t>
            </a:r>
            <a:r>
              <a:rPr sz="1300" spc="-10" dirty="0">
                <a:latin typeface="Times New Roman"/>
                <a:cs typeface="Times New Roman"/>
              </a:rPr>
              <a:t>changes</a:t>
            </a:r>
            <a:r>
              <a:rPr sz="1300" spc="254" dirty="0">
                <a:latin typeface="Times New Roman"/>
                <a:cs typeface="Times New Roman"/>
              </a:rPr>
              <a:t> </a:t>
            </a:r>
            <a:r>
              <a:rPr sz="1300" spc="-5" dirty="0">
                <a:latin typeface="Times New Roman"/>
                <a:cs typeface="Times New Roman"/>
              </a:rPr>
              <a:t>the</a:t>
            </a:r>
            <a:endParaRPr sz="1300" dirty="0">
              <a:latin typeface="Times New Roman"/>
              <a:cs typeface="Times New Roman"/>
            </a:endParaRPr>
          </a:p>
          <a:p>
            <a:pPr marL="12700">
              <a:lnSpc>
                <a:spcPts val="1405"/>
              </a:lnSpc>
            </a:pPr>
            <a:r>
              <a:rPr sz="1300" spc="-5" dirty="0">
                <a:latin typeface="Times New Roman"/>
                <a:cs typeface="Times New Roman"/>
              </a:rPr>
              <a:t>destination operand, whereas the </a:t>
            </a:r>
            <a:r>
              <a:rPr sz="1300" spc="-10" dirty="0">
                <a:latin typeface="Times New Roman"/>
                <a:cs typeface="Times New Roman"/>
              </a:rPr>
              <a:t>TEST </a:t>
            </a:r>
            <a:r>
              <a:rPr sz="1300" spc="-5" dirty="0">
                <a:latin typeface="Times New Roman"/>
                <a:cs typeface="Times New Roman"/>
              </a:rPr>
              <a:t>instruction does</a:t>
            </a:r>
            <a:r>
              <a:rPr sz="1300" spc="60" dirty="0">
                <a:latin typeface="Times New Roman"/>
                <a:cs typeface="Times New Roman"/>
              </a:rPr>
              <a:t> </a:t>
            </a:r>
            <a:r>
              <a:rPr sz="1300" spc="-5" dirty="0">
                <a:latin typeface="Times New Roman"/>
                <a:cs typeface="Times New Roman"/>
              </a:rPr>
              <a:t>not.</a:t>
            </a:r>
            <a:endParaRPr sz="1300" dirty="0">
              <a:latin typeface="Times New Roman"/>
              <a:cs typeface="Times New Roman"/>
            </a:endParaRPr>
          </a:p>
          <a:p>
            <a:pPr marL="12700" marR="4461510">
              <a:lnSpc>
                <a:spcPct val="100000"/>
              </a:lnSpc>
            </a:pPr>
            <a:r>
              <a:rPr sz="1300" spc="-10" dirty="0">
                <a:latin typeface="Times New Roman"/>
                <a:cs typeface="Times New Roman"/>
              </a:rPr>
              <a:t>TEST DL,DH </a:t>
            </a:r>
            <a:r>
              <a:rPr sz="1300" spc="-5" dirty="0">
                <a:latin typeface="Times New Roman"/>
                <a:cs typeface="Times New Roman"/>
              </a:rPr>
              <a:t>; DL is </a:t>
            </a:r>
            <a:r>
              <a:rPr sz="1300" spc="-10" dirty="0">
                <a:latin typeface="Times New Roman"/>
                <a:cs typeface="Times New Roman"/>
              </a:rPr>
              <a:t>ANDed </a:t>
            </a:r>
            <a:r>
              <a:rPr sz="1300" spc="-5" dirty="0">
                <a:latin typeface="Times New Roman"/>
                <a:cs typeface="Times New Roman"/>
              </a:rPr>
              <a:t>with DH  </a:t>
            </a:r>
            <a:r>
              <a:rPr sz="1300" spc="-10" dirty="0">
                <a:latin typeface="Times New Roman"/>
                <a:cs typeface="Times New Roman"/>
              </a:rPr>
              <a:t>TEST </a:t>
            </a:r>
            <a:r>
              <a:rPr sz="1300" spc="-5" dirty="0">
                <a:latin typeface="Times New Roman"/>
                <a:cs typeface="Times New Roman"/>
              </a:rPr>
              <a:t>CX,BX ; CX is </a:t>
            </a:r>
            <a:r>
              <a:rPr sz="1300" spc="-10" dirty="0">
                <a:latin typeface="Times New Roman"/>
                <a:cs typeface="Times New Roman"/>
              </a:rPr>
              <a:t>ANDed </a:t>
            </a:r>
            <a:r>
              <a:rPr sz="1300" spc="-5" dirty="0">
                <a:latin typeface="Times New Roman"/>
                <a:cs typeface="Times New Roman"/>
              </a:rPr>
              <a:t>with</a:t>
            </a:r>
            <a:r>
              <a:rPr sz="1300" spc="-45" dirty="0">
                <a:latin typeface="Times New Roman"/>
                <a:cs typeface="Times New Roman"/>
              </a:rPr>
              <a:t> </a:t>
            </a:r>
            <a:r>
              <a:rPr sz="1300" spc="-5" dirty="0">
                <a:latin typeface="Times New Roman"/>
                <a:cs typeface="Times New Roman"/>
              </a:rPr>
              <a:t>BX</a:t>
            </a:r>
            <a:endParaRPr sz="1300" dirty="0">
              <a:latin typeface="Times New Roman"/>
              <a:cs typeface="Times New Roman"/>
            </a:endParaRPr>
          </a:p>
        </p:txBody>
      </p:sp>
      <p:sp>
        <p:nvSpPr>
          <p:cNvPr id="9" name="object 9"/>
          <p:cNvSpPr txBox="1"/>
          <p:nvPr/>
        </p:nvSpPr>
        <p:spPr>
          <a:xfrm>
            <a:off x="536244" y="4918024"/>
            <a:ext cx="3071495" cy="818515"/>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Times New Roman"/>
                <a:cs typeface="Times New Roman"/>
              </a:rPr>
              <a:t>NOT </a:t>
            </a:r>
            <a:r>
              <a:rPr sz="1300" b="1" spc="-15" dirty="0">
                <a:latin typeface="Times New Roman"/>
                <a:cs typeface="Times New Roman"/>
              </a:rPr>
              <a:t>and </a:t>
            </a:r>
            <a:r>
              <a:rPr sz="1300" b="1" spc="-10" dirty="0">
                <a:latin typeface="Times New Roman"/>
                <a:cs typeface="Times New Roman"/>
              </a:rPr>
              <a:t>NEG:</a:t>
            </a:r>
            <a:endParaRPr sz="1300" dirty="0">
              <a:latin typeface="Times New Roman"/>
              <a:cs typeface="Times New Roman"/>
            </a:endParaRPr>
          </a:p>
          <a:p>
            <a:pPr marL="527685" indent="-515620">
              <a:lnSpc>
                <a:spcPct val="100000"/>
              </a:lnSpc>
              <a:buAutoNum type="romanLcParenR"/>
              <a:tabLst>
                <a:tab pos="527685" algn="l"/>
                <a:tab pos="528320" algn="l"/>
              </a:tabLst>
            </a:pPr>
            <a:r>
              <a:rPr sz="1300" spc="-5" dirty="0">
                <a:latin typeface="Times New Roman"/>
                <a:cs typeface="Times New Roman"/>
              </a:rPr>
              <a:t>NOT CH ; CH is </a:t>
            </a:r>
            <a:r>
              <a:rPr sz="1300" b="1" spc="-25" dirty="0">
                <a:solidFill>
                  <a:srgbClr val="FF0000"/>
                </a:solidFill>
                <a:latin typeface="Times New Roman"/>
                <a:cs typeface="Times New Roman"/>
              </a:rPr>
              <a:t>one’s</a:t>
            </a:r>
            <a:r>
              <a:rPr sz="1300" b="1" spc="15" dirty="0">
                <a:solidFill>
                  <a:srgbClr val="FF0000"/>
                </a:solidFill>
                <a:latin typeface="Times New Roman"/>
                <a:cs typeface="Times New Roman"/>
              </a:rPr>
              <a:t> </a:t>
            </a:r>
            <a:r>
              <a:rPr sz="1300" spc="-10" dirty="0">
                <a:latin typeface="Times New Roman"/>
                <a:cs typeface="Times New Roman"/>
              </a:rPr>
              <a:t>complemented</a:t>
            </a:r>
            <a:endParaRPr sz="1300" dirty="0">
              <a:latin typeface="Times New Roman"/>
              <a:cs typeface="Times New Roman"/>
            </a:endParaRPr>
          </a:p>
          <a:p>
            <a:pPr marL="527685" indent="-515620">
              <a:lnSpc>
                <a:spcPct val="100000"/>
              </a:lnSpc>
              <a:buAutoNum type="romanLcParenR"/>
              <a:tabLst>
                <a:tab pos="527685" algn="l"/>
                <a:tab pos="528320" algn="l"/>
              </a:tabLst>
            </a:pPr>
            <a:r>
              <a:rPr sz="1300" spc="-5" dirty="0">
                <a:latin typeface="Times New Roman"/>
                <a:cs typeface="Times New Roman"/>
              </a:rPr>
              <a:t>NEG CH ; CH is </a:t>
            </a:r>
            <a:r>
              <a:rPr sz="1300" b="1" spc="-25" dirty="0">
                <a:solidFill>
                  <a:srgbClr val="FF0000"/>
                </a:solidFill>
                <a:latin typeface="Times New Roman"/>
                <a:cs typeface="Times New Roman"/>
              </a:rPr>
              <a:t>two’s</a:t>
            </a:r>
            <a:r>
              <a:rPr sz="1300" b="1" spc="40" dirty="0">
                <a:solidFill>
                  <a:srgbClr val="FF0000"/>
                </a:solidFill>
                <a:latin typeface="Times New Roman"/>
                <a:cs typeface="Times New Roman"/>
              </a:rPr>
              <a:t> </a:t>
            </a:r>
            <a:r>
              <a:rPr sz="1300" spc="-10" dirty="0">
                <a:latin typeface="Times New Roman"/>
                <a:cs typeface="Times New Roman"/>
              </a:rPr>
              <a:t>complemented</a:t>
            </a:r>
            <a:endParaRPr sz="1300" dirty="0">
              <a:latin typeface="Times New Roman"/>
              <a:cs typeface="Times New Roman"/>
            </a:endParaRPr>
          </a:p>
          <a:p>
            <a:pPr marL="527685" indent="-515620">
              <a:lnSpc>
                <a:spcPct val="100000"/>
              </a:lnSpc>
              <a:spcBef>
                <a:spcPts val="5"/>
              </a:spcBef>
              <a:buAutoNum type="romanLcParenR"/>
              <a:tabLst>
                <a:tab pos="527685" algn="l"/>
                <a:tab pos="528320" algn="l"/>
              </a:tabLst>
            </a:pPr>
            <a:r>
              <a:rPr sz="1300" spc="-5" dirty="0">
                <a:latin typeface="Times New Roman"/>
                <a:cs typeface="Times New Roman"/>
              </a:rPr>
              <a:t>NEG </a:t>
            </a:r>
            <a:r>
              <a:rPr sz="1300" spc="-20" dirty="0">
                <a:latin typeface="Times New Roman"/>
                <a:cs typeface="Times New Roman"/>
              </a:rPr>
              <a:t>AX </a:t>
            </a:r>
            <a:r>
              <a:rPr sz="1300" spc="-5" dirty="0">
                <a:latin typeface="Times New Roman"/>
                <a:cs typeface="Times New Roman"/>
              </a:rPr>
              <a:t>; </a:t>
            </a:r>
            <a:r>
              <a:rPr sz="1300" spc="-20" dirty="0">
                <a:latin typeface="Times New Roman"/>
                <a:cs typeface="Times New Roman"/>
              </a:rPr>
              <a:t>AX </a:t>
            </a:r>
            <a:r>
              <a:rPr sz="1300" spc="-5" dirty="0">
                <a:latin typeface="Times New Roman"/>
                <a:cs typeface="Times New Roman"/>
              </a:rPr>
              <a:t>is </a:t>
            </a:r>
            <a:r>
              <a:rPr sz="1300" b="1" spc="-25" dirty="0">
                <a:solidFill>
                  <a:srgbClr val="FF0000"/>
                </a:solidFill>
                <a:latin typeface="Times New Roman"/>
                <a:cs typeface="Times New Roman"/>
              </a:rPr>
              <a:t>two’s</a:t>
            </a:r>
            <a:r>
              <a:rPr sz="1300" b="1" spc="-15" dirty="0">
                <a:solidFill>
                  <a:srgbClr val="FF0000"/>
                </a:solidFill>
                <a:latin typeface="Times New Roman"/>
                <a:cs typeface="Times New Roman"/>
              </a:rPr>
              <a:t> </a:t>
            </a:r>
            <a:r>
              <a:rPr sz="1300" spc="-10" dirty="0">
                <a:latin typeface="Times New Roman"/>
                <a:cs typeface="Times New Roman"/>
              </a:rPr>
              <a:t>complemented</a:t>
            </a:r>
            <a:endParaRPr sz="1300"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57" name="Ink 56">
                <a:extLst>
                  <a:ext uri="{FF2B5EF4-FFF2-40B4-BE49-F238E27FC236}">
                    <a16:creationId xmlns:a16="http://schemas.microsoft.com/office/drawing/2014/main" xmlns="" id="{676632D9-62B9-4BF6-87EC-ECB280FB443E}"/>
                  </a:ext>
                </a:extLst>
              </p14:cNvPr>
              <p14:cNvContentPartPr/>
              <p14:nvPr/>
            </p14:nvContentPartPr>
            <p14:xfrm>
              <a:off x="6223485" y="4409277"/>
              <a:ext cx="201960" cy="5400"/>
            </p14:xfrm>
          </p:contentPart>
        </mc:Choice>
        <mc:Fallback xmlns="">
          <p:pic>
            <p:nvPicPr>
              <p:cNvPr id="57" name="Ink 56">
                <a:extLst>
                  <a:ext uri="{FF2B5EF4-FFF2-40B4-BE49-F238E27FC236}">
                    <a16:creationId xmlns:a16="http://schemas.microsoft.com/office/drawing/2014/main" id="{676632D9-62B9-4BF6-87EC-ECB280FB443E}"/>
                  </a:ext>
                </a:extLst>
              </p:cNvPr>
              <p:cNvPicPr/>
              <p:nvPr/>
            </p:nvPicPr>
            <p:blipFill>
              <a:blip r:embed="rId13"/>
              <a:stretch>
                <a:fillRect/>
              </a:stretch>
            </p:blipFill>
            <p:spPr>
              <a:xfrm>
                <a:off x="6214485" y="4400277"/>
                <a:ext cx="2196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9" name="Ink 58">
                <a:extLst>
                  <a:ext uri="{FF2B5EF4-FFF2-40B4-BE49-F238E27FC236}">
                    <a16:creationId xmlns:a16="http://schemas.microsoft.com/office/drawing/2014/main" xmlns="" id="{B0D2B2FA-CC48-4B86-92A6-BEDFAE8F45CD}"/>
                  </a:ext>
                </a:extLst>
              </p14:cNvPr>
              <p14:cNvContentPartPr/>
              <p14:nvPr/>
            </p14:nvContentPartPr>
            <p14:xfrm>
              <a:off x="3294885" y="4510797"/>
              <a:ext cx="150840" cy="26280"/>
            </p14:xfrm>
          </p:contentPart>
        </mc:Choice>
        <mc:Fallback xmlns="">
          <p:pic>
            <p:nvPicPr>
              <p:cNvPr id="59" name="Ink 58">
                <a:extLst>
                  <a:ext uri="{FF2B5EF4-FFF2-40B4-BE49-F238E27FC236}">
                    <a16:creationId xmlns:a16="http://schemas.microsoft.com/office/drawing/2014/main" id="{B0D2B2FA-CC48-4B86-92A6-BEDFAE8F45CD}"/>
                  </a:ext>
                </a:extLst>
              </p:cNvPr>
              <p:cNvPicPr/>
              <p:nvPr/>
            </p:nvPicPr>
            <p:blipFill>
              <a:blip r:embed="rId17"/>
              <a:stretch>
                <a:fillRect/>
              </a:stretch>
            </p:blipFill>
            <p:spPr>
              <a:xfrm>
                <a:off x="3285885" y="4501797"/>
                <a:ext cx="168480" cy="43920"/>
              </a:xfrm>
              <a:prstGeom prst="rect">
                <a:avLst/>
              </a:prstGeom>
            </p:spPr>
          </p:pic>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93404-281D-4955-9CF4-6AD74A6DE50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A410D82B-10E8-4CD6-802C-987E5679B729}"/>
              </a:ext>
            </a:extLst>
          </p:cNvPr>
          <p:cNvPicPr>
            <a:picLocks noGrp="1" noChangeAspect="1"/>
          </p:cNvPicPr>
          <p:nvPr>
            <p:ph idx="1"/>
          </p:nvPr>
        </p:nvPicPr>
        <p:blipFill>
          <a:blip r:embed="rId2"/>
          <a:stretch>
            <a:fillRect/>
          </a:stretch>
        </p:blipFill>
        <p:spPr>
          <a:xfrm>
            <a:off x="1435608" y="337005"/>
            <a:ext cx="7499350" cy="5401789"/>
          </a:xfrm>
          <a:prstGeom prst="rect">
            <a:avLst/>
          </a:prstGeom>
        </p:spPr>
      </p:pic>
    </p:spTree>
    <p:extLst>
      <p:ext uri="{BB962C8B-B14F-4D97-AF65-F5344CB8AC3E}">
        <p14:creationId xmlns:p14="http://schemas.microsoft.com/office/powerpoint/2010/main" val="2444533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720D9-394B-4839-921F-822AF0F7FACC}"/>
              </a:ext>
            </a:extLst>
          </p:cNvPr>
          <p:cNvSpPr>
            <a:spLocks noGrp="1"/>
          </p:cNvSpPr>
          <p:nvPr>
            <p:ph type="title"/>
          </p:nvPr>
        </p:nvSpPr>
        <p:spPr>
          <a:xfrm>
            <a:off x="1435608" y="304720"/>
            <a:ext cx="7498080" cy="1143000"/>
          </a:xfrm>
        </p:spPr>
        <p:txBody>
          <a:bodyPr>
            <a:normAutofit fontScale="90000"/>
          </a:bodyPr>
          <a:lstStyle/>
          <a:p>
            <a:r>
              <a:rPr lang="en-US" dirty="0"/>
              <a:t>SHL/SAL Shift Logical/</a:t>
            </a:r>
            <a:r>
              <a:rPr lang="en-US" dirty="0" err="1"/>
              <a:t>Airthmetic</a:t>
            </a:r>
            <a:r>
              <a:rPr lang="en-US" dirty="0"/>
              <a:t> left</a:t>
            </a:r>
            <a:endParaRPr lang="en-IN" dirty="0"/>
          </a:p>
        </p:txBody>
      </p:sp>
      <p:sp>
        <p:nvSpPr>
          <p:cNvPr id="3" name="Content Placeholder 2">
            <a:extLst>
              <a:ext uri="{FF2B5EF4-FFF2-40B4-BE49-F238E27FC236}">
                <a16:creationId xmlns:a16="http://schemas.microsoft.com/office/drawing/2014/main" xmlns="" id="{C9F4D213-9D7C-475B-B2C8-991794BCA067}"/>
              </a:ext>
            </a:extLst>
          </p:cNvPr>
          <p:cNvSpPr>
            <a:spLocks noGrp="1"/>
          </p:cNvSpPr>
          <p:nvPr>
            <p:ph idx="1"/>
          </p:nvPr>
        </p:nvSpPr>
        <p:spPr/>
        <p:txBody>
          <a:bodyPr/>
          <a:lstStyle/>
          <a:p>
            <a:pPr marL="285115" indent="-273050">
              <a:lnSpc>
                <a:spcPct val="100000"/>
              </a:lnSpc>
              <a:spcBef>
                <a:spcPts val="105"/>
              </a:spcBef>
              <a:buClr>
                <a:srgbClr val="E7BB29"/>
              </a:buClr>
              <a:buSzPct val="94230"/>
              <a:buFont typeface="Wingdings 2"/>
              <a:buChar char=""/>
              <a:tabLst>
                <a:tab pos="285750" algn="l"/>
              </a:tabLst>
            </a:pPr>
            <a:r>
              <a:rPr lang="en-US" sz="1800" b="1" spc="-5" dirty="0">
                <a:latin typeface="Constantia"/>
                <a:cs typeface="Constantia"/>
              </a:rPr>
              <a:t>SHL </a:t>
            </a:r>
            <a:r>
              <a:rPr lang="en-US" sz="1800" b="1" spc="-10" dirty="0">
                <a:latin typeface="Constantia"/>
                <a:cs typeface="Constantia"/>
              </a:rPr>
              <a:t>Des,</a:t>
            </a:r>
            <a:r>
              <a:rPr lang="en-US" sz="1800" b="1" spc="-70" dirty="0">
                <a:latin typeface="Constantia"/>
                <a:cs typeface="Constantia"/>
              </a:rPr>
              <a:t> </a:t>
            </a:r>
            <a:r>
              <a:rPr lang="en-US" sz="1800" b="1" spc="-5" dirty="0">
                <a:latin typeface="Constantia"/>
                <a:cs typeface="Constantia"/>
              </a:rPr>
              <a:t>Count:</a:t>
            </a:r>
            <a:endParaRPr lang="en-US" sz="1800" dirty="0">
              <a:latin typeface="Constantia"/>
              <a:cs typeface="Constantia"/>
            </a:endParaRPr>
          </a:p>
          <a:p>
            <a:pPr marL="652780" lvl="1" indent="-247650">
              <a:lnSpc>
                <a:spcPct val="100000"/>
              </a:lnSpc>
              <a:spcBef>
                <a:spcPts val="1785"/>
              </a:spcBef>
              <a:buClr>
                <a:srgbClr val="A4B592"/>
              </a:buClr>
              <a:buSzPct val="85416"/>
              <a:buFont typeface="Wingdings 2"/>
              <a:buChar char=""/>
              <a:tabLst>
                <a:tab pos="653415" algn="l"/>
              </a:tabLst>
            </a:pPr>
            <a:r>
              <a:rPr lang="en-US" sz="1800" spc="-30" dirty="0">
                <a:latin typeface="Constantia"/>
                <a:cs typeface="Constantia"/>
              </a:rPr>
              <a:t>It</a:t>
            </a:r>
            <a:r>
              <a:rPr lang="en-US" sz="1800" spc="-125" dirty="0">
                <a:latin typeface="Constantia"/>
                <a:cs typeface="Constantia"/>
              </a:rPr>
              <a:t> </a:t>
            </a:r>
            <a:r>
              <a:rPr lang="en-US" sz="1800" dirty="0">
                <a:latin typeface="Constantia"/>
                <a:cs typeface="Constantia"/>
              </a:rPr>
              <a:t>shift</a:t>
            </a:r>
            <a:r>
              <a:rPr lang="en-US" sz="1800" spc="-80" dirty="0">
                <a:latin typeface="Constantia"/>
                <a:cs typeface="Constantia"/>
              </a:rPr>
              <a:t> </a:t>
            </a:r>
            <a:r>
              <a:rPr lang="en-US" sz="1800" spc="-5" dirty="0">
                <a:latin typeface="Constantia"/>
                <a:cs typeface="Constantia"/>
              </a:rPr>
              <a:t>bits</a:t>
            </a:r>
            <a:r>
              <a:rPr lang="en-US" sz="1800" spc="-114" dirty="0">
                <a:latin typeface="Constantia"/>
                <a:cs typeface="Constantia"/>
              </a:rPr>
              <a:t> </a:t>
            </a:r>
            <a:r>
              <a:rPr lang="en-US" sz="1800" dirty="0">
                <a:latin typeface="Constantia"/>
                <a:cs typeface="Constantia"/>
              </a:rPr>
              <a:t>of</a:t>
            </a:r>
            <a:r>
              <a:rPr lang="en-US" sz="1800" spc="55" dirty="0">
                <a:latin typeface="Constantia"/>
                <a:cs typeface="Constantia"/>
              </a:rPr>
              <a:t> </a:t>
            </a:r>
            <a:r>
              <a:rPr lang="en-US" sz="1800" spc="-20" dirty="0">
                <a:latin typeface="Constantia"/>
                <a:cs typeface="Constantia"/>
              </a:rPr>
              <a:t>byte</a:t>
            </a:r>
            <a:r>
              <a:rPr lang="en-US" sz="1800" spc="-125" dirty="0">
                <a:latin typeface="Constantia"/>
                <a:cs typeface="Constantia"/>
              </a:rPr>
              <a:t> </a:t>
            </a:r>
            <a:r>
              <a:rPr lang="en-US" sz="1800" dirty="0">
                <a:latin typeface="Constantia"/>
                <a:cs typeface="Constantia"/>
              </a:rPr>
              <a:t>or</a:t>
            </a:r>
            <a:r>
              <a:rPr lang="en-US" sz="1800" spc="-135" dirty="0">
                <a:latin typeface="Constantia"/>
                <a:cs typeface="Constantia"/>
              </a:rPr>
              <a:t> </a:t>
            </a:r>
            <a:r>
              <a:rPr lang="en-US" sz="1800" spc="-25" dirty="0">
                <a:latin typeface="Constantia"/>
                <a:cs typeface="Constantia"/>
              </a:rPr>
              <a:t>word</a:t>
            </a:r>
            <a:r>
              <a:rPr lang="en-US" sz="1800" spc="10" dirty="0">
                <a:latin typeface="Constantia"/>
                <a:cs typeface="Constantia"/>
              </a:rPr>
              <a:t> </a:t>
            </a:r>
            <a:r>
              <a:rPr lang="en-US" sz="1800" dirty="0">
                <a:latin typeface="Constantia"/>
                <a:cs typeface="Constantia"/>
              </a:rPr>
              <a:t>left,</a:t>
            </a:r>
            <a:r>
              <a:rPr lang="en-US" sz="1800" spc="-5" dirty="0">
                <a:latin typeface="Constantia"/>
                <a:cs typeface="Constantia"/>
              </a:rPr>
              <a:t> </a:t>
            </a:r>
            <a:r>
              <a:rPr lang="en-US" sz="1800" spc="-15" dirty="0">
                <a:latin typeface="Constantia"/>
                <a:cs typeface="Constantia"/>
              </a:rPr>
              <a:t>by</a:t>
            </a:r>
            <a:r>
              <a:rPr lang="en-US" sz="1800" spc="-130" dirty="0">
                <a:latin typeface="Constantia"/>
                <a:cs typeface="Constantia"/>
              </a:rPr>
              <a:t> </a:t>
            </a:r>
            <a:r>
              <a:rPr lang="en-US" sz="1800" spc="-10" dirty="0">
                <a:latin typeface="Constantia"/>
                <a:cs typeface="Constantia"/>
              </a:rPr>
              <a:t>count.</a:t>
            </a:r>
            <a:endParaRPr lang="en-US" sz="18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1800" spc="-30" dirty="0">
                <a:latin typeface="Constantia"/>
                <a:cs typeface="Constantia"/>
              </a:rPr>
              <a:t>It </a:t>
            </a:r>
            <a:r>
              <a:rPr lang="en-US" sz="1800" dirty="0">
                <a:latin typeface="Constantia"/>
                <a:cs typeface="Constantia"/>
              </a:rPr>
              <a:t>puts </a:t>
            </a:r>
            <a:r>
              <a:rPr lang="en-US" sz="1800" spc="-10" dirty="0">
                <a:latin typeface="Constantia"/>
                <a:cs typeface="Constantia"/>
              </a:rPr>
              <a:t>zero(s) </a:t>
            </a:r>
            <a:r>
              <a:rPr lang="en-US" sz="1800" spc="-5" dirty="0">
                <a:latin typeface="Constantia"/>
                <a:cs typeface="Constantia"/>
              </a:rPr>
              <a:t>in</a:t>
            </a:r>
            <a:r>
              <a:rPr lang="en-US" sz="1800" spc="-215" dirty="0">
                <a:latin typeface="Constantia"/>
                <a:cs typeface="Constantia"/>
              </a:rPr>
              <a:t> </a:t>
            </a:r>
            <a:r>
              <a:rPr lang="en-US" sz="1800" spc="-10" dirty="0" err="1">
                <a:latin typeface="Constantia"/>
                <a:cs typeface="Constantia"/>
              </a:rPr>
              <a:t>LSBs.</a:t>
            </a:r>
            <a:r>
              <a:rPr lang="en-US" sz="1800" spc="-5" dirty="0" err="1">
                <a:latin typeface="Constantia"/>
                <a:cs typeface="Constantia"/>
              </a:rPr>
              <a:t>MSB</a:t>
            </a:r>
            <a:r>
              <a:rPr lang="en-US" sz="1800" spc="-5" dirty="0">
                <a:latin typeface="Constantia"/>
                <a:cs typeface="Constantia"/>
              </a:rPr>
              <a:t> is shifted </a:t>
            </a:r>
            <a:r>
              <a:rPr lang="en-US" sz="1800" spc="-15" dirty="0">
                <a:latin typeface="Constantia"/>
                <a:cs typeface="Constantia"/>
              </a:rPr>
              <a:t>into </a:t>
            </a:r>
            <a:r>
              <a:rPr lang="en-US" sz="1800" dirty="0">
                <a:latin typeface="Constantia"/>
                <a:cs typeface="Constantia"/>
              </a:rPr>
              <a:t>carry</a:t>
            </a:r>
            <a:r>
              <a:rPr lang="en-US" sz="1800" spc="-290" dirty="0">
                <a:latin typeface="Constantia"/>
                <a:cs typeface="Constantia"/>
              </a:rPr>
              <a:t> </a:t>
            </a:r>
            <a:r>
              <a:rPr lang="en-US" sz="1800" spc="25" dirty="0">
                <a:latin typeface="Constantia"/>
                <a:cs typeface="Constantia"/>
              </a:rPr>
              <a:t>flag.</a:t>
            </a:r>
            <a:endParaRPr lang="en-US" sz="1800" dirty="0">
              <a:latin typeface="Constantia"/>
              <a:cs typeface="Constantia"/>
            </a:endParaRPr>
          </a:p>
          <a:p>
            <a:pPr marL="652780" marR="257175" lvl="1" indent="-247650">
              <a:lnSpc>
                <a:spcPct val="100000"/>
              </a:lnSpc>
              <a:spcBef>
                <a:spcPts val="1780"/>
              </a:spcBef>
              <a:buClr>
                <a:srgbClr val="A4B592"/>
              </a:buClr>
              <a:buSzPct val="85416"/>
              <a:buFont typeface="Wingdings 2"/>
              <a:buChar char=""/>
              <a:tabLst>
                <a:tab pos="653415" algn="l"/>
              </a:tabLst>
            </a:pPr>
            <a:r>
              <a:rPr lang="en-US" sz="1800" dirty="0">
                <a:latin typeface="Constantia"/>
                <a:cs typeface="Constantia"/>
              </a:rPr>
              <a:t>If </a:t>
            </a:r>
            <a:r>
              <a:rPr lang="en-US" sz="1800" spc="-5" dirty="0">
                <a:latin typeface="Constantia"/>
                <a:cs typeface="Constantia"/>
              </a:rPr>
              <a:t>the</a:t>
            </a:r>
            <a:r>
              <a:rPr lang="en-US" sz="1800" spc="-75" dirty="0">
                <a:latin typeface="Constantia"/>
                <a:cs typeface="Constantia"/>
              </a:rPr>
              <a:t> </a:t>
            </a:r>
            <a:r>
              <a:rPr lang="en-US" sz="1800" spc="-5" dirty="0">
                <a:latin typeface="Constantia"/>
                <a:cs typeface="Constantia"/>
              </a:rPr>
              <a:t>number</a:t>
            </a:r>
            <a:r>
              <a:rPr lang="en-US" sz="1800" spc="-130" dirty="0">
                <a:latin typeface="Constantia"/>
                <a:cs typeface="Constantia"/>
              </a:rPr>
              <a:t> </a:t>
            </a:r>
            <a:r>
              <a:rPr lang="en-US" sz="1800" dirty="0">
                <a:latin typeface="Constantia"/>
                <a:cs typeface="Constantia"/>
              </a:rPr>
              <a:t>of</a:t>
            </a:r>
            <a:r>
              <a:rPr lang="en-US" sz="1800" spc="50" dirty="0">
                <a:latin typeface="Constantia"/>
                <a:cs typeface="Constantia"/>
              </a:rPr>
              <a:t> </a:t>
            </a:r>
            <a:r>
              <a:rPr lang="en-US" sz="1800" spc="-5" dirty="0">
                <a:latin typeface="Constantia"/>
                <a:cs typeface="Constantia"/>
              </a:rPr>
              <a:t>bits</a:t>
            </a:r>
            <a:r>
              <a:rPr lang="en-US" sz="1800" spc="-110" dirty="0">
                <a:latin typeface="Constantia"/>
                <a:cs typeface="Constantia"/>
              </a:rPr>
              <a:t> </a:t>
            </a:r>
            <a:r>
              <a:rPr lang="en-US" sz="1800" spc="-10" dirty="0">
                <a:latin typeface="Constantia"/>
                <a:cs typeface="Constantia"/>
              </a:rPr>
              <a:t>desired</a:t>
            </a:r>
            <a:r>
              <a:rPr lang="en-US" sz="1800" spc="-35" dirty="0">
                <a:latin typeface="Constantia"/>
                <a:cs typeface="Constantia"/>
              </a:rPr>
              <a:t> </a:t>
            </a:r>
            <a:r>
              <a:rPr lang="en-US" sz="1800" spc="-20" dirty="0">
                <a:latin typeface="Constantia"/>
                <a:cs typeface="Constantia"/>
              </a:rPr>
              <a:t>to</a:t>
            </a:r>
            <a:r>
              <a:rPr lang="en-US" sz="1800" spc="-60" dirty="0">
                <a:latin typeface="Constantia"/>
                <a:cs typeface="Constantia"/>
              </a:rPr>
              <a:t> </a:t>
            </a:r>
            <a:r>
              <a:rPr lang="en-US" sz="1800" spc="-5" dirty="0">
                <a:latin typeface="Constantia"/>
                <a:cs typeface="Constantia"/>
              </a:rPr>
              <a:t>be</a:t>
            </a:r>
            <a:r>
              <a:rPr lang="en-US" sz="1800" spc="-114" dirty="0">
                <a:latin typeface="Constantia"/>
                <a:cs typeface="Constantia"/>
              </a:rPr>
              <a:t> </a:t>
            </a:r>
            <a:r>
              <a:rPr lang="en-US" sz="1800" spc="-5" dirty="0">
                <a:latin typeface="Constantia"/>
                <a:cs typeface="Constantia"/>
              </a:rPr>
              <a:t>shifted</a:t>
            </a:r>
            <a:r>
              <a:rPr lang="en-US" sz="1800" spc="-25" dirty="0">
                <a:latin typeface="Constantia"/>
                <a:cs typeface="Constantia"/>
              </a:rPr>
              <a:t> </a:t>
            </a:r>
            <a:r>
              <a:rPr lang="en-US" sz="1800" spc="-5" dirty="0">
                <a:latin typeface="Constantia"/>
                <a:cs typeface="Constantia"/>
              </a:rPr>
              <a:t>is</a:t>
            </a:r>
            <a:r>
              <a:rPr lang="en-US" sz="1800" spc="-45" dirty="0">
                <a:latin typeface="Constantia"/>
                <a:cs typeface="Constantia"/>
              </a:rPr>
              <a:t> </a:t>
            </a:r>
            <a:r>
              <a:rPr lang="en-US" sz="1800" dirty="0">
                <a:latin typeface="Constantia"/>
                <a:cs typeface="Constantia"/>
              </a:rPr>
              <a:t>1,</a:t>
            </a:r>
            <a:r>
              <a:rPr lang="en-US" sz="1800" spc="-45" dirty="0">
                <a:latin typeface="Constantia"/>
                <a:cs typeface="Constantia"/>
              </a:rPr>
              <a:t> </a:t>
            </a:r>
            <a:r>
              <a:rPr lang="en-US" sz="1800" spc="-5" dirty="0">
                <a:latin typeface="Constantia"/>
                <a:cs typeface="Constantia"/>
              </a:rPr>
              <a:t>then</a:t>
            </a:r>
            <a:r>
              <a:rPr lang="en-US" sz="1800" spc="-70" dirty="0">
                <a:latin typeface="Constantia"/>
                <a:cs typeface="Constantia"/>
              </a:rPr>
              <a:t> </a:t>
            </a:r>
            <a:r>
              <a:rPr lang="en-US" sz="1800" spc="-5" dirty="0">
                <a:latin typeface="Constantia"/>
                <a:cs typeface="Constantia"/>
              </a:rPr>
              <a:t>the  </a:t>
            </a:r>
            <a:r>
              <a:rPr lang="en-US" sz="1800" spc="-10" dirty="0">
                <a:latin typeface="Constantia"/>
                <a:cs typeface="Constantia"/>
              </a:rPr>
              <a:t>immediate </a:t>
            </a:r>
            <a:r>
              <a:rPr lang="en-US" sz="1800" spc="-5" dirty="0">
                <a:latin typeface="Constantia"/>
                <a:cs typeface="Constantia"/>
              </a:rPr>
              <a:t>number </a:t>
            </a:r>
            <a:r>
              <a:rPr lang="en-US" sz="1800" dirty="0">
                <a:latin typeface="Constantia"/>
                <a:cs typeface="Constantia"/>
              </a:rPr>
              <a:t>1 </a:t>
            </a:r>
            <a:r>
              <a:rPr lang="en-US" sz="1800" spc="-5" dirty="0">
                <a:latin typeface="Constantia"/>
                <a:cs typeface="Constantia"/>
              </a:rPr>
              <a:t>can be</a:t>
            </a:r>
            <a:r>
              <a:rPr lang="en-US" sz="1800" spc="-445" dirty="0">
                <a:latin typeface="Constantia"/>
                <a:cs typeface="Constantia"/>
              </a:rPr>
              <a:t> </a:t>
            </a:r>
            <a:r>
              <a:rPr lang="en-US" sz="1800" spc="-10" dirty="0">
                <a:latin typeface="Constantia"/>
                <a:cs typeface="Constantia"/>
              </a:rPr>
              <a:t>written </a:t>
            </a:r>
            <a:r>
              <a:rPr lang="en-US" sz="1800" spc="-5" dirty="0">
                <a:latin typeface="Constantia"/>
                <a:cs typeface="Constantia"/>
              </a:rPr>
              <a:t>in Count .</a:t>
            </a:r>
            <a:r>
              <a:rPr lang="en-US" sz="1800" b="1" spc="-5" dirty="0">
                <a:latin typeface="Constantia"/>
                <a:cs typeface="Constantia"/>
              </a:rPr>
              <a:t>Ex</a:t>
            </a:r>
            <a:r>
              <a:rPr lang="en-US" sz="1800" spc="-5" dirty="0">
                <a:latin typeface="Constantia"/>
                <a:cs typeface="Constantia"/>
              </a:rPr>
              <a:t>  SHL BL,1</a:t>
            </a:r>
            <a:endParaRPr lang="en-US" sz="1800" dirty="0">
              <a:latin typeface="Constantia"/>
              <a:cs typeface="Constantia"/>
            </a:endParaRPr>
          </a:p>
          <a:p>
            <a:pPr marL="652780" marR="5080" lvl="1" indent="-247650">
              <a:lnSpc>
                <a:spcPct val="100000"/>
              </a:lnSpc>
              <a:spcBef>
                <a:spcPts val="1775"/>
              </a:spcBef>
              <a:buClr>
                <a:srgbClr val="A4B592"/>
              </a:buClr>
              <a:buSzPct val="85416"/>
              <a:buFont typeface="Wingdings 2"/>
              <a:buChar char=""/>
              <a:tabLst>
                <a:tab pos="653415" algn="l"/>
              </a:tabLst>
            </a:pPr>
            <a:r>
              <a:rPr lang="en-US" sz="1800" spc="-55" dirty="0">
                <a:latin typeface="Constantia"/>
                <a:cs typeface="Constantia"/>
              </a:rPr>
              <a:t>However, </a:t>
            </a:r>
            <a:r>
              <a:rPr lang="en-US" sz="1800" spc="-5" dirty="0">
                <a:latin typeface="Constantia"/>
                <a:cs typeface="Constantia"/>
              </a:rPr>
              <a:t>if the number </a:t>
            </a:r>
            <a:r>
              <a:rPr lang="en-US" sz="1800" dirty="0">
                <a:latin typeface="Constantia"/>
                <a:cs typeface="Constantia"/>
              </a:rPr>
              <a:t>of </a:t>
            </a:r>
            <a:r>
              <a:rPr lang="en-US" sz="1800" spc="-5" dirty="0">
                <a:latin typeface="Constantia"/>
                <a:cs typeface="Constantia"/>
              </a:rPr>
              <a:t>bits </a:t>
            </a:r>
            <a:r>
              <a:rPr lang="en-US" sz="1800" spc="-20" dirty="0">
                <a:latin typeface="Constantia"/>
                <a:cs typeface="Constantia"/>
              </a:rPr>
              <a:t>to </a:t>
            </a:r>
            <a:r>
              <a:rPr lang="en-US" sz="1800" spc="-5" dirty="0">
                <a:latin typeface="Constantia"/>
                <a:cs typeface="Constantia"/>
              </a:rPr>
              <a:t>be shifted is </a:t>
            </a:r>
            <a:r>
              <a:rPr lang="en-US" sz="1800" spc="-15" dirty="0">
                <a:latin typeface="Constantia"/>
                <a:cs typeface="Constantia"/>
              </a:rPr>
              <a:t>more</a:t>
            </a:r>
            <a:r>
              <a:rPr lang="en-US" sz="1800" spc="-445" dirty="0">
                <a:latin typeface="Constantia"/>
                <a:cs typeface="Constantia"/>
              </a:rPr>
              <a:t> </a:t>
            </a:r>
            <a:r>
              <a:rPr lang="en-US" sz="1800" spc="-5" dirty="0">
                <a:latin typeface="Constantia"/>
                <a:cs typeface="Constantia"/>
              </a:rPr>
              <a:t>than  </a:t>
            </a:r>
            <a:r>
              <a:rPr lang="en-US" sz="1800" dirty="0">
                <a:latin typeface="Constantia"/>
                <a:cs typeface="Constantia"/>
              </a:rPr>
              <a:t>1,</a:t>
            </a:r>
            <a:r>
              <a:rPr lang="en-US" sz="1800" spc="-45" dirty="0">
                <a:latin typeface="Constantia"/>
                <a:cs typeface="Constantia"/>
              </a:rPr>
              <a:t> </a:t>
            </a:r>
            <a:r>
              <a:rPr lang="en-US" sz="1800" spc="-5" dirty="0">
                <a:latin typeface="Constantia"/>
                <a:cs typeface="Constantia"/>
              </a:rPr>
              <a:t>then</a:t>
            </a:r>
            <a:r>
              <a:rPr lang="en-US" sz="1800" spc="-70" dirty="0">
                <a:latin typeface="Constantia"/>
                <a:cs typeface="Constantia"/>
              </a:rPr>
              <a:t> </a:t>
            </a:r>
            <a:r>
              <a:rPr lang="en-US" sz="1800" spc="-5" dirty="0">
                <a:latin typeface="Constantia"/>
                <a:cs typeface="Constantia"/>
              </a:rPr>
              <a:t>the</a:t>
            </a:r>
            <a:r>
              <a:rPr lang="en-US" sz="1800" spc="-130" dirty="0">
                <a:latin typeface="Constantia"/>
                <a:cs typeface="Constantia"/>
              </a:rPr>
              <a:t> </a:t>
            </a:r>
            <a:r>
              <a:rPr lang="en-US" sz="1800" spc="-15" dirty="0">
                <a:latin typeface="Constantia"/>
                <a:cs typeface="Constantia"/>
              </a:rPr>
              <a:t>count</a:t>
            </a:r>
            <a:r>
              <a:rPr lang="en-US" sz="1800" spc="-40" dirty="0">
                <a:latin typeface="Constantia"/>
                <a:cs typeface="Constantia"/>
              </a:rPr>
              <a:t> </a:t>
            </a:r>
            <a:r>
              <a:rPr lang="en-US" sz="1800" spc="-5" dirty="0">
                <a:latin typeface="Constantia"/>
                <a:cs typeface="Constantia"/>
              </a:rPr>
              <a:t>is</a:t>
            </a:r>
            <a:r>
              <a:rPr lang="en-US" sz="1800" spc="-95" dirty="0">
                <a:latin typeface="Constantia"/>
                <a:cs typeface="Constantia"/>
              </a:rPr>
              <a:t> </a:t>
            </a:r>
            <a:r>
              <a:rPr lang="en-US" sz="1800" dirty="0">
                <a:latin typeface="Constantia"/>
                <a:cs typeface="Constantia"/>
              </a:rPr>
              <a:t>put</a:t>
            </a:r>
            <a:r>
              <a:rPr lang="en-US" sz="1800" spc="-70" dirty="0">
                <a:latin typeface="Constantia"/>
                <a:cs typeface="Constantia"/>
              </a:rPr>
              <a:t> </a:t>
            </a:r>
            <a:r>
              <a:rPr lang="en-US" sz="1800" spc="-5" dirty="0">
                <a:latin typeface="Constantia"/>
                <a:cs typeface="Constantia"/>
              </a:rPr>
              <a:t>in</a:t>
            </a:r>
            <a:r>
              <a:rPr lang="en-US" sz="1800" spc="-40" dirty="0">
                <a:latin typeface="Constantia"/>
                <a:cs typeface="Constantia"/>
              </a:rPr>
              <a:t> </a:t>
            </a:r>
            <a:r>
              <a:rPr lang="en-US" sz="1800" spc="-5" dirty="0">
                <a:latin typeface="Constantia"/>
                <a:cs typeface="Constantia"/>
              </a:rPr>
              <a:t>CL</a:t>
            </a:r>
            <a:r>
              <a:rPr lang="en-US" sz="1800" spc="-75" dirty="0">
                <a:latin typeface="Constantia"/>
                <a:cs typeface="Constantia"/>
              </a:rPr>
              <a:t> </a:t>
            </a:r>
            <a:r>
              <a:rPr lang="en-US" sz="1800" spc="-35" dirty="0">
                <a:latin typeface="Constantia"/>
                <a:cs typeface="Constantia"/>
              </a:rPr>
              <a:t>register. </a:t>
            </a:r>
            <a:r>
              <a:rPr lang="en-US" sz="1800" b="1" spc="-35" dirty="0">
                <a:latin typeface="Constantia"/>
                <a:cs typeface="Constantia"/>
              </a:rPr>
              <a:t>Ex</a:t>
            </a:r>
            <a:r>
              <a:rPr lang="en-US" sz="1800" spc="-35" dirty="0">
                <a:latin typeface="Constantia"/>
                <a:cs typeface="Constantia"/>
              </a:rPr>
              <a:t>.MOV CL,2</a:t>
            </a:r>
          </a:p>
          <a:p>
            <a:pPr marL="652780" marR="5080" lvl="1" indent="-247650">
              <a:lnSpc>
                <a:spcPct val="100000"/>
              </a:lnSpc>
              <a:spcBef>
                <a:spcPts val="1775"/>
              </a:spcBef>
              <a:buClr>
                <a:srgbClr val="A4B592"/>
              </a:buClr>
              <a:buSzPct val="85416"/>
              <a:buFont typeface="Wingdings 2"/>
              <a:buChar char=""/>
              <a:tabLst>
                <a:tab pos="653415" algn="l"/>
              </a:tabLst>
            </a:pPr>
            <a:r>
              <a:rPr lang="en-US" sz="1800" spc="-35" dirty="0">
                <a:latin typeface="Constantia"/>
                <a:cs typeface="Constantia"/>
              </a:rPr>
              <a:t>                                                 SHL BX,CL</a:t>
            </a:r>
          </a:p>
          <a:p>
            <a:pPr marL="652780" marR="5080" lvl="1" indent="-247650">
              <a:lnSpc>
                <a:spcPct val="100000"/>
              </a:lnSpc>
              <a:spcBef>
                <a:spcPts val="1775"/>
              </a:spcBef>
              <a:buClr>
                <a:srgbClr val="A4B592"/>
              </a:buClr>
              <a:buSzPct val="85416"/>
              <a:buFont typeface="Wingdings 2"/>
              <a:buChar char=""/>
              <a:tabLst>
                <a:tab pos="653415" algn="l"/>
              </a:tabLst>
            </a:pPr>
            <a:endParaRPr lang="en-US" sz="2400" dirty="0">
              <a:latin typeface="Constantia"/>
              <a:cs typeface="Constantia"/>
            </a:endParaRPr>
          </a:p>
          <a:p>
            <a:endParaRPr lang="en-IN" dirty="0"/>
          </a:p>
        </p:txBody>
      </p:sp>
      <p:pic>
        <p:nvPicPr>
          <p:cNvPr id="5" name="Picture 4">
            <a:extLst>
              <a:ext uri="{FF2B5EF4-FFF2-40B4-BE49-F238E27FC236}">
                <a16:creationId xmlns:a16="http://schemas.microsoft.com/office/drawing/2014/main" xmlns="" id="{62FA7535-2C83-489F-A07E-D27C159866FB}"/>
              </a:ext>
            </a:extLst>
          </p:cNvPr>
          <p:cNvPicPr>
            <a:picLocks noChangeAspect="1"/>
          </p:cNvPicPr>
          <p:nvPr/>
        </p:nvPicPr>
        <p:blipFill>
          <a:blip r:embed="rId2"/>
          <a:stretch>
            <a:fillRect/>
          </a:stretch>
        </p:blipFill>
        <p:spPr>
          <a:xfrm>
            <a:off x="2209800" y="4838620"/>
            <a:ext cx="5943600" cy="1143160"/>
          </a:xfrm>
          <a:prstGeom prst="rect">
            <a:avLst/>
          </a:prstGeom>
        </p:spPr>
      </p:pic>
    </p:spTree>
    <p:extLst>
      <p:ext uri="{BB962C8B-B14F-4D97-AF65-F5344CB8AC3E}">
        <p14:creationId xmlns:p14="http://schemas.microsoft.com/office/powerpoint/2010/main" val="2077262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F325B-983D-4A1D-82CC-DD4255C2F675}"/>
              </a:ext>
            </a:extLst>
          </p:cNvPr>
          <p:cNvSpPr>
            <a:spLocks noGrp="1"/>
          </p:cNvSpPr>
          <p:nvPr>
            <p:ph type="title"/>
          </p:nvPr>
        </p:nvSpPr>
        <p:spPr/>
        <p:txBody>
          <a:bodyPr/>
          <a:lstStyle/>
          <a:p>
            <a:r>
              <a:rPr lang="en-US" dirty="0"/>
              <a:t>SHR </a:t>
            </a:r>
            <a:r>
              <a:rPr lang="en-US" sz="4400" dirty="0"/>
              <a:t>Shift logical right</a:t>
            </a:r>
            <a:endParaRPr lang="en-IN" dirty="0"/>
          </a:p>
        </p:txBody>
      </p:sp>
      <p:sp>
        <p:nvSpPr>
          <p:cNvPr id="3" name="Content Placeholder 2">
            <a:extLst>
              <a:ext uri="{FF2B5EF4-FFF2-40B4-BE49-F238E27FC236}">
                <a16:creationId xmlns:a16="http://schemas.microsoft.com/office/drawing/2014/main" xmlns="" id="{1624447B-9B64-4C95-A08E-879C6541B142}"/>
              </a:ext>
            </a:extLst>
          </p:cNvPr>
          <p:cNvSpPr>
            <a:spLocks noGrp="1"/>
          </p:cNvSpPr>
          <p:nvPr>
            <p:ph idx="1"/>
          </p:nvPr>
        </p:nvSpPr>
        <p:spPr>
          <a:xfrm>
            <a:off x="1435608" y="1417638"/>
            <a:ext cx="7498080" cy="4800600"/>
          </a:xfrm>
        </p:spPr>
        <p:txBody>
          <a:bodyPr/>
          <a:lstStyle/>
          <a:p>
            <a:pPr marL="285115" indent="-273050">
              <a:lnSpc>
                <a:spcPct val="100000"/>
              </a:lnSpc>
              <a:spcBef>
                <a:spcPts val="105"/>
              </a:spcBef>
              <a:buClr>
                <a:srgbClr val="E7BB29"/>
              </a:buClr>
              <a:buSzPct val="94230"/>
              <a:buFont typeface="Wingdings 2"/>
              <a:buChar char=""/>
              <a:tabLst>
                <a:tab pos="285750" algn="l"/>
              </a:tabLst>
            </a:pPr>
            <a:r>
              <a:rPr lang="en-US" sz="1800" b="1" spc="-5" dirty="0">
                <a:latin typeface="Constantia"/>
                <a:cs typeface="Constantia"/>
              </a:rPr>
              <a:t>SHR </a:t>
            </a:r>
            <a:r>
              <a:rPr lang="en-US" sz="1800" b="1" spc="-10" dirty="0">
                <a:latin typeface="Constantia"/>
                <a:cs typeface="Constantia"/>
              </a:rPr>
              <a:t>Des,</a:t>
            </a:r>
            <a:r>
              <a:rPr lang="en-US" sz="1800" b="1" spc="-20" dirty="0">
                <a:latin typeface="Constantia"/>
                <a:cs typeface="Constantia"/>
              </a:rPr>
              <a:t> </a:t>
            </a:r>
            <a:r>
              <a:rPr lang="en-US" sz="1800" b="1" spc="-5" dirty="0">
                <a:latin typeface="Constantia"/>
                <a:cs typeface="Constantia"/>
              </a:rPr>
              <a:t>Count:</a:t>
            </a:r>
            <a:endParaRPr lang="en-US" sz="1800" dirty="0">
              <a:latin typeface="Constantia"/>
              <a:cs typeface="Constantia"/>
            </a:endParaRPr>
          </a:p>
          <a:p>
            <a:pPr marL="652780" lvl="1" indent="-247650">
              <a:lnSpc>
                <a:spcPct val="100000"/>
              </a:lnSpc>
              <a:spcBef>
                <a:spcPts val="1785"/>
              </a:spcBef>
              <a:buClr>
                <a:srgbClr val="A4B592"/>
              </a:buClr>
              <a:buSzPct val="85416"/>
              <a:buFont typeface="Wingdings 2"/>
              <a:buChar char=""/>
              <a:tabLst>
                <a:tab pos="653415" algn="l"/>
              </a:tabLst>
            </a:pPr>
            <a:r>
              <a:rPr lang="en-US" sz="1800" spc="-30" dirty="0">
                <a:latin typeface="Constantia"/>
                <a:cs typeface="Constantia"/>
              </a:rPr>
              <a:t>It</a:t>
            </a:r>
            <a:r>
              <a:rPr lang="en-US" sz="1800" spc="-125" dirty="0">
                <a:latin typeface="Constantia"/>
                <a:cs typeface="Constantia"/>
              </a:rPr>
              <a:t> </a:t>
            </a:r>
            <a:r>
              <a:rPr lang="en-US" sz="1800" dirty="0">
                <a:latin typeface="Constantia"/>
                <a:cs typeface="Constantia"/>
              </a:rPr>
              <a:t>shift</a:t>
            </a:r>
            <a:r>
              <a:rPr lang="en-US" sz="1800" spc="-80" dirty="0">
                <a:latin typeface="Constantia"/>
                <a:cs typeface="Constantia"/>
              </a:rPr>
              <a:t> </a:t>
            </a:r>
            <a:r>
              <a:rPr lang="en-US" sz="1800" spc="-5" dirty="0">
                <a:latin typeface="Constantia"/>
                <a:cs typeface="Constantia"/>
              </a:rPr>
              <a:t>bits</a:t>
            </a:r>
            <a:r>
              <a:rPr lang="en-US" sz="1800" spc="-114" dirty="0">
                <a:latin typeface="Constantia"/>
                <a:cs typeface="Constantia"/>
              </a:rPr>
              <a:t> </a:t>
            </a:r>
            <a:r>
              <a:rPr lang="en-US" sz="1800" dirty="0">
                <a:latin typeface="Constantia"/>
                <a:cs typeface="Constantia"/>
              </a:rPr>
              <a:t>of</a:t>
            </a:r>
            <a:r>
              <a:rPr lang="en-US" sz="1800" spc="55" dirty="0">
                <a:latin typeface="Constantia"/>
                <a:cs typeface="Constantia"/>
              </a:rPr>
              <a:t> </a:t>
            </a:r>
            <a:r>
              <a:rPr lang="en-US" sz="1800" spc="-20" dirty="0">
                <a:latin typeface="Constantia"/>
                <a:cs typeface="Constantia"/>
              </a:rPr>
              <a:t>byte</a:t>
            </a:r>
            <a:r>
              <a:rPr lang="en-US" sz="1800" spc="-125" dirty="0">
                <a:latin typeface="Constantia"/>
                <a:cs typeface="Constantia"/>
              </a:rPr>
              <a:t> </a:t>
            </a:r>
            <a:r>
              <a:rPr lang="en-US" sz="1800" dirty="0">
                <a:latin typeface="Constantia"/>
                <a:cs typeface="Constantia"/>
              </a:rPr>
              <a:t>or</a:t>
            </a:r>
            <a:r>
              <a:rPr lang="en-US" sz="1800" spc="-135" dirty="0">
                <a:latin typeface="Constantia"/>
                <a:cs typeface="Constantia"/>
              </a:rPr>
              <a:t> </a:t>
            </a:r>
            <a:r>
              <a:rPr lang="en-US" sz="1800" spc="-25" dirty="0">
                <a:latin typeface="Constantia"/>
                <a:cs typeface="Constantia"/>
              </a:rPr>
              <a:t>word </a:t>
            </a:r>
            <a:r>
              <a:rPr lang="en-US" sz="1800" spc="-5" dirty="0">
                <a:latin typeface="Constantia"/>
                <a:cs typeface="Constantia"/>
              </a:rPr>
              <a:t>right,</a:t>
            </a:r>
            <a:r>
              <a:rPr lang="en-US" sz="1800" spc="-15" dirty="0">
                <a:latin typeface="Constantia"/>
                <a:cs typeface="Constantia"/>
              </a:rPr>
              <a:t> by</a:t>
            </a:r>
            <a:r>
              <a:rPr lang="en-US" sz="1800" spc="-114" dirty="0">
                <a:latin typeface="Constantia"/>
                <a:cs typeface="Constantia"/>
              </a:rPr>
              <a:t> </a:t>
            </a:r>
            <a:r>
              <a:rPr lang="en-US" sz="1800" spc="-10" dirty="0">
                <a:latin typeface="Constantia"/>
                <a:cs typeface="Constantia"/>
              </a:rPr>
              <a:t>count.</a:t>
            </a:r>
            <a:endParaRPr lang="en-US" sz="18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1800" spc="-30" dirty="0">
                <a:latin typeface="Constantia"/>
                <a:cs typeface="Constantia"/>
              </a:rPr>
              <a:t>It </a:t>
            </a:r>
            <a:r>
              <a:rPr lang="en-US" sz="1800" dirty="0">
                <a:latin typeface="Constantia"/>
                <a:cs typeface="Constantia"/>
              </a:rPr>
              <a:t>puts </a:t>
            </a:r>
            <a:r>
              <a:rPr lang="en-US" sz="1800" spc="-10" dirty="0">
                <a:latin typeface="Constantia"/>
                <a:cs typeface="Constantia"/>
              </a:rPr>
              <a:t>zero(s) </a:t>
            </a:r>
            <a:r>
              <a:rPr lang="en-US" sz="1800" spc="-5" dirty="0">
                <a:latin typeface="Constantia"/>
                <a:cs typeface="Constantia"/>
              </a:rPr>
              <a:t>in</a:t>
            </a:r>
            <a:r>
              <a:rPr lang="en-US" sz="1800" spc="-215" dirty="0">
                <a:latin typeface="Constantia"/>
                <a:cs typeface="Constantia"/>
              </a:rPr>
              <a:t> </a:t>
            </a:r>
            <a:r>
              <a:rPr lang="en-US" sz="1800" spc="-15" dirty="0">
                <a:latin typeface="Constantia"/>
                <a:cs typeface="Constantia"/>
              </a:rPr>
              <a:t>MSBs.</a:t>
            </a:r>
            <a:endParaRPr lang="en-US" sz="18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1800" dirty="0">
                <a:latin typeface="Constantia"/>
                <a:cs typeface="Constantia"/>
              </a:rPr>
              <a:t>LSB </a:t>
            </a:r>
            <a:r>
              <a:rPr lang="en-US" sz="1800" spc="-5" dirty="0">
                <a:latin typeface="Constantia"/>
                <a:cs typeface="Constantia"/>
              </a:rPr>
              <a:t>is shifted </a:t>
            </a:r>
            <a:r>
              <a:rPr lang="en-US" sz="1800" spc="-15" dirty="0">
                <a:latin typeface="Constantia"/>
                <a:cs typeface="Constantia"/>
              </a:rPr>
              <a:t>into </a:t>
            </a:r>
            <a:r>
              <a:rPr lang="en-US" sz="1800" dirty="0">
                <a:latin typeface="Constantia"/>
                <a:cs typeface="Constantia"/>
              </a:rPr>
              <a:t>carry</a:t>
            </a:r>
            <a:r>
              <a:rPr lang="en-US" sz="1800" spc="-295" dirty="0">
                <a:latin typeface="Constantia"/>
                <a:cs typeface="Constantia"/>
              </a:rPr>
              <a:t> </a:t>
            </a:r>
            <a:r>
              <a:rPr lang="en-US" sz="1800" spc="25" dirty="0">
                <a:latin typeface="Constantia"/>
                <a:cs typeface="Constantia"/>
              </a:rPr>
              <a:t>flag.</a:t>
            </a:r>
            <a:endParaRPr lang="en-US" sz="1800" dirty="0">
              <a:latin typeface="Constantia"/>
              <a:cs typeface="Constantia"/>
            </a:endParaRPr>
          </a:p>
          <a:p>
            <a:pPr marL="652780" marR="257175" lvl="1" indent="-247650">
              <a:lnSpc>
                <a:spcPct val="100000"/>
              </a:lnSpc>
              <a:spcBef>
                <a:spcPts val="1780"/>
              </a:spcBef>
              <a:buClr>
                <a:srgbClr val="A4B592"/>
              </a:buClr>
              <a:buSzPct val="85416"/>
              <a:buFont typeface="Wingdings 2"/>
              <a:buChar char=""/>
              <a:tabLst>
                <a:tab pos="653415" algn="l"/>
              </a:tabLst>
            </a:pPr>
            <a:r>
              <a:rPr lang="en-US" sz="1800" dirty="0">
                <a:latin typeface="Constantia"/>
                <a:cs typeface="Constantia"/>
              </a:rPr>
              <a:t>If </a:t>
            </a:r>
            <a:r>
              <a:rPr lang="en-US" sz="1800" spc="-5" dirty="0">
                <a:latin typeface="Constantia"/>
                <a:cs typeface="Constantia"/>
              </a:rPr>
              <a:t>the</a:t>
            </a:r>
            <a:r>
              <a:rPr lang="en-US" sz="1800" spc="-75" dirty="0">
                <a:latin typeface="Constantia"/>
                <a:cs typeface="Constantia"/>
              </a:rPr>
              <a:t> </a:t>
            </a:r>
            <a:r>
              <a:rPr lang="en-US" sz="1800" spc="-5" dirty="0">
                <a:latin typeface="Constantia"/>
                <a:cs typeface="Constantia"/>
              </a:rPr>
              <a:t>number</a:t>
            </a:r>
            <a:r>
              <a:rPr lang="en-US" sz="1800" spc="-130" dirty="0">
                <a:latin typeface="Constantia"/>
                <a:cs typeface="Constantia"/>
              </a:rPr>
              <a:t> </a:t>
            </a:r>
            <a:r>
              <a:rPr lang="en-US" sz="1800" dirty="0">
                <a:latin typeface="Constantia"/>
                <a:cs typeface="Constantia"/>
              </a:rPr>
              <a:t>of</a:t>
            </a:r>
            <a:r>
              <a:rPr lang="en-US" sz="1800" spc="50" dirty="0">
                <a:latin typeface="Constantia"/>
                <a:cs typeface="Constantia"/>
              </a:rPr>
              <a:t> </a:t>
            </a:r>
            <a:r>
              <a:rPr lang="en-US" sz="1800" spc="-5" dirty="0">
                <a:latin typeface="Constantia"/>
                <a:cs typeface="Constantia"/>
              </a:rPr>
              <a:t>bits</a:t>
            </a:r>
            <a:r>
              <a:rPr lang="en-US" sz="1800" spc="-110" dirty="0">
                <a:latin typeface="Constantia"/>
                <a:cs typeface="Constantia"/>
              </a:rPr>
              <a:t> </a:t>
            </a:r>
            <a:r>
              <a:rPr lang="en-US" sz="1800" spc="-10" dirty="0">
                <a:latin typeface="Constantia"/>
                <a:cs typeface="Constantia"/>
              </a:rPr>
              <a:t>desired</a:t>
            </a:r>
            <a:r>
              <a:rPr lang="en-US" sz="1800" spc="-35" dirty="0">
                <a:latin typeface="Constantia"/>
                <a:cs typeface="Constantia"/>
              </a:rPr>
              <a:t> </a:t>
            </a:r>
            <a:r>
              <a:rPr lang="en-US" sz="1800" spc="-20" dirty="0">
                <a:latin typeface="Constantia"/>
                <a:cs typeface="Constantia"/>
              </a:rPr>
              <a:t>to</a:t>
            </a:r>
            <a:r>
              <a:rPr lang="en-US" sz="1800" spc="-60" dirty="0">
                <a:latin typeface="Constantia"/>
                <a:cs typeface="Constantia"/>
              </a:rPr>
              <a:t> </a:t>
            </a:r>
            <a:r>
              <a:rPr lang="en-US" sz="1800" spc="-5" dirty="0">
                <a:latin typeface="Constantia"/>
                <a:cs typeface="Constantia"/>
              </a:rPr>
              <a:t>be</a:t>
            </a:r>
            <a:r>
              <a:rPr lang="en-US" sz="1800" spc="-114" dirty="0">
                <a:latin typeface="Constantia"/>
                <a:cs typeface="Constantia"/>
              </a:rPr>
              <a:t> </a:t>
            </a:r>
            <a:r>
              <a:rPr lang="en-US" sz="1800" spc="-5" dirty="0">
                <a:latin typeface="Constantia"/>
                <a:cs typeface="Constantia"/>
              </a:rPr>
              <a:t>shifted</a:t>
            </a:r>
            <a:r>
              <a:rPr lang="en-US" sz="1800" spc="-25" dirty="0">
                <a:latin typeface="Constantia"/>
                <a:cs typeface="Constantia"/>
              </a:rPr>
              <a:t> </a:t>
            </a:r>
            <a:r>
              <a:rPr lang="en-US" sz="1800" spc="-5" dirty="0">
                <a:latin typeface="Constantia"/>
                <a:cs typeface="Constantia"/>
              </a:rPr>
              <a:t>is</a:t>
            </a:r>
            <a:r>
              <a:rPr lang="en-US" sz="1800" spc="-45" dirty="0">
                <a:latin typeface="Constantia"/>
                <a:cs typeface="Constantia"/>
              </a:rPr>
              <a:t> </a:t>
            </a:r>
            <a:r>
              <a:rPr lang="en-US" sz="1800" dirty="0">
                <a:latin typeface="Constantia"/>
                <a:cs typeface="Constantia"/>
              </a:rPr>
              <a:t>1,</a:t>
            </a:r>
            <a:r>
              <a:rPr lang="en-US" sz="1800" spc="-45" dirty="0">
                <a:latin typeface="Constantia"/>
                <a:cs typeface="Constantia"/>
              </a:rPr>
              <a:t> </a:t>
            </a:r>
            <a:r>
              <a:rPr lang="en-US" sz="1800" spc="-5" dirty="0">
                <a:latin typeface="Constantia"/>
                <a:cs typeface="Constantia"/>
              </a:rPr>
              <a:t>then</a:t>
            </a:r>
            <a:r>
              <a:rPr lang="en-US" sz="1800" spc="-70" dirty="0">
                <a:latin typeface="Constantia"/>
                <a:cs typeface="Constantia"/>
              </a:rPr>
              <a:t> </a:t>
            </a:r>
            <a:r>
              <a:rPr lang="en-US" sz="1800" spc="-5" dirty="0">
                <a:latin typeface="Constantia"/>
                <a:cs typeface="Constantia"/>
              </a:rPr>
              <a:t>the  </a:t>
            </a:r>
            <a:r>
              <a:rPr lang="en-US" sz="1800" spc="-10" dirty="0">
                <a:latin typeface="Constantia"/>
                <a:cs typeface="Constantia"/>
              </a:rPr>
              <a:t>immediate </a:t>
            </a:r>
            <a:r>
              <a:rPr lang="en-US" sz="1800" spc="-5" dirty="0">
                <a:latin typeface="Constantia"/>
                <a:cs typeface="Constantia"/>
              </a:rPr>
              <a:t>number </a:t>
            </a:r>
            <a:r>
              <a:rPr lang="en-US" sz="1800" dirty="0">
                <a:latin typeface="Constantia"/>
                <a:cs typeface="Constantia"/>
              </a:rPr>
              <a:t>1 </a:t>
            </a:r>
            <a:r>
              <a:rPr lang="en-US" sz="1800" spc="-5" dirty="0">
                <a:latin typeface="Constantia"/>
                <a:cs typeface="Constantia"/>
              </a:rPr>
              <a:t>can be</a:t>
            </a:r>
            <a:r>
              <a:rPr lang="en-US" sz="1800" spc="-445" dirty="0">
                <a:latin typeface="Constantia"/>
                <a:cs typeface="Constantia"/>
              </a:rPr>
              <a:t> </a:t>
            </a:r>
            <a:r>
              <a:rPr lang="en-US" sz="1800" spc="-10" dirty="0">
                <a:latin typeface="Constantia"/>
                <a:cs typeface="Constantia"/>
              </a:rPr>
              <a:t>written </a:t>
            </a:r>
            <a:r>
              <a:rPr lang="en-US" sz="1800" spc="-5" dirty="0">
                <a:latin typeface="Constantia"/>
                <a:cs typeface="Constantia"/>
              </a:rPr>
              <a:t>in Count.</a:t>
            </a:r>
            <a:endParaRPr lang="en-US" sz="1800" dirty="0">
              <a:latin typeface="Constantia"/>
              <a:cs typeface="Constantia"/>
            </a:endParaRPr>
          </a:p>
          <a:p>
            <a:pPr marL="652780" marR="5080" lvl="1" indent="-247650">
              <a:lnSpc>
                <a:spcPct val="100000"/>
              </a:lnSpc>
              <a:spcBef>
                <a:spcPts val="1775"/>
              </a:spcBef>
              <a:buClr>
                <a:srgbClr val="A4B592"/>
              </a:buClr>
              <a:buSzPct val="85416"/>
              <a:buFont typeface="Wingdings 2"/>
              <a:buChar char=""/>
              <a:tabLst>
                <a:tab pos="653415" algn="l"/>
              </a:tabLst>
            </a:pPr>
            <a:r>
              <a:rPr lang="en-US" sz="1800" spc="-55" dirty="0">
                <a:latin typeface="Constantia"/>
                <a:cs typeface="Constantia"/>
              </a:rPr>
              <a:t>However, </a:t>
            </a:r>
            <a:r>
              <a:rPr lang="en-US" sz="1800" spc="-5" dirty="0">
                <a:latin typeface="Constantia"/>
                <a:cs typeface="Constantia"/>
              </a:rPr>
              <a:t>if the number </a:t>
            </a:r>
            <a:r>
              <a:rPr lang="en-US" sz="1800" dirty="0">
                <a:latin typeface="Constantia"/>
                <a:cs typeface="Constantia"/>
              </a:rPr>
              <a:t>of </a:t>
            </a:r>
            <a:r>
              <a:rPr lang="en-US" sz="1800" spc="-5" dirty="0">
                <a:latin typeface="Constantia"/>
                <a:cs typeface="Constantia"/>
              </a:rPr>
              <a:t>bits </a:t>
            </a:r>
            <a:r>
              <a:rPr lang="en-US" sz="1800" spc="-20" dirty="0">
                <a:latin typeface="Constantia"/>
                <a:cs typeface="Constantia"/>
              </a:rPr>
              <a:t>to </a:t>
            </a:r>
            <a:r>
              <a:rPr lang="en-US" sz="1800" spc="-5" dirty="0">
                <a:latin typeface="Constantia"/>
                <a:cs typeface="Constantia"/>
              </a:rPr>
              <a:t>be shifted is </a:t>
            </a:r>
            <a:r>
              <a:rPr lang="en-US" sz="1800" spc="-15" dirty="0">
                <a:latin typeface="Constantia"/>
                <a:cs typeface="Constantia"/>
              </a:rPr>
              <a:t>more</a:t>
            </a:r>
            <a:r>
              <a:rPr lang="en-US" sz="1800" spc="-445" dirty="0">
                <a:latin typeface="Constantia"/>
                <a:cs typeface="Constantia"/>
              </a:rPr>
              <a:t> </a:t>
            </a:r>
            <a:r>
              <a:rPr lang="en-US" sz="1800" spc="-5" dirty="0">
                <a:latin typeface="Constantia"/>
                <a:cs typeface="Constantia"/>
              </a:rPr>
              <a:t>than  </a:t>
            </a:r>
            <a:r>
              <a:rPr lang="en-US" sz="1800" dirty="0">
                <a:latin typeface="Constantia"/>
                <a:cs typeface="Constantia"/>
              </a:rPr>
              <a:t>1,</a:t>
            </a:r>
            <a:r>
              <a:rPr lang="en-US" sz="1800" spc="-45" dirty="0">
                <a:latin typeface="Constantia"/>
                <a:cs typeface="Constantia"/>
              </a:rPr>
              <a:t> </a:t>
            </a:r>
            <a:r>
              <a:rPr lang="en-US" sz="1800" spc="-5" dirty="0">
                <a:latin typeface="Constantia"/>
                <a:cs typeface="Constantia"/>
              </a:rPr>
              <a:t>then</a:t>
            </a:r>
            <a:r>
              <a:rPr lang="en-US" sz="1800" spc="-70" dirty="0">
                <a:latin typeface="Constantia"/>
                <a:cs typeface="Constantia"/>
              </a:rPr>
              <a:t> </a:t>
            </a:r>
            <a:r>
              <a:rPr lang="en-US" sz="1800" spc="-5" dirty="0">
                <a:latin typeface="Constantia"/>
                <a:cs typeface="Constantia"/>
              </a:rPr>
              <a:t>the</a:t>
            </a:r>
            <a:r>
              <a:rPr lang="en-US" sz="1800" spc="-130" dirty="0">
                <a:latin typeface="Constantia"/>
                <a:cs typeface="Constantia"/>
              </a:rPr>
              <a:t> </a:t>
            </a:r>
            <a:r>
              <a:rPr lang="en-US" sz="1800" spc="-15" dirty="0">
                <a:latin typeface="Constantia"/>
                <a:cs typeface="Constantia"/>
              </a:rPr>
              <a:t>count</a:t>
            </a:r>
            <a:r>
              <a:rPr lang="en-US" sz="1800" spc="-40" dirty="0">
                <a:latin typeface="Constantia"/>
                <a:cs typeface="Constantia"/>
              </a:rPr>
              <a:t> </a:t>
            </a:r>
            <a:r>
              <a:rPr lang="en-US" sz="1800" spc="-5" dirty="0">
                <a:latin typeface="Constantia"/>
                <a:cs typeface="Constantia"/>
              </a:rPr>
              <a:t>is</a:t>
            </a:r>
            <a:r>
              <a:rPr lang="en-US" sz="1800" spc="-95" dirty="0">
                <a:latin typeface="Constantia"/>
                <a:cs typeface="Constantia"/>
              </a:rPr>
              <a:t> </a:t>
            </a:r>
            <a:r>
              <a:rPr lang="en-US" sz="1800" dirty="0">
                <a:latin typeface="Constantia"/>
                <a:cs typeface="Constantia"/>
              </a:rPr>
              <a:t>put</a:t>
            </a:r>
            <a:r>
              <a:rPr lang="en-US" sz="1800" spc="-70" dirty="0">
                <a:latin typeface="Constantia"/>
                <a:cs typeface="Constantia"/>
              </a:rPr>
              <a:t> </a:t>
            </a:r>
            <a:r>
              <a:rPr lang="en-US" sz="1800" spc="-5" dirty="0">
                <a:latin typeface="Constantia"/>
                <a:cs typeface="Constantia"/>
              </a:rPr>
              <a:t>in</a:t>
            </a:r>
            <a:r>
              <a:rPr lang="en-US" sz="1800" spc="-40" dirty="0">
                <a:latin typeface="Constantia"/>
                <a:cs typeface="Constantia"/>
              </a:rPr>
              <a:t> </a:t>
            </a:r>
            <a:r>
              <a:rPr lang="en-US" sz="1800" spc="-5" dirty="0">
                <a:latin typeface="Constantia"/>
                <a:cs typeface="Constantia"/>
              </a:rPr>
              <a:t>CL</a:t>
            </a:r>
            <a:r>
              <a:rPr lang="en-US" sz="1800" spc="-75" dirty="0">
                <a:latin typeface="Constantia"/>
                <a:cs typeface="Constantia"/>
              </a:rPr>
              <a:t> </a:t>
            </a:r>
            <a:r>
              <a:rPr lang="en-US" sz="1800" spc="-35" dirty="0">
                <a:latin typeface="Constantia"/>
                <a:cs typeface="Constantia"/>
              </a:rPr>
              <a:t>register</a:t>
            </a:r>
            <a:r>
              <a:rPr lang="en-US" sz="2400" spc="-35" dirty="0">
                <a:latin typeface="Constantia"/>
                <a:cs typeface="Constantia"/>
              </a:rPr>
              <a:t>.</a:t>
            </a:r>
          </a:p>
          <a:p>
            <a:pPr marL="652780" marR="5080" lvl="1" indent="-247650">
              <a:lnSpc>
                <a:spcPct val="100000"/>
              </a:lnSpc>
              <a:spcBef>
                <a:spcPts val="1775"/>
              </a:spcBef>
              <a:buClr>
                <a:srgbClr val="A4B592"/>
              </a:buClr>
              <a:buSzPct val="85416"/>
              <a:buFont typeface="Wingdings 2"/>
              <a:buChar char=""/>
              <a:tabLst>
                <a:tab pos="653415" algn="l"/>
              </a:tabLst>
            </a:pPr>
            <a:endParaRPr lang="en-US" sz="2400" dirty="0">
              <a:latin typeface="Constantia"/>
              <a:cs typeface="Constantia"/>
            </a:endParaRPr>
          </a:p>
          <a:p>
            <a:endParaRPr lang="en-IN" dirty="0"/>
          </a:p>
        </p:txBody>
      </p:sp>
      <p:pic>
        <p:nvPicPr>
          <p:cNvPr id="7" name="Picture 6">
            <a:extLst>
              <a:ext uri="{FF2B5EF4-FFF2-40B4-BE49-F238E27FC236}">
                <a16:creationId xmlns:a16="http://schemas.microsoft.com/office/drawing/2014/main" xmlns="" id="{8D030C6A-203A-4311-8FB0-8772FD0CB4E8}"/>
              </a:ext>
            </a:extLst>
          </p:cNvPr>
          <p:cNvPicPr>
            <a:picLocks noChangeAspect="1"/>
          </p:cNvPicPr>
          <p:nvPr/>
        </p:nvPicPr>
        <p:blipFill>
          <a:blip r:embed="rId2"/>
          <a:stretch>
            <a:fillRect/>
          </a:stretch>
        </p:blipFill>
        <p:spPr>
          <a:xfrm>
            <a:off x="2642918" y="5181600"/>
            <a:ext cx="3858163" cy="790685"/>
          </a:xfrm>
          <a:prstGeom prst="rect">
            <a:avLst/>
          </a:prstGeom>
        </p:spPr>
      </p:pic>
    </p:spTree>
    <p:extLst>
      <p:ext uri="{BB962C8B-B14F-4D97-AF65-F5344CB8AC3E}">
        <p14:creationId xmlns:p14="http://schemas.microsoft.com/office/powerpoint/2010/main" val="3941179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F325B-983D-4A1D-82CC-DD4255C2F675}"/>
              </a:ext>
            </a:extLst>
          </p:cNvPr>
          <p:cNvSpPr>
            <a:spLocks noGrp="1"/>
          </p:cNvSpPr>
          <p:nvPr>
            <p:ph type="title"/>
          </p:nvPr>
        </p:nvSpPr>
        <p:spPr/>
        <p:txBody>
          <a:bodyPr/>
          <a:lstStyle/>
          <a:p>
            <a:r>
              <a:rPr lang="en-US" dirty="0"/>
              <a:t>SAR </a:t>
            </a:r>
            <a:r>
              <a:rPr lang="en-US" sz="4400" dirty="0"/>
              <a:t>Shift arithmetic right</a:t>
            </a:r>
            <a:endParaRPr lang="en-IN" dirty="0"/>
          </a:p>
        </p:txBody>
      </p:sp>
      <p:sp>
        <p:nvSpPr>
          <p:cNvPr id="3" name="Content Placeholder 2">
            <a:extLst>
              <a:ext uri="{FF2B5EF4-FFF2-40B4-BE49-F238E27FC236}">
                <a16:creationId xmlns:a16="http://schemas.microsoft.com/office/drawing/2014/main" xmlns="" id="{1624447B-9B64-4C95-A08E-879C6541B142}"/>
              </a:ext>
            </a:extLst>
          </p:cNvPr>
          <p:cNvSpPr>
            <a:spLocks noGrp="1"/>
          </p:cNvSpPr>
          <p:nvPr>
            <p:ph idx="1"/>
          </p:nvPr>
        </p:nvSpPr>
        <p:spPr>
          <a:xfrm>
            <a:off x="1435608" y="1417638"/>
            <a:ext cx="7498080" cy="4800600"/>
          </a:xfrm>
        </p:spPr>
        <p:txBody>
          <a:bodyPr/>
          <a:lstStyle/>
          <a:p>
            <a:pPr marL="285115" indent="-273050">
              <a:lnSpc>
                <a:spcPct val="100000"/>
              </a:lnSpc>
              <a:spcBef>
                <a:spcPts val="105"/>
              </a:spcBef>
              <a:buClr>
                <a:srgbClr val="E7BB29"/>
              </a:buClr>
              <a:buSzPct val="94230"/>
              <a:buFont typeface="Wingdings 2"/>
              <a:buChar char=""/>
              <a:tabLst>
                <a:tab pos="285750" algn="l"/>
              </a:tabLst>
            </a:pPr>
            <a:r>
              <a:rPr lang="en-US" sz="1800" b="1" spc="-5" dirty="0">
                <a:latin typeface="Constantia"/>
                <a:cs typeface="Constantia"/>
              </a:rPr>
              <a:t>SHR </a:t>
            </a:r>
            <a:r>
              <a:rPr lang="en-US" sz="1800" b="1" spc="-10" dirty="0">
                <a:latin typeface="Constantia"/>
                <a:cs typeface="Constantia"/>
              </a:rPr>
              <a:t>Des,</a:t>
            </a:r>
            <a:r>
              <a:rPr lang="en-US" sz="1800" b="1" spc="-20" dirty="0">
                <a:latin typeface="Constantia"/>
                <a:cs typeface="Constantia"/>
              </a:rPr>
              <a:t> </a:t>
            </a:r>
            <a:r>
              <a:rPr lang="en-US" sz="1800" b="1" spc="-5" dirty="0">
                <a:latin typeface="Constantia"/>
                <a:cs typeface="Constantia"/>
              </a:rPr>
              <a:t>Count:</a:t>
            </a:r>
            <a:endParaRPr lang="en-US" sz="1800" dirty="0">
              <a:latin typeface="Constantia"/>
              <a:cs typeface="Constantia"/>
            </a:endParaRPr>
          </a:p>
          <a:p>
            <a:pPr marL="652780" lvl="1" indent="-247650">
              <a:lnSpc>
                <a:spcPct val="100000"/>
              </a:lnSpc>
              <a:spcBef>
                <a:spcPts val="1785"/>
              </a:spcBef>
              <a:buClr>
                <a:srgbClr val="A4B592"/>
              </a:buClr>
              <a:buSzPct val="85416"/>
              <a:buFont typeface="Wingdings 2"/>
              <a:buChar char=""/>
              <a:tabLst>
                <a:tab pos="653415" algn="l"/>
              </a:tabLst>
            </a:pPr>
            <a:r>
              <a:rPr lang="en-US" sz="1800" spc="-30" dirty="0">
                <a:latin typeface="Constantia"/>
                <a:cs typeface="Constantia"/>
              </a:rPr>
              <a:t>It</a:t>
            </a:r>
            <a:r>
              <a:rPr lang="en-US" sz="1800" spc="-125" dirty="0">
                <a:latin typeface="Constantia"/>
                <a:cs typeface="Constantia"/>
              </a:rPr>
              <a:t> </a:t>
            </a:r>
            <a:r>
              <a:rPr lang="en-US" sz="1800" dirty="0">
                <a:latin typeface="Constantia"/>
                <a:cs typeface="Constantia"/>
              </a:rPr>
              <a:t>shift</a:t>
            </a:r>
            <a:r>
              <a:rPr lang="en-US" sz="1800" spc="-80" dirty="0">
                <a:latin typeface="Constantia"/>
                <a:cs typeface="Constantia"/>
              </a:rPr>
              <a:t> </a:t>
            </a:r>
            <a:r>
              <a:rPr lang="en-US" sz="1800" spc="-5" dirty="0">
                <a:latin typeface="Constantia"/>
                <a:cs typeface="Constantia"/>
              </a:rPr>
              <a:t>bits</a:t>
            </a:r>
            <a:r>
              <a:rPr lang="en-US" sz="1800" spc="-114" dirty="0">
                <a:latin typeface="Constantia"/>
                <a:cs typeface="Constantia"/>
              </a:rPr>
              <a:t> </a:t>
            </a:r>
            <a:r>
              <a:rPr lang="en-US" sz="1800" dirty="0">
                <a:latin typeface="Constantia"/>
                <a:cs typeface="Constantia"/>
              </a:rPr>
              <a:t>of</a:t>
            </a:r>
            <a:r>
              <a:rPr lang="en-US" sz="1800" spc="55" dirty="0">
                <a:latin typeface="Constantia"/>
                <a:cs typeface="Constantia"/>
              </a:rPr>
              <a:t> </a:t>
            </a:r>
            <a:r>
              <a:rPr lang="en-US" sz="1800" spc="-20" dirty="0">
                <a:latin typeface="Constantia"/>
                <a:cs typeface="Constantia"/>
              </a:rPr>
              <a:t>byte</a:t>
            </a:r>
            <a:r>
              <a:rPr lang="en-US" sz="1800" spc="-125" dirty="0">
                <a:latin typeface="Constantia"/>
                <a:cs typeface="Constantia"/>
              </a:rPr>
              <a:t> </a:t>
            </a:r>
            <a:r>
              <a:rPr lang="en-US" sz="1800" dirty="0">
                <a:latin typeface="Constantia"/>
                <a:cs typeface="Constantia"/>
              </a:rPr>
              <a:t>or</a:t>
            </a:r>
            <a:r>
              <a:rPr lang="en-US" sz="1800" spc="-135" dirty="0">
                <a:latin typeface="Constantia"/>
                <a:cs typeface="Constantia"/>
              </a:rPr>
              <a:t> </a:t>
            </a:r>
            <a:r>
              <a:rPr lang="en-US" sz="1800" spc="-25" dirty="0">
                <a:latin typeface="Constantia"/>
                <a:cs typeface="Constantia"/>
              </a:rPr>
              <a:t>word </a:t>
            </a:r>
            <a:r>
              <a:rPr lang="en-US" sz="1800" spc="-5" dirty="0">
                <a:latin typeface="Constantia"/>
                <a:cs typeface="Constantia"/>
              </a:rPr>
              <a:t>right,</a:t>
            </a:r>
            <a:r>
              <a:rPr lang="en-US" sz="1800" spc="-15" dirty="0">
                <a:latin typeface="Constantia"/>
                <a:cs typeface="Constantia"/>
              </a:rPr>
              <a:t> by</a:t>
            </a:r>
            <a:r>
              <a:rPr lang="en-US" sz="1800" spc="-114" dirty="0">
                <a:latin typeface="Constantia"/>
                <a:cs typeface="Constantia"/>
              </a:rPr>
              <a:t> </a:t>
            </a:r>
            <a:r>
              <a:rPr lang="en-US" sz="1800" spc="-10" dirty="0">
                <a:latin typeface="Constantia"/>
                <a:cs typeface="Constantia"/>
              </a:rPr>
              <a:t>count.</a:t>
            </a:r>
            <a:endParaRPr lang="en-US" sz="18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1800" spc="-30" dirty="0">
                <a:latin typeface="Constantia"/>
                <a:cs typeface="Constantia"/>
              </a:rPr>
              <a:t>It </a:t>
            </a:r>
            <a:r>
              <a:rPr lang="en-US" sz="1800" dirty="0">
                <a:latin typeface="Constantia"/>
                <a:cs typeface="Constantia"/>
              </a:rPr>
              <a:t>puts the MSB of the operand in the newly inserted position</a:t>
            </a:r>
            <a:r>
              <a:rPr lang="en-US" sz="1800" spc="-10" dirty="0">
                <a:latin typeface="Constantia"/>
                <a:cs typeface="Constantia"/>
              </a:rPr>
              <a:t>(s) </a:t>
            </a:r>
            <a:r>
              <a:rPr lang="en-US" sz="1800" spc="-5" dirty="0">
                <a:latin typeface="Constantia"/>
                <a:cs typeface="Constantia"/>
              </a:rPr>
              <a:t>in</a:t>
            </a:r>
            <a:r>
              <a:rPr lang="en-US" sz="1800" spc="-215" dirty="0">
                <a:latin typeface="Constantia"/>
                <a:cs typeface="Constantia"/>
              </a:rPr>
              <a:t> </a:t>
            </a:r>
            <a:r>
              <a:rPr lang="en-US" sz="1800" spc="-15" dirty="0">
                <a:latin typeface="Constantia"/>
                <a:cs typeface="Constantia"/>
              </a:rPr>
              <a:t>MSBs.</a:t>
            </a:r>
            <a:endParaRPr lang="en-US" sz="18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1800" dirty="0">
                <a:latin typeface="Constantia"/>
                <a:cs typeface="Constantia"/>
              </a:rPr>
              <a:t>LSB </a:t>
            </a:r>
            <a:r>
              <a:rPr lang="en-US" sz="1800" spc="-5" dirty="0">
                <a:latin typeface="Constantia"/>
                <a:cs typeface="Constantia"/>
              </a:rPr>
              <a:t>is shifted </a:t>
            </a:r>
            <a:r>
              <a:rPr lang="en-US" sz="1800" spc="-15" dirty="0">
                <a:latin typeface="Constantia"/>
                <a:cs typeface="Constantia"/>
              </a:rPr>
              <a:t>into </a:t>
            </a:r>
            <a:r>
              <a:rPr lang="en-US" sz="1800" dirty="0">
                <a:latin typeface="Constantia"/>
                <a:cs typeface="Constantia"/>
              </a:rPr>
              <a:t>carry</a:t>
            </a:r>
            <a:r>
              <a:rPr lang="en-US" sz="1800" spc="-295" dirty="0">
                <a:latin typeface="Constantia"/>
                <a:cs typeface="Constantia"/>
              </a:rPr>
              <a:t> </a:t>
            </a:r>
            <a:r>
              <a:rPr lang="en-US" sz="1800" spc="25" dirty="0">
                <a:latin typeface="Constantia"/>
                <a:cs typeface="Constantia"/>
              </a:rPr>
              <a:t>flag.</a:t>
            </a:r>
            <a:endParaRPr lang="en-US" sz="1800" dirty="0">
              <a:latin typeface="Constantia"/>
              <a:cs typeface="Constantia"/>
            </a:endParaRPr>
          </a:p>
          <a:p>
            <a:pPr marL="652780" marR="257175" lvl="1" indent="-247650">
              <a:lnSpc>
                <a:spcPct val="100000"/>
              </a:lnSpc>
              <a:spcBef>
                <a:spcPts val="1780"/>
              </a:spcBef>
              <a:buClr>
                <a:srgbClr val="A4B592"/>
              </a:buClr>
              <a:buSzPct val="85416"/>
              <a:buFont typeface="Wingdings 2"/>
              <a:buChar char=""/>
              <a:tabLst>
                <a:tab pos="653415" algn="l"/>
              </a:tabLst>
            </a:pPr>
            <a:r>
              <a:rPr lang="en-US" sz="1800" dirty="0">
                <a:latin typeface="Constantia"/>
                <a:cs typeface="Constantia"/>
              </a:rPr>
              <a:t>If </a:t>
            </a:r>
            <a:r>
              <a:rPr lang="en-US" sz="1800" spc="-5" dirty="0">
                <a:latin typeface="Constantia"/>
                <a:cs typeface="Constantia"/>
              </a:rPr>
              <a:t>the</a:t>
            </a:r>
            <a:r>
              <a:rPr lang="en-US" sz="1800" spc="-75" dirty="0">
                <a:latin typeface="Constantia"/>
                <a:cs typeface="Constantia"/>
              </a:rPr>
              <a:t> </a:t>
            </a:r>
            <a:r>
              <a:rPr lang="en-US" sz="1800" spc="-5" dirty="0">
                <a:latin typeface="Constantia"/>
                <a:cs typeface="Constantia"/>
              </a:rPr>
              <a:t>number</a:t>
            </a:r>
            <a:r>
              <a:rPr lang="en-US" sz="1800" spc="-130" dirty="0">
                <a:latin typeface="Constantia"/>
                <a:cs typeface="Constantia"/>
              </a:rPr>
              <a:t> </a:t>
            </a:r>
            <a:r>
              <a:rPr lang="en-US" sz="1800" dirty="0">
                <a:latin typeface="Constantia"/>
                <a:cs typeface="Constantia"/>
              </a:rPr>
              <a:t>of</a:t>
            </a:r>
            <a:r>
              <a:rPr lang="en-US" sz="1800" spc="50" dirty="0">
                <a:latin typeface="Constantia"/>
                <a:cs typeface="Constantia"/>
              </a:rPr>
              <a:t> </a:t>
            </a:r>
            <a:r>
              <a:rPr lang="en-US" sz="1800" spc="-5" dirty="0">
                <a:latin typeface="Constantia"/>
                <a:cs typeface="Constantia"/>
              </a:rPr>
              <a:t>bits</a:t>
            </a:r>
            <a:r>
              <a:rPr lang="en-US" sz="1800" spc="-110" dirty="0">
                <a:latin typeface="Constantia"/>
                <a:cs typeface="Constantia"/>
              </a:rPr>
              <a:t> </a:t>
            </a:r>
            <a:r>
              <a:rPr lang="en-US" sz="1800" spc="-10" dirty="0">
                <a:latin typeface="Constantia"/>
                <a:cs typeface="Constantia"/>
              </a:rPr>
              <a:t>desired</a:t>
            </a:r>
            <a:r>
              <a:rPr lang="en-US" sz="1800" spc="-35" dirty="0">
                <a:latin typeface="Constantia"/>
                <a:cs typeface="Constantia"/>
              </a:rPr>
              <a:t> </a:t>
            </a:r>
            <a:r>
              <a:rPr lang="en-US" sz="1800" spc="-20" dirty="0">
                <a:latin typeface="Constantia"/>
                <a:cs typeface="Constantia"/>
              </a:rPr>
              <a:t>to</a:t>
            </a:r>
            <a:r>
              <a:rPr lang="en-US" sz="1800" spc="-60" dirty="0">
                <a:latin typeface="Constantia"/>
                <a:cs typeface="Constantia"/>
              </a:rPr>
              <a:t> </a:t>
            </a:r>
            <a:r>
              <a:rPr lang="en-US" sz="1800" spc="-5" dirty="0">
                <a:latin typeface="Constantia"/>
                <a:cs typeface="Constantia"/>
              </a:rPr>
              <a:t>be</a:t>
            </a:r>
            <a:r>
              <a:rPr lang="en-US" sz="1800" spc="-114" dirty="0">
                <a:latin typeface="Constantia"/>
                <a:cs typeface="Constantia"/>
              </a:rPr>
              <a:t> </a:t>
            </a:r>
            <a:r>
              <a:rPr lang="en-US" sz="1800" spc="-5" dirty="0">
                <a:latin typeface="Constantia"/>
                <a:cs typeface="Constantia"/>
              </a:rPr>
              <a:t>shifted</a:t>
            </a:r>
            <a:r>
              <a:rPr lang="en-US" sz="1800" spc="-25" dirty="0">
                <a:latin typeface="Constantia"/>
                <a:cs typeface="Constantia"/>
              </a:rPr>
              <a:t> </a:t>
            </a:r>
            <a:r>
              <a:rPr lang="en-US" sz="1800" spc="-5" dirty="0">
                <a:latin typeface="Constantia"/>
                <a:cs typeface="Constantia"/>
              </a:rPr>
              <a:t>is</a:t>
            </a:r>
            <a:r>
              <a:rPr lang="en-US" sz="1800" spc="-45" dirty="0">
                <a:latin typeface="Constantia"/>
                <a:cs typeface="Constantia"/>
              </a:rPr>
              <a:t> </a:t>
            </a:r>
            <a:r>
              <a:rPr lang="en-US" sz="1800" dirty="0">
                <a:latin typeface="Constantia"/>
                <a:cs typeface="Constantia"/>
              </a:rPr>
              <a:t>1,</a:t>
            </a:r>
            <a:r>
              <a:rPr lang="en-US" sz="1800" spc="-45" dirty="0">
                <a:latin typeface="Constantia"/>
                <a:cs typeface="Constantia"/>
              </a:rPr>
              <a:t> </a:t>
            </a:r>
            <a:r>
              <a:rPr lang="en-US" sz="1800" spc="-5" dirty="0">
                <a:latin typeface="Constantia"/>
                <a:cs typeface="Constantia"/>
              </a:rPr>
              <a:t>then</a:t>
            </a:r>
            <a:r>
              <a:rPr lang="en-US" sz="1800" spc="-70" dirty="0">
                <a:latin typeface="Constantia"/>
                <a:cs typeface="Constantia"/>
              </a:rPr>
              <a:t> </a:t>
            </a:r>
            <a:r>
              <a:rPr lang="en-US" sz="1800" spc="-5" dirty="0">
                <a:latin typeface="Constantia"/>
                <a:cs typeface="Constantia"/>
              </a:rPr>
              <a:t>the  </a:t>
            </a:r>
            <a:r>
              <a:rPr lang="en-US" sz="1800" spc="-10" dirty="0">
                <a:latin typeface="Constantia"/>
                <a:cs typeface="Constantia"/>
              </a:rPr>
              <a:t>immediate </a:t>
            </a:r>
            <a:r>
              <a:rPr lang="en-US" sz="1800" spc="-5" dirty="0">
                <a:latin typeface="Constantia"/>
                <a:cs typeface="Constantia"/>
              </a:rPr>
              <a:t>number </a:t>
            </a:r>
            <a:r>
              <a:rPr lang="en-US" sz="1800" dirty="0">
                <a:latin typeface="Constantia"/>
                <a:cs typeface="Constantia"/>
              </a:rPr>
              <a:t>1 </a:t>
            </a:r>
            <a:r>
              <a:rPr lang="en-US" sz="1800" spc="-5" dirty="0">
                <a:latin typeface="Constantia"/>
                <a:cs typeface="Constantia"/>
              </a:rPr>
              <a:t>can be</a:t>
            </a:r>
            <a:r>
              <a:rPr lang="en-US" sz="1800" spc="-445" dirty="0">
                <a:latin typeface="Constantia"/>
                <a:cs typeface="Constantia"/>
              </a:rPr>
              <a:t> </a:t>
            </a:r>
            <a:r>
              <a:rPr lang="en-US" sz="1800" spc="-10" dirty="0">
                <a:latin typeface="Constantia"/>
                <a:cs typeface="Constantia"/>
              </a:rPr>
              <a:t>written </a:t>
            </a:r>
            <a:r>
              <a:rPr lang="en-US" sz="1800" spc="-5" dirty="0">
                <a:latin typeface="Constantia"/>
                <a:cs typeface="Constantia"/>
              </a:rPr>
              <a:t>in Count.</a:t>
            </a:r>
            <a:endParaRPr lang="en-US" sz="1800" dirty="0">
              <a:latin typeface="Constantia"/>
              <a:cs typeface="Constantia"/>
            </a:endParaRPr>
          </a:p>
          <a:p>
            <a:pPr marL="652780" marR="5080" lvl="1" indent="-247650">
              <a:lnSpc>
                <a:spcPct val="100000"/>
              </a:lnSpc>
              <a:spcBef>
                <a:spcPts val="1775"/>
              </a:spcBef>
              <a:buClr>
                <a:srgbClr val="A4B592"/>
              </a:buClr>
              <a:buSzPct val="85416"/>
              <a:buFont typeface="Wingdings 2"/>
              <a:buChar char=""/>
              <a:tabLst>
                <a:tab pos="653415" algn="l"/>
              </a:tabLst>
            </a:pPr>
            <a:r>
              <a:rPr lang="en-US" sz="1800" spc="-55" dirty="0">
                <a:latin typeface="Constantia"/>
                <a:cs typeface="Constantia"/>
              </a:rPr>
              <a:t>However, </a:t>
            </a:r>
            <a:r>
              <a:rPr lang="en-US" sz="1800" spc="-5" dirty="0">
                <a:latin typeface="Constantia"/>
                <a:cs typeface="Constantia"/>
              </a:rPr>
              <a:t>if the number </a:t>
            </a:r>
            <a:r>
              <a:rPr lang="en-US" sz="1800" dirty="0">
                <a:latin typeface="Constantia"/>
                <a:cs typeface="Constantia"/>
              </a:rPr>
              <a:t>of </a:t>
            </a:r>
            <a:r>
              <a:rPr lang="en-US" sz="1800" spc="-5" dirty="0">
                <a:latin typeface="Constantia"/>
                <a:cs typeface="Constantia"/>
              </a:rPr>
              <a:t>bits </a:t>
            </a:r>
            <a:r>
              <a:rPr lang="en-US" sz="1800" spc="-20" dirty="0">
                <a:latin typeface="Constantia"/>
                <a:cs typeface="Constantia"/>
              </a:rPr>
              <a:t>to </a:t>
            </a:r>
            <a:r>
              <a:rPr lang="en-US" sz="1800" spc="-5" dirty="0">
                <a:latin typeface="Constantia"/>
                <a:cs typeface="Constantia"/>
              </a:rPr>
              <a:t>be shifted is </a:t>
            </a:r>
            <a:r>
              <a:rPr lang="en-US" sz="1800" spc="-15" dirty="0">
                <a:latin typeface="Constantia"/>
                <a:cs typeface="Constantia"/>
              </a:rPr>
              <a:t>more</a:t>
            </a:r>
            <a:r>
              <a:rPr lang="en-US" sz="1800" spc="-445" dirty="0">
                <a:latin typeface="Constantia"/>
                <a:cs typeface="Constantia"/>
              </a:rPr>
              <a:t> </a:t>
            </a:r>
            <a:r>
              <a:rPr lang="en-US" sz="1800" spc="-5" dirty="0">
                <a:latin typeface="Constantia"/>
                <a:cs typeface="Constantia"/>
              </a:rPr>
              <a:t>than  </a:t>
            </a:r>
            <a:r>
              <a:rPr lang="en-US" sz="1800" dirty="0">
                <a:latin typeface="Constantia"/>
                <a:cs typeface="Constantia"/>
              </a:rPr>
              <a:t>1,</a:t>
            </a:r>
            <a:r>
              <a:rPr lang="en-US" sz="1800" spc="-45" dirty="0">
                <a:latin typeface="Constantia"/>
                <a:cs typeface="Constantia"/>
              </a:rPr>
              <a:t> </a:t>
            </a:r>
            <a:r>
              <a:rPr lang="en-US" sz="1800" spc="-5" dirty="0">
                <a:latin typeface="Constantia"/>
                <a:cs typeface="Constantia"/>
              </a:rPr>
              <a:t>then</a:t>
            </a:r>
            <a:r>
              <a:rPr lang="en-US" sz="1800" spc="-70" dirty="0">
                <a:latin typeface="Constantia"/>
                <a:cs typeface="Constantia"/>
              </a:rPr>
              <a:t> </a:t>
            </a:r>
            <a:r>
              <a:rPr lang="en-US" sz="1800" spc="-5" dirty="0">
                <a:latin typeface="Constantia"/>
                <a:cs typeface="Constantia"/>
              </a:rPr>
              <a:t>the</a:t>
            </a:r>
            <a:r>
              <a:rPr lang="en-US" sz="1800" spc="-130" dirty="0">
                <a:latin typeface="Constantia"/>
                <a:cs typeface="Constantia"/>
              </a:rPr>
              <a:t> </a:t>
            </a:r>
            <a:r>
              <a:rPr lang="en-US" sz="1800" spc="-15" dirty="0">
                <a:latin typeface="Constantia"/>
                <a:cs typeface="Constantia"/>
              </a:rPr>
              <a:t>count</a:t>
            </a:r>
            <a:r>
              <a:rPr lang="en-US" sz="1800" spc="-40" dirty="0">
                <a:latin typeface="Constantia"/>
                <a:cs typeface="Constantia"/>
              </a:rPr>
              <a:t> </a:t>
            </a:r>
            <a:r>
              <a:rPr lang="en-US" sz="1800" spc="-5" dirty="0">
                <a:latin typeface="Constantia"/>
                <a:cs typeface="Constantia"/>
              </a:rPr>
              <a:t>is</a:t>
            </a:r>
            <a:r>
              <a:rPr lang="en-US" sz="1800" spc="-95" dirty="0">
                <a:latin typeface="Constantia"/>
                <a:cs typeface="Constantia"/>
              </a:rPr>
              <a:t> </a:t>
            </a:r>
            <a:r>
              <a:rPr lang="en-US" sz="1800" dirty="0">
                <a:latin typeface="Constantia"/>
                <a:cs typeface="Constantia"/>
              </a:rPr>
              <a:t>put</a:t>
            </a:r>
            <a:r>
              <a:rPr lang="en-US" sz="1800" spc="-70" dirty="0">
                <a:latin typeface="Constantia"/>
                <a:cs typeface="Constantia"/>
              </a:rPr>
              <a:t> </a:t>
            </a:r>
            <a:r>
              <a:rPr lang="en-US" sz="1800" spc="-5" dirty="0">
                <a:latin typeface="Constantia"/>
                <a:cs typeface="Constantia"/>
              </a:rPr>
              <a:t>in</a:t>
            </a:r>
            <a:r>
              <a:rPr lang="en-US" sz="1800" spc="-40" dirty="0">
                <a:latin typeface="Constantia"/>
                <a:cs typeface="Constantia"/>
              </a:rPr>
              <a:t> </a:t>
            </a:r>
            <a:r>
              <a:rPr lang="en-US" sz="1800" spc="-5" dirty="0">
                <a:latin typeface="Constantia"/>
                <a:cs typeface="Constantia"/>
              </a:rPr>
              <a:t>CL</a:t>
            </a:r>
            <a:r>
              <a:rPr lang="en-US" sz="1800" spc="-75" dirty="0">
                <a:latin typeface="Constantia"/>
                <a:cs typeface="Constantia"/>
              </a:rPr>
              <a:t> </a:t>
            </a:r>
            <a:r>
              <a:rPr lang="en-US" sz="1800" spc="-35" dirty="0">
                <a:latin typeface="Constantia"/>
                <a:cs typeface="Constantia"/>
              </a:rPr>
              <a:t>register</a:t>
            </a:r>
            <a:r>
              <a:rPr lang="en-US" sz="2400" spc="-35" dirty="0">
                <a:latin typeface="Constantia"/>
                <a:cs typeface="Constantia"/>
              </a:rPr>
              <a:t>.</a:t>
            </a:r>
          </a:p>
          <a:p>
            <a:pPr marL="652780" marR="5080" lvl="1" indent="-247650">
              <a:lnSpc>
                <a:spcPct val="100000"/>
              </a:lnSpc>
              <a:spcBef>
                <a:spcPts val="1775"/>
              </a:spcBef>
              <a:buClr>
                <a:srgbClr val="A4B592"/>
              </a:buClr>
              <a:buSzPct val="85416"/>
              <a:buFont typeface="Wingdings 2"/>
              <a:buChar char=""/>
              <a:tabLst>
                <a:tab pos="653415" algn="l"/>
              </a:tabLst>
            </a:pPr>
            <a:endParaRPr lang="en-US" sz="2400" dirty="0">
              <a:latin typeface="Constantia"/>
              <a:cs typeface="Constantia"/>
            </a:endParaRPr>
          </a:p>
          <a:p>
            <a:endParaRPr lang="en-IN" dirty="0"/>
          </a:p>
        </p:txBody>
      </p:sp>
      <p:pic>
        <p:nvPicPr>
          <p:cNvPr id="5" name="Picture 4">
            <a:extLst>
              <a:ext uri="{FF2B5EF4-FFF2-40B4-BE49-F238E27FC236}">
                <a16:creationId xmlns:a16="http://schemas.microsoft.com/office/drawing/2014/main" xmlns="" id="{BAA8A58E-981B-48C8-A203-0C949D28BD78}"/>
              </a:ext>
            </a:extLst>
          </p:cNvPr>
          <p:cNvPicPr>
            <a:picLocks noChangeAspect="1"/>
          </p:cNvPicPr>
          <p:nvPr/>
        </p:nvPicPr>
        <p:blipFill>
          <a:blip r:embed="rId2"/>
          <a:stretch>
            <a:fillRect/>
          </a:stretch>
        </p:blipFill>
        <p:spPr>
          <a:xfrm>
            <a:off x="2761997" y="5182992"/>
            <a:ext cx="3620005" cy="1400370"/>
          </a:xfrm>
          <a:prstGeom prst="rect">
            <a:avLst/>
          </a:prstGeom>
        </p:spPr>
      </p:pic>
    </p:spTree>
    <p:extLst>
      <p:ext uri="{BB962C8B-B14F-4D97-AF65-F5344CB8AC3E}">
        <p14:creationId xmlns:p14="http://schemas.microsoft.com/office/powerpoint/2010/main" val="250584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A2533-4C58-45F5-9D65-30C15309E21C}"/>
              </a:ext>
            </a:extLst>
          </p:cNvPr>
          <p:cNvSpPr>
            <a:spLocks noGrp="1"/>
          </p:cNvSpPr>
          <p:nvPr>
            <p:ph type="title"/>
          </p:nvPr>
        </p:nvSpPr>
        <p:spPr/>
        <p:txBody>
          <a:bodyPr/>
          <a:lstStyle/>
          <a:p>
            <a:r>
              <a:rPr lang="en-IN" dirty="0"/>
              <a:t>XCHG</a:t>
            </a:r>
          </a:p>
        </p:txBody>
      </p:sp>
      <p:sp>
        <p:nvSpPr>
          <p:cNvPr id="3" name="Content Placeholder 2">
            <a:extLst>
              <a:ext uri="{FF2B5EF4-FFF2-40B4-BE49-F238E27FC236}">
                <a16:creationId xmlns:a16="http://schemas.microsoft.com/office/drawing/2014/main" xmlns="" id="{6D755F3A-CB01-4800-A12C-49F3F7A6A35B}"/>
              </a:ext>
            </a:extLst>
          </p:cNvPr>
          <p:cNvSpPr>
            <a:spLocks noGrp="1"/>
          </p:cNvSpPr>
          <p:nvPr>
            <p:ph idx="1"/>
          </p:nvPr>
        </p:nvSpPr>
        <p:spPr/>
        <p:txBody>
          <a:bodyPr/>
          <a:lstStyle/>
          <a:p>
            <a:pPr marL="285115" indent="-273050">
              <a:lnSpc>
                <a:spcPct val="100000"/>
              </a:lnSpc>
              <a:spcBef>
                <a:spcPts val="95"/>
              </a:spcBef>
              <a:buClr>
                <a:srgbClr val="E7BB29"/>
              </a:buClr>
              <a:buSzPct val="94000"/>
              <a:buFont typeface="Wingdings 2"/>
              <a:buChar char=""/>
              <a:tabLst>
                <a:tab pos="285750" algn="l"/>
              </a:tabLst>
            </a:pPr>
            <a:r>
              <a:rPr lang="en-US" sz="2500" b="1" spc="-30" dirty="0">
                <a:latin typeface="Constantia"/>
                <a:cs typeface="Constantia"/>
              </a:rPr>
              <a:t>XCHG </a:t>
            </a:r>
            <a:r>
              <a:rPr lang="en-US" sz="2500" b="1" spc="-10" dirty="0">
                <a:latin typeface="Constantia"/>
                <a:cs typeface="Constantia"/>
              </a:rPr>
              <a:t>Des,</a:t>
            </a:r>
            <a:r>
              <a:rPr lang="en-US" sz="2500" b="1" spc="30" dirty="0">
                <a:latin typeface="Constantia"/>
                <a:cs typeface="Constantia"/>
              </a:rPr>
              <a:t> </a:t>
            </a:r>
            <a:r>
              <a:rPr lang="en-US" sz="2500" b="1" spc="-20" dirty="0">
                <a:latin typeface="Constantia"/>
                <a:cs typeface="Constantia"/>
              </a:rPr>
              <a:t>Src:</a:t>
            </a:r>
            <a:endParaRPr lang="en-US" sz="2500" dirty="0">
              <a:latin typeface="Constantia"/>
              <a:cs typeface="Constantia"/>
            </a:endParaRPr>
          </a:p>
          <a:p>
            <a:pPr marL="652780" lvl="1" indent="-247650">
              <a:lnSpc>
                <a:spcPct val="100000"/>
              </a:lnSpc>
              <a:spcBef>
                <a:spcPts val="1765"/>
              </a:spcBef>
              <a:buClr>
                <a:srgbClr val="A4B592"/>
              </a:buClr>
              <a:buSzPct val="84782"/>
              <a:buFont typeface="Wingdings 2"/>
              <a:buChar char=""/>
              <a:tabLst>
                <a:tab pos="653415" algn="l"/>
              </a:tabLst>
            </a:pPr>
            <a:r>
              <a:rPr lang="en-US" sz="2300" spc="-5" dirty="0">
                <a:latin typeface="Constantia"/>
                <a:cs typeface="Constantia"/>
              </a:rPr>
              <a:t>This instruction </a:t>
            </a:r>
            <a:r>
              <a:rPr lang="en-US" sz="2300" spc="-15" dirty="0">
                <a:latin typeface="Constantia"/>
                <a:cs typeface="Constantia"/>
              </a:rPr>
              <a:t>exchanges </a:t>
            </a:r>
            <a:r>
              <a:rPr lang="en-US" sz="2300" spc="-10" dirty="0">
                <a:latin typeface="Constantia"/>
                <a:cs typeface="Constantia"/>
              </a:rPr>
              <a:t>Src </a:t>
            </a:r>
            <a:r>
              <a:rPr lang="en-US" sz="2300" dirty="0">
                <a:latin typeface="Constantia"/>
                <a:cs typeface="Constantia"/>
              </a:rPr>
              <a:t>with</a:t>
            </a:r>
            <a:r>
              <a:rPr lang="en-US" sz="2300" spc="-409" dirty="0">
                <a:latin typeface="Constantia"/>
                <a:cs typeface="Constantia"/>
              </a:rPr>
              <a:t> </a:t>
            </a:r>
            <a:r>
              <a:rPr lang="en-US" sz="2300" spc="-10" dirty="0">
                <a:latin typeface="Constantia"/>
                <a:cs typeface="Constantia"/>
              </a:rPr>
              <a:t>Des.</a:t>
            </a:r>
            <a:endParaRPr lang="en-US" sz="2300" dirty="0">
              <a:latin typeface="Constantia"/>
              <a:cs typeface="Constantia"/>
            </a:endParaRPr>
          </a:p>
          <a:p>
            <a:pPr marL="652780" lvl="1" indent="-247650">
              <a:lnSpc>
                <a:spcPct val="100000"/>
              </a:lnSpc>
              <a:spcBef>
                <a:spcPts val="1750"/>
              </a:spcBef>
              <a:buClr>
                <a:srgbClr val="A4B592"/>
              </a:buClr>
              <a:buSzPct val="84782"/>
              <a:buFont typeface="Wingdings 2"/>
              <a:buChar char=""/>
              <a:tabLst>
                <a:tab pos="653415" algn="l"/>
              </a:tabLst>
            </a:pPr>
            <a:r>
              <a:rPr lang="en-US" sz="2300" spc="-35" dirty="0">
                <a:latin typeface="Constantia"/>
                <a:cs typeface="Constantia"/>
              </a:rPr>
              <a:t>It</a:t>
            </a:r>
            <a:r>
              <a:rPr lang="en-US" sz="2300" spc="-114" dirty="0">
                <a:latin typeface="Constantia"/>
                <a:cs typeface="Constantia"/>
              </a:rPr>
              <a:t> </a:t>
            </a:r>
            <a:r>
              <a:rPr lang="en-US" sz="2300" spc="-5" dirty="0">
                <a:latin typeface="Constantia"/>
                <a:cs typeface="Constantia"/>
              </a:rPr>
              <a:t>cannot</a:t>
            </a:r>
            <a:r>
              <a:rPr lang="en-US" sz="2300" spc="-135" dirty="0">
                <a:latin typeface="Constantia"/>
                <a:cs typeface="Constantia"/>
              </a:rPr>
              <a:t> </a:t>
            </a:r>
            <a:r>
              <a:rPr lang="en-US" sz="2300" spc="-20" dirty="0">
                <a:latin typeface="Constantia"/>
                <a:cs typeface="Constantia"/>
              </a:rPr>
              <a:t>exchange</a:t>
            </a:r>
            <a:r>
              <a:rPr lang="en-US" sz="2300" spc="-100" dirty="0">
                <a:latin typeface="Constantia"/>
                <a:cs typeface="Constantia"/>
              </a:rPr>
              <a:t> </a:t>
            </a:r>
            <a:r>
              <a:rPr lang="en-US" sz="2300" spc="-20" dirty="0">
                <a:latin typeface="Constantia"/>
                <a:cs typeface="Constantia"/>
              </a:rPr>
              <a:t>two</a:t>
            </a:r>
            <a:r>
              <a:rPr lang="en-US" sz="2300" spc="-65" dirty="0">
                <a:latin typeface="Constantia"/>
                <a:cs typeface="Constantia"/>
              </a:rPr>
              <a:t> </a:t>
            </a:r>
            <a:r>
              <a:rPr lang="en-US" sz="2300" dirty="0">
                <a:latin typeface="Constantia"/>
                <a:cs typeface="Constantia"/>
              </a:rPr>
              <a:t>memory</a:t>
            </a:r>
            <a:r>
              <a:rPr lang="en-US" sz="2300" spc="-70" dirty="0">
                <a:latin typeface="Constantia"/>
                <a:cs typeface="Constantia"/>
              </a:rPr>
              <a:t> </a:t>
            </a:r>
            <a:r>
              <a:rPr lang="en-US" sz="2300" dirty="0">
                <a:latin typeface="Constantia"/>
                <a:cs typeface="Constantia"/>
              </a:rPr>
              <a:t>locations</a:t>
            </a:r>
            <a:r>
              <a:rPr lang="en-US" sz="2300" spc="-150" dirty="0">
                <a:latin typeface="Constantia"/>
                <a:cs typeface="Constantia"/>
              </a:rPr>
              <a:t> </a:t>
            </a:r>
            <a:r>
              <a:rPr lang="en-US" sz="2300" spc="-35" dirty="0">
                <a:latin typeface="Constantia"/>
                <a:cs typeface="Constantia"/>
              </a:rPr>
              <a:t>directly.</a:t>
            </a:r>
            <a:endParaRPr lang="en-US" sz="2300" dirty="0">
              <a:latin typeface="Constantia"/>
              <a:cs typeface="Constantia"/>
            </a:endParaRPr>
          </a:p>
          <a:p>
            <a:pPr marL="652780" lvl="1" indent="-247650">
              <a:lnSpc>
                <a:spcPct val="100000"/>
              </a:lnSpc>
              <a:spcBef>
                <a:spcPts val="1750"/>
              </a:spcBef>
              <a:buClr>
                <a:srgbClr val="A4B592"/>
              </a:buClr>
              <a:buSzPct val="84782"/>
              <a:buFont typeface="Wingdings 2"/>
              <a:buChar char=""/>
              <a:tabLst>
                <a:tab pos="653415" algn="l"/>
              </a:tabLst>
            </a:pPr>
            <a:r>
              <a:rPr lang="en-US" sz="2300" spc="-15" dirty="0">
                <a:latin typeface="Constantia"/>
                <a:cs typeface="Constantia"/>
              </a:rPr>
              <a:t>E.g.: </a:t>
            </a:r>
            <a:r>
              <a:rPr lang="en-US" sz="2300" spc="-25" dirty="0">
                <a:latin typeface="Constantia"/>
                <a:cs typeface="Constantia"/>
              </a:rPr>
              <a:t>XCHG </a:t>
            </a:r>
            <a:r>
              <a:rPr lang="en-US" sz="2300" spc="-35" dirty="0">
                <a:latin typeface="Constantia"/>
                <a:cs typeface="Constantia"/>
              </a:rPr>
              <a:t>DX,</a:t>
            </a:r>
            <a:r>
              <a:rPr lang="en-US" sz="2300" spc="-100" dirty="0">
                <a:latin typeface="Constantia"/>
                <a:cs typeface="Constantia"/>
              </a:rPr>
              <a:t> </a:t>
            </a:r>
            <a:r>
              <a:rPr lang="en-US" sz="2300" spc="-5" dirty="0">
                <a:latin typeface="Constantia"/>
                <a:cs typeface="Constantia"/>
              </a:rPr>
              <a:t>AX</a:t>
            </a:r>
            <a:endParaRPr lang="en-US" sz="2300" dirty="0">
              <a:latin typeface="Constantia"/>
              <a:cs typeface="Constantia"/>
            </a:endParaRPr>
          </a:p>
          <a:p>
            <a:endParaRPr lang="en-IN" dirty="0"/>
          </a:p>
        </p:txBody>
      </p:sp>
    </p:spTree>
    <p:extLst>
      <p:ext uri="{BB962C8B-B14F-4D97-AF65-F5344CB8AC3E}">
        <p14:creationId xmlns:p14="http://schemas.microsoft.com/office/powerpoint/2010/main" val="40381229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548" y="408508"/>
            <a:ext cx="7021830" cy="757555"/>
          </a:xfrm>
          <a:prstGeom prst="rect">
            <a:avLst/>
          </a:prstGeom>
        </p:spPr>
        <p:txBody>
          <a:bodyPr vert="horz" wrap="square" lIns="0" tIns="12700" rIns="0" bIns="0" rtlCol="0">
            <a:spAutoFit/>
          </a:bodyPr>
          <a:lstStyle/>
          <a:p>
            <a:pPr marL="12700">
              <a:lnSpc>
                <a:spcPct val="100000"/>
              </a:lnSpc>
              <a:spcBef>
                <a:spcPts val="100"/>
              </a:spcBef>
            </a:pPr>
            <a:r>
              <a:rPr sz="4800" b="0" dirty="0">
                <a:solidFill>
                  <a:schemeClr val="tx1"/>
                </a:solidFill>
                <a:latin typeface="Times New Roman"/>
                <a:cs typeface="Times New Roman"/>
              </a:rPr>
              <a:t>Shift and Rotate</a:t>
            </a:r>
            <a:r>
              <a:rPr sz="4800" b="0" spc="-85" dirty="0">
                <a:solidFill>
                  <a:schemeClr val="tx1"/>
                </a:solidFill>
                <a:latin typeface="Times New Roman"/>
                <a:cs typeface="Times New Roman"/>
              </a:rPr>
              <a:t> </a:t>
            </a:r>
            <a:r>
              <a:rPr sz="4800" b="0" dirty="0">
                <a:solidFill>
                  <a:schemeClr val="tx1"/>
                </a:solidFill>
                <a:latin typeface="Times New Roman"/>
                <a:cs typeface="Times New Roman"/>
              </a:rPr>
              <a:t>Instructions</a:t>
            </a:r>
            <a:endParaRPr sz="4800" dirty="0">
              <a:solidFill>
                <a:schemeClr val="tx1"/>
              </a:solidFill>
              <a:latin typeface="Times New Roman"/>
              <a:cs typeface="Times New Roman"/>
            </a:endParaRPr>
          </a:p>
        </p:txBody>
      </p:sp>
      <p:sp>
        <p:nvSpPr>
          <p:cNvPr id="4" name="object 4"/>
          <p:cNvSpPr txBox="1"/>
          <p:nvPr/>
        </p:nvSpPr>
        <p:spPr>
          <a:xfrm>
            <a:off x="3280028" y="2506218"/>
            <a:ext cx="3692525" cy="803910"/>
          </a:xfrm>
          <a:prstGeom prst="rect">
            <a:avLst/>
          </a:prstGeom>
        </p:spPr>
        <p:txBody>
          <a:bodyPr vert="horz" wrap="square" lIns="0" tIns="13335" rIns="0" bIns="0" rtlCol="0">
            <a:spAutoFit/>
          </a:bodyPr>
          <a:lstStyle/>
          <a:p>
            <a:pPr marL="64769">
              <a:lnSpc>
                <a:spcPct val="100000"/>
              </a:lnSpc>
              <a:spcBef>
                <a:spcPts val="105"/>
              </a:spcBef>
            </a:pPr>
            <a:r>
              <a:rPr sz="1700" dirty="0">
                <a:latin typeface="Times New Roman"/>
                <a:cs typeface="Times New Roman"/>
              </a:rPr>
              <a:t>; </a:t>
            </a:r>
            <a:r>
              <a:rPr sz="1700" spc="-5" dirty="0">
                <a:latin typeface="Times New Roman"/>
                <a:cs typeface="Times New Roman"/>
              </a:rPr>
              <a:t>AX </a:t>
            </a:r>
            <a:r>
              <a:rPr sz="1700" dirty="0">
                <a:latin typeface="Times New Roman"/>
                <a:cs typeface="Times New Roman"/>
              </a:rPr>
              <a:t>is logically shifted left 1</a:t>
            </a:r>
            <a:r>
              <a:rPr sz="1700" spc="-229" dirty="0">
                <a:latin typeface="Times New Roman"/>
                <a:cs typeface="Times New Roman"/>
              </a:rPr>
              <a:t> </a:t>
            </a:r>
            <a:r>
              <a:rPr sz="1700" spc="5" dirty="0">
                <a:latin typeface="Times New Roman"/>
                <a:cs typeface="Times New Roman"/>
              </a:rPr>
              <a:t>place</a:t>
            </a:r>
            <a:endParaRPr sz="1700" dirty="0">
              <a:latin typeface="Times New Roman"/>
              <a:cs typeface="Times New Roman"/>
            </a:endParaRPr>
          </a:p>
          <a:p>
            <a:pPr marL="12700">
              <a:lnSpc>
                <a:spcPct val="100000"/>
              </a:lnSpc>
            </a:pPr>
            <a:r>
              <a:rPr sz="1700" dirty="0">
                <a:latin typeface="Times New Roman"/>
                <a:cs typeface="Times New Roman"/>
              </a:rPr>
              <a:t>; </a:t>
            </a:r>
            <a:r>
              <a:rPr sz="1700" spc="5" dirty="0">
                <a:latin typeface="Times New Roman"/>
                <a:cs typeface="Times New Roman"/>
              </a:rPr>
              <a:t>BX </a:t>
            </a:r>
            <a:r>
              <a:rPr sz="1700" dirty="0">
                <a:latin typeface="Times New Roman"/>
                <a:cs typeface="Times New Roman"/>
              </a:rPr>
              <a:t>is logically </a:t>
            </a:r>
            <a:r>
              <a:rPr sz="1700" spc="-5" dirty="0">
                <a:latin typeface="Times New Roman"/>
                <a:cs typeface="Times New Roman"/>
              </a:rPr>
              <a:t>shifted right </a:t>
            </a:r>
            <a:r>
              <a:rPr sz="1700" spc="5" dirty="0">
                <a:latin typeface="Times New Roman"/>
                <a:cs typeface="Times New Roman"/>
              </a:rPr>
              <a:t>2</a:t>
            </a:r>
            <a:r>
              <a:rPr sz="1700" spc="-160" dirty="0">
                <a:latin typeface="Times New Roman"/>
                <a:cs typeface="Times New Roman"/>
              </a:rPr>
              <a:t> </a:t>
            </a:r>
            <a:r>
              <a:rPr sz="1700" dirty="0">
                <a:latin typeface="Times New Roman"/>
                <a:cs typeface="Times New Roman"/>
              </a:rPr>
              <a:t>places</a:t>
            </a:r>
          </a:p>
          <a:p>
            <a:pPr marL="64769">
              <a:lnSpc>
                <a:spcPct val="100000"/>
              </a:lnSpc>
            </a:pPr>
            <a:r>
              <a:rPr sz="1700" dirty="0">
                <a:latin typeface="Times New Roman"/>
                <a:cs typeface="Times New Roman"/>
              </a:rPr>
              <a:t>; </a:t>
            </a:r>
            <a:r>
              <a:rPr sz="1700" spc="-10" dirty="0">
                <a:latin typeface="Times New Roman"/>
                <a:cs typeface="Times New Roman"/>
              </a:rPr>
              <a:t>SI </a:t>
            </a:r>
            <a:r>
              <a:rPr sz="1700" dirty="0">
                <a:latin typeface="Times New Roman"/>
                <a:cs typeface="Times New Roman"/>
              </a:rPr>
              <a:t>is arithmetically shifted </a:t>
            </a:r>
            <a:r>
              <a:rPr sz="1700" spc="-5" dirty="0">
                <a:latin typeface="Times New Roman"/>
                <a:cs typeface="Times New Roman"/>
              </a:rPr>
              <a:t>right </a:t>
            </a:r>
            <a:r>
              <a:rPr sz="1700" dirty="0">
                <a:latin typeface="Times New Roman"/>
                <a:cs typeface="Times New Roman"/>
              </a:rPr>
              <a:t>2</a:t>
            </a:r>
            <a:r>
              <a:rPr sz="1700" spc="-130" dirty="0">
                <a:latin typeface="Times New Roman"/>
                <a:cs typeface="Times New Roman"/>
              </a:rPr>
              <a:t> </a:t>
            </a:r>
            <a:r>
              <a:rPr sz="1700" spc="5" dirty="0">
                <a:latin typeface="Times New Roman"/>
                <a:cs typeface="Times New Roman"/>
              </a:rPr>
              <a:t>places</a:t>
            </a:r>
            <a:endParaRPr sz="1700" dirty="0">
              <a:latin typeface="Times New Roman"/>
              <a:cs typeface="Times New Roman"/>
            </a:endParaRPr>
          </a:p>
        </p:txBody>
      </p:sp>
      <p:sp>
        <p:nvSpPr>
          <p:cNvPr id="5" name="object 5"/>
          <p:cNvSpPr txBox="1"/>
          <p:nvPr/>
        </p:nvSpPr>
        <p:spPr>
          <a:xfrm>
            <a:off x="1066800" y="2511334"/>
            <a:ext cx="1600200" cy="798295"/>
          </a:xfrm>
          <a:prstGeom prst="rect">
            <a:avLst/>
          </a:prstGeom>
        </p:spPr>
        <p:txBody>
          <a:bodyPr vert="horz" wrap="square" lIns="0" tIns="13335" rIns="0" bIns="0" rtlCol="0">
            <a:spAutoFit/>
          </a:bodyPr>
          <a:lstStyle/>
          <a:p>
            <a:pPr marL="527685" indent="-515620">
              <a:lnSpc>
                <a:spcPct val="100000"/>
              </a:lnSpc>
              <a:spcBef>
                <a:spcPts val="105"/>
              </a:spcBef>
              <a:buAutoNum type="romanLcParenR"/>
              <a:tabLst>
                <a:tab pos="527685" algn="l"/>
                <a:tab pos="528320" algn="l"/>
              </a:tabLst>
            </a:pPr>
            <a:r>
              <a:rPr sz="1700" spc="-10" dirty="0">
                <a:latin typeface="Times New Roman"/>
                <a:cs typeface="Times New Roman"/>
              </a:rPr>
              <a:t>SHL</a:t>
            </a:r>
            <a:r>
              <a:rPr sz="1700" spc="-180" dirty="0">
                <a:latin typeface="Times New Roman"/>
                <a:cs typeface="Times New Roman"/>
              </a:rPr>
              <a:t> </a:t>
            </a:r>
            <a:r>
              <a:rPr sz="1700" spc="-5" dirty="0">
                <a:latin typeface="Times New Roman"/>
                <a:cs typeface="Times New Roman"/>
              </a:rPr>
              <a:t>AX,1</a:t>
            </a:r>
            <a:endParaRPr sz="1700" dirty="0">
              <a:latin typeface="Times New Roman"/>
              <a:cs typeface="Times New Roman"/>
            </a:endParaRPr>
          </a:p>
          <a:p>
            <a:pPr marL="527685" indent="-515620">
              <a:lnSpc>
                <a:spcPct val="100000"/>
              </a:lnSpc>
              <a:buAutoNum type="romanLcParenR"/>
              <a:tabLst>
                <a:tab pos="527685" algn="l"/>
                <a:tab pos="528320" algn="l"/>
              </a:tabLst>
            </a:pPr>
            <a:r>
              <a:rPr sz="1700" spc="-5" dirty="0">
                <a:latin typeface="Times New Roman"/>
                <a:cs typeface="Times New Roman"/>
              </a:rPr>
              <a:t>SHR</a:t>
            </a:r>
            <a:r>
              <a:rPr sz="1700" spc="-20" dirty="0">
                <a:latin typeface="Times New Roman"/>
                <a:cs typeface="Times New Roman"/>
              </a:rPr>
              <a:t> </a:t>
            </a:r>
            <a:r>
              <a:rPr sz="1700" dirty="0">
                <a:latin typeface="Times New Roman"/>
                <a:cs typeface="Times New Roman"/>
              </a:rPr>
              <a:t>BX,2</a:t>
            </a:r>
          </a:p>
          <a:p>
            <a:pPr marL="527685" indent="-515620">
              <a:lnSpc>
                <a:spcPct val="100000"/>
              </a:lnSpc>
              <a:buAutoNum type="romanLcParenR"/>
              <a:tabLst>
                <a:tab pos="527685" algn="l"/>
                <a:tab pos="528320" algn="l"/>
              </a:tabLst>
            </a:pPr>
            <a:r>
              <a:rPr sz="1700" spc="-10" dirty="0">
                <a:latin typeface="Times New Roman"/>
                <a:cs typeface="Times New Roman"/>
              </a:rPr>
              <a:t>SAR</a:t>
            </a:r>
            <a:r>
              <a:rPr sz="1700" spc="-15" dirty="0">
                <a:latin typeface="Times New Roman"/>
                <a:cs typeface="Times New Roman"/>
              </a:rPr>
              <a:t> </a:t>
            </a:r>
            <a:r>
              <a:rPr sz="1700" spc="-10" dirty="0">
                <a:latin typeface="Times New Roman"/>
                <a:cs typeface="Times New Roman"/>
              </a:rPr>
              <a:t>SI,2</a:t>
            </a:r>
            <a:endParaRPr sz="1700" dirty="0">
              <a:latin typeface="Times New Roman"/>
              <a:cs typeface="Times New Roman"/>
            </a:endParaRPr>
          </a:p>
        </p:txBody>
      </p:sp>
      <p:sp>
        <p:nvSpPr>
          <p:cNvPr id="8" name="object 8"/>
          <p:cNvSpPr txBox="1"/>
          <p:nvPr/>
        </p:nvSpPr>
        <p:spPr>
          <a:xfrm>
            <a:off x="536244" y="3941626"/>
            <a:ext cx="7934325" cy="2507866"/>
          </a:xfrm>
          <a:prstGeom prst="rect">
            <a:avLst/>
          </a:prstGeom>
        </p:spPr>
        <p:txBody>
          <a:bodyPr vert="horz" wrap="square" lIns="0" tIns="12700" rIns="0" bIns="0" rtlCol="0">
            <a:spAutoFit/>
          </a:bodyPr>
          <a:lstStyle/>
          <a:p>
            <a:pPr marL="12700">
              <a:lnSpc>
                <a:spcPct val="100000"/>
              </a:lnSpc>
              <a:spcBef>
                <a:spcPts val="100"/>
              </a:spcBef>
            </a:pPr>
            <a:r>
              <a:rPr sz="1700" b="1" spc="-5" dirty="0">
                <a:latin typeface="Times New Roman"/>
                <a:cs typeface="Times New Roman"/>
              </a:rPr>
              <a:t>Note:</a:t>
            </a:r>
            <a:endParaRPr sz="2400" dirty="0">
              <a:latin typeface="Times New Roman"/>
              <a:cs typeface="Times New Roman"/>
            </a:endParaRPr>
          </a:p>
          <a:p>
            <a:pPr marL="527685" indent="-515620">
              <a:lnSpc>
                <a:spcPct val="100000"/>
              </a:lnSpc>
              <a:spcBef>
                <a:spcPts val="5"/>
              </a:spcBef>
              <a:buFont typeface="Wingdings"/>
              <a:buChar char=""/>
              <a:tabLst>
                <a:tab pos="527685" algn="l"/>
                <a:tab pos="528320" algn="l"/>
              </a:tabLst>
            </a:pPr>
            <a:r>
              <a:rPr sz="2400" b="1" spc="-10" dirty="0">
                <a:latin typeface="Times New Roman"/>
                <a:cs typeface="Times New Roman"/>
              </a:rPr>
              <a:t>The </a:t>
            </a:r>
            <a:r>
              <a:rPr sz="2400" b="1" dirty="0">
                <a:latin typeface="Times New Roman"/>
                <a:cs typeface="Times New Roman"/>
              </a:rPr>
              <a:t>arithmetic</a:t>
            </a:r>
            <a:r>
              <a:rPr sz="2400" b="1" spc="-85" dirty="0">
                <a:latin typeface="Times New Roman"/>
                <a:cs typeface="Times New Roman"/>
              </a:rPr>
              <a:t> </a:t>
            </a:r>
            <a:r>
              <a:rPr sz="2400" b="1" spc="10" dirty="0">
                <a:latin typeface="Times New Roman"/>
                <a:cs typeface="Times New Roman"/>
              </a:rPr>
              <a:t>left</a:t>
            </a:r>
            <a:r>
              <a:rPr sz="2400" b="1" spc="-85" dirty="0">
                <a:latin typeface="Times New Roman"/>
                <a:cs typeface="Times New Roman"/>
              </a:rPr>
              <a:t> </a:t>
            </a:r>
            <a:r>
              <a:rPr sz="2400" b="1" spc="5" dirty="0">
                <a:latin typeface="Times New Roman"/>
                <a:cs typeface="Times New Roman"/>
              </a:rPr>
              <a:t>shift</a:t>
            </a:r>
            <a:r>
              <a:rPr sz="2400" b="1" spc="-35" dirty="0">
                <a:latin typeface="Times New Roman"/>
                <a:cs typeface="Times New Roman"/>
              </a:rPr>
              <a:t> </a:t>
            </a:r>
            <a:r>
              <a:rPr sz="2400" b="1" spc="-5" dirty="0">
                <a:latin typeface="Times New Roman"/>
                <a:cs typeface="Times New Roman"/>
              </a:rPr>
              <a:t>and</a:t>
            </a:r>
            <a:r>
              <a:rPr sz="2400" b="1" spc="-10" dirty="0">
                <a:latin typeface="Times New Roman"/>
                <a:cs typeface="Times New Roman"/>
              </a:rPr>
              <a:t> </a:t>
            </a:r>
            <a:r>
              <a:rPr sz="2400" b="1" dirty="0">
                <a:latin typeface="Times New Roman"/>
                <a:cs typeface="Times New Roman"/>
              </a:rPr>
              <a:t>logical</a:t>
            </a:r>
            <a:r>
              <a:rPr sz="2400" b="1" spc="-40" dirty="0">
                <a:latin typeface="Times New Roman"/>
                <a:cs typeface="Times New Roman"/>
              </a:rPr>
              <a:t> </a:t>
            </a:r>
            <a:r>
              <a:rPr sz="2400" b="1" spc="10" dirty="0">
                <a:latin typeface="Times New Roman"/>
                <a:cs typeface="Times New Roman"/>
              </a:rPr>
              <a:t>left</a:t>
            </a:r>
            <a:r>
              <a:rPr sz="2400" b="1" spc="-85" dirty="0">
                <a:latin typeface="Times New Roman"/>
                <a:cs typeface="Times New Roman"/>
              </a:rPr>
              <a:t> </a:t>
            </a:r>
            <a:r>
              <a:rPr sz="2400" b="1" spc="5" dirty="0">
                <a:latin typeface="Times New Roman"/>
                <a:cs typeface="Times New Roman"/>
              </a:rPr>
              <a:t>shift</a:t>
            </a:r>
            <a:r>
              <a:rPr sz="2400" b="1" spc="-35" dirty="0">
                <a:latin typeface="Times New Roman"/>
                <a:cs typeface="Times New Roman"/>
              </a:rPr>
              <a:t> </a:t>
            </a:r>
            <a:r>
              <a:rPr sz="2400" b="1" spc="-5" dirty="0">
                <a:latin typeface="Times New Roman"/>
                <a:cs typeface="Times New Roman"/>
              </a:rPr>
              <a:t>are</a:t>
            </a:r>
            <a:r>
              <a:rPr sz="2400" b="1" spc="-60" dirty="0">
                <a:latin typeface="Times New Roman"/>
                <a:cs typeface="Times New Roman"/>
              </a:rPr>
              <a:t> </a:t>
            </a:r>
            <a:r>
              <a:rPr sz="2400" b="1" dirty="0">
                <a:latin typeface="Times New Roman"/>
                <a:cs typeface="Times New Roman"/>
              </a:rPr>
              <a:t>identical</a:t>
            </a:r>
            <a:endParaRPr sz="2400" dirty="0">
              <a:latin typeface="Times New Roman"/>
              <a:cs typeface="Times New Roman"/>
            </a:endParaRPr>
          </a:p>
          <a:p>
            <a:pPr marL="527685" marR="5080" indent="-515620">
              <a:lnSpc>
                <a:spcPct val="80000"/>
              </a:lnSpc>
              <a:spcBef>
                <a:spcPts val="409"/>
              </a:spcBef>
              <a:buFont typeface="Wingdings"/>
              <a:buChar char=""/>
              <a:tabLst>
                <a:tab pos="527685" algn="l"/>
                <a:tab pos="528320" algn="l"/>
              </a:tabLst>
            </a:pPr>
            <a:r>
              <a:rPr sz="2400" b="1" spc="-10" dirty="0">
                <a:latin typeface="Times New Roman"/>
                <a:cs typeface="Times New Roman"/>
              </a:rPr>
              <a:t>The </a:t>
            </a:r>
            <a:r>
              <a:rPr sz="2400" b="1" dirty="0">
                <a:solidFill>
                  <a:srgbClr val="FF0000"/>
                </a:solidFill>
                <a:latin typeface="Times New Roman"/>
                <a:cs typeface="Times New Roman"/>
              </a:rPr>
              <a:t>arithmetic right </a:t>
            </a:r>
            <a:r>
              <a:rPr sz="2400" b="1" spc="5" dirty="0">
                <a:solidFill>
                  <a:srgbClr val="FF0000"/>
                </a:solidFill>
                <a:latin typeface="Times New Roman"/>
                <a:cs typeface="Times New Roman"/>
              </a:rPr>
              <a:t>shift </a:t>
            </a:r>
            <a:r>
              <a:rPr sz="2400" b="1" dirty="0">
                <a:latin typeface="Times New Roman"/>
                <a:cs typeface="Times New Roman"/>
              </a:rPr>
              <a:t>and </a:t>
            </a:r>
            <a:r>
              <a:rPr sz="2400" b="1" spc="5" dirty="0">
                <a:solidFill>
                  <a:srgbClr val="FF0000"/>
                </a:solidFill>
                <a:latin typeface="Times New Roman"/>
                <a:cs typeface="Times New Roman"/>
              </a:rPr>
              <a:t>logical </a:t>
            </a:r>
            <a:r>
              <a:rPr sz="2400" b="1" dirty="0">
                <a:solidFill>
                  <a:srgbClr val="FF0000"/>
                </a:solidFill>
                <a:latin typeface="Times New Roman"/>
                <a:cs typeface="Times New Roman"/>
              </a:rPr>
              <a:t>right </a:t>
            </a:r>
            <a:r>
              <a:rPr sz="2400" b="1" spc="5" dirty="0">
                <a:solidFill>
                  <a:srgbClr val="FF0000"/>
                </a:solidFill>
                <a:latin typeface="Times New Roman"/>
                <a:cs typeface="Times New Roman"/>
              </a:rPr>
              <a:t>shift </a:t>
            </a:r>
            <a:r>
              <a:rPr sz="2400" b="1" dirty="0">
                <a:latin typeface="Times New Roman"/>
                <a:cs typeface="Times New Roman"/>
              </a:rPr>
              <a:t>are </a:t>
            </a:r>
            <a:r>
              <a:rPr sz="2400" b="1" dirty="0">
                <a:solidFill>
                  <a:srgbClr val="FF0000"/>
                </a:solidFill>
                <a:latin typeface="Times New Roman"/>
                <a:cs typeface="Times New Roman"/>
              </a:rPr>
              <a:t>different </a:t>
            </a:r>
            <a:r>
              <a:rPr sz="2400" b="1" dirty="0">
                <a:latin typeface="Times New Roman"/>
                <a:cs typeface="Times New Roman"/>
              </a:rPr>
              <a:t>because </a:t>
            </a:r>
            <a:r>
              <a:rPr sz="2400" b="1" spc="-5" dirty="0">
                <a:latin typeface="Times New Roman"/>
                <a:cs typeface="Times New Roman"/>
              </a:rPr>
              <a:t>the  </a:t>
            </a:r>
            <a:r>
              <a:rPr sz="2400" b="1" dirty="0">
                <a:latin typeface="Times New Roman"/>
                <a:cs typeface="Times New Roman"/>
              </a:rPr>
              <a:t>arithmetic right </a:t>
            </a:r>
            <a:r>
              <a:rPr sz="2400" b="1" spc="5" dirty="0">
                <a:latin typeface="Times New Roman"/>
                <a:cs typeface="Times New Roman"/>
              </a:rPr>
              <a:t>shift </a:t>
            </a:r>
            <a:r>
              <a:rPr sz="2400" b="1" spc="-5" dirty="0">
                <a:latin typeface="Times New Roman"/>
                <a:cs typeface="Times New Roman"/>
              </a:rPr>
              <a:t>copies the </a:t>
            </a:r>
            <a:r>
              <a:rPr sz="2400" b="1" spc="5" dirty="0">
                <a:latin typeface="Times New Roman"/>
                <a:cs typeface="Times New Roman"/>
              </a:rPr>
              <a:t>sign-bit </a:t>
            </a:r>
            <a:r>
              <a:rPr sz="2400" b="1" spc="-5" dirty="0">
                <a:latin typeface="Times New Roman"/>
                <a:cs typeface="Times New Roman"/>
              </a:rPr>
              <a:t>through the </a:t>
            </a:r>
            <a:r>
              <a:rPr sz="2400" b="1" spc="-30" dirty="0">
                <a:latin typeface="Times New Roman"/>
                <a:cs typeface="Times New Roman"/>
              </a:rPr>
              <a:t>number, </a:t>
            </a:r>
            <a:r>
              <a:rPr sz="2400" b="1" dirty="0">
                <a:latin typeface="Times New Roman"/>
                <a:cs typeface="Times New Roman"/>
              </a:rPr>
              <a:t>whereas </a:t>
            </a:r>
            <a:r>
              <a:rPr sz="2400" b="1" spc="-5" dirty="0">
                <a:latin typeface="Times New Roman"/>
                <a:cs typeface="Times New Roman"/>
              </a:rPr>
              <a:t>the</a:t>
            </a:r>
            <a:r>
              <a:rPr sz="2400" b="1" spc="-245" dirty="0">
                <a:latin typeface="Times New Roman"/>
                <a:cs typeface="Times New Roman"/>
              </a:rPr>
              <a:t> </a:t>
            </a:r>
            <a:r>
              <a:rPr sz="2400" b="1" dirty="0">
                <a:latin typeface="Times New Roman"/>
                <a:cs typeface="Times New Roman"/>
              </a:rPr>
              <a:t>logical  right </a:t>
            </a:r>
            <a:r>
              <a:rPr sz="2400" b="1" spc="5" dirty="0">
                <a:latin typeface="Times New Roman"/>
                <a:cs typeface="Times New Roman"/>
              </a:rPr>
              <a:t>shift </a:t>
            </a:r>
            <a:r>
              <a:rPr sz="2400" b="1" dirty="0">
                <a:latin typeface="Times New Roman"/>
                <a:cs typeface="Times New Roman"/>
              </a:rPr>
              <a:t>copies a 0 </a:t>
            </a:r>
            <a:r>
              <a:rPr sz="2400" b="1" spc="-5" dirty="0">
                <a:latin typeface="Times New Roman"/>
                <a:cs typeface="Times New Roman"/>
              </a:rPr>
              <a:t>through the</a:t>
            </a:r>
            <a:r>
              <a:rPr sz="2400" b="1" spc="-170" dirty="0">
                <a:latin typeface="Times New Roman"/>
                <a:cs typeface="Times New Roman"/>
              </a:rPr>
              <a:t> </a:t>
            </a:r>
            <a:r>
              <a:rPr sz="2400" b="1" spc="-5" dirty="0">
                <a:latin typeface="Times New Roman"/>
                <a:cs typeface="Times New Roman"/>
              </a:rPr>
              <a:t>number</a:t>
            </a:r>
            <a:endParaRPr sz="2400" dirty="0">
              <a:latin typeface="Times New Roman"/>
              <a:cs typeface="Times New Roman"/>
            </a:endParaRPr>
          </a:p>
          <a:p>
            <a:pPr marL="579120" indent="-567055">
              <a:lnSpc>
                <a:spcPct val="100000"/>
              </a:lnSpc>
              <a:buFont typeface="Wingdings"/>
              <a:buChar char=""/>
              <a:tabLst>
                <a:tab pos="579120" algn="l"/>
                <a:tab pos="579755" algn="l"/>
              </a:tabLst>
            </a:pPr>
            <a:r>
              <a:rPr sz="2400" spc="-15" dirty="0">
                <a:latin typeface="Times New Roman"/>
                <a:cs typeface="Times New Roman"/>
              </a:rPr>
              <a:t>Segment </a:t>
            </a:r>
            <a:r>
              <a:rPr sz="2400" spc="-5" dirty="0">
                <a:latin typeface="Times New Roman"/>
                <a:cs typeface="Times New Roman"/>
              </a:rPr>
              <a:t>register cannot </a:t>
            </a:r>
            <a:r>
              <a:rPr sz="2400" spc="5" dirty="0">
                <a:latin typeface="Times New Roman"/>
                <a:cs typeface="Times New Roman"/>
              </a:rPr>
              <a:t>be</a:t>
            </a:r>
            <a:r>
              <a:rPr sz="2400" spc="35" dirty="0">
                <a:latin typeface="Times New Roman"/>
                <a:cs typeface="Times New Roman"/>
              </a:rPr>
              <a:t> </a:t>
            </a:r>
            <a:r>
              <a:rPr sz="2400" dirty="0">
                <a:latin typeface="Times New Roman"/>
                <a:cs typeface="Times New Roman"/>
              </a:rPr>
              <a:t>shifted</a:t>
            </a:r>
          </a:p>
          <a:p>
            <a:pPr marL="527685">
              <a:lnSpc>
                <a:spcPct val="100000"/>
              </a:lnSpc>
            </a:pPr>
            <a:endParaRPr sz="1700" dirty="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331974"/>
            <a:ext cx="7443774" cy="1635760"/>
          </a:xfrm>
          <a:prstGeom prst="rect">
            <a:avLst/>
          </a:prstGeom>
        </p:spPr>
        <p:txBody>
          <a:bodyPr vert="horz" wrap="square" lIns="0" tIns="85725" rIns="0" bIns="0" rtlCol="0">
            <a:spAutoFit/>
          </a:bodyPr>
          <a:lstStyle/>
          <a:p>
            <a:pPr marL="12700">
              <a:lnSpc>
                <a:spcPct val="100000"/>
              </a:lnSpc>
              <a:spcBef>
                <a:spcPts val="675"/>
              </a:spcBef>
            </a:pPr>
            <a:r>
              <a:rPr sz="2400" b="1" spc="-10" dirty="0">
                <a:latin typeface="Times New Roman"/>
                <a:cs typeface="Times New Roman"/>
              </a:rPr>
              <a:t>Rotate:</a:t>
            </a:r>
            <a:endParaRPr sz="2400">
              <a:latin typeface="Times New Roman"/>
              <a:cs typeface="Times New Roman"/>
            </a:endParaRPr>
          </a:p>
          <a:p>
            <a:pPr marL="356870" marR="5080">
              <a:lnSpc>
                <a:spcPct val="100000"/>
              </a:lnSpc>
              <a:spcBef>
                <a:spcPts val="580"/>
              </a:spcBef>
            </a:pPr>
            <a:r>
              <a:rPr sz="2400" dirty="0">
                <a:latin typeface="Times New Roman"/>
                <a:cs typeface="Times New Roman"/>
              </a:rPr>
              <a:t>Rotate </a:t>
            </a:r>
            <a:r>
              <a:rPr sz="2400" spc="-5" dirty="0">
                <a:latin typeface="Times New Roman"/>
                <a:cs typeface="Times New Roman"/>
              </a:rPr>
              <a:t>instructions </a:t>
            </a:r>
            <a:r>
              <a:rPr sz="2400" dirty="0">
                <a:latin typeface="Times New Roman"/>
                <a:cs typeface="Times New Roman"/>
              </a:rPr>
              <a:t>position </a:t>
            </a:r>
            <a:r>
              <a:rPr sz="2400" spc="-5" dirty="0">
                <a:latin typeface="Times New Roman"/>
                <a:cs typeface="Times New Roman"/>
              </a:rPr>
              <a:t>binary data by rotating </a:t>
            </a:r>
            <a:r>
              <a:rPr sz="2400" dirty="0">
                <a:latin typeface="Times New Roman"/>
                <a:cs typeface="Times New Roman"/>
              </a:rPr>
              <a:t>the  </a:t>
            </a:r>
            <a:r>
              <a:rPr sz="2400" spc="-5" dirty="0">
                <a:latin typeface="Times New Roman"/>
                <a:cs typeface="Times New Roman"/>
              </a:rPr>
              <a:t>information </a:t>
            </a:r>
            <a:r>
              <a:rPr sz="2400" dirty="0">
                <a:latin typeface="Times New Roman"/>
                <a:cs typeface="Times New Roman"/>
              </a:rPr>
              <a:t>in a </a:t>
            </a:r>
            <a:r>
              <a:rPr sz="2400" spc="-10" dirty="0">
                <a:latin typeface="Times New Roman"/>
                <a:cs typeface="Times New Roman"/>
              </a:rPr>
              <a:t>register </a:t>
            </a:r>
            <a:r>
              <a:rPr sz="2400" dirty="0">
                <a:latin typeface="Times New Roman"/>
                <a:cs typeface="Times New Roman"/>
              </a:rPr>
              <a:t>or </a:t>
            </a:r>
            <a:r>
              <a:rPr sz="2400" spc="-5" dirty="0">
                <a:latin typeface="Times New Roman"/>
                <a:cs typeface="Times New Roman"/>
              </a:rPr>
              <a:t>memory location, either from </a:t>
            </a:r>
            <a:r>
              <a:rPr sz="2400" dirty="0">
                <a:latin typeface="Times New Roman"/>
                <a:cs typeface="Times New Roman"/>
              </a:rPr>
              <a:t>one  </a:t>
            </a:r>
            <a:r>
              <a:rPr sz="2400" spc="-5" dirty="0">
                <a:latin typeface="Times New Roman"/>
                <a:cs typeface="Times New Roman"/>
              </a:rPr>
              <a:t>end </a:t>
            </a:r>
            <a:r>
              <a:rPr sz="2400" dirty="0">
                <a:latin typeface="Times New Roman"/>
                <a:cs typeface="Times New Roman"/>
              </a:rPr>
              <a:t>to </a:t>
            </a:r>
            <a:r>
              <a:rPr sz="2400" spc="-5" dirty="0">
                <a:latin typeface="Times New Roman"/>
                <a:cs typeface="Times New Roman"/>
              </a:rPr>
              <a:t>another </a:t>
            </a:r>
            <a:r>
              <a:rPr sz="2400" dirty="0">
                <a:latin typeface="Times New Roman"/>
                <a:cs typeface="Times New Roman"/>
              </a:rPr>
              <a:t>or </a:t>
            </a:r>
            <a:r>
              <a:rPr sz="2400" spc="-5" dirty="0">
                <a:latin typeface="Times New Roman"/>
                <a:cs typeface="Times New Roman"/>
              </a:rPr>
              <a:t>through </a:t>
            </a:r>
            <a:r>
              <a:rPr sz="2400" dirty="0">
                <a:latin typeface="Times New Roman"/>
                <a:cs typeface="Times New Roman"/>
              </a:rPr>
              <a:t>the</a:t>
            </a:r>
            <a:r>
              <a:rPr sz="2400" spc="-20" dirty="0">
                <a:latin typeface="Times New Roman"/>
                <a:cs typeface="Times New Roman"/>
              </a:rPr>
              <a:t> </a:t>
            </a:r>
            <a:r>
              <a:rPr sz="2400" spc="-10" dirty="0">
                <a:latin typeface="Times New Roman"/>
                <a:cs typeface="Times New Roman"/>
              </a:rPr>
              <a:t>carry</a:t>
            </a:r>
            <a:endParaRPr sz="2400">
              <a:latin typeface="Times New Roman"/>
              <a:cs typeface="Times New Roman"/>
            </a:endParaRPr>
          </a:p>
        </p:txBody>
      </p:sp>
      <p:sp>
        <p:nvSpPr>
          <p:cNvPr id="3" name="object 3"/>
          <p:cNvSpPr txBox="1"/>
          <p:nvPr/>
        </p:nvSpPr>
        <p:spPr>
          <a:xfrm>
            <a:off x="785826" y="1941576"/>
            <a:ext cx="2185974" cy="902170"/>
          </a:xfrm>
          <a:prstGeom prst="rect">
            <a:avLst/>
          </a:prstGeom>
        </p:spPr>
        <p:txBody>
          <a:bodyPr vert="horz" wrap="square" lIns="0" tIns="85725" rIns="0" bIns="0" rtlCol="0">
            <a:spAutoFit/>
          </a:bodyPr>
          <a:lstStyle/>
          <a:p>
            <a:pPr marL="527685" indent="-515620">
              <a:lnSpc>
                <a:spcPct val="100000"/>
              </a:lnSpc>
              <a:spcBef>
                <a:spcPts val="675"/>
              </a:spcBef>
              <a:buAutoNum type="romanLcParenR"/>
              <a:tabLst>
                <a:tab pos="527685" algn="l"/>
                <a:tab pos="528320" algn="l"/>
              </a:tabLst>
            </a:pPr>
            <a:r>
              <a:rPr sz="2400" spc="-5" dirty="0">
                <a:latin typeface="Times New Roman"/>
                <a:cs typeface="Times New Roman"/>
              </a:rPr>
              <a:t>ROL</a:t>
            </a:r>
            <a:r>
              <a:rPr sz="2400" spc="-145" dirty="0">
                <a:latin typeface="Times New Roman"/>
                <a:cs typeface="Times New Roman"/>
              </a:rPr>
              <a:t> </a:t>
            </a:r>
            <a:r>
              <a:rPr sz="2400" spc="-15" dirty="0">
                <a:latin typeface="Times New Roman"/>
                <a:cs typeface="Times New Roman"/>
              </a:rPr>
              <a:t>SI,1</a:t>
            </a:r>
            <a:endParaRPr sz="2400" dirty="0">
              <a:latin typeface="Times New Roman"/>
              <a:cs typeface="Times New Roman"/>
            </a:endParaRPr>
          </a:p>
          <a:p>
            <a:pPr marL="527685" indent="-515620">
              <a:lnSpc>
                <a:spcPct val="100000"/>
              </a:lnSpc>
              <a:spcBef>
                <a:spcPts val="580"/>
              </a:spcBef>
              <a:buAutoNum type="romanLcParenR"/>
              <a:tabLst>
                <a:tab pos="527685" algn="l"/>
                <a:tab pos="528320" algn="l"/>
              </a:tabLst>
            </a:pPr>
            <a:r>
              <a:rPr sz="2400" dirty="0">
                <a:latin typeface="Times New Roman"/>
                <a:cs typeface="Times New Roman"/>
              </a:rPr>
              <a:t>RCR</a:t>
            </a:r>
            <a:r>
              <a:rPr sz="2400" spc="-260" dirty="0">
                <a:latin typeface="Times New Roman"/>
                <a:cs typeface="Times New Roman"/>
              </a:rPr>
              <a:t> </a:t>
            </a:r>
            <a:r>
              <a:rPr sz="2400" spc="-5" dirty="0">
                <a:latin typeface="Times New Roman"/>
                <a:cs typeface="Times New Roman"/>
              </a:rPr>
              <a:t>AH,CL</a:t>
            </a:r>
            <a:endParaRPr sz="2400" dirty="0">
              <a:latin typeface="Times New Roman"/>
              <a:cs typeface="Times New Roman"/>
            </a:endParaRPr>
          </a:p>
        </p:txBody>
      </p:sp>
      <p:sp>
        <p:nvSpPr>
          <p:cNvPr id="4" name="object 4"/>
          <p:cNvSpPr txBox="1"/>
          <p:nvPr/>
        </p:nvSpPr>
        <p:spPr>
          <a:xfrm>
            <a:off x="3280028" y="1941576"/>
            <a:ext cx="4319905" cy="1270635"/>
          </a:xfrm>
          <a:prstGeom prst="rect">
            <a:avLst/>
          </a:prstGeom>
        </p:spPr>
        <p:txBody>
          <a:bodyPr vert="horz" wrap="square" lIns="0" tIns="85725" rIns="0" bIns="0" rtlCol="0">
            <a:spAutoFit/>
          </a:bodyPr>
          <a:lstStyle/>
          <a:p>
            <a:pPr marL="12700">
              <a:lnSpc>
                <a:spcPct val="100000"/>
              </a:lnSpc>
              <a:spcBef>
                <a:spcPts val="675"/>
              </a:spcBef>
            </a:pPr>
            <a:r>
              <a:rPr sz="2400" dirty="0">
                <a:latin typeface="Times New Roman"/>
                <a:cs typeface="Times New Roman"/>
              </a:rPr>
              <a:t>; SI </a:t>
            </a:r>
            <a:r>
              <a:rPr sz="2400" spc="-5" dirty="0">
                <a:latin typeface="Times New Roman"/>
                <a:cs typeface="Times New Roman"/>
              </a:rPr>
              <a:t>rotates left </a:t>
            </a:r>
            <a:r>
              <a:rPr lang="en-IN" sz="2400" spc="-5" dirty="0">
                <a:latin typeface="Times New Roman"/>
                <a:cs typeface="Times New Roman"/>
              </a:rPr>
              <a:t>1</a:t>
            </a:r>
            <a:r>
              <a:rPr sz="2400" spc="-30" dirty="0">
                <a:latin typeface="Times New Roman"/>
                <a:cs typeface="Times New Roman"/>
              </a:rPr>
              <a:t> </a:t>
            </a:r>
            <a:r>
              <a:rPr sz="2400" spc="-10" dirty="0">
                <a:latin typeface="Times New Roman"/>
                <a:cs typeface="Times New Roman"/>
              </a:rPr>
              <a:t>place</a:t>
            </a:r>
            <a:endParaRPr sz="2400" dirty="0">
              <a:latin typeface="Times New Roman"/>
              <a:cs typeface="Times New Roman"/>
            </a:endParaRPr>
          </a:p>
          <a:p>
            <a:pPr marL="12700" marR="5080">
              <a:lnSpc>
                <a:spcPct val="100000"/>
              </a:lnSpc>
              <a:spcBef>
                <a:spcPts val="580"/>
              </a:spcBef>
              <a:tabLst>
                <a:tab pos="1423035" algn="l"/>
              </a:tabLst>
            </a:pPr>
            <a:r>
              <a:rPr sz="2400" dirty="0">
                <a:latin typeface="Times New Roman"/>
                <a:cs typeface="Times New Roman"/>
              </a:rPr>
              <a:t>; </a:t>
            </a:r>
            <a:r>
              <a:rPr sz="2400" spc="-5" dirty="0">
                <a:latin typeface="Times New Roman"/>
                <a:cs typeface="Times New Roman"/>
              </a:rPr>
              <a:t>AH rotates </a:t>
            </a:r>
            <a:r>
              <a:rPr sz="2400" spc="-10" dirty="0">
                <a:latin typeface="Times New Roman"/>
                <a:cs typeface="Times New Roman"/>
              </a:rPr>
              <a:t>right </a:t>
            </a:r>
            <a:r>
              <a:rPr sz="2400" spc="-5" dirty="0">
                <a:latin typeface="Times New Roman"/>
                <a:cs typeface="Times New Roman"/>
              </a:rPr>
              <a:t>through </a:t>
            </a:r>
            <a:r>
              <a:rPr sz="2400" spc="-10" dirty="0">
                <a:latin typeface="Times New Roman"/>
                <a:cs typeface="Times New Roman"/>
              </a:rPr>
              <a:t>carry</a:t>
            </a:r>
            <a:r>
              <a:rPr sz="2400" spc="-100" dirty="0">
                <a:latin typeface="Times New Roman"/>
                <a:cs typeface="Times New Roman"/>
              </a:rPr>
              <a:t> </a:t>
            </a:r>
            <a:r>
              <a:rPr sz="2400" dirty="0">
                <a:latin typeface="Times New Roman"/>
                <a:cs typeface="Times New Roman"/>
              </a:rPr>
              <a:t>the  </a:t>
            </a:r>
            <a:r>
              <a:rPr sz="2400" spc="-5" dirty="0">
                <a:latin typeface="Times New Roman"/>
                <a:cs typeface="Times New Roman"/>
              </a:rPr>
              <a:t>number</a:t>
            </a:r>
            <a:r>
              <a:rPr sz="2400" spc="-30" dirty="0">
                <a:latin typeface="Times New Roman"/>
                <a:cs typeface="Times New Roman"/>
              </a:rPr>
              <a:t> </a:t>
            </a:r>
            <a:r>
              <a:rPr sz="2400" dirty="0">
                <a:latin typeface="Times New Roman"/>
                <a:cs typeface="Times New Roman"/>
              </a:rPr>
              <a:t>of	</a:t>
            </a:r>
            <a:r>
              <a:rPr sz="2400" spc="-5" dirty="0">
                <a:latin typeface="Times New Roman"/>
                <a:cs typeface="Times New Roman"/>
              </a:rPr>
              <a:t>places specified </a:t>
            </a:r>
            <a:r>
              <a:rPr sz="2400" dirty="0">
                <a:latin typeface="Times New Roman"/>
                <a:cs typeface="Times New Roman"/>
              </a:rPr>
              <a:t>by</a:t>
            </a:r>
            <a:r>
              <a:rPr sz="2400" spc="-45" dirty="0">
                <a:latin typeface="Times New Roman"/>
                <a:cs typeface="Times New Roman"/>
              </a:rPr>
              <a:t> </a:t>
            </a:r>
            <a:r>
              <a:rPr sz="2400" dirty="0">
                <a:latin typeface="Times New Roman"/>
                <a:cs typeface="Times New Roman"/>
              </a:rPr>
              <a:t>CL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B1A142D-E73A-4FCE-8EDA-50A5D3345875}"/>
              </a:ext>
            </a:extLst>
          </p:cNvPr>
          <p:cNvSpPr txBox="1"/>
          <p:nvPr/>
        </p:nvSpPr>
        <p:spPr>
          <a:xfrm>
            <a:off x="1371600" y="323146"/>
            <a:ext cx="6858000" cy="4770537"/>
          </a:xfrm>
          <a:prstGeom prst="rect">
            <a:avLst/>
          </a:prstGeom>
          <a:noFill/>
        </p:spPr>
        <p:txBody>
          <a:bodyPr wrap="square">
            <a:spAutoFit/>
          </a:bodyPr>
          <a:lstStyle/>
          <a:p>
            <a:pPr marL="285115" indent="-273050">
              <a:lnSpc>
                <a:spcPct val="100000"/>
              </a:lnSpc>
              <a:spcBef>
                <a:spcPts val="105"/>
              </a:spcBef>
              <a:buClr>
                <a:srgbClr val="E7BB29"/>
              </a:buClr>
              <a:buSzPct val="94230"/>
              <a:buFont typeface="Wingdings 2"/>
              <a:buChar char=""/>
              <a:tabLst>
                <a:tab pos="285750" algn="l"/>
              </a:tabLst>
            </a:pPr>
            <a:r>
              <a:rPr lang="en-US" sz="2600" b="1" spc="-25" dirty="0">
                <a:latin typeface="Constantia"/>
                <a:cs typeface="Constantia"/>
              </a:rPr>
              <a:t>ROL </a:t>
            </a:r>
            <a:r>
              <a:rPr lang="en-US" sz="2600" b="1" spc="-10" dirty="0">
                <a:latin typeface="Constantia"/>
                <a:cs typeface="Constantia"/>
              </a:rPr>
              <a:t>Des,</a:t>
            </a:r>
            <a:r>
              <a:rPr lang="en-US" sz="2600" b="1" spc="-45" dirty="0">
                <a:latin typeface="Constantia"/>
                <a:cs typeface="Constantia"/>
              </a:rPr>
              <a:t> </a:t>
            </a:r>
            <a:r>
              <a:rPr lang="en-US" sz="2600" b="1" spc="-5" dirty="0">
                <a:latin typeface="Constantia"/>
                <a:cs typeface="Constantia"/>
              </a:rPr>
              <a:t>Count(Rotate left without carry)</a:t>
            </a:r>
            <a:endParaRPr lang="en-US" sz="2600" dirty="0">
              <a:latin typeface="Constantia"/>
              <a:cs typeface="Constantia"/>
            </a:endParaRPr>
          </a:p>
          <a:p>
            <a:pPr marL="652780" lvl="1" indent="-247650">
              <a:lnSpc>
                <a:spcPct val="100000"/>
              </a:lnSpc>
              <a:spcBef>
                <a:spcPts val="1785"/>
              </a:spcBef>
              <a:buClr>
                <a:srgbClr val="A4B592"/>
              </a:buClr>
              <a:buSzPct val="85416"/>
              <a:buFont typeface="Wingdings 2"/>
              <a:buChar char=""/>
              <a:tabLst>
                <a:tab pos="653415" algn="l"/>
              </a:tabLst>
            </a:pPr>
            <a:r>
              <a:rPr lang="en-US" sz="2400" spc="-30" dirty="0">
                <a:latin typeface="Constantia"/>
                <a:cs typeface="Constantia"/>
              </a:rPr>
              <a:t>It</a:t>
            </a:r>
            <a:r>
              <a:rPr lang="en-US" sz="2400" spc="-114" dirty="0">
                <a:latin typeface="Constantia"/>
                <a:cs typeface="Constantia"/>
              </a:rPr>
              <a:t> </a:t>
            </a:r>
            <a:r>
              <a:rPr lang="en-US" sz="2400" spc="-10" dirty="0">
                <a:latin typeface="Constantia"/>
                <a:cs typeface="Constantia"/>
              </a:rPr>
              <a:t>rotates</a:t>
            </a:r>
            <a:r>
              <a:rPr lang="en-US" sz="2400" spc="-50" dirty="0">
                <a:latin typeface="Constantia"/>
                <a:cs typeface="Constantia"/>
              </a:rPr>
              <a:t> </a:t>
            </a:r>
            <a:r>
              <a:rPr lang="en-US" sz="2400" spc="-5" dirty="0">
                <a:latin typeface="Constantia"/>
                <a:cs typeface="Constantia"/>
              </a:rPr>
              <a:t>bits</a:t>
            </a:r>
            <a:r>
              <a:rPr lang="en-US" sz="2400" spc="-114" dirty="0">
                <a:latin typeface="Constantia"/>
                <a:cs typeface="Constantia"/>
              </a:rPr>
              <a:t> </a:t>
            </a:r>
            <a:r>
              <a:rPr lang="en-US" sz="2400" dirty="0">
                <a:latin typeface="Constantia"/>
                <a:cs typeface="Constantia"/>
              </a:rPr>
              <a:t>of</a:t>
            </a:r>
            <a:r>
              <a:rPr lang="en-US" sz="2400" spc="55" dirty="0">
                <a:latin typeface="Constantia"/>
                <a:cs typeface="Constantia"/>
              </a:rPr>
              <a:t> </a:t>
            </a:r>
            <a:r>
              <a:rPr lang="en-US" sz="2400" spc="-20" dirty="0">
                <a:latin typeface="Constantia"/>
                <a:cs typeface="Constantia"/>
              </a:rPr>
              <a:t>byte</a:t>
            </a:r>
            <a:r>
              <a:rPr lang="en-US" sz="2400" spc="-125" dirty="0">
                <a:latin typeface="Constantia"/>
                <a:cs typeface="Constantia"/>
              </a:rPr>
              <a:t> </a:t>
            </a:r>
            <a:r>
              <a:rPr lang="en-US" sz="2400" dirty="0">
                <a:latin typeface="Constantia"/>
                <a:cs typeface="Constantia"/>
              </a:rPr>
              <a:t>or</a:t>
            </a:r>
            <a:r>
              <a:rPr lang="en-US" sz="2400" spc="-135" dirty="0">
                <a:latin typeface="Constantia"/>
                <a:cs typeface="Constantia"/>
              </a:rPr>
              <a:t> </a:t>
            </a:r>
            <a:r>
              <a:rPr lang="en-US" sz="2400" spc="-25" dirty="0">
                <a:latin typeface="Constantia"/>
                <a:cs typeface="Constantia"/>
              </a:rPr>
              <a:t>word</a:t>
            </a:r>
            <a:r>
              <a:rPr lang="en-US" sz="2400" spc="5" dirty="0">
                <a:latin typeface="Constantia"/>
                <a:cs typeface="Constantia"/>
              </a:rPr>
              <a:t> </a:t>
            </a:r>
            <a:r>
              <a:rPr lang="en-US" sz="2400" dirty="0">
                <a:latin typeface="Constantia"/>
                <a:cs typeface="Constantia"/>
              </a:rPr>
              <a:t>left,</a:t>
            </a:r>
            <a:r>
              <a:rPr lang="en-US" sz="2400" spc="-15" dirty="0">
                <a:latin typeface="Constantia"/>
                <a:cs typeface="Constantia"/>
              </a:rPr>
              <a:t> by</a:t>
            </a:r>
            <a:r>
              <a:rPr lang="en-US" sz="2400" spc="-120" dirty="0">
                <a:latin typeface="Constantia"/>
                <a:cs typeface="Constantia"/>
              </a:rPr>
              <a:t> </a:t>
            </a:r>
            <a:r>
              <a:rPr lang="en-US" sz="2400" spc="-10" dirty="0">
                <a:latin typeface="Constantia"/>
                <a:cs typeface="Constantia"/>
              </a:rPr>
              <a:t>count.</a:t>
            </a:r>
            <a:endParaRPr lang="en-US" sz="24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2400" spc="-5" dirty="0">
                <a:latin typeface="Constantia"/>
                <a:cs typeface="Constantia"/>
              </a:rPr>
              <a:t>MSB is </a:t>
            </a:r>
            <a:r>
              <a:rPr lang="en-US" sz="2400" spc="-10" dirty="0">
                <a:latin typeface="Constantia"/>
                <a:cs typeface="Constantia"/>
              </a:rPr>
              <a:t>transferred </a:t>
            </a:r>
            <a:r>
              <a:rPr lang="en-US" sz="2400" spc="-20" dirty="0">
                <a:latin typeface="Constantia"/>
                <a:cs typeface="Constantia"/>
              </a:rPr>
              <a:t>to </a:t>
            </a:r>
            <a:r>
              <a:rPr lang="en-US" sz="2400" dirty="0">
                <a:latin typeface="Constantia"/>
                <a:cs typeface="Constantia"/>
              </a:rPr>
              <a:t>LSB and also </a:t>
            </a:r>
            <a:r>
              <a:rPr lang="en-US" sz="2400" spc="-20" dirty="0">
                <a:latin typeface="Constantia"/>
                <a:cs typeface="Constantia"/>
              </a:rPr>
              <a:t>to</a:t>
            </a:r>
            <a:r>
              <a:rPr lang="en-US" sz="2400" spc="-409" dirty="0">
                <a:latin typeface="Constantia"/>
                <a:cs typeface="Constantia"/>
              </a:rPr>
              <a:t> </a:t>
            </a:r>
            <a:r>
              <a:rPr lang="en-US" sz="2400" spc="-65" dirty="0">
                <a:latin typeface="Constantia"/>
                <a:cs typeface="Constantia"/>
              </a:rPr>
              <a:t>CF.</a:t>
            </a:r>
            <a:endParaRPr lang="en-US" sz="2400" dirty="0">
              <a:latin typeface="Constantia"/>
              <a:cs typeface="Constantia"/>
            </a:endParaRPr>
          </a:p>
          <a:p>
            <a:pPr marL="652780" marR="257175" lvl="1" indent="-247650">
              <a:lnSpc>
                <a:spcPct val="100000"/>
              </a:lnSpc>
              <a:spcBef>
                <a:spcPts val="1775"/>
              </a:spcBef>
              <a:buClr>
                <a:srgbClr val="A4B592"/>
              </a:buClr>
              <a:buSzPct val="85416"/>
              <a:buFont typeface="Wingdings 2"/>
              <a:buChar char=""/>
              <a:tabLst>
                <a:tab pos="653415" algn="l"/>
              </a:tabLst>
            </a:pPr>
            <a:r>
              <a:rPr lang="en-US" sz="2400" dirty="0">
                <a:latin typeface="Constantia"/>
                <a:cs typeface="Constantia"/>
              </a:rPr>
              <a:t>If </a:t>
            </a:r>
            <a:r>
              <a:rPr lang="en-US" sz="2400" spc="-5" dirty="0">
                <a:latin typeface="Constantia"/>
                <a:cs typeface="Constantia"/>
              </a:rPr>
              <a:t>the</a:t>
            </a:r>
            <a:r>
              <a:rPr lang="en-US" sz="2400" spc="-75" dirty="0">
                <a:latin typeface="Constantia"/>
                <a:cs typeface="Constantia"/>
              </a:rPr>
              <a:t> </a:t>
            </a:r>
            <a:r>
              <a:rPr lang="en-US" sz="2400" spc="-5" dirty="0">
                <a:latin typeface="Constantia"/>
                <a:cs typeface="Constantia"/>
              </a:rPr>
              <a:t>number</a:t>
            </a:r>
            <a:r>
              <a:rPr lang="en-US" sz="2400" spc="-130" dirty="0">
                <a:latin typeface="Constantia"/>
                <a:cs typeface="Constantia"/>
              </a:rPr>
              <a:t> </a:t>
            </a:r>
            <a:r>
              <a:rPr lang="en-US" sz="2400" dirty="0">
                <a:latin typeface="Constantia"/>
                <a:cs typeface="Constantia"/>
              </a:rPr>
              <a:t>of</a:t>
            </a:r>
            <a:r>
              <a:rPr lang="en-US" sz="2400" spc="50" dirty="0">
                <a:latin typeface="Constantia"/>
                <a:cs typeface="Constantia"/>
              </a:rPr>
              <a:t> </a:t>
            </a:r>
            <a:r>
              <a:rPr lang="en-US" sz="2400" spc="-5" dirty="0">
                <a:latin typeface="Constantia"/>
                <a:cs typeface="Constantia"/>
              </a:rPr>
              <a:t>bits</a:t>
            </a:r>
            <a:r>
              <a:rPr lang="en-US" sz="2400" spc="-110" dirty="0">
                <a:latin typeface="Constantia"/>
                <a:cs typeface="Constantia"/>
              </a:rPr>
              <a:t> </a:t>
            </a:r>
            <a:r>
              <a:rPr lang="en-US" sz="2400" spc="-10" dirty="0">
                <a:latin typeface="Constantia"/>
                <a:cs typeface="Constantia"/>
              </a:rPr>
              <a:t>desired</a:t>
            </a:r>
            <a:r>
              <a:rPr lang="en-US" sz="2400" spc="-35" dirty="0">
                <a:latin typeface="Constantia"/>
                <a:cs typeface="Constantia"/>
              </a:rPr>
              <a:t> </a:t>
            </a:r>
            <a:r>
              <a:rPr lang="en-US" sz="2400" spc="-20" dirty="0">
                <a:latin typeface="Constantia"/>
                <a:cs typeface="Constantia"/>
              </a:rPr>
              <a:t>to</a:t>
            </a:r>
            <a:r>
              <a:rPr lang="en-US" sz="2400" spc="-60" dirty="0">
                <a:latin typeface="Constantia"/>
                <a:cs typeface="Constantia"/>
              </a:rPr>
              <a:t> </a:t>
            </a:r>
            <a:r>
              <a:rPr lang="en-US" sz="2400" spc="-5" dirty="0">
                <a:latin typeface="Constantia"/>
                <a:cs typeface="Constantia"/>
              </a:rPr>
              <a:t>be</a:t>
            </a:r>
            <a:r>
              <a:rPr lang="en-US" sz="2400" spc="-114" dirty="0">
                <a:latin typeface="Constantia"/>
                <a:cs typeface="Constantia"/>
              </a:rPr>
              <a:t> </a:t>
            </a:r>
            <a:r>
              <a:rPr lang="en-US" sz="2400" spc="-5" dirty="0">
                <a:latin typeface="Constantia"/>
                <a:cs typeface="Constantia"/>
              </a:rPr>
              <a:t>shifted</a:t>
            </a:r>
            <a:r>
              <a:rPr lang="en-US" sz="2400" spc="-25" dirty="0">
                <a:latin typeface="Constantia"/>
                <a:cs typeface="Constantia"/>
              </a:rPr>
              <a:t> </a:t>
            </a:r>
            <a:r>
              <a:rPr lang="en-US" sz="2400" spc="-5" dirty="0">
                <a:latin typeface="Constantia"/>
                <a:cs typeface="Constantia"/>
              </a:rPr>
              <a:t>is</a:t>
            </a:r>
            <a:r>
              <a:rPr lang="en-US" sz="2400" spc="-45" dirty="0">
                <a:latin typeface="Constantia"/>
                <a:cs typeface="Constantia"/>
              </a:rPr>
              <a:t> </a:t>
            </a:r>
            <a:r>
              <a:rPr lang="en-US" sz="2400" dirty="0">
                <a:latin typeface="Constantia"/>
                <a:cs typeface="Constantia"/>
              </a:rPr>
              <a:t>1,</a:t>
            </a:r>
            <a:r>
              <a:rPr lang="en-US" sz="2400" spc="-45" dirty="0">
                <a:latin typeface="Constantia"/>
                <a:cs typeface="Constantia"/>
              </a:rPr>
              <a:t> </a:t>
            </a:r>
            <a:r>
              <a:rPr lang="en-US" sz="2400" spc="-5" dirty="0">
                <a:latin typeface="Constantia"/>
                <a:cs typeface="Constantia"/>
              </a:rPr>
              <a:t>then</a:t>
            </a:r>
            <a:r>
              <a:rPr lang="en-US" sz="2400" spc="-70" dirty="0">
                <a:latin typeface="Constantia"/>
                <a:cs typeface="Constantia"/>
              </a:rPr>
              <a:t> </a:t>
            </a:r>
            <a:r>
              <a:rPr lang="en-US" sz="2400" spc="-5" dirty="0">
                <a:latin typeface="Constantia"/>
                <a:cs typeface="Constantia"/>
              </a:rPr>
              <a:t>the  </a:t>
            </a:r>
            <a:r>
              <a:rPr lang="en-US" sz="2400" spc="-10" dirty="0">
                <a:latin typeface="Constantia"/>
                <a:cs typeface="Constantia"/>
              </a:rPr>
              <a:t>immediate </a:t>
            </a:r>
            <a:r>
              <a:rPr lang="en-US" sz="2400" spc="-5" dirty="0">
                <a:latin typeface="Constantia"/>
                <a:cs typeface="Constantia"/>
              </a:rPr>
              <a:t>number </a:t>
            </a:r>
            <a:r>
              <a:rPr lang="en-US" sz="2400" dirty="0">
                <a:latin typeface="Constantia"/>
                <a:cs typeface="Constantia"/>
              </a:rPr>
              <a:t>1 </a:t>
            </a:r>
            <a:r>
              <a:rPr lang="en-US" sz="2400" spc="-5" dirty="0">
                <a:latin typeface="Constantia"/>
                <a:cs typeface="Constantia"/>
              </a:rPr>
              <a:t>can be</a:t>
            </a:r>
            <a:r>
              <a:rPr lang="en-US" sz="2400" spc="-445" dirty="0">
                <a:latin typeface="Constantia"/>
                <a:cs typeface="Constantia"/>
              </a:rPr>
              <a:t> </a:t>
            </a:r>
            <a:r>
              <a:rPr lang="en-US" sz="2400" spc="-10" dirty="0">
                <a:latin typeface="Constantia"/>
                <a:cs typeface="Constantia"/>
              </a:rPr>
              <a:t>written </a:t>
            </a:r>
            <a:r>
              <a:rPr lang="en-US" sz="2400" spc="-5" dirty="0">
                <a:latin typeface="Constantia"/>
                <a:cs typeface="Constantia"/>
              </a:rPr>
              <a:t>in Count.</a:t>
            </a:r>
            <a:endParaRPr lang="en-US" sz="2400" dirty="0">
              <a:latin typeface="Constantia"/>
              <a:cs typeface="Constantia"/>
            </a:endParaRPr>
          </a:p>
          <a:p>
            <a:pPr marL="652780" marR="5080" lvl="1" indent="-247650">
              <a:lnSpc>
                <a:spcPct val="100000"/>
              </a:lnSpc>
              <a:spcBef>
                <a:spcPts val="1780"/>
              </a:spcBef>
              <a:buClr>
                <a:srgbClr val="A4B592"/>
              </a:buClr>
              <a:buSzPct val="85416"/>
              <a:buFont typeface="Wingdings 2"/>
              <a:buChar char=""/>
              <a:tabLst>
                <a:tab pos="653415" algn="l"/>
              </a:tabLst>
            </a:pPr>
            <a:r>
              <a:rPr lang="en-US" sz="2400" spc="-55" dirty="0">
                <a:latin typeface="Constantia"/>
                <a:cs typeface="Constantia"/>
              </a:rPr>
              <a:t>However, </a:t>
            </a:r>
            <a:r>
              <a:rPr lang="en-US" sz="2400" spc="-5" dirty="0">
                <a:latin typeface="Constantia"/>
                <a:cs typeface="Constantia"/>
              </a:rPr>
              <a:t>if the number </a:t>
            </a:r>
            <a:r>
              <a:rPr lang="en-US" sz="2400" dirty="0">
                <a:latin typeface="Constantia"/>
                <a:cs typeface="Constantia"/>
              </a:rPr>
              <a:t>of </a:t>
            </a:r>
            <a:r>
              <a:rPr lang="en-US" sz="2400" spc="-5" dirty="0">
                <a:latin typeface="Constantia"/>
                <a:cs typeface="Constantia"/>
              </a:rPr>
              <a:t>bits </a:t>
            </a:r>
            <a:r>
              <a:rPr lang="en-US" sz="2400" spc="-20" dirty="0">
                <a:latin typeface="Constantia"/>
                <a:cs typeface="Constantia"/>
              </a:rPr>
              <a:t>to </a:t>
            </a:r>
            <a:r>
              <a:rPr lang="en-US" sz="2400" spc="-5" dirty="0">
                <a:latin typeface="Constantia"/>
                <a:cs typeface="Constantia"/>
              </a:rPr>
              <a:t>be shifted is </a:t>
            </a:r>
            <a:r>
              <a:rPr lang="en-US" sz="2400" spc="-15" dirty="0">
                <a:latin typeface="Constantia"/>
                <a:cs typeface="Constantia"/>
              </a:rPr>
              <a:t>more</a:t>
            </a:r>
            <a:r>
              <a:rPr lang="en-US" sz="2400" spc="-445" dirty="0">
                <a:latin typeface="Constantia"/>
                <a:cs typeface="Constantia"/>
              </a:rPr>
              <a:t> </a:t>
            </a:r>
            <a:r>
              <a:rPr lang="en-US" sz="2400" spc="-5" dirty="0">
                <a:latin typeface="Constantia"/>
                <a:cs typeface="Constantia"/>
              </a:rPr>
              <a:t>than  </a:t>
            </a:r>
            <a:r>
              <a:rPr lang="en-US" sz="2400" dirty="0">
                <a:latin typeface="Constantia"/>
                <a:cs typeface="Constantia"/>
              </a:rPr>
              <a:t>1,</a:t>
            </a:r>
            <a:r>
              <a:rPr lang="en-US" sz="2400" spc="-45" dirty="0">
                <a:latin typeface="Constantia"/>
                <a:cs typeface="Constantia"/>
              </a:rPr>
              <a:t> </a:t>
            </a:r>
            <a:r>
              <a:rPr lang="en-US" sz="2400" spc="-5" dirty="0">
                <a:latin typeface="Constantia"/>
                <a:cs typeface="Constantia"/>
              </a:rPr>
              <a:t>then</a:t>
            </a:r>
            <a:r>
              <a:rPr lang="en-US" sz="2400" spc="-70" dirty="0">
                <a:latin typeface="Constantia"/>
                <a:cs typeface="Constantia"/>
              </a:rPr>
              <a:t> </a:t>
            </a:r>
            <a:r>
              <a:rPr lang="en-US" sz="2400" spc="-5" dirty="0">
                <a:latin typeface="Constantia"/>
                <a:cs typeface="Constantia"/>
              </a:rPr>
              <a:t>the</a:t>
            </a:r>
            <a:r>
              <a:rPr lang="en-US" sz="2400" spc="-130" dirty="0">
                <a:latin typeface="Constantia"/>
                <a:cs typeface="Constantia"/>
              </a:rPr>
              <a:t> </a:t>
            </a:r>
            <a:r>
              <a:rPr lang="en-US" sz="2400" spc="-15" dirty="0">
                <a:latin typeface="Constantia"/>
                <a:cs typeface="Constantia"/>
              </a:rPr>
              <a:t>count</a:t>
            </a:r>
            <a:r>
              <a:rPr lang="en-US" sz="2400" spc="-40" dirty="0">
                <a:latin typeface="Constantia"/>
                <a:cs typeface="Constantia"/>
              </a:rPr>
              <a:t> </a:t>
            </a:r>
            <a:r>
              <a:rPr lang="en-US" sz="2400" spc="-5" dirty="0">
                <a:latin typeface="Constantia"/>
                <a:cs typeface="Constantia"/>
              </a:rPr>
              <a:t>is</a:t>
            </a:r>
            <a:r>
              <a:rPr lang="en-US" sz="2400" spc="-95" dirty="0">
                <a:latin typeface="Constantia"/>
                <a:cs typeface="Constantia"/>
              </a:rPr>
              <a:t> </a:t>
            </a:r>
            <a:r>
              <a:rPr lang="en-US" sz="2400" dirty="0">
                <a:latin typeface="Constantia"/>
                <a:cs typeface="Constantia"/>
              </a:rPr>
              <a:t>put</a:t>
            </a:r>
            <a:r>
              <a:rPr lang="en-US" sz="2400" spc="-70" dirty="0">
                <a:latin typeface="Constantia"/>
                <a:cs typeface="Constantia"/>
              </a:rPr>
              <a:t> </a:t>
            </a:r>
            <a:r>
              <a:rPr lang="en-US" sz="2400" spc="-5" dirty="0">
                <a:latin typeface="Constantia"/>
                <a:cs typeface="Constantia"/>
              </a:rPr>
              <a:t>in</a:t>
            </a:r>
            <a:r>
              <a:rPr lang="en-US" sz="2400" spc="-40" dirty="0">
                <a:latin typeface="Constantia"/>
                <a:cs typeface="Constantia"/>
              </a:rPr>
              <a:t> </a:t>
            </a:r>
            <a:r>
              <a:rPr lang="en-US" sz="2400" spc="-5" dirty="0">
                <a:latin typeface="Constantia"/>
                <a:cs typeface="Constantia"/>
              </a:rPr>
              <a:t>CL</a:t>
            </a:r>
            <a:r>
              <a:rPr lang="en-US" sz="2400" spc="-75" dirty="0">
                <a:latin typeface="Constantia"/>
                <a:cs typeface="Constantia"/>
              </a:rPr>
              <a:t> </a:t>
            </a:r>
            <a:r>
              <a:rPr lang="en-US" sz="2400" spc="-35" dirty="0">
                <a:latin typeface="Constantia"/>
                <a:cs typeface="Constantia"/>
              </a:rPr>
              <a:t>register</a:t>
            </a:r>
            <a:endParaRPr lang="en-IN" dirty="0"/>
          </a:p>
        </p:txBody>
      </p:sp>
      <p:pic>
        <p:nvPicPr>
          <p:cNvPr id="4" name="Picture 3">
            <a:extLst>
              <a:ext uri="{FF2B5EF4-FFF2-40B4-BE49-F238E27FC236}">
                <a16:creationId xmlns:a16="http://schemas.microsoft.com/office/drawing/2014/main" xmlns="" id="{368A8172-82FB-4A67-98CB-5BC684DCD0BB}"/>
              </a:ext>
            </a:extLst>
          </p:cNvPr>
          <p:cNvPicPr>
            <a:picLocks noChangeAspect="1"/>
          </p:cNvPicPr>
          <p:nvPr/>
        </p:nvPicPr>
        <p:blipFill>
          <a:blip r:embed="rId2"/>
          <a:stretch>
            <a:fillRect/>
          </a:stretch>
        </p:blipFill>
        <p:spPr>
          <a:xfrm>
            <a:off x="3124200" y="5410200"/>
            <a:ext cx="4419600" cy="724001"/>
          </a:xfrm>
          <a:prstGeom prst="rect">
            <a:avLst/>
          </a:prstGeom>
        </p:spPr>
      </p:pic>
    </p:spTree>
    <p:extLst>
      <p:ext uri="{BB962C8B-B14F-4D97-AF65-F5344CB8AC3E}">
        <p14:creationId xmlns:p14="http://schemas.microsoft.com/office/powerpoint/2010/main" val="1869816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4C6692C-BFD5-43E7-8314-D30015B9AEC4}"/>
              </a:ext>
            </a:extLst>
          </p:cNvPr>
          <p:cNvSpPr txBox="1"/>
          <p:nvPr/>
        </p:nvSpPr>
        <p:spPr>
          <a:xfrm>
            <a:off x="2286000" y="323146"/>
            <a:ext cx="5943600" cy="6109365"/>
          </a:xfrm>
          <a:prstGeom prst="rect">
            <a:avLst/>
          </a:prstGeom>
          <a:noFill/>
        </p:spPr>
        <p:txBody>
          <a:bodyPr wrap="square">
            <a:spAutoFit/>
          </a:bodyPr>
          <a:lstStyle/>
          <a:p>
            <a:pPr marL="285115" indent="-273050">
              <a:lnSpc>
                <a:spcPct val="100000"/>
              </a:lnSpc>
              <a:spcBef>
                <a:spcPts val="105"/>
              </a:spcBef>
              <a:buClr>
                <a:srgbClr val="E7BB29"/>
              </a:buClr>
              <a:buSzPct val="94230"/>
              <a:buFont typeface="Wingdings 2"/>
              <a:buChar char=""/>
              <a:tabLst>
                <a:tab pos="285750" algn="l"/>
              </a:tabLst>
            </a:pPr>
            <a:r>
              <a:rPr lang="en-US" sz="2600" b="1" spc="-25" dirty="0">
                <a:latin typeface="Constantia"/>
                <a:cs typeface="Constantia"/>
              </a:rPr>
              <a:t>ROR </a:t>
            </a:r>
            <a:r>
              <a:rPr lang="en-US" sz="2600" b="1" spc="-10" dirty="0">
                <a:latin typeface="Constantia"/>
                <a:cs typeface="Constantia"/>
              </a:rPr>
              <a:t>Des,</a:t>
            </a:r>
            <a:r>
              <a:rPr lang="en-US" sz="2600" b="1" spc="-5" dirty="0">
                <a:latin typeface="Constantia"/>
                <a:cs typeface="Constantia"/>
              </a:rPr>
              <a:t> Count: (Rotate right without carry)</a:t>
            </a:r>
            <a:endParaRPr lang="en-US" sz="2600" dirty="0">
              <a:latin typeface="Constantia"/>
              <a:cs typeface="Constantia"/>
            </a:endParaRPr>
          </a:p>
          <a:p>
            <a:pPr marL="652780" lvl="1" indent="-247650">
              <a:lnSpc>
                <a:spcPct val="100000"/>
              </a:lnSpc>
              <a:spcBef>
                <a:spcPts val="1785"/>
              </a:spcBef>
              <a:buClr>
                <a:srgbClr val="A4B592"/>
              </a:buClr>
              <a:buSzPct val="85416"/>
              <a:buFont typeface="Wingdings 2"/>
              <a:buChar char=""/>
              <a:tabLst>
                <a:tab pos="653415" algn="l"/>
              </a:tabLst>
            </a:pPr>
            <a:r>
              <a:rPr lang="en-US" sz="2400" spc="-30" dirty="0">
                <a:latin typeface="Constantia"/>
                <a:cs typeface="Constantia"/>
              </a:rPr>
              <a:t>It</a:t>
            </a:r>
            <a:r>
              <a:rPr lang="en-US" sz="2400" spc="-114" dirty="0">
                <a:latin typeface="Constantia"/>
                <a:cs typeface="Constantia"/>
              </a:rPr>
              <a:t> </a:t>
            </a:r>
            <a:r>
              <a:rPr lang="en-US" sz="2400" spc="-10" dirty="0">
                <a:latin typeface="Constantia"/>
                <a:cs typeface="Constantia"/>
              </a:rPr>
              <a:t>rotates</a:t>
            </a:r>
            <a:r>
              <a:rPr lang="en-US" sz="2400" spc="-50" dirty="0">
                <a:latin typeface="Constantia"/>
                <a:cs typeface="Constantia"/>
              </a:rPr>
              <a:t> </a:t>
            </a:r>
            <a:r>
              <a:rPr lang="en-US" sz="2400" spc="-5" dirty="0">
                <a:latin typeface="Constantia"/>
                <a:cs typeface="Constantia"/>
              </a:rPr>
              <a:t>bits</a:t>
            </a:r>
            <a:r>
              <a:rPr lang="en-US" sz="2400" spc="-114" dirty="0">
                <a:latin typeface="Constantia"/>
                <a:cs typeface="Constantia"/>
              </a:rPr>
              <a:t> </a:t>
            </a:r>
            <a:r>
              <a:rPr lang="en-US" sz="2400" dirty="0">
                <a:latin typeface="Constantia"/>
                <a:cs typeface="Constantia"/>
              </a:rPr>
              <a:t>of</a:t>
            </a:r>
            <a:r>
              <a:rPr lang="en-US" sz="2400" spc="55" dirty="0">
                <a:latin typeface="Constantia"/>
                <a:cs typeface="Constantia"/>
              </a:rPr>
              <a:t> </a:t>
            </a:r>
            <a:r>
              <a:rPr lang="en-US" sz="2400" spc="-20" dirty="0">
                <a:latin typeface="Constantia"/>
                <a:cs typeface="Constantia"/>
              </a:rPr>
              <a:t>byte</a:t>
            </a:r>
            <a:r>
              <a:rPr lang="en-US" sz="2400" spc="-125" dirty="0">
                <a:latin typeface="Constantia"/>
                <a:cs typeface="Constantia"/>
              </a:rPr>
              <a:t> </a:t>
            </a:r>
            <a:r>
              <a:rPr lang="en-US" sz="2400" dirty="0">
                <a:latin typeface="Constantia"/>
                <a:cs typeface="Constantia"/>
              </a:rPr>
              <a:t>or</a:t>
            </a:r>
            <a:r>
              <a:rPr lang="en-US" sz="2400" spc="-135" dirty="0">
                <a:latin typeface="Constantia"/>
                <a:cs typeface="Constantia"/>
              </a:rPr>
              <a:t> </a:t>
            </a:r>
            <a:r>
              <a:rPr lang="en-US" sz="2400" spc="-25" dirty="0">
                <a:latin typeface="Constantia"/>
                <a:cs typeface="Constantia"/>
              </a:rPr>
              <a:t>word</a:t>
            </a:r>
            <a:r>
              <a:rPr lang="en-US" sz="2400" spc="-30" dirty="0">
                <a:latin typeface="Constantia"/>
                <a:cs typeface="Constantia"/>
              </a:rPr>
              <a:t> </a:t>
            </a:r>
            <a:r>
              <a:rPr lang="en-US" sz="2400" spc="-5" dirty="0">
                <a:latin typeface="Constantia"/>
                <a:cs typeface="Constantia"/>
              </a:rPr>
              <a:t>right,</a:t>
            </a:r>
            <a:r>
              <a:rPr lang="en-US" sz="2400" spc="-10" dirty="0">
                <a:latin typeface="Constantia"/>
                <a:cs typeface="Constantia"/>
              </a:rPr>
              <a:t> </a:t>
            </a:r>
            <a:r>
              <a:rPr lang="en-US" sz="2400" spc="-15" dirty="0">
                <a:latin typeface="Constantia"/>
                <a:cs typeface="Constantia"/>
              </a:rPr>
              <a:t>by</a:t>
            </a:r>
            <a:r>
              <a:rPr lang="en-US" sz="2400" spc="-114" dirty="0">
                <a:latin typeface="Constantia"/>
                <a:cs typeface="Constantia"/>
              </a:rPr>
              <a:t> </a:t>
            </a:r>
            <a:r>
              <a:rPr lang="en-US" sz="2400" spc="-10" dirty="0">
                <a:latin typeface="Constantia"/>
                <a:cs typeface="Constantia"/>
              </a:rPr>
              <a:t>count.</a:t>
            </a:r>
            <a:endParaRPr lang="en-US" sz="2400" dirty="0">
              <a:latin typeface="Constantia"/>
              <a:cs typeface="Constantia"/>
            </a:endParaRPr>
          </a:p>
          <a:p>
            <a:pPr marL="652780" lvl="1" indent="-247650">
              <a:lnSpc>
                <a:spcPct val="100000"/>
              </a:lnSpc>
              <a:spcBef>
                <a:spcPts val="1775"/>
              </a:spcBef>
              <a:buClr>
                <a:srgbClr val="A4B592"/>
              </a:buClr>
              <a:buSzPct val="85416"/>
              <a:buFont typeface="Wingdings 2"/>
              <a:buChar char=""/>
              <a:tabLst>
                <a:tab pos="653415" algn="l"/>
              </a:tabLst>
            </a:pPr>
            <a:r>
              <a:rPr lang="en-US" sz="2400" dirty="0">
                <a:latin typeface="Constantia"/>
                <a:cs typeface="Constantia"/>
              </a:rPr>
              <a:t>LSB </a:t>
            </a:r>
            <a:r>
              <a:rPr lang="en-US" sz="2400" spc="-5" dirty="0">
                <a:latin typeface="Constantia"/>
                <a:cs typeface="Constantia"/>
              </a:rPr>
              <a:t>is </a:t>
            </a:r>
            <a:r>
              <a:rPr lang="en-US" sz="2400" spc="-10" dirty="0">
                <a:latin typeface="Constantia"/>
                <a:cs typeface="Constantia"/>
              </a:rPr>
              <a:t>transferred </a:t>
            </a:r>
            <a:r>
              <a:rPr lang="en-US" sz="2400" spc="-20" dirty="0">
                <a:latin typeface="Constantia"/>
                <a:cs typeface="Constantia"/>
              </a:rPr>
              <a:t>to </a:t>
            </a:r>
            <a:r>
              <a:rPr lang="en-US" sz="2400" spc="-5" dirty="0">
                <a:latin typeface="Constantia"/>
                <a:cs typeface="Constantia"/>
              </a:rPr>
              <a:t>MSB </a:t>
            </a:r>
            <a:r>
              <a:rPr lang="en-US" sz="2400" dirty="0">
                <a:latin typeface="Constantia"/>
                <a:cs typeface="Constantia"/>
              </a:rPr>
              <a:t>and also </a:t>
            </a:r>
            <a:r>
              <a:rPr lang="en-US" sz="2400" spc="-20" dirty="0">
                <a:latin typeface="Constantia"/>
                <a:cs typeface="Constantia"/>
              </a:rPr>
              <a:t>to</a:t>
            </a:r>
            <a:r>
              <a:rPr lang="en-US" sz="2400" spc="-409" dirty="0">
                <a:latin typeface="Constantia"/>
                <a:cs typeface="Constantia"/>
              </a:rPr>
              <a:t> </a:t>
            </a:r>
            <a:r>
              <a:rPr lang="en-US" sz="2400" spc="-65" dirty="0">
                <a:latin typeface="Constantia"/>
                <a:cs typeface="Constantia"/>
              </a:rPr>
              <a:t>CF.</a:t>
            </a:r>
            <a:endParaRPr lang="en-US" sz="2400" dirty="0">
              <a:latin typeface="Constantia"/>
              <a:cs typeface="Constantia"/>
            </a:endParaRPr>
          </a:p>
          <a:p>
            <a:pPr marL="652780" marR="257175" lvl="1" indent="-247650">
              <a:lnSpc>
                <a:spcPct val="100000"/>
              </a:lnSpc>
              <a:spcBef>
                <a:spcPts val="1775"/>
              </a:spcBef>
              <a:buClr>
                <a:srgbClr val="A4B592"/>
              </a:buClr>
              <a:buSzPct val="85416"/>
              <a:buFont typeface="Wingdings 2"/>
              <a:buChar char=""/>
              <a:tabLst>
                <a:tab pos="653415" algn="l"/>
              </a:tabLst>
            </a:pPr>
            <a:r>
              <a:rPr lang="en-US" sz="2400" dirty="0">
                <a:latin typeface="Constantia"/>
                <a:cs typeface="Constantia"/>
              </a:rPr>
              <a:t>If </a:t>
            </a:r>
            <a:r>
              <a:rPr lang="en-US" sz="2400" spc="-5" dirty="0">
                <a:latin typeface="Constantia"/>
                <a:cs typeface="Constantia"/>
              </a:rPr>
              <a:t>the</a:t>
            </a:r>
            <a:r>
              <a:rPr lang="en-US" sz="2400" spc="-75" dirty="0">
                <a:latin typeface="Constantia"/>
                <a:cs typeface="Constantia"/>
              </a:rPr>
              <a:t> </a:t>
            </a:r>
            <a:r>
              <a:rPr lang="en-US" sz="2400" spc="-5" dirty="0">
                <a:latin typeface="Constantia"/>
                <a:cs typeface="Constantia"/>
              </a:rPr>
              <a:t>number</a:t>
            </a:r>
            <a:r>
              <a:rPr lang="en-US" sz="2400" spc="-130" dirty="0">
                <a:latin typeface="Constantia"/>
                <a:cs typeface="Constantia"/>
              </a:rPr>
              <a:t> </a:t>
            </a:r>
            <a:r>
              <a:rPr lang="en-US" sz="2400" dirty="0">
                <a:latin typeface="Constantia"/>
                <a:cs typeface="Constantia"/>
              </a:rPr>
              <a:t>of</a:t>
            </a:r>
            <a:r>
              <a:rPr lang="en-US" sz="2400" spc="50" dirty="0">
                <a:latin typeface="Constantia"/>
                <a:cs typeface="Constantia"/>
              </a:rPr>
              <a:t> </a:t>
            </a:r>
            <a:r>
              <a:rPr lang="en-US" sz="2400" spc="-5" dirty="0">
                <a:latin typeface="Constantia"/>
                <a:cs typeface="Constantia"/>
              </a:rPr>
              <a:t>bits</a:t>
            </a:r>
            <a:r>
              <a:rPr lang="en-US" sz="2400" spc="-110" dirty="0">
                <a:latin typeface="Constantia"/>
                <a:cs typeface="Constantia"/>
              </a:rPr>
              <a:t> </a:t>
            </a:r>
            <a:r>
              <a:rPr lang="en-US" sz="2400" spc="-10" dirty="0">
                <a:latin typeface="Constantia"/>
                <a:cs typeface="Constantia"/>
              </a:rPr>
              <a:t>desired</a:t>
            </a:r>
            <a:r>
              <a:rPr lang="en-US" sz="2400" spc="-35" dirty="0">
                <a:latin typeface="Constantia"/>
                <a:cs typeface="Constantia"/>
              </a:rPr>
              <a:t> </a:t>
            </a:r>
            <a:r>
              <a:rPr lang="en-US" sz="2400" spc="-20" dirty="0">
                <a:latin typeface="Constantia"/>
                <a:cs typeface="Constantia"/>
              </a:rPr>
              <a:t>to</a:t>
            </a:r>
            <a:r>
              <a:rPr lang="en-US" sz="2400" spc="-60" dirty="0">
                <a:latin typeface="Constantia"/>
                <a:cs typeface="Constantia"/>
              </a:rPr>
              <a:t> </a:t>
            </a:r>
            <a:r>
              <a:rPr lang="en-US" sz="2400" spc="-5" dirty="0">
                <a:latin typeface="Constantia"/>
                <a:cs typeface="Constantia"/>
              </a:rPr>
              <a:t>be</a:t>
            </a:r>
            <a:r>
              <a:rPr lang="en-US" sz="2400" spc="-114" dirty="0">
                <a:latin typeface="Constantia"/>
                <a:cs typeface="Constantia"/>
              </a:rPr>
              <a:t> </a:t>
            </a:r>
            <a:r>
              <a:rPr lang="en-US" sz="2400" spc="-5" dirty="0">
                <a:latin typeface="Constantia"/>
                <a:cs typeface="Constantia"/>
              </a:rPr>
              <a:t>shifted</a:t>
            </a:r>
            <a:r>
              <a:rPr lang="en-US" sz="2400" spc="-25" dirty="0">
                <a:latin typeface="Constantia"/>
                <a:cs typeface="Constantia"/>
              </a:rPr>
              <a:t> </a:t>
            </a:r>
            <a:r>
              <a:rPr lang="en-US" sz="2400" spc="-5" dirty="0">
                <a:latin typeface="Constantia"/>
                <a:cs typeface="Constantia"/>
              </a:rPr>
              <a:t>is</a:t>
            </a:r>
            <a:r>
              <a:rPr lang="en-US" sz="2400" spc="-45" dirty="0">
                <a:latin typeface="Constantia"/>
                <a:cs typeface="Constantia"/>
              </a:rPr>
              <a:t> </a:t>
            </a:r>
            <a:r>
              <a:rPr lang="en-US" sz="2400" dirty="0">
                <a:latin typeface="Constantia"/>
                <a:cs typeface="Constantia"/>
              </a:rPr>
              <a:t>1,</a:t>
            </a:r>
            <a:r>
              <a:rPr lang="en-US" sz="2400" spc="-45" dirty="0">
                <a:latin typeface="Constantia"/>
                <a:cs typeface="Constantia"/>
              </a:rPr>
              <a:t> </a:t>
            </a:r>
            <a:r>
              <a:rPr lang="en-US" sz="2400" spc="-5" dirty="0">
                <a:latin typeface="Constantia"/>
                <a:cs typeface="Constantia"/>
              </a:rPr>
              <a:t>then</a:t>
            </a:r>
            <a:r>
              <a:rPr lang="en-US" sz="2400" spc="-70" dirty="0">
                <a:latin typeface="Constantia"/>
                <a:cs typeface="Constantia"/>
              </a:rPr>
              <a:t> </a:t>
            </a:r>
            <a:r>
              <a:rPr lang="en-US" sz="2400" spc="-5" dirty="0">
                <a:latin typeface="Constantia"/>
                <a:cs typeface="Constantia"/>
              </a:rPr>
              <a:t>the  </a:t>
            </a:r>
            <a:r>
              <a:rPr lang="en-US" sz="2400" spc="-10" dirty="0">
                <a:latin typeface="Constantia"/>
                <a:cs typeface="Constantia"/>
              </a:rPr>
              <a:t>immediate </a:t>
            </a:r>
            <a:r>
              <a:rPr lang="en-US" sz="2400" spc="-5" dirty="0">
                <a:latin typeface="Constantia"/>
                <a:cs typeface="Constantia"/>
              </a:rPr>
              <a:t>number </a:t>
            </a:r>
            <a:r>
              <a:rPr lang="en-US" sz="2400" dirty="0">
                <a:latin typeface="Constantia"/>
                <a:cs typeface="Constantia"/>
              </a:rPr>
              <a:t>1 </a:t>
            </a:r>
            <a:r>
              <a:rPr lang="en-US" sz="2400" spc="-5" dirty="0">
                <a:latin typeface="Constantia"/>
                <a:cs typeface="Constantia"/>
              </a:rPr>
              <a:t>can be</a:t>
            </a:r>
            <a:r>
              <a:rPr lang="en-US" sz="2400" spc="-445" dirty="0">
                <a:latin typeface="Constantia"/>
                <a:cs typeface="Constantia"/>
              </a:rPr>
              <a:t> </a:t>
            </a:r>
            <a:r>
              <a:rPr lang="en-US" sz="2400" spc="-10" dirty="0">
                <a:latin typeface="Constantia"/>
                <a:cs typeface="Constantia"/>
              </a:rPr>
              <a:t>written </a:t>
            </a:r>
            <a:r>
              <a:rPr lang="en-US" sz="2400" spc="-5" dirty="0">
                <a:latin typeface="Constantia"/>
                <a:cs typeface="Constantia"/>
              </a:rPr>
              <a:t>in Count.</a:t>
            </a:r>
            <a:endParaRPr lang="en-US" sz="2400" dirty="0">
              <a:latin typeface="Constantia"/>
              <a:cs typeface="Constantia"/>
            </a:endParaRPr>
          </a:p>
          <a:p>
            <a:pPr marL="652780" marR="5080" lvl="1" indent="-247650">
              <a:lnSpc>
                <a:spcPct val="100000"/>
              </a:lnSpc>
              <a:spcBef>
                <a:spcPts val="1780"/>
              </a:spcBef>
              <a:buClr>
                <a:srgbClr val="A4B592"/>
              </a:buClr>
              <a:buSzPct val="85416"/>
              <a:buFont typeface="Wingdings 2"/>
              <a:buChar char=""/>
              <a:tabLst>
                <a:tab pos="653415" algn="l"/>
              </a:tabLst>
            </a:pPr>
            <a:r>
              <a:rPr lang="en-US" sz="2400" spc="-55" dirty="0">
                <a:latin typeface="Constantia"/>
                <a:cs typeface="Constantia"/>
              </a:rPr>
              <a:t>However, </a:t>
            </a:r>
            <a:r>
              <a:rPr lang="en-US" sz="2400" spc="-5" dirty="0">
                <a:latin typeface="Constantia"/>
                <a:cs typeface="Constantia"/>
              </a:rPr>
              <a:t>if the number </a:t>
            </a:r>
            <a:r>
              <a:rPr lang="en-US" sz="2400" dirty="0">
                <a:latin typeface="Constantia"/>
                <a:cs typeface="Constantia"/>
              </a:rPr>
              <a:t>of </a:t>
            </a:r>
            <a:r>
              <a:rPr lang="en-US" sz="2400" spc="-5" dirty="0">
                <a:latin typeface="Constantia"/>
                <a:cs typeface="Constantia"/>
              </a:rPr>
              <a:t>bits </a:t>
            </a:r>
            <a:r>
              <a:rPr lang="en-US" sz="2400" spc="-20" dirty="0">
                <a:latin typeface="Constantia"/>
                <a:cs typeface="Constantia"/>
              </a:rPr>
              <a:t>to </a:t>
            </a:r>
            <a:r>
              <a:rPr lang="en-US" sz="2400" spc="-5" dirty="0">
                <a:latin typeface="Constantia"/>
                <a:cs typeface="Constantia"/>
              </a:rPr>
              <a:t>be shifted is </a:t>
            </a:r>
            <a:r>
              <a:rPr lang="en-US" sz="2400" spc="-15" dirty="0">
                <a:latin typeface="Constantia"/>
                <a:cs typeface="Constantia"/>
              </a:rPr>
              <a:t>more</a:t>
            </a:r>
            <a:r>
              <a:rPr lang="en-US" sz="2400" spc="-445" dirty="0">
                <a:latin typeface="Constantia"/>
                <a:cs typeface="Constantia"/>
              </a:rPr>
              <a:t> </a:t>
            </a:r>
            <a:r>
              <a:rPr lang="en-US" sz="2400" spc="-5" dirty="0">
                <a:latin typeface="Constantia"/>
                <a:cs typeface="Constantia"/>
              </a:rPr>
              <a:t>than  </a:t>
            </a:r>
            <a:r>
              <a:rPr lang="en-US" sz="2400" dirty="0">
                <a:latin typeface="Constantia"/>
                <a:cs typeface="Constantia"/>
              </a:rPr>
              <a:t>1,</a:t>
            </a:r>
            <a:r>
              <a:rPr lang="en-US" sz="2400" spc="-45" dirty="0">
                <a:latin typeface="Constantia"/>
                <a:cs typeface="Constantia"/>
              </a:rPr>
              <a:t> </a:t>
            </a:r>
            <a:r>
              <a:rPr lang="en-US" sz="2400" spc="-5" dirty="0">
                <a:latin typeface="Constantia"/>
                <a:cs typeface="Constantia"/>
              </a:rPr>
              <a:t>then</a:t>
            </a:r>
            <a:r>
              <a:rPr lang="en-US" sz="2400" spc="-70" dirty="0">
                <a:latin typeface="Constantia"/>
                <a:cs typeface="Constantia"/>
              </a:rPr>
              <a:t> </a:t>
            </a:r>
            <a:r>
              <a:rPr lang="en-US" sz="2400" spc="-5" dirty="0">
                <a:latin typeface="Constantia"/>
                <a:cs typeface="Constantia"/>
              </a:rPr>
              <a:t>the</a:t>
            </a:r>
            <a:r>
              <a:rPr lang="en-US" sz="2400" spc="-130" dirty="0">
                <a:latin typeface="Constantia"/>
                <a:cs typeface="Constantia"/>
              </a:rPr>
              <a:t> </a:t>
            </a:r>
            <a:r>
              <a:rPr lang="en-US" sz="2400" spc="-15" dirty="0">
                <a:latin typeface="Constantia"/>
                <a:cs typeface="Constantia"/>
              </a:rPr>
              <a:t>count</a:t>
            </a:r>
            <a:r>
              <a:rPr lang="en-US" sz="2400" spc="-40" dirty="0">
                <a:latin typeface="Constantia"/>
                <a:cs typeface="Constantia"/>
              </a:rPr>
              <a:t> </a:t>
            </a:r>
            <a:r>
              <a:rPr lang="en-US" sz="2400" spc="-5" dirty="0">
                <a:latin typeface="Constantia"/>
                <a:cs typeface="Constantia"/>
              </a:rPr>
              <a:t>is</a:t>
            </a:r>
            <a:r>
              <a:rPr lang="en-US" sz="2400" spc="-95" dirty="0">
                <a:latin typeface="Constantia"/>
                <a:cs typeface="Constantia"/>
              </a:rPr>
              <a:t> </a:t>
            </a:r>
            <a:r>
              <a:rPr lang="en-US" sz="2400" dirty="0">
                <a:latin typeface="Constantia"/>
                <a:cs typeface="Constantia"/>
              </a:rPr>
              <a:t>put</a:t>
            </a:r>
            <a:r>
              <a:rPr lang="en-US" sz="2400" spc="-70" dirty="0">
                <a:latin typeface="Constantia"/>
                <a:cs typeface="Constantia"/>
              </a:rPr>
              <a:t> </a:t>
            </a:r>
            <a:r>
              <a:rPr lang="en-US" sz="2400" spc="-5" dirty="0">
                <a:latin typeface="Constantia"/>
                <a:cs typeface="Constantia"/>
              </a:rPr>
              <a:t>in</a:t>
            </a:r>
            <a:r>
              <a:rPr lang="en-US" sz="2400" spc="-40" dirty="0">
                <a:latin typeface="Constantia"/>
                <a:cs typeface="Constantia"/>
              </a:rPr>
              <a:t> </a:t>
            </a:r>
            <a:r>
              <a:rPr lang="en-US" sz="2400" spc="-5" dirty="0">
                <a:latin typeface="Constantia"/>
                <a:cs typeface="Constantia"/>
              </a:rPr>
              <a:t>CL</a:t>
            </a:r>
            <a:r>
              <a:rPr lang="en-US" sz="2400" spc="-75" dirty="0">
                <a:latin typeface="Constantia"/>
                <a:cs typeface="Constantia"/>
              </a:rPr>
              <a:t> </a:t>
            </a:r>
            <a:r>
              <a:rPr lang="en-US" sz="2400" spc="-35" dirty="0">
                <a:latin typeface="Constantia"/>
                <a:cs typeface="Constantia"/>
              </a:rPr>
              <a:t>register.</a:t>
            </a:r>
          </a:p>
          <a:p>
            <a:pPr marL="652780" marR="5080" lvl="1" indent="-247650">
              <a:lnSpc>
                <a:spcPct val="100000"/>
              </a:lnSpc>
              <a:spcBef>
                <a:spcPts val="1780"/>
              </a:spcBef>
              <a:buClr>
                <a:srgbClr val="A4B592"/>
              </a:buClr>
              <a:buSzPct val="85416"/>
              <a:buFont typeface="Wingdings 2"/>
              <a:buChar char=""/>
              <a:tabLst>
                <a:tab pos="653415" algn="l"/>
              </a:tabLst>
            </a:pPr>
            <a:endParaRPr lang="en-US" sz="2400" dirty="0">
              <a:latin typeface="Constantia"/>
              <a:cs typeface="Constantia"/>
            </a:endParaRPr>
          </a:p>
        </p:txBody>
      </p:sp>
      <p:pic>
        <p:nvPicPr>
          <p:cNvPr id="4" name="Picture 3">
            <a:extLst>
              <a:ext uri="{FF2B5EF4-FFF2-40B4-BE49-F238E27FC236}">
                <a16:creationId xmlns:a16="http://schemas.microsoft.com/office/drawing/2014/main" xmlns="" id="{1883651D-5C79-41AF-B952-A9E1666B118D}"/>
              </a:ext>
            </a:extLst>
          </p:cNvPr>
          <p:cNvPicPr>
            <a:picLocks noChangeAspect="1"/>
          </p:cNvPicPr>
          <p:nvPr/>
        </p:nvPicPr>
        <p:blipFill>
          <a:blip r:embed="rId2"/>
          <a:stretch>
            <a:fillRect/>
          </a:stretch>
        </p:blipFill>
        <p:spPr>
          <a:xfrm>
            <a:off x="3600218" y="5696670"/>
            <a:ext cx="4629382" cy="838317"/>
          </a:xfrm>
          <a:prstGeom prst="rect">
            <a:avLst/>
          </a:prstGeom>
        </p:spPr>
      </p:pic>
    </p:spTree>
    <p:extLst>
      <p:ext uri="{BB962C8B-B14F-4D97-AF65-F5344CB8AC3E}">
        <p14:creationId xmlns:p14="http://schemas.microsoft.com/office/powerpoint/2010/main" val="1448155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609600"/>
            <a:ext cx="7848600" cy="4794813"/>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5F0B3-A38F-45FA-93FD-1A7A0DAF9B7F}"/>
              </a:ext>
            </a:extLst>
          </p:cNvPr>
          <p:cNvSpPr>
            <a:spLocks noGrp="1"/>
          </p:cNvSpPr>
          <p:nvPr>
            <p:ph type="title"/>
          </p:nvPr>
        </p:nvSpPr>
        <p:spPr/>
        <p:txBody>
          <a:bodyPr/>
          <a:lstStyle/>
          <a:p>
            <a:r>
              <a:rPr lang="en-IN" dirty="0"/>
              <a:t>CBW and CWD</a:t>
            </a:r>
          </a:p>
        </p:txBody>
      </p:sp>
      <p:sp>
        <p:nvSpPr>
          <p:cNvPr id="3" name="Content Placeholder 2">
            <a:extLst>
              <a:ext uri="{FF2B5EF4-FFF2-40B4-BE49-F238E27FC236}">
                <a16:creationId xmlns:a16="http://schemas.microsoft.com/office/drawing/2014/main" xmlns="" id="{6EDDCD10-660B-4081-A4E8-60A39AA143AA}"/>
              </a:ext>
            </a:extLst>
          </p:cNvPr>
          <p:cNvSpPr>
            <a:spLocks noGrp="1"/>
          </p:cNvSpPr>
          <p:nvPr>
            <p:ph idx="1"/>
          </p:nvPr>
        </p:nvSpPr>
        <p:spPr/>
        <p:txBody>
          <a:bodyPr/>
          <a:lstStyle/>
          <a:p>
            <a:pPr marL="285115" indent="-273050">
              <a:lnSpc>
                <a:spcPct val="100000"/>
              </a:lnSpc>
              <a:spcBef>
                <a:spcPts val="95"/>
              </a:spcBef>
              <a:buClr>
                <a:srgbClr val="E7BB29"/>
              </a:buClr>
              <a:buSzPct val="94642"/>
              <a:buFont typeface="Wingdings 2"/>
              <a:buChar char=""/>
              <a:tabLst>
                <a:tab pos="285750" algn="l"/>
              </a:tabLst>
            </a:pPr>
            <a:r>
              <a:rPr lang="en-US" sz="2800" b="1" spc="-35" dirty="0">
                <a:latin typeface="Constantia"/>
                <a:cs typeface="Constantia"/>
              </a:rPr>
              <a:t>CBW </a:t>
            </a:r>
            <a:r>
              <a:rPr lang="en-US" sz="2800" b="1" spc="-30" dirty="0">
                <a:latin typeface="Constantia"/>
                <a:cs typeface="Constantia"/>
              </a:rPr>
              <a:t>(Convert </a:t>
            </a:r>
            <a:r>
              <a:rPr lang="en-US" sz="2800" b="1" spc="-20" dirty="0">
                <a:latin typeface="Constantia"/>
                <a:cs typeface="Constantia"/>
              </a:rPr>
              <a:t>Byte </a:t>
            </a:r>
            <a:r>
              <a:rPr lang="en-US" sz="2800" b="1" spc="-30" dirty="0">
                <a:latin typeface="Constantia"/>
                <a:cs typeface="Constantia"/>
              </a:rPr>
              <a:t>to</a:t>
            </a:r>
            <a:r>
              <a:rPr lang="en-US" sz="2800" b="1" spc="-180" dirty="0">
                <a:latin typeface="Constantia"/>
                <a:cs typeface="Constantia"/>
              </a:rPr>
              <a:t> </a:t>
            </a:r>
            <a:r>
              <a:rPr lang="en-US" sz="2800" b="1" spc="-50" dirty="0">
                <a:latin typeface="Constantia"/>
                <a:cs typeface="Constantia"/>
              </a:rPr>
              <a:t>Word):</a:t>
            </a:r>
            <a:endParaRPr lang="en-US" sz="2800" dirty="0">
              <a:latin typeface="Constantia"/>
              <a:cs typeface="Constantia"/>
            </a:endParaRPr>
          </a:p>
          <a:p>
            <a:pPr marL="652780" lvl="1" indent="-247650">
              <a:lnSpc>
                <a:spcPct val="100000"/>
              </a:lnSpc>
              <a:spcBef>
                <a:spcPts val="1805"/>
              </a:spcBef>
              <a:buClr>
                <a:srgbClr val="A4B592"/>
              </a:buClr>
              <a:buSzPct val="85416"/>
              <a:buFont typeface="Wingdings 2"/>
              <a:buChar char=""/>
              <a:tabLst>
                <a:tab pos="653415" algn="l"/>
              </a:tabLst>
            </a:pPr>
            <a:r>
              <a:rPr lang="en-US" sz="2400" spc="-5" dirty="0">
                <a:latin typeface="Constantia"/>
                <a:cs typeface="Constantia"/>
              </a:rPr>
              <a:t>This</a:t>
            </a:r>
            <a:r>
              <a:rPr lang="en-US" sz="2400" spc="-75" dirty="0">
                <a:latin typeface="Constantia"/>
                <a:cs typeface="Constantia"/>
              </a:rPr>
              <a:t> </a:t>
            </a:r>
            <a:r>
              <a:rPr lang="en-US" sz="2400" spc="-5" dirty="0">
                <a:latin typeface="Constantia"/>
                <a:cs typeface="Constantia"/>
              </a:rPr>
              <a:t>instruction</a:t>
            </a:r>
            <a:r>
              <a:rPr lang="en-US" sz="2400" spc="-95" dirty="0">
                <a:latin typeface="Constantia"/>
                <a:cs typeface="Constantia"/>
              </a:rPr>
              <a:t> </a:t>
            </a:r>
            <a:r>
              <a:rPr lang="en-US" sz="2400" spc="-25" dirty="0">
                <a:latin typeface="Constantia"/>
                <a:cs typeface="Constantia"/>
              </a:rPr>
              <a:t>converts </a:t>
            </a:r>
            <a:r>
              <a:rPr lang="en-US" sz="2400" spc="-20" dirty="0">
                <a:latin typeface="Constantia"/>
                <a:cs typeface="Constantia"/>
              </a:rPr>
              <a:t>byte</a:t>
            </a:r>
            <a:r>
              <a:rPr lang="en-US" sz="2400" spc="-60" dirty="0">
                <a:latin typeface="Constantia"/>
                <a:cs typeface="Constantia"/>
              </a:rPr>
              <a:t> </a:t>
            </a:r>
            <a:r>
              <a:rPr lang="en-US" sz="2400" spc="-5" dirty="0">
                <a:latin typeface="Constantia"/>
                <a:cs typeface="Constantia"/>
              </a:rPr>
              <a:t>in</a:t>
            </a:r>
            <a:r>
              <a:rPr lang="en-US" sz="2400" spc="-80" dirty="0">
                <a:latin typeface="Constantia"/>
                <a:cs typeface="Constantia"/>
              </a:rPr>
              <a:t> </a:t>
            </a:r>
            <a:r>
              <a:rPr lang="en-US" sz="2400" spc="-5" dirty="0">
                <a:latin typeface="Constantia"/>
                <a:cs typeface="Constantia"/>
              </a:rPr>
              <a:t>AL</a:t>
            </a:r>
            <a:r>
              <a:rPr lang="en-US" sz="2400" spc="-65" dirty="0">
                <a:latin typeface="Constantia"/>
                <a:cs typeface="Constantia"/>
              </a:rPr>
              <a:t> </a:t>
            </a:r>
            <a:r>
              <a:rPr lang="en-US" sz="2400" spc="-20" dirty="0">
                <a:latin typeface="Constantia"/>
                <a:cs typeface="Constantia"/>
              </a:rPr>
              <a:t>to</a:t>
            </a:r>
            <a:r>
              <a:rPr lang="en-US" sz="2400" spc="-125" dirty="0">
                <a:latin typeface="Constantia"/>
                <a:cs typeface="Constantia"/>
              </a:rPr>
              <a:t> </a:t>
            </a:r>
            <a:r>
              <a:rPr lang="en-US" sz="2400" spc="-25" dirty="0">
                <a:latin typeface="Constantia"/>
                <a:cs typeface="Constantia"/>
              </a:rPr>
              <a:t>word</a:t>
            </a:r>
            <a:r>
              <a:rPr lang="en-US" sz="2400" spc="20" dirty="0">
                <a:latin typeface="Constantia"/>
                <a:cs typeface="Constantia"/>
              </a:rPr>
              <a:t> </a:t>
            </a:r>
            <a:r>
              <a:rPr lang="en-US" sz="2400" spc="-5" dirty="0">
                <a:latin typeface="Constantia"/>
                <a:cs typeface="Constantia"/>
              </a:rPr>
              <a:t>in</a:t>
            </a:r>
            <a:r>
              <a:rPr lang="en-US" sz="2400" spc="-75" dirty="0">
                <a:latin typeface="Constantia"/>
                <a:cs typeface="Constantia"/>
              </a:rPr>
              <a:t> </a:t>
            </a:r>
            <a:r>
              <a:rPr lang="en-US" sz="2400" spc="-5" dirty="0">
                <a:latin typeface="Constantia"/>
                <a:cs typeface="Constantia"/>
              </a:rPr>
              <a:t>AX.</a:t>
            </a:r>
            <a:endParaRPr lang="en-US" sz="2400" dirty="0">
              <a:latin typeface="Constantia"/>
              <a:cs typeface="Constantia"/>
            </a:endParaRPr>
          </a:p>
          <a:p>
            <a:pPr marL="652780" marR="125730" lvl="1" indent="-247650">
              <a:lnSpc>
                <a:spcPct val="100000"/>
              </a:lnSpc>
              <a:spcBef>
                <a:spcPts val="1780"/>
              </a:spcBef>
              <a:buClr>
                <a:srgbClr val="A4B592"/>
              </a:buClr>
              <a:buSzPct val="85416"/>
              <a:buFont typeface="Wingdings 2"/>
              <a:buChar char=""/>
              <a:tabLst>
                <a:tab pos="653415" algn="l"/>
              </a:tabLst>
            </a:pPr>
            <a:r>
              <a:rPr lang="en-US" sz="2400" spc="-5" dirty="0">
                <a:latin typeface="Constantia"/>
                <a:cs typeface="Constantia"/>
              </a:rPr>
              <a:t>The</a:t>
            </a:r>
            <a:r>
              <a:rPr lang="en-US" sz="2400" spc="-135" dirty="0">
                <a:latin typeface="Constantia"/>
                <a:cs typeface="Constantia"/>
              </a:rPr>
              <a:t> </a:t>
            </a:r>
            <a:r>
              <a:rPr lang="en-US" sz="2400" spc="-20" dirty="0">
                <a:latin typeface="Constantia"/>
                <a:cs typeface="Constantia"/>
              </a:rPr>
              <a:t>conversion</a:t>
            </a:r>
            <a:r>
              <a:rPr lang="en-US" sz="2400" spc="-25" dirty="0">
                <a:latin typeface="Constantia"/>
                <a:cs typeface="Constantia"/>
              </a:rPr>
              <a:t> </a:t>
            </a:r>
            <a:r>
              <a:rPr lang="en-US" sz="2400" spc="-5" dirty="0">
                <a:latin typeface="Constantia"/>
                <a:cs typeface="Constantia"/>
              </a:rPr>
              <a:t>is</a:t>
            </a:r>
            <a:r>
              <a:rPr lang="en-US" sz="2400" spc="-110" dirty="0">
                <a:latin typeface="Constantia"/>
                <a:cs typeface="Constantia"/>
              </a:rPr>
              <a:t> </a:t>
            </a:r>
            <a:r>
              <a:rPr lang="en-US" sz="2400" spc="-5" dirty="0">
                <a:latin typeface="Constantia"/>
                <a:cs typeface="Constantia"/>
              </a:rPr>
              <a:t>done</a:t>
            </a:r>
            <a:r>
              <a:rPr lang="en-US" sz="2400" spc="-65" dirty="0">
                <a:latin typeface="Constantia"/>
                <a:cs typeface="Constantia"/>
              </a:rPr>
              <a:t> </a:t>
            </a:r>
            <a:r>
              <a:rPr lang="en-US" sz="2400" spc="-15" dirty="0">
                <a:latin typeface="Constantia"/>
                <a:cs typeface="Constantia"/>
              </a:rPr>
              <a:t>by</a:t>
            </a:r>
            <a:r>
              <a:rPr lang="en-US" sz="2400" spc="-120" dirty="0">
                <a:latin typeface="Constantia"/>
                <a:cs typeface="Constantia"/>
              </a:rPr>
              <a:t> </a:t>
            </a:r>
            <a:r>
              <a:rPr lang="en-US" sz="2400" spc="-5" dirty="0">
                <a:latin typeface="Constantia"/>
                <a:cs typeface="Constantia"/>
              </a:rPr>
              <a:t>extending</a:t>
            </a:r>
            <a:r>
              <a:rPr lang="en-US" sz="2400" spc="-30" dirty="0">
                <a:latin typeface="Constantia"/>
                <a:cs typeface="Constantia"/>
              </a:rPr>
              <a:t> </a:t>
            </a:r>
            <a:r>
              <a:rPr lang="en-US" sz="2400" spc="-5" dirty="0">
                <a:latin typeface="Constantia"/>
                <a:cs typeface="Constantia"/>
              </a:rPr>
              <a:t>the</a:t>
            </a:r>
            <a:r>
              <a:rPr lang="en-US" sz="2400" spc="-105" dirty="0">
                <a:latin typeface="Constantia"/>
                <a:cs typeface="Constantia"/>
              </a:rPr>
              <a:t> </a:t>
            </a:r>
            <a:r>
              <a:rPr lang="en-US" sz="2400" dirty="0">
                <a:latin typeface="Constantia"/>
                <a:cs typeface="Constantia"/>
              </a:rPr>
              <a:t>sign</a:t>
            </a:r>
            <a:r>
              <a:rPr lang="en-US" sz="2400" spc="-50" dirty="0">
                <a:latin typeface="Constantia"/>
                <a:cs typeface="Constantia"/>
              </a:rPr>
              <a:t> </a:t>
            </a:r>
            <a:r>
              <a:rPr lang="en-US" sz="2400" spc="-5" dirty="0">
                <a:latin typeface="Constantia"/>
                <a:cs typeface="Constantia"/>
              </a:rPr>
              <a:t>bit</a:t>
            </a:r>
            <a:r>
              <a:rPr lang="en-US" sz="2400" spc="-130" dirty="0">
                <a:latin typeface="Constantia"/>
                <a:cs typeface="Constantia"/>
              </a:rPr>
              <a:t> </a:t>
            </a:r>
            <a:r>
              <a:rPr lang="en-US" sz="2400" dirty="0">
                <a:latin typeface="Constantia"/>
                <a:cs typeface="Constantia"/>
              </a:rPr>
              <a:t>of</a:t>
            </a:r>
            <a:r>
              <a:rPr lang="en-US" sz="2400" spc="15" dirty="0">
                <a:latin typeface="Constantia"/>
                <a:cs typeface="Constantia"/>
              </a:rPr>
              <a:t> </a:t>
            </a:r>
            <a:r>
              <a:rPr lang="en-US" sz="2400" spc="-5" dirty="0">
                <a:latin typeface="Constantia"/>
                <a:cs typeface="Constantia"/>
              </a:rPr>
              <a:t>AL  </a:t>
            </a:r>
            <a:r>
              <a:rPr lang="en-US" sz="2400" spc="-10" dirty="0">
                <a:latin typeface="Constantia"/>
                <a:cs typeface="Constantia"/>
              </a:rPr>
              <a:t>throughout</a:t>
            </a:r>
            <a:r>
              <a:rPr lang="en-US" sz="2400" spc="-125" dirty="0">
                <a:latin typeface="Constantia"/>
                <a:cs typeface="Constantia"/>
              </a:rPr>
              <a:t> </a:t>
            </a:r>
            <a:r>
              <a:rPr lang="en-US" sz="2400" spc="-5" dirty="0">
                <a:latin typeface="Constantia"/>
                <a:cs typeface="Constantia"/>
              </a:rPr>
              <a:t>AH.</a:t>
            </a:r>
            <a:endParaRPr lang="en-US" sz="2400" dirty="0">
              <a:latin typeface="Constantia"/>
              <a:cs typeface="Constantia"/>
            </a:endParaRPr>
          </a:p>
          <a:p>
            <a:pPr marL="285115" indent="-273050">
              <a:lnSpc>
                <a:spcPct val="100000"/>
              </a:lnSpc>
              <a:spcBef>
                <a:spcPts val="1814"/>
              </a:spcBef>
              <a:buClr>
                <a:srgbClr val="E7BB29"/>
              </a:buClr>
              <a:buSzPct val="94230"/>
              <a:buFont typeface="Wingdings 2"/>
              <a:buChar char=""/>
              <a:tabLst>
                <a:tab pos="285750" algn="l"/>
              </a:tabLst>
            </a:pPr>
            <a:r>
              <a:rPr lang="en-US" sz="2600" b="1" dirty="0">
                <a:latin typeface="Constantia"/>
                <a:cs typeface="Constantia"/>
              </a:rPr>
              <a:t>CWD </a:t>
            </a:r>
            <a:r>
              <a:rPr lang="en-US" sz="2600" b="1" spc="-20" dirty="0">
                <a:latin typeface="Constantia"/>
                <a:cs typeface="Constantia"/>
              </a:rPr>
              <a:t>(Convert </a:t>
            </a:r>
            <a:r>
              <a:rPr lang="en-US" sz="2600" b="1" spc="-55" dirty="0">
                <a:latin typeface="Constantia"/>
                <a:cs typeface="Constantia"/>
              </a:rPr>
              <a:t>Word </a:t>
            </a:r>
            <a:r>
              <a:rPr lang="en-US" sz="2600" b="1" spc="-20" dirty="0">
                <a:latin typeface="Constantia"/>
                <a:cs typeface="Constantia"/>
              </a:rPr>
              <a:t>to </a:t>
            </a:r>
            <a:r>
              <a:rPr lang="en-US" sz="2600" b="1" spc="-5" dirty="0">
                <a:latin typeface="Constantia"/>
                <a:cs typeface="Constantia"/>
              </a:rPr>
              <a:t>Double</a:t>
            </a:r>
            <a:r>
              <a:rPr lang="en-US" sz="2600" b="1" spc="-270" dirty="0">
                <a:latin typeface="Constantia"/>
                <a:cs typeface="Constantia"/>
              </a:rPr>
              <a:t> </a:t>
            </a:r>
            <a:r>
              <a:rPr lang="en-US" sz="2600" b="1" spc="-40" dirty="0">
                <a:latin typeface="Constantia"/>
                <a:cs typeface="Constantia"/>
              </a:rPr>
              <a:t>Word):</a:t>
            </a:r>
            <a:endParaRPr lang="en-US" sz="2600" dirty="0">
              <a:latin typeface="Constantia"/>
              <a:cs typeface="Constantia"/>
            </a:endParaRPr>
          </a:p>
          <a:p>
            <a:pPr marL="652780" marR="5080" lvl="1" indent="-247650">
              <a:lnSpc>
                <a:spcPct val="100000"/>
              </a:lnSpc>
              <a:spcBef>
                <a:spcPts val="1785"/>
              </a:spcBef>
              <a:buClr>
                <a:srgbClr val="A4B592"/>
              </a:buClr>
              <a:buSzPct val="85416"/>
              <a:buFont typeface="Wingdings 2"/>
              <a:buChar char=""/>
              <a:tabLst>
                <a:tab pos="653415" algn="l"/>
              </a:tabLst>
            </a:pPr>
            <a:r>
              <a:rPr lang="en-US" sz="2400" spc="-5" dirty="0">
                <a:latin typeface="Constantia"/>
                <a:cs typeface="Constantia"/>
              </a:rPr>
              <a:t>This</a:t>
            </a:r>
            <a:r>
              <a:rPr lang="en-US" sz="2400" spc="-80" dirty="0">
                <a:latin typeface="Constantia"/>
                <a:cs typeface="Constantia"/>
              </a:rPr>
              <a:t> </a:t>
            </a:r>
            <a:r>
              <a:rPr lang="en-US" sz="2400" spc="-5" dirty="0">
                <a:latin typeface="Constantia"/>
                <a:cs typeface="Constantia"/>
              </a:rPr>
              <a:t>instruction</a:t>
            </a:r>
            <a:r>
              <a:rPr lang="en-US" sz="2400" spc="-95" dirty="0">
                <a:latin typeface="Constantia"/>
                <a:cs typeface="Constantia"/>
              </a:rPr>
              <a:t> </a:t>
            </a:r>
            <a:r>
              <a:rPr lang="en-US" sz="2400" spc="-25" dirty="0">
                <a:latin typeface="Constantia"/>
                <a:cs typeface="Constantia"/>
              </a:rPr>
              <a:t>converts</a:t>
            </a:r>
            <a:r>
              <a:rPr lang="en-US" sz="2400" spc="-85" dirty="0">
                <a:latin typeface="Constantia"/>
                <a:cs typeface="Constantia"/>
              </a:rPr>
              <a:t> </a:t>
            </a:r>
            <a:r>
              <a:rPr lang="en-US" sz="2400" spc="-25" dirty="0">
                <a:latin typeface="Constantia"/>
                <a:cs typeface="Constantia"/>
              </a:rPr>
              <a:t>word</a:t>
            </a:r>
            <a:r>
              <a:rPr lang="en-US" sz="2400" spc="10" dirty="0">
                <a:latin typeface="Constantia"/>
                <a:cs typeface="Constantia"/>
              </a:rPr>
              <a:t> </a:t>
            </a:r>
            <a:r>
              <a:rPr lang="en-US" sz="2400" spc="-5" dirty="0">
                <a:latin typeface="Constantia"/>
                <a:cs typeface="Constantia"/>
              </a:rPr>
              <a:t>in</a:t>
            </a:r>
            <a:r>
              <a:rPr lang="en-US" sz="2400" spc="-80" dirty="0">
                <a:latin typeface="Constantia"/>
                <a:cs typeface="Constantia"/>
              </a:rPr>
              <a:t> </a:t>
            </a:r>
            <a:r>
              <a:rPr lang="en-US" sz="2400" spc="-5" dirty="0">
                <a:latin typeface="Constantia"/>
                <a:cs typeface="Constantia"/>
              </a:rPr>
              <a:t>AX</a:t>
            </a:r>
            <a:r>
              <a:rPr lang="en-US" sz="2400" spc="-70" dirty="0">
                <a:latin typeface="Constantia"/>
                <a:cs typeface="Constantia"/>
              </a:rPr>
              <a:t> </a:t>
            </a:r>
            <a:r>
              <a:rPr lang="en-US" sz="2400" spc="-20" dirty="0">
                <a:latin typeface="Constantia"/>
                <a:cs typeface="Constantia"/>
              </a:rPr>
              <a:t>to</a:t>
            </a:r>
            <a:r>
              <a:rPr lang="en-US" sz="2400" spc="-125" dirty="0">
                <a:latin typeface="Constantia"/>
                <a:cs typeface="Constantia"/>
              </a:rPr>
              <a:t> </a:t>
            </a:r>
            <a:r>
              <a:rPr lang="en-US" sz="2400" spc="-5" dirty="0">
                <a:latin typeface="Constantia"/>
                <a:cs typeface="Constantia"/>
              </a:rPr>
              <a:t>double</a:t>
            </a:r>
            <a:r>
              <a:rPr lang="en-US" sz="2400" spc="-114" dirty="0">
                <a:latin typeface="Constantia"/>
                <a:cs typeface="Constantia"/>
              </a:rPr>
              <a:t> </a:t>
            </a:r>
            <a:r>
              <a:rPr lang="en-US" sz="2400" spc="-25" dirty="0">
                <a:latin typeface="Constantia"/>
                <a:cs typeface="Constantia"/>
              </a:rPr>
              <a:t>word</a:t>
            </a:r>
            <a:r>
              <a:rPr lang="en-US" sz="2400" spc="10" dirty="0">
                <a:latin typeface="Constantia"/>
                <a:cs typeface="Constantia"/>
              </a:rPr>
              <a:t> </a:t>
            </a:r>
            <a:r>
              <a:rPr lang="en-US" sz="2400" spc="-5" dirty="0">
                <a:latin typeface="Constantia"/>
                <a:cs typeface="Constantia"/>
              </a:rPr>
              <a:t>in  </a:t>
            </a:r>
            <a:r>
              <a:rPr lang="en-US" sz="2400" spc="-60" dirty="0">
                <a:latin typeface="Constantia"/>
                <a:cs typeface="Constantia"/>
              </a:rPr>
              <a:t>DX </a:t>
            </a:r>
            <a:r>
              <a:rPr lang="en-US" sz="2400" dirty="0">
                <a:latin typeface="Constantia"/>
                <a:cs typeface="Constantia"/>
              </a:rPr>
              <a:t>:</a:t>
            </a:r>
            <a:r>
              <a:rPr lang="en-US" sz="2400" spc="-35" dirty="0">
                <a:latin typeface="Constantia"/>
                <a:cs typeface="Constantia"/>
              </a:rPr>
              <a:t> </a:t>
            </a:r>
            <a:r>
              <a:rPr lang="en-US" sz="2400" spc="-5" dirty="0">
                <a:latin typeface="Constantia"/>
                <a:cs typeface="Constantia"/>
              </a:rPr>
              <a:t>AX.</a:t>
            </a:r>
            <a:endParaRPr lang="en-US" sz="2400" dirty="0">
              <a:latin typeface="Constantia"/>
              <a:cs typeface="Constantia"/>
            </a:endParaRPr>
          </a:p>
          <a:p>
            <a:pPr marL="652780" marR="94615" lvl="1" indent="-247650">
              <a:lnSpc>
                <a:spcPct val="100000"/>
              </a:lnSpc>
              <a:spcBef>
                <a:spcPts val="1780"/>
              </a:spcBef>
              <a:buClr>
                <a:srgbClr val="A4B592"/>
              </a:buClr>
              <a:buSzPct val="85416"/>
              <a:buFont typeface="Wingdings 2"/>
              <a:buChar char=""/>
              <a:tabLst>
                <a:tab pos="653415" algn="l"/>
              </a:tabLst>
            </a:pPr>
            <a:r>
              <a:rPr lang="en-US" sz="2400" spc="-5" dirty="0">
                <a:latin typeface="Constantia"/>
                <a:cs typeface="Constantia"/>
              </a:rPr>
              <a:t>The</a:t>
            </a:r>
            <a:r>
              <a:rPr lang="en-US" sz="2400" spc="-135" dirty="0">
                <a:latin typeface="Constantia"/>
                <a:cs typeface="Constantia"/>
              </a:rPr>
              <a:t> </a:t>
            </a:r>
            <a:r>
              <a:rPr lang="en-US" sz="2400" spc="-20" dirty="0">
                <a:latin typeface="Constantia"/>
                <a:cs typeface="Constantia"/>
              </a:rPr>
              <a:t>conversion</a:t>
            </a:r>
            <a:r>
              <a:rPr lang="en-US" sz="2400" spc="-25" dirty="0">
                <a:latin typeface="Constantia"/>
                <a:cs typeface="Constantia"/>
              </a:rPr>
              <a:t> </a:t>
            </a:r>
            <a:r>
              <a:rPr lang="en-US" sz="2400" spc="-5" dirty="0">
                <a:latin typeface="Constantia"/>
                <a:cs typeface="Constantia"/>
              </a:rPr>
              <a:t>is</a:t>
            </a:r>
            <a:r>
              <a:rPr lang="en-US" sz="2400" spc="-110" dirty="0">
                <a:latin typeface="Constantia"/>
                <a:cs typeface="Constantia"/>
              </a:rPr>
              <a:t> </a:t>
            </a:r>
            <a:r>
              <a:rPr lang="en-US" sz="2400" spc="-5" dirty="0">
                <a:latin typeface="Constantia"/>
                <a:cs typeface="Constantia"/>
              </a:rPr>
              <a:t>done</a:t>
            </a:r>
            <a:r>
              <a:rPr lang="en-US" sz="2400" spc="-65" dirty="0">
                <a:latin typeface="Constantia"/>
                <a:cs typeface="Constantia"/>
              </a:rPr>
              <a:t> </a:t>
            </a:r>
            <a:r>
              <a:rPr lang="en-US" sz="2400" spc="-15" dirty="0">
                <a:latin typeface="Constantia"/>
                <a:cs typeface="Constantia"/>
              </a:rPr>
              <a:t>by</a:t>
            </a:r>
            <a:r>
              <a:rPr lang="en-US" sz="2400" spc="-120" dirty="0">
                <a:latin typeface="Constantia"/>
                <a:cs typeface="Constantia"/>
              </a:rPr>
              <a:t> </a:t>
            </a:r>
            <a:r>
              <a:rPr lang="en-US" sz="2400" spc="-5" dirty="0">
                <a:latin typeface="Constantia"/>
                <a:cs typeface="Constantia"/>
              </a:rPr>
              <a:t>extending</a:t>
            </a:r>
            <a:r>
              <a:rPr lang="en-US" sz="2400" spc="-30" dirty="0">
                <a:latin typeface="Constantia"/>
                <a:cs typeface="Constantia"/>
              </a:rPr>
              <a:t> </a:t>
            </a:r>
            <a:r>
              <a:rPr lang="en-US" sz="2400" spc="-5" dirty="0">
                <a:latin typeface="Constantia"/>
                <a:cs typeface="Constantia"/>
              </a:rPr>
              <a:t>the</a:t>
            </a:r>
            <a:r>
              <a:rPr lang="en-US" sz="2400" spc="-105" dirty="0">
                <a:latin typeface="Constantia"/>
                <a:cs typeface="Constantia"/>
              </a:rPr>
              <a:t> </a:t>
            </a:r>
            <a:r>
              <a:rPr lang="en-US" sz="2400" dirty="0">
                <a:latin typeface="Constantia"/>
                <a:cs typeface="Constantia"/>
              </a:rPr>
              <a:t>sign</a:t>
            </a:r>
            <a:r>
              <a:rPr lang="en-US" sz="2400" spc="-50" dirty="0">
                <a:latin typeface="Constantia"/>
                <a:cs typeface="Constantia"/>
              </a:rPr>
              <a:t> </a:t>
            </a:r>
            <a:r>
              <a:rPr lang="en-US" sz="2400" spc="-5" dirty="0">
                <a:latin typeface="Constantia"/>
                <a:cs typeface="Constantia"/>
              </a:rPr>
              <a:t>bit</a:t>
            </a:r>
            <a:r>
              <a:rPr lang="en-US" sz="2400" spc="-130" dirty="0">
                <a:latin typeface="Constantia"/>
                <a:cs typeface="Constantia"/>
              </a:rPr>
              <a:t> </a:t>
            </a:r>
            <a:r>
              <a:rPr lang="en-US" sz="2400" dirty="0">
                <a:latin typeface="Constantia"/>
                <a:cs typeface="Constantia"/>
              </a:rPr>
              <a:t>of</a:t>
            </a:r>
            <a:r>
              <a:rPr lang="en-US" sz="2400" spc="15" dirty="0">
                <a:latin typeface="Constantia"/>
                <a:cs typeface="Constantia"/>
              </a:rPr>
              <a:t> </a:t>
            </a:r>
            <a:r>
              <a:rPr lang="en-US" sz="2400" spc="-5" dirty="0">
                <a:latin typeface="Constantia"/>
                <a:cs typeface="Constantia"/>
              </a:rPr>
              <a:t>AX  </a:t>
            </a:r>
            <a:r>
              <a:rPr lang="en-US" sz="2400" spc="-10" dirty="0">
                <a:latin typeface="Constantia"/>
                <a:cs typeface="Constantia"/>
              </a:rPr>
              <a:t>throughout</a:t>
            </a:r>
            <a:r>
              <a:rPr lang="en-US" sz="2400" spc="-90" dirty="0">
                <a:latin typeface="Constantia"/>
                <a:cs typeface="Constantia"/>
              </a:rPr>
              <a:t> </a:t>
            </a:r>
            <a:r>
              <a:rPr lang="en-US" sz="2400" spc="-45" dirty="0">
                <a:latin typeface="Constantia"/>
                <a:cs typeface="Constantia"/>
              </a:rPr>
              <a:t>DX.</a:t>
            </a:r>
            <a:endParaRPr lang="en-US" sz="2400" dirty="0">
              <a:latin typeface="Constantia"/>
              <a:cs typeface="Constantia"/>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xmlns="" id="{BD042971-3059-4F43-BAD5-3345EB73E1E5}"/>
                  </a:ext>
                </a:extLst>
              </p14:cNvPr>
              <p14:cNvContentPartPr/>
              <p14:nvPr/>
            </p14:nvContentPartPr>
            <p14:xfrm>
              <a:off x="2470485" y="2566797"/>
              <a:ext cx="462240" cy="77760"/>
            </p14:xfrm>
          </p:contentPart>
        </mc:Choice>
        <mc:Fallback xmlns="">
          <p:pic>
            <p:nvPicPr>
              <p:cNvPr id="4" name="Ink 3">
                <a:extLst>
                  <a:ext uri="{FF2B5EF4-FFF2-40B4-BE49-F238E27FC236}">
                    <a16:creationId xmlns:a16="http://schemas.microsoft.com/office/drawing/2014/main" id="{BD042971-3059-4F43-BAD5-3345EB73E1E5}"/>
                  </a:ext>
                </a:extLst>
              </p:cNvPr>
              <p:cNvPicPr/>
              <p:nvPr/>
            </p:nvPicPr>
            <p:blipFill>
              <a:blip r:embed="rId3"/>
              <a:stretch>
                <a:fillRect/>
              </a:stretch>
            </p:blipFill>
            <p:spPr>
              <a:xfrm>
                <a:off x="2461485" y="2557797"/>
                <a:ext cx="4798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xmlns="" id="{B5DD889D-5B15-414F-B9EA-EC1181217E2F}"/>
                  </a:ext>
                </a:extLst>
              </p14:cNvPr>
              <p14:cNvContentPartPr/>
              <p14:nvPr/>
            </p14:nvContentPartPr>
            <p14:xfrm>
              <a:off x="3525285" y="3144957"/>
              <a:ext cx="197640" cy="12960"/>
            </p14:xfrm>
          </p:contentPart>
        </mc:Choice>
        <mc:Fallback xmlns="">
          <p:pic>
            <p:nvPicPr>
              <p:cNvPr id="31" name="Ink 30">
                <a:extLst>
                  <a:ext uri="{FF2B5EF4-FFF2-40B4-BE49-F238E27FC236}">
                    <a16:creationId xmlns:a16="http://schemas.microsoft.com/office/drawing/2014/main" id="{B5DD889D-5B15-414F-B9EA-EC1181217E2F}"/>
                  </a:ext>
                </a:extLst>
              </p:cNvPr>
              <p:cNvPicPr/>
              <p:nvPr/>
            </p:nvPicPr>
            <p:blipFill>
              <a:blip r:embed="rId11"/>
              <a:stretch>
                <a:fillRect/>
              </a:stretch>
            </p:blipFill>
            <p:spPr>
              <a:xfrm>
                <a:off x="3516285" y="3135957"/>
                <a:ext cx="215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xmlns="" id="{B1CBCA09-1437-4B5E-A890-44D4782CBD34}"/>
                  </a:ext>
                </a:extLst>
              </p14:cNvPr>
              <p14:cNvContentPartPr/>
              <p14:nvPr/>
            </p14:nvContentPartPr>
            <p14:xfrm>
              <a:off x="4825605" y="3296157"/>
              <a:ext cx="10800" cy="7560"/>
            </p14:xfrm>
          </p:contentPart>
        </mc:Choice>
        <mc:Fallback xmlns="">
          <p:pic>
            <p:nvPicPr>
              <p:cNvPr id="32" name="Ink 31">
                <a:extLst>
                  <a:ext uri="{FF2B5EF4-FFF2-40B4-BE49-F238E27FC236}">
                    <a16:creationId xmlns:a16="http://schemas.microsoft.com/office/drawing/2014/main" id="{B1CBCA09-1437-4B5E-A890-44D4782CBD34}"/>
                  </a:ext>
                </a:extLst>
              </p:cNvPr>
              <p:cNvPicPr/>
              <p:nvPr/>
            </p:nvPicPr>
            <p:blipFill>
              <a:blip r:embed="rId13"/>
              <a:stretch>
                <a:fillRect/>
              </a:stretch>
            </p:blipFill>
            <p:spPr>
              <a:xfrm>
                <a:off x="4816605" y="3287157"/>
                <a:ext cx="284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xmlns="" id="{E697D084-52F1-42ED-AFDB-F1E946F5A59B}"/>
                  </a:ext>
                </a:extLst>
              </p14:cNvPr>
              <p14:cNvContentPartPr/>
              <p14:nvPr/>
            </p14:nvContentPartPr>
            <p14:xfrm>
              <a:off x="7288365" y="3197157"/>
              <a:ext cx="103680" cy="18360"/>
            </p14:xfrm>
          </p:contentPart>
        </mc:Choice>
        <mc:Fallback xmlns="">
          <p:pic>
            <p:nvPicPr>
              <p:cNvPr id="33" name="Ink 32">
                <a:extLst>
                  <a:ext uri="{FF2B5EF4-FFF2-40B4-BE49-F238E27FC236}">
                    <a16:creationId xmlns:a16="http://schemas.microsoft.com/office/drawing/2014/main" id="{E697D084-52F1-42ED-AFDB-F1E946F5A59B}"/>
                  </a:ext>
                </a:extLst>
              </p:cNvPr>
              <p:cNvPicPr/>
              <p:nvPr/>
            </p:nvPicPr>
            <p:blipFill>
              <a:blip r:embed="rId15"/>
              <a:stretch>
                <a:fillRect/>
              </a:stretch>
            </p:blipFill>
            <p:spPr>
              <a:xfrm>
                <a:off x="7279365" y="3188157"/>
                <a:ext cx="121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k 33">
                <a:extLst>
                  <a:ext uri="{FF2B5EF4-FFF2-40B4-BE49-F238E27FC236}">
                    <a16:creationId xmlns:a16="http://schemas.microsoft.com/office/drawing/2014/main" xmlns="" id="{1530327B-7D70-4D44-9786-A7534DBA51C3}"/>
                  </a:ext>
                </a:extLst>
              </p14:cNvPr>
              <p14:cNvContentPartPr/>
              <p14:nvPr/>
            </p14:nvContentPartPr>
            <p14:xfrm>
              <a:off x="4590885" y="3598917"/>
              <a:ext cx="32760" cy="38880"/>
            </p14:xfrm>
          </p:contentPart>
        </mc:Choice>
        <mc:Fallback xmlns="">
          <p:pic>
            <p:nvPicPr>
              <p:cNvPr id="34" name="Ink 33">
                <a:extLst>
                  <a:ext uri="{FF2B5EF4-FFF2-40B4-BE49-F238E27FC236}">
                    <a16:creationId xmlns:a16="http://schemas.microsoft.com/office/drawing/2014/main" id="{1530327B-7D70-4D44-9786-A7534DBA51C3}"/>
                  </a:ext>
                </a:extLst>
              </p:cNvPr>
              <p:cNvPicPr/>
              <p:nvPr/>
            </p:nvPicPr>
            <p:blipFill>
              <a:blip r:embed="rId17"/>
              <a:stretch>
                <a:fillRect/>
              </a:stretch>
            </p:blipFill>
            <p:spPr>
              <a:xfrm>
                <a:off x="4581885" y="3589917"/>
                <a:ext cx="504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7" name="Ink 66">
                <a:extLst>
                  <a:ext uri="{FF2B5EF4-FFF2-40B4-BE49-F238E27FC236}">
                    <a16:creationId xmlns:a16="http://schemas.microsoft.com/office/drawing/2014/main" xmlns="" id="{73DD5B91-DF5F-4839-8904-F375F5E40C85}"/>
                  </a:ext>
                </a:extLst>
              </p14:cNvPr>
              <p14:cNvContentPartPr/>
              <p14:nvPr/>
            </p14:nvContentPartPr>
            <p14:xfrm>
              <a:off x="6376485" y="546477"/>
              <a:ext cx="25560" cy="8280"/>
            </p14:xfrm>
          </p:contentPart>
        </mc:Choice>
        <mc:Fallback xmlns="">
          <p:pic>
            <p:nvPicPr>
              <p:cNvPr id="67" name="Ink 66">
                <a:extLst>
                  <a:ext uri="{FF2B5EF4-FFF2-40B4-BE49-F238E27FC236}">
                    <a16:creationId xmlns:a16="http://schemas.microsoft.com/office/drawing/2014/main" id="{73DD5B91-DF5F-4839-8904-F375F5E40C85}"/>
                  </a:ext>
                </a:extLst>
              </p:cNvPr>
              <p:cNvPicPr/>
              <p:nvPr/>
            </p:nvPicPr>
            <p:blipFill>
              <a:blip r:embed="rId23"/>
              <a:stretch>
                <a:fillRect/>
              </a:stretch>
            </p:blipFill>
            <p:spPr>
              <a:xfrm>
                <a:off x="6367485" y="537477"/>
                <a:ext cx="432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8" name="Ink 67">
                <a:extLst>
                  <a:ext uri="{FF2B5EF4-FFF2-40B4-BE49-F238E27FC236}">
                    <a16:creationId xmlns:a16="http://schemas.microsoft.com/office/drawing/2014/main" xmlns="" id="{6F8834A7-B9FF-40BA-AB34-1433F49B9836}"/>
                  </a:ext>
                </a:extLst>
              </p14:cNvPr>
              <p14:cNvContentPartPr/>
              <p14:nvPr/>
            </p14:nvContentPartPr>
            <p14:xfrm>
              <a:off x="1922925" y="4067277"/>
              <a:ext cx="456120" cy="94680"/>
            </p14:xfrm>
          </p:contentPart>
        </mc:Choice>
        <mc:Fallback xmlns="">
          <p:pic>
            <p:nvPicPr>
              <p:cNvPr id="68" name="Ink 67">
                <a:extLst>
                  <a:ext uri="{FF2B5EF4-FFF2-40B4-BE49-F238E27FC236}">
                    <a16:creationId xmlns:a16="http://schemas.microsoft.com/office/drawing/2014/main" id="{6F8834A7-B9FF-40BA-AB34-1433F49B9836}"/>
                  </a:ext>
                </a:extLst>
              </p:cNvPr>
              <p:cNvPicPr/>
              <p:nvPr/>
            </p:nvPicPr>
            <p:blipFill>
              <a:blip r:embed="rId25"/>
              <a:stretch>
                <a:fillRect/>
              </a:stretch>
            </p:blipFill>
            <p:spPr>
              <a:xfrm>
                <a:off x="1913925" y="4058277"/>
                <a:ext cx="4737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1" name="Ink 90">
                <a:extLst>
                  <a:ext uri="{FF2B5EF4-FFF2-40B4-BE49-F238E27FC236}">
                    <a16:creationId xmlns:a16="http://schemas.microsoft.com/office/drawing/2014/main" xmlns="" id="{C529514C-46E3-43A0-BBF5-1E99123E83FC}"/>
                  </a:ext>
                </a:extLst>
              </p14:cNvPr>
              <p14:cNvContentPartPr/>
              <p14:nvPr/>
            </p14:nvContentPartPr>
            <p14:xfrm>
              <a:off x="1919325" y="4555437"/>
              <a:ext cx="360" cy="360"/>
            </p14:xfrm>
          </p:contentPart>
        </mc:Choice>
        <mc:Fallback xmlns="">
          <p:pic>
            <p:nvPicPr>
              <p:cNvPr id="91" name="Ink 90">
                <a:extLst>
                  <a:ext uri="{FF2B5EF4-FFF2-40B4-BE49-F238E27FC236}">
                    <a16:creationId xmlns:a16="http://schemas.microsoft.com/office/drawing/2014/main" id="{C529514C-46E3-43A0-BBF5-1E99123E83FC}"/>
                  </a:ext>
                </a:extLst>
              </p:cNvPr>
              <p:cNvPicPr/>
              <p:nvPr/>
            </p:nvPicPr>
            <p:blipFill>
              <a:blip r:embed="rId33"/>
              <a:stretch>
                <a:fillRect/>
              </a:stretch>
            </p:blipFill>
            <p:spPr>
              <a:xfrm>
                <a:off x="1910325" y="4546437"/>
                <a:ext cx="18000" cy="18000"/>
              </a:xfrm>
              <a:prstGeom prst="rect">
                <a:avLst/>
              </a:prstGeom>
            </p:spPr>
          </p:pic>
        </mc:Fallback>
      </mc:AlternateContent>
    </p:spTree>
    <p:extLst>
      <p:ext uri="{BB962C8B-B14F-4D97-AF65-F5344CB8AC3E}">
        <p14:creationId xmlns:p14="http://schemas.microsoft.com/office/powerpoint/2010/main" val="106311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B1A04-9565-4FAC-9536-EC10A3C821CD}"/>
              </a:ext>
            </a:extLst>
          </p:cNvPr>
          <p:cNvSpPr>
            <a:spLocks noGrp="1"/>
          </p:cNvSpPr>
          <p:nvPr>
            <p:ph type="title"/>
          </p:nvPr>
        </p:nvSpPr>
        <p:spPr/>
        <p:txBody>
          <a:bodyPr/>
          <a:lstStyle/>
          <a:p>
            <a:r>
              <a:rPr lang="en-IN" dirty="0"/>
              <a:t>XLAT</a:t>
            </a:r>
          </a:p>
        </p:txBody>
      </p:sp>
      <p:sp>
        <p:nvSpPr>
          <p:cNvPr id="3" name="Content Placeholder 2">
            <a:extLst>
              <a:ext uri="{FF2B5EF4-FFF2-40B4-BE49-F238E27FC236}">
                <a16:creationId xmlns:a16="http://schemas.microsoft.com/office/drawing/2014/main" xmlns="" id="{1FFE736E-7F6B-498D-8600-5088E62DB81A}"/>
              </a:ext>
            </a:extLst>
          </p:cNvPr>
          <p:cNvSpPr>
            <a:spLocks noGrp="1"/>
          </p:cNvSpPr>
          <p:nvPr>
            <p:ph idx="1"/>
          </p:nvPr>
        </p:nvSpPr>
        <p:spPr/>
        <p:txBody>
          <a:bodyPr/>
          <a:lstStyle/>
          <a:p>
            <a:r>
              <a:rPr lang="en-US" dirty="0"/>
              <a:t>XLAT Instruction - Translate a byte in AL XLAT exchanges the byte in AL register from the user table index to the table entry, addressed by BX. It transfers 16 bit information at a time.</a:t>
            </a:r>
            <a:endParaRPr lang="en-IN" dirty="0"/>
          </a:p>
        </p:txBody>
      </p:sp>
      <p:pic>
        <p:nvPicPr>
          <p:cNvPr id="4" name="Picture 3">
            <a:extLst>
              <a:ext uri="{FF2B5EF4-FFF2-40B4-BE49-F238E27FC236}">
                <a16:creationId xmlns:a16="http://schemas.microsoft.com/office/drawing/2014/main" xmlns="" id="{3285FA5C-5B03-4CCA-A02D-CE7D2BF64A62}"/>
              </a:ext>
            </a:extLst>
          </p:cNvPr>
          <p:cNvPicPr>
            <a:picLocks noChangeAspect="1"/>
          </p:cNvPicPr>
          <p:nvPr/>
        </p:nvPicPr>
        <p:blipFill>
          <a:blip r:embed="rId2"/>
          <a:stretch>
            <a:fillRect/>
          </a:stretch>
        </p:blipFill>
        <p:spPr>
          <a:xfrm>
            <a:off x="1295400" y="4876800"/>
            <a:ext cx="6919912" cy="847727"/>
          </a:xfrm>
          <a:prstGeom prst="rect">
            <a:avLst/>
          </a:prstGeom>
        </p:spPr>
      </p:pic>
    </p:spTree>
    <p:extLst>
      <p:ext uri="{BB962C8B-B14F-4D97-AF65-F5344CB8AC3E}">
        <p14:creationId xmlns:p14="http://schemas.microsoft.com/office/powerpoint/2010/main" val="359717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232FB-5576-4EDE-B1B1-18469C415A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79CC22A-70DA-4CC3-98F5-51C19F39A40E}"/>
              </a:ext>
            </a:extLst>
          </p:cNvPr>
          <p:cNvSpPr>
            <a:spLocks noGrp="1"/>
          </p:cNvSpPr>
          <p:nvPr>
            <p:ph idx="1"/>
          </p:nvPr>
        </p:nvSpPr>
        <p:spPr/>
        <p:txBody>
          <a:bodyPr/>
          <a:lstStyle/>
          <a:p>
            <a:r>
              <a:rPr lang="en-US" dirty="0"/>
              <a:t>Example : For the figure below, what is the result of executing the following instruction? </a:t>
            </a:r>
          </a:p>
          <a:p>
            <a:pPr marL="82296" indent="0">
              <a:buNone/>
            </a:pPr>
            <a:r>
              <a:rPr lang="en-US" dirty="0"/>
              <a:t>XLAT</a:t>
            </a:r>
          </a:p>
          <a:p>
            <a:pPr marL="82296" indent="0">
              <a:buNone/>
            </a:pPr>
            <a:endParaRPr lang="en-IN" dirty="0"/>
          </a:p>
        </p:txBody>
      </p:sp>
      <p:pic>
        <p:nvPicPr>
          <p:cNvPr id="5" name="Picture 4">
            <a:extLst>
              <a:ext uri="{FF2B5EF4-FFF2-40B4-BE49-F238E27FC236}">
                <a16:creationId xmlns:a16="http://schemas.microsoft.com/office/drawing/2014/main" xmlns="" id="{BAE47C15-78E6-4DE0-8236-C837CE12178E}"/>
              </a:ext>
            </a:extLst>
          </p:cNvPr>
          <p:cNvPicPr>
            <a:picLocks noChangeAspect="1"/>
          </p:cNvPicPr>
          <p:nvPr/>
        </p:nvPicPr>
        <p:blipFill>
          <a:blip r:embed="rId2"/>
          <a:stretch>
            <a:fillRect/>
          </a:stretch>
        </p:blipFill>
        <p:spPr>
          <a:xfrm>
            <a:off x="2133600" y="3581400"/>
            <a:ext cx="6176962" cy="2514599"/>
          </a:xfrm>
          <a:prstGeom prst="rect">
            <a:avLst/>
          </a:prstGeom>
        </p:spPr>
      </p:pic>
    </p:spTree>
    <p:extLst>
      <p:ext uri="{BB962C8B-B14F-4D97-AF65-F5344CB8AC3E}">
        <p14:creationId xmlns:p14="http://schemas.microsoft.com/office/powerpoint/2010/main" val="3532559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9671</TotalTime>
  <Words>3732</Words>
  <Application>Microsoft Office PowerPoint</Application>
  <PresentationFormat>On-screen Show (4:3)</PresentationFormat>
  <Paragraphs>515</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Solstice</vt:lpstr>
      <vt:lpstr>  MPI </vt:lpstr>
      <vt:lpstr>Instruction Set of 8086</vt:lpstr>
      <vt:lpstr>Classification of Instruction Set</vt:lpstr>
      <vt:lpstr>Data Transfer Instructions</vt:lpstr>
      <vt:lpstr>Data Transfer Instructions </vt:lpstr>
      <vt:lpstr>MOV</vt:lpstr>
      <vt:lpstr>XCHG</vt:lpstr>
      <vt:lpstr>XLAT</vt:lpstr>
      <vt:lpstr>PowerPoint Presentation</vt:lpstr>
      <vt:lpstr>PUSH AND POP</vt:lpstr>
      <vt:lpstr>STACK</vt:lpstr>
      <vt:lpstr>STACK</vt:lpstr>
      <vt:lpstr>Stack Characteristics</vt:lpstr>
      <vt:lpstr>Stack Implementation  in Memory</vt:lpstr>
      <vt:lpstr>Stack Implementation  in Memory (cont.)</vt:lpstr>
      <vt:lpstr>PUSH Instruction Example</vt:lpstr>
      <vt:lpstr>POP Instruction Example</vt:lpstr>
      <vt:lpstr>PowerPoint Presentation</vt:lpstr>
      <vt:lpstr>PowerPoint Presentation</vt:lpstr>
      <vt:lpstr>The Stack Use</vt:lpstr>
      <vt:lpstr>LEA, LDS, LES INSTRUCTIONS</vt:lpstr>
      <vt:lpstr>PowerPoint Presentation</vt:lpstr>
      <vt:lpstr>PowerPoint Presentation</vt:lpstr>
      <vt:lpstr>PowerPoint Presentation</vt:lpstr>
      <vt:lpstr>EXAMPLE</vt:lpstr>
      <vt:lpstr>PowerPoint Presentation</vt:lpstr>
      <vt:lpstr>IN and OUT INSTRUCTIONS</vt:lpstr>
      <vt:lpstr>LAHF, SAHF, PUSHF, POPF</vt:lpstr>
      <vt:lpstr>Arithmetic Instructions</vt:lpstr>
      <vt:lpstr>ADD</vt:lpstr>
      <vt:lpstr>ADC</vt:lpstr>
      <vt:lpstr>PowerPoint Presentation</vt:lpstr>
      <vt:lpstr>PowerPoint Presentation</vt:lpstr>
      <vt:lpstr>SBB</vt:lpstr>
      <vt:lpstr>Multiplication</vt:lpstr>
      <vt:lpstr>MUL</vt:lpstr>
      <vt:lpstr>Example</vt:lpstr>
      <vt:lpstr>16-bit Multiplication</vt:lpstr>
      <vt:lpstr>IMUL-IMUL source</vt:lpstr>
      <vt:lpstr>IMUL-IMUL source</vt:lpstr>
      <vt:lpstr>IMUL-IMUL source</vt:lpstr>
      <vt:lpstr>Division</vt:lpstr>
      <vt:lpstr>Division</vt:lpstr>
      <vt:lpstr>8-bit Division</vt:lpstr>
      <vt:lpstr>16 bit division</vt:lpstr>
      <vt:lpstr>PowerPoint Presentation</vt:lpstr>
      <vt:lpstr>PowerPoint Presentation</vt:lpstr>
      <vt:lpstr>PowerPoint Presentation</vt:lpstr>
      <vt:lpstr>CMP</vt:lpstr>
      <vt:lpstr>ASCII Airthmetic</vt:lpstr>
      <vt:lpstr>Packed &amp; Unpacked BCD Numbers</vt:lpstr>
      <vt:lpstr>AAA</vt:lpstr>
      <vt:lpstr> </vt:lpstr>
      <vt:lpstr>PowerPoint Presentation</vt:lpstr>
      <vt:lpstr>PowerPoint Presentation</vt:lpstr>
      <vt:lpstr>AAM</vt:lpstr>
      <vt:lpstr>AAM Instruction:</vt:lpstr>
      <vt:lpstr>AAD (BCD to binary convert before division) </vt:lpstr>
      <vt:lpstr>AAD</vt:lpstr>
      <vt:lpstr>Bit Manipulation Instructions</vt:lpstr>
      <vt:lpstr>PowerPoint Presentation</vt:lpstr>
      <vt:lpstr>PowerPoint Presentation</vt:lpstr>
      <vt:lpstr>PowerPoint Presentation</vt:lpstr>
      <vt:lpstr>PowerPoint Presentation</vt:lpstr>
      <vt:lpstr>Basic Logic Instructions</vt:lpstr>
      <vt:lpstr>PowerPoint Presentation</vt:lpstr>
      <vt:lpstr>SHL/SAL Shift Logical/Airthmetic left</vt:lpstr>
      <vt:lpstr>SHR Shift logical right</vt:lpstr>
      <vt:lpstr>SAR Shift arithmetic right</vt:lpstr>
      <vt:lpstr>Shift and Rotate Instructions</vt:lpstr>
      <vt:lpstr>PowerPoint Presentation</vt:lpstr>
      <vt:lpstr>PowerPoint Presentation</vt:lpstr>
      <vt:lpstr>PowerPoint Presentation</vt:lpstr>
      <vt:lpstr>PowerPoint Presentation</vt:lpstr>
      <vt:lpstr>CBW and CWD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Matching Curves for Long period grating sensores</dc:title>
  <dc:creator>Monika Gambhir</dc:creator>
  <cp:lastModifiedBy>HP</cp:lastModifiedBy>
  <cp:revision>461</cp:revision>
  <dcterms:created xsi:type="dcterms:W3CDTF">2006-08-16T00:00:00Z</dcterms:created>
  <dcterms:modified xsi:type="dcterms:W3CDTF">2022-10-21T05:21:21Z</dcterms:modified>
</cp:coreProperties>
</file>