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48"/>
  </p:notesMasterIdLst>
  <p:sldIdLst>
    <p:sldId id="256" r:id="rId2"/>
    <p:sldId id="257" r:id="rId3"/>
    <p:sldId id="259" r:id="rId4"/>
    <p:sldId id="428" r:id="rId5"/>
    <p:sldId id="427" r:id="rId6"/>
    <p:sldId id="431" r:id="rId7"/>
    <p:sldId id="300" r:id="rId8"/>
    <p:sldId id="432" r:id="rId9"/>
    <p:sldId id="433" r:id="rId10"/>
    <p:sldId id="435" r:id="rId11"/>
    <p:sldId id="434" r:id="rId12"/>
    <p:sldId id="436" r:id="rId13"/>
    <p:sldId id="438" r:id="rId14"/>
    <p:sldId id="437" r:id="rId15"/>
    <p:sldId id="439" r:id="rId16"/>
    <p:sldId id="415" r:id="rId17"/>
    <p:sldId id="441" r:id="rId18"/>
    <p:sldId id="442" r:id="rId19"/>
    <p:sldId id="443" r:id="rId20"/>
    <p:sldId id="444" r:id="rId21"/>
    <p:sldId id="445" r:id="rId22"/>
    <p:sldId id="440" r:id="rId23"/>
    <p:sldId id="446" r:id="rId24"/>
    <p:sldId id="459" r:id="rId25"/>
    <p:sldId id="462" r:id="rId26"/>
    <p:sldId id="463" r:id="rId27"/>
    <p:sldId id="464" r:id="rId28"/>
    <p:sldId id="465" r:id="rId29"/>
    <p:sldId id="466" r:id="rId30"/>
    <p:sldId id="467" r:id="rId31"/>
    <p:sldId id="447" r:id="rId32"/>
    <p:sldId id="455" r:id="rId33"/>
    <p:sldId id="456" r:id="rId34"/>
    <p:sldId id="454" r:id="rId35"/>
    <p:sldId id="453" r:id="rId36"/>
    <p:sldId id="448" r:id="rId37"/>
    <p:sldId id="450" r:id="rId38"/>
    <p:sldId id="451" r:id="rId39"/>
    <p:sldId id="452" r:id="rId40"/>
    <p:sldId id="457" r:id="rId41"/>
    <p:sldId id="458" r:id="rId42"/>
    <p:sldId id="461" r:id="rId43"/>
    <p:sldId id="460" r:id="rId44"/>
    <p:sldId id="262" r:id="rId45"/>
    <p:sldId id="265" r:id="rId46"/>
    <p:sldId id="35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8BC"/>
    <a:srgbClr val="ECEFF8"/>
    <a:srgbClr val="DFE8F1"/>
    <a:srgbClr val="000000"/>
    <a:srgbClr val="DDE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t>16-11-2021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t>‹#›</a:t>
            </a:fld>
            <a:endParaRPr lang="en-IN"/>
          </a:p>
        </p:txBody>
      </p:sp>
    </p:spTree>
    <p:extLst>
      <p:ext uri="{BB962C8B-B14F-4D97-AF65-F5344CB8AC3E}">
        <p14:creationId xmlns:p14="http://schemas.microsoft.com/office/powerpoint/2010/main"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t>3</a:t>
            </a:fld>
            <a:endParaRPr lang="en-IN"/>
          </a:p>
        </p:txBody>
      </p:sp>
    </p:spTree>
    <p:extLst>
      <p:ext uri="{BB962C8B-B14F-4D97-AF65-F5344CB8AC3E}">
        <p14:creationId xmlns:p14="http://schemas.microsoft.com/office/powerpoint/2010/main" val="2671592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21</a:t>
            </a:fld>
            <a:endParaRPr lang="en-IN"/>
          </a:p>
        </p:txBody>
      </p:sp>
    </p:spTree>
    <p:extLst>
      <p:ext uri="{BB962C8B-B14F-4D97-AF65-F5344CB8AC3E}">
        <p14:creationId xmlns:p14="http://schemas.microsoft.com/office/powerpoint/2010/main" val="155180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22</a:t>
            </a:fld>
            <a:endParaRPr lang="en-IN"/>
          </a:p>
        </p:txBody>
      </p:sp>
    </p:spTree>
    <p:extLst>
      <p:ext uri="{BB962C8B-B14F-4D97-AF65-F5344CB8AC3E}">
        <p14:creationId xmlns:p14="http://schemas.microsoft.com/office/powerpoint/2010/main" val="3999827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23</a:t>
            </a:fld>
            <a:endParaRPr lang="en-IN"/>
          </a:p>
        </p:txBody>
      </p:sp>
    </p:spTree>
    <p:extLst>
      <p:ext uri="{BB962C8B-B14F-4D97-AF65-F5344CB8AC3E}">
        <p14:creationId xmlns:p14="http://schemas.microsoft.com/office/powerpoint/2010/main" val="1715261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24</a:t>
            </a:fld>
            <a:endParaRPr lang="en-IN"/>
          </a:p>
        </p:txBody>
      </p:sp>
    </p:spTree>
    <p:extLst>
      <p:ext uri="{BB962C8B-B14F-4D97-AF65-F5344CB8AC3E}">
        <p14:creationId xmlns:p14="http://schemas.microsoft.com/office/powerpoint/2010/main" val="420633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25</a:t>
            </a:fld>
            <a:endParaRPr lang="en-IN"/>
          </a:p>
        </p:txBody>
      </p:sp>
    </p:spTree>
    <p:extLst>
      <p:ext uri="{BB962C8B-B14F-4D97-AF65-F5344CB8AC3E}">
        <p14:creationId xmlns:p14="http://schemas.microsoft.com/office/powerpoint/2010/main" val="250823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27</a:t>
            </a:fld>
            <a:endParaRPr lang="en-IN"/>
          </a:p>
        </p:txBody>
      </p:sp>
    </p:spTree>
    <p:extLst>
      <p:ext uri="{BB962C8B-B14F-4D97-AF65-F5344CB8AC3E}">
        <p14:creationId xmlns:p14="http://schemas.microsoft.com/office/powerpoint/2010/main" val="79103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28</a:t>
            </a:fld>
            <a:endParaRPr lang="en-IN"/>
          </a:p>
        </p:txBody>
      </p:sp>
    </p:spTree>
    <p:extLst>
      <p:ext uri="{BB962C8B-B14F-4D97-AF65-F5344CB8AC3E}">
        <p14:creationId xmlns:p14="http://schemas.microsoft.com/office/powerpoint/2010/main" val="104892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29</a:t>
            </a:fld>
            <a:endParaRPr lang="en-IN"/>
          </a:p>
        </p:txBody>
      </p:sp>
    </p:spTree>
    <p:extLst>
      <p:ext uri="{BB962C8B-B14F-4D97-AF65-F5344CB8AC3E}">
        <p14:creationId xmlns:p14="http://schemas.microsoft.com/office/powerpoint/2010/main" val="51031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32</a:t>
            </a:fld>
            <a:endParaRPr lang="en-IN"/>
          </a:p>
        </p:txBody>
      </p:sp>
    </p:spTree>
    <p:extLst>
      <p:ext uri="{BB962C8B-B14F-4D97-AF65-F5344CB8AC3E}">
        <p14:creationId xmlns:p14="http://schemas.microsoft.com/office/powerpoint/2010/main" val="3760669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33</a:t>
            </a:fld>
            <a:endParaRPr lang="en-IN"/>
          </a:p>
        </p:txBody>
      </p:sp>
    </p:spTree>
    <p:extLst>
      <p:ext uri="{BB962C8B-B14F-4D97-AF65-F5344CB8AC3E}">
        <p14:creationId xmlns:p14="http://schemas.microsoft.com/office/powerpoint/2010/main" val="135691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5</a:t>
            </a:fld>
            <a:endParaRPr lang="en-IN"/>
          </a:p>
        </p:txBody>
      </p:sp>
    </p:spTree>
    <p:extLst>
      <p:ext uri="{BB962C8B-B14F-4D97-AF65-F5344CB8AC3E}">
        <p14:creationId xmlns:p14="http://schemas.microsoft.com/office/powerpoint/2010/main" val="2361790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40</a:t>
            </a:fld>
            <a:endParaRPr lang="en-IN"/>
          </a:p>
        </p:txBody>
      </p:sp>
    </p:spTree>
    <p:extLst>
      <p:ext uri="{BB962C8B-B14F-4D97-AF65-F5344CB8AC3E}">
        <p14:creationId xmlns:p14="http://schemas.microsoft.com/office/powerpoint/2010/main" val="154861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41</a:t>
            </a:fld>
            <a:endParaRPr lang="en-IN"/>
          </a:p>
        </p:txBody>
      </p:sp>
    </p:spTree>
    <p:extLst>
      <p:ext uri="{BB962C8B-B14F-4D97-AF65-F5344CB8AC3E}">
        <p14:creationId xmlns:p14="http://schemas.microsoft.com/office/powerpoint/2010/main" val="47475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43</a:t>
            </a:fld>
            <a:endParaRPr lang="en-IN"/>
          </a:p>
        </p:txBody>
      </p:sp>
    </p:spTree>
    <p:extLst>
      <p:ext uri="{BB962C8B-B14F-4D97-AF65-F5344CB8AC3E}">
        <p14:creationId xmlns:p14="http://schemas.microsoft.com/office/powerpoint/2010/main" val="311567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6</a:t>
            </a:fld>
            <a:endParaRPr lang="en-IN"/>
          </a:p>
        </p:txBody>
      </p:sp>
    </p:spTree>
    <p:extLst>
      <p:ext uri="{BB962C8B-B14F-4D97-AF65-F5344CB8AC3E}">
        <p14:creationId xmlns:p14="http://schemas.microsoft.com/office/powerpoint/2010/main" val="39529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8</a:t>
            </a:fld>
            <a:endParaRPr lang="en-IN"/>
          </a:p>
        </p:txBody>
      </p:sp>
    </p:spTree>
    <p:extLst>
      <p:ext uri="{BB962C8B-B14F-4D97-AF65-F5344CB8AC3E}">
        <p14:creationId xmlns:p14="http://schemas.microsoft.com/office/powerpoint/2010/main" val="3126292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16</a:t>
            </a:fld>
            <a:endParaRPr lang="en-IN"/>
          </a:p>
        </p:txBody>
      </p:sp>
    </p:spTree>
    <p:extLst>
      <p:ext uri="{BB962C8B-B14F-4D97-AF65-F5344CB8AC3E}">
        <p14:creationId xmlns:p14="http://schemas.microsoft.com/office/powerpoint/2010/main" val="18815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17</a:t>
            </a:fld>
            <a:endParaRPr lang="en-IN"/>
          </a:p>
        </p:txBody>
      </p:sp>
    </p:spTree>
    <p:extLst>
      <p:ext uri="{BB962C8B-B14F-4D97-AF65-F5344CB8AC3E}">
        <p14:creationId xmlns:p14="http://schemas.microsoft.com/office/powerpoint/2010/main" val="339389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18</a:t>
            </a:fld>
            <a:endParaRPr lang="en-IN"/>
          </a:p>
        </p:txBody>
      </p:sp>
    </p:spTree>
    <p:extLst>
      <p:ext uri="{BB962C8B-B14F-4D97-AF65-F5344CB8AC3E}">
        <p14:creationId xmlns:p14="http://schemas.microsoft.com/office/powerpoint/2010/main" val="297908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19</a:t>
            </a:fld>
            <a:endParaRPr lang="en-IN"/>
          </a:p>
        </p:txBody>
      </p:sp>
    </p:spTree>
    <p:extLst>
      <p:ext uri="{BB962C8B-B14F-4D97-AF65-F5344CB8AC3E}">
        <p14:creationId xmlns:p14="http://schemas.microsoft.com/office/powerpoint/2010/main" val="42735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t>20</a:t>
            </a:fld>
            <a:endParaRPr lang="en-IN"/>
          </a:p>
        </p:txBody>
      </p:sp>
    </p:spTree>
    <p:extLst>
      <p:ext uri="{BB962C8B-B14F-4D97-AF65-F5344CB8AC3E}">
        <p14:creationId xmlns:p14="http://schemas.microsoft.com/office/powerpoint/2010/main" val="365110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a:t>Click to edit Master title style</a:t>
            </a:r>
          </a:p>
        </p:txBody>
      </p:sp>
      <p:sp>
        <p:nvSpPr>
          <p:cNvPr id="3" name="Chart Placeholder 2"/>
          <p:cNvSpPr>
            <a:spLocks noGrp="1"/>
          </p:cNvSpPr>
          <p:nvPr>
            <p:ph type="chart" sz="half" idx="1"/>
          </p:nvPr>
        </p:nvSpPr>
        <p:spPr>
          <a:xfrm>
            <a:off x="685800" y="1371600"/>
            <a:ext cx="3810000" cy="4724400"/>
          </a:xfrm>
        </p:spPr>
        <p:txBody>
          <a:bodyPr rtlCol="0">
            <a:normAutofit/>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defRPr/>
            </a:pPr>
            <a:r>
              <a:rPr lang="en-IN" altLang="en-US"/>
              <a:t>Autumn 2016</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Autumn 2016</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F67EA25-BD12-4A88-9DB3-B49942559E83}" type="slidenum">
              <a:rPr lang="en-US" altLang="en-US"/>
              <a:pPr/>
              <a:t>‹#›</a:t>
            </a:fld>
            <a:endParaRPr lang="en-US" altLang="en-US"/>
          </a:p>
        </p:txBody>
      </p:sp>
    </p:spTree>
    <p:extLst>
      <p:ext uri="{BB962C8B-B14F-4D97-AF65-F5344CB8AC3E}">
        <p14:creationId xmlns:p14="http://schemas.microsoft.com/office/powerpoint/2010/main" val="421079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Lecture #00: © DSamanta</a:t>
            </a:r>
            <a:endParaRPr lang="en-IN"/>
          </a:p>
        </p:txBody>
      </p:sp>
      <p:sp>
        <p:nvSpPr>
          <p:cNvPr id="5" name="Footer Placeholder 4"/>
          <p:cNvSpPr>
            <a:spLocks noGrp="1"/>
          </p:cNvSpPr>
          <p:nvPr>
            <p:ph type="ftr" sz="quarter" idx="11"/>
          </p:nvPr>
        </p:nvSpPr>
        <p:spPr/>
        <p:txBody>
          <a:bodyPr/>
          <a:lstStyle/>
          <a:p>
            <a:r>
              <a:rPr lang="en-IN"/>
              <a:t>CS 11001 : Programming and Data Structures</a:t>
            </a:r>
          </a:p>
        </p:txBody>
      </p:sp>
      <p:sp>
        <p:nvSpPr>
          <p:cNvPr id="6" name="Slide Number Placeholder 5"/>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Lecture #00: © DSamanta</a:t>
            </a:r>
            <a:endParaRPr lang="en-IN"/>
          </a:p>
        </p:txBody>
      </p:sp>
      <p:sp>
        <p:nvSpPr>
          <p:cNvPr id="8" name="Footer Placeholder 7"/>
          <p:cNvSpPr>
            <a:spLocks noGrp="1"/>
          </p:cNvSpPr>
          <p:nvPr>
            <p:ph type="ftr" sz="quarter" idx="11"/>
          </p:nvPr>
        </p:nvSpPr>
        <p:spPr/>
        <p:txBody>
          <a:bodyPr/>
          <a:lstStyle/>
          <a:p>
            <a:r>
              <a:rPr lang="en-IN"/>
              <a:t>CS 11001 : Programming and Data Structures</a:t>
            </a:r>
          </a:p>
        </p:txBody>
      </p:sp>
      <p:sp>
        <p:nvSpPr>
          <p:cNvPr id="9" name="Slide Number Placeholder 8"/>
          <p:cNvSpPr>
            <a:spLocks noGrp="1"/>
          </p:cNvSpPr>
          <p:nvPr>
            <p:ph type="sldNum" sz="quarter" idx="12"/>
          </p:nvPr>
        </p:nvSpPr>
        <p:spPr/>
        <p:txBody>
          <a:bodyPr/>
          <a:lstStyle/>
          <a:p>
            <a:fld id="{2412D51A-C1C7-4F6F-ADB4-90C3724E8DB4}"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Lecture #00: © DSamanta</a:t>
            </a:r>
            <a:endParaRPr lang="en-IN"/>
          </a:p>
        </p:txBody>
      </p:sp>
      <p:sp>
        <p:nvSpPr>
          <p:cNvPr id="3" name="Footer Placeholder 2"/>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Lecture #00: © DSamanta</a:t>
            </a:r>
            <a:endParaRPr lang="en-IN"/>
          </a:p>
        </p:txBody>
      </p:sp>
      <p:sp>
        <p:nvSpPr>
          <p:cNvPr id="6" name="Footer Placeholder 5"/>
          <p:cNvSpPr>
            <a:spLocks noGrp="1"/>
          </p:cNvSpPr>
          <p:nvPr>
            <p:ph type="ftr" sz="quarter" idx="11"/>
          </p:nvPr>
        </p:nvSpPr>
        <p:spPr/>
        <p:txBody>
          <a:bodyPr/>
          <a:lstStyle/>
          <a:p>
            <a:r>
              <a:rPr lang="en-IN"/>
              <a:t>CS 11001 : Programming and Data Structures</a:t>
            </a:r>
          </a:p>
        </p:txBody>
      </p:sp>
      <p:sp>
        <p:nvSpPr>
          <p:cNvPr id="7" name="Slide Number Placeholder 6"/>
          <p:cNvSpPr>
            <a:spLocks noGrp="1"/>
          </p:cNvSpPr>
          <p:nvPr>
            <p:ph type="sldNum" sz="quarter" idx="12"/>
          </p:nvPr>
        </p:nvSpPr>
        <p:spPr/>
        <p:txBody>
          <a:bodyPr/>
          <a:lstStyle/>
          <a:p>
            <a:fld id="{2412D51A-C1C7-4F6F-ADB4-90C3724E8DB4}"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a:t>Lecture #00: © DSamanta</a:t>
            </a:r>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IN"/>
              <a:t>CS 11001 : Programming and Data Structures</a:t>
            </a: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412D51A-C1C7-4F6F-ADB4-90C3724E8DB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9672" y="4221088"/>
            <a:ext cx="5637010" cy="1929600"/>
          </a:xfrm>
        </p:spPr>
        <p:txBody>
          <a:bodyPr>
            <a:normAutofit/>
          </a:bodyPr>
          <a:lstStyle/>
          <a:p>
            <a:pPr algn="ctr"/>
            <a:r>
              <a:rPr lang="en-US" sz="2400" b="1" dirty="0">
                <a:solidFill>
                  <a:srgbClr val="7030A0"/>
                </a:solidFill>
                <a:effectLst>
                  <a:outerShdw blurRad="38100" dist="38100" dir="2700000" algn="tl">
                    <a:srgbClr val="000000">
                      <a:alpha val="43137"/>
                    </a:srgbClr>
                  </a:outerShdw>
                </a:effectLst>
                <a:latin typeface="Times New Roman" pitchFamily="18" charset="0"/>
                <a:cs typeface="Times New Roman" pitchFamily="18" charset="0"/>
              </a:rPr>
              <a:t>Debasis Samanta</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Computer Science &amp; Engineering</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Indian Institute of Technology Kharagpur</a:t>
            </a:r>
          </a:p>
          <a:p>
            <a:pPr algn="ctr"/>
            <a:r>
              <a:rPr lang="en-US"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Spring-2017</a:t>
            </a:r>
            <a:endParaRPr lang="en-IN" dirty="0">
              <a:solidFill>
                <a:schemeClr val="bg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342335" y="980728"/>
            <a:ext cx="8352928" cy="1080120"/>
          </a:xfrm>
        </p:spPr>
        <p:txBody>
          <a:bodyPr/>
          <a:lstStyle/>
          <a:p>
            <a:pPr marL="182880" indent="0" algn="ctr">
              <a:buNone/>
            </a:pPr>
            <a:r>
              <a:rPr lang="en-US" sz="4000" dirty="0">
                <a:solidFill>
                  <a:schemeClr val="accent2">
                    <a:lumMod val="50000"/>
                  </a:schemeClr>
                </a:solidFill>
                <a:latin typeface="Times New Roman" pitchFamily="18" charset="0"/>
                <a:cs typeface="Times New Roman" pitchFamily="18" charset="0"/>
              </a:rPr>
              <a:t>Programming and Data Structures</a:t>
            </a:r>
            <a:endParaRPr lang="en-IN" sz="4000" dirty="0">
              <a:solidFill>
                <a:schemeClr val="accent2">
                  <a:lumMod val="50000"/>
                </a:schemeClr>
              </a:solidFill>
              <a:latin typeface="Times New Roman" pitchFamily="18" charset="0"/>
              <a:cs typeface="Times New Roman"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4094"/>
          <a:stretch/>
        </p:blipFill>
        <p:spPr>
          <a:xfrm>
            <a:off x="2987824" y="2426927"/>
            <a:ext cx="2736304" cy="1539780"/>
          </a:xfrm>
          <a:prstGeom prst="rect">
            <a:avLst/>
          </a:prstGeom>
        </p:spPr>
      </p:pic>
    </p:spTree>
    <p:extLst>
      <p:ext uri="{BB962C8B-B14F-4D97-AF65-F5344CB8AC3E}">
        <p14:creationId xmlns:p14="http://schemas.microsoft.com/office/powerpoint/2010/main" val="7528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42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3F2038-4F56-497A-BF39-189FB0F2CD00}" type="slidenum">
              <a:rPr lang="en-US" altLang="en-US" sz="1200">
                <a:solidFill>
                  <a:srgbClr val="898989"/>
                </a:solidFill>
                <a:latin typeface="Times New Roman" panose="02020603050405020304" pitchFamily="18" charset="0"/>
              </a:rPr>
              <a:pPr>
                <a:spcBef>
                  <a:spcPct val="0"/>
                </a:spcBef>
                <a:buFontTx/>
                <a:buNone/>
              </a:pPr>
              <a:t>10</a:t>
            </a:fld>
            <a:endParaRPr lang="en-US" altLang="en-US" sz="1200">
              <a:solidFill>
                <a:srgbClr val="898989"/>
              </a:solidFill>
              <a:latin typeface="Times New Roman" panose="02020603050405020304" pitchFamily="18" charset="0"/>
            </a:endParaRPr>
          </a:p>
        </p:txBody>
      </p:sp>
      <p:sp>
        <p:nvSpPr>
          <p:cNvPr id="54279" name="Rectangle 4"/>
          <p:cNvSpPr>
            <a:spLocks noChangeArrowheads="1"/>
          </p:cNvSpPr>
          <p:nvPr/>
        </p:nvSpPr>
        <p:spPr bwMode="auto">
          <a:xfrm>
            <a:off x="4262909"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4280" name="Rectangle 5"/>
          <p:cNvSpPr>
            <a:spLocks noChangeArrowheads="1"/>
          </p:cNvSpPr>
          <p:nvPr/>
        </p:nvSpPr>
        <p:spPr bwMode="auto">
          <a:xfrm>
            <a:off x="4262909"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9"/>
          <p:cNvGrpSpPr>
            <a:grpSpLocks/>
          </p:cNvGrpSpPr>
          <p:nvPr/>
        </p:nvGrpSpPr>
        <p:grpSpPr bwMode="auto">
          <a:xfrm>
            <a:off x="3005609" y="3789168"/>
            <a:ext cx="1219200" cy="461963"/>
            <a:chOff x="576" y="2448"/>
            <a:chExt cx="768" cy="291"/>
          </a:xfrm>
        </p:grpSpPr>
        <p:sp>
          <p:nvSpPr>
            <p:cNvPr id="54287" name="Text Box 6"/>
            <p:cNvSpPr txBox="1">
              <a:spLocks noChangeArrowheads="1"/>
            </p:cNvSpPr>
            <p:nvPr/>
          </p:nvSpPr>
          <p:spPr bwMode="auto">
            <a:xfrm>
              <a:off x="576" y="2448"/>
              <a:ext cx="432" cy="291"/>
            </a:xfrm>
            <a:prstGeom prst="rect">
              <a:avLst/>
            </a:prstGeom>
            <a:solidFill>
              <a:srgbClr val="FFFFFF"/>
            </a:solidFill>
            <a:ln w="31750">
              <a:solidFill>
                <a:srgbClr val="FFC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4288"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0"/>
          <p:cNvGrpSpPr>
            <a:grpSpLocks/>
          </p:cNvGrpSpPr>
          <p:nvPr/>
        </p:nvGrpSpPr>
        <p:grpSpPr bwMode="auto">
          <a:xfrm>
            <a:off x="3005609" y="3239889"/>
            <a:ext cx="1219200" cy="488950"/>
            <a:chOff x="576" y="2448"/>
            <a:chExt cx="768" cy="308"/>
          </a:xfrm>
        </p:grpSpPr>
        <p:sp>
          <p:nvSpPr>
            <p:cNvPr id="54285" name="Text Box 11"/>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4286" name="Line 12"/>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0605" name="Rectangle 13"/>
          <p:cNvSpPr>
            <a:spLocks noChangeArrowheads="1"/>
          </p:cNvSpPr>
          <p:nvPr/>
        </p:nvSpPr>
        <p:spPr bwMode="auto">
          <a:xfrm>
            <a:off x="4262909"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0606" name="Text Box 14"/>
          <p:cNvSpPr txBox="1">
            <a:spLocks noChangeArrowheads="1"/>
          </p:cNvSpPr>
          <p:nvPr/>
        </p:nvSpPr>
        <p:spPr bwMode="auto">
          <a:xfrm>
            <a:off x="6206480" y="2557264"/>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PUSH</a:t>
            </a:r>
          </a:p>
        </p:txBody>
      </p:sp>
      <p:sp>
        <p:nvSpPr>
          <p:cNvPr id="1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flipV="1">
            <a:off x="2555776" y="3140968"/>
            <a:ext cx="0" cy="11371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1608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checkerboard(across)">
                                      <p:cBhvr>
                                        <p:cTn id="7" dur="500"/>
                                        <p:tgtEl>
                                          <p:spTgt spid="110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605"/>
                                        </p:tgtEl>
                                        <p:attrNameLst>
                                          <p:attrName>style.visibility</p:attrName>
                                        </p:attrNameLst>
                                      </p:cBhvr>
                                      <p:to>
                                        <p:strVal val="visible"/>
                                      </p:to>
                                    </p:set>
                                    <p:animEffect transition="in" filter="checkerboard(across)">
                                      <p:cBhvr>
                                        <p:cTn id="22" dur="5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animBg="1"/>
      <p:bldP spid="1106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15" name="Footer Placeholder 4"/>
          <p:cNvSpPr>
            <a:spLocks noGrp="1"/>
          </p:cNvSpPr>
          <p:nvPr>
            <p:ph type="ftr" sz="quarter" idx="11"/>
          </p:nvPr>
        </p:nvSpPr>
        <p:spPr/>
        <p:txBody>
          <a:bodyPr/>
          <a:lstStyle/>
          <a:p>
            <a:pPr>
              <a:defRPr/>
            </a:pPr>
            <a:r>
              <a:rPr lang="en-US"/>
              <a:t>Autumn 2016</a:t>
            </a:r>
          </a:p>
        </p:txBody>
      </p:sp>
      <p:sp>
        <p:nvSpPr>
          <p:cNvPr id="553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8127E7F-7B62-438F-9964-96F7BC5D014B}" type="slidenum">
              <a:rPr lang="en-US" altLang="en-US" sz="1200">
                <a:solidFill>
                  <a:srgbClr val="898989"/>
                </a:solidFill>
                <a:latin typeface="Times New Roman" panose="02020603050405020304" pitchFamily="18" charset="0"/>
              </a:rPr>
              <a:pPr>
                <a:spcBef>
                  <a:spcPct val="0"/>
                </a:spcBef>
                <a:buFontTx/>
                <a:buNone/>
              </a:pPr>
              <a:t>11</a:t>
            </a:fld>
            <a:endParaRPr lang="en-US" altLang="en-US" sz="1200">
              <a:solidFill>
                <a:srgbClr val="898989"/>
              </a:solidFill>
              <a:latin typeface="Times New Roman" panose="02020603050405020304" pitchFamily="18" charset="0"/>
            </a:endParaRPr>
          </a:p>
        </p:txBody>
      </p:sp>
      <p:sp>
        <p:nvSpPr>
          <p:cNvPr id="55303" name="Rectangle 4"/>
          <p:cNvSpPr>
            <a:spLocks noChangeArrowheads="1"/>
          </p:cNvSpPr>
          <p:nvPr/>
        </p:nvSpPr>
        <p:spPr bwMode="auto">
          <a:xfrm>
            <a:off x="4355976" y="4005064"/>
            <a:ext cx="685800" cy="1295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5304" name="Rectangle 5"/>
          <p:cNvSpPr>
            <a:spLocks noChangeArrowheads="1"/>
          </p:cNvSpPr>
          <p:nvPr/>
        </p:nvSpPr>
        <p:spPr bwMode="auto">
          <a:xfrm>
            <a:off x="4355976" y="2557264"/>
            <a:ext cx="685800" cy="14478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6"/>
          <p:cNvGrpSpPr>
            <a:grpSpLocks/>
          </p:cNvGrpSpPr>
          <p:nvPr/>
        </p:nvGrpSpPr>
        <p:grpSpPr bwMode="auto">
          <a:xfrm>
            <a:off x="3098676" y="3789164"/>
            <a:ext cx="1219200" cy="488950"/>
            <a:chOff x="576" y="2448"/>
            <a:chExt cx="768" cy="308"/>
          </a:xfrm>
        </p:grpSpPr>
        <p:sp>
          <p:nvSpPr>
            <p:cNvPr id="55311" name="Text Box 7"/>
            <p:cNvSpPr txBox="1">
              <a:spLocks noChangeArrowheads="1"/>
            </p:cNvSpPr>
            <p:nvPr/>
          </p:nvSpPr>
          <p:spPr bwMode="auto">
            <a:xfrm>
              <a:off x="576" y="2448"/>
              <a:ext cx="43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top</a:t>
              </a:r>
            </a:p>
          </p:txBody>
        </p:sp>
        <p:sp>
          <p:nvSpPr>
            <p:cNvPr id="55312"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9"/>
          <p:cNvGrpSpPr>
            <a:grpSpLocks/>
          </p:cNvGrpSpPr>
          <p:nvPr/>
        </p:nvGrpSpPr>
        <p:grpSpPr bwMode="auto">
          <a:xfrm>
            <a:off x="3098676" y="3239893"/>
            <a:ext cx="1219200" cy="461963"/>
            <a:chOff x="576" y="2448"/>
            <a:chExt cx="768" cy="291"/>
          </a:xfrm>
        </p:grpSpPr>
        <p:sp>
          <p:nvSpPr>
            <p:cNvPr id="55309" name="Text Box 10"/>
            <p:cNvSpPr txBox="1">
              <a:spLocks noChangeArrowheads="1"/>
            </p:cNvSpPr>
            <p:nvPr/>
          </p:nvSpPr>
          <p:spPr bwMode="auto">
            <a:xfrm>
              <a:off x="576" y="2448"/>
              <a:ext cx="432" cy="291"/>
            </a:xfrm>
            <a:prstGeom prst="rect">
              <a:avLst/>
            </a:prstGeom>
            <a:noFill/>
            <a:ln w="317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dirty="0">
                  <a:solidFill>
                    <a:schemeClr val="accent6">
                      <a:lumMod val="60000"/>
                      <a:lumOff val="40000"/>
                    </a:schemeClr>
                  </a:solidFill>
                  <a:latin typeface="Times New Roman" panose="02020603050405020304" pitchFamily="18" charset="0"/>
                </a:rPr>
                <a:t>top</a:t>
              </a:r>
            </a:p>
          </p:txBody>
        </p:sp>
        <p:sp>
          <p:nvSpPr>
            <p:cNvPr id="55310" name="Line 11"/>
            <p:cNvSpPr>
              <a:spLocks noChangeShapeType="1"/>
            </p:cNvSpPr>
            <p:nvPr/>
          </p:nvSpPr>
          <p:spPr bwMode="auto">
            <a:xfrm>
              <a:off x="1056" y="2592"/>
              <a:ext cx="288" cy="0"/>
            </a:xfrm>
            <a:prstGeom prst="line">
              <a:avLst/>
            </a:prstGeom>
            <a:noFill/>
            <a:ln w="3175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1628" name="Rectangle 12"/>
          <p:cNvSpPr>
            <a:spLocks noChangeArrowheads="1"/>
          </p:cNvSpPr>
          <p:nvPr/>
        </p:nvSpPr>
        <p:spPr bwMode="auto">
          <a:xfrm>
            <a:off x="4355976" y="3471664"/>
            <a:ext cx="685800" cy="53340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1629" name="Text Box 13"/>
          <p:cNvSpPr txBox="1">
            <a:spLocks noChangeArrowheads="1"/>
          </p:cNvSpPr>
          <p:nvPr/>
        </p:nvSpPr>
        <p:spPr bwMode="auto">
          <a:xfrm>
            <a:off x="6372200" y="2557264"/>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Times New Roman" panose="02020603050405020304" pitchFamily="18" charset="0"/>
              </a:rPr>
              <a:t>POP</a:t>
            </a:r>
          </a:p>
        </p:txBody>
      </p:sp>
      <p:sp>
        <p:nvSpPr>
          <p:cNvPr id="1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Stack</a:t>
            </a:r>
            <a:endParaRPr lang="en-IN" sz="4000" dirty="0">
              <a:solidFill>
                <a:srgbClr val="7030A0"/>
              </a:solidFill>
              <a:latin typeface="Times New Roman" pitchFamily="18" charset="0"/>
              <a:cs typeface="Times New Roman" pitchFamily="18" charset="0"/>
            </a:endParaRPr>
          </a:p>
        </p:txBody>
      </p:sp>
      <p:cxnSp>
        <p:nvCxnSpPr>
          <p:cNvPr id="5" name="Straight Arrow Connector 4"/>
          <p:cNvCxnSpPr/>
          <p:nvPr/>
        </p:nvCxnSpPr>
        <p:spPr>
          <a:xfrm>
            <a:off x="2627784" y="3140968"/>
            <a:ext cx="0" cy="122413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1620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9"/>
                                        </p:tgtEl>
                                        <p:attrNameLst>
                                          <p:attrName>style.visibility</p:attrName>
                                        </p:attrNameLst>
                                      </p:cBhvr>
                                      <p:to>
                                        <p:strVal val="visible"/>
                                      </p:to>
                                    </p:set>
                                    <p:animEffect transition="in" filter="checkerboard(across)">
                                      <p:cBhvr>
                                        <p:cTn id="7" dur="500"/>
                                        <p:tgtEl>
                                          <p:spTgt spid="11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11628"/>
                                        </p:tgtEl>
                                      </p:cBhvr>
                                    </p:animEffect>
                                    <p:set>
                                      <p:cBhvr>
                                        <p:cTn id="12" dur="1" fill="hold">
                                          <p:stCondLst>
                                            <p:cond delay="499"/>
                                          </p:stCondLst>
                                        </p:cTn>
                                        <p:tgtEl>
                                          <p:spTgt spid="11162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175578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4" name="Footer Placeholder 4"/>
          <p:cNvSpPr>
            <a:spLocks noGrp="1"/>
          </p:cNvSpPr>
          <p:nvPr>
            <p:ph type="ftr" sz="quarter" idx="11"/>
          </p:nvPr>
        </p:nvSpPr>
        <p:spPr/>
        <p:txBody>
          <a:bodyPr/>
          <a:lstStyle/>
          <a:p>
            <a:pPr>
              <a:defRPr/>
            </a:pPr>
            <a:r>
              <a:rPr lang="en-US"/>
              <a:t>Autumn 2016</a:t>
            </a:r>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48B1E3-FEA0-472D-91EA-8D58A742BA76}" type="slidenum">
              <a:rPr lang="en-US" altLang="en-US" sz="1200">
                <a:solidFill>
                  <a:srgbClr val="898989"/>
                </a:solidFill>
                <a:latin typeface="Times New Roman" panose="02020603050405020304" pitchFamily="18" charset="0"/>
              </a:rPr>
              <a:pPr>
                <a:spcBef>
                  <a:spcPct val="0"/>
                </a:spcBef>
                <a:buFontTx/>
                <a:buNone/>
              </a:pPr>
              <a:t>13</a:t>
            </a:fld>
            <a:endParaRPr lang="en-US" altLang="en-US" sz="1200">
              <a:solidFill>
                <a:srgbClr val="898989"/>
              </a:solidFill>
              <a:latin typeface="Times New Roman" panose="02020603050405020304" pitchFamily="18" charset="0"/>
            </a:endParaRPr>
          </a:p>
        </p:txBody>
      </p:sp>
      <p:grpSp>
        <p:nvGrpSpPr>
          <p:cNvPr id="56327" name="Group 4"/>
          <p:cNvGrpSpPr>
            <a:grpSpLocks/>
          </p:cNvGrpSpPr>
          <p:nvPr/>
        </p:nvGrpSpPr>
        <p:grpSpPr bwMode="auto">
          <a:xfrm>
            <a:off x="1028700" y="4114800"/>
            <a:ext cx="7086600" cy="914400"/>
            <a:chOff x="1008" y="3072"/>
            <a:chExt cx="4464" cy="576"/>
          </a:xfrm>
        </p:grpSpPr>
        <p:sp>
          <p:nvSpPr>
            <p:cNvPr id="56335" name="Rectangle 5"/>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6" name="Rectangle 6"/>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7" name="Rectangle 7"/>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8" name="Rectangle 8"/>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9" name="Rectangle 9"/>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40" name="Line 10"/>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1" name="Line 11"/>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2" name="Line 12"/>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3" name="Line 13"/>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6344" name="Line 14"/>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5" name="Line 15"/>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6328"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6513"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6517" name="Line 21"/>
          <p:cNvSpPr>
            <a:spLocks noChangeShapeType="1"/>
          </p:cNvSpPr>
          <p:nvPr/>
        </p:nvSpPr>
        <p:spPr bwMode="auto">
          <a:xfrm>
            <a:off x="1600200" y="3276600"/>
            <a:ext cx="5334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4"/>
          <p:cNvGrpSpPr>
            <a:grpSpLocks/>
          </p:cNvGrpSpPr>
          <p:nvPr/>
        </p:nvGrpSpPr>
        <p:grpSpPr bwMode="auto">
          <a:xfrm>
            <a:off x="1676400" y="3048000"/>
            <a:ext cx="1219200" cy="1066800"/>
            <a:chOff x="1008" y="1920"/>
            <a:chExt cx="768" cy="672"/>
          </a:xfrm>
        </p:grpSpPr>
        <p:sp>
          <p:nvSpPr>
            <p:cNvPr id="56333" name="Rectangle 18"/>
            <p:cNvSpPr>
              <a:spLocks noChangeArrowheads="1"/>
            </p:cNvSpPr>
            <p:nvPr/>
          </p:nvSpPr>
          <p:spPr bwMode="auto">
            <a:xfrm>
              <a:off x="1296" y="1920"/>
              <a:ext cx="480" cy="336"/>
            </a:xfrm>
            <a:prstGeom prst="rect">
              <a:avLst/>
            </a:prstGeom>
            <a:solidFill>
              <a:srgbClr val="CCFFFF"/>
            </a:solidFill>
            <a:ln w="317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6334" name="Line 23"/>
            <p:cNvSpPr>
              <a:spLocks noChangeShapeType="1"/>
            </p:cNvSpPr>
            <p:nvPr/>
          </p:nvSpPr>
          <p:spPr bwMode="auto">
            <a:xfrm flipH="1">
              <a:off x="1008" y="2256"/>
              <a:ext cx="480" cy="336"/>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6521" name="Text Box 25"/>
          <p:cNvSpPr txBox="1">
            <a:spLocks noChangeArrowheads="1"/>
          </p:cNvSpPr>
          <p:nvPr/>
        </p:nvSpPr>
        <p:spPr bwMode="auto">
          <a:xfrm>
            <a:off x="3336925" y="2022475"/>
            <a:ext cx="291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PUSH OPERATION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Push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032419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21"/>
                                        </p:tgtEl>
                                        <p:attrNameLst>
                                          <p:attrName>style.visibility</p:attrName>
                                        </p:attrNameLst>
                                      </p:cBhvr>
                                      <p:to>
                                        <p:strVal val="visible"/>
                                      </p:to>
                                    </p:set>
                                    <p:animEffect transition="in" filter="checkerboard(across)">
                                      <p:cBhvr>
                                        <p:cTn id="7" dur="500"/>
                                        <p:tgtEl>
                                          <p:spTgt spid="10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6513"/>
                                        </p:tgtEl>
                                      </p:cBhvr>
                                    </p:animEffect>
                                    <p:set>
                                      <p:cBhvr>
                                        <p:cTn id="18" dur="1" fill="hold">
                                          <p:stCondLst>
                                            <p:cond delay="499"/>
                                          </p:stCondLst>
                                        </p:cTn>
                                        <p:tgtEl>
                                          <p:spTgt spid="1065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517"/>
                                        </p:tgtEl>
                                        <p:attrNameLst>
                                          <p:attrName>style.visibility</p:attrName>
                                        </p:attrNameLst>
                                      </p:cBhvr>
                                      <p:to>
                                        <p:strVal val="visible"/>
                                      </p:to>
                                    </p:set>
                                    <p:animEffect transition="in" filter="checkerboard(across)">
                                      <p:cBhvr>
                                        <p:cTn id="23"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3" grpId="0" animBg="1"/>
      <p:bldP spid="106517" grpId="0" animBg="1"/>
      <p:bldP spid="1065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1" name="Footer Placeholder 4"/>
          <p:cNvSpPr>
            <a:spLocks noGrp="1"/>
          </p:cNvSpPr>
          <p:nvPr>
            <p:ph type="ftr" sz="quarter" idx="11"/>
          </p:nvPr>
        </p:nvSpPr>
        <p:spPr/>
        <p:txBody>
          <a:bodyPr/>
          <a:lstStyle/>
          <a:p>
            <a:pPr>
              <a:defRPr/>
            </a:pPr>
            <a:r>
              <a:rPr lang="en-US"/>
              <a:t>Autumn 2016</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A9AA4E-80E3-40AB-8656-7D9CDC0D5027}" type="slidenum">
              <a:rPr lang="en-US" altLang="en-US" sz="1200">
                <a:solidFill>
                  <a:srgbClr val="898989"/>
                </a:solidFill>
                <a:latin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endParaRPr>
          </a:p>
        </p:txBody>
      </p:sp>
      <p:grpSp>
        <p:nvGrpSpPr>
          <p:cNvPr id="2" name="Group 24"/>
          <p:cNvGrpSpPr>
            <a:grpSpLocks/>
          </p:cNvGrpSpPr>
          <p:nvPr/>
        </p:nvGrpSpPr>
        <p:grpSpPr bwMode="auto">
          <a:xfrm>
            <a:off x="1028700" y="4114800"/>
            <a:ext cx="1447800" cy="609600"/>
            <a:chOff x="648" y="2592"/>
            <a:chExt cx="912" cy="384"/>
          </a:xfrm>
        </p:grpSpPr>
        <p:sp>
          <p:nvSpPr>
            <p:cNvPr id="57365" name="Rectangle 5"/>
            <p:cNvSpPr>
              <a:spLocks noChangeArrowheads="1"/>
            </p:cNvSpPr>
            <p:nvPr/>
          </p:nvSpPr>
          <p:spPr bwMode="auto">
            <a:xfrm>
              <a:off x="648"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6" name="Line 10"/>
            <p:cNvSpPr>
              <a:spLocks noChangeShapeType="1"/>
            </p:cNvSpPr>
            <p:nvPr/>
          </p:nvSpPr>
          <p:spPr bwMode="auto">
            <a:xfrm>
              <a:off x="1128" y="2784"/>
              <a:ext cx="432" cy="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grpSp>
      <p:grpSp>
        <p:nvGrpSpPr>
          <p:cNvPr id="57351" name="Group 23"/>
          <p:cNvGrpSpPr>
            <a:grpSpLocks/>
          </p:cNvGrpSpPr>
          <p:nvPr/>
        </p:nvGrpSpPr>
        <p:grpSpPr bwMode="auto">
          <a:xfrm>
            <a:off x="2476500" y="4114800"/>
            <a:ext cx="5638800" cy="914400"/>
            <a:chOff x="1560" y="2592"/>
            <a:chExt cx="3552" cy="576"/>
          </a:xfrm>
        </p:grpSpPr>
        <p:sp>
          <p:nvSpPr>
            <p:cNvPr id="57356" name="Rectangle 6"/>
            <p:cNvSpPr>
              <a:spLocks noChangeArrowheads="1"/>
            </p:cNvSpPr>
            <p:nvPr/>
          </p:nvSpPr>
          <p:spPr bwMode="auto">
            <a:xfrm>
              <a:off x="1560"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7" name="Rectangle 7"/>
            <p:cNvSpPr>
              <a:spLocks noChangeArrowheads="1"/>
            </p:cNvSpPr>
            <p:nvPr/>
          </p:nvSpPr>
          <p:spPr bwMode="auto">
            <a:xfrm>
              <a:off x="2472"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8" name="Rectangle 8"/>
            <p:cNvSpPr>
              <a:spLocks noChangeArrowheads="1"/>
            </p:cNvSpPr>
            <p:nvPr/>
          </p:nvSpPr>
          <p:spPr bwMode="auto">
            <a:xfrm>
              <a:off x="4296"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59" name="Rectangle 9"/>
            <p:cNvSpPr>
              <a:spLocks noChangeArrowheads="1"/>
            </p:cNvSpPr>
            <p:nvPr/>
          </p:nvSpPr>
          <p:spPr bwMode="auto">
            <a:xfrm>
              <a:off x="3384"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57360" name="Line 11"/>
            <p:cNvSpPr>
              <a:spLocks noChangeShapeType="1"/>
            </p:cNvSpPr>
            <p:nvPr/>
          </p:nvSpPr>
          <p:spPr bwMode="auto">
            <a:xfrm>
              <a:off x="2040"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1" name="Line 12"/>
            <p:cNvSpPr>
              <a:spLocks noChangeShapeType="1"/>
            </p:cNvSpPr>
            <p:nvPr/>
          </p:nvSpPr>
          <p:spPr bwMode="auto">
            <a:xfrm>
              <a:off x="2952"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2" name="Line 13"/>
            <p:cNvSpPr>
              <a:spLocks noChangeShapeType="1"/>
            </p:cNvSpPr>
            <p:nvPr/>
          </p:nvSpPr>
          <p:spPr bwMode="auto">
            <a:xfrm>
              <a:off x="3864"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63" name="Line 14"/>
            <p:cNvSpPr>
              <a:spLocks noChangeShapeType="1"/>
            </p:cNvSpPr>
            <p:nvPr/>
          </p:nvSpPr>
          <p:spPr bwMode="auto">
            <a:xfrm>
              <a:off x="4776" y="278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4" name="Line 15"/>
            <p:cNvSpPr>
              <a:spLocks noChangeShapeType="1"/>
            </p:cNvSpPr>
            <p:nvPr/>
          </p:nvSpPr>
          <p:spPr bwMode="auto">
            <a:xfrm>
              <a:off x="5112" y="278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57352" name="Text Box 16"/>
          <p:cNvSpPr txBox="1">
            <a:spLocks noChangeArrowheads="1"/>
          </p:cNvSpPr>
          <p:nvPr/>
        </p:nvSpPr>
        <p:spPr bwMode="auto">
          <a:xfrm>
            <a:off x="990600" y="3092450"/>
            <a:ext cx="63976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top</a:t>
            </a:r>
          </a:p>
        </p:txBody>
      </p:sp>
      <p:sp>
        <p:nvSpPr>
          <p:cNvPr id="107537" name="Line 17"/>
          <p:cNvSpPr>
            <a:spLocks noChangeShapeType="1"/>
          </p:cNvSpPr>
          <p:nvPr/>
        </p:nvSpPr>
        <p:spPr bwMode="auto">
          <a:xfrm>
            <a:off x="1295400" y="3581400"/>
            <a:ext cx="0" cy="533400"/>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a:lstStyle/>
          <a:p>
            <a:endParaRPr lang="en-IN"/>
          </a:p>
        </p:txBody>
      </p:sp>
      <p:sp>
        <p:nvSpPr>
          <p:cNvPr id="107542" name="Text Box 22"/>
          <p:cNvSpPr txBox="1">
            <a:spLocks noChangeArrowheads="1"/>
          </p:cNvSpPr>
          <p:nvPr/>
        </p:nvSpPr>
        <p:spPr bwMode="auto">
          <a:xfrm>
            <a:off x="3336925" y="2022475"/>
            <a:ext cx="271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POP OPERATION</a:t>
            </a:r>
          </a:p>
        </p:txBody>
      </p:sp>
      <p:sp>
        <p:nvSpPr>
          <p:cNvPr id="107545" name="Line 25"/>
          <p:cNvSpPr>
            <a:spLocks noChangeShapeType="1"/>
          </p:cNvSpPr>
          <p:nvPr/>
        </p:nvSpPr>
        <p:spPr bwMode="auto">
          <a:xfrm>
            <a:off x="1371600" y="3581400"/>
            <a:ext cx="1143000" cy="762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4"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Pop using Linked List</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45626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checkerboard(across)">
                                      <p:cBhvr>
                                        <p:cTn id="7" dur="5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7537"/>
                                        </p:tgtEl>
                                      </p:cBhvr>
                                    </p:animEffect>
                                    <p:set>
                                      <p:cBhvr>
                                        <p:cTn id="18" dur="1" fill="hold">
                                          <p:stCondLst>
                                            <p:cond delay="499"/>
                                          </p:stCondLst>
                                        </p:cTn>
                                        <p:tgtEl>
                                          <p:spTgt spid="1075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45"/>
                                        </p:tgtEl>
                                        <p:attrNameLst>
                                          <p:attrName>style.visibility</p:attrName>
                                        </p:attrNameLst>
                                      </p:cBhvr>
                                      <p:to>
                                        <p:strVal val="visible"/>
                                      </p:to>
                                    </p:set>
                                    <p:animEffect transition="in" filter="checkerboard(across)">
                                      <p:cBhvr>
                                        <p:cTn id="2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7" grpId="0" animBg="1"/>
      <p:bldP spid="107542" grpId="0"/>
      <p:bldP spid="1075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685800" y="1295400"/>
            <a:ext cx="8153400" cy="5105400"/>
          </a:xfrm>
          <a:prstGeom prst="rect">
            <a:avLst/>
          </a:prstGeom>
        </p:spPr>
        <p:txBody>
          <a:bodyPr/>
          <a:lstStyle/>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array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Declare an array of fixed size (which determines the maximum size of the stack).</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Keep a variable which always points to the “top” of the stack.</a:t>
            </a:r>
          </a:p>
          <a:p>
            <a:pPr lvl="2">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Contains the array index of the “top” element.</a:t>
            </a:r>
          </a:p>
          <a:p>
            <a:pPr lvl="8">
              <a:lnSpc>
                <a:spcPct val="110000"/>
              </a:lnSpc>
              <a:buFont typeface="Arial" panose="020B0604020202020204" pitchFamily="34" charset="0"/>
              <a:buChar char="•"/>
            </a:pPr>
            <a:endParaRPr lang="en-US" altLang="en-US" sz="1000"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In the linked list implementation, we would:</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Maintain the stack as a linked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 pointer variable top points to the start of the list.</a:t>
            </a:r>
          </a:p>
          <a:p>
            <a:pPr lvl="1">
              <a:lnSpc>
                <a:spcPct val="110000"/>
              </a:lnSpc>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The first element of the linked list is considered as the stack top.</a:t>
            </a:r>
          </a:p>
        </p:txBody>
      </p:sp>
      <p:sp>
        <p:nvSpPr>
          <p:cNvPr id="593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a:t>Autumn 2016</a:t>
            </a:r>
          </a:p>
        </p:txBody>
      </p:sp>
      <p:sp>
        <p:nvSpPr>
          <p:cNvPr id="593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249626-CC83-4AFE-B21A-5901CC80B905}" type="slidenum">
              <a:rPr lang="en-US" altLang="en-US" sz="1200">
                <a:solidFill>
                  <a:srgbClr val="898989"/>
                </a:solidFill>
                <a:latin typeface="Times New Roman" panose="02020603050405020304" pitchFamily="18" charset="0"/>
              </a:rPr>
              <a:pPr>
                <a:spcBef>
                  <a:spcPct val="0"/>
                </a:spcBef>
                <a:buFontTx/>
                <a:buNone/>
              </a:pPr>
              <a:t>15</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893600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7" dur="500"/>
                                        <p:tgtEl>
                                          <p:spTgt spid="95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3" end="3"/>
                                            </p:txEl>
                                          </p:spTgt>
                                        </p:tgtEl>
                                        <p:attrNameLst>
                                          <p:attrName>style.visibility</p:attrName>
                                        </p:attrNameLst>
                                      </p:cBhvr>
                                      <p:to>
                                        <p:strVal val="visible"/>
                                      </p:to>
                                    </p:set>
                                    <p:animEffect transition="in" filter="checkerboard(across)">
                                      <p:cBhvr>
                                        <p:cTn id="12" dur="500"/>
                                        <p:tgtEl>
                                          <p:spTgt spid="95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anim calcmode="lin" valueType="num">
                                      <p:cBhvr additive="base">
                                        <p:cTn id="17"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23" dur="500"/>
                                        <p:tgtEl>
                                          <p:spTgt spid="9523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5235">
                                            <p:txEl>
                                              <p:pRg st="8" end="8"/>
                                            </p:txEl>
                                          </p:spTgt>
                                        </p:tgtEl>
                                        <p:attrNameLst>
                                          <p:attrName>style.visibility</p:attrName>
                                        </p:attrNameLst>
                                      </p:cBhvr>
                                      <p:to>
                                        <p:strVal val="visible"/>
                                      </p:to>
                                    </p:set>
                                    <p:animEffect transition="in" filter="checkerboard(across)">
                                      <p:cBhvr>
                                        <p:cTn id="28" dur="500"/>
                                        <p:tgtEl>
                                          <p:spTgt spid="95235">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95235">
                                            <p:txEl>
                                              <p:pRg st="9" end="9"/>
                                            </p:txEl>
                                          </p:spTgt>
                                        </p:tgtEl>
                                        <p:attrNameLst>
                                          <p:attrName>style.visibility</p:attrName>
                                        </p:attrNameLst>
                                      </p:cBhvr>
                                      <p:to>
                                        <p:strVal val="visible"/>
                                      </p:to>
                                    </p:set>
                                    <p:animEffect transition="in" filter="checkerboard(across)">
                                      <p:cBhvr>
                                        <p:cTn id="33" dur="5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Declaration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a:solidFill>
                  <a:srgbClr val="800080"/>
                </a:solidFill>
                <a:latin typeface="Courier New" panose="02070309020205020404" pitchFamily="49" charset="0"/>
              </a:rPr>
              <a:t>#define MAXSIZE 100</a:t>
            </a:r>
          </a:p>
          <a:p>
            <a:pPr>
              <a:lnSpc>
                <a:spcPct val="80000"/>
              </a:lnSpc>
            </a:pPr>
            <a:endParaRPr lang="en-US" altLang="en-US" dirty="0">
              <a:solidFill>
                <a:srgbClr val="800080"/>
              </a:solidFill>
              <a:latin typeface="Courier New" panose="02070309020205020404" pitchFamily="49" charset="0"/>
            </a:endParaRPr>
          </a:p>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a:t>
            </a:r>
            <a:r>
              <a:rPr lang="en-US" altLang="en-US" dirty="0">
                <a:solidFill>
                  <a:srgbClr val="800080"/>
                </a:solidFill>
                <a:latin typeface="Courier New" panose="02070309020205020404" pitchFamily="49" charset="0"/>
              </a:rPr>
              <a:t>[MAXSIZE];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top;</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stack s;</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int</a:t>
            </a:r>
            <a:r>
              <a:rPr lang="en-US" altLang="en-US" dirty="0">
                <a:solidFill>
                  <a:srgbClr val="800080"/>
                </a:solidFill>
                <a:latin typeface="Courier New" panose="02070309020205020404" pitchFamily="49" charset="0"/>
              </a:rPr>
              <a:t> value;</a:t>
            </a:r>
          </a:p>
          <a:p>
            <a:pPr>
              <a:lnSpc>
                <a:spcPct val="80000"/>
              </a:lnSpc>
            </a:pP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*next;</a:t>
            </a:r>
          </a:p>
          <a:p>
            <a:pPr>
              <a:lnSpc>
                <a:spcPct val="80000"/>
              </a:lnSpc>
            </a:pPr>
            <a:r>
              <a:rPr lang="en-US" altLang="en-US" dirty="0">
                <a:solidFill>
                  <a:srgbClr val="800080"/>
                </a:solidFill>
                <a:latin typeface="Courier New" panose="02070309020205020404" pitchFamily="49" charset="0"/>
              </a:rPr>
              <a:t>};</a:t>
            </a:r>
          </a:p>
          <a:p>
            <a:pPr>
              <a:lnSpc>
                <a:spcPct val="80000"/>
              </a:lnSpc>
            </a:pPr>
            <a:r>
              <a:rPr lang="en-US" altLang="en-US" dirty="0" err="1">
                <a:solidFill>
                  <a:srgbClr val="800080"/>
                </a:solidFill>
                <a:latin typeface="Courier New" panose="02070309020205020404" pitchFamily="49" charset="0"/>
              </a:rPr>
              <a:t>typedef</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struct</a:t>
            </a:r>
            <a:r>
              <a:rPr lang="en-US" altLang="en-US" dirty="0">
                <a:solidFill>
                  <a:srgbClr val="800080"/>
                </a:solidFill>
                <a:latin typeface="Courier New" panose="02070309020205020404" pitchFamily="49" charset="0"/>
              </a:rPr>
              <a:t> </a:t>
            </a:r>
            <a:r>
              <a:rPr lang="en-US" altLang="en-US" dirty="0" err="1">
                <a:solidFill>
                  <a:srgbClr val="800080"/>
                </a:solidFill>
                <a:latin typeface="Courier New" panose="02070309020205020404" pitchFamily="49" charset="0"/>
              </a:rPr>
              <a:t>lifo</a:t>
            </a: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                stack;</a:t>
            </a:r>
          </a:p>
          <a:p>
            <a:pPr>
              <a:lnSpc>
                <a:spcPct val="80000"/>
              </a:lnSpc>
            </a:pPr>
            <a:r>
              <a:rPr lang="en-US" altLang="en-US" dirty="0">
                <a:solidFill>
                  <a:srgbClr val="800080"/>
                </a:solidFill>
                <a:latin typeface="Courier New" panose="02070309020205020404" pitchFamily="49" charset="0"/>
              </a:rPr>
              <a:t>  </a:t>
            </a:r>
          </a:p>
          <a:p>
            <a:pPr>
              <a:lnSpc>
                <a:spcPct val="80000"/>
              </a:lnSpc>
            </a:pPr>
            <a:r>
              <a:rPr lang="en-US" altLang="en-US" dirty="0">
                <a:solidFill>
                  <a:srgbClr val="800080"/>
                </a:solidFill>
                <a:latin typeface="Courier New" panose="02070309020205020404" pitchFamily="49" charset="0"/>
              </a:rPr>
              <a:t>stack *top;</a:t>
            </a:r>
          </a:p>
          <a:p>
            <a:pPr>
              <a:lnSpc>
                <a:spcPct val="80000"/>
              </a:lnSpc>
            </a:pPr>
            <a:r>
              <a:rPr lang="en-US" altLang="en-US" dirty="0">
                <a:solidFill>
                  <a:srgbClr val="800080"/>
                </a:solidFill>
                <a:latin typeface="Courier New" panose="02070309020205020404" pitchFamily="49" charset="0"/>
              </a:rPr>
              <a:t>  </a:t>
            </a:r>
            <a:endParaRPr lang="en-US" altLang="en-US" dirty="0"/>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81761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Creation</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83649"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*s)</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s-&gt;top = -1;       </a:t>
            </a:r>
          </a:p>
          <a:p>
            <a:pPr>
              <a:lnSpc>
                <a:spcPct val="80000"/>
              </a:lnSpc>
            </a:pPr>
            <a:r>
              <a:rPr lang="en-IN" altLang="en-US" dirty="0">
                <a:solidFill>
                  <a:srgbClr val="800080"/>
                </a:solidFill>
                <a:latin typeface="Courier New" panose="02070309020205020404" pitchFamily="49" charset="0"/>
              </a:rPr>
              <a:t>       </a:t>
            </a:r>
          </a:p>
          <a:p>
            <a:pPr>
              <a:lnSpc>
                <a:spcPct val="80000"/>
              </a:lnSpc>
            </a:pPr>
            <a:r>
              <a:rPr lang="en-IN" altLang="en-US" dirty="0">
                <a:solidFill>
                  <a:srgbClr val="800080"/>
                </a:solidFill>
                <a:latin typeface="Courier New" panose="02070309020205020404" pitchFamily="49" charset="0"/>
              </a:rPr>
              <a:t>   /* s-&gt;top points to  </a:t>
            </a:r>
          </a:p>
          <a:p>
            <a:pPr>
              <a:lnSpc>
                <a:spcPct val="80000"/>
              </a:lnSpc>
            </a:pPr>
            <a:r>
              <a:rPr lang="en-IN" altLang="en-US" dirty="0">
                <a:solidFill>
                  <a:srgbClr val="800080"/>
                </a:solidFill>
                <a:latin typeface="Courier New" panose="02070309020205020404" pitchFamily="49" charset="0"/>
              </a:rPr>
              <a:t>      last element </a:t>
            </a:r>
          </a:p>
          <a:p>
            <a:pPr>
              <a:lnSpc>
                <a:spcPct val="80000"/>
              </a:lnSpc>
            </a:pPr>
            <a:r>
              <a:rPr lang="en-IN" altLang="en-US" dirty="0">
                <a:solidFill>
                  <a:srgbClr val="800080"/>
                </a:solidFill>
                <a:latin typeface="Courier New" panose="02070309020205020404" pitchFamily="49" charset="0"/>
              </a:rPr>
              <a:t>      pushed in;  </a:t>
            </a:r>
          </a:p>
          <a:p>
            <a:pPr>
              <a:lnSpc>
                <a:spcPct val="80000"/>
              </a:lnSpc>
            </a:pPr>
            <a:r>
              <a:rPr lang="en-IN" altLang="en-US" dirty="0">
                <a:solidFill>
                  <a:srgbClr val="800080"/>
                </a:solidFill>
                <a:latin typeface="Courier New" panose="02070309020205020404" pitchFamily="49" charset="0"/>
              </a:rPr>
              <a:t>      initially -1 */</a:t>
            </a:r>
          </a:p>
          <a:p>
            <a:pPr>
              <a:lnSpc>
                <a:spcPct val="80000"/>
              </a:lnSpc>
            </a:pPr>
            <a:r>
              <a:rPr lang="en-IN" altLang="en-US" dirty="0">
                <a:solidFill>
                  <a:srgbClr val="800080"/>
                </a:solidFill>
                <a:latin typeface="Courier New" panose="02070309020205020404" pitchFamily="49" charset="0"/>
              </a:rPr>
              <a:t>}</a:t>
            </a:r>
          </a:p>
        </p:txBody>
      </p:sp>
      <p:sp>
        <p:nvSpPr>
          <p:cNvPr id="10" name="Rounded Rectangle 9"/>
          <p:cNvSpPr/>
          <p:nvPr/>
        </p:nvSpPr>
        <p:spPr>
          <a:xfrm>
            <a:off x="4724400" y="1327944"/>
            <a:ext cx="3936615" cy="32494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pPr>
            <a:r>
              <a:rPr lang="en-IN" altLang="en-US" dirty="0">
                <a:solidFill>
                  <a:srgbClr val="800080"/>
                </a:solidFill>
                <a:latin typeface="Courier New" panose="02070309020205020404" pitchFamily="49" charset="0"/>
              </a:rPr>
              <a:t>void create (stack **top)</a:t>
            </a:r>
          </a:p>
          <a:p>
            <a:pPr>
              <a:lnSpc>
                <a:spcPct val="80000"/>
              </a:lnSpc>
            </a:pPr>
            <a:r>
              <a:rPr lang="en-IN" altLang="en-US" dirty="0">
                <a:solidFill>
                  <a:srgbClr val="800080"/>
                </a:solidFill>
                <a:latin typeface="Courier New" panose="02070309020205020404" pitchFamily="49" charset="0"/>
              </a:rPr>
              <a:t>{</a:t>
            </a:r>
          </a:p>
          <a:p>
            <a:pPr>
              <a:lnSpc>
                <a:spcPct val="80000"/>
              </a:lnSpc>
            </a:pPr>
            <a:r>
              <a:rPr lang="en-IN" altLang="en-US" dirty="0">
                <a:solidFill>
                  <a:srgbClr val="800080"/>
                </a:solidFill>
                <a:latin typeface="Courier New" panose="02070309020205020404" pitchFamily="49" charset="0"/>
              </a:rPr>
              <a:t>   *top = NULL;</a:t>
            </a:r>
          </a:p>
          <a:p>
            <a:pPr>
              <a:lnSpc>
                <a:spcPct val="80000"/>
              </a:lnSpc>
            </a:pPr>
            <a:endParaRPr lang="en-IN" altLang="en-US" dirty="0">
              <a:solidFill>
                <a:srgbClr val="800080"/>
              </a:solidFill>
              <a:latin typeface="Courier New" panose="02070309020205020404" pitchFamily="49" charset="0"/>
            </a:endParaRPr>
          </a:p>
          <a:p>
            <a:pPr>
              <a:lnSpc>
                <a:spcPct val="80000"/>
              </a:lnSpc>
            </a:pPr>
            <a:r>
              <a:rPr lang="en-IN" altLang="en-US" dirty="0">
                <a:solidFill>
                  <a:srgbClr val="800080"/>
                </a:solidFill>
                <a:latin typeface="Courier New" panose="02070309020205020404" pitchFamily="49" charset="0"/>
              </a:rPr>
              <a:t>   /* top points to NULL,</a:t>
            </a:r>
          </a:p>
          <a:p>
            <a:pPr>
              <a:lnSpc>
                <a:spcPct val="80000"/>
              </a:lnSpc>
            </a:pPr>
            <a:r>
              <a:rPr lang="en-IN" altLang="en-US" dirty="0">
                <a:solidFill>
                  <a:srgbClr val="800080"/>
                </a:solidFill>
                <a:latin typeface="Courier New" panose="02070309020205020404" pitchFamily="49" charset="0"/>
              </a:rPr>
              <a:t>      indicating empty</a:t>
            </a:r>
          </a:p>
          <a:p>
            <a:pPr>
              <a:lnSpc>
                <a:spcPct val="80000"/>
              </a:lnSpc>
            </a:pPr>
            <a:r>
              <a:rPr lang="en-IN" altLang="en-US" dirty="0">
                <a:solidFill>
                  <a:srgbClr val="800080"/>
                </a:solidFill>
                <a:latin typeface="Courier New" panose="02070309020205020404" pitchFamily="49" charset="0"/>
              </a:rPr>
              <a:t>      stack            */</a:t>
            </a:r>
          </a:p>
          <a:p>
            <a:pPr>
              <a:lnSpc>
                <a:spcPct val="80000"/>
              </a:lnSpc>
            </a:pPr>
            <a:r>
              <a:rPr lang="en-IN" altLang="en-US" dirty="0">
                <a:solidFill>
                  <a:srgbClr val="800080"/>
                </a:solidFill>
                <a:latin typeface="Courier New" panose="02070309020205020404" pitchFamily="49" charset="0"/>
              </a:rPr>
              <a:t>}</a:t>
            </a:r>
          </a:p>
        </p:txBody>
      </p:sp>
      <p:sp>
        <p:nvSpPr>
          <p:cNvPr id="11" name="Text Box 5"/>
          <p:cNvSpPr txBox="1">
            <a:spLocks noChangeArrowheads="1"/>
          </p:cNvSpPr>
          <p:nvPr/>
        </p:nvSpPr>
        <p:spPr bwMode="auto">
          <a:xfrm>
            <a:off x="1557863" y="469999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2" name="Text Box 6"/>
          <p:cNvSpPr txBox="1">
            <a:spLocks noChangeArrowheads="1"/>
          </p:cNvSpPr>
          <p:nvPr/>
        </p:nvSpPr>
        <p:spPr bwMode="auto">
          <a:xfrm>
            <a:off x="5334000" y="4699992"/>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263286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Pushing an element into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0" y="1468264"/>
            <a:ext cx="3888432"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a:solidFill>
                  <a:srgbClr val="800080"/>
                </a:solidFill>
                <a:latin typeface="Courier New" panose="02070309020205020404" pitchFamily="49" charset="0"/>
              </a:rPr>
              <a:t>void push (stack *s,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(MAXSIZE-1))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overflow”);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s-&gt;top++;</a:t>
            </a:r>
          </a:p>
          <a:p>
            <a:pPr>
              <a:spcBef>
                <a:spcPct val="5000"/>
              </a:spcBef>
            </a:pPr>
            <a:r>
              <a:rPr lang="en-US" altLang="en-US" sz="1400" dirty="0">
                <a:solidFill>
                  <a:srgbClr val="800080"/>
                </a:solidFill>
                <a:latin typeface="Courier New" panose="02070309020205020404" pitchFamily="49" charset="0"/>
              </a:rPr>
              <a:t>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 = element;</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261108" y="1399952"/>
            <a:ext cx="4775388"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a:solidFill>
                  <a:srgbClr val="800080"/>
                </a:solidFill>
                <a:latin typeface="Courier New" panose="02070309020205020404" pitchFamily="49" charset="0"/>
              </a:rPr>
              <a:t>void push (stack **top,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element)</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stack *new;</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 = (stack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(stack));</a:t>
            </a:r>
          </a:p>
          <a:p>
            <a:pPr>
              <a:lnSpc>
                <a:spcPct val="90000"/>
              </a:lnSpc>
              <a:spcBef>
                <a:spcPct val="5000"/>
              </a:spcBef>
            </a:pPr>
            <a:r>
              <a:rPr lang="en-US" altLang="en-US" sz="1400" dirty="0">
                <a:solidFill>
                  <a:srgbClr val="800080"/>
                </a:solidFill>
                <a:latin typeface="Courier New" panose="02070309020205020404" pitchFamily="49" charset="0"/>
              </a:rPr>
              <a:t>    if (new == NULL)</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full”);</a:t>
            </a:r>
          </a:p>
          <a:p>
            <a:pPr>
              <a:lnSpc>
                <a:spcPct val="90000"/>
              </a:lnSpc>
              <a:spcBef>
                <a:spcPct val="5000"/>
              </a:spcBef>
            </a:pPr>
            <a:r>
              <a:rPr lang="en-US" altLang="en-US" sz="1400" dirty="0">
                <a:solidFill>
                  <a:srgbClr val="800080"/>
                </a:solidFill>
                <a:latin typeface="Courier New" panose="02070309020205020404" pitchFamily="49" charset="0"/>
              </a:rPr>
              <a:t>       exit(-1);</a:t>
            </a:r>
          </a:p>
          <a:p>
            <a:pPr>
              <a:lnSpc>
                <a:spcPct val="90000"/>
              </a:lnSpc>
              <a:spcBef>
                <a:spcPct val="5000"/>
              </a:spcBef>
            </a:pPr>
            <a:r>
              <a:rPr lang="en-US" altLang="en-US" sz="1400" dirty="0">
                <a:solidFill>
                  <a:srgbClr val="800080"/>
                </a:solidFill>
                <a:latin typeface="Courier New" panose="02070309020205020404" pitchFamily="49" charset="0"/>
              </a:rPr>
              <a:t>    }</a:t>
            </a:r>
          </a:p>
          <a:p>
            <a:pPr>
              <a:lnSpc>
                <a:spcPct val="90000"/>
              </a:lnSpc>
              <a:spcBef>
                <a:spcPct val="5000"/>
              </a:spcBef>
            </a:pPr>
            <a:endParaRPr lang="en-US" altLang="en-US" sz="800" dirty="0">
              <a:solidFill>
                <a:srgbClr val="800080"/>
              </a:solidFill>
              <a:latin typeface="Courier New" panose="02070309020205020404" pitchFamily="49" charset="0"/>
            </a:endParaRPr>
          </a:p>
          <a:p>
            <a:pPr>
              <a:lnSpc>
                <a:spcPct val="90000"/>
              </a:lnSpc>
              <a:spcBef>
                <a:spcPct val="5000"/>
              </a:spcBef>
            </a:pPr>
            <a:r>
              <a:rPr lang="en-US" altLang="en-US" sz="1400" dirty="0">
                <a:solidFill>
                  <a:srgbClr val="800080"/>
                </a:solidFill>
                <a:latin typeface="Courier New" panose="02070309020205020404" pitchFamily="49" charset="0"/>
              </a:rPr>
              <a:t>    new-&gt;value = element; </a:t>
            </a:r>
          </a:p>
          <a:p>
            <a:pPr>
              <a:lnSpc>
                <a:spcPct val="90000"/>
              </a:lnSpc>
              <a:spcBef>
                <a:spcPct val="5000"/>
              </a:spcBef>
            </a:pPr>
            <a:r>
              <a:rPr lang="en-US" altLang="en-US" sz="1400" dirty="0">
                <a:solidFill>
                  <a:srgbClr val="800080"/>
                </a:solidFill>
                <a:latin typeface="Courier New" panose="02070309020205020404" pitchFamily="49" charset="0"/>
              </a:rPr>
              <a:t>    new-&gt;next = *top;</a:t>
            </a:r>
          </a:p>
          <a:p>
            <a:pPr>
              <a:lnSpc>
                <a:spcPct val="90000"/>
              </a:lnSpc>
              <a:spcBef>
                <a:spcPct val="5000"/>
              </a:spcBef>
            </a:pPr>
            <a:r>
              <a:rPr lang="en-US" altLang="en-US" sz="1400" dirty="0">
                <a:solidFill>
                  <a:srgbClr val="800080"/>
                </a:solidFill>
                <a:latin typeface="Courier New" panose="02070309020205020404" pitchFamily="49" charset="0"/>
              </a:rPr>
              <a:t>    *top = new;</a:t>
            </a:r>
          </a:p>
          <a:p>
            <a:pPr>
              <a:lnSpc>
                <a:spcPct val="90000"/>
              </a:lnSpc>
              <a:spcBef>
                <a:spcPct val="5000"/>
              </a:spcBef>
            </a:pPr>
            <a:r>
              <a:rPr lang="en-US" altLang="en-US" sz="1400" dirty="0">
                <a:solidFill>
                  <a:srgbClr val="800080"/>
                </a:solidFill>
                <a:latin typeface="Courier New" panose="02070309020205020404" pitchFamily="49" charset="0"/>
              </a:rPr>
              <a:t>} </a:t>
            </a: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353272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Popping an element from stack</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19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179512" y="1445816"/>
            <a:ext cx="4320479"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*s)</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if (s-&gt;top == -1)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underflow”);</a:t>
            </a:r>
          </a:p>
          <a:p>
            <a:pPr>
              <a:spcBef>
                <a:spcPct val="5000"/>
              </a:spcBef>
            </a:pPr>
            <a:r>
              <a:rPr lang="en-US" altLang="en-US" sz="1400" dirty="0">
                <a:solidFill>
                  <a:srgbClr val="800080"/>
                </a:solidFill>
                <a:latin typeface="Courier New" panose="02070309020205020404" pitchFamily="49" charset="0"/>
              </a:rPr>
              <a:t>        exit(-1);</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else</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return (s-&gt;</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[s-&gt;top--]);</a:t>
            </a:r>
          </a:p>
          <a:p>
            <a:pPr>
              <a:spcBef>
                <a:spcPct val="5000"/>
              </a:spcBef>
            </a:pPr>
            <a:r>
              <a:rPr lang="en-US" altLang="en-US" sz="1400" dirty="0">
                <a:solidFill>
                  <a:srgbClr val="800080"/>
                </a:solidFill>
                <a:latin typeface="Courier New" panose="02070309020205020404" pitchFamily="49" charset="0"/>
              </a:rPr>
              <a:t>     }</a:t>
            </a:r>
          </a:p>
          <a:p>
            <a:pPr>
              <a:spcBef>
                <a:spcPct val="5000"/>
              </a:spcBef>
            </a:pPr>
            <a:r>
              <a:rPr lang="en-US" altLang="en-US" sz="1400" dirty="0">
                <a:solidFill>
                  <a:srgbClr val="800080"/>
                </a:solidFill>
                <a:latin typeface="Courier New" panose="02070309020205020404" pitchFamily="49" charset="0"/>
              </a:rPr>
              <a:t>  }</a:t>
            </a:r>
            <a:endParaRPr lang="en-US" altLang="en-US" sz="1400" dirty="0"/>
          </a:p>
        </p:txBody>
      </p:sp>
      <p:sp>
        <p:nvSpPr>
          <p:cNvPr id="11" name="Text Box 5"/>
          <p:cNvSpPr txBox="1">
            <a:spLocks noChangeArrowheads="1"/>
          </p:cNvSpPr>
          <p:nvPr/>
        </p:nvSpPr>
        <p:spPr bwMode="auto">
          <a:xfrm>
            <a:off x="1607624" y="5506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3" name="Rounded Rectangle 12"/>
          <p:cNvSpPr/>
          <p:nvPr/>
        </p:nvSpPr>
        <p:spPr>
          <a:xfrm>
            <a:off x="4678318" y="1445816"/>
            <a:ext cx="4464496" cy="403788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8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pop (stack **top)</a:t>
            </a:r>
          </a:p>
          <a:p>
            <a:pPr>
              <a:lnSpc>
                <a:spcPct val="80000"/>
              </a:lnSpc>
              <a:spcBef>
                <a:spcPct val="5000"/>
              </a:spcBef>
            </a:pPr>
            <a:r>
              <a:rPr lang="en-US" altLang="en-US" sz="1400" dirty="0">
                <a:solidFill>
                  <a:srgbClr val="800080"/>
                </a:solidFill>
                <a:latin typeface="Courier New" panose="02070309020205020404" pitchFamily="49" charset="0"/>
              </a:rPr>
              <a:t>{</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  </a:t>
            </a:r>
          </a:p>
          <a:p>
            <a:pPr>
              <a:lnSpc>
                <a:spcPct val="80000"/>
              </a:lnSpc>
              <a:spcBef>
                <a:spcPct val="5000"/>
              </a:spcBef>
            </a:pPr>
            <a:r>
              <a:rPr lang="en-US" altLang="en-US" sz="1400" dirty="0">
                <a:solidFill>
                  <a:srgbClr val="800080"/>
                </a:solidFill>
                <a:latin typeface="Courier New" panose="02070309020205020404" pitchFamily="49" charset="0"/>
              </a:rPr>
              <a:t>   stack *p;</a:t>
            </a:r>
          </a:p>
          <a:p>
            <a:pPr>
              <a:lnSpc>
                <a:spcPct val="80000"/>
              </a:lnSpc>
              <a:spcBef>
                <a:spcPct val="5000"/>
              </a:spcBef>
            </a:pPr>
            <a:endParaRPr lang="en-US" altLang="en-US" sz="800" dirty="0">
              <a:solidFill>
                <a:srgbClr val="800080"/>
              </a:solidFill>
              <a:latin typeface="Courier New" panose="02070309020205020404" pitchFamily="49" charset="0"/>
            </a:endParaRPr>
          </a:p>
          <a:p>
            <a:pPr>
              <a:lnSpc>
                <a:spcPct val="80000"/>
              </a:lnSpc>
              <a:spcBef>
                <a:spcPct val="5000"/>
              </a:spcBef>
            </a:pPr>
            <a:r>
              <a:rPr lang="en-US" altLang="en-US" sz="1400" dirty="0">
                <a:solidFill>
                  <a:srgbClr val="800080"/>
                </a:solidFill>
                <a:latin typeface="Courier New" panose="02070309020205020404" pitchFamily="49" charset="0"/>
              </a:rPr>
              <a:t>   if (*top == NULL)</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Stack is empty”);</a:t>
            </a:r>
          </a:p>
          <a:p>
            <a:pPr>
              <a:lnSpc>
                <a:spcPct val="80000"/>
              </a:lnSpc>
              <a:spcBef>
                <a:spcPct val="5000"/>
              </a:spcBef>
            </a:pPr>
            <a:r>
              <a:rPr lang="en-US" altLang="en-US" sz="1400" dirty="0">
                <a:solidFill>
                  <a:srgbClr val="800080"/>
                </a:solidFill>
                <a:latin typeface="Courier New" panose="02070309020205020404" pitchFamily="49" charset="0"/>
              </a:rPr>
              <a:t>      exit(-1);</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else</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      t = (*top)-&gt;value;</a:t>
            </a:r>
          </a:p>
          <a:p>
            <a:pPr>
              <a:lnSpc>
                <a:spcPct val="80000"/>
              </a:lnSpc>
              <a:spcBef>
                <a:spcPct val="5000"/>
              </a:spcBef>
            </a:pPr>
            <a:r>
              <a:rPr lang="en-US" altLang="en-US" sz="1400" dirty="0">
                <a:solidFill>
                  <a:srgbClr val="800080"/>
                </a:solidFill>
                <a:latin typeface="Courier New" panose="02070309020205020404" pitchFamily="49" charset="0"/>
              </a:rPr>
              <a:t>      p = *top;</a:t>
            </a:r>
          </a:p>
          <a:p>
            <a:pPr>
              <a:lnSpc>
                <a:spcPct val="80000"/>
              </a:lnSpc>
              <a:spcBef>
                <a:spcPct val="5000"/>
              </a:spcBef>
            </a:pPr>
            <a:r>
              <a:rPr lang="en-US" altLang="en-US" sz="1400" dirty="0">
                <a:solidFill>
                  <a:srgbClr val="800080"/>
                </a:solidFill>
                <a:latin typeface="Courier New" panose="02070309020205020404" pitchFamily="49" charset="0"/>
              </a:rPr>
              <a:t>      *top = (*top)-&gt;next;</a:t>
            </a:r>
          </a:p>
          <a:p>
            <a:pPr>
              <a:lnSpc>
                <a:spcPct val="80000"/>
              </a:lnSpc>
              <a:spcBef>
                <a:spcPct val="5000"/>
              </a:spcBef>
            </a:pPr>
            <a:r>
              <a:rPr lang="en-US" altLang="en-US" sz="1400" dirty="0">
                <a:solidFill>
                  <a:srgbClr val="800080"/>
                </a:solidFill>
                <a:latin typeface="Courier New" panose="02070309020205020404" pitchFamily="49" charset="0"/>
              </a:rPr>
              <a:t>      free (p);</a:t>
            </a:r>
          </a:p>
          <a:p>
            <a:pPr>
              <a:lnSpc>
                <a:spcPct val="80000"/>
              </a:lnSpc>
              <a:spcBef>
                <a:spcPct val="5000"/>
              </a:spcBef>
            </a:pPr>
            <a:r>
              <a:rPr lang="en-US" altLang="en-US" sz="1400" dirty="0">
                <a:solidFill>
                  <a:srgbClr val="800080"/>
                </a:solidFill>
                <a:latin typeface="Courier New" panose="02070309020205020404" pitchFamily="49" charset="0"/>
              </a:rPr>
              <a:t>      return t;</a:t>
            </a:r>
          </a:p>
          <a:p>
            <a:pPr>
              <a:lnSpc>
                <a:spcPct val="80000"/>
              </a:lnSpc>
              <a:spcBef>
                <a:spcPct val="5000"/>
              </a:spcBef>
            </a:pPr>
            <a:r>
              <a:rPr lang="en-US" altLang="en-US" sz="1400" dirty="0">
                <a:solidFill>
                  <a:srgbClr val="800080"/>
                </a:solidFill>
                <a:latin typeface="Courier New" panose="02070309020205020404" pitchFamily="49" charset="0"/>
              </a:rPr>
              <a:t>   }</a:t>
            </a:r>
          </a:p>
          <a:p>
            <a:pPr>
              <a:lnSpc>
                <a:spcPct val="80000"/>
              </a:lnSpc>
              <a:spcBef>
                <a:spcPct val="5000"/>
              </a:spcBef>
            </a:pPr>
            <a:r>
              <a:rPr lang="en-US" altLang="en-US" sz="1400" dirty="0">
                <a:solidFill>
                  <a:srgbClr val="800080"/>
                </a:solidFill>
                <a:latin typeface="Courier New" panose="02070309020205020404" pitchFamily="49" charset="0"/>
              </a:rPr>
              <a:t>}</a:t>
            </a:r>
            <a:endParaRPr lang="en-US" altLang="en-US" sz="1600" dirty="0">
              <a:latin typeface="Courier New" panose="02070309020205020404" pitchFamily="49" charset="0"/>
            </a:endParaRPr>
          </a:p>
        </p:txBody>
      </p:sp>
      <p:sp>
        <p:nvSpPr>
          <p:cNvPr id="15" name="Text Box 5"/>
          <p:cNvSpPr txBox="1">
            <a:spLocks noChangeArrowheads="1"/>
          </p:cNvSpPr>
          <p:nvPr/>
        </p:nvSpPr>
        <p:spPr bwMode="auto">
          <a:xfrm>
            <a:off x="5638800" y="5506144"/>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Tree>
    <p:extLst>
      <p:ext uri="{BB962C8B-B14F-4D97-AF65-F5344CB8AC3E}">
        <p14:creationId xmlns:p14="http://schemas.microsoft.com/office/powerpoint/2010/main" val="49150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708920"/>
            <a:ext cx="8352928" cy="1261884"/>
          </a:xfrm>
          <a:prstGeom prst="rect">
            <a:avLst/>
          </a:prstGeom>
        </p:spPr>
        <p:txBody>
          <a:bodyPr wrap="square">
            <a:spAutoFit/>
          </a:bodyPr>
          <a:lstStyle/>
          <a:p>
            <a:r>
              <a:rPr lang="en-US" sz="4000" i="1" dirty="0">
                <a:solidFill>
                  <a:schemeClr val="accent1">
                    <a:lumMod val="75000"/>
                  </a:schemeClr>
                </a:solidFill>
                <a:latin typeface="Times New Roman" pitchFamily="18" charset="0"/>
                <a:cs typeface="Times New Roman" pitchFamily="18" charset="0"/>
              </a:rPr>
              <a:t>Lecture #13</a:t>
            </a:r>
          </a:p>
          <a:p>
            <a:r>
              <a:rPr lang="en-IN" sz="3600" b="1" dirty="0">
                <a:solidFill>
                  <a:schemeClr val="accent1">
                    <a:lumMod val="75000"/>
                  </a:schemeClr>
                </a:solidFill>
                <a:latin typeface="Times New Roman" pitchFamily="18" charset="0"/>
                <a:cs typeface="Times New Roman" pitchFamily="18" charset="0"/>
              </a:rPr>
              <a:t>Stack &amp; Queue</a:t>
            </a:r>
            <a:endParaRPr lang="en-IN" sz="3600" b="1" dirty="0">
              <a:solidFill>
                <a:schemeClr val="accent1">
                  <a:lumMod val="75000"/>
                </a:schemeClr>
              </a:solidFill>
            </a:endParaRPr>
          </a:p>
        </p:txBody>
      </p:sp>
      <p:sp>
        <p:nvSpPr>
          <p:cNvPr id="3" name="Date Placeholder 2"/>
          <p:cNvSpPr>
            <a:spLocks noGrp="1"/>
          </p:cNvSpPr>
          <p:nvPr>
            <p:ph type="dt" sz="half" idx="10"/>
          </p:nvPr>
        </p:nvSpPr>
        <p:spPr/>
        <p:txBody>
          <a:bodyPr/>
          <a:lstStyle/>
          <a:p>
            <a:r>
              <a:rPr lang="en-US"/>
              <a:t>Lecture #00: © DSamanta</a:t>
            </a:r>
            <a:endParaRPr lang="en-IN"/>
          </a:p>
        </p:txBody>
      </p:sp>
      <p:sp>
        <p:nvSpPr>
          <p:cNvPr id="4" name="Footer Placeholder 3"/>
          <p:cNvSpPr>
            <a:spLocks noGrp="1"/>
          </p:cNvSpPr>
          <p:nvPr>
            <p:ph type="ftr" sz="quarter" idx="11"/>
          </p:nvPr>
        </p:nvSpPr>
        <p:spPr/>
        <p:txBody>
          <a:bodyPr/>
          <a:lstStyle/>
          <a:p>
            <a:r>
              <a:rPr lang="en-IN"/>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t>2</a:t>
            </a:fld>
            <a:endParaRPr lang="en-IN"/>
          </a:p>
        </p:txBody>
      </p:sp>
    </p:spTree>
    <p:extLst>
      <p:ext uri="{BB962C8B-B14F-4D97-AF65-F5344CB8AC3E}">
        <p14:creationId xmlns:p14="http://schemas.microsoft.com/office/powerpoint/2010/main" val="70822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empty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561467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Checking for Stack Full</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*s)</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(s-&gt;top == -1)  </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  </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
        <p:nvSpPr>
          <p:cNvPr id="11" name="Text Box 5"/>
          <p:cNvSpPr txBox="1">
            <a:spLocks noChangeArrowheads="1"/>
          </p:cNvSpPr>
          <p:nvPr/>
        </p:nvSpPr>
        <p:spPr bwMode="auto">
          <a:xfrm>
            <a:off x="1607624" y="4653136"/>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ARRAY</a:t>
            </a:r>
          </a:p>
        </p:txBody>
      </p:sp>
      <p:sp>
        <p:nvSpPr>
          <p:cNvPr id="15" name="Text Box 5"/>
          <p:cNvSpPr txBox="1">
            <a:spLocks noChangeArrowheads="1"/>
          </p:cNvSpPr>
          <p:nvPr/>
        </p:nvSpPr>
        <p:spPr bwMode="auto">
          <a:xfrm>
            <a:off x="5638800" y="4653136"/>
            <a:ext cx="231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dirty="0">
                <a:solidFill>
                  <a:srgbClr val="CC0000"/>
                </a:solidFill>
                <a:latin typeface="Times New Roman" panose="02020603050405020304" pitchFamily="18" charset="0"/>
                <a:cs typeface="Times New Roman" panose="02020603050405020304" pitchFamily="18" charset="0"/>
              </a:rPr>
              <a:t>LINKED LIST</a:t>
            </a:r>
          </a:p>
        </p:txBody>
      </p:sp>
      <p:sp>
        <p:nvSpPr>
          <p:cNvPr id="10" name="Rounded Rectangle 9"/>
          <p:cNvSpPr/>
          <p:nvPr/>
        </p:nvSpPr>
        <p:spPr>
          <a:xfrm>
            <a:off x="4749180" y="2244700"/>
            <a:ext cx="3744415" cy="21272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spcBef>
                <a:spcPct val="5000"/>
              </a:spcBef>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 (stack *top)</a:t>
            </a:r>
          </a:p>
          <a:p>
            <a:pPr>
              <a:lnSpc>
                <a:spcPct val="90000"/>
              </a:lnSpc>
              <a:spcBef>
                <a:spcPct val="5000"/>
              </a:spcBef>
            </a:pPr>
            <a:r>
              <a:rPr lang="en-US" altLang="en-US" sz="1400" dirty="0">
                <a:solidFill>
                  <a:srgbClr val="800080"/>
                </a:solidFill>
                <a:latin typeface="Courier New" panose="02070309020205020404" pitchFamily="49" charset="0"/>
              </a:rPr>
              <a:t>{</a:t>
            </a:r>
          </a:p>
          <a:p>
            <a:pPr>
              <a:lnSpc>
                <a:spcPct val="90000"/>
              </a:lnSpc>
              <a:spcBef>
                <a:spcPct val="5000"/>
              </a:spcBef>
            </a:pPr>
            <a:r>
              <a:rPr lang="en-US" altLang="en-US" sz="1400" dirty="0">
                <a:solidFill>
                  <a:srgbClr val="800080"/>
                </a:solidFill>
                <a:latin typeface="Courier New" panose="02070309020205020404" pitchFamily="49" charset="0"/>
              </a:rPr>
              <a:t>   if (top == NULL)</a:t>
            </a:r>
          </a:p>
          <a:p>
            <a:pPr>
              <a:lnSpc>
                <a:spcPct val="90000"/>
              </a:lnSpc>
              <a:spcBef>
                <a:spcPct val="5000"/>
              </a:spcBef>
            </a:pPr>
            <a:r>
              <a:rPr lang="en-US" altLang="en-US" sz="1400" dirty="0">
                <a:solidFill>
                  <a:srgbClr val="800080"/>
                </a:solidFill>
                <a:latin typeface="Courier New" panose="02070309020205020404" pitchFamily="49" charset="0"/>
              </a:rPr>
              <a:t>        return (1);</a:t>
            </a:r>
          </a:p>
          <a:p>
            <a:pPr>
              <a:lnSpc>
                <a:spcPct val="90000"/>
              </a:lnSpc>
              <a:spcBef>
                <a:spcPct val="5000"/>
              </a:spcBef>
            </a:pPr>
            <a:r>
              <a:rPr lang="en-US" altLang="en-US" sz="1400" dirty="0">
                <a:solidFill>
                  <a:srgbClr val="800080"/>
                </a:solidFill>
                <a:latin typeface="Courier New" panose="02070309020205020404" pitchFamily="49" charset="0"/>
              </a:rPr>
              <a:t>    else</a:t>
            </a:r>
          </a:p>
          <a:p>
            <a:pPr>
              <a:lnSpc>
                <a:spcPct val="90000"/>
              </a:lnSpc>
              <a:spcBef>
                <a:spcPct val="5000"/>
              </a:spcBef>
            </a:pPr>
            <a:r>
              <a:rPr lang="en-US" altLang="en-US" sz="1400" dirty="0">
                <a:solidFill>
                  <a:srgbClr val="800080"/>
                </a:solidFill>
                <a:latin typeface="Courier New" panose="02070309020205020404" pitchFamily="49" charset="0"/>
              </a:rPr>
              <a:t>        return (0);</a:t>
            </a:r>
          </a:p>
          <a:p>
            <a:pPr>
              <a:lnSpc>
                <a:spcPct val="90000"/>
              </a:lnSpc>
              <a:spcBef>
                <a:spcPct val="5000"/>
              </a:spcBef>
            </a:pPr>
            <a:r>
              <a:rPr lang="en-US" altLang="en-US" sz="1400" dirty="0">
                <a:solidFill>
                  <a:srgbClr val="800080"/>
                </a:solidFill>
                <a:latin typeface="Courier New" panose="02070309020205020404" pitchFamily="49" charset="0"/>
              </a:rPr>
              <a:t>}</a:t>
            </a:r>
            <a:endParaRPr lang="en-US" altLang="en-US" sz="1400" dirty="0"/>
          </a:p>
        </p:txBody>
      </p:sp>
    </p:spTree>
    <p:extLst>
      <p:ext uri="{BB962C8B-B14F-4D97-AF65-F5344CB8AC3E}">
        <p14:creationId xmlns:p14="http://schemas.microsoft.com/office/powerpoint/2010/main" val="262289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A Stack using an Array</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980728"/>
            <a:ext cx="6781278" cy="511256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a:solidFill>
                  <a:srgbClr val="800080"/>
                </a:solidFill>
                <a:latin typeface="Courier New" panose="02070309020205020404" pitchFamily="49" charset="0"/>
              </a:rPr>
              <a:t>#define MAXSIZE 100</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a:t>
            </a:r>
            <a:r>
              <a:rPr lang="en-US" altLang="en-US" sz="1400" dirty="0">
                <a:solidFill>
                  <a:srgbClr val="800080"/>
                </a:solidFill>
                <a:latin typeface="Courier New" panose="02070309020205020404" pitchFamily="49" charset="0"/>
              </a:rPr>
              <a:t>[MAXSIZE];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top;</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endParaRPr lang="en-US" altLang="en-US" sz="6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 </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8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8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(&amp;B))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1863034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Example: A Stack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19361" y="1124744"/>
            <a:ext cx="6781278" cy="48965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#include &lt;</a:t>
            </a:r>
            <a:r>
              <a:rPr lang="en-US" altLang="en-US" sz="1400" dirty="0" err="1">
                <a:solidFill>
                  <a:srgbClr val="800080"/>
                </a:solidFill>
                <a:latin typeface="Courier New" panose="02070309020205020404" pitchFamily="49" charset="0"/>
              </a:rPr>
              <a:t>stdio.h</a:t>
            </a:r>
            <a:r>
              <a:rPr lang="en-US" altLang="en-US" sz="1400" dirty="0">
                <a:solidFill>
                  <a:srgbClr val="800080"/>
                </a:solidFill>
                <a:latin typeface="Courier New" panose="02070309020205020404" pitchFamily="49" charset="0"/>
              </a:rPr>
              <a:t>&gt;</a:t>
            </a: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value;</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lifo</a:t>
            </a:r>
            <a:r>
              <a:rPr lang="en-US" altLang="en-US" sz="1400" dirty="0">
                <a:solidFill>
                  <a:srgbClr val="800080"/>
                </a:solidFill>
                <a:latin typeface="Courier New" panose="02070309020205020404" pitchFamily="49" charset="0"/>
              </a:rPr>
              <a:t> stack;</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main() {</a:t>
            </a:r>
          </a:p>
          <a:p>
            <a:pPr>
              <a:lnSpc>
                <a:spcPct val="90000"/>
              </a:lnSpc>
            </a:pPr>
            <a:r>
              <a:rPr lang="en-US" altLang="en-US" sz="1400" dirty="0">
                <a:solidFill>
                  <a:srgbClr val="800080"/>
                </a:solidFill>
                <a:latin typeface="Courier New" panose="02070309020205020404" pitchFamily="49" charset="0"/>
              </a:rPr>
              <a:t>  stack *A, *B;</a:t>
            </a:r>
          </a:p>
          <a:p>
            <a:pPr>
              <a:lnSpc>
                <a:spcPct val="90000"/>
              </a:lnSpc>
            </a:pPr>
            <a:r>
              <a:rPr lang="en-US" altLang="en-US" sz="1400" dirty="0">
                <a:solidFill>
                  <a:srgbClr val="800080"/>
                </a:solidFill>
                <a:latin typeface="Courier New" panose="02070309020205020404" pitchFamily="49" charset="0"/>
              </a:rPr>
              <a:t>  create(&amp;A); </a:t>
            </a:r>
          </a:p>
          <a:p>
            <a:pPr>
              <a:lnSpc>
                <a:spcPct val="90000"/>
              </a:lnSpc>
            </a:pPr>
            <a:r>
              <a:rPr lang="en-US" altLang="en-US" sz="1400" dirty="0">
                <a:solidFill>
                  <a:srgbClr val="800080"/>
                </a:solidFill>
                <a:latin typeface="Courier New" panose="02070309020205020404" pitchFamily="49" charset="0"/>
              </a:rPr>
              <a:t>  create(&amp;B);</a:t>
            </a:r>
          </a:p>
          <a:p>
            <a:pPr>
              <a:lnSpc>
                <a:spcPct val="90000"/>
              </a:lnSpc>
            </a:pPr>
            <a:r>
              <a:rPr lang="en-US" altLang="en-US" sz="1400" dirty="0">
                <a:solidFill>
                  <a:srgbClr val="800080"/>
                </a:solidFill>
                <a:latin typeface="Courier New" panose="02070309020205020404" pitchFamily="49" charset="0"/>
              </a:rPr>
              <a:t>  push(&amp;A,10); </a:t>
            </a:r>
          </a:p>
          <a:p>
            <a:pPr>
              <a:lnSpc>
                <a:spcPct val="90000"/>
              </a:lnSpc>
            </a:pPr>
            <a:r>
              <a:rPr lang="en-US" altLang="en-US" sz="1400" dirty="0">
                <a:solidFill>
                  <a:srgbClr val="800080"/>
                </a:solidFill>
                <a:latin typeface="Courier New" panose="02070309020205020404" pitchFamily="49" charset="0"/>
              </a:rPr>
              <a:t>  push(&amp;A,20);</a:t>
            </a:r>
          </a:p>
          <a:p>
            <a:pPr>
              <a:lnSpc>
                <a:spcPct val="90000"/>
              </a:lnSpc>
            </a:pPr>
            <a:r>
              <a:rPr lang="en-US" altLang="en-US" sz="1400" dirty="0">
                <a:solidFill>
                  <a:srgbClr val="800080"/>
                </a:solidFill>
                <a:latin typeface="Courier New" panose="02070309020205020404" pitchFamily="49" charset="0"/>
              </a:rPr>
              <a:t>  push(&amp;A,30);</a:t>
            </a:r>
          </a:p>
          <a:p>
            <a:pPr>
              <a:lnSpc>
                <a:spcPct val="90000"/>
              </a:lnSpc>
            </a:pPr>
            <a:r>
              <a:rPr lang="en-US" altLang="en-US" sz="1400" dirty="0">
                <a:solidFill>
                  <a:srgbClr val="800080"/>
                </a:solidFill>
                <a:latin typeface="Courier New" panose="02070309020205020404" pitchFamily="49" charset="0"/>
              </a:rPr>
              <a:t>  push(&amp;B,100);  </a:t>
            </a:r>
          </a:p>
          <a:p>
            <a:pPr>
              <a:lnSpc>
                <a:spcPct val="90000"/>
              </a:lnSpc>
            </a:pPr>
            <a:r>
              <a:rPr lang="en-US" altLang="en-US" sz="1400" dirty="0">
                <a:solidFill>
                  <a:srgbClr val="800080"/>
                </a:solidFill>
                <a:latin typeface="Courier New" panose="02070309020205020404" pitchFamily="49" charset="0"/>
              </a:rPr>
              <a:t>  push(&amp;B,5);</a:t>
            </a:r>
          </a:p>
          <a:p>
            <a:pPr>
              <a:lnSpc>
                <a:spcPct val="90000"/>
              </a:lnSpc>
            </a:pPr>
            <a:r>
              <a:rPr lang="en-US" altLang="en-US" sz="10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(“%d %d”, pop(&amp;A),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push (&amp;A, pop(&amp;B));</a:t>
            </a:r>
          </a:p>
          <a:p>
            <a:pPr>
              <a:lnSpc>
                <a:spcPct val="90000"/>
              </a:lnSpc>
            </a:pPr>
            <a:endParaRPr lang="en-US" altLang="en-US" sz="10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  if (</a:t>
            </a:r>
            <a:r>
              <a:rPr lang="en-US" altLang="en-US" sz="1400" dirty="0" err="1">
                <a:solidFill>
                  <a:srgbClr val="800080"/>
                </a:solidFill>
                <a:latin typeface="Courier New" panose="02070309020205020404" pitchFamily="49" charset="0"/>
              </a:rPr>
              <a:t>isempty</a:t>
            </a:r>
            <a:r>
              <a:rPr lang="en-US" altLang="en-US" sz="1400" dirty="0">
                <a:solidFill>
                  <a:srgbClr val="800080"/>
                </a:solidFill>
                <a:latin typeface="Courier New" panose="02070309020205020404" pitchFamily="49" charset="0"/>
              </a:rPr>
              <a:t>(B))</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printf</a:t>
            </a:r>
            <a:r>
              <a:rPr lang="en-US" altLang="en-US" sz="1400" dirty="0">
                <a:solidFill>
                  <a:srgbClr val="800080"/>
                </a:solidFill>
                <a:latin typeface="Courier New" panose="02070309020205020404" pitchFamily="49" charset="0"/>
              </a:rPr>
              <a:t> (“\n B is empty”);</a:t>
            </a:r>
          </a:p>
          <a:p>
            <a:pPr>
              <a:lnSpc>
                <a:spcPct val="90000"/>
              </a:lnSpc>
            </a:pPr>
            <a:r>
              <a:rPr lang="en-US" altLang="en-US" sz="1400" dirty="0">
                <a:solidFill>
                  <a:srgbClr val="800080"/>
                </a:solidFill>
                <a:latin typeface="Courier New" panose="02070309020205020404" pitchFamily="49" charset="0"/>
              </a:rPr>
              <a:t>  return;</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p:txBody>
      </p:sp>
    </p:spTree>
    <p:extLst>
      <p:ext uri="{BB962C8B-B14F-4D97-AF65-F5344CB8AC3E}">
        <p14:creationId xmlns:p14="http://schemas.microsoft.com/office/powerpoint/2010/main" val="398870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Stacks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Page-visited history in a Web browser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Undo sequence in a text editor</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Chain of method calls in the Java Virtual Machine</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Validate XML</a:t>
            </a:r>
          </a:p>
          <a:p>
            <a:pPr>
              <a:lnSpc>
                <a:spcPct val="110000"/>
              </a:lnSpc>
              <a:buFont typeface="Arial" panose="020B0604020202020204" pitchFamily="34" charset="0"/>
              <a:buChar char="•"/>
            </a:pPr>
            <a:endParaRPr lang="en-IN" dirty="0">
              <a:solidFill>
                <a:srgbClr val="002060"/>
              </a:solidFill>
              <a:latin typeface="Times New Roman" pitchFamily="18" charset="0"/>
              <a:cs typeface="Times New Roman" pitchFamily="18" charset="0"/>
            </a:endParaRPr>
          </a:p>
          <a:p>
            <a:pPr>
              <a:lnSpc>
                <a:spcPct val="110000"/>
              </a:lnSpc>
              <a:buFont typeface="Arial" panose="020B0604020202020204" pitchFamily="34" charset="0"/>
              <a:buChar char="•"/>
            </a:pPr>
            <a:r>
              <a:rPr lang="en-IN" dirty="0">
                <a:solidFill>
                  <a:srgbClr val="002060"/>
                </a:solidFill>
                <a:latin typeface="Times New Roman" pitchFamily="18" charset="0"/>
                <a:cs typeface="Times New Roman" pitchFamily="18" charset="0"/>
              </a:rPr>
              <a:t>Indirect applications: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Auxiliary data structure for algorithms</a:t>
            </a:r>
          </a:p>
          <a:p>
            <a:pPr lvl="1">
              <a:lnSpc>
                <a:spcPct val="110000"/>
              </a:lnSpc>
              <a:buFont typeface="Arial" panose="020B0604020202020204" pitchFamily="34" charset="0"/>
              <a:buChar char="•"/>
            </a:pPr>
            <a:r>
              <a:rPr lang="en-IN" sz="2200"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6325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and Postfix Notations </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Infix:  operators placed between operands:     </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Postfix: operands appear before their operators:-</a:t>
            </a:r>
          </a:p>
          <a:p>
            <a:pPr marL="45720" indent="0" algn="just">
              <a:lnSpc>
                <a:spcPct val="110000"/>
              </a:lnSpc>
              <a:buNone/>
            </a:pPr>
            <a:r>
              <a:rPr lang="en-IN" dirty="0">
                <a:solidFill>
                  <a:srgbClr val="002060"/>
                </a:solidFill>
                <a:latin typeface="Times New Roman" pitchFamily="18" charset="0"/>
                <a:cs typeface="Times New Roman" pitchFamily="18" charset="0"/>
              </a:rPr>
              <a:t>                        ABC*+</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There are no precedence rules to learn in postfix notation, and parentheses are never needed</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49613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1403648" y="1412776"/>
          <a:ext cx="6059016" cy="2835276"/>
        </p:xfrm>
        <a:graphic>
          <a:graphicData uri="http://schemas.openxmlformats.org/drawingml/2006/table">
            <a:tbl>
              <a:tblPr firstRow="1" bandRow="1">
                <a:tableStyleId>{793D81CF-94F2-401A-BA57-92F5A7B2D0C5}</a:tableStyleId>
              </a:tblPr>
              <a:tblGrid>
                <a:gridCol w="3178696">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457302">
                <a:tc>
                  <a:txBody>
                    <a:bodyPr/>
                    <a:lstStyle/>
                    <a:p>
                      <a:pPr algn="ctr"/>
                      <a:r>
                        <a:rPr lang="en-US" sz="2400" dirty="0"/>
                        <a:t>Infix</a:t>
                      </a:r>
                      <a:endParaRPr lang="en-US" sz="2400" dirty="0">
                        <a:solidFill>
                          <a:srgbClr val="FFC000"/>
                        </a:solidFill>
                      </a:endParaRPr>
                    </a:p>
                  </a:txBody>
                  <a:tcPr marT="45730" marB="45730"/>
                </a:tc>
                <a:tc>
                  <a:txBody>
                    <a:bodyPr/>
                    <a:lstStyle/>
                    <a:p>
                      <a:pPr algn="ctr"/>
                      <a:r>
                        <a:rPr lang="en-US" sz="2400" dirty="0"/>
                        <a:t>Postfix</a:t>
                      </a:r>
                      <a:endParaRPr lang="en-US" sz="2400" dirty="0">
                        <a:solidFill>
                          <a:srgbClr val="FFC000"/>
                        </a:solidFill>
                      </a:endParaRPr>
                    </a:p>
                  </a:txBody>
                  <a:tcPr marT="45730" marB="45730"/>
                </a:tc>
                <a:extLst>
                  <a:ext uri="{0D108BD9-81ED-4DB2-BD59-A6C34878D82A}">
                    <a16:rowId xmlns:a16="http://schemas.microsoft.com/office/drawing/2014/main" val="10000"/>
                  </a:ext>
                </a:extLst>
              </a:tr>
              <a:tr h="396329">
                <a:tc>
                  <a:txBody>
                    <a:bodyPr/>
                    <a:lstStyle/>
                    <a:p>
                      <a:r>
                        <a:rPr lang="en-US" sz="2000" dirty="0"/>
                        <a:t>A + B</a:t>
                      </a:r>
                    </a:p>
                  </a:txBody>
                  <a:tcPr marT="45730" marB="45730"/>
                </a:tc>
                <a:tc>
                  <a:txBody>
                    <a:bodyPr/>
                    <a:lstStyle/>
                    <a:p>
                      <a:r>
                        <a:rPr lang="en-US" sz="2000" dirty="0"/>
                        <a:t>A B +</a:t>
                      </a:r>
                    </a:p>
                  </a:txBody>
                  <a:tcPr marT="45730" marB="45730"/>
                </a:tc>
                <a:extLst>
                  <a:ext uri="{0D108BD9-81ED-4DB2-BD59-A6C34878D82A}">
                    <a16:rowId xmlns:a16="http://schemas.microsoft.com/office/drawing/2014/main" val="10001"/>
                  </a:ext>
                </a:extLst>
              </a:tr>
              <a:tr h="396329">
                <a:tc>
                  <a:txBody>
                    <a:bodyPr/>
                    <a:lstStyle/>
                    <a:p>
                      <a:r>
                        <a:rPr lang="en-US" sz="2000" dirty="0"/>
                        <a:t>A</a:t>
                      </a:r>
                      <a:r>
                        <a:rPr lang="en-US" sz="2000" baseline="0" dirty="0"/>
                        <a:t> + B * C</a:t>
                      </a:r>
                      <a:endParaRPr lang="en-US" sz="2000" dirty="0"/>
                    </a:p>
                  </a:txBody>
                  <a:tcPr marT="45730" marB="45730"/>
                </a:tc>
                <a:tc>
                  <a:txBody>
                    <a:bodyPr/>
                    <a:lstStyle/>
                    <a:p>
                      <a:r>
                        <a:rPr lang="en-US" sz="2000" dirty="0"/>
                        <a:t>A B C * +</a:t>
                      </a:r>
                    </a:p>
                  </a:txBody>
                  <a:tcPr marT="45730" marB="45730"/>
                </a:tc>
                <a:extLst>
                  <a:ext uri="{0D108BD9-81ED-4DB2-BD59-A6C34878D82A}">
                    <a16:rowId xmlns:a16="http://schemas.microsoft.com/office/drawing/2014/main" val="10002"/>
                  </a:ext>
                </a:extLst>
              </a:tr>
              <a:tr h="396329">
                <a:tc>
                  <a:txBody>
                    <a:bodyPr/>
                    <a:lstStyle/>
                    <a:p>
                      <a:r>
                        <a:rPr lang="en-US" sz="2000" dirty="0"/>
                        <a:t>(A + B) * C</a:t>
                      </a:r>
                    </a:p>
                  </a:txBody>
                  <a:tcPr marT="45730" marB="45730"/>
                </a:tc>
                <a:tc>
                  <a:txBody>
                    <a:bodyPr/>
                    <a:lstStyle/>
                    <a:p>
                      <a:r>
                        <a:rPr lang="en-US" sz="2000" dirty="0"/>
                        <a:t>A B + C *</a:t>
                      </a:r>
                    </a:p>
                  </a:txBody>
                  <a:tcPr marT="45730" marB="45730"/>
                </a:tc>
                <a:extLst>
                  <a:ext uri="{0D108BD9-81ED-4DB2-BD59-A6C34878D82A}">
                    <a16:rowId xmlns:a16="http://schemas.microsoft.com/office/drawing/2014/main" val="10003"/>
                  </a:ext>
                </a:extLst>
              </a:tr>
              <a:tr h="396329">
                <a:tc>
                  <a:txBody>
                    <a:bodyPr/>
                    <a:lstStyle/>
                    <a:p>
                      <a:r>
                        <a:rPr lang="en-US" sz="2000" dirty="0"/>
                        <a:t>A + B * C + D</a:t>
                      </a:r>
                    </a:p>
                  </a:txBody>
                  <a:tcPr marT="45730" marB="45730"/>
                </a:tc>
                <a:tc>
                  <a:txBody>
                    <a:bodyPr/>
                    <a:lstStyle/>
                    <a:p>
                      <a:r>
                        <a:rPr lang="en-US" sz="2000" dirty="0"/>
                        <a:t>A B C * + D +</a:t>
                      </a:r>
                    </a:p>
                  </a:txBody>
                  <a:tcPr marT="45730" marB="45730"/>
                </a:tc>
                <a:extLst>
                  <a:ext uri="{0D108BD9-81ED-4DB2-BD59-A6C34878D82A}">
                    <a16:rowId xmlns:a16="http://schemas.microsoft.com/office/drawing/2014/main" val="10004"/>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5"/>
                  </a:ext>
                </a:extLst>
              </a:tr>
              <a:tr h="396329">
                <a:tc>
                  <a:txBody>
                    <a:bodyPr/>
                    <a:lstStyle/>
                    <a:p>
                      <a:r>
                        <a:rPr lang="en-US" sz="2000" dirty="0"/>
                        <a:t>A * B + C * D</a:t>
                      </a:r>
                    </a:p>
                  </a:txBody>
                  <a:tcPr marT="45730" marB="45730"/>
                </a:tc>
                <a:tc>
                  <a:txBody>
                    <a:bodyPr/>
                    <a:lstStyle/>
                    <a:p>
                      <a:r>
                        <a:rPr lang="en-US" sz="2000" dirty="0"/>
                        <a:t>A B * C D * +</a:t>
                      </a:r>
                    </a:p>
                  </a:txBody>
                  <a:tcPr marT="45730" marB="45730"/>
                </a:tc>
                <a:extLst>
                  <a:ext uri="{0D108BD9-81ED-4DB2-BD59-A6C34878D82A}">
                    <a16:rowId xmlns:a16="http://schemas.microsoft.com/office/drawing/2014/main" val="10006"/>
                  </a:ext>
                </a:extLst>
              </a:tr>
            </a:tbl>
          </a:graphicData>
        </a:graphic>
      </p:graphicFrame>
      <p:sp>
        <p:nvSpPr>
          <p:cNvPr id="93213" name="TextBox 4"/>
          <p:cNvSpPr txBox="1">
            <a:spLocks noChangeArrowheads="1"/>
          </p:cNvSpPr>
          <p:nvPr/>
        </p:nvSpPr>
        <p:spPr bwMode="auto">
          <a:xfrm>
            <a:off x="0" y="4743450"/>
            <a:ext cx="77403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dirty="0">
                <a:solidFill>
                  <a:schemeClr val="bg2">
                    <a:lumMod val="50000"/>
                  </a:schemeClr>
                </a:solidFill>
                <a:latin typeface="Times New Roman" panose="02020603050405020304" pitchFamily="18" charset="0"/>
              </a:rPr>
              <a:t>A + B * C    </a:t>
            </a:r>
            <a:r>
              <a:rPr lang="en-US" altLang="en-US" sz="2000" dirty="0">
                <a:solidFill>
                  <a:schemeClr val="bg2">
                    <a:lumMod val="50000"/>
                  </a:schemeClr>
                </a:solidFill>
                <a:latin typeface="Times New Roman" panose="02020603050405020304" pitchFamily="18" charset="0"/>
                <a:sym typeface="Wingdings" panose="05000000000000000000" pitchFamily="2" charset="2"/>
              </a:rPr>
              <a:t>  (A + (B * C))     (A  + (B C *) )      A  B  C  *  +</a:t>
            </a:r>
          </a:p>
          <a:p>
            <a:pPr>
              <a:spcBef>
                <a:spcPct val="0"/>
              </a:spcBef>
              <a:buFontTx/>
              <a:buNone/>
            </a:pPr>
            <a:endParaRPr lang="en-US" altLang="en-US" sz="2000" dirty="0">
              <a:solidFill>
                <a:schemeClr val="bg2">
                  <a:lumMod val="50000"/>
                </a:schemeClr>
              </a:solidFill>
              <a:latin typeface="Times New Roman" panose="02020603050405020304" pitchFamily="18" charset="0"/>
              <a:sym typeface="Wingdings" panose="05000000000000000000" pitchFamily="2" charset="2"/>
            </a:endParaRP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 B * C + D    ((A + (B * C)) + D )   ((A + (B C*) )+  D)   </a:t>
            </a:r>
          </a:p>
          <a:p>
            <a:pPr>
              <a:spcBef>
                <a:spcPct val="0"/>
              </a:spcBef>
              <a:buFontTx/>
              <a:buNone/>
            </a:pPr>
            <a:r>
              <a:rPr lang="en-US" altLang="en-US" sz="2000" dirty="0">
                <a:solidFill>
                  <a:schemeClr val="bg2">
                    <a:lumMod val="50000"/>
                  </a:schemeClr>
                </a:solidFill>
                <a:latin typeface="Times New Roman" panose="02020603050405020304" pitchFamily="18" charset="0"/>
                <a:sym typeface="Wingdings" panose="05000000000000000000" pitchFamily="2" charset="2"/>
              </a:rPr>
              <a:t>((A  B  C  *+)  +  D)  A B C * + D +</a:t>
            </a:r>
          </a:p>
        </p:txBody>
      </p:sp>
      <p:sp>
        <p:nvSpPr>
          <p:cNvPr id="952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4F8FCCF-E1A9-4416-A485-B728E122EE04}" type="slidenum">
              <a:rPr lang="en-US" altLang="en-US" sz="1200">
                <a:solidFill>
                  <a:srgbClr val="898989"/>
                </a:solidFill>
                <a:latin typeface="Times New Roman" panose="02020603050405020304" pitchFamily="18" charset="0"/>
              </a:rPr>
              <a:pPr>
                <a:spcBef>
                  <a:spcPct val="0"/>
                </a:spcBef>
                <a:buFontTx/>
                <a:buNone/>
              </a:pPr>
              <a:t>26</a:t>
            </a:fld>
            <a:endParaRPr lang="en-US" altLang="en-US" sz="1200">
              <a:solidFill>
                <a:srgbClr val="898989"/>
              </a:solidFill>
              <a:latin typeface="Times New Roman" panose="02020603050405020304" pitchFamily="18" charset="0"/>
            </a:endParaRPr>
          </a:p>
        </p:txBody>
      </p:sp>
      <p:sp>
        <p:nvSpPr>
          <p:cNvPr id="7" name="Footer Placeholder 6"/>
          <p:cNvSpPr>
            <a:spLocks noGrp="1"/>
          </p:cNvSpPr>
          <p:nvPr>
            <p:ph type="ftr" sz="quarter" idx="11"/>
          </p:nvPr>
        </p:nvSpPr>
        <p:spPr/>
        <p:txBody>
          <a:bodyPr/>
          <a:lstStyle/>
          <a:p>
            <a:pPr>
              <a:defRPr/>
            </a:pPr>
            <a:r>
              <a:rPr lang="en-US"/>
              <a:t>Autumn 2016</a:t>
            </a:r>
          </a:p>
        </p:txBody>
      </p:sp>
      <p:sp>
        <p:nvSpPr>
          <p:cNvPr id="9"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683078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Use a stack for processing operators (push and pop operations).</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Scan the sequence of operators and operands from left to right and perform one of the following:</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output the operand, </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push an operator of higher precedence,</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pop an operator and output, till the stack  top contains operator of a lower precedence and push the present operator.</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378578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The algorithm steps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fontScale="77500" lnSpcReduction="20000"/>
          </a:bodyPr>
          <a:lstStyle/>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Print operands as they arrive.</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stack is empty or contains a left parenthesis on top, push the incoming operator onto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left parenthesis,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is a right parenthesis, pop the stack and print the operators until you see a left parenthesis. Discard the pair of parentheses.</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higher precedence than the top of the stack, push it on the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equal precedence with the top of the stack, use association. If the association is left to right, pop and print the top of the stack and then push the incoming operator. If the association is right to left, push the incoming operator.</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If the incoming symbol has lower precedence than the symbol on the top of the stack, pop the stack and print the top operator. Then test the incoming operator against the new top of stack.</a:t>
            </a:r>
          </a:p>
          <a:p>
            <a:pPr marL="502920" indent="-457200" algn="just">
              <a:lnSpc>
                <a:spcPct val="110000"/>
              </a:lnSpc>
              <a:buFont typeface="+mj-lt"/>
              <a:buAutoNum type="arabicPeriod"/>
            </a:pPr>
            <a:r>
              <a:rPr lang="en-IN" sz="2300" dirty="0">
                <a:solidFill>
                  <a:srgbClr val="002060"/>
                </a:solidFill>
                <a:latin typeface="Times New Roman" pitchFamily="18" charset="0"/>
                <a:cs typeface="Times New Roman" pitchFamily="18" charset="0"/>
              </a:rPr>
              <a:t>At the end of the expression, pop and print all operators on the stack. (No parentheses should remain.)</a:t>
            </a:r>
          </a:p>
          <a:p>
            <a:pPr marL="502920" indent="-457200" algn="just">
              <a:lnSpc>
                <a:spcPct val="110000"/>
              </a:lnSpc>
              <a:buFont typeface="+mj-lt"/>
              <a:buAutoNum type="arabicPeriod"/>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328317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Infix to Postfix Conversion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2"/>
            <a:ext cx="8640960" cy="4975447"/>
          </a:xfrm>
          <a:prstGeom prst="rect">
            <a:avLst/>
          </a:prstGeom>
        </p:spPr>
        <p:txBody>
          <a:bodyPr>
            <a:normAutofit/>
          </a:bodyPr>
          <a:lstStyle/>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Requires operator precedence information</a:t>
            </a:r>
          </a:p>
          <a:p>
            <a:pPr>
              <a:lnSpc>
                <a:spcPct val="80000"/>
              </a:lnSpc>
              <a:buFontTx/>
              <a:buNone/>
            </a:pPr>
            <a:endParaRPr lang="en-US" altLang="en-US" sz="2000" dirty="0">
              <a:solidFill>
                <a:srgbClr val="FFC000"/>
              </a:solidFill>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Operands: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Add to postfix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Close parenthesis: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stack symbols until an open parenthesis  appears.</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Operators: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stack symbols until a symbol of lower precedence appears. Then push the operator.</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buFontTx/>
              <a:buNone/>
            </a:pPr>
            <a:r>
              <a:rPr lang="en-US" altLang="en-US" sz="2000" dirty="0">
                <a:solidFill>
                  <a:srgbClr val="7030A0"/>
                </a:solidFill>
                <a:latin typeface="Times New Roman" panose="02020603050405020304" pitchFamily="18" charset="0"/>
                <a:cs typeface="Times New Roman" panose="02020603050405020304" pitchFamily="18" charset="0"/>
              </a:rPr>
              <a:t>End of input: </a:t>
            </a:r>
          </a:p>
          <a:p>
            <a:pPr>
              <a:lnSpc>
                <a:spcPct val="80000"/>
              </a:lnSpc>
              <a:buFontTx/>
              <a:buNone/>
            </a:pPr>
            <a:r>
              <a:rPr lang="en-US" altLang="en-US" sz="2000" dirty="0">
                <a:latin typeface="Times New Roman" panose="02020603050405020304" pitchFamily="18" charset="0"/>
                <a:cs typeface="Times New Roman" panose="02020603050405020304" pitchFamily="18" charset="0"/>
              </a:rPr>
              <a:t>   Pop all remaining stack symbols and add to the expression.</a:t>
            </a:r>
          </a:p>
          <a:p>
            <a:pPr>
              <a:lnSpc>
                <a:spcPct val="80000"/>
              </a:lnSpc>
              <a:buFontTx/>
              <a:buNone/>
            </a:pPr>
            <a:endParaRPr lang="en-US" altLang="en-US" sz="2000" dirty="0">
              <a:latin typeface="Times New Roman" panose="02020603050405020304" pitchFamily="18" charset="0"/>
              <a:cs typeface="Times New Roman" panose="02020603050405020304" pitchFamily="18" charset="0"/>
            </a:endParaRPr>
          </a:p>
          <a:p>
            <a:pPr>
              <a:lnSpc>
                <a:spcPct val="80000"/>
              </a:lnSpc>
            </a:pPr>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29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183014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744988" y="1637184"/>
            <a:ext cx="3456384" cy="4641696"/>
          </a:xfrm>
        </p:spPr>
        <p:txBody>
          <a:bodyPr>
            <a:normAutofit/>
          </a:bodyPr>
          <a:lstStyle/>
          <a:p>
            <a:pPr marL="365760" lvl="1" indent="0">
              <a:buNone/>
            </a:pPr>
            <a:endParaRPr lang="en-US" sz="8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Queue</a:t>
            </a:r>
          </a:p>
          <a:p>
            <a:pPr lvl="1"/>
            <a:r>
              <a:rPr lang="en-US" dirty="0">
                <a:solidFill>
                  <a:srgbClr val="002060"/>
                </a:solidFill>
                <a:latin typeface="Times New Roman" pitchFamily="18" charset="0"/>
                <a:cs typeface="Times New Roman" pitchFamily="18" charset="0"/>
              </a:rPr>
              <a:t>Basic principles</a:t>
            </a:r>
          </a:p>
          <a:p>
            <a:pPr lvl="1"/>
            <a:r>
              <a:rPr lang="en-US" dirty="0">
                <a:solidFill>
                  <a:srgbClr val="002060"/>
                </a:solidFill>
                <a:latin typeface="Times New Roman" pitchFamily="18" charset="0"/>
                <a:cs typeface="Times New Roman" pitchFamily="18" charset="0"/>
              </a:rPr>
              <a:t>Operation of queue</a:t>
            </a:r>
          </a:p>
          <a:p>
            <a:pPr lvl="1"/>
            <a:r>
              <a:rPr lang="en-US" dirty="0">
                <a:solidFill>
                  <a:srgbClr val="002060"/>
                </a:solidFill>
                <a:latin typeface="Times New Roman" pitchFamily="18" charset="0"/>
                <a:cs typeface="Times New Roman" pitchFamily="18" charset="0"/>
              </a:rPr>
              <a:t>Queue using Array</a:t>
            </a:r>
          </a:p>
          <a:p>
            <a:pPr lvl="1"/>
            <a:r>
              <a:rPr lang="en-US" dirty="0">
                <a:solidFill>
                  <a:srgbClr val="002060"/>
                </a:solidFill>
                <a:latin typeface="Times New Roman" pitchFamily="18" charset="0"/>
                <a:cs typeface="Times New Roman" pitchFamily="18" charset="0"/>
              </a:rPr>
              <a:t>Queue using Linked List</a:t>
            </a:r>
          </a:p>
          <a:p>
            <a:pPr lvl="1"/>
            <a:r>
              <a:rPr lang="en-US" dirty="0">
                <a:solidFill>
                  <a:srgbClr val="002060"/>
                </a:solidFill>
                <a:latin typeface="Times New Roman" pitchFamily="18" charset="0"/>
                <a:cs typeface="Times New Roman" pitchFamily="18" charset="0"/>
              </a:rPr>
              <a:t>Applications of queue</a:t>
            </a:r>
          </a:p>
          <a:p>
            <a:pPr lvl="1"/>
            <a:endParaRPr lang="en-US" dirty="0">
              <a:solidFill>
                <a:srgbClr val="002060"/>
              </a:solidFill>
              <a:latin typeface="Times New Roman" pitchFamily="18" charset="0"/>
              <a:cs typeface="Times New Roman" pitchFamily="18" charset="0"/>
            </a:endParaRPr>
          </a:p>
          <a:p>
            <a:endParaRPr lang="en-US" sz="1000" dirty="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
        <p:nvSpPr>
          <p:cNvPr id="5" name="Title 1"/>
          <p:cNvSpPr>
            <a:spLocks noGrp="1"/>
          </p:cNvSpPr>
          <p:nvPr>
            <p:ph type="title"/>
          </p:nvPr>
        </p:nvSpPr>
        <p:spPr>
          <a:xfrm>
            <a:off x="179512" y="188640"/>
            <a:ext cx="8712968" cy="1008112"/>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Today’s discussion…</a:t>
            </a:r>
            <a:endParaRPr lang="en-IN" sz="4000" dirty="0">
              <a:solidFill>
                <a:srgbClr val="7030A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IN" sz="1000" i="1"/>
              <a:t>CS 11001 : Programming and Data Structures</a:t>
            </a:r>
            <a:endParaRPr lang="en-IN" sz="1000" i="1" dirty="0"/>
          </a:p>
        </p:txBody>
      </p:sp>
      <p:sp>
        <p:nvSpPr>
          <p:cNvPr id="4" name="Slide Number Placeholder 3"/>
          <p:cNvSpPr>
            <a:spLocks noGrp="1"/>
          </p:cNvSpPr>
          <p:nvPr>
            <p:ph type="sldNum" sz="quarter" idx="12"/>
          </p:nvPr>
        </p:nvSpPr>
        <p:spPr/>
        <p:txBody>
          <a:bodyPr/>
          <a:lstStyle/>
          <a:p>
            <a:fld id="{2412D51A-C1C7-4F6F-ADB4-90C3724E8DB4}" type="slidenum">
              <a:rPr lang="en-IN" smtClean="0"/>
              <a:t>3</a:t>
            </a:fld>
            <a:endParaRPr lang="en-IN"/>
          </a:p>
        </p:txBody>
      </p:sp>
      <p:sp>
        <p:nvSpPr>
          <p:cNvPr id="6" name="Date Placeholder 5"/>
          <p:cNvSpPr>
            <a:spLocks noGrp="1"/>
          </p:cNvSpPr>
          <p:nvPr>
            <p:ph type="dt" sz="half" idx="10"/>
          </p:nvPr>
        </p:nvSpPr>
        <p:spPr/>
        <p:txBody>
          <a:bodyPr/>
          <a:lstStyle/>
          <a:p>
            <a:r>
              <a:rPr lang="en-US"/>
              <a:t>Lecture #00: © DSamanta</a:t>
            </a:r>
            <a:endParaRPr lang="en-IN"/>
          </a:p>
        </p:txBody>
      </p:sp>
      <p:sp>
        <p:nvSpPr>
          <p:cNvPr id="7" name="Content Placeholder 2"/>
          <p:cNvSpPr txBox="1">
            <a:spLocks/>
          </p:cNvSpPr>
          <p:nvPr/>
        </p:nvSpPr>
        <p:spPr>
          <a:xfrm>
            <a:off x="331912" y="1637184"/>
            <a:ext cx="3456384" cy="4641696"/>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65760" lvl="1" indent="0">
              <a:buFont typeface="Georgia" pitchFamily="18" charset="0"/>
              <a:buNone/>
            </a:pPr>
            <a:endParaRPr lang="en-US" sz="800">
              <a:solidFill>
                <a:srgbClr val="002060"/>
              </a:solidFill>
              <a:latin typeface="Times New Roman" pitchFamily="18" charset="0"/>
              <a:cs typeface="Times New Roman" pitchFamily="18" charset="0"/>
            </a:endParaRPr>
          </a:p>
          <a:p>
            <a:r>
              <a:rPr lang="en-US" sz="2400">
                <a:solidFill>
                  <a:srgbClr val="002060"/>
                </a:solidFill>
                <a:latin typeface="Times New Roman" pitchFamily="18" charset="0"/>
                <a:cs typeface="Times New Roman" pitchFamily="18" charset="0"/>
              </a:rPr>
              <a:t>Stack</a:t>
            </a:r>
          </a:p>
          <a:p>
            <a:pPr lvl="1"/>
            <a:r>
              <a:rPr lang="en-US">
                <a:solidFill>
                  <a:srgbClr val="002060"/>
                </a:solidFill>
                <a:latin typeface="Times New Roman" pitchFamily="18" charset="0"/>
                <a:cs typeface="Times New Roman" pitchFamily="18" charset="0"/>
              </a:rPr>
              <a:t>Basic principles</a:t>
            </a:r>
          </a:p>
          <a:p>
            <a:pPr lvl="1"/>
            <a:r>
              <a:rPr lang="en-US">
                <a:solidFill>
                  <a:srgbClr val="002060"/>
                </a:solidFill>
                <a:latin typeface="Times New Roman" pitchFamily="18" charset="0"/>
                <a:cs typeface="Times New Roman" pitchFamily="18" charset="0"/>
              </a:rPr>
              <a:t>Operation of stack</a:t>
            </a:r>
          </a:p>
          <a:p>
            <a:pPr lvl="1"/>
            <a:r>
              <a:rPr lang="en-US">
                <a:solidFill>
                  <a:srgbClr val="002060"/>
                </a:solidFill>
                <a:latin typeface="Times New Roman" pitchFamily="18" charset="0"/>
                <a:cs typeface="Times New Roman" pitchFamily="18" charset="0"/>
              </a:rPr>
              <a:t>Stack using Array</a:t>
            </a:r>
          </a:p>
          <a:p>
            <a:pPr lvl="1"/>
            <a:r>
              <a:rPr lang="en-US">
                <a:solidFill>
                  <a:srgbClr val="002060"/>
                </a:solidFill>
                <a:latin typeface="Times New Roman" pitchFamily="18" charset="0"/>
                <a:cs typeface="Times New Roman" pitchFamily="18" charset="0"/>
              </a:rPr>
              <a:t>Stack using Linked List</a:t>
            </a:r>
          </a:p>
          <a:p>
            <a:pPr lvl="1"/>
            <a:r>
              <a:rPr lang="en-US">
                <a:solidFill>
                  <a:srgbClr val="002060"/>
                </a:solidFill>
                <a:latin typeface="Times New Roman" pitchFamily="18" charset="0"/>
                <a:cs typeface="Times New Roman" pitchFamily="18" charset="0"/>
              </a:rPr>
              <a:t>Applications of stack</a:t>
            </a:r>
          </a:p>
          <a:p>
            <a:pPr lvl="1"/>
            <a:endParaRPr lang="en-US">
              <a:solidFill>
                <a:srgbClr val="002060"/>
              </a:solidFill>
              <a:latin typeface="Times New Roman" pitchFamily="18" charset="0"/>
              <a:cs typeface="Times New Roman" pitchFamily="18" charset="0"/>
            </a:endParaRPr>
          </a:p>
          <a:p>
            <a:endParaRPr lang="en-US" sz="1000">
              <a:solidFill>
                <a:srgbClr val="002060"/>
              </a:solidFill>
              <a:latin typeface="Times New Roman" pitchFamily="18" charset="0"/>
              <a:cs typeface="Times New Roman" pitchFamily="18" charset="0"/>
            </a:endParaRPr>
          </a:p>
          <a:p>
            <a:endParaRPr lang="en-US" sz="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992332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75856" y="1154604"/>
          <a:ext cx="5452251" cy="5017596"/>
        </p:xfrm>
        <a:graphic>
          <a:graphicData uri="http://schemas.openxmlformats.org/drawingml/2006/table">
            <a:tbl>
              <a:tblPr>
                <a:tableStyleId>{D7AC3CCA-C797-4891-BE02-D94E43425B78}</a:tableStyleId>
              </a:tblPr>
              <a:tblGrid>
                <a:gridCol w="605807">
                  <a:extLst>
                    <a:ext uri="{9D8B030D-6E8A-4147-A177-3AD203B41FA5}">
                      <a16:colId xmlns:a16="http://schemas.microsoft.com/office/drawing/2014/main" val="20000"/>
                    </a:ext>
                  </a:extLst>
                </a:gridCol>
                <a:gridCol w="936245">
                  <a:extLst>
                    <a:ext uri="{9D8B030D-6E8A-4147-A177-3AD203B41FA5}">
                      <a16:colId xmlns:a16="http://schemas.microsoft.com/office/drawing/2014/main" val="20001"/>
                    </a:ext>
                  </a:extLst>
                </a:gridCol>
                <a:gridCol w="1046391">
                  <a:extLst>
                    <a:ext uri="{9D8B030D-6E8A-4147-A177-3AD203B41FA5}">
                      <a16:colId xmlns:a16="http://schemas.microsoft.com/office/drawing/2014/main" val="20002"/>
                    </a:ext>
                  </a:extLst>
                </a:gridCol>
                <a:gridCol w="2863808">
                  <a:extLst>
                    <a:ext uri="{9D8B030D-6E8A-4147-A177-3AD203B41FA5}">
                      <a16:colId xmlns:a16="http://schemas.microsoft.com/office/drawing/2014/main" val="20003"/>
                    </a:ext>
                  </a:extLst>
                </a:gridCol>
              </a:tblGrid>
              <a:tr h="601961">
                <a:tc>
                  <a:txBody>
                    <a:bodyPr/>
                    <a:lstStyle/>
                    <a:p>
                      <a:pPr algn="ctr"/>
                      <a:endParaRPr lang="en-US" sz="1600" dirty="0"/>
                    </a:p>
                  </a:txBody>
                  <a:tcPr marL="61686" marR="61686" marT="61686" marB="61686"/>
                </a:tc>
                <a:tc>
                  <a:txBody>
                    <a:bodyPr/>
                    <a:lstStyle/>
                    <a:p>
                      <a:r>
                        <a:rPr lang="en-US" sz="1600" dirty="0"/>
                        <a:t>Current symbol</a:t>
                      </a:r>
                      <a:endParaRPr lang="en-US" sz="1600" b="1" dirty="0"/>
                    </a:p>
                  </a:txBody>
                  <a:tcPr marL="61686" marR="61686" marT="61686" marB="61686"/>
                </a:tc>
                <a:tc>
                  <a:txBody>
                    <a:bodyPr/>
                    <a:lstStyle/>
                    <a:p>
                      <a:r>
                        <a:rPr lang="en-US" sz="1600" dirty="0"/>
                        <a:t>Operator Stack</a:t>
                      </a:r>
                      <a:endParaRPr lang="en-US" sz="1600" b="1" dirty="0"/>
                    </a:p>
                  </a:txBody>
                  <a:tcPr marL="61686" marR="61686" marT="61686" marB="61686"/>
                </a:tc>
                <a:tc>
                  <a:txBody>
                    <a:bodyPr/>
                    <a:lstStyle/>
                    <a:p>
                      <a:r>
                        <a:rPr lang="en-US" sz="1600" dirty="0"/>
                        <a:t>Postfix string</a:t>
                      </a:r>
                      <a:endParaRPr lang="en-US" sz="1600" b="1" dirty="0"/>
                    </a:p>
                  </a:txBody>
                  <a:tcPr marL="61686" marR="61686" marT="61686" marB="61686"/>
                </a:tc>
                <a:extLst>
                  <a:ext uri="{0D108BD9-81ED-4DB2-BD59-A6C34878D82A}">
                    <a16:rowId xmlns:a16="http://schemas.microsoft.com/office/drawing/2014/main" val="10000"/>
                  </a:ext>
                </a:extLst>
              </a:tr>
              <a:tr h="356237">
                <a:tc>
                  <a:txBody>
                    <a:bodyPr/>
                    <a:lstStyle/>
                    <a:p>
                      <a:pPr algn="ctr"/>
                      <a:r>
                        <a:rPr lang="en-US" sz="1600"/>
                        <a:t>1</a:t>
                      </a:r>
                    </a:p>
                  </a:txBody>
                  <a:tcPr marL="61686" marR="61686" marT="61686" marB="61686"/>
                </a:tc>
                <a:tc>
                  <a:txBody>
                    <a:bodyPr/>
                    <a:lstStyle/>
                    <a:p>
                      <a:r>
                        <a:rPr lang="en-US" sz="1600" dirty="0"/>
                        <a:t>A</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1"/>
                  </a:ext>
                </a:extLst>
              </a:tr>
              <a:tr h="356237">
                <a:tc>
                  <a:txBody>
                    <a:bodyPr/>
                    <a:lstStyle/>
                    <a:p>
                      <a:pPr algn="ctr"/>
                      <a:r>
                        <a:rPr lang="en-US" sz="1600"/>
                        <a:t>2</a:t>
                      </a: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a:t>A</a:t>
                      </a:r>
                      <a:endParaRPr lang="en-US" sz="1600" b="1"/>
                    </a:p>
                  </a:txBody>
                  <a:tcPr marL="61686" marR="61686" marT="61686" marB="61686"/>
                </a:tc>
                <a:extLst>
                  <a:ext uri="{0D108BD9-81ED-4DB2-BD59-A6C34878D82A}">
                    <a16:rowId xmlns:a16="http://schemas.microsoft.com/office/drawing/2014/main" val="10002"/>
                  </a:ext>
                </a:extLst>
              </a:tr>
              <a:tr h="356237">
                <a:tc>
                  <a:txBody>
                    <a:bodyPr/>
                    <a:lstStyle/>
                    <a:p>
                      <a:pPr algn="ctr"/>
                      <a:r>
                        <a:rPr lang="en-US" sz="1600"/>
                        <a:t>3</a:t>
                      </a:r>
                    </a:p>
                  </a:txBody>
                  <a:tcPr marL="61686" marR="61686" marT="61686" marB="61686"/>
                </a:tc>
                <a:tc>
                  <a:txBody>
                    <a:bodyPr/>
                    <a:lstStyle/>
                    <a:p>
                      <a:r>
                        <a:rPr lang="en-US" sz="1600" dirty="0"/>
                        <a:t>(</a:t>
                      </a:r>
                      <a:endParaRPr lang="en-US" sz="1600" b="1" dirty="0"/>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a:t>
                      </a:r>
                      <a:endParaRPr lang="en-US" sz="1600" b="1" dirty="0"/>
                    </a:p>
                  </a:txBody>
                  <a:tcPr marL="61686" marR="61686" marT="61686" marB="61686"/>
                </a:tc>
                <a:extLst>
                  <a:ext uri="{0D108BD9-81ED-4DB2-BD59-A6C34878D82A}">
                    <a16:rowId xmlns:a16="http://schemas.microsoft.com/office/drawing/2014/main" val="10003"/>
                  </a:ext>
                </a:extLst>
              </a:tr>
              <a:tr h="356237">
                <a:tc>
                  <a:txBody>
                    <a:bodyPr/>
                    <a:lstStyle/>
                    <a:p>
                      <a:pPr algn="ctr"/>
                      <a:r>
                        <a:rPr lang="en-US" sz="1600"/>
                        <a:t>4</a:t>
                      </a:r>
                    </a:p>
                  </a:txBody>
                  <a:tcPr marL="61686" marR="61686" marT="61686" marB="61686"/>
                </a:tc>
                <a:tc>
                  <a:txBody>
                    <a:bodyPr/>
                    <a:lstStyle/>
                    <a:p>
                      <a:r>
                        <a:rPr lang="en-US" sz="1600"/>
                        <a:t>B</a:t>
                      </a:r>
                      <a:endParaRPr lang="en-US" sz="1600" b="1"/>
                    </a:p>
                  </a:txBody>
                  <a:tcPr marL="61686" marR="61686" marT="61686" marB="61686"/>
                </a:tc>
                <a:tc>
                  <a:txBody>
                    <a:bodyPr/>
                    <a:lstStyle/>
                    <a:p>
                      <a:r>
                        <a:rPr lang="en-US" sz="1600" dirty="0"/>
                        <a:t>* (</a:t>
                      </a:r>
                      <a:endParaRPr lang="en-US" sz="1600" b="1" dirty="0"/>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4"/>
                  </a:ext>
                </a:extLst>
              </a:tr>
              <a:tr h="356237">
                <a:tc>
                  <a:txBody>
                    <a:bodyPr/>
                    <a:lstStyle/>
                    <a:p>
                      <a:pPr algn="ctr"/>
                      <a:r>
                        <a:rPr lang="en-US" sz="1600"/>
                        <a:t>5</a:t>
                      </a:r>
                    </a:p>
                  </a:txBody>
                  <a:tcPr marL="61686" marR="61686" marT="61686" marB="61686"/>
                </a:tc>
                <a:tc>
                  <a:txBody>
                    <a:bodyPr/>
                    <a:lstStyle/>
                    <a:p>
                      <a:r>
                        <a:rPr lang="en-US" sz="1600" dirty="0"/>
                        <a:t>+</a:t>
                      </a:r>
                      <a:endParaRPr lang="en-US" sz="1600" b="1" dirty="0">
                        <a:solidFill>
                          <a:srgbClr val="7030A0"/>
                        </a:solidFill>
                      </a:endParaRPr>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a:t>
                      </a:r>
                      <a:endParaRPr lang="en-US" sz="1600" b="1" dirty="0"/>
                    </a:p>
                  </a:txBody>
                  <a:tcPr marL="61686" marR="61686" marT="61686" marB="61686"/>
                </a:tc>
                <a:extLst>
                  <a:ext uri="{0D108BD9-81ED-4DB2-BD59-A6C34878D82A}">
                    <a16:rowId xmlns:a16="http://schemas.microsoft.com/office/drawing/2014/main" val="10005"/>
                  </a:ext>
                </a:extLst>
              </a:tr>
              <a:tr h="356237">
                <a:tc>
                  <a:txBody>
                    <a:bodyPr/>
                    <a:lstStyle/>
                    <a:p>
                      <a:pPr algn="ctr"/>
                      <a:r>
                        <a:rPr lang="en-US" sz="1600"/>
                        <a:t>6</a:t>
                      </a:r>
                    </a:p>
                  </a:txBody>
                  <a:tcPr marL="61686" marR="61686" marT="61686" marB="61686"/>
                </a:tc>
                <a:tc>
                  <a:txBody>
                    <a:bodyPr/>
                    <a:lstStyle/>
                    <a:p>
                      <a:r>
                        <a:rPr lang="en-US" sz="1600"/>
                        <a:t>C</a:t>
                      </a:r>
                      <a:endParaRPr lang="en-US" sz="1600" b="1"/>
                    </a:p>
                  </a:txBody>
                  <a:tcPr marL="61686" marR="61686" marT="61686" marB="61686"/>
                </a:tc>
                <a:tc>
                  <a:txBody>
                    <a:bodyPr/>
                    <a:lstStyle/>
                    <a:p>
                      <a:r>
                        <a:rPr lang="en-US" sz="1600" dirty="0"/>
                        <a:t>* ( +</a:t>
                      </a:r>
                      <a:endParaRPr lang="en-US" sz="1600" b="1" dirty="0">
                        <a:solidFill>
                          <a:srgbClr val="7030A0"/>
                        </a:solidFill>
                      </a:endParaRPr>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6"/>
                  </a:ext>
                </a:extLst>
              </a:tr>
              <a:tr h="356237">
                <a:tc>
                  <a:txBody>
                    <a:bodyPr/>
                    <a:lstStyle/>
                    <a:p>
                      <a:pPr algn="ctr"/>
                      <a:r>
                        <a:rPr lang="en-US" sz="1600"/>
                        <a:t>7</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a:t>
                      </a:r>
                      <a:endParaRPr lang="en-US" sz="1600" b="1" dirty="0"/>
                    </a:p>
                  </a:txBody>
                  <a:tcPr marL="61686" marR="61686" marT="61686" marB="61686"/>
                </a:tc>
                <a:extLst>
                  <a:ext uri="{0D108BD9-81ED-4DB2-BD59-A6C34878D82A}">
                    <a16:rowId xmlns:a16="http://schemas.microsoft.com/office/drawing/2014/main" val="10007"/>
                  </a:ext>
                </a:extLst>
              </a:tr>
              <a:tr h="356237">
                <a:tc>
                  <a:txBody>
                    <a:bodyPr/>
                    <a:lstStyle/>
                    <a:p>
                      <a:pPr algn="ctr"/>
                      <a:r>
                        <a:rPr lang="en-US" sz="1600"/>
                        <a:t>8</a:t>
                      </a:r>
                    </a:p>
                  </a:txBody>
                  <a:tcPr marL="61686" marR="61686" marT="61686" marB="61686"/>
                </a:tc>
                <a:tc>
                  <a:txBody>
                    <a:bodyPr/>
                    <a:lstStyle/>
                    <a:p>
                      <a:r>
                        <a:rPr lang="en-US" sz="1600"/>
                        <a:t>D</a:t>
                      </a:r>
                      <a:endParaRPr lang="en-US" sz="1600" b="1"/>
                    </a:p>
                  </a:txBody>
                  <a:tcPr marL="61686" marR="61686" marT="61686" marB="61686"/>
                </a:tc>
                <a:tc>
                  <a:txBody>
                    <a:bodyPr/>
                    <a:lstStyle/>
                    <a:p>
                      <a:r>
                        <a:rPr lang="en-US" sz="1600" dirty="0"/>
                        <a:t>* ( + *</a:t>
                      </a:r>
                      <a:endParaRPr lang="en-US" sz="1600" b="1" dirty="0"/>
                    </a:p>
                  </a:txBody>
                  <a:tcPr marL="61686" marR="61686" marT="61686" marB="61686"/>
                </a:tc>
                <a:tc>
                  <a:txBody>
                    <a:bodyPr/>
                    <a:lstStyle/>
                    <a:p>
                      <a:r>
                        <a:rPr lang="en-US" sz="1600" dirty="0"/>
                        <a:t>A B C D</a:t>
                      </a:r>
                      <a:endParaRPr lang="en-US" sz="1600" b="1" dirty="0"/>
                    </a:p>
                  </a:txBody>
                  <a:tcPr marL="61686" marR="61686" marT="61686" marB="61686"/>
                </a:tc>
                <a:extLst>
                  <a:ext uri="{0D108BD9-81ED-4DB2-BD59-A6C34878D82A}">
                    <a16:rowId xmlns:a16="http://schemas.microsoft.com/office/drawing/2014/main" val="10008"/>
                  </a:ext>
                </a:extLst>
              </a:tr>
              <a:tr h="356237">
                <a:tc>
                  <a:txBody>
                    <a:bodyPr/>
                    <a:lstStyle/>
                    <a:p>
                      <a:pPr algn="ctr"/>
                      <a:r>
                        <a:rPr lang="en-US" sz="1600"/>
                        <a:t>9</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t>
                      </a:r>
                      <a:endParaRPr lang="en-US" sz="1600" b="1" dirty="0">
                        <a:solidFill>
                          <a:srgbClr val="C00000"/>
                        </a:solidFill>
                      </a:endParaRPr>
                    </a:p>
                  </a:txBody>
                  <a:tcPr marL="61686" marR="61686" marT="61686" marB="61686"/>
                </a:tc>
                <a:tc>
                  <a:txBody>
                    <a:bodyPr/>
                    <a:lstStyle/>
                    <a:p>
                      <a:r>
                        <a:rPr lang="en-US" sz="1600" dirty="0"/>
                        <a:t>A B C D * +</a:t>
                      </a:r>
                      <a:endParaRPr lang="en-US" sz="1600" b="1" dirty="0">
                        <a:solidFill>
                          <a:srgbClr val="7030A0"/>
                        </a:solidFill>
                      </a:endParaRPr>
                    </a:p>
                  </a:txBody>
                  <a:tcPr marL="61686" marR="61686" marT="61686" marB="61686"/>
                </a:tc>
                <a:extLst>
                  <a:ext uri="{0D108BD9-81ED-4DB2-BD59-A6C34878D82A}">
                    <a16:rowId xmlns:a16="http://schemas.microsoft.com/office/drawing/2014/main" val="10009"/>
                  </a:ext>
                </a:extLst>
              </a:tr>
              <a:tr h="356237">
                <a:tc>
                  <a:txBody>
                    <a:bodyPr/>
                    <a:lstStyle/>
                    <a:p>
                      <a:pPr algn="ctr"/>
                      <a:r>
                        <a:rPr lang="en-US" sz="1600"/>
                        <a:t>10</a:t>
                      </a:r>
                    </a:p>
                  </a:txBody>
                  <a:tcPr marL="61686" marR="61686" marT="61686" marB="61686"/>
                </a:tc>
                <a:tc>
                  <a:txBody>
                    <a:bodyPr/>
                    <a:lstStyle/>
                    <a:p>
                      <a:r>
                        <a:rPr lang="en-US" sz="1600"/>
                        <a:t>+</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en-US" sz="1600" dirty="0"/>
                        <a:t>A B C D * + * </a:t>
                      </a:r>
                      <a:endParaRPr lang="en-US" sz="1600" b="1" dirty="0"/>
                    </a:p>
                  </a:txBody>
                  <a:tcPr marL="61686" marR="61686" marT="61686" marB="61686"/>
                </a:tc>
                <a:extLst>
                  <a:ext uri="{0D108BD9-81ED-4DB2-BD59-A6C34878D82A}">
                    <a16:rowId xmlns:a16="http://schemas.microsoft.com/office/drawing/2014/main" val="10010"/>
                  </a:ext>
                </a:extLst>
              </a:tr>
              <a:tr h="356237">
                <a:tc>
                  <a:txBody>
                    <a:bodyPr/>
                    <a:lstStyle/>
                    <a:p>
                      <a:pPr algn="ctr"/>
                      <a:r>
                        <a:rPr lang="en-US" sz="1600"/>
                        <a:t>11</a:t>
                      </a:r>
                    </a:p>
                  </a:txBody>
                  <a:tcPr marL="61686" marR="61686" marT="61686" marB="61686"/>
                </a:tc>
                <a:tc>
                  <a:txBody>
                    <a:bodyPr/>
                    <a:lstStyle/>
                    <a:p>
                      <a:r>
                        <a:rPr lang="en-US" sz="1600"/>
                        <a:t>E</a:t>
                      </a:r>
                      <a:endParaRPr lang="en-US" sz="1600" b="1"/>
                    </a:p>
                  </a:txBody>
                  <a:tcPr marL="61686" marR="61686" marT="61686" marB="61686"/>
                </a:tc>
                <a:tc>
                  <a:txBody>
                    <a:bodyPr/>
                    <a:lstStyle/>
                    <a:p>
                      <a:r>
                        <a:rPr lang="en-US" sz="1600"/>
                        <a:t>+</a:t>
                      </a:r>
                      <a:endParaRPr lang="en-US" sz="1600" b="1"/>
                    </a:p>
                  </a:txBody>
                  <a:tcPr marL="61686" marR="61686" marT="61686" marB="61686"/>
                </a:tc>
                <a:tc>
                  <a:txBody>
                    <a:bodyPr/>
                    <a:lstStyle/>
                    <a:p>
                      <a:r>
                        <a:rPr lang="pt-BR" sz="1600" dirty="0"/>
                        <a:t>A B C D * + * E</a:t>
                      </a:r>
                      <a:endParaRPr lang="pt-BR" sz="1600" b="1" dirty="0"/>
                    </a:p>
                  </a:txBody>
                  <a:tcPr marL="61686" marR="61686" marT="61686" marB="61686"/>
                </a:tc>
                <a:extLst>
                  <a:ext uri="{0D108BD9-81ED-4DB2-BD59-A6C34878D82A}">
                    <a16:rowId xmlns:a16="http://schemas.microsoft.com/office/drawing/2014/main" val="10011"/>
                  </a:ext>
                </a:extLst>
              </a:tr>
              <a:tr h="356237">
                <a:tc>
                  <a:txBody>
                    <a:bodyPr/>
                    <a:lstStyle/>
                    <a:p>
                      <a:pPr algn="ctr"/>
                      <a:r>
                        <a:rPr lang="en-US" sz="1600"/>
                        <a:t>12</a:t>
                      </a:r>
                    </a:p>
                  </a:txBody>
                  <a:tcPr marL="61686" marR="61686" marT="61686" marB="61686"/>
                </a:tc>
                <a:tc>
                  <a:txBody>
                    <a:bodyPr/>
                    <a:lstStyle/>
                    <a:p>
                      <a:r>
                        <a:rPr lang="en-US" sz="1600"/>
                        <a:t> </a:t>
                      </a:r>
                      <a:endParaRPr lang="en-US" sz="1600" b="1"/>
                    </a:p>
                  </a:txBody>
                  <a:tcPr marL="61686" marR="61686" marT="61686" marB="61686"/>
                </a:tc>
                <a:tc>
                  <a:txBody>
                    <a:bodyPr/>
                    <a:lstStyle/>
                    <a:p>
                      <a:r>
                        <a:rPr lang="en-US" sz="1600"/>
                        <a:t> </a:t>
                      </a:r>
                      <a:endParaRPr lang="en-US" sz="1600" b="1"/>
                    </a:p>
                  </a:txBody>
                  <a:tcPr marL="61686" marR="61686" marT="61686" marB="61686"/>
                </a:tc>
                <a:tc>
                  <a:txBody>
                    <a:bodyPr/>
                    <a:lstStyle/>
                    <a:p>
                      <a:r>
                        <a:rPr lang="pt-BR" sz="1600" dirty="0"/>
                        <a:t>A B C D * + * E +</a:t>
                      </a:r>
                      <a:endParaRPr lang="pt-BR" sz="1600" b="1" dirty="0"/>
                    </a:p>
                  </a:txBody>
                  <a:tcPr marL="61686" marR="61686" marT="61686" marB="61686"/>
                </a:tc>
                <a:extLst>
                  <a:ext uri="{0D108BD9-81ED-4DB2-BD59-A6C34878D82A}">
                    <a16:rowId xmlns:a16="http://schemas.microsoft.com/office/drawing/2014/main" val="10012"/>
                  </a:ext>
                </a:extLst>
              </a:tr>
            </a:tbl>
          </a:graphicData>
        </a:graphic>
      </p:graphicFrame>
      <p:sp>
        <p:nvSpPr>
          <p:cNvPr id="6" name="TextBox 5"/>
          <p:cNvSpPr txBox="1"/>
          <p:nvPr/>
        </p:nvSpPr>
        <p:spPr>
          <a:xfrm>
            <a:off x="211932" y="1357566"/>
            <a:ext cx="2590800" cy="2246769"/>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sz="2400" b="1">
                <a:solidFill>
                  <a:srgbClr val="FF0000"/>
                </a:solidFill>
                <a:latin typeface="Times New Roman" pitchFamily="18" charset="0"/>
              </a:defRPr>
            </a:lvl1pPr>
            <a:lvl2pPr marL="742950" indent="-285750">
              <a:defRPr sz="2400" b="1">
                <a:solidFill>
                  <a:srgbClr val="FF0000"/>
                </a:solidFill>
                <a:latin typeface="Times New Roman" pitchFamily="18" charset="0"/>
              </a:defRPr>
            </a:lvl2pPr>
            <a:lvl3pPr marL="1143000" indent="-228600">
              <a:defRPr sz="2400" b="1">
                <a:solidFill>
                  <a:srgbClr val="FF0000"/>
                </a:solidFill>
                <a:latin typeface="Times New Roman" pitchFamily="18" charset="0"/>
              </a:defRPr>
            </a:lvl3pPr>
            <a:lvl4pPr marL="1600200" indent="-228600">
              <a:defRPr sz="2400" b="1">
                <a:solidFill>
                  <a:srgbClr val="FF0000"/>
                </a:solidFill>
                <a:latin typeface="Times New Roman" pitchFamily="18" charset="0"/>
              </a:defRPr>
            </a:lvl4pPr>
            <a:lvl5pPr marL="2057400" indent="-228600">
              <a:defRPr sz="2400" b="1">
                <a:solidFill>
                  <a:srgbClr val="FF0000"/>
                </a:solidFill>
                <a:latin typeface="Times New Roman" pitchFamily="18" charset="0"/>
              </a:defRPr>
            </a:lvl5pPr>
            <a:lvl6pPr marL="2514600" indent="-228600" eaLnBrk="0" fontAlgn="base" hangingPunct="0">
              <a:spcBef>
                <a:spcPct val="0"/>
              </a:spcBef>
              <a:spcAft>
                <a:spcPct val="0"/>
              </a:spcAft>
              <a:defRPr sz="2400" b="1">
                <a:solidFill>
                  <a:srgbClr val="FF0000"/>
                </a:solidFill>
                <a:latin typeface="Times New Roman" pitchFamily="18" charset="0"/>
              </a:defRPr>
            </a:lvl6pPr>
            <a:lvl7pPr marL="2971800" indent="-228600" eaLnBrk="0" fontAlgn="base" hangingPunct="0">
              <a:spcBef>
                <a:spcPct val="0"/>
              </a:spcBef>
              <a:spcAft>
                <a:spcPct val="0"/>
              </a:spcAft>
              <a:defRPr sz="2400" b="1">
                <a:solidFill>
                  <a:srgbClr val="FF0000"/>
                </a:solidFill>
                <a:latin typeface="Times New Roman" pitchFamily="18" charset="0"/>
              </a:defRPr>
            </a:lvl7pPr>
            <a:lvl8pPr marL="3429000" indent="-228600" eaLnBrk="0" fontAlgn="base" hangingPunct="0">
              <a:spcBef>
                <a:spcPct val="0"/>
              </a:spcBef>
              <a:spcAft>
                <a:spcPct val="0"/>
              </a:spcAft>
              <a:defRPr sz="2400" b="1">
                <a:solidFill>
                  <a:srgbClr val="FF0000"/>
                </a:solidFill>
                <a:latin typeface="Times New Roman" pitchFamily="18" charset="0"/>
              </a:defRPr>
            </a:lvl8pPr>
            <a:lvl9pPr marL="3886200" indent="-228600" eaLnBrk="0" fontAlgn="base" hangingPunct="0">
              <a:spcBef>
                <a:spcPct val="0"/>
              </a:spcBef>
              <a:spcAft>
                <a:spcPct val="0"/>
              </a:spcAft>
              <a:defRPr sz="2400" b="1">
                <a:solidFill>
                  <a:srgbClr val="FF0000"/>
                </a:solidFill>
                <a:latin typeface="Times New Roman" pitchFamily="18" charset="0"/>
              </a:defRPr>
            </a:lvl9pPr>
          </a:lstStyle>
          <a:p>
            <a:pPr>
              <a:defRPr/>
            </a:pPr>
            <a:r>
              <a:rPr lang="en-US" altLang="en-US" sz="2000" dirty="0">
                <a:solidFill>
                  <a:srgbClr val="000099"/>
                </a:solidFill>
                <a:cs typeface="Times New Roman" panose="02020603050405020304" pitchFamily="18" charset="0"/>
              </a:rPr>
              <a:t>Expression:  </a:t>
            </a:r>
          </a:p>
          <a:p>
            <a:pPr>
              <a:defRPr/>
            </a:pPr>
            <a:endParaRPr lang="en-US"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(B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C * D) + E </a:t>
            </a:r>
          </a:p>
          <a:p>
            <a:pPr>
              <a:defRPr/>
            </a:pPr>
            <a:endParaRPr lang="pt-BR" altLang="en-US" sz="2000" dirty="0">
              <a:solidFill>
                <a:srgbClr val="92D050"/>
              </a:solidFill>
              <a:cs typeface="Times New Roman" panose="02020603050405020304" pitchFamily="18" charset="0"/>
            </a:endParaRPr>
          </a:p>
          <a:p>
            <a:pPr>
              <a:defRPr/>
            </a:pPr>
            <a:r>
              <a:rPr lang="pt-BR" altLang="en-US" sz="2000" dirty="0">
                <a:solidFill>
                  <a:srgbClr val="000099"/>
                </a:solidFill>
                <a:cs typeface="Times New Roman" panose="02020603050405020304" pitchFamily="18" charset="0"/>
              </a:rPr>
              <a:t>becomes </a:t>
            </a:r>
          </a:p>
          <a:p>
            <a:pPr>
              <a:defRPr/>
            </a:pPr>
            <a:endParaRPr lang="pt-BR" altLang="en-US" sz="2000" dirty="0">
              <a:solidFill>
                <a:srgbClr val="FFC000"/>
              </a:solidFill>
              <a:cs typeface="Times New Roman" panose="02020603050405020304" pitchFamily="18" charset="0"/>
            </a:endParaRPr>
          </a:p>
          <a:p>
            <a:pPr>
              <a:defRPr/>
            </a:pPr>
            <a:r>
              <a:rPr lang="pt-BR" altLang="en-US" sz="2000" dirty="0">
                <a:solidFill>
                  <a:schemeClr val="bg1"/>
                </a:solidFill>
                <a:cs typeface="Times New Roman" panose="02020603050405020304" pitchFamily="18" charset="0"/>
              </a:rPr>
              <a:t>A B C D * </a:t>
            </a:r>
            <a:r>
              <a:rPr lang="pt-BR" altLang="en-US" sz="2000" dirty="0">
                <a:solidFill>
                  <a:srgbClr val="432D7B"/>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rgbClr val="C00000"/>
                </a:solidFill>
                <a:cs typeface="Times New Roman" panose="02020603050405020304" pitchFamily="18" charset="0"/>
              </a:rPr>
              <a:t>*</a:t>
            </a:r>
            <a:r>
              <a:rPr lang="pt-BR" altLang="en-US" sz="2000" dirty="0">
                <a:solidFill>
                  <a:srgbClr val="92D050"/>
                </a:solidFill>
                <a:cs typeface="Times New Roman" panose="02020603050405020304" pitchFamily="18" charset="0"/>
              </a:rPr>
              <a:t> </a:t>
            </a:r>
            <a:r>
              <a:rPr lang="pt-BR" altLang="en-US" sz="2000" dirty="0">
                <a:solidFill>
                  <a:schemeClr val="bg1"/>
                </a:solidFill>
                <a:cs typeface="Times New Roman" panose="02020603050405020304" pitchFamily="18" charset="0"/>
              </a:rPr>
              <a:t>E +</a:t>
            </a:r>
            <a:endParaRPr lang="en-US" altLang="en-US" sz="2000" dirty="0">
              <a:solidFill>
                <a:schemeClr val="bg1"/>
              </a:solidFill>
              <a:cs typeface="Times New Roman" panose="02020603050405020304" pitchFamily="18" charset="0"/>
            </a:endParaRPr>
          </a:p>
        </p:txBody>
      </p:sp>
      <p:sp>
        <p:nvSpPr>
          <p:cNvPr id="7" name="TextBox 6"/>
          <p:cNvSpPr txBox="1"/>
          <p:nvPr/>
        </p:nvSpPr>
        <p:spPr>
          <a:xfrm>
            <a:off x="457199" y="4442219"/>
            <a:ext cx="1981200" cy="1323439"/>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en-US" sz="2000" dirty="0">
                <a:solidFill>
                  <a:schemeClr val="bg2">
                    <a:lumMod val="50000"/>
                  </a:schemeClr>
                </a:solidFill>
                <a:latin typeface="Times New Roman" panose="02020603050405020304" pitchFamily="18" charset="0"/>
                <a:cs typeface="Times New Roman" panose="02020603050405020304" pitchFamily="18" charset="0"/>
              </a:rPr>
              <a:t>Postfix notation is also called as Reverse Polish Notation (RPN)</a:t>
            </a:r>
          </a:p>
        </p:txBody>
      </p:sp>
      <p:sp>
        <p:nvSpPr>
          <p:cNvPr id="101384"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1FBC67-12B1-4AE8-9A4A-9DD811D518FD}" type="slidenum">
              <a:rPr lang="en-US" altLang="en-US" sz="1200">
                <a:solidFill>
                  <a:srgbClr val="898989"/>
                </a:solidFill>
                <a:latin typeface="Times New Roman" panose="02020603050405020304" pitchFamily="18" charset="0"/>
              </a:rPr>
              <a:pPr>
                <a:spcBef>
                  <a:spcPct val="0"/>
                </a:spcBef>
                <a:buFontTx/>
                <a:buNone/>
              </a:pPr>
              <a:t>30</a:t>
            </a:fld>
            <a:endParaRPr lang="en-US" altLang="en-US" sz="1200">
              <a:solidFill>
                <a:srgbClr val="898989"/>
              </a:solidFill>
              <a:latin typeface="Times New Roman" panose="02020603050405020304" pitchFamily="18" charset="0"/>
            </a:endParaRPr>
          </a:p>
        </p:txBody>
      </p:sp>
      <p:sp>
        <p:nvSpPr>
          <p:cNvPr id="9" name="Footer Placeholder 8"/>
          <p:cNvSpPr>
            <a:spLocks noGrp="1"/>
          </p:cNvSpPr>
          <p:nvPr>
            <p:ph type="ftr" sz="quarter" idx="11"/>
          </p:nvPr>
        </p:nvSpPr>
        <p:spPr/>
        <p:txBody>
          <a:bodyPr/>
          <a:lstStyle/>
          <a:p>
            <a:pPr>
              <a:defRPr/>
            </a:pPr>
            <a:r>
              <a:rPr lang="en-US" dirty="0"/>
              <a:t>Autumn 2016</a:t>
            </a:r>
          </a:p>
        </p:txBody>
      </p:sp>
      <p:sp>
        <p:nvSpPr>
          <p:cNvPr id="10"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Infix to Postfix Rules</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194395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1064061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Queue is an abstract data structure, somewhat similar to Stacks. Unlike stacks, a queue is open at both its ends. One end is always used to insert data (</a:t>
            </a:r>
            <a:r>
              <a:rPr lang="en-IN" dirty="0" err="1">
                <a:solidFill>
                  <a:srgbClr val="002060"/>
                </a:solidFill>
                <a:latin typeface="Times New Roman" pitchFamily="18" charset="0"/>
                <a:cs typeface="Times New Roman" pitchFamily="18" charset="0"/>
              </a:rPr>
              <a:t>enqueue</a:t>
            </a:r>
            <a:r>
              <a:rPr lang="en-IN" dirty="0">
                <a:solidFill>
                  <a:srgbClr val="002060"/>
                </a:solidFill>
                <a:latin typeface="Times New Roman" pitchFamily="18" charset="0"/>
                <a:cs typeface="Times New Roman" pitchFamily="18" charset="0"/>
              </a:rPr>
              <a:t>) and the other is used to remove data (</a:t>
            </a:r>
            <a:r>
              <a:rPr lang="en-IN" dirty="0" err="1">
                <a:solidFill>
                  <a:srgbClr val="002060"/>
                </a:solidFill>
                <a:latin typeface="Times New Roman" pitchFamily="18" charset="0"/>
                <a:cs typeface="Times New Roman" pitchFamily="18" charset="0"/>
              </a:rPr>
              <a:t>dequeue</a:t>
            </a:r>
            <a:r>
              <a:rPr lang="en-IN" dirty="0">
                <a:solidFill>
                  <a:srgbClr val="002060"/>
                </a:solidFill>
                <a:latin typeface="Times New Roman" pitchFamily="18" charset="0"/>
                <a:cs typeface="Times New Roman" pitchFamily="18" charset="0"/>
              </a:rPr>
              <a:t>). </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32</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4098"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836" y="2811872"/>
            <a:ext cx="7694000" cy="187220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339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Queue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3810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As in stacks, a queue can also be implemented using Arrays, Linked-lists, Pointers and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3074" name="Picture 2" descr="Queu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34" y="1916832"/>
            <a:ext cx="8229486" cy="19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8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6" name="Oval 2"/>
          <p:cNvSpPr>
            <a:spLocks noChangeArrowheads="1"/>
          </p:cNvSpPr>
          <p:nvPr/>
        </p:nvSpPr>
        <p:spPr bwMode="auto">
          <a:xfrm>
            <a:off x="4495800" y="9144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dirty="0">
                <a:solidFill>
                  <a:schemeClr val="bg2">
                    <a:lumMod val="50000"/>
                  </a:schemeClr>
                </a:solidFill>
                <a:latin typeface="Courier New" panose="02070309020205020404" pitchFamily="49" charset="0"/>
                <a:cs typeface="Courier New" panose="02070309020205020404" pitchFamily="49" charset="0"/>
              </a:rPr>
              <a:t>QUEUE</a:t>
            </a:r>
          </a:p>
        </p:txBody>
      </p:sp>
      <p:sp>
        <p:nvSpPr>
          <p:cNvPr id="17" name="Line 3"/>
          <p:cNvSpPr>
            <a:spLocks noChangeShapeType="1"/>
          </p:cNvSpPr>
          <p:nvPr/>
        </p:nvSpPr>
        <p:spPr bwMode="auto">
          <a:xfrm>
            <a:off x="2514600" y="9906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18" name="Line 4"/>
          <p:cNvSpPr>
            <a:spLocks noChangeShapeType="1"/>
          </p:cNvSpPr>
          <p:nvPr/>
        </p:nvSpPr>
        <p:spPr bwMode="auto">
          <a:xfrm>
            <a:off x="2590800" y="20574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0" name="Line 5"/>
          <p:cNvSpPr>
            <a:spLocks noChangeShapeType="1"/>
          </p:cNvSpPr>
          <p:nvPr/>
        </p:nvSpPr>
        <p:spPr bwMode="auto">
          <a:xfrm>
            <a:off x="2667000" y="3048000"/>
            <a:ext cx="1828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1" name="Line 6"/>
          <p:cNvSpPr>
            <a:spLocks noChangeShapeType="1"/>
          </p:cNvSpPr>
          <p:nvPr/>
        </p:nvSpPr>
        <p:spPr bwMode="auto">
          <a:xfrm flipV="1">
            <a:off x="2590800" y="36576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2" name="Line 7"/>
          <p:cNvSpPr>
            <a:spLocks noChangeShapeType="1"/>
          </p:cNvSpPr>
          <p:nvPr/>
        </p:nvSpPr>
        <p:spPr bwMode="auto">
          <a:xfrm flipV="1">
            <a:off x="2590800" y="41148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b="1">
              <a:solidFill>
                <a:schemeClr val="bg2">
                  <a:lumMod val="50000"/>
                </a:schemeClr>
              </a:solidFill>
              <a:latin typeface="Courier New" panose="02070309020205020404" pitchFamily="49" charset="0"/>
              <a:cs typeface="Courier New" panose="02070309020205020404" pitchFamily="49" charset="0"/>
            </a:endParaRPr>
          </a:p>
        </p:txBody>
      </p:sp>
      <p:sp>
        <p:nvSpPr>
          <p:cNvPr id="33" name="Text Box 8"/>
          <p:cNvSpPr txBox="1">
            <a:spLocks noChangeArrowheads="1"/>
          </p:cNvSpPr>
          <p:nvPr/>
        </p:nvSpPr>
        <p:spPr bwMode="auto">
          <a:xfrm>
            <a:off x="971600" y="685800"/>
            <a:ext cx="15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enqueue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4" name="Text Box 9"/>
          <p:cNvSpPr txBox="1">
            <a:spLocks noChangeArrowheads="1"/>
          </p:cNvSpPr>
          <p:nvPr/>
        </p:nvSpPr>
        <p:spPr bwMode="auto">
          <a:xfrm>
            <a:off x="1331640" y="2743200"/>
            <a:ext cx="1335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a:solidFill>
                  <a:schemeClr val="bg2">
                    <a:lumMod val="50000"/>
                  </a:schemeClr>
                </a:solidFill>
                <a:latin typeface="Courier New" panose="02070309020205020404" pitchFamily="49" charset="0"/>
                <a:cs typeface="Courier New" panose="02070309020205020404" pitchFamily="49" charset="0"/>
              </a:rPr>
              <a:t>create</a:t>
            </a:r>
          </a:p>
        </p:txBody>
      </p:sp>
      <p:sp>
        <p:nvSpPr>
          <p:cNvPr id="35" name="Text Box 10"/>
          <p:cNvSpPr txBox="1">
            <a:spLocks noChangeArrowheads="1"/>
          </p:cNvSpPr>
          <p:nvPr/>
        </p:nvSpPr>
        <p:spPr bwMode="auto">
          <a:xfrm>
            <a:off x="971600" y="1828800"/>
            <a:ext cx="161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dequeue</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
        <p:nvSpPr>
          <p:cNvPr id="36" name="Text Box 11"/>
          <p:cNvSpPr txBox="1">
            <a:spLocks noChangeArrowheads="1"/>
          </p:cNvSpPr>
          <p:nvPr/>
        </p:nvSpPr>
        <p:spPr bwMode="auto">
          <a:xfrm>
            <a:off x="1524000" y="4572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a:solidFill>
                  <a:schemeClr val="bg2">
                    <a:lumMod val="50000"/>
                  </a:schemeClr>
                </a:solidFill>
                <a:latin typeface="Courier New" panose="02070309020205020404" pitchFamily="49" charset="0"/>
                <a:cs typeface="Courier New" panose="02070309020205020404" pitchFamily="49" charset="0"/>
              </a:rPr>
              <a:t>size</a:t>
            </a:r>
          </a:p>
        </p:txBody>
      </p:sp>
      <p:sp>
        <p:nvSpPr>
          <p:cNvPr id="37" name="Text Box 12"/>
          <p:cNvSpPr txBox="1">
            <a:spLocks noChangeArrowheads="1"/>
          </p:cNvSpPr>
          <p:nvPr/>
        </p:nvSpPr>
        <p:spPr bwMode="auto">
          <a:xfrm>
            <a:off x="1143000" y="3581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b="1" dirty="0" err="1">
                <a:solidFill>
                  <a:schemeClr val="bg2">
                    <a:lumMod val="50000"/>
                  </a:schemeClr>
                </a:solidFill>
                <a:latin typeface="Courier New" panose="02070309020205020404" pitchFamily="49" charset="0"/>
                <a:cs typeface="Courier New" panose="02070309020205020404" pitchFamily="49" charset="0"/>
              </a:rPr>
              <a:t>isempty</a:t>
            </a:r>
            <a:endParaRPr lang="en-US" altLang="en-US" sz="24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981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2"/>
          </p:nvPr>
        </p:nvSpPr>
        <p:spPr>
          <a:xfrm>
            <a:off x="685800" y="1371600"/>
            <a:ext cx="8001000" cy="4724400"/>
          </a:xfrm>
        </p:spPr>
        <p:txBody>
          <a:bodyPr/>
          <a:lstStyle/>
          <a:p>
            <a:pPr eaLnBrk="1" hangingPunct="1">
              <a:spcBef>
                <a:spcPct val="5000"/>
              </a:spcBef>
              <a:buFontTx/>
              <a:buNone/>
            </a:pPr>
            <a:r>
              <a:rPr lang="en-US" altLang="en-US" sz="2400" dirty="0"/>
              <a:t> </a:t>
            </a:r>
            <a:r>
              <a:rPr lang="en-US" altLang="en-US" sz="2400" b="1" dirty="0">
                <a:solidFill>
                  <a:srgbClr val="0070C0"/>
                </a:solidFill>
                <a:latin typeface="Courier New" panose="02070309020205020404" pitchFamily="49" charset="0"/>
              </a:rPr>
              <a:t>void </a:t>
            </a:r>
            <a:r>
              <a:rPr lang="en-US" altLang="en-US" sz="2400" b="1" dirty="0" err="1">
                <a:solidFill>
                  <a:srgbClr val="0070C0"/>
                </a:solidFill>
                <a:latin typeface="Courier New" panose="02070309020205020404" pitchFamily="49" charset="0"/>
              </a:rPr>
              <a:t>enqueue</a:t>
            </a:r>
            <a:r>
              <a:rPr lang="en-US" altLang="en-US" sz="2400" b="1" dirty="0">
                <a:solidFill>
                  <a:srgbClr val="0070C0"/>
                </a:solidFill>
                <a:latin typeface="Courier New" panose="02070309020205020404" pitchFamily="49" charset="0"/>
              </a:rPr>
              <a:t> (queue *q, </a:t>
            </a:r>
            <a:r>
              <a:rPr lang="en-US" altLang="en-US" sz="2400" b="1" dirty="0" err="1">
                <a:solidFill>
                  <a:srgbClr val="0070C0"/>
                </a:solidFill>
                <a:latin typeface="Courier New" panose="02070309020205020404" pitchFamily="49" charset="0"/>
              </a:rPr>
              <a:t>int</a:t>
            </a:r>
            <a:r>
              <a:rPr lang="en-US" altLang="en-US" sz="2400" b="1" dirty="0">
                <a:solidFill>
                  <a:srgbClr val="0070C0"/>
                </a:solidFill>
                <a:latin typeface="Courier New" panose="02070309020205020404" pitchFamily="49" charset="0"/>
              </a:rPr>
              <a:t> element);</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Insert an element in the queue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dequeue</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Remove an element from the queue */</a:t>
            </a:r>
          </a:p>
          <a:p>
            <a:pPr eaLnBrk="1" hangingPunct="1">
              <a:spcBef>
                <a:spcPct val="5000"/>
              </a:spcBef>
              <a:buFontTx/>
              <a:buNone/>
            </a:pPr>
            <a:r>
              <a:rPr lang="en-US" altLang="en-US" sz="2400" dirty="0"/>
              <a:t> </a:t>
            </a:r>
            <a:r>
              <a:rPr lang="en-US" altLang="en-US" sz="2400" b="1" dirty="0">
                <a:solidFill>
                  <a:schemeClr val="bg2">
                    <a:lumMod val="50000"/>
                  </a:schemeClr>
                </a:solidFill>
                <a:latin typeface="Courier New" panose="02070309020205020404" pitchFamily="49" charset="0"/>
              </a:rPr>
              <a:t>queue *create();</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Create a new queue */</a:t>
            </a:r>
          </a:p>
          <a:p>
            <a:pPr eaLnBrk="1" hangingPunct="1">
              <a:spcBef>
                <a:spcPct val="5000"/>
              </a:spcBef>
              <a:buFontTx/>
              <a:buNone/>
            </a:pPr>
            <a:r>
              <a:rPr lang="en-US" altLang="en-US" sz="2400" b="1"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a:t>
            </a:r>
            <a:r>
              <a:rPr lang="en-US" altLang="en-US" sz="2400" b="1" dirty="0" err="1">
                <a:solidFill>
                  <a:schemeClr val="bg2">
                    <a:lumMod val="50000"/>
                  </a:schemeClr>
                </a:solidFill>
                <a:latin typeface="Courier New" panose="02070309020205020404" pitchFamily="49" charset="0"/>
              </a:rPr>
              <a:t>isempty</a:t>
            </a:r>
            <a:r>
              <a:rPr lang="en-US" altLang="en-US" sz="2400" b="1" dirty="0">
                <a:solidFill>
                  <a:schemeClr val="bg2">
                    <a:lumMod val="50000"/>
                  </a:schemeClr>
                </a:solidFill>
                <a:latin typeface="Courier New" panose="02070309020205020404" pitchFamily="49" charset="0"/>
              </a:rPr>
              <a:t>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Check if queue is empty */</a:t>
            </a:r>
          </a:p>
          <a:p>
            <a:pPr eaLnBrk="1" hangingPunct="1">
              <a:spcBef>
                <a:spcPct val="5000"/>
              </a:spcBef>
              <a:buFontTx/>
              <a:buNone/>
            </a:pPr>
            <a:r>
              <a:rPr lang="en-US" altLang="en-US" sz="2400" dirty="0"/>
              <a:t> </a:t>
            </a:r>
            <a:r>
              <a:rPr lang="en-US" altLang="en-US" sz="2400" b="1" dirty="0" err="1">
                <a:solidFill>
                  <a:schemeClr val="bg2">
                    <a:lumMod val="50000"/>
                  </a:schemeClr>
                </a:solidFill>
                <a:latin typeface="Courier New" panose="02070309020205020404" pitchFamily="49" charset="0"/>
              </a:rPr>
              <a:t>int</a:t>
            </a:r>
            <a:r>
              <a:rPr lang="en-US" altLang="en-US" sz="2400" b="1" dirty="0">
                <a:solidFill>
                  <a:schemeClr val="bg2">
                    <a:lumMod val="50000"/>
                  </a:schemeClr>
                </a:solidFill>
                <a:latin typeface="Courier New" panose="02070309020205020404" pitchFamily="49" charset="0"/>
              </a:rPr>
              <a:t> size (queue *q);</a:t>
            </a:r>
          </a:p>
          <a:p>
            <a:pPr eaLnBrk="1" hangingPunct="1">
              <a:spcBef>
                <a:spcPct val="500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CC0099"/>
                </a:solidFill>
                <a:latin typeface="Times New Roman" panose="02020603050405020304" pitchFamily="18" charset="0"/>
                <a:cs typeface="Times New Roman" panose="02020603050405020304" pitchFamily="18" charset="0"/>
              </a:rPr>
              <a:t>/* Return the no. of elements in queue */</a:t>
            </a:r>
          </a:p>
        </p:txBody>
      </p:sp>
      <p:sp>
        <p:nvSpPr>
          <p:cNvPr id="51204" name="Date Placeholder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5" name="Footer Placeholder 5"/>
          <p:cNvSpPr>
            <a:spLocks noGrp="1"/>
          </p:cNvSpPr>
          <p:nvPr>
            <p:ph type="ftr" sz="quarter" idx="11"/>
          </p:nvPr>
        </p:nvSpPr>
        <p:spPr/>
        <p:txBody>
          <a:bodyPr/>
          <a:lstStyle/>
          <a:p>
            <a:pPr>
              <a:defRPr/>
            </a:pPr>
            <a:r>
              <a:rPr lang="en-US"/>
              <a:t>Autumn 2016</a:t>
            </a:r>
          </a:p>
        </p:txBody>
      </p:sp>
      <p:sp>
        <p:nvSpPr>
          <p:cNvPr id="5120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690825-6885-4CC4-814C-E3EA27E56DF2}" type="slidenum">
              <a:rPr lang="en-US" altLang="en-US" sz="1200">
                <a:solidFill>
                  <a:srgbClr val="898989"/>
                </a:solidFill>
                <a:latin typeface="Times New Roman" panose="02020603050405020304" pitchFamily="18" charset="0"/>
              </a:rPr>
              <a:pPr>
                <a:spcBef>
                  <a:spcPct val="0"/>
                </a:spcBef>
                <a:buFontTx/>
                <a:buNone/>
              </a:pPr>
              <a:t>35</a:t>
            </a:fld>
            <a:endParaRPr lang="en-US" altLang="en-US" sz="1200">
              <a:solidFill>
                <a:srgbClr val="898989"/>
              </a:solidFill>
              <a:latin typeface="Times New Roman" panose="02020603050405020304" pitchFamily="18" charset="0"/>
            </a:endParaRPr>
          </a:p>
        </p:txBody>
      </p:sp>
      <p:sp>
        <p:nvSpPr>
          <p:cNvPr id="8"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endParaRPr lang="en-IN" sz="4000" dirty="0">
              <a:solidFill>
                <a:srgbClr val="7030A0"/>
              </a:solidFill>
              <a:latin typeface="Times New Roman" pitchFamily="18" charset="0"/>
              <a:cs typeface="Times New Roman" pitchFamily="18" charset="0"/>
            </a:endParaRPr>
          </a:p>
        </p:txBody>
      </p:sp>
      <p:sp>
        <p:nvSpPr>
          <p:cNvPr id="9" name="Rectangle 8"/>
          <p:cNvSpPr/>
          <p:nvPr/>
        </p:nvSpPr>
        <p:spPr>
          <a:xfrm>
            <a:off x="3521359" y="5618202"/>
            <a:ext cx="4996881" cy="369332"/>
          </a:xfrm>
          <a:prstGeom prst="rect">
            <a:avLst/>
          </a:prstGeom>
        </p:spPr>
        <p:txBody>
          <a:bodyPr wrap="none">
            <a:spAutoFit/>
          </a:bodyPr>
          <a:lstStyle/>
          <a:p>
            <a:pPr>
              <a:spcBef>
                <a:spcPct val="5000"/>
              </a:spcBef>
            </a:pPr>
            <a:r>
              <a:rPr lang="en-US" altLang="en-US" u="sng" dirty="0"/>
              <a:t>Assumption: queue contains integer elements!</a:t>
            </a:r>
          </a:p>
        </p:txBody>
      </p:sp>
      <p:sp>
        <p:nvSpPr>
          <p:cNvPr id="10" name="Title 1"/>
          <p:cNvSpPr txBox="1">
            <a:spLocks/>
          </p:cNvSpPr>
          <p:nvPr/>
        </p:nvSpPr>
        <p:spPr>
          <a:xfrm>
            <a:off x="331912" y="3410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pPr>
            <a:r>
              <a:rPr lang="en-US" sz="4000" dirty="0">
                <a:solidFill>
                  <a:srgbClr val="7030A0"/>
                </a:solidFill>
                <a:latin typeface="Times New Roman" pitchFamily="18" charset="0"/>
                <a:cs typeface="Times New Roman" pitchFamily="18" charset="0"/>
              </a:rPr>
              <a:t>QUEUE</a:t>
            </a:r>
            <a:r>
              <a:rPr lang="en-IN" sz="4000" dirty="0">
                <a:solidFill>
                  <a:srgbClr val="7030A0"/>
                </a:solidFill>
                <a:latin typeface="Times New Roman" pitchFamily="18" charset="0"/>
                <a:cs typeface="Times New Roman" pitchFamily="18" charset="0"/>
              </a:rPr>
              <a:t>: </a:t>
            </a:r>
            <a:r>
              <a:rPr lang="en-US" sz="4000" dirty="0">
                <a:solidFill>
                  <a:srgbClr val="7030A0"/>
                </a:solidFill>
                <a:latin typeface="Times New Roman" pitchFamily="18" charset="0"/>
                <a:cs typeface="Times New Roman" pitchFamily="18" charset="0"/>
              </a:rPr>
              <a:t>First-In-First-Out (LIFO)</a:t>
            </a:r>
            <a:endParaRPr lang="en-IN" sz="4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95341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0" dur="500"/>
                                        <p:tgtEl>
                                          <p:spTgt spid="542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5" dur="500"/>
                                        <p:tgtEl>
                                          <p:spTgt spid="5427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18" dur="500"/>
                                        <p:tgtEl>
                                          <p:spTgt spid="5427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checkerboard(across)">
                                      <p:cBhvr>
                                        <p:cTn id="23" dur="500"/>
                                        <p:tgtEl>
                                          <p:spTgt spid="54275">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checkerboard(across)">
                                      <p:cBhvr>
                                        <p:cTn id="26" dur="500"/>
                                        <p:tgtEl>
                                          <p:spTgt spid="542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Effect transition="in" filter="checkerboard(across)">
                                      <p:cBhvr>
                                        <p:cTn id="31" dur="500"/>
                                        <p:tgtEl>
                                          <p:spTgt spid="54275">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4275">
                                            <p:txEl>
                                              <p:pRg st="7" end="7"/>
                                            </p:txEl>
                                          </p:spTgt>
                                        </p:tgtEl>
                                        <p:attrNameLst>
                                          <p:attrName>style.visibility</p:attrName>
                                        </p:attrNameLst>
                                      </p:cBhvr>
                                      <p:to>
                                        <p:strVal val="visible"/>
                                      </p:to>
                                    </p:set>
                                    <p:animEffect transition="in" filter="checkerboard(across)">
                                      <p:cBhvr>
                                        <p:cTn id="34" dur="500"/>
                                        <p:tgtEl>
                                          <p:spTgt spid="5427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checkerboard(across)">
                                      <p:cBhvr>
                                        <p:cTn id="39" dur="500"/>
                                        <p:tgtEl>
                                          <p:spTgt spid="54275">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checkerboard(across)">
                                      <p:cBhvr>
                                        <p:cTn id="42" dur="500"/>
                                        <p:tgtEl>
                                          <p:spTgt spid="54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Queue using Linked List</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51197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5" name="Footer Placeholder 4"/>
          <p:cNvSpPr>
            <a:spLocks noGrp="1"/>
          </p:cNvSpPr>
          <p:nvPr>
            <p:ph type="ftr" sz="quarter" idx="11"/>
          </p:nvPr>
        </p:nvSpPr>
        <p:spPr/>
        <p:txBody>
          <a:bodyPr/>
          <a:lstStyle/>
          <a:p>
            <a:pPr>
              <a:defRPr/>
            </a:pPr>
            <a:r>
              <a:rPr lang="en-US"/>
              <a:t>Autumn 2016</a:t>
            </a:r>
          </a:p>
        </p:txBody>
      </p:sp>
      <p:sp>
        <p:nvSpPr>
          <p:cNvPr id="716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EC3753-E8A1-4945-98FB-720A8155E300}" type="slidenum">
              <a:rPr lang="en-US" altLang="en-US" sz="1200">
                <a:solidFill>
                  <a:srgbClr val="898989"/>
                </a:solidFill>
                <a:latin typeface="Times New Roman" panose="02020603050405020304" pitchFamily="18" charset="0"/>
              </a:rPr>
              <a:pPr>
                <a:spcBef>
                  <a:spcPct val="0"/>
                </a:spcBef>
                <a:buFontTx/>
                <a:buNone/>
              </a:pPr>
              <a:t>37</a:t>
            </a:fld>
            <a:endParaRPr lang="en-US" altLang="en-US" sz="1200">
              <a:solidFill>
                <a:srgbClr val="898989"/>
              </a:solidFill>
              <a:latin typeface="Times New Roman" panose="02020603050405020304" pitchFamily="18" charset="0"/>
            </a:endParaRPr>
          </a:p>
        </p:txBody>
      </p:sp>
      <p:grpSp>
        <p:nvGrpSpPr>
          <p:cNvPr id="71687" name="Group 21"/>
          <p:cNvGrpSpPr>
            <a:grpSpLocks/>
          </p:cNvGrpSpPr>
          <p:nvPr/>
        </p:nvGrpSpPr>
        <p:grpSpPr bwMode="auto">
          <a:xfrm>
            <a:off x="1600200" y="4876800"/>
            <a:ext cx="7086600" cy="914400"/>
            <a:chOff x="1008" y="3072"/>
            <a:chExt cx="4464" cy="576"/>
          </a:xfrm>
        </p:grpSpPr>
        <p:sp>
          <p:nvSpPr>
            <p:cNvPr id="71696" name="Rectangle 4"/>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7" name="Rectangle 5"/>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8" name="Rectangle 6"/>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699" name="Rectangle 7"/>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0" name="Rectangle 8"/>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1701" name="Line 9"/>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2" name="Line 10"/>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3" name="Line 11"/>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4" name="Line 12"/>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1705" name="Line 13"/>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06" name="Line 14"/>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9"/>
          <p:cNvGrpSpPr>
            <a:grpSpLocks/>
          </p:cNvGrpSpPr>
          <p:nvPr/>
        </p:nvGrpSpPr>
        <p:grpSpPr bwMode="auto">
          <a:xfrm>
            <a:off x="0" y="5334000"/>
            <a:ext cx="1447800" cy="914400"/>
            <a:chOff x="0" y="3360"/>
            <a:chExt cx="912" cy="576"/>
          </a:xfrm>
        </p:grpSpPr>
        <p:sp>
          <p:nvSpPr>
            <p:cNvPr id="71694" name="Text Box 15"/>
            <p:cNvSpPr txBox="1">
              <a:spLocks noChangeArrowheads="1"/>
            </p:cNvSpPr>
            <p:nvPr/>
          </p:nvSpPr>
          <p:spPr bwMode="auto">
            <a:xfrm>
              <a:off x="0" y="36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Front</a:t>
              </a:r>
            </a:p>
          </p:txBody>
        </p:sp>
        <p:sp>
          <p:nvSpPr>
            <p:cNvPr id="71695" name="Line 17"/>
            <p:cNvSpPr>
              <a:spLocks noChangeShapeType="1"/>
            </p:cNvSpPr>
            <p:nvPr/>
          </p:nvSpPr>
          <p:spPr bwMode="auto">
            <a:xfrm flipV="1">
              <a:off x="432" y="3360"/>
              <a:ext cx="480" cy="336"/>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 name="Group 20"/>
          <p:cNvGrpSpPr>
            <a:grpSpLocks/>
          </p:cNvGrpSpPr>
          <p:nvPr/>
        </p:nvGrpSpPr>
        <p:grpSpPr bwMode="auto">
          <a:xfrm>
            <a:off x="7848600" y="3886200"/>
            <a:ext cx="1295400" cy="838200"/>
            <a:chOff x="4944" y="2448"/>
            <a:chExt cx="816" cy="528"/>
          </a:xfrm>
        </p:grpSpPr>
        <p:sp>
          <p:nvSpPr>
            <p:cNvPr id="71692" name="Text Box 16"/>
            <p:cNvSpPr txBox="1">
              <a:spLocks noChangeArrowheads="1"/>
            </p:cNvSpPr>
            <p:nvPr/>
          </p:nvSpPr>
          <p:spPr bwMode="auto">
            <a:xfrm>
              <a:off x="5040" y="24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FF0000"/>
                  </a:solidFill>
                  <a:latin typeface="Arial" panose="020B0604020202020204" pitchFamily="34" charset="0"/>
                </a:rPr>
                <a:t>Rear</a:t>
              </a:r>
            </a:p>
          </p:txBody>
        </p:sp>
        <p:sp>
          <p:nvSpPr>
            <p:cNvPr id="71693" name="Line 18"/>
            <p:cNvSpPr>
              <a:spLocks noChangeShapeType="1"/>
            </p:cNvSpPr>
            <p:nvPr/>
          </p:nvSpPr>
          <p:spPr bwMode="auto">
            <a:xfrm flipH="1">
              <a:off x="4944" y="2688"/>
              <a:ext cx="384" cy="288"/>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67606" name="Text Box 22"/>
          <p:cNvSpPr txBox="1">
            <a:spLocks noChangeArrowheads="1"/>
          </p:cNvSpPr>
          <p:nvPr/>
        </p:nvSpPr>
        <p:spPr bwMode="auto">
          <a:xfrm>
            <a:off x="1431925" y="5832475"/>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DELETION</a:t>
            </a:r>
          </a:p>
        </p:txBody>
      </p:sp>
      <p:sp>
        <p:nvSpPr>
          <p:cNvPr id="67607" name="Text Box 23"/>
          <p:cNvSpPr txBox="1">
            <a:spLocks noChangeArrowheads="1"/>
          </p:cNvSpPr>
          <p:nvPr/>
        </p:nvSpPr>
        <p:spPr bwMode="auto">
          <a:xfrm>
            <a:off x="6477000" y="5867400"/>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INSERTION</a:t>
            </a:r>
          </a:p>
        </p:txBody>
      </p:sp>
      <p:sp>
        <p:nvSpPr>
          <p:cNvPr id="27" name="Title 1"/>
          <p:cNvSpPr txBox="1">
            <a:spLocks/>
          </p:cNvSpPr>
          <p:nvPr/>
        </p:nvSpPr>
        <p:spPr>
          <a:xfrm>
            <a:off x="179512" y="188640"/>
            <a:ext cx="8712968" cy="1143000"/>
          </a:xfrm>
          <a:prstGeom prst="rect">
            <a:avLst/>
          </a:prstGeom>
          <a:effectLst/>
        </p:spPr>
        <p:txBody>
          <a:bodyPr vert="horz" lIns="91440" tIns="45720" rIns="91440" bIns="45720" rtlCol="0" anchor="t" anchorCtr="0">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Font typeface="Georgia" pitchFamily="18" charset="0"/>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67587" name="Rectangle 3"/>
          <p:cNvSpPr>
            <a:spLocks noGrp="1" noChangeArrowheads="1"/>
          </p:cNvSpPr>
          <p:nvPr>
            <p:ph idx="4294967295"/>
          </p:nvPr>
        </p:nvSpPr>
        <p:spPr>
          <a:xfrm>
            <a:off x="457200" y="1143000"/>
            <a:ext cx="8229600" cy="4525963"/>
          </a:xfrm>
          <a:prstGeom prst="rect">
            <a:avLst/>
          </a:prstGeom>
        </p:spPr>
        <p:txBody>
          <a:bodyPr/>
          <a:lstStyle/>
          <a:p>
            <a:pPr eaLnBrk="1" hangingPunct="1">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Basic idea:</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Create a linked list to which items would be added to one end and deleted from the other end.</a:t>
            </a:r>
          </a:p>
          <a:p>
            <a:pPr lvl="1"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Two pointers will be maintained: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One pointing to the beginning of the list (point from where elements will be deleted).</a:t>
            </a:r>
          </a:p>
          <a:p>
            <a:pPr lvl="2" eaLnBrk="1" hangingPunct="1">
              <a:buFont typeface="Arial" panose="020B0604020202020204" pitchFamily="34" charset="0"/>
              <a:buChar char="•"/>
            </a:pPr>
            <a:r>
              <a:rPr lang="en-US" altLang="en-US" sz="2200" dirty="0">
                <a:solidFill>
                  <a:srgbClr val="002060"/>
                </a:solidFill>
                <a:latin typeface="Times New Roman" pitchFamily="18" charset="0"/>
                <a:cs typeface="Times New Roman" pitchFamily="18" charset="0"/>
              </a:rPr>
              <a:t>Another pointing to the end of the list (point where new elements will be inserted).</a:t>
            </a:r>
          </a:p>
        </p:txBody>
      </p:sp>
    </p:spTree>
    <p:extLst>
      <p:ext uri="{BB962C8B-B14F-4D97-AF65-F5344CB8AC3E}">
        <p14:creationId xmlns:p14="http://schemas.microsoft.com/office/powerpoint/2010/main" val="3900722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3" dur="500"/>
                                        <p:tgtEl>
                                          <p:spTgt spid="675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checkerboard(across)">
                                      <p:cBhvr>
                                        <p:cTn id="18" dur="500"/>
                                        <p:tgtEl>
                                          <p:spTgt spid="67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9" dur="500"/>
                                        <p:tgtEl>
                                          <p:spTgt spid="6758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7607"/>
                                        </p:tgtEl>
                                        <p:attrNameLst>
                                          <p:attrName>style.visibility</p:attrName>
                                        </p:attrNameLst>
                                      </p:cBhvr>
                                      <p:to>
                                        <p:strVal val="visible"/>
                                      </p:to>
                                    </p:set>
                                    <p:animEffect transition="in" filter="checkerboard(across)">
                                      <p:cBhvr>
                                        <p:cTn id="34"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p:bldP spid="676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7" name="Footer Placeholder 4"/>
          <p:cNvSpPr>
            <a:spLocks noGrp="1"/>
          </p:cNvSpPr>
          <p:nvPr>
            <p:ph type="ftr" sz="quarter" idx="11"/>
          </p:nvPr>
        </p:nvSpPr>
        <p:spPr/>
        <p:txBody>
          <a:bodyPr/>
          <a:lstStyle/>
          <a:p>
            <a:pPr>
              <a:defRPr/>
            </a:pPr>
            <a:r>
              <a:rPr lang="en-US"/>
              <a:t>Autumn 2016</a:t>
            </a:r>
          </a:p>
        </p:txBody>
      </p:sp>
      <p:sp>
        <p:nvSpPr>
          <p:cNvPr id="727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60F95-BFAF-4D28-A6CD-94620953BBAC}" type="slidenum">
              <a:rPr lang="en-US" altLang="en-US" sz="1200">
                <a:solidFill>
                  <a:srgbClr val="898989"/>
                </a:solidFill>
                <a:latin typeface="Times New Roman" panose="02020603050405020304" pitchFamily="18" charset="0"/>
              </a:rPr>
              <a:pPr>
                <a:spcBef>
                  <a:spcPct val="0"/>
                </a:spcBef>
                <a:buFontTx/>
                <a:buNone/>
              </a:pPr>
              <a:t>38</a:t>
            </a:fld>
            <a:endParaRPr lang="en-US" altLang="en-US" sz="1200">
              <a:solidFill>
                <a:srgbClr val="898989"/>
              </a:solidFill>
              <a:latin typeface="Times New Roman" panose="02020603050405020304" pitchFamily="18" charset="0"/>
            </a:endParaRPr>
          </a:p>
        </p:txBody>
      </p:sp>
      <p:sp>
        <p:nvSpPr>
          <p:cNvPr id="72710" name="Rectangle 5"/>
          <p:cNvSpPr>
            <a:spLocks noChangeArrowheads="1"/>
          </p:cNvSpPr>
          <p:nvPr/>
        </p:nvSpPr>
        <p:spPr bwMode="auto">
          <a:xfrm>
            <a:off x="6858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1" name="Rectangle 6"/>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2" name="Rectangle 7"/>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3" name="Rectangle 9"/>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14" name="Line 10"/>
          <p:cNvSpPr>
            <a:spLocks noChangeShapeType="1"/>
          </p:cNvSpPr>
          <p:nvPr/>
        </p:nvSpPr>
        <p:spPr bwMode="auto">
          <a:xfrm>
            <a:off x="14478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5" name="Line 11"/>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6" name="Line 12"/>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7" name="Line 13"/>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2718" name="Rectangle 8"/>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7239000" y="5257800"/>
            <a:ext cx="533400" cy="609600"/>
            <a:chOff x="4560" y="3312"/>
            <a:chExt cx="336" cy="384"/>
          </a:xfrm>
        </p:grpSpPr>
        <p:sp>
          <p:nvSpPr>
            <p:cNvPr id="72731" name="Line 1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2" name="Line 1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2720" name="Text Box 17"/>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2721" name="Text Box 18"/>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72722" name="Line 19"/>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64" name="Line 20"/>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 name="Group 22"/>
          <p:cNvGrpSpPr>
            <a:grpSpLocks/>
          </p:cNvGrpSpPr>
          <p:nvPr/>
        </p:nvGrpSpPr>
        <p:grpSpPr bwMode="auto">
          <a:xfrm>
            <a:off x="7543800" y="4114800"/>
            <a:ext cx="1295400" cy="914400"/>
            <a:chOff x="4080" y="3120"/>
            <a:chExt cx="816" cy="576"/>
          </a:xfrm>
        </p:grpSpPr>
        <p:sp>
          <p:nvSpPr>
            <p:cNvPr id="72728" name="Rectangle 23"/>
            <p:cNvSpPr>
              <a:spLocks noChangeArrowheads="1"/>
            </p:cNvSpPr>
            <p:nvPr/>
          </p:nvSpPr>
          <p:spPr bwMode="auto">
            <a:xfrm>
              <a:off x="4080"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2729" name="Line 2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730" name="Line 2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108574" name="Line 30"/>
          <p:cNvSpPr>
            <a:spLocks noChangeShapeType="1"/>
          </p:cNvSpPr>
          <p:nvPr/>
        </p:nvSpPr>
        <p:spPr bwMode="auto">
          <a:xfrm flipV="1">
            <a:off x="7391400" y="4724400"/>
            <a:ext cx="533400" cy="381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6" name="Line 32"/>
          <p:cNvSpPr>
            <a:spLocks noChangeShapeType="1"/>
          </p:cNvSpPr>
          <p:nvPr/>
        </p:nvSpPr>
        <p:spPr bwMode="auto">
          <a:xfrm>
            <a:off x="7239000" y="4419600"/>
            <a:ext cx="3048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8577" name="Text Box 33"/>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ENQUEUE</a:t>
            </a:r>
          </a:p>
        </p:txBody>
      </p:sp>
      <p:sp>
        <p:nvSpPr>
          <p:cNvPr id="30"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1939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checkerboard(across)">
                                      <p:cBhvr>
                                        <p:cTn id="7" dur="500"/>
                                        <p:tgtEl>
                                          <p:spTgt spid="108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8574"/>
                                        </p:tgtEl>
                                        <p:attrNameLst>
                                          <p:attrName>style.visibility</p:attrName>
                                        </p:attrNameLst>
                                      </p:cBhvr>
                                      <p:to>
                                        <p:strVal val="visible"/>
                                      </p:to>
                                    </p:set>
                                    <p:animEffect transition="in" filter="checkerboard(across)">
                                      <p:cBhvr>
                                        <p:cTn id="23" dur="500"/>
                                        <p:tgtEl>
                                          <p:spTgt spid="108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8564"/>
                                        </p:tgtEl>
                                      </p:cBhvr>
                                    </p:animEffect>
                                    <p:set>
                                      <p:cBhvr>
                                        <p:cTn id="28" dur="1" fill="hold">
                                          <p:stCondLst>
                                            <p:cond delay="499"/>
                                          </p:stCondLst>
                                        </p:cTn>
                                        <p:tgtEl>
                                          <p:spTgt spid="10856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8576"/>
                                        </p:tgtEl>
                                        <p:attrNameLst>
                                          <p:attrName>style.visibility</p:attrName>
                                        </p:attrNameLst>
                                      </p:cBhvr>
                                      <p:to>
                                        <p:strVal val="visible"/>
                                      </p:to>
                                    </p:set>
                                    <p:animEffect transition="in" filter="checkerboard(across)">
                                      <p:cBhvr>
                                        <p:cTn id="33" dur="500"/>
                                        <p:tgtEl>
                                          <p:spTgt spid="10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74" grpId="0" animBg="1"/>
      <p:bldP spid="108576" grpId="0" animBg="1"/>
      <p:bldP spid="1085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3" name="Footer Placeholder 4"/>
          <p:cNvSpPr>
            <a:spLocks noGrp="1"/>
          </p:cNvSpPr>
          <p:nvPr>
            <p:ph type="ftr" sz="quarter" idx="11"/>
          </p:nvPr>
        </p:nvSpPr>
        <p:spPr/>
        <p:txBody>
          <a:bodyPr/>
          <a:lstStyle/>
          <a:p>
            <a:pPr>
              <a:defRPr/>
            </a:pPr>
            <a:r>
              <a:rPr lang="en-US"/>
              <a:t>Autumn 2016</a:t>
            </a:r>
          </a:p>
        </p:txBody>
      </p:sp>
      <p:sp>
        <p:nvSpPr>
          <p:cNvPr id="737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5B2E62-4190-49F7-958B-D9C117580B0C}" type="slidenum">
              <a:rPr lang="en-US" altLang="en-US" sz="1200">
                <a:solidFill>
                  <a:srgbClr val="898989"/>
                </a:solidFill>
                <a:latin typeface="Times New Roman" panose="02020603050405020304" pitchFamily="18" charset="0"/>
              </a:rPr>
              <a:pPr>
                <a:spcBef>
                  <a:spcPct val="0"/>
                </a:spcBef>
                <a:buFontTx/>
                <a:buNone/>
              </a:pPr>
              <a:t>39</a:t>
            </a:fld>
            <a:endParaRPr lang="en-US" altLang="en-US" sz="1200">
              <a:solidFill>
                <a:srgbClr val="898989"/>
              </a:solidFill>
              <a:latin typeface="Times New Roman" panose="02020603050405020304" pitchFamily="18" charset="0"/>
            </a:endParaRPr>
          </a:p>
        </p:txBody>
      </p:sp>
      <p:sp>
        <p:nvSpPr>
          <p:cNvPr id="73734" name="Rectangle 4"/>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5" name="Rectangle 5"/>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36" name="Rectangle 6"/>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26"/>
          <p:cNvGrpSpPr>
            <a:grpSpLocks/>
          </p:cNvGrpSpPr>
          <p:nvPr/>
        </p:nvGrpSpPr>
        <p:grpSpPr bwMode="auto">
          <a:xfrm>
            <a:off x="685800" y="4953000"/>
            <a:ext cx="1447800" cy="609600"/>
            <a:chOff x="432" y="3120"/>
            <a:chExt cx="912" cy="384"/>
          </a:xfrm>
        </p:grpSpPr>
        <p:sp>
          <p:nvSpPr>
            <p:cNvPr id="73751" name="Rectangle 3"/>
            <p:cNvSpPr>
              <a:spLocks noChangeArrowheads="1"/>
            </p:cNvSpPr>
            <p:nvPr/>
          </p:nvSpPr>
          <p:spPr bwMode="auto">
            <a:xfrm>
              <a:off x="432"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73752" name="Line 7"/>
            <p:cNvSpPr>
              <a:spLocks noChangeShapeType="1"/>
            </p:cNvSpPr>
            <p:nvPr/>
          </p:nvSpPr>
          <p:spPr bwMode="auto">
            <a:xfrm>
              <a:off x="912" y="3312"/>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73738" name="Line 8"/>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39" name="Line 9"/>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0" name="Line 10"/>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1" name="Rectangle 11"/>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73742" name="Group 12"/>
          <p:cNvGrpSpPr>
            <a:grpSpLocks/>
          </p:cNvGrpSpPr>
          <p:nvPr/>
        </p:nvGrpSpPr>
        <p:grpSpPr bwMode="auto">
          <a:xfrm>
            <a:off x="7239000" y="5257800"/>
            <a:ext cx="533400" cy="609600"/>
            <a:chOff x="4560" y="3312"/>
            <a:chExt cx="336" cy="384"/>
          </a:xfrm>
        </p:grpSpPr>
        <p:sp>
          <p:nvSpPr>
            <p:cNvPr id="73749" name="Line 13"/>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750" name="Line 14"/>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IN"/>
            </a:p>
          </p:txBody>
        </p:sp>
      </p:grpSp>
      <p:sp>
        <p:nvSpPr>
          <p:cNvPr id="73743" name="Text Box 15"/>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73744" name="Text Box 16"/>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109585" name="Line 17"/>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3746" name="Line 18"/>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09593" name="Text Box 25"/>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DEQUEUE</a:t>
            </a:r>
          </a:p>
        </p:txBody>
      </p:sp>
      <p:sp>
        <p:nvSpPr>
          <p:cNvPr id="109595" name="Line 27"/>
          <p:cNvSpPr>
            <a:spLocks noChangeShapeType="1"/>
          </p:cNvSpPr>
          <p:nvPr/>
        </p:nvSpPr>
        <p:spPr bwMode="auto">
          <a:xfrm>
            <a:off x="1219200" y="4495800"/>
            <a:ext cx="914400" cy="6858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 name="Title 1"/>
          <p:cNvSpPr>
            <a:spLocks noGrp="1"/>
          </p:cNvSpPr>
          <p:nvPr>
            <p:ph type="title"/>
          </p:nvPr>
        </p:nvSpPr>
        <p:spPr>
          <a:xfrm>
            <a:off x="179512" y="188640"/>
            <a:ext cx="8712968" cy="1143000"/>
          </a:xfrm>
        </p:spPr>
        <p:txBody>
          <a:bodyPr>
            <a:normAutofit/>
          </a:bodyPr>
          <a:lstStyle/>
          <a:p>
            <a:pPr marL="0" indent="0" algn="l">
              <a:buNone/>
            </a:pPr>
            <a:r>
              <a:rPr lang="en-IN" sz="4000" dirty="0">
                <a:solidFill>
                  <a:srgbClr val="7030A0"/>
                </a:solidFill>
                <a:latin typeface="Times New Roman" pitchFamily="18" charset="0"/>
                <a:cs typeface="Times New Roman" pitchFamily="18" charset="0"/>
              </a:rPr>
              <a:t>Queue: Linked List Structure</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955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93"/>
                                        </p:tgtEl>
                                        <p:attrNameLst>
                                          <p:attrName>style.visibility</p:attrName>
                                        </p:attrNameLst>
                                      </p:cBhvr>
                                      <p:to>
                                        <p:strVal val="visible"/>
                                      </p:to>
                                    </p:set>
                                    <p:animEffect transition="in" filter="checkerboard(across)">
                                      <p:cBhvr>
                                        <p:cTn id="7" dur="500"/>
                                        <p:tgtEl>
                                          <p:spTgt spid="109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9585"/>
                                        </p:tgtEl>
                                      </p:cBhvr>
                                    </p:animEffect>
                                    <p:set>
                                      <p:cBhvr>
                                        <p:cTn id="18" dur="1" fill="hold">
                                          <p:stCondLst>
                                            <p:cond delay="499"/>
                                          </p:stCondLst>
                                        </p:cTn>
                                        <p:tgtEl>
                                          <p:spTgt spid="10958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9595"/>
                                        </p:tgtEl>
                                        <p:attrNameLst>
                                          <p:attrName>style.visibility</p:attrName>
                                        </p:attrNameLst>
                                      </p:cBhvr>
                                      <p:to>
                                        <p:strVal val="visible"/>
                                      </p:to>
                                    </p:set>
                                    <p:animEffect transition="in" filter="checkerboard(across)">
                                      <p:cBhvr>
                                        <p:cTn id="23" dur="500"/>
                                        <p:tgtEl>
                                          <p:spTgt spid="10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nimBg="1"/>
      <p:bldP spid="109593" grpId="0"/>
      <p:bldP spid="10959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280436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40</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457199" y="1123628"/>
            <a:ext cx="3970785" cy="2592288"/>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endParaRPr lang="en-US" altLang="en-US" sz="1400" dirty="0">
              <a:solidFill>
                <a:srgbClr val="800080"/>
              </a:solidFill>
              <a:latin typeface="Courier New" panose="02070309020205020404" pitchFamily="49" charset="0"/>
            </a:endParaRP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*next;</a:t>
            </a:r>
          </a:p>
          <a:p>
            <a:pPr>
              <a:lnSpc>
                <a:spcPct val="90000"/>
              </a:lnSpc>
            </a:pPr>
            <a:r>
              <a:rPr lang="en-US" altLang="en-US" sz="1400" dirty="0">
                <a:solidFill>
                  <a:srgbClr val="800080"/>
                </a:solidFill>
                <a:latin typeface="Courier New" panose="02070309020205020404" pitchFamily="49" charset="0"/>
              </a:rPr>
              <a:t>};</a:t>
            </a:r>
          </a:p>
          <a:p>
            <a:pPr>
              <a:lnSpc>
                <a:spcPct val="90000"/>
              </a:lnSpc>
            </a:pPr>
            <a:endParaRPr lang="en-US" altLang="en-US" sz="1400" dirty="0">
              <a:solidFill>
                <a:srgbClr val="800080"/>
              </a:solidFill>
              <a:latin typeface="Courier New" panose="02070309020205020404" pitchFamily="49" charset="0"/>
            </a:endParaRPr>
          </a:p>
          <a:p>
            <a:pPr>
              <a:lnSpc>
                <a:spcPct val="90000"/>
              </a:lnSpc>
            </a:pP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qrear</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err="1">
                <a:solidFill>
                  <a:srgbClr val="800080"/>
                </a:solidFill>
                <a:latin typeface="Courier New" panose="02070309020205020404" pitchFamily="49" charset="0"/>
              </a:rPr>
              <a:t>typedef</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QUEUE</a:t>
            </a:r>
            <a:r>
              <a:rPr lang="en-US" altLang="en-US" sz="1400" dirty="0">
                <a:solidFill>
                  <a:srgbClr val="800080"/>
                </a:solidFill>
                <a:latin typeface="Courier New" panose="02070309020205020404" pitchFamily="49" charset="0"/>
              </a:rPr>
              <a:t>;</a:t>
            </a:r>
          </a:p>
        </p:txBody>
      </p:sp>
      <p:sp>
        <p:nvSpPr>
          <p:cNvPr id="8" name="Rounded Rectangle 7"/>
          <p:cNvSpPr/>
          <p:nvPr/>
        </p:nvSpPr>
        <p:spPr>
          <a:xfrm>
            <a:off x="2819354" y="3933056"/>
            <a:ext cx="5867446" cy="223914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a:solidFill>
                  <a:srgbClr val="800080"/>
                </a:solidFill>
                <a:latin typeface="Courier New" panose="02070309020205020404" pitchFamily="49" charset="0"/>
              </a:rPr>
              <a:t>void </a:t>
            </a:r>
            <a:r>
              <a:rPr lang="en-US" altLang="en-US" sz="1400" dirty="0" err="1">
                <a:solidFill>
                  <a:srgbClr val="800080"/>
                </a:solidFill>
                <a:latin typeface="Courier New" panose="02070309020205020404" pitchFamily="49" charset="0"/>
              </a:rPr>
              <a:t>enqueue</a:t>
            </a:r>
            <a:r>
              <a:rPr lang="en-US" altLang="en-US" sz="1400" dirty="0">
                <a:solidFill>
                  <a:srgbClr val="800080"/>
                </a:solidFill>
                <a:latin typeface="Courier New" panose="02070309020205020404" pitchFamily="49" charset="0"/>
              </a:rPr>
              <a:t> (QUEUE *</a:t>
            </a:r>
            <a:r>
              <a:rPr lang="en-US" altLang="en-US" sz="1400" dirty="0" err="1">
                <a:solidFill>
                  <a:srgbClr val="800080"/>
                </a:solidFill>
                <a:latin typeface="Courier New" panose="02070309020205020404" pitchFamily="49" charset="0"/>
              </a:rPr>
              <a:t>q,int</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*q1;</a:t>
            </a:r>
          </a:p>
          <a:p>
            <a:pPr>
              <a:lnSpc>
                <a:spcPct val="90000"/>
              </a:lnSpc>
            </a:pPr>
            <a:r>
              <a:rPr lang="en-US" altLang="en-US" sz="1400" dirty="0">
                <a:solidFill>
                  <a:srgbClr val="800080"/>
                </a:solidFill>
                <a:latin typeface="Courier New" panose="02070309020205020404" pitchFamily="49" charset="0"/>
              </a:rPr>
              <a:t>   q1=(</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malloc</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sizeof</a:t>
            </a:r>
            <a:r>
              <a:rPr lang="en-US" altLang="en-US" sz="1400" dirty="0">
                <a:solidFill>
                  <a:srgbClr val="800080"/>
                </a:solidFill>
                <a:latin typeface="Courier New" panose="02070309020205020404" pitchFamily="49" charset="0"/>
              </a:rPr>
              <a:t>(</a:t>
            </a:r>
            <a:r>
              <a:rPr lang="en-US" altLang="en-US" sz="1400" dirty="0" err="1">
                <a:solidFill>
                  <a:srgbClr val="800080"/>
                </a:solidFill>
                <a:latin typeface="Courier New" panose="02070309020205020404" pitchFamily="49" charset="0"/>
              </a:rPr>
              <a:t>struct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qnode</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 element;</a:t>
            </a:r>
          </a:p>
          <a:p>
            <a:pPr>
              <a:lnSpc>
                <a:spcPct val="90000"/>
              </a:lnSpc>
            </a:pPr>
            <a:r>
              <a:rPr lang="en-US" altLang="en-US" sz="1400" dirty="0">
                <a:solidFill>
                  <a:srgbClr val="800080"/>
                </a:solidFill>
                <a:latin typeface="Courier New" panose="02070309020205020404" pitchFamily="49" charset="0"/>
              </a:rPr>
              <a:t>   q1-&gt;next=q-&gt;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q-&gt;</a:t>
            </a:r>
            <a:r>
              <a:rPr lang="en-US" altLang="en-US" sz="1400" dirty="0" err="1">
                <a:solidFill>
                  <a:srgbClr val="800080"/>
                </a:solidFill>
                <a:latin typeface="Courier New" panose="02070309020205020404" pitchFamily="49" charset="0"/>
              </a:rPr>
              <a:t>qfront</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512656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Example :Queue using Linked List</a:t>
            </a:r>
            <a:endParaRPr lang="en-IN" sz="4000" dirty="0">
              <a:solidFill>
                <a:srgbClr val="7030A0"/>
              </a:solidFill>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41</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ounded Rectangle 6"/>
          <p:cNvSpPr/>
          <p:nvPr/>
        </p:nvSpPr>
        <p:spPr>
          <a:xfrm>
            <a:off x="564755" y="1052736"/>
            <a:ext cx="2646734" cy="2448272"/>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size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count=0;</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count++;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return count;</a:t>
            </a:r>
          </a:p>
          <a:p>
            <a:pPr>
              <a:lnSpc>
                <a:spcPct val="90000"/>
              </a:lnSpc>
            </a:pPr>
            <a:r>
              <a:rPr lang="en-US" altLang="en-US" sz="1400" dirty="0">
                <a:solidFill>
                  <a:srgbClr val="800080"/>
                </a:solidFill>
                <a:latin typeface="Courier New" panose="02070309020205020404" pitchFamily="49" charset="0"/>
              </a:rPr>
              <a:t>}</a:t>
            </a:r>
          </a:p>
        </p:txBody>
      </p:sp>
      <p:sp>
        <p:nvSpPr>
          <p:cNvPr id="8" name="Rounded Rectangle 7"/>
          <p:cNvSpPr/>
          <p:nvPr/>
        </p:nvSpPr>
        <p:spPr>
          <a:xfrm>
            <a:off x="464591" y="3713826"/>
            <a:ext cx="2880320" cy="2271700"/>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peek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return (q1-&gt;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
        <p:nvSpPr>
          <p:cNvPr id="9" name="Rounded Rectangle 8"/>
          <p:cNvSpPr/>
          <p:nvPr/>
        </p:nvSpPr>
        <p:spPr>
          <a:xfrm>
            <a:off x="4166289" y="1772816"/>
            <a:ext cx="4011821" cy="3456384"/>
          </a:xfrm>
          <a:prstGeom prst="roundRect">
            <a:avLst>
              <a:gd name="adj" fmla="val 2871"/>
            </a:avLst>
          </a:prstGeom>
          <a:solidFill>
            <a:srgbClr val="ECEFF8"/>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nSpc>
                <a:spcPct val="90000"/>
              </a:lnSpc>
            </a:pP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dequeue</a:t>
            </a:r>
            <a:r>
              <a:rPr lang="en-US" altLang="en-US" sz="1400" dirty="0">
                <a:solidFill>
                  <a:srgbClr val="800080"/>
                </a:solidFill>
                <a:latin typeface="Courier New" panose="02070309020205020404" pitchFamily="49" charset="0"/>
              </a:rPr>
              <a:t> (queue *q)</a:t>
            </a:r>
          </a:p>
          <a:p>
            <a:pPr>
              <a:lnSpc>
                <a:spcPct val="90000"/>
              </a:lnSpc>
            </a:pP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int</a:t>
            </a: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queue *q1,*</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q1=q;</a:t>
            </a:r>
          </a:p>
          <a:p>
            <a:pPr>
              <a:lnSpc>
                <a:spcPct val="90000"/>
              </a:lnSpc>
            </a:pPr>
            <a:r>
              <a:rPr lang="en-US" altLang="en-US" sz="1400" dirty="0">
                <a:solidFill>
                  <a:srgbClr val="800080"/>
                </a:solidFill>
                <a:latin typeface="Courier New" panose="02070309020205020404" pitchFamily="49" charset="0"/>
              </a:rPr>
              <a:t>   while(q1-&gt;next!=NULL) </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=q1;</a:t>
            </a:r>
          </a:p>
          <a:p>
            <a:pPr>
              <a:lnSpc>
                <a:spcPct val="90000"/>
              </a:lnSpc>
            </a:pPr>
            <a:r>
              <a:rPr lang="en-US" altLang="en-US" sz="1400" dirty="0">
                <a:solidFill>
                  <a:srgbClr val="800080"/>
                </a:solidFill>
                <a:latin typeface="Courier New" panose="02070309020205020404" pitchFamily="49" charset="0"/>
              </a:rPr>
              <a:t>      q1=q1-&gt;next;</a:t>
            </a:r>
          </a:p>
          <a:p>
            <a:pPr>
              <a:lnSpc>
                <a:spcPct val="90000"/>
              </a:lnSpc>
            </a:pPr>
            <a:r>
              <a:rPr lang="en-US" altLang="en-US" sz="1400" dirty="0">
                <a:solidFill>
                  <a:srgbClr val="800080"/>
                </a:solidFill>
                <a:latin typeface="Courier New" panose="02070309020205020404" pitchFamily="49" charset="0"/>
              </a:rPr>
              <a:t>   }</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=q1-&gt;</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   </a:t>
            </a:r>
            <a:r>
              <a:rPr lang="en-US" altLang="en-US" sz="1400" dirty="0" err="1">
                <a:solidFill>
                  <a:srgbClr val="800080"/>
                </a:solidFill>
                <a:latin typeface="Courier New" panose="02070309020205020404" pitchFamily="49" charset="0"/>
              </a:rPr>
              <a:t>prev</a:t>
            </a:r>
            <a:r>
              <a:rPr lang="en-US" altLang="en-US" sz="1400" dirty="0">
                <a:solidFill>
                  <a:srgbClr val="800080"/>
                </a:solidFill>
                <a:latin typeface="Courier New" panose="02070309020205020404" pitchFamily="49" charset="0"/>
              </a:rPr>
              <a:t>-&gt;next=NULL;</a:t>
            </a:r>
          </a:p>
          <a:p>
            <a:pPr>
              <a:lnSpc>
                <a:spcPct val="90000"/>
              </a:lnSpc>
            </a:pPr>
            <a:r>
              <a:rPr lang="en-US" altLang="en-US" sz="1400" dirty="0">
                <a:solidFill>
                  <a:srgbClr val="800080"/>
                </a:solidFill>
                <a:latin typeface="Courier New" panose="02070309020205020404" pitchFamily="49" charset="0"/>
              </a:rPr>
              <a:t>   free(q1);</a:t>
            </a:r>
          </a:p>
          <a:p>
            <a:pPr>
              <a:lnSpc>
                <a:spcPct val="90000"/>
              </a:lnSpc>
            </a:pPr>
            <a:r>
              <a:rPr lang="en-US" altLang="en-US" sz="1400" dirty="0">
                <a:solidFill>
                  <a:srgbClr val="800080"/>
                </a:solidFill>
                <a:latin typeface="Courier New" panose="02070309020205020404" pitchFamily="49" charset="0"/>
              </a:rPr>
              <a:t>return (</a:t>
            </a:r>
            <a:r>
              <a:rPr lang="en-US" altLang="en-US" sz="1400" dirty="0" err="1">
                <a:solidFill>
                  <a:srgbClr val="800080"/>
                </a:solidFill>
                <a:latin typeface="Courier New" panose="02070309020205020404" pitchFamily="49" charset="0"/>
              </a:rPr>
              <a:t>val</a:t>
            </a:r>
            <a:r>
              <a:rPr lang="en-US" altLang="en-US" sz="1400" dirty="0">
                <a:solidFill>
                  <a:srgbClr val="800080"/>
                </a:solidFill>
                <a:latin typeface="Courier New" panose="02070309020205020404" pitchFamily="49" charset="0"/>
              </a:rPr>
              <a:t>);</a:t>
            </a:r>
          </a:p>
          <a:p>
            <a:pPr>
              <a:lnSpc>
                <a:spcPct val="90000"/>
              </a:lnSpc>
            </a:pPr>
            <a:r>
              <a:rPr lang="en-US" altLang="en-US" sz="1400" dirty="0">
                <a:solidFill>
                  <a:srgbClr val="800080"/>
                </a:solidFill>
                <a:latin typeface="Courier New" panose="02070309020205020404" pitchFamily="49" charset="0"/>
              </a:rPr>
              <a:t>}</a:t>
            </a:r>
          </a:p>
        </p:txBody>
      </p:sp>
    </p:spTree>
    <p:extLst>
      <p:ext uri="{BB962C8B-B14F-4D97-AF65-F5344CB8AC3E}">
        <p14:creationId xmlns:p14="http://schemas.microsoft.com/office/powerpoint/2010/main" val="3043575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p:cNvSpPr>
            <a:spLocks noGrp="1" noChangeArrowheads="1"/>
          </p:cNvSpPr>
          <p:nvPr>
            <p:ph idx="4294967295"/>
          </p:nvPr>
        </p:nvSpPr>
        <p:spPr>
          <a:xfrm>
            <a:off x="421196" y="1265237"/>
            <a:ext cx="8229600" cy="4525963"/>
          </a:xfrm>
          <a:prstGeom prst="rect">
            <a:avLst/>
          </a:prstGeom>
        </p:spPr>
        <p:txBody>
          <a:bodyPr>
            <a:normAutofit/>
          </a:bodyPr>
          <a:lstStyle/>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The size of the queue depends on the number and order of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and </a:t>
            </a:r>
            <a:r>
              <a:rPr lang="en-IN" altLang="en-US" dirty="0" err="1">
                <a:solidFill>
                  <a:srgbClr val="002060"/>
                </a:solidFill>
                <a:latin typeface="Times New Roman" pitchFamily="18" charset="0"/>
                <a:cs typeface="Times New Roman" pitchFamily="18" charset="0"/>
              </a:rPr>
              <a:t>dequeue</a:t>
            </a:r>
            <a:r>
              <a:rPr lang="en-IN" altLang="en-US" dirty="0">
                <a:solidFill>
                  <a:srgbClr val="002060"/>
                </a:solidFill>
                <a:latin typeface="Times New Roman" pitchFamily="18" charset="0"/>
                <a:cs typeface="Times New Roman" pitchFamily="18" charset="0"/>
              </a:rPr>
              <a:t>.</a:t>
            </a:r>
          </a:p>
          <a:p>
            <a:pPr>
              <a:buFont typeface="Arial" panose="020B0604020202020204" pitchFamily="34" charset="0"/>
              <a:buChar char="•"/>
            </a:pPr>
            <a:r>
              <a:rPr lang="en-IN" altLang="en-US" dirty="0">
                <a:solidFill>
                  <a:srgbClr val="002060"/>
                </a:solidFill>
                <a:latin typeface="Times New Roman" pitchFamily="18" charset="0"/>
                <a:cs typeface="Times New Roman" pitchFamily="18" charset="0"/>
              </a:rPr>
              <a:t>It may be situation where memory is available but </a:t>
            </a:r>
            <a:r>
              <a:rPr lang="en-IN" altLang="en-US" dirty="0" err="1">
                <a:solidFill>
                  <a:srgbClr val="002060"/>
                </a:solidFill>
                <a:latin typeface="Times New Roman" pitchFamily="18" charset="0"/>
                <a:cs typeface="Times New Roman" pitchFamily="18" charset="0"/>
              </a:rPr>
              <a:t>enqueue</a:t>
            </a:r>
            <a:r>
              <a:rPr lang="en-IN" altLang="en-US" dirty="0">
                <a:solidFill>
                  <a:srgbClr val="002060"/>
                </a:solidFill>
                <a:latin typeface="Times New Roman" pitchFamily="18" charset="0"/>
                <a:cs typeface="Times New Roman" pitchFamily="18" charset="0"/>
              </a:rPr>
              <a:t> is not possible.</a:t>
            </a:r>
            <a:endParaRPr lang="en-US" altLang="en-US" dirty="0">
              <a:solidFill>
                <a:srgbClr val="002060"/>
              </a:solidFill>
              <a:latin typeface="Times New Roman" pitchFamily="18" charset="0"/>
              <a:cs typeface="Times New Roman" pitchFamily="18" charset="0"/>
            </a:endParaRP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200">
                <a:solidFill>
                  <a:srgbClr val="898989"/>
                </a:solidFill>
                <a:latin typeface="Times New Roman" panose="02020603050405020304" pitchFamily="18" charset="0"/>
              </a:rPr>
              <a:t>Autumn 2016</a:t>
            </a:r>
            <a:endParaRPr lang="en-US" altLang="en-US" sz="1200">
              <a:solidFill>
                <a:srgbClr val="898989"/>
              </a:solidFill>
              <a:latin typeface="Times New Roman" panose="02020603050405020304" pitchFamily="18" charset="0"/>
            </a:endParaRPr>
          </a:p>
        </p:txBody>
      </p:sp>
      <p:sp>
        <p:nvSpPr>
          <p:cNvPr id="28" name="Footer Placeholder 4"/>
          <p:cNvSpPr>
            <a:spLocks noGrp="1"/>
          </p:cNvSpPr>
          <p:nvPr>
            <p:ph type="ftr" sz="quarter" idx="11"/>
          </p:nvPr>
        </p:nvSpPr>
        <p:spPr/>
        <p:txBody>
          <a:bodyPr/>
          <a:lstStyle/>
          <a:p>
            <a:pPr>
              <a:defRPr/>
            </a:pPr>
            <a:r>
              <a:rPr lang="en-US"/>
              <a:t>Autumn 2016</a:t>
            </a:r>
          </a:p>
        </p:txBody>
      </p:sp>
      <p:sp>
        <p:nvSpPr>
          <p:cNvPr id="809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681434-8FC1-492D-AA8C-1DE458CB4EA5}" type="slidenum">
              <a:rPr lang="en-US" altLang="en-US" sz="1200">
                <a:solidFill>
                  <a:srgbClr val="898989"/>
                </a:solidFill>
                <a:latin typeface="Times New Roman" panose="02020603050405020304" pitchFamily="18" charset="0"/>
              </a:rPr>
              <a:pPr>
                <a:spcBef>
                  <a:spcPct val="0"/>
                </a:spcBef>
                <a:buFontTx/>
                <a:buNone/>
              </a:pPr>
              <a:t>42</a:t>
            </a:fld>
            <a:endParaRPr lang="en-US" altLang="en-US" sz="1200">
              <a:solidFill>
                <a:srgbClr val="898989"/>
              </a:solidFill>
              <a:latin typeface="Times New Roman" panose="02020603050405020304" pitchFamily="18" charset="0"/>
            </a:endParaRPr>
          </a:p>
        </p:txBody>
      </p:sp>
      <p:sp>
        <p:nvSpPr>
          <p:cNvPr id="80902" name="Rectangle 11"/>
          <p:cNvSpPr>
            <a:spLocks noChangeArrowheads="1"/>
          </p:cNvSpPr>
          <p:nvPr/>
        </p:nvSpPr>
        <p:spPr bwMode="auto">
          <a:xfrm>
            <a:off x="1905000" y="4038600"/>
            <a:ext cx="4572000" cy="609600"/>
          </a:xfrm>
          <a:prstGeom prst="rect">
            <a:avLst/>
          </a:prstGeom>
          <a:solidFill>
            <a:schemeClr val="hlink"/>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112644" name="Rectangle 4"/>
          <p:cNvSpPr>
            <a:spLocks noChangeArrowheads="1"/>
          </p:cNvSpPr>
          <p:nvPr/>
        </p:nvSpPr>
        <p:spPr bwMode="auto">
          <a:xfrm>
            <a:off x="19050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4" name="Rectangle 5"/>
          <p:cNvSpPr>
            <a:spLocks noChangeArrowheads="1"/>
          </p:cNvSpPr>
          <p:nvPr/>
        </p:nvSpPr>
        <p:spPr bwMode="auto">
          <a:xfrm>
            <a:off x="24384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5" name="Rectangle 6"/>
          <p:cNvSpPr>
            <a:spLocks noChangeArrowheads="1"/>
          </p:cNvSpPr>
          <p:nvPr/>
        </p:nvSpPr>
        <p:spPr bwMode="auto">
          <a:xfrm>
            <a:off x="29718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sp>
        <p:nvSpPr>
          <p:cNvPr id="80906" name="Rectangle 7"/>
          <p:cNvSpPr>
            <a:spLocks noChangeArrowheads="1"/>
          </p:cNvSpPr>
          <p:nvPr/>
        </p:nvSpPr>
        <p:spPr bwMode="auto">
          <a:xfrm>
            <a:off x="35052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2" name="Group 14"/>
          <p:cNvGrpSpPr>
            <a:grpSpLocks/>
          </p:cNvGrpSpPr>
          <p:nvPr/>
        </p:nvGrpSpPr>
        <p:grpSpPr bwMode="auto">
          <a:xfrm>
            <a:off x="1812925" y="4572000"/>
            <a:ext cx="876300" cy="987425"/>
            <a:chOff x="1142" y="2880"/>
            <a:chExt cx="552" cy="622"/>
          </a:xfrm>
        </p:grpSpPr>
        <p:sp>
          <p:nvSpPr>
            <p:cNvPr id="80924" name="Text Box 12"/>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25" name="Line 13"/>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3" name="Group 15"/>
          <p:cNvGrpSpPr>
            <a:grpSpLocks/>
          </p:cNvGrpSpPr>
          <p:nvPr/>
        </p:nvGrpSpPr>
        <p:grpSpPr bwMode="auto">
          <a:xfrm>
            <a:off x="3352800" y="4572000"/>
            <a:ext cx="773113" cy="987425"/>
            <a:chOff x="1142" y="2880"/>
            <a:chExt cx="487" cy="622"/>
          </a:xfrm>
        </p:grpSpPr>
        <p:sp>
          <p:nvSpPr>
            <p:cNvPr id="80922" name="Text Box 16"/>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3" name="Line 17"/>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58" name="Rectangle 18"/>
          <p:cNvSpPr>
            <a:spLocks noChangeArrowheads="1"/>
          </p:cNvSpPr>
          <p:nvPr/>
        </p:nvSpPr>
        <p:spPr bwMode="auto">
          <a:xfrm>
            <a:off x="4038600" y="4038600"/>
            <a:ext cx="533400" cy="60960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FF0000"/>
              </a:solidFill>
              <a:latin typeface="Times New Roman" panose="02020603050405020304" pitchFamily="18" charset="0"/>
            </a:endParaRPr>
          </a:p>
        </p:txBody>
      </p:sp>
      <p:grpSp>
        <p:nvGrpSpPr>
          <p:cNvPr id="4" name="Group 19"/>
          <p:cNvGrpSpPr>
            <a:grpSpLocks/>
          </p:cNvGrpSpPr>
          <p:nvPr/>
        </p:nvGrpSpPr>
        <p:grpSpPr bwMode="auto">
          <a:xfrm>
            <a:off x="3798888" y="4572000"/>
            <a:ext cx="773112" cy="987425"/>
            <a:chOff x="1142" y="2880"/>
            <a:chExt cx="487" cy="622"/>
          </a:xfrm>
        </p:grpSpPr>
        <p:sp>
          <p:nvSpPr>
            <p:cNvPr id="80920" name="Text Box 20"/>
            <p:cNvSpPr txBox="1">
              <a:spLocks noChangeArrowheads="1"/>
            </p:cNvSpPr>
            <p:nvPr/>
          </p:nvSpPr>
          <p:spPr bwMode="auto">
            <a:xfrm>
              <a:off x="1142" y="3194"/>
              <a:ext cx="487"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rear</a:t>
              </a:r>
            </a:p>
          </p:txBody>
        </p:sp>
        <p:sp>
          <p:nvSpPr>
            <p:cNvPr id="80921" name="Line 21"/>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2" name="Text Box 22"/>
          <p:cNvSpPr txBox="1">
            <a:spLocks noChangeArrowheads="1"/>
          </p:cNvSpPr>
          <p:nvPr/>
        </p:nvSpPr>
        <p:spPr bwMode="auto">
          <a:xfrm>
            <a:off x="2292350" y="2593554"/>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ENQUEUE</a:t>
            </a:r>
          </a:p>
        </p:txBody>
      </p:sp>
      <p:grpSp>
        <p:nvGrpSpPr>
          <p:cNvPr id="5" name="Group 23"/>
          <p:cNvGrpSpPr>
            <a:grpSpLocks/>
          </p:cNvGrpSpPr>
          <p:nvPr/>
        </p:nvGrpSpPr>
        <p:grpSpPr bwMode="auto">
          <a:xfrm>
            <a:off x="2209800" y="4648200"/>
            <a:ext cx="876300" cy="987425"/>
            <a:chOff x="1142" y="2880"/>
            <a:chExt cx="552" cy="622"/>
          </a:xfrm>
        </p:grpSpPr>
        <p:sp>
          <p:nvSpPr>
            <p:cNvPr id="80918" name="Text Box 24"/>
            <p:cNvSpPr txBox="1">
              <a:spLocks noChangeArrowheads="1"/>
            </p:cNvSpPr>
            <p:nvPr/>
          </p:nvSpPr>
          <p:spPr bwMode="auto">
            <a:xfrm>
              <a:off x="1142" y="3194"/>
              <a:ext cx="552" cy="308"/>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FF0000"/>
                  </a:solidFill>
                  <a:latin typeface="Times New Roman" panose="02020603050405020304" pitchFamily="18" charset="0"/>
                </a:rPr>
                <a:t>front</a:t>
              </a:r>
            </a:p>
          </p:txBody>
        </p:sp>
        <p:sp>
          <p:nvSpPr>
            <p:cNvPr id="80919" name="Line 25"/>
            <p:cNvSpPr>
              <a:spLocks noChangeShapeType="1"/>
            </p:cNvSpPr>
            <p:nvPr/>
          </p:nvSpPr>
          <p:spPr bwMode="auto">
            <a:xfrm flipV="1">
              <a:off x="1392" y="2880"/>
              <a:ext cx="0" cy="288"/>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12666" name="Text Box 26"/>
          <p:cNvSpPr txBox="1">
            <a:spLocks noChangeArrowheads="1"/>
          </p:cNvSpPr>
          <p:nvPr/>
        </p:nvSpPr>
        <p:spPr bwMode="auto">
          <a:xfrm>
            <a:off x="4606131" y="2580829"/>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DEQUEUE</a:t>
            </a:r>
          </a:p>
        </p:txBody>
      </p:sp>
      <p:sp>
        <p:nvSpPr>
          <p:cNvPr id="112667" name="Text Box 27"/>
          <p:cNvSpPr txBox="1">
            <a:spLocks noChangeArrowheads="1"/>
          </p:cNvSpPr>
          <p:nvPr/>
        </p:nvSpPr>
        <p:spPr bwMode="auto">
          <a:xfrm>
            <a:off x="1203325" y="3115816"/>
            <a:ext cx="6666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Effective queuing storage area of array gets reduced.</a:t>
            </a:r>
          </a:p>
        </p:txBody>
      </p:sp>
      <p:sp>
        <p:nvSpPr>
          <p:cNvPr id="112668" name="Text Box 28"/>
          <p:cNvSpPr txBox="1">
            <a:spLocks noChangeArrowheads="1"/>
          </p:cNvSpPr>
          <p:nvPr/>
        </p:nvSpPr>
        <p:spPr bwMode="auto">
          <a:xfrm>
            <a:off x="4114800" y="5791200"/>
            <a:ext cx="3873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bg2">
                    <a:lumMod val="50000"/>
                  </a:schemeClr>
                </a:solidFill>
                <a:latin typeface="Times New Roman" panose="02020603050405020304" pitchFamily="18" charset="0"/>
              </a:rPr>
              <a:t>Use of circular array indexing</a:t>
            </a:r>
          </a:p>
        </p:txBody>
      </p:sp>
      <p:sp>
        <p:nvSpPr>
          <p:cNvPr id="80916" name="Text Box 29"/>
          <p:cNvSpPr txBox="1">
            <a:spLocks noChangeArrowheads="1"/>
          </p:cNvSpPr>
          <p:nvPr/>
        </p:nvSpPr>
        <p:spPr bwMode="auto">
          <a:xfrm>
            <a:off x="19812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0</a:t>
            </a:r>
          </a:p>
        </p:txBody>
      </p:sp>
      <p:sp>
        <p:nvSpPr>
          <p:cNvPr id="80917" name="Text Box 30"/>
          <p:cNvSpPr txBox="1">
            <a:spLocks noChangeArrowheads="1"/>
          </p:cNvSpPr>
          <p:nvPr/>
        </p:nvSpPr>
        <p:spPr bwMode="auto">
          <a:xfrm>
            <a:off x="6096000" y="35814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N</a:t>
            </a:r>
          </a:p>
        </p:txBody>
      </p:sp>
      <p:sp>
        <p:nvSpPr>
          <p:cNvPr id="31" name="Title 1"/>
          <p:cNvSpPr>
            <a:spLocks noGrp="1"/>
          </p:cNvSpPr>
          <p:nvPr>
            <p:ph type="title"/>
          </p:nvPr>
        </p:nvSpPr>
        <p:spPr>
          <a:xfrm>
            <a:off x="179512" y="116632"/>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Problem With Array Implementation</a:t>
            </a:r>
            <a:endParaRPr lang="en-IN" sz="4000" dirty="0">
              <a:solidFill>
                <a:srgbClr val="7030A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291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58"/>
                                        </p:tgtEl>
                                        <p:attrNameLst>
                                          <p:attrName>style.visibility</p:attrName>
                                        </p:attrNameLst>
                                      </p:cBhvr>
                                      <p:to>
                                        <p:strVal val="visible"/>
                                      </p:to>
                                    </p:set>
                                    <p:animEffect transition="in" filter="checkerboard(across)">
                                      <p:cBhvr>
                                        <p:cTn id="17" dur="500"/>
                                        <p:tgtEl>
                                          <p:spTgt spid="112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62"/>
                                        </p:tgtEl>
                                        <p:attrNameLst>
                                          <p:attrName>style.visibility</p:attrName>
                                        </p:attrNameLst>
                                      </p:cBhvr>
                                      <p:to>
                                        <p:strVal val="visible"/>
                                      </p:to>
                                    </p:set>
                                    <p:animEffect transition="in" filter="checkerboard(across)">
                                      <p:cBhvr>
                                        <p:cTn id="22" dur="500"/>
                                        <p:tgtEl>
                                          <p:spTgt spid="112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1" nodeType="clickEffect">
                                  <p:stCondLst>
                                    <p:cond delay="0"/>
                                  </p:stCondLst>
                                  <p:childTnLst>
                                    <p:animEffect transition="out" filter="checkerboard(across)">
                                      <p:cBhvr>
                                        <p:cTn id="26" dur="500"/>
                                        <p:tgtEl>
                                          <p:spTgt spid="112662"/>
                                        </p:tgtEl>
                                      </p:cBhvr>
                                    </p:animEffect>
                                    <p:set>
                                      <p:cBhvr>
                                        <p:cTn id="27" dur="1" fill="hold">
                                          <p:stCondLst>
                                            <p:cond delay="499"/>
                                          </p:stCondLst>
                                        </p:cTn>
                                        <p:tgtEl>
                                          <p:spTgt spid="112662"/>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12644"/>
                                        </p:tgtEl>
                                      </p:cBhvr>
                                    </p:animEffect>
                                    <p:set>
                                      <p:cBhvr>
                                        <p:cTn id="32" dur="1" fill="hold">
                                          <p:stCondLst>
                                            <p:cond delay="499"/>
                                          </p:stCondLst>
                                        </p:cTn>
                                        <p:tgtEl>
                                          <p:spTgt spid="11264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nodeType="clickEffect">
                                  <p:stCondLst>
                                    <p:cond delay="0"/>
                                  </p:stCondLst>
                                  <p:childTnLst>
                                    <p:animEffect transition="out" filter="checkerboard(across)">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66"/>
                                        </p:tgtEl>
                                        <p:attrNameLst>
                                          <p:attrName>style.visibility</p:attrName>
                                        </p:attrNameLst>
                                      </p:cBhvr>
                                      <p:to>
                                        <p:strVal val="visible"/>
                                      </p:to>
                                    </p:set>
                                    <p:animEffect transition="in" filter="checkerboard(across)">
                                      <p:cBhvr>
                                        <p:cTn id="47" dur="500"/>
                                        <p:tgtEl>
                                          <p:spTgt spid="1126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12666"/>
                                        </p:tgtEl>
                                      </p:cBhvr>
                                    </p:animEffect>
                                    <p:set>
                                      <p:cBhvr>
                                        <p:cTn id="52" dur="1" fill="hold">
                                          <p:stCondLst>
                                            <p:cond delay="499"/>
                                          </p:stCondLst>
                                        </p:cTn>
                                        <p:tgtEl>
                                          <p:spTgt spid="11266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2667"/>
                                        </p:tgtEl>
                                        <p:attrNameLst>
                                          <p:attrName>style.visibility</p:attrName>
                                        </p:attrNameLst>
                                      </p:cBhvr>
                                      <p:to>
                                        <p:strVal val="visible"/>
                                      </p:to>
                                    </p:set>
                                    <p:animEffect transition="in" filter="checkerboard(across)">
                                      <p:cBhvr>
                                        <p:cTn id="57" dur="500"/>
                                        <p:tgtEl>
                                          <p:spTgt spid="112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12668"/>
                                        </p:tgtEl>
                                        <p:attrNameLst>
                                          <p:attrName>style.visibility</p:attrName>
                                        </p:attrNameLst>
                                      </p:cBhvr>
                                      <p:to>
                                        <p:strVal val="visible"/>
                                      </p:to>
                                    </p:set>
                                    <p:animEffect transition="in" filter="checkerboard(across)">
                                      <p:cBhvr>
                                        <p:cTn id="62" dur="500"/>
                                        <p:tgtEl>
                                          <p:spTgt spid="112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8" grpId="0" animBg="1"/>
      <p:bldP spid="112662" grpId="0"/>
      <p:bldP spid="112662" grpId="1"/>
      <p:bldP spid="112666" grpId="0"/>
      <p:bldP spid="112666" grpId="1"/>
      <p:bldP spid="112667" grpId="0"/>
      <p:bldP spid="1126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Applications of Queues</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Waiting lists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Access to shared resources (e.g., printer)</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Multiprogramming</a:t>
            </a:r>
          </a:p>
          <a:p>
            <a:pPr marL="45720" indent="0" algn="just">
              <a:lnSpc>
                <a:spcPct val="110000"/>
              </a:lnSpc>
              <a:buNone/>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Indirect applications:-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Auxiliary data structure for algorithms</a:t>
            </a:r>
          </a:p>
          <a:p>
            <a:pPr lvl="1"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Component of other data structures</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43</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Tree>
    <p:extLst>
      <p:ext uri="{BB962C8B-B14F-4D97-AF65-F5344CB8AC3E}">
        <p14:creationId xmlns:p14="http://schemas.microsoft.com/office/powerpoint/2010/main" val="26231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y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710" y="1628800"/>
            <a:ext cx="2304256" cy="358439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4294967295"/>
          </p:nvPr>
        </p:nvSpPr>
        <p:spPr>
          <a:xfrm>
            <a:off x="467544" y="692696"/>
            <a:ext cx="8229600" cy="936104"/>
          </a:xfrm>
          <a:prstGeom prst="rect">
            <a:avLst/>
          </a:prstGeom>
        </p:spPr>
        <p:txBody>
          <a:bodyPr>
            <a:normAutofit fontScale="92500" lnSpcReduction="10000"/>
          </a:bodyPr>
          <a:lstStyle/>
          <a:p>
            <a:pPr marL="0" indent="0" algn="ctr">
              <a:buNone/>
            </a:pPr>
            <a:r>
              <a:rPr lang="en-US" altLang="zh-CN" sz="6000" dirty="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6" name="Rectangle 5"/>
          <p:cNvSpPr/>
          <p:nvPr/>
        </p:nvSpPr>
        <p:spPr>
          <a:xfrm>
            <a:off x="683568" y="5301208"/>
            <a:ext cx="7704855" cy="830997"/>
          </a:xfrm>
          <a:prstGeom prst="rect">
            <a:avLst/>
          </a:prstGeom>
        </p:spPr>
        <p:txBody>
          <a:bodyPr wrap="square">
            <a:spAutoFit/>
          </a:bodyPr>
          <a:lstStyle/>
          <a:p>
            <a:pPr lvl="1" algn="ctr"/>
            <a:r>
              <a:rPr lang="en-IN" sz="2400" dirty="0">
                <a:solidFill>
                  <a:srgbClr val="0070C0"/>
                </a:solidFill>
                <a:latin typeface="Times New Roman" pitchFamily="18" charset="0"/>
                <a:cs typeface="Times New Roman" pitchFamily="18" charset="0"/>
              </a:rPr>
              <a:t>You may post your question(s) at the “Discussion Forum” maintained in the course Web page.</a:t>
            </a:r>
          </a:p>
        </p:txBody>
      </p:sp>
      <p:sp>
        <p:nvSpPr>
          <p:cNvPr id="2" name="Footer Placeholder 1"/>
          <p:cNvSpPr>
            <a:spLocks noGrp="1"/>
          </p:cNvSpPr>
          <p:nvPr>
            <p:ph type="ftr" sz="quarter" idx="11"/>
          </p:nvPr>
        </p:nvSpPr>
        <p:spPr/>
        <p:txBody>
          <a:bodyPr/>
          <a:lstStyle/>
          <a:p>
            <a:r>
              <a:rPr lang="en-IN"/>
              <a:t>CS 11001 : Programming and Data Structures</a:t>
            </a:r>
          </a:p>
        </p:txBody>
      </p:sp>
      <p:sp>
        <p:nvSpPr>
          <p:cNvPr id="4" name="Slide Number Placeholder 3"/>
          <p:cNvSpPr>
            <a:spLocks noGrp="1"/>
          </p:cNvSpPr>
          <p:nvPr>
            <p:ph type="sldNum" sz="quarter" idx="12"/>
          </p:nvPr>
        </p:nvSpPr>
        <p:spPr/>
        <p:txBody>
          <a:bodyPr/>
          <a:lstStyle/>
          <a:p>
            <a:fld id="{2412D51A-C1C7-4F6F-ADB4-90C3724E8DB4}" type="slidenum">
              <a:rPr lang="en-IN" smtClean="0"/>
              <a:t>44</a:t>
            </a:fld>
            <a:endParaRPr lang="en-IN"/>
          </a:p>
        </p:txBody>
      </p:sp>
      <p:sp>
        <p:nvSpPr>
          <p:cNvPr id="7" name="Date Placeholder 6"/>
          <p:cNvSpPr>
            <a:spLocks noGrp="1"/>
          </p:cNvSpPr>
          <p:nvPr>
            <p:ph type="dt" sz="half" idx="10"/>
          </p:nvPr>
        </p:nvSpPr>
        <p:spPr/>
        <p:txBody>
          <a:bodyPr/>
          <a:lstStyle/>
          <a:p>
            <a:r>
              <a:rPr lang="en-US"/>
              <a:t>Lecture #00: © DSamanta</a:t>
            </a:r>
            <a:endParaRPr lang="en-IN"/>
          </a:p>
        </p:txBody>
      </p:sp>
    </p:spTree>
    <p:extLst>
      <p:ext uri="{BB962C8B-B14F-4D97-AF65-F5344CB8AC3E}">
        <p14:creationId xmlns:p14="http://schemas.microsoft.com/office/powerpoint/2010/main" val="3635958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to ponder…</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45</a:t>
            </a:fld>
            <a:endParaRPr lang="en-IN" dirty="0"/>
          </a:p>
        </p:txBody>
      </p:sp>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502920" indent="-457200">
              <a:lnSpc>
                <a:spcPct val="150000"/>
              </a:lnSpc>
              <a:buFont typeface="+mj-lt"/>
              <a:buAutoNum type="arabicPeriod"/>
            </a:pPr>
            <a:endParaRPr lang="en-US" sz="1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15305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4294967295"/>
          </p:nvPr>
        </p:nvSpPr>
        <p:spPr>
          <a:xfrm>
            <a:off x="107504" y="404664"/>
            <a:ext cx="8229600" cy="936104"/>
          </a:xfrm>
          <a:prstGeom prst="rect">
            <a:avLst/>
          </a:prstGeom>
        </p:spPr>
        <p:txBody>
          <a:bodyPr>
            <a:normAutofit/>
          </a:bodyPr>
          <a:lstStyle/>
          <a:p>
            <a:pPr marL="0" indent="0">
              <a:buNone/>
            </a:pPr>
            <a:r>
              <a:rPr lang="en-US" altLang="zh-CN" sz="4800" dirty="0">
                <a:solidFill>
                  <a:srgbClr val="7030A0"/>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Problems for practice…</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2" name="Footer Placeholder 1"/>
          <p:cNvSpPr>
            <a:spLocks noGrp="1"/>
          </p:cNvSpPr>
          <p:nvPr>
            <p:ph type="ftr" sz="quarter" idx="11"/>
          </p:nvPr>
        </p:nvSpPr>
        <p:spPr/>
        <p:txBody>
          <a:bodyPr/>
          <a:lstStyle/>
          <a:p>
            <a:r>
              <a:rPr lang="en-IN"/>
              <a:t>CS 11001 : Programming and Data Structures</a:t>
            </a:r>
            <a:endParaRPr lang="en-IN" dirty="0"/>
          </a:p>
        </p:txBody>
      </p:sp>
      <p:sp>
        <p:nvSpPr>
          <p:cNvPr id="3" name="Slide Number Placeholder 2"/>
          <p:cNvSpPr>
            <a:spLocks noGrp="1"/>
          </p:cNvSpPr>
          <p:nvPr>
            <p:ph type="sldNum" sz="quarter" idx="12"/>
          </p:nvPr>
        </p:nvSpPr>
        <p:spPr/>
        <p:txBody>
          <a:bodyPr/>
          <a:lstStyle/>
          <a:p>
            <a:fld id="{2412D51A-C1C7-4F6F-ADB4-90C3724E8DB4}" type="slidenum">
              <a:rPr lang="en-IN" smtClean="0"/>
              <a:t>46</a:t>
            </a:fld>
            <a:endParaRPr lang="en-IN" dirty="0"/>
          </a:p>
        </p:txBody>
      </p:sp>
      <p:sp>
        <p:nvSpPr>
          <p:cNvPr id="4" name="Date Placeholder 3"/>
          <p:cNvSpPr>
            <a:spLocks noGrp="1"/>
          </p:cNvSpPr>
          <p:nvPr>
            <p:ph type="dt" sz="half" idx="10"/>
          </p:nvPr>
        </p:nvSpPr>
        <p:spPr/>
        <p:txBody>
          <a:bodyPr/>
          <a:lstStyle/>
          <a:p>
            <a:r>
              <a:rPr lang="en-US"/>
              <a:t>Lecture #00: © DSamanta</a:t>
            </a:r>
            <a:endParaRPr lang="en-IN" sz="1000" b="0" i="1" dirty="0"/>
          </a:p>
        </p:txBody>
      </p:sp>
      <p:sp>
        <p:nvSpPr>
          <p:cNvPr id="8" name="Content Placeholder 2"/>
          <p:cNvSpPr>
            <a:spLocks noGrp="1"/>
          </p:cNvSpPr>
          <p:nvPr>
            <p:ph idx="4294967295"/>
          </p:nvPr>
        </p:nvSpPr>
        <p:spPr>
          <a:xfrm>
            <a:off x="457200" y="1600200"/>
            <a:ext cx="8363272" cy="4525963"/>
          </a:xfrm>
          <a:prstGeom prst="rect">
            <a:avLst/>
          </a:prstGeom>
        </p:spPr>
        <p:txBody>
          <a:bodyPr>
            <a:normAutofit/>
          </a:bodyPr>
          <a:lstStyle/>
          <a:p>
            <a:pPr marL="388620" indent="-342900">
              <a:lnSpc>
                <a:spcPct val="150000"/>
              </a:lnSpc>
              <a:buFont typeface="+mj-lt"/>
              <a:buAutoNum type="arabicPeriod"/>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64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Basic Idea</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3"/>
            <a:ext cx="8363272" cy="4752528"/>
          </a:xfrm>
          <a:prstGeom prst="rect">
            <a:avLst/>
          </a:prstGeom>
        </p:spPr>
        <p:txBody>
          <a:bodyPr>
            <a:normAutofit/>
          </a:bodyPr>
          <a:lstStyle/>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A stack is an Abstract Data Type (ADT), commonly used in most programming languages. It is named stack as it behaves like a real-world stack, for example – a deck of cards or a pile of plates, etc.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5</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1026" name="Picture 2" descr="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6134937" cy="1593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5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Representation</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Can be implemented by means of Array, Structure, Pointers and Linked List.</a:t>
            </a:r>
          </a:p>
          <a:p>
            <a:pPr algn="just">
              <a:lnSpc>
                <a:spcPct val="110000"/>
              </a:lnSpc>
              <a:buFont typeface="Arial" pitchFamily="34" charset="0"/>
              <a:buChar char="•"/>
            </a:pPr>
            <a:r>
              <a:rPr lang="en-IN" dirty="0">
                <a:solidFill>
                  <a:srgbClr val="002060"/>
                </a:solidFill>
                <a:latin typeface="Times New Roman" pitchFamily="18" charset="0"/>
                <a:cs typeface="Times New Roman" pitchFamily="18" charset="0"/>
              </a:rPr>
              <a:t>Stack can either be a fixed size or dynamic.</a:t>
            </a: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6</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pic>
        <p:nvPicPr>
          <p:cNvPr id="2050" name="Picture 2" descr="Stack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96752"/>
            <a:ext cx="5898628" cy="36047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6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7</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
        <p:nvSpPr>
          <p:cNvPr id="19" name="Oval 18"/>
          <p:cNvSpPr>
            <a:spLocks noChangeArrowheads="1"/>
          </p:cNvSpPr>
          <p:nvPr/>
        </p:nvSpPr>
        <p:spPr bwMode="auto">
          <a:xfrm>
            <a:off x="4991100" y="1257300"/>
            <a:ext cx="2514600" cy="457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0"/>
              </a:spcBef>
              <a:buFontTx/>
              <a:buNone/>
            </a:pPr>
            <a:r>
              <a:rPr lang="en-US" altLang="en-US" sz="2800" dirty="0">
                <a:solidFill>
                  <a:srgbClr val="0070C0"/>
                </a:solidFill>
                <a:latin typeface="Courier New" panose="02070309020205020404" pitchFamily="49" charset="0"/>
                <a:cs typeface="Courier New" panose="02070309020205020404" pitchFamily="49" charset="0"/>
              </a:rPr>
              <a:t>STACK</a:t>
            </a:r>
          </a:p>
        </p:txBody>
      </p:sp>
      <p:sp>
        <p:nvSpPr>
          <p:cNvPr id="20" name="Line 3"/>
          <p:cNvSpPr>
            <a:spLocks noChangeShapeType="1"/>
          </p:cNvSpPr>
          <p:nvPr/>
        </p:nvSpPr>
        <p:spPr bwMode="auto">
          <a:xfrm>
            <a:off x="3009900" y="1333500"/>
            <a:ext cx="2362200" cy="5334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1" name="Line 4"/>
          <p:cNvSpPr>
            <a:spLocks noChangeShapeType="1"/>
          </p:cNvSpPr>
          <p:nvPr/>
        </p:nvSpPr>
        <p:spPr bwMode="auto">
          <a:xfrm>
            <a:off x="3086100" y="2400300"/>
            <a:ext cx="2057400" cy="762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2" name="Line 5"/>
          <p:cNvSpPr>
            <a:spLocks noChangeShapeType="1"/>
          </p:cNvSpPr>
          <p:nvPr/>
        </p:nvSpPr>
        <p:spPr bwMode="auto">
          <a:xfrm>
            <a:off x="3162300" y="3390900"/>
            <a:ext cx="1828800" cy="15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3" name="Line 6"/>
          <p:cNvSpPr>
            <a:spLocks noChangeShapeType="1"/>
          </p:cNvSpPr>
          <p:nvPr/>
        </p:nvSpPr>
        <p:spPr bwMode="auto">
          <a:xfrm flipV="1">
            <a:off x="3086100" y="4000500"/>
            <a:ext cx="1905000" cy="2286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4" name="Line 7"/>
          <p:cNvSpPr>
            <a:spLocks noChangeShapeType="1"/>
          </p:cNvSpPr>
          <p:nvPr/>
        </p:nvSpPr>
        <p:spPr bwMode="auto">
          <a:xfrm flipV="1">
            <a:off x="3086100" y="4457700"/>
            <a:ext cx="2057400" cy="6858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endParaRPr lang="en-IN"/>
          </a:p>
        </p:txBody>
      </p:sp>
      <p:sp>
        <p:nvSpPr>
          <p:cNvPr id="25" name="Text Box 8"/>
          <p:cNvSpPr txBox="1">
            <a:spLocks noChangeArrowheads="1"/>
          </p:cNvSpPr>
          <p:nvPr/>
        </p:nvSpPr>
        <p:spPr bwMode="auto">
          <a:xfrm>
            <a:off x="1943100" y="10287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push</a:t>
            </a:r>
          </a:p>
        </p:txBody>
      </p:sp>
      <p:sp>
        <p:nvSpPr>
          <p:cNvPr id="26" name="Text Box 9"/>
          <p:cNvSpPr txBox="1">
            <a:spLocks noChangeArrowheads="1"/>
          </p:cNvSpPr>
          <p:nvPr/>
        </p:nvSpPr>
        <p:spPr bwMode="auto">
          <a:xfrm>
            <a:off x="1866900" y="30861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create</a:t>
            </a:r>
          </a:p>
        </p:txBody>
      </p:sp>
      <p:sp>
        <p:nvSpPr>
          <p:cNvPr id="27" name="Text Box 10"/>
          <p:cNvSpPr txBox="1">
            <a:spLocks noChangeArrowheads="1"/>
          </p:cNvSpPr>
          <p:nvPr/>
        </p:nvSpPr>
        <p:spPr bwMode="auto">
          <a:xfrm>
            <a:off x="2019300" y="21717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a:solidFill>
                  <a:srgbClr val="0070C0"/>
                </a:solidFill>
                <a:latin typeface="Courier New" panose="02070309020205020404" pitchFamily="49" charset="0"/>
                <a:cs typeface="Courier New" panose="02070309020205020404" pitchFamily="49" charset="0"/>
              </a:rPr>
              <a:t>pop</a:t>
            </a:r>
          </a:p>
        </p:txBody>
      </p:sp>
      <p:sp>
        <p:nvSpPr>
          <p:cNvPr id="28" name="Text Box 11"/>
          <p:cNvSpPr txBox="1">
            <a:spLocks noChangeArrowheads="1"/>
          </p:cNvSpPr>
          <p:nvPr/>
        </p:nvSpPr>
        <p:spPr bwMode="auto">
          <a:xfrm>
            <a:off x="1638300" y="4983559"/>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isfull</a:t>
            </a:r>
            <a:endParaRPr lang="en-US" altLang="en-US" sz="2400" dirty="0">
              <a:solidFill>
                <a:srgbClr val="0070C0"/>
              </a:solidFill>
              <a:latin typeface="Courier New" panose="02070309020205020404" pitchFamily="49" charset="0"/>
              <a:cs typeface="Courier New" panose="02070309020205020404" pitchFamily="49" charset="0"/>
            </a:endParaRPr>
          </a:p>
        </p:txBody>
      </p:sp>
      <p:sp>
        <p:nvSpPr>
          <p:cNvPr id="29" name="Text Box 12"/>
          <p:cNvSpPr txBox="1">
            <a:spLocks noChangeArrowheads="1"/>
          </p:cNvSpPr>
          <p:nvPr/>
        </p:nvSpPr>
        <p:spPr bwMode="auto">
          <a:xfrm>
            <a:off x="1638300" y="39243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eaLnBrk="1" hangingPunct="1">
              <a:spcBef>
                <a:spcPct val="50000"/>
              </a:spcBef>
              <a:buFontTx/>
              <a:buNone/>
            </a:pPr>
            <a:r>
              <a:rPr lang="en-US" altLang="en-US" sz="2400" dirty="0" err="1">
                <a:solidFill>
                  <a:srgbClr val="0070C0"/>
                </a:solidFill>
                <a:latin typeface="Courier New" panose="02070309020205020404" pitchFamily="49" charset="0"/>
                <a:cs typeface="Courier New" panose="02070309020205020404" pitchFamily="49" charset="0"/>
              </a:rPr>
              <a:t>isempty</a:t>
            </a:r>
            <a:endParaRPr lang="en-US" altLang="en-US" sz="24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42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12968" cy="1143000"/>
          </a:xfrm>
        </p:spPr>
        <p:txBody>
          <a:bodyPr>
            <a:normAutofit/>
          </a:bodyPr>
          <a:lstStyle/>
          <a:p>
            <a:pPr marL="0" indent="0" algn="l">
              <a:buNone/>
            </a:pPr>
            <a:r>
              <a:rPr lang="en-US" sz="4000" dirty="0">
                <a:solidFill>
                  <a:srgbClr val="7030A0"/>
                </a:solidFill>
                <a:latin typeface="Times New Roman" pitchFamily="18" charset="0"/>
                <a:cs typeface="Times New Roman" pitchFamily="18" charset="0"/>
              </a:rPr>
              <a:t>STACK: Last-In-First-Out (LIFO)</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8363272" cy="5340573"/>
          </a:xfrm>
          <a:prstGeom prst="rect">
            <a:avLst/>
          </a:prstGeom>
        </p:spPr>
        <p:txBody>
          <a:bodyPr>
            <a:normAutofit/>
          </a:bodyPr>
          <a:lstStyle/>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push (stack *s, </a:t>
            </a: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FF0000"/>
                </a:solidFill>
                <a:latin typeface="Courier New" panose="02070309020205020404" pitchFamily="49" charset="0"/>
                <a:cs typeface="Courier New" panose="02070309020205020404" pitchFamily="49" charset="0"/>
              </a:rPr>
              <a:t> element</a:t>
            </a:r>
            <a:r>
              <a:rPr lang="en-IN" b="1" dirty="0">
                <a:solidFill>
                  <a:srgbClr val="0070C0"/>
                </a:solidFill>
                <a:latin typeface="Courier New" panose="02070309020205020404" pitchFamily="49" charset="0"/>
                <a:cs typeface="Courier New" panose="02070309020205020404" pitchFamily="49" charset="0"/>
              </a:rPr>
              <a:t>);</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Insert an element in the stack */</a:t>
            </a:r>
          </a:p>
          <a:p>
            <a:pPr algn="just">
              <a:buFont typeface="Arial" pitchFamily="34" charset="0"/>
              <a:buChar char="•"/>
            </a:pPr>
            <a:r>
              <a:rPr lang="en-IN" b="1" dirty="0" err="1">
                <a:solidFill>
                  <a:srgbClr val="FF000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pop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Remove and return the top element */</a:t>
            </a:r>
          </a:p>
          <a:p>
            <a:pPr algn="just">
              <a:buFont typeface="Arial" pitchFamily="34" charset="0"/>
              <a:buChar char="•"/>
            </a:pPr>
            <a:r>
              <a:rPr lang="en-IN" b="1" dirty="0">
                <a:solidFill>
                  <a:srgbClr val="0070C0"/>
                </a:solidFill>
                <a:latin typeface="Courier New" panose="02070309020205020404" pitchFamily="49" charset="0"/>
                <a:cs typeface="Courier New" panose="02070309020205020404" pitchFamily="49" charset="0"/>
              </a:rPr>
              <a:t>void create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Create a new stack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isempty</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B808BC"/>
                </a:solidFill>
                <a:latin typeface="Times New Roman" pitchFamily="18" charset="0"/>
                <a:cs typeface="Times New Roman" pitchFamily="18" charset="0"/>
              </a:rPr>
              <a:t>                                        /* Check if stack is empty */</a:t>
            </a:r>
          </a:p>
          <a:p>
            <a:pPr algn="just">
              <a:buFont typeface="Arial" pitchFamily="34" charset="0"/>
              <a:buChar char="•"/>
            </a:pPr>
            <a:r>
              <a:rPr lang="en-IN" b="1" dirty="0" err="1">
                <a:solidFill>
                  <a:srgbClr val="0070C0"/>
                </a:solidFill>
                <a:latin typeface="Courier New" panose="02070309020205020404" pitchFamily="49" charset="0"/>
                <a:cs typeface="Courier New" panose="02070309020205020404" pitchFamily="49" charset="0"/>
              </a:rPr>
              <a:t>int</a:t>
            </a:r>
            <a:r>
              <a:rPr lang="en-IN" b="1" dirty="0">
                <a:solidFill>
                  <a:srgbClr val="0070C0"/>
                </a:solidFill>
                <a:latin typeface="Courier New" panose="02070309020205020404" pitchFamily="49" charset="0"/>
                <a:cs typeface="Courier New" panose="02070309020205020404" pitchFamily="49" charset="0"/>
              </a:rPr>
              <a:t> </a:t>
            </a:r>
            <a:r>
              <a:rPr lang="en-IN" b="1" dirty="0" err="1">
                <a:solidFill>
                  <a:srgbClr val="0070C0"/>
                </a:solidFill>
                <a:latin typeface="Courier New" panose="02070309020205020404" pitchFamily="49" charset="0"/>
                <a:cs typeface="Courier New" panose="02070309020205020404" pitchFamily="49" charset="0"/>
              </a:rPr>
              <a:t>isfull</a:t>
            </a:r>
            <a:r>
              <a:rPr lang="en-IN" b="1" dirty="0">
                <a:solidFill>
                  <a:srgbClr val="0070C0"/>
                </a:solidFill>
                <a:latin typeface="Courier New" panose="02070309020205020404" pitchFamily="49" charset="0"/>
                <a:cs typeface="Courier New" panose="02070309020205020404" pitchFamily="49" charset="0"/>
              </a:rPr>
              <a:t> (stack *s);</a:t>
            </a:r>
          </a:p>
          <a:p>
            <a:pPr marL="45720" indent="0" algn="just">
              <a:buNone/>
            </a:pPr>
            <a:r>
              <a:rPr lang="en-IN" dirty="0">
                <a:solidFill>
                  <a:srgbClr val="002060"/>
                </a:solidFill>
                <a:latin typeface="Times New Roman" pitchFamily="18" charset="0"/>
                <a:cs typeface="Times New Roman" pitchFamily="18" charset="0"/>
              </a:rPr>
              <a:t>                                        </a:t>
            </a:r>
            <a:r>
              <a:rPr lang="en-IN" dirty="0">
                <a:solidFill>
                  <a:srgbClr val="B808BC"/>
                </a:solidFill>
                <a:latin typeface="Times New Roman" pitchFamily="18" charset="0"/>
                <a:cs typeface="Times New Roman" pitchFamily="18" charset="0"/>
              </a:rPr>
              <a:t>/* Check if stack is full */</a:t>
            </a:r>
          </a:p>
          <a:p>
            <a:pPr algn="just">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8</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dirty="0">
              <a:solidFill>
                <a:prstClr val="black">
                  <a:lumMod val="50000"/>
                  <a:lumOff val="50000"/>
                </a:prstClr>
              </a:solidFill>
            </a:endParaRPr>
          </a:p>
        </p:txBody>
      </p:sp>
      <p:sp>
        <p:nvSpPr>
          <p:cNvPr id="7" name="Rectangle 6"/>
          <p:cNvSpPr/>
          <p:nvPr/>
        </p:nvSpPr>
        <p:spPr>
          <a:xfrm>
            <a:off x="3555820" y="5802868"/>
            <a:ext cx="4899098" cy="369332"/>
          </a:xfrm>
          <a:prstGeom prst="rect">
            <a:avLst/>
          </a:prstGeom>
        </p:spPr>
        <p:txBody>
          <a:bodyPr wrap="none">
            <a:spAutoFit/>
          </a:bodyPr>
          <a:lstStyle/>
          <a:p>
            <a:pPr>
              <a:spcBef>
                <a:spcPct val="5000"/>
              </a:spcBef>
            </a:pPr>
            <a:r>
              <a:rPr lang="en-US" altLang="en-US" u="sng" dirty="0"/>
              <a:t>Assumption: stack contains integer elements!</a:t>
            </a:r>
          </a:p>
        </p:txBody>
      </p:sp>
    </p:spTree>
    <p:extLst>
      <p:ext uri="{BB962C8B-B14F-4D97-AF65-F5344CB8AC3E}">
        <p14:creationId xmlns:p14="http://schemas.microsoft.com/office/powerpoint/2010/main" val="56247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984" y="2996952"/>
            <a:ext cx="7488832" cy="1143000"/>
          </a:xfrm>
        </p:spPr>
        <p:txBody>
          <a:bodyPr>
            <a:normAutofit/>
          </a:bodyPr>
          <a:lstStyle/>
          <a:p>
            <a:pPr marL="0" indent="0" algn="ctr">
              <a:buNone/>
            </a:pPr>
            <a:r>
              <a:rPr lang="en-US" sz="4000" dirty="0">
                <a:solidFill>
                  <a:srgbClr val="0070C0"/>
                </a:solidFill>
                <a:latin typeface="Times New Roman" pitchFamily="18" charset="0"/>
                <a:cs typeface="Times New Roman" pitchFamily="18" charset="0"/>
              </a:rPr>
              <a:t>Stack using Array</a:t>
            </a:r>
            <a:endParaRPr lang="en-IN" sz="40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solidFill>
                  <a:prstClr val="black">
                    <a:lumMod val="50000"/>
                    <a:lumOff val="50000"/>
                  </a:prstClr>
                </a:solidFill>
              </a:rPr>
              <a:t>CS 11001 : Programming and Data Structures</a:t>
            </a: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9</a:t>
            </a:fld>
            <a:endParaRPr lang="en-IN">
              <a:solidFill>
                <a:prstClr val="black">
                  <a:lumMod val="50000"/>
                  <a:lumOff val="50000"/>
                </a:prstClr>
              </a:solidFill>
            </a:endParaRPr>
          </a:p>
        </p:txBody>
      </p:sp>
      <p:sp>
        <p:nvSpPr>
          <p:cNvPr id="6" name="Date Placeholder 5"/>
          <p:cNvSpPr>
            <a:spLocks noGrp="1"/>
          </p:cNvSpPr>
          <p:nvPr>
            <p:ph type="dt" sz="half" idx="10"/>
          </p:nvPr>
        </p:nvSpPr>
        <p:spPr/>
        <p:txBody>
          <a:bodyPr/>
          <a:lstStyle/>
          <a:p>
            <a:r>
              <a:rPr lang="en-US">
                <a:solidFill>
                  <a:prstClr val="black">
                    <a:lumMod val="50000"/>
                    <a:lumOff val="50000"/>
                  </a:prstClr>
                </a:solidFill>
              </a:rPr>
              <a:t>Lecture #00: © DSamanta</a:t>
            </a:r>
            <a:endParaRPr lang="en-IN">
              <a:solidFill>
                <a:prstClr val="black">
                  <a:lumMod val="50000"/>
                  <a:lumOff val="50000"/>
                </a:prstClr>
              </a:solidFill>
            </a:endParaRPr>
          </a:p>
        </p:txBody>
      </p:sp>
    </p:spTree>
    <p:extLst>
      <p:ext uri="{BB962C8B-B14F-4D97-AF65-F5344CB8AC3E}">
        <p14:creationId xmlns:p14="http://schemas.microsoft.com/office/powerpoint/2010/main" val="4185239000"/>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5589</TotalTime>
  <Words>3074</Words>
  <Application>Microsoft Office PowerPoint</Application>
  <PresentationFormat>On-screen Show (4:3)</PresentationFormat>
  <Paragraphs>691</Paragraphs>
  <Slides>46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Courier New</vt:lpstr>
      <vt:lpstr>Georgia</vt:lpstr>
      <vt:lpstr>Times New Roman</vt:lpstr>
      <vt:lpstr>Trebuchet MS</vt:lpstr>
      <vt:lpstr>Slipstream</vt:lpstr>
      <vt:lpstr>Programming and Data Structures</vt:lpstr>
      <vt:lpstr>PowerPoint Presentation</vt:lpstr>
      <vt:lpstr>Today’s discussion…</vt:lpstr>
      <vt:lpstr>Stack</vt:lpstr>
      <vt:lpstr>Basic Idea</vt:lpstr>
      <vt:lpstr>Stack Representation</vt:lpstr>
      <vt:lpstr>PowerPoint Presentation</vt:lpstr>
      <vt:lpstr>STACK: Last-In-First-Out (LIFO)</vt:lpstr>
      <vt:lpstr>Stack using Array</vt:lpstr>
      <vt:lpstr>PowerPoint Presentation</vt:lpstr>
      <vt:lpstr>PowerPoint Presentation</vt:lpstr>
      <vt:lpstr>Stack using Linked List</vt:lpstr>
      <vt:lpstr>PowerPoint Presentation</vt:lpstr>
      <vt:lpstr>PowerPoint Presentation</vt:lpstr>
      <vt:lpstr>PowerPoint Presentation</vt:lpstr>
      <vt:lpstr>Declaration</vt:lpstr>
      <vt:lpstr>Stack Creation</vt:lpstr>
      <vt:lpstr>Pushing an element into stack</vt:lpstr>
      <vt:lpstr>Popping an element from stack</vt:lpstr>
      <vt:lpstr>Checking for stack empty</vt:lpstr>
      <vt:lpstr>Checking for Stack Full</vt:lpstr>
      <vt:lpstr>Example: A Stack using an Array</vt:lpstr>
      <vt:lpstr>Example: A Stack using Linked List</vt:lpstr>
      <vt:lpstr>Applications of Stacks</vt:lpstr>
      <vt:lpstr>Infix and Postfix Notations </vt:lpstr>
      <vt:lpstr>Infix to Postfix </vt:lpstr>
      <vt:lpstr>Infix to postfix conversion</vt:lpstr>
      <vt:lpstr>The algorithm steps</vt:lpstr>
      <vt:lpstr>Infix to Postfix Conversion</vt:lpstr>
      <vt:lpstr>PowerPoint Presentation</vt:lpstr>
      <vt:lpstr>Queue</vt:lpstr>
      <vt:lpstr>Basic Idea</vt:lpstr>
      <vt:lpstr>Queue Representation</vt:lpstr>
      <vt:lpstr>PowerPoint Presentation</vt:lpstr>
      <vt:lpstr>PowerPoint Presentation</vt:lpstr>
      <vt:lpstr>Queue using Linked List</vt:lpstr>
      <vt:lpstr>PowerPoint Presentation</vt:lpstr>
      <vt:lpstr>Queue: Linked List Structure</vt:lpstr>
      <vt:lpstr>Queue: Linked List Structure</vt:lpstr>
      <vt:lpstr>Example :Queue using Linked List</vt:lpstr>
      <vt:lpstr>Example :Queue using Linked List</vt:lpstr>
      <vt:lpstr>Problem With Array Implementation</vt:lpstr>
      <vt:lpstr>Applications of Queues</vt:lpstr>
      <vt:lpstr>PowerPoint Presentation</vt:lpstr>
      <vt:lpstr>PowerPoint Presentation</vt:lpstr>
      <vt:lpstr>PowerPoint Presentation</vt:lpstr>
    </vt:vector>
  </TitlesOfParts>
  <Company>IIT Kharagpur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Dr. Bhawna Singla</cp:lastModifiedBy>
  <cp:revision>349</cp:revision>
  <dcterms:created xsi:type="dcterms:W3CDTF">2016-12-06T07:31:32Z</dcterms:created>
  <dcterms:modified xsi:type="dcterms:W3CDTF">2021-11-16T05:36:25Z</dcterms:modified>
</cp:coreProperties>
</file>