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79" r:id="rId3"/>
    <p:sldId id="258" r:id="rId4"/>
    <p:sldId id="257" r:id="rId5"/>
    <p:sldId id="259" r:id="rId6"/>
    <p:sldId id="261" r:id="rId7"/>
    <p:sldId id="263" r:id="rId8"/>
    <p:sldId id="264" r:id="rId9"/>
    <p:sldId id="278" r:id="rId10"/>
    <p:sldId id="266"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80" r:id="rId24"/>
    <p:sldId id="281" r:id="rId25"/>
    <p:sldId id="26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1D8BD707-D9CF-40AE-B4C6-C98DA3205C09}" type="datetimeFigureOut">
              <a:rPr lang="en-US" smtClean="0"/>
              <a:pPr/>
              <a:t>9/10/21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6F15528-21DE-4FAA-801E-634DDDAF4B2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a:t>Click to edit Master title style</a:t>
            </a:r>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9/10/21</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9/10/21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a:t>Click to edit Master title style</a:t>
            </a:r>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9/10/21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a:t>Click to edit Master title style</a:t>
            </a:r>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a:t>Click to edit Master title style</a:t>
            </a:r>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9/10/21</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B6F15528-21DE-4FAA-801E-634DDDAF4B2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a:t>Click to edit Master title style</a:t>
            </a:r>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1D8BD707-D9CF-40AE-B4C6-C98DA3205C09}" type="datetimeFigureOut">
              <a:rPr lang="en-US" smtClean="0"/>
              <a:pPr/>
              <a:t>9/10/21</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0" y="4572000"/>
            <a:ext cx="6400800" cy="1752600"/>
          </a:xfrm>
        </p:spPr>
        <p:txBody>
          <a:bodyPr/>
          <a:lstStyle/>
          <a:p>
            <a:pPr algn="r"/>
            <a:r>
              <a:rPr lang="en-US" dirty="0">
                <a:solidFill>
                  <a:schemeClr val="tx1"/>
                </a:solidFill>
              </a:rPr>
              <a:t>Ms. Khushboo Kalra</a:t>
            </a:r>
          </a:p>
          <a:p>
            <a:pPr algn="r"/>
            <a:r>
              <a:rPr lang="en-US" dirty="0">
                <a:solidFill>
                  <a:schemeClr val="tx1"/>
                </a:solidFill>
              </a:rPr>
              <a:t>Assistant Professor</a:t>
            </a:r>
          </a:p>
        </p:txBody>
      </p:sp>
      <p:sp>
        <p:nvSpPr>
          <p:cNvPr id="2" name="Title 1"/>
          <p:cNvSpPr>
            <a:spLocks noGrp="1"/>
          </p:cNvSpPr>
          <p:nvPr>
            <p:ph type="ctrTitle"/>
          </p:nvPr>
        </p:nvSpPr>
        <p:spPr>
          <a:xfrm>
            <a:off x="685800" y="1447801"/>
            <a:ext cx="7772400" cy="1981200"/>
          </a:xfrm>
        </p:spPr>
        <p:txBody>
          <a:bodyPr/>
          <a:lstStyle/>
          <a:p>
            <a:r>
              <a:rPr lang="en-US" dirty="0">
                <a:latin typeface="Arial Black" pitchFamily="34" charset="0"/>
              </a:rPr>
              <a:t>ENTREPRENEURSHIP DEVELOPMENT</a:t>
            </a:r>
          </a:p>
        </p:txBody>
      </p:sp>
    </p:spTree>
    <p:extLst>
      <p:ext uri="{BB962C8B-B14F-4D97-AF65-F5344CB8AC3E}">
        <p14:creationId xmlns:p14="http://schemas.microsoft.com/office/powerpoint/2010/main" val="3173146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76400"/>
            <a:ext cx="7772400" cy="2133600"/>
          </a:xfrm>
        </p:spPr>
        <p:txBody>
          <a:bodyPr>
            <a:noAutofit/>
          </a:bodyPr>
          <a:lstStyle/>
          <a:p>
            <a:pPr algn="ctr"/>
            <a:r>
              <a:rPr lang="en-US" sz="4800" b="1" dirty="0">
                <a:solidFill>
                  <a:schemeClr val="accent1"/>
                </a:solidFill>
                <a:latin typeface="Times New Roman" pitchFamily="18" charset="0"/>
                <a:cs typeface="Times New Roman" pitchFamily="18" charset="0"/>
              </a:rPr>
              <a:t>CLASSIFICATION AND TYPES OF ENTREPRENEURS</a:t>
            </a:r>
          </a:p>
        </p:txBody>
      </p:sp>
    </p:spTree>
    <p:extLst>
      <p:ext uri="{BB962C8B-B14F-4D97-AF65-F5344CB8AC3E}">
        <p14:creationId xmlns:p14="http://schemas.microsoft.com/office/powerpoint/2010/main" val="210219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609600"/>
            <a:ext cx="7772400" cy="4572000"/>
          </a:xfrm>
        </p:spPr>
        <p:txBody>
          <a:bodyPr/>
          <a:lstStyle/>
          <a:p>
            <a:r>
              <a:rPr lang="en-US" b="1" dirty="0"/>
              <a:t>Classification Based On Type of Business :</a:t>
            </a:r>
          </a:p>
          <a:p>
            <a:pPr marL="514350" indent="-514350">
              <a:buFont typeface="+mj-lt"/>
              <a:buAutoNum type="arabicPeriod"/>
            </a:pPr>
            <a:r>
              <a:rPr lang="en-US" b="1" dirty="0"/>
              <a:t>Trading Entrepreneur</a:t>
            </a:r>
          </a:p>
          <a:p>
            <a:pPr marL="514350" indent="-514350">
              <a:buFont typeface="+mj-lt"/>
              <a:buAutoNum type="arabicPeriod"/>
            </a:pPr>
            <a:r>
              <a:rPr lang="en-US" b="1" dirty="0"/>
              <a:t>Manufacturing Entrepreneur</a:t>
            </a:r>
          </a:p>
          <a:p>
            <a:pPr marL="514350" indent="-514350">
              <a:buFont typeface="+mj-lt"/>
              <a:buAutoNum type="arabicPeriod"/>
            </a:pPr>
            <a:r>
              <a:rPr lang="en-US" b="1" dirty="0"/>
              <a:t>Agricultural Entrepreneur</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537099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914400"/>
            <a:ext cx="7772400" cy="4572000"/>
          </a:xfrm>
        </p:spPr>
        <p:txBody>
          <a:bodyPr>
            <a:normAutofit fontScale="92500" lnSpcReduction="20000"/>
          </a:bodyPr>
          <a:lstStyle/>
          <a:p>
            <a:r>
              <a:rPr lang="en-US" b="1" dirty="0">
                <a:latin typeface="Times New Roman" pitchFamily="18" charset="0"/>
                <a:cs typeface="Times New Roman" pitchFamily="18" charset="0"/>
              </a:rPr>
              <a:t>Trading Entrepreneur</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They are in business for trading purposes, i.e. they buy from manufacturers and sell as wholesalers or retailers to consumers.</a:t>
            </a:r>
          </a:p>
          <a:p>
            <a:r>
              <a:rPr lang="en-US" b="1" dirty="0">
                <a:latin typeface="Times New Roman" pitchFamily="18" charset="0"/>
                <a:cs typeface="Times New Roman" pitchFamily="18" charset="0"/>
              </a:rPr>
              <a:t>Agricultural Entrepreneurs</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They are also called “</a:t>
            </a:r>
            <a:r>
              <a:rPr lang="en-US" dirty="0" err="1">
                <a:latin typeface="Times New Roman" pitchFamily="18" charset="0"/>
                <a:cs typeface="Times New Roman" pitchFamily="18" charset="0"/>
              </a:rPr>
              <a:t>Agric</a:t>
            </a:r>
            <a:r>
              <a:rPr lang="en-US" dirty="0">
                <a:latin typeface="Times New Roman" pitchFamily="18" charset="0"/>
                <a:cs typeface="Times New Roman" pitchFamily="18" charset="0"/>
              </a:rPr>
              <a:t>-entrepreneurs”. They are those enterprisers within the agricultural sector who are engaged in the cultivation, production and marketing of agricultural products.</a:t>
            </a:r>
          </a:p>
          <a:p>
            <a:r>
              <a:rPr lang="en-US" b="1" dirty="0">
                <a:latin typeface="Times New Roman" pitchFamily="18" charset="0"/>
                <a:cs typeface="Times New Roman" pitchFamily="18" charset="0"/>
              </a:rPr>
              <a:t>Manufacturing Entrepreneurs</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This set of entrepreneurs majorly convert raw materials into finished goods to satisfy human needs. They identify needs in the society, source for basic resources for the needs and satisfy the needs.</a:t>
            </a:r>
          </a:p>
          <a:p>
            <a:endParaRPr lang="en-US" dirty="0"/>
          </a:p>
        </p:txBody>
      </p:sp>
    </p:spTree>
    <p:extLst>
      <p:ext uri="{BB962C8B-B14F-4D97-AF65-F5344CB8AC3E}">
        <p14:creationId xmlns:p14="http://schemas.microsoft.com/office/powerpoint/2010/main" val="3963614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br>
              <a:rPr lang="en-US" b="1" dirty="0">
                <a:latin typeface="Times New Roman" pitchFamily="18" charset="0"/>
                <a:cs typeface="Times New Roman" pitchFamily="18" charset="0"/>
              </a:rPr>
            </a:br>
            <a:br>
              <a:rPr lang="en-US" b="1" dirty="0">
                <a:latin typeface="Times New Roman" pitchFamily="18" charset="0"/>
                <a:cs typeface="Times New Roman" pitchFamily="18" charset="0"/>
              </a:rPr>
            </a:br>
            <a:r>
              <a:rPr lang="en-US" sz="3100" b="1" dirty="0">
                <a:solidFill>
                  <a:schemeClr val="accent1"/>
                </a:solidFill>
                <a:latin typeface="Times New Roman" pitchFamily="18" charset="0"/>
                <a:cs typeface="Times New Roman" pitchFamily="18" charset="0"/>
              </a:rPr>
              <a:t>Classification Based On Type of Technology Used</a:t>
            </a:r>
            <a:br>
              <a:rPr lang="en-US" dirty="0"/>
            </a:br>
            <a:endParaRPr lang="en-US" dirty="0"/>
          </a:p>
        </p:txBody>
      </p:sp>
      <p:sp>
        <p:nvSpPr>
          <p:cNvPr id="3" name="Content Placeholder 2"/>
          <p:cNvSpPr>
            <a:spLocks noGrp="1"/>
          </p:cNvSpPr>
          <p:nvPr>
            <p:ph sz="quarter" idx="1"/>
          </p:nvPr>
        </p:nvSpPr>
        <p:spPr/>
        <p:txBody>
          <a:bodyPr/>
          <a:lstStyle/>
          <a:p>
            <a:r>
              <a:rPr lang="en-US" b="1" dirty="0"/>
              <a:t>Technical Entrepreneurs</a:t>
            </a:r>
            <a:endParaRPr lang="en-US" dirty="0"/>
          </a:p>
          <a:p>
            <a:endParaRPr lang="en-US" dirty="0"/>
          </a:p>
          <a:p>
            <a:r>
              <a:rPr lang="en-US" b="1" dirty="0"/>
              <a:t>Non-technical Entrepreneurs</a:t>
            </a:r>
            <a:endParaRPr lang="en-US" dirty="0"/>
          </a:p>
          <a:p>
            <a:endParaRPr lang="en-US" dirty="0"/>
          </a:p>
          <a:p>
            <a:endParaRPr lang="en-US" dirty="0"/>
          </a:p>
        </p:txBody>
      </p:sp>
    </p:spTree>
    <p:extLst>
      <p:ext uri="{BB962C8B-B14F-4D97-AF65-F5344CB8AC3E}">
        <p14:creationId xmlns:p14="http://schemas.microsoft.com/office/powerpoint/2010/main" val="3944719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09600" y="762000"/>
            <a:ext cx="7772400" cy="5181600"/>
          </a:xfrm>
        </p:spPr>
        <p:txBody>
          <a:bodyPr>
            <a:normAutofit fontScale="92500" lnSpcReduction="10000"/>
          </a:bodyPr>
          <a:lstStyle/>
          <a:p>
            <a:r>
              <a:rPr lang="en-US" b="1" dirty="0">
                <a:latin typeface="Times New Roman" pitchFamily="18" charset="0"/>
                <a:cs typeface="Times New Roman" pitchFamily="18" charset="0"/>
              </a:rPr>
              <a:t>Technical Entrepreneurs</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This set of entrepreneurs are those who make use of science and technology in running their businesses. They are </a:t>
            </a:r>
            <a:r>
              <a:rPr lang="en-US" b="1" dirty="0">
                <a:latin typeface="Times New Roman" pitchFamily="18" charset="0"/>
                <a:cs typeface="Times New Roman" pitchFamily="18" charset="0"/>
              </a:rPr>
              <a:t>innovative entrepreneurs </a:t>
            </a:r>
            <a:r>
              <a:rPr lang="en-US" dirty="0">
                <a:latin typeface="Times New Roman" pitchFamily="18" charset="0"/>
                <a:cs typeface="Times New Roman" pitchFamily="18" charset="0"/>
              </a:rPr>
              <a:t>who apply new innovations and technologies in running their businesses.</a:t>
            </a:r>
          </a:p>
          <a:p>
            <a:pPr marL="0" indent="0">
              <a:buNone/>
            </a:pPr>
            <a:r>
              <a:rPr lang="en-US" dirty="0">
                <a:latin typeface="Times New Roman" pitchFamily="18" charset="0"/>
                <a:cs typeface="Times New Roman" pitchFamily="18" charset="0"/>
              </a:rPr>
              <a:t>However, it is important to distinguish them from the Technopreneur who is a combination of both the technology innovator and an entrepreneur.</a:t>
            </a:r>
          </a:p>
          <a:p>
            <a:r>
              <a:rPr lang="en-US" b="1" dirty="0">
                <a:latin typeface="Times New Roman" pitchFamily="18" charset="0"/>
                <a:cs typeface="Times New Roman" pitchFamily="18" charset="0"/>
              </a:rPr>
              <a:t>Non-technical Entrepreneurs</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These are like the </a:t>
            </a:r>
            <a:r>
              <a:rPr lang="en-US" b="1" dirty="0">
                <a:latin typeface="Times New Roman" pitchFamily="18" charset="0"/>
                <a:cs typeface="Times New Roman" pitchFamily="18" charset="0"/>
              </a:rPr>
              <a:t>imitative entrepreneurs </a:t>
            </a:r>
            <a:r>
              <a:rPr lang="en-US" dirty="0">
                <a:latin typeface="Times New Roman" pitchFamily="18" charset="0"/>
                <a:cs typeface="Times New Roman" pitchFamily="18" charset="0"/>
              </a:rPr>
              <a:t>whose forte in enterprising is not in science and technology. They are majorly concerned with how the adoption of any imitative and alternative marketing strategy can make their businesses thrive in a competitive market.</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72356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pPr algn="ctr"/>
            <a:r>
              <a:rPr lang="en-US" b="1" dirty="0">
                <a:solidFill>
                  <a:schemeClr val="accent1"/>
                </a:solidFill>
              </a:rPr>
              <a:t>Classification Based On Ownership</a:t>
            </a:r>
            <a:br>
              <a:rPr lang="en-US" b="1" dirty="0">
                <a:solidFill>
                  <a:schemeClr val="accent1"/>
                </a:solidFill>
              </a:rPr>
            </a:br>
            <a:endParaRPr lang="en-US" b="1" dirty="0">
              <a:solidFill>
                <a:schemeClr val="accent1"/>
              </a:solidFill>
            </a:endParaRPr>
          </a:p>
        </p:txBody>
      </p:sp>
      <p:sp>
        <p:nvSpPr>
          <p:cNvPr id="3" name="Content Placeholder 2"/>
          <p:cNvSpPr>
            <a:spLocks noGrp="1"/>
          </p:cNvSpPr>
          <p:nvPr>
            <p:ph sz="quarter" idx="1"/>
          </p:nvPr>
        </p:nvSpPr>
        <p:spPr/>
        <p:txBody>
          <a:bodyPr/>
          <a:lstStyle/>
          <a:p>
            <a:r>
              <a:rPr lang="en-US" b="1" dirty="0"/>
              <a:t>Private Entrepreneurs</a:t>
            </a:r>
            <a:endParaRPr lang="en-US" dirty="0"/>
          </a:p>
          <a:p>
            <a:endParaRPr lang="en-US" dirty="0"/>
          </a:p>
          <a:p>
            <a:r>
              <a:rPr lang="en-US" b="1" dirty="0"/>
              <a:t>State Entrepreneurs</a:t>
            </a:r>
            <a:endParaRPr lang="en-US" dirty="0"/>
          </a:p>
          <a:p>
            <a:endParaRPr lang="en-US" dirty="0"/>
          </a:p>
          <a:p>
            <a:r>
              <a:rPr lang="en-US" b="1" dirty="0"/>
              <a:t>Joint Entrepreneurs</a:t>
            </a:r>
            <a:endParaRPr lang="en-US" dirty="0"/>
          </a:p>
          <a:p>
            <a:pPr marL="0" indent="0">
              <a:buNone/>
            </a:pPr>
            <a:endParaRPr lang="en-US" dirty="0"/>
          </a:p>
        </p:txBody>
      </p:sp>
    </p:spTree>
    <p:extLst>
      <p:ext uri="{BB962C8B-B14F-4D97-AF65-F5344CB8AC3E}">
        <p14:creationId xmlns:p14="http://schemas.microsoft.com/office/powerpoint/2010/main" val="4058440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62000" y="762000"/>
            <a:ext cx="7772400" cy="5257800"/>
          </a:xfrm>
        </p:spPr>
        <p:txBody>
          <a:bodyPr>
            <a:normAutofit fontScale="92500" lnSpcReduction="10000"/>
          </a:bodyPr>
          <a:lstStyle/>
          <a:p>
            <a:r>
              <a:rPr lang="en-US" b="1" dirty="0">
                <a:latin typeface="Times New Roman" pitchFamily="18" charset="0"/>
                <a:cs typeface="Times New Roman" pitchFamily="18" charset="0"/>
              </a:rPr>
              <a:t>Private Entrepreneurs</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This is also called a sole proprietor business in which the establishment, management and decision-making process is solely in private hands.</a:t>
            </a:r>
          </a:p>
          <a:p>
            <a:r>
              <a:rPr lang="en-US" b="1" dirty="0">
                <a:latin typeface="Times New Roman" pitchFamily="18" charset="0"/>
                <a:cs typeface="Times New Roman" pitchFamily="18" charset="0"/>
              </a:rPr>
              <a:t>State Entrepreneurs</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This type of business ownership is in the hands of the state. This means that the trading or industrial venture is undertaken by the state or government. It is a centrally planned type of entrepreneurship.</a:t>
            </a:r>
          </a:p>
          <a:p>
            <a:r>
              <a:rPr lang="en-US" b="1" dirty="0">
                <a:latin typeface="Times New Roman" pitchFamily="18" charset="0"/>
                <a:cs typeface="Times New Roman" pitchFamily="18" charset="0"/>
              </a:rPr>
              <a:t>Joint Entrepreneurs</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Joint entrepreneurship exist where the state government and private hands own a venture. This is operational in a mixed economy where the capitalists join forces with the government for a trade or industrial venture.</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538781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pPr algn="ctr"/>
            <a:br>
              <a:rPr lang="en-US" b="1" dirty="0">
                <a:solidFill>
                  <a:schemeClr val="accent1"/>
                </a:solidFill>
                <a:latin typeface="Times New Roman" pitchFamily="18" charset="0"/>
                <a:cs typeface="Times New Roman" pitchFamily="18" charset="0"/>
              </a:rPr>
            </a:br>
            <a:r>
              <a:rPr lang="en-US" b="1" dirty="0">
                <a:solidFill>
                  <a:schemeClr val="accent1"/>
                </a:solidFill>
                <a:latin typeface="Times New Roman" pitchFamily="18" charset="0"/>
                <a:cs typeface="Times New Roman" pitchFamily="18" charset="0"/>
              </a:rPr>
              <a:t>Classification Based On Gender</a:t>
            </a:r>
            <a:br>
              <a:rPr lang="en-US" b="1" dirty="0">
                <a:solidFill>
                  <a:schemeClr val="accent1"/>
                </a:solidFill>
                <a:latin typeface="Times New Roman" pitchFamily="18" charset="0"/>
                <a:cs typeface="Times New Roman" pitchFamily="18" charset="0"/>
              </a:rPr>
            </a:br>
            <a:endParaRPr lang="en-US"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3600" b="1" dirty="0">
                <a:latin typeface="Times New Roman" pitchFamily="18" charset="0"/>
                <a:cs typeface="Times New Roman" pitchFamily="18" charset="0"/>
              </a:rPr>
              <a:t>Men Entrepreneurs</a:t>
            </a:r>
            <a:endParaRPr lang="en-US" sz="3600" dirty="0">
              <a:latin typeface="Times New Roman" pitchFamily="18" charset="0"/>
              <a:cs typeface="Times New Roman" pitchFamily="18" charset="0"/>
            </a:endParaRPr>
          </a:p>
          <a:p>
            <a:r>
              <a:rPr lang="en-US" sz="3600" b="1" dirty="0">
                <a:latin typeface="Times New Roman" pitchFamily="18" charset="0"/>
                <a:cs typeface="Times New Roman" pitchFamily="18" charset="0"/>
              </a:rPr>
              <a:t>Women Entrepreneurs</a:t>
            </a:r>
            <a:endParaRPr lang="en-US" sz="3600" dirty="0">
              <a:latin typeface="Times New Roman" pitchFamily="18" charset="0"/>
              <a:cs typeface="Times New Roman" pitchFamily="18" charset="0"/>
            </a:endParaRPr>
          </a:p>
          <a:p>
            <a:pPr marL="0" indent="0">
              <a:buNone/>
            </a:pP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1773776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85800" y="533400"/>
            <a:ext cx="7772400" cy="4572000"/>
          </a:xfrm>
        </p:spPr>
        <p:txBody>
          <a:bodyPr/>
          <a:lstStyle/>
          <a:p>
            <a:r>
              <a:rPr lang="en-US" b="1" dirty="0">
                <a:latin typeface="Times New Roman" pitchFamily="18" charset="0"/>
                <a:cs typeface="Times New Roman" pitchFamily="18" charset="0"/>
              </a:rPr>
              <a:t>Men Entrepreneurs</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This is a situation in which an enterprise is owned, financed, managed or controlled by men.</a:t>
            </a:r>
          </a:p>
          <a:p>
            <a:pPr marL="0" indent="0">
              <a:buNone/>
            </a:pPr>
            <a:endParaRPr lang="en-US" dirty="0">
              <a:latin typeface="Times New Roman" pitchFamily="18" charset="0"/>
              <a:cs typeface="Times New Roman" pitchFamily="18" charset="0"/>
            </a:endParaRPr>
          </a:p>
          <a:p>
            <a:pPr marL="0" indent="0">
              <a:buNone/>
            </a:pPr>
            <a:endParaRPr lang="en-US" dirty="0">
              <a:latin typeface="Times New Roman" pitchFamily="18" charset="0"/>
              <a:cs typeface="Times New Roman" pitchFamily="18" charset="0"/>
            </a:endParaRPr>
          </a:p>
          <a:p>
            <a:r>
              <a:rPr lang="en-US" b="1" dirty="0">
                <a:latin typeface="Times New Roman" pitchFamily="18" charset="0"/>
                <a:cs typeface="Times New Roman" pitchFamily="18" charset="0"/>
              </a:rPr>
              <a:t>Women Entrepreneurs</a:t>
            </a: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This is an enterprise that is owned, financed, managed and controlled by a woman or women. </a:t>
            </a:r>
          </a:p>
        </p:txBody>
      </p:sp>
    </p:spTree>
    <p:extLst>
      <p:ext uri="{BB962C8B-B14F-4D97-AF65-F5344CB8AC3E}">
        <p14:creationId xmlns:p14="http://schemas.microsoft.com/office/powerpoint/2010/main" val="1497352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nchor="ctr">
            <a:normAutofit fontScale="90000"/>
          </a:bodyPr>
          <a:lstStyle/>
          <a:p>
            <a:pPr algn="ctr"/>
            <a:br>
              <a:rPr lang="en-US" b="1" dirty="0">
                <a:solidFill>
                  <a:schemeClr val="accent1"/>
                </a:solidFill>
                <a:latin typeface="Times New Roman" pitchFamily="18" charset="0"/>
                <a:cs typeface="Times New Roman" pitchFamily="18" charset="0"/>
              </a:rPr>
            </a:br>
            <a:r>
              <a:rPr lang="en-US" b="1" dirty="0">
                <a:solidFill>
                  <a:schemeClr val="accent1"/>
                </a:solidFill>
                <a:latin typeface="Times New Roman" pitchFamily="18" charset="0"/>
                <a:cs typeface="Times New Roman" pitchFamily="18" charset="0"/>
              </a:rPr>
              <a:t>Classification Based on the Size of the  Business</a:t>
            </a:r>
            <a:br>
              <a:rPr lang="en-US" b="1" dirty="0">
                <a:solidFill>
                  <a:schemeClr val="accent1"/>
                </a:solidFill>
                <a:latin typeface="Times New Roman" pitchFamily="18" charset="0"/>
                <a:cs typeface="Times New Roman" pitchFamily="18" charset="0"/>
              </a:rPr>
            </a:br>
            <a:endParaRPr lang="en-US"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609600" y="1371600"/>
            <a:ext cx="8077200" cy="4648200"/>
          </a:xfrm>
        </p:spPr>
        <p:txBody>
          <a:bodyPr/>
          <a:lstStyle/>
          <a:p>
            <a:r>
              <a:rPr lang="en-US" dirty="0"/>
              <a:t>Small-Scale Entrepreneurs</a:t>
            </a:r>
          </a:p>
          <a:p>
            <a:r>
              <a:rPr lang="en-US" dirty="0"/>
              <a:t>Medium-Scale Entrepreneurs</a:t>
            </a:r>
          </a:p>
          <a:p>
            <a:r>
              <a:rPr lang="en-US" dirty="0"/>
              <a:t>Large-Scale Entrepreneurs</a:t>
            </a:r>
          </a:p>
        </p:txBody>
      </p:sp>
    </p:spTree>
    <p:extLst>
      <p:ext uri="{BB962C8B-B14F-4D97-AF65-F5344CB8AC3E}">
        <p14:creationId xmlns:p14="http://schemas.microsoft.com/office/powerpoint/2010/main" val="4015707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Meaning and Definition of Entrepreneur</a:t>
            </a:r>
          </a:p>
        </p:txBody>
      </p:sp>
      <p:sp>
        <p:nvSpPr>
          <p:cNvPr id="3" name="Content Placeholder 2"/>
          <p:cNvSpPr>
            <a:spLocks noGrp="1"/>
          </p:cNvSpPr>
          <p:nvPr>
            <p:ph sz="quarter" idx="1"/>
          </p:nvPr>
        </p:nvSpPr>
        <p:spPr/>
        <p:txBody>
          <a:bodyPr/>
          <a:lstStyle/>
          <a:p>
            <a:r>
              <a:rPr lang="en-US" dirty="0"/>
              <a:t> an entrepreneur is a person who has possession of a new enterprise, venture or idea, and assumes significant accountability for the inherent risks and the outcome. They are an ambitious leader who continues land, labor and capital to often create and market new goods or services.</a:t>
            </a:r>
          </a:p>
          <a:p>
            <a:r>
              <a:rPr lang="en-US" dirty="0"/>
              <a:t>“Entrepreneurs are those people who have the ability to see and evaluate business opportunities, together with the necessary resources to take advantage of them and to initiate appropriate action to ensure success.</a:t>
            </a:r>
          </a:p>
        </p:txBody>
      </p:sp>
    </p:spTree>
    <p:extLst>
      <p:ext uri="{BB962C8B-B14F-4D97-AF65-F5344CB8AC3E}">
        <p14:creationId xmlns:p14="http://schemas.microsoft.com/office/powerpoint/2010/main" val="20436064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b="1" dirty="0">
                <a:solidFill>
                  <a:schemeClr val="accent1"/>
                </a:solidFill>
                <a:latin typeface="Times New Roman" pitchFamily="18" charset="0"/>
                <a:cs typeface="Times New Roman" pitchFamily="18" charset="0"/>
              </a:rPr>
              <a:t>        Reward For Entrepreneurship</a:t>
            </a:r>
            <a:br>
              <a:rPr lang="en-US" b="1" dirty="0">
                <a:solidFill>
                  <a:schemeClr val="accent1"/>
                </a:solidFill>
                <a:latin typeface="Times New Roman" pitchFamily="18" charset="0"/>
                <a:cs typeface="Times New Roman" pitchFamily="18" charset="0"/>
              </a:rPr>
            </a:br>
            <a:endParaRPr lang="en-US"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sz="3200" dirty="0">
                <a:latin typeface="Times New Roman" pitchFamily="18" charset="0"/>
                <a:cs typeface="Times New Roman" pitchFamily="18" charset="0"/>
              </a:rPr>
              <a:t>There are two categories of reward for the entrepreneur:</a:t>
            </a:r>
          </a:p>
          <a:p>
            <a:pPr marL="514350" indent="-514350">
              <a:buAutoNum type="arabicPeriod"/>
            </a:pPr>
            <a:r>
              <a:rPr lang="en-US" sz="3200" dirty="0">
                <a:latin typeface="Times New Roman" pitchFamily="18" charset="0"/>
                <a:cs typeface="Times New Roman" pitchFamily="18" charset="0"/>
              </a:rPr>
              <a:t>Personal rewards</a:t>
            </a:r>
          </a:p>
          <a:p>
            <a:pPr marL="514350" indent="-514350">
              <a:buAutoNum type="arabicPeriod"/>
            </a:pPr>
            <a:r>
              <a:rPr lang="en-US" sz="3200" dirty="0">
                <a:latin typeface="Times New Roman" pitchFamily="18" charset="0"/>
                <a:cs typeface="Times New Roman" pitchFamily="18" charset="0"/>
              </a:rPr>
              <a:t>Social rewards</a:t>
            </a:r>
          </a:p>
          <a:p>
            <a:endParaRPr lang="en-US" sz="3200" dirty="0">
              <a:latin typeface="Times New Roman" pitchFamily="18" charset="0"/>
              <a:cs typeface="Times New Roman" pitchFamily="18" charset="0"/>
            </a:endParaRPr>
          </a:p>
        </p:txBody>
      </p:sp>
    </p:spTree>
    <p:extLst>
      <p:ext uri="{BB962C8B-B14F-4D97-AF65-F5344CB8AC3E}">
        <p14:creationId xmlns:p14="http://schemas.microsoft.com/office/powerpoint/2010/main" val="953262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1"/>
                </a:solidFill>
                <a:latin typeface="Times New Roman" pitchFamily="18" charset="0"/>
                <a:cs typeface="Times New Roman" pitchFamily="18" charset="0"/>
              </a:rPr>
              <a:t>PERSONAL REWARDS</a:t>
            </a:r>
          </a:p>
        </p:txBody>
      </p:sp>
      <p:sp>
        <p:nvSpPr>
          <p:cNvPr id="3" name="Content Placeholder 2"/>
          <p:cNvSpPr>
            <a:spLocks noGrp="1"/>
          </p:cNvSpPr>
          <p:nvPr>
            <p:ph sz="quarter" idx="1"/>
          </p:nvPr>
        </p:nvSpPr>
        <p:spPr/>
        <p:txBody>
          <a:bodyPr>
            <a:normAutofit fontScale="92500" lnSpcReduction="10000"/>
          </a:bodyPr>
          <a:lstStyle/>
          <a:p>
            <a:r>
              <a:rPr lang="en-US" b="1" dirty="0">
                <a:latin typeface="Times New Roman" pitchFamily="18" charset="0"/>
                <a:cs typeface="Times New Roman" pitchFamily="18" charset="0"/>
              </a:rPr>
              <a:t>As the name implies, personal rewards are the gains you receive as an entrepreneur. Some of these rewards include</a:t>
            </a:r>
            <a:r>
              <a:rPr lang="en-US" dirty="0">
                <a:latin typeface="Times New Roman" pitchFamily="18" charset="0"/>
                <a:cs typeface="Times New Roman" pitchFamily="18" charset="0"/>
              </a:rPr>
              <a:t>:</a:t>
            </a:r>
          </a:p>
          <a:p>
            <a:pPr>
              <a:buFont typeface="Wingdings" pitchFamily="2" charset="2"/>
              <a:buChar char="v"/>
            </a:pPr>
            <a:r>
              <a:rPr lang="en-US" dirty="0">
                <a:latin typeface="Times New Roman" pitchFamily="18" charset="0"/>
                <a:cs typeface="Times New Roman" pitchFamily="18" charset="0"/>
              </a:rPr>
              <a:t>The accumulation of wealth, fame and recognition from the use of one’s talents and resources in building a successful company.</a:t>
            </a:r>
          </a:p>
          <a:p>
            <a:pPr>
              <a:buFont typeface="Wingdings" pitchFamily="2" charset="2"/>
              <a:buChar char="v"/>
            </a:pPr>
            <a:r>
              <a:rPr lang="en-US" dirty="0">
                <a:latin typeface="Times New Roman" pitchFamily="18" charset="0"/>
                <a:cs typeface="Times New Roman" pitchFamily="18" charset="0"/>
              </a:rPr>
              <a:t>Receiving a disproportionately higher return for investment of energy, time and money.</a:t>
            </a:r>
          </a:p>
          <a:p>
            <a:pPr>
              <a:buFont typeface="Wingdings" pitchFamily="2" charset="2"/>
              <a:buChar char="v"/>
            </a:pPr>
            <a:r>
              <a:rPr lang="en-US" dirty="0">
                <a:latin typeface="Times New Roman" pitchFamily="18" charset="0"/>
                <a:cs typeface="Times New Roman" pitchFamily="18" charset="0"/>
              </a:rPr>
              <a:t>The personal fulfillment and satisfied feeling of helping solve social and financial problems in the society.</a:t>
            </a:r>
          </a:p>
          <a:p>
            <a:pPr>
              <a:buFont typeface="Wingdings" pitchFamily="2" charset="2"/>
              <a:buChar char="v"/>
            </a:pPr>
            <a:r>
              <a:rPr lang="en-US" dirty="0">
                <a:latin typeface="Times New Roman" pitchFamily="18" charset="0"/>
                <a:cs typeface="Times New Roman" pitchFamily="18" charset="0"/>
              </a:rPr>
              <a:t>A higher control of the business and decision making authority.</a:t>
            </a:r>
          </a:p>
          <a:p>
            <a:pPr>
              <a:buFont typeface="Wingdings" pitchFamily="2" charset="2"/>
              <a:buChar char="v"/>
            </a:pP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547524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pPr algn="ctr"/>
            <a:r>
              <a:rPr lang="en-US" b="1" dirty="0">
                <a:solidFill>
                  <a:schemeClr val="accent1"/>
                </a:solidFill>
                <a:latin typeface="Times New Roman" pitchFamily="18" charset="0"/>
                <a:cs typeface="Times New Roman" pitchFamily="18" charset="0"/>
              </a:rPr>
              <a:t>  SOCIAL REWARDS</a:t>
            </a:r>
          </a:p>
        </p:txBody>
      </p:sp>
      <p:sp>
        <p:nvSpPr>
          <p:cNvPr id="3" name="Content Placeholder 2"/>
          <p:cNvSpPr>
            <a:spLocks noGrp="1"/>
          </p:cNvSpPr>
          <p:nvPr>
            <p:ph sz="quarter" idx="1"/>
          </p:nvPr>
        </p:nvSpPr>
        <p:spPr/>
        <p:txBody>
          <a:bodyPr/>
          <a:lstStyle/>
          <a:p>
            <a:pPr>
              <a:buFont typeface="Wingdings" pitchFamily="2" charset="2"/>
              <a:buChar char="q"/>
            </a:pPr>
            <a:r>
              <a:rPr lang="en-US" b="1" dirty="0">
                <a:latin typeface="Times New Roman" pitchFamily="18" charset="0"/>
                <a:cs typeface="Times New Roman" pitchFamily="18" charset="0"/>
              </a:rPr>
              <a:t> The social rewards are those benefits the society enjoys as a result of your decision to venture into a business. Some of those rewards are:</a:t>
            </a:r>
          </a:p>
          <a:p>
            <a:r>
              <a:rPr lang="en-US" dirty="0">
                <a:latin typeface="Times New Roman" pitchFamily="18" charset="0"/>
                <a:cs typeface="Times New Roman" pitchFamily="18" charset="0"/>
              </a:rPr>
              <a:t>Reduction of the rural-urban drift and rural poverty through employment of labor.</a:t>
            </a:r>
          </a:p>
          <a:p>
            <a:r>
              <a:rPr lang="en-US" dirty="0">
                <a:latin typeface="Times New Roman" pitchFamily="18" charset="0"/>
                <a:cs typeface="Times New Roman" pitchFamily="18" charset="0"/>
              </a:rPr>
              <a:t>Enhancement of national creativity and innovation.</a:t>
            </a:r>
          </a:p>
          <a:p>
            <a:r>
              <a:rPr lang="en-US" dirty="0">
                <a:latin typeface="Times New Roman" pitchFamily="18" charset="0"/>
                <a:cs typeface="Times New Roman" pitchFamily="18" charset="0"/>
              </a:rPr>
              <a:t>The production of relevant goods for customers.</a:t>
            </a:r>
          </a:p>
          <a:p>
            <a:r>
              <a:rPr lang="en-US" dirty="0">
                <a:latin typeface="Times New Roman" pitchFamily="18" charset="0"/>
                <a:cs typeface="Times New Roman" pitchFamily="18" charset="0"/>
              </a:rPr>
              <a:t>Development of manpower and talents.</a:t>
            </a:r>
          </a:p>
          <a:p>
            <a:pPr>
              <a:buFont typeface="Wingdings" pitchFamily="2" charset="2"/>
              <a:buChar char="v"/>
            </a:pP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456956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rPr>
              <a:t>Entrepreneurship and Society </a:t>
            </a:r>
          </a:p>
        </p:txBody>
      </p:sp>
      <p:sp>
        <p:nvSpPr>
          <p:cNvPr id="3" name="Content Placeholder 2"/>
          <p:cNvSpPr>
            <a:spLocks noGrp="1"/>
          </p:cNvSpPr>
          <p:nvPr>
            <p:ph sz="quarter" idx="1"/>
          </p:nvPr>
        </p:nvSpPr>
        <p:spPr/>
        <p:txBody>
          <a:bodyPr/>
          <a:lstStyle/>
          <a:p>
            <a:pPr marL="514350" indent="-514350">
              <a:buAutoNum type="arabicPeriod"/>
            </a:pPr>
            <a:r>
              <a:rPr lang="en-US" dirty="0"/>
              <a:t>As a provider of employment</a:t>
            </a:r>
          </a:p>
          <a:p>
            <a:pPr marL="514350" indent="-514350">
              <a:buAutoNum type="arabicPeriod"/>
            </a:pPr>
            <a:r>
              <a:rPr lang="en-US" dirty="0"/>
              <a:t>Contributed towards research and development system</a:t>
            </a:r>
          </a:p>
          <a:p>
            <a:pPr marL="514350" indent="-514350">
              <a:buAutoNum type="arabicPeriod"/>
            </a:pPr>
            <a:r>
              <a:rPr lang="en-US" dirty="0"/>
              <a:t>Creates wealth for nation and for individuals as well</a:t>
            </a:r>
          </a:p>
          <a:p>
            <a:pPr marL="514350" indent="-514350">
              <a:buAutoNum type="arabicPeriod"/>
            </a:pPr>
            <a:r>
              <a:rPr lang="en-US" dirty="0"/>
              <a:t>As a promoter of economic growth</a:t>
            </a:r>
          </a:p>
          <a:p>
            <a:pPr marL="514350" indent="-514350">
              <a:buAutoNum type="arabicPeriod"/>
            </a:pPr>
            <a:r>
              <a:rPr lang="en-US" dirty="0"/>
              <a:t>As a contributor to standard of living of people</a:t>
            </a:r>
          </a:p>
          <a:p>
            <a:pPr marL="514350" indent="-514350">
              <a:buAutoNum type="arabicPeriod"/>
            </a:pPr>
            <a:r>
              <a:rPr lang="en-US" dirty="0"/>
              <a:t>As a source of revenue to governments</a:t>
            </a:r>
          </a:p>
          <a:p>
            <a:pPr marL="0" indent="0">
              <a:buNone/>
            </a:pPr>
            <a:endParaRPr lang="en-US" dirty="0"/>
          </a:p>
          <a:p>
            <a:pPr marL="514350" indent="-514350">
              <a:buAutoNum type="arabicPeriod"/>
            </a:pPr>
            <a:endParaRPr lang="en-US" dirty="0"/>
          </a:p>
          <a:p>
            <a:pPr marL="0" indent="0">
              <a:buNone/>
            </a:pPr>
            <a:endParaRPr lang="en-US" dirty="0"/>
          </a:p>
        </p:txBody>
      </p:sp>
    </p:spTree>
    <p:extLst>
      <p:ext uri="{BB962C8B-B14F-4D97-AF65-F5344CB8AC3E}">
        <p14:creationId xmlns:p14="http://schemas.microsoft.com/office/powerpoint/2010/main" val="40723080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chemeClr val="accent1"/>
                </a:solidFill>
              </a:rPr>
              <a:t>Relationship between Entrepreneurship development and economic development</a:t>
            </a:r>
          </a:p>
        </p:txBody>
      </p:sp>
      <p:sp>
        <p:nvSpPr>
          <p:cNvPr id="3" name="Content Placeholder 2"/>
          <p:cNvSpPr>
            <a:spLocks noGrp="1"/>
          </p:cNvSpPr>
          <p:nvPr>
            <p:ph sz="quarter" idx="1"/>
          </p:nvPr>
        </p:nvSpPr>
        <p:spPr/>
        <p:txBody>
          <a:bodyPr/>
          <a:lstStyle/>
          <a:p>
            <a:r>
              <a:rPr lang="en-US" sz="3200" dirty="0"/>
              <a:t>Balanced regional development</a:t>
            </a:r>
          </a:p>
          <a:p>
            <a:r>
              <a:rPr lang="en-US" sz="3200" dirty="0"/>
              <a:t>Increase in national income</a:t>
            </a:r>
          </a:p>
          <a:p>
            <a:r>
              <a:rPr lang="en-US" sz="3200" dirty="0"/>
              <a:t>Bringing change in structure of business and society</a:t>
            </a:r>
          </a:p>
          <a:p>
            <a:r>
              <a:rPr lang="en-US" sz="3200" dirty="0"/>
              <a:t>New products, new services and new business</a:t>
            </a:r>
          </a:p>
          <a:p>
            <a:r>
              <a:rPr lang="en-US" sz="3200" dirty="0"/>
              <a:t>Creating innovation</a:t>
            </a:r>
          </a:p>
          <a:p>
            <a:r>
              <a:rPr lang="en-US" sz="3200" dirty="0"/>
              <a:t>Better standard of living</a:t>
            </a:r>
          </a:p>
          <a:p>
            <a:r>
              <a:rPr lang="en-US" sz="3200" dirty="0"/>
              <a:t>Production evolution process</a:t>
            </a:r>
          </a:p>
          <a:p>
            <a:pPr marL="0" indent="0">
              <a:buNone/>
            </a:pPr>
            <a:endParaRPr lang="en-US" dirty="0"/>
          </a:p>
          <a:p>
            <a:endParaRPr lang="en-US" dirty="0"/>
          </a:p>
        </p:txBody>
      </p:sp>
    </p:spTree>
    <p:extLst>
      <p:ext uri="{BB962C8B-B14F-4D97-AF65-F5344CB8AC3E}">
        <p14:creationId xmlns:p14="http://schemas.microsoft.com/office/powerpoint/2010/main" val="171662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19400"/>
            <a:ext cx="7772400" cy="1143000"/>
          </a:xfrm>
        </p:spPr>
        <p:txBody>
          <a:bodyPr>
            <a:normAutofit/>
          </a:bodyPr>
          <a:lstStyle/>
          <a:p>
            <a:pPr algn="ctr"/>
            <a:r>
              <a:rPr lang="en-US" sz="6600" b="1" dirty="0">
                <a:solidFill>
                  <a:schemeClr val="accent1"/>
                </a:solidFill>
                <a:latin typeface="Times New Roman" pitchFamily="18" charset="0"/>
                <a:cs typeface="Times New Roman" pitchFamily="18" charset="0"/>
              </a:rPr>
              <a:t>THANK YOU </a:t>
            </a:r>
            <a:r>
              <a:rPr lang="en-US" sz="6600" b="1" dirty="0">
                <a:solidFill>
                  <a:schemeClr val="accent1"/>
                </a:solidFill>
                <a:latin typeface="Times New Roman" pitchFamily="18" charset="0"/>
                <a:cs typeface="Times New Roman" pitchFamily="18" charset="0"/>
                <a:sym typeface="Wingdings" pitchFamily="2" charset="2"/>
              </a:rPr>
              <a:t></a:t>
            </a:r>
            <a:endParaRPr lang="en-US" sz="6600" b="1" dirty="0">
              <a:solidFill>
                <a:schemeClr val="accent1"/>
              </a:solidFill>
              <a:latin typeface="Times New Roman" pitchFamily="18" charset="0"/>
              <a:cs typeface="Times New Roman" pitchFamily="18" charset="0"/>
            </a:endParaRPr>
          </a:p>
        </p:txBody>
      </p:sp>
    </p:spTree>
    <p:extLst>
      <p:ext uri="{BB962C8B-B14F-4D97-AF65-F5344CB8AC3E}">
        <p14:creationId xmlns:p14="http://schemas.microsoft.com/office/powerpoint/2010/main" val="3954214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438400"/>
            <a:ext cx="7772400" cy="1143000"/>
          </a:xfrm>
        </p:spPr>
        <p:txBody>
          <a:bodyPr>
            <a:noAutofit/>
          </a:bodyPr>
          <a:lstStyle/>
          <a:p>
            <a:pPr algn="ctr"/>
            <a:r>
              <a:rPr lang="en-US" sz="5400" dirty="0">
                <a:solidFill>
                  <a:schemeClr val="accent1"/>
                </a:solidFill>
                <a:latin typeface="Arial Black" pitchFamily="34" charset="0"/>
              </a:rPr>
              <a:t>What is Entrepreneurship?</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3657600"/>
            <a:ext cx="3048000" cy="2667000"/>
          </a:xfrm>
          <a:prstGeom prst="rect">
            <a:avLst/>
          </a:prstGeom>
        </p:spPr>
      </p:pic>
    </p:spTree>
    <p:extLst>
      <p:ext uri="{BB962C8B-B14F-4D97-AF65-F5344CB8AC3E}">
        <p14:creationId xmlns:p14="http://schemas.microsoft.com/office/powerpoint/2010/main" val="77693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dirty="0"/>
              <a:t>   </a:t>
            </a:r>
            <a:r>
              <a:rPr lang="en-US" b="1" dirty="0">
                <a:solidFill>
                  <a:schemeClr val="accent1"/>
                </a:solidFill>
                <a:latin typeface="Times New Roman" pitchFamily="18" charset="0"/>
                <a:cs typeface="Times New Roman" pitchFamily="18" charset="0"/>
              </a:rPr>
              <a:t>Concept of Entrepreneurship </a:t>
            </a:r>
          </a:p>
        </p:txBody>
      </p:sp>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Entrepreneurship is the ability and readiness to develop, organize and run a business enterprise along with any of its uncertainties in order to make a profit. The most prominent example of entrepreneurship is the starting of new businesses.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0" y="3657600"/>
            <a:ext cx="2667000" cy="2667000"/>
          </a:xfrm>
          <a:prstGeom prst="rect">
            <a:avLst/>
          </a:prstGeom>
        </p:spPr>
      </p:pic>
    </p:spTree>
    <p:extLst>
      <p:ext uri="{BB962C8B-B14F-4D97-AF65-F5344CB8AC3E}">
        <p14:creationId xmlns:p14="http://schemas.microsoft.com/office/powerpoint/2010/main" val="164642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a:rPr lang="en-US" dirty="0">
                <a:latin typeface="Times New Roman" pitchFamily="18" charset="0"/>
                <a:cs typeface="Times New Roman" pitchFamily="18" charset="0"/>
              </a:rPr>
              <a:t> In economics, the profits that an entrepreneur make is with a combination of land, natural resources, labor and capital.</a:t>
            </a:r>
          </a:p>
          <a:p>
            <a:r>
              <a:rPr lang="en-US" b="1" dirty="0">
                <a:latin typeface="Times New Roman" pitchFamily="18" charset="0"/>
                <a:cs typeface="Times New Roman" pitchFamily="18" charset="0"/>
              </a:rPr>
              <a:t>In a nutshell</a:t>
            </a:r>
            <a:r>
              <a:rPr lang="en-US" dirty="0">
                <a:latin typeface="Times New Roman" pitchFamily="18" charset="0"/>
                <a:cs typeface="Times New Roman" pitchFamily="18" charset="0"/>
              </a:rPr>
              <a:t>, anyone who has the will and determination to start a new company and deals with all the risk entitled can become an </a:t>
            </a:r>
            <a:r>
              <a:rPr lang="en-US" b="1" dirty="0">
                <a:latin typeface="Times New Roman" pitchFamily="18" charset="0"/>
                <a:cs typeface="Times New Roman" pitchFamily="18" charset="0"/>
              </a:rPr>
              <a:t>Entrepreneur.</a:t>
            </a:r>
          </a:p>
        </p:txBody>
      </p:sp>
    </p:spTree>
    <p:extLst>
      <p:ext uri="{BB962C8B-B14F-4D97-AF65-F5344CB8AC3E}">
        <p14:creationId xmlns:p14="http://schemas.microsoft.com/office/powerpoint/2010/main" val="37794932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fontScale="90000"/>
          </a:bodyPr>
          <a:lstStyle/>
          <a:p>
            <a:r>
              <a:rPr lang="en-US" b="1" dirty="0">
                <a:solidFill>
                  <a:schemeClr val="accent1"/>
                </a:solidFill>
                <a:latin typeface="Times New Roman" pitchFamily="18" charset="0"/>
                <a:cs typeface="Times New Roman" pitchFamily="18" charset="0"/>
              </a:rPr>
              <a:t>Characteristics of Entrepreneurship</a:t>
            </a:r>
            <a:br>
              <a:rPr lang="en-US" b="1" dirty="0">
                <a:solidFill>
                  <a:schemeClr val="accent1"/>
                </a:solidFill>
                <a:latin typeface="Times New Roman" pitchFamily="18" charset="0"/>
                <a:cs typeface="Times New Roman" pitchFamily="18" charset="0"/>
              </a:rPr>
            </a:br>
            <a:endParaRPr lang="en-US" b="1" dirty="0">
              <a:solidFill>
                <a:schemeClr val="accent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a:bodyPr>
          <a:lstStyle/>
          <a:p>
            <a:r>
              <a:rPr lang="en-US" b="1" dirty="0"/>
              <a:t>Ability to take a risk</a:t>
            </a:r>
          </a:p>
          <a:p>
            <a:r>
              <a:rPr lang="en-US" b="1" dirty="0"/>
              <a:t>Inner drive to succeed</a:t>
            </a:r>
          </a:p>
          <a:p>
            <a:r>
              <a:rPr lang="en-US" b="1" dirty="0"/>
              <a:t>independence</a:t>
            </a:r>
          </a:p>
          <a:p>
            <a:r>
              <a:rPr lang="en-US" b="1" dirty="0"/>
              <a:t>Innovators</a:t>
            </a:r>
          </a:p>
          <a:p>
            <a:r>
              <a:rPr lang="en-US" b="1" dirty="0"/>
              <a:t>Risk-bearing</a:t>
            </a:r>
          </a:p>
          <a:p>
            <a:r>
              <a:rPr lang="en-US" b="1" dirty="0"/>
              <a:t>Self confidence</a:t>
            </a:r>
          </a:p>
          <a:p>
            <a:r>
              <a:rPr lang="en-US" b="1" dirty="0"/>
              <a:t>Creative</a:t>
            </a:r>
          </a:p>
          <a:p>
            <a:r>
              <a:rPr lang="en-US" b="1" dirty="0"/>
              <a:t>Highly motivated and energetic</a:t>
            </a:r>
          </a:p>
          <a:p>
            <a:r>
              <a:rPr lang="en-US" b="1" dirty="0"/>
              <a:t>Openness to change</a:t>
            </a:r>
          </a:p>
          <a:p>
            <a:endParaRPr lang="en-US" dirty="0"/>
          </a:p>
        </p:txBody>
      </p:sp>
    </p:spTree>
    <p:extLst>
      <p:ext uri="{BB962C8B-B14F-4D97-AF65-F5344CB8AC3E}">
        <p14:creationId xmlns:p14="http://schemas.microsoft.com/office/powerpoint/2010/main" val="3574287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lang="en-US" b="1" dirty="0">
                <a:solidFill>
                  <a:schemeClr val="accent1"/>
                </a:solidFill>
                <a:latin typeface="Times New Roman" pitchFamily="18" charset="0"/>
                <a:cs typeface="Times New Roman" pitchFamily="18" charset="0"/>
              </a:rPr>
              <a:t>Entrepreneurial Competencies</a:t>
            </a:r>
          </a:p>
        </p:txBody>
      </p:sp>
      <p:sp>
        <p:nvSpPr>
          <p:cNvPr id="3" name="Content Placeholder 2"/>
          <p:cNvSpPr>
            <a:spLocks noGrp="1"/>
          </p:cNvSpPr>
          <p:nvPr>
            <p:ph sz="quarter" idx="1"/>
          </p:nvPr>
        </p:nvSpPr>
        <p:spPr/>
        <p:txBody>
          <a:bodyPr/>
          <a:lstStyle/>
          <a:p>
            <a:r>
              <a:rPr lang="en-US" dirty="0"/>
              <a:t>INITIATOR</a:t>
            </a:r>
          </a:p>
          <a:p>
            <a:r>
              <a:rPr lang="en-US" dirty="0"/>
              <a:t>OPPORTUNITY SEEKER</a:t>
            </a:r>
          </a:p>
          <a:p>
            <a:r>
              <a:rPr lang="en-US" dirty="0"/>
              <a:t>COMMITED TO WORK</a:t>
            </a:r>
          </a:p>
          <a:p>
            <a:r>
              <a:rPr lang="en-US" dirty="0"/>
              <a:t>EFFECTIVE DECISION MAKING </a:t>
            </a:r>
          </a:p>
          <a:p>
            <a:r>
              <a:rPr lang="en-US" dirty="0"/>
              <a:t>SELF-CONFIDENT</a:t>
            </a:r>
          </a:p>
          <a:p>
            <a:r>
              <a:rPr lang="en-US" dirty="0"/>
              <a:t>LEADERSHIP</a:t>
            </a:r>
          </a:p>
          <a:p>
            <a:r>
              <a:rPr lang="en-US" dirty="0"/>
              <a:t>MOTIVATION</a:t>
            </a:r>
          </a:p>
          <a:p>
            <a:endParaRPr lang="en-US" dirty="0"/>
          </a:p>
        </p:txBody>
      </p:sp>
    </p:spTree>
    <p:extLst>
      <p:ext uri="{BB962C8B-B14F-4D97-AF65-F5344CB8AC3E}">
        <p14:creationId xmlns:p14="http://schemas.microsoft.com/office/powerpoint/2010/main" val="170561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down)">
                                      <p:cBhvr>
                                        <p:cTn id="23" dur="500"/>
                                        <p:tgtEl>
                                          <p:spTgt spid="3">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down)">
                                      <p:cBhvr>
                                        <p:cTn id="26" dur="500"/>
                                        <p:tgtEl>
                                          <p:spTgt spid="3">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b="1" dirty="0">
                <a:latin typeface="Times New Roman" pitchFamily="18" charset="0"/>
                <a:cs typeface="Times New Roman" pitchFamily="18" charset="0"/>
              </a:rPr>
              <a:t>      </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          Managers V/s Entrepreneurs</a:t>
            </a:r>
            <a:br>
              <a:rPr lang="en-US" b="1" dirty="0">
                <a:latin typeface="Times New Roman" pitchFamily="18" charset="0"/>
                <a:cs typeface="Times New Roman" pitchFamily="18" charset="0"/>
              </a:rPr>
            </a:br>
            <a:endParaRPr lang="en-US" b="1" dirty="0">
              <a:latin typeface="Times New Roman" pitchFamily="18" charset="0"/>
              <a:cs typeface="Times New Roman" pitchFamily="18" charset="0"/>
            </a:endParaRPr>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263498094"/>
              </p:ext>
            </p:extLst>
          </p:nvPr>
        </p:nvGraphicFramePr>
        <p:xfrm>
          <a:off x="1143000" y="1676400"/>
          <a:ext cx="7315200" cy="4581623"/>
        </p:xfrm>
        <a:graphic>
          <a:graphicData uri="http://schemas.openxmlformats.org/drawingml/2006/table">
            <a:tbl>
              <a:tblPr firstRow="1" firstCol="1" bandRow="1">
                <a:tableStyleId>{5C22544A-7EE6-4342-B048-85BDC9FD1C3A}</a:tableStyleId>
              </a:tblPr>
              <a:tblGrid>
                <a:gridCol w="1322522">
                  <a:extLst>
                    <a:ext uri="{9D8B030D-6E8A-4147-A177-3AD203B41FA5}">
                      <a16:colId xmlns:a16="http://schemas.microsoft.com/office/drawing/2014/main" val="20000"/>
                    </a:ext>
                  </a:extLst>
                </a:gridCol>
                <a:gridCol w="2755254">
                  <a:extLst>
                    <a:ext uri="{9D8B030D-6E8A-4147-A177-3AD203B41FA5}">
                      <a16:colId xmlns:a16="http://schemas.microsoft.com/office/drawing/2014/main" val="20001"/>
                    </a:ext>
                  </a:extLst>
                </a:gridCol>
                <a:gridCol w="3237424">
                  <a:extLst>
                    <a:ext uri="{9D8B030D-6E8A-4147-A177-3AD203B41FA5}">
                      <a16:colId xmlns:a16="http://schemas.microsoft.com/office/drawing/2014/main" val="20002"/>
                    </a:ext>
                  </a:extLst>
                </a:gridCol>
              </a:tblGrid>
              <a:tr h="550015">
                <a:tc>
                  <a:txBody>
                    <a:bodyPr/>
                    <a:lstStyle/>
                    <a:p>
                      <a:pPr marL="0" marR="0" algn="just">
                        <a:tabLst>
                          <a:tab pos="3946525" algn="l"/>
                        </a:tabLst>
                      </a:pPr>
                      <a:r>
                        <a:rPr lang="en-US" sz="1600" dirty="0">
                          <a:effectLst/>
                        </a:rPr>
                        <a:t>Basis of difference</a:t>
                      </a:r>
                      <a:endParaRPr lang="en-US" sz="1100" dirty="0">
                        <a:effectLst/>
                        <a:latin typeface="Calibri"/>
                        <a:ea typeface="Times New Roman"/>
                        <a:cs typeface="Times New Roman"/>
                      </a:endParaRPr>
                    </a:p>
                  </a:txBody>
                  <a:tcPr marL="68580" marR="68580" marT="0" marB="0"/>
                </a:tc>
                <a:tc>
                  <a:txBody>
                    <a:bodyPr/>
                    <a:lstStyle/>
                    <a:p>
                      <a:pPr marL="0" marR="0" algn="just">
                        <a:tabLst>
                          <a:tab pos="3946525" algn="l"/>
                        </a:tabLst>
                      </a:pPr>
                      <a:r>
                        <a:rPr lang="en-US" sz="1600">
                          <a:effectLst/>
                        </a:rPr>
                        <a:t>ENTREPRENEURSHIP</a:t>
                      </a:r>
                      <a:endParaRPr lang="en-US" sz="1100">
                        <a:effectLst/>
                        <a:latin typeface="Calibri"/>
                        <a:ea typeface="Times New Roman"/>
                        <a:cs typeface="Times New Roman"/>
                      </a:endParaRPr>
                    </a:p>
                  </a:txBody>
                  <a:tcPr marL="68580" marR="68580" marT="0" marB="0"/>
                </a:tc>
                <a:tc>
                  <a:txBody>
                    <a:bodyPr/>
                    <a:lstStyle/>
                    <a:p>
                      <a:pPr marL="0" marR="0" algn="just">
                        <a:tabLst>
                          <a:tab pos="3946525" algn="l"/>
                        </a:tabLst>
                      </a:pPr>
                      <a:r>
                        <a:rPr lang="en-US" sz="1600" dirty="0">
                          <a:effectLst/>
                        </a:rPr>
                        <a:t>MANAGEMENT</a:t>
                      </a:r>
                      <a:endParaRPr lang="en-US" sz="1100" dirty="0">
                        <a:effectLst/>
                        <a:latin typeface="Calibri"/>
                        <a:ea typeface="Times New Roman"/>
                        <a:cs typeface="Times New Roman"/>
                      </a:endParaRPr>
                    </a:p>
                  </a:txBody>
                  <a:tcPr marL="68580" marR="68580" marT="0" marB="0"/>
                </a:tc>
                <a:extLst>
                  <a:ext uri="{0D108BD9-81ED-4DB2-BD59-A6C34878D82A}">
                    <a16:rowId xmlns:a16="http://schemas.microsoft.com/office/drawing/2014/main" val="10000"/>
                  </a:ext>
                </a:extLst>
              </a:tr>
              <a:tr h="721895">
                <a:tc>
                  <a:txBody>
                    <a:bodyPr/>
                    <a:lstStyle/>
                    <a:p>
                      <a:pPr marL="0" marR="0" algn="just">
                        <a:tabLst>
                          <a:tab pos="3946525" algn="l"/>
                        </a:tabLst>
                      </a:pPr>
                      <a:r>
                        <a:rPr lang="en-US" sz="1600">
                          <a:effectLst/>
                        </a:rPr>
                        <a:t>FOCUS</a:t>
                      </a:r>
                      <a:endParaRPr lang="en-US" sz="1100">
                        <a:effectLst/>
                        <a:latin typeface="Calibri"/>
                        <a:ea typeface="Times New Roman"/>
                        <a:cs typeface="Times New Roman"/>
                      </a:endParaRPr>
                    </a:p>
                  </a:txBody>
                  <a:tcPr marL="68580" marR="68580" marT="0" marB="0"/>
                </a:tc>
                <a:tc>
                  <a:txBody>
                    <a:bodyPr/>
                    <a:lstStyle/>
                    <a:p>
                      <a:pPr marL="0" marR="0" algn="just">
                        <a:tabLst>
                          <a:tab pos="3946525" algn="l"/>
                        </a:tabLst>
                      </a:pPr>
                      <a:r>
                        <a:rPr lang="en-US" sz="1600" dirty="0">
                          <a:effectLst/>
                          <a:latin typeface="Times New Roman" pitchFamily="18" charset="0"/>
                          <a:cs typeface="Times New Roman" pitchFamily="18" charset="0"/>
                        </a:rPr>
                        <a:t>Focus is on the activities related with the establishment of business.</a:t>
                      </a:r>
                      <a:endParaRPr lang="en-US" sz="1200" dirty="0">
                        <a:effectLst/>
                        <a:latin typeface="Times New Roman" pitchFamily="18" charset="0"/>
                        <a:ea typeface="Times New Roman"/>
                        <a:cs typeface="Times New Roman" pitchFamily="18" charset="0"/>
                      </a:endParaRPr>
                    </a:p>
                  </a:txBody>
                  <a:tcPr marL="68580" marR="68580" marT="0" marB="0"/>
                </a:tc>
                <a:tc>
                  <a:txBody>
                    <a:bodyPr/>
                    <a:lstStyle/>
                    <a:p>
                      <a:pPr marL="0" marR="0" algn="just">
                        <a:tabLst>
                          <a:tab pos="3946525" algn="l"/>
                        </a:tabLst>
                      </a:pPr>
                      <a:r>
                        <a:rPr lang="en-US" sz="1600">
                          <a:effectLst/>
                          <a:latin typeface="Times New Roman" pitchFamily="18" charset="0"/>
                          <a:cs typeface="Times New Roman" pitchFamily="18" charset="0"/>
                        </a:rPr>
                        <a:t>Focus is on the activities related with the operations of business.</a:t>
                      </a:r>
                      <a:endParaRPr lang="en-US" sz="120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1"/>
                  </a:ext>
                </a:extLst>
              </a:tr>
              <a:tr h="825022">
                <a:tc>
                  <a:txBody>
                    <a:bodyPr/>
                    <a:lstStyle/>
                    <a:p>
                      <a:pPr marL="0" marR="0" algn="just">
                        <a:tabLst>
                          <a:tab pos="3946525" algn="l"/>
                        </a:tabLst>
                      </a:pPr>
                      <a:r>
                        <a:rPr lang="en-US" sz="1600">
                          <a:effectLst/>
                        </a:rPr>
                        <a:t>RESOURCE RELATION</a:t>
                      </a:r>
                      <a:endParaRPr lang="en-US" sz="1100">
                        <a:effectLst/>
                        <a:latin typeface="Calibri"/>
                        <a:ea typeface="Times New Roman"/>
                        <a:cs typeface="Times New Roman"/>
                      </a:endParaRPr>
                    </a:p>
                  </a:txBody>
                  <a:tcPr marL="68580" marR="68580" marT="0" marB="0"/>
                </a:tc>
                <a:tc>
                  <a:txBody>
                    <a:bodyPr/>
                    <a:lstStyle/>
                    <a:p>
                      <a:pPr marL="0" marR="0" algn="just">
                        <a:tabLst>
                          <a:tab pos="3946525" algn="l"/>
                        </a:tabLst>
                      </a:pPr>
                      <a:r>
                        <a:rPr lang="en-US" sz="1600" dirty="0">
                          <a:effectLst/>
                          <a:latin typeface="Times New Roman" pitchFamily="18" charset="0"/>
                          <a:cs typeface="Times New Roman" pitchFamily="18" charset="0"/>
                        </a:rPr>
                        <a:t>Pays attention to collect resources.</a:t>
                      </a:r>
                      <a:endParaRPr lang="en-US" sz="1200" dirty="0">
                        <a:effectLst/>
                        <a:latin typeface="Times New Roman" pitchFamily="18" charset="0"/>
                        <a:ea typeface="Times New Roman"/>
                        <a:cs typeface="Times New Roman" pitchFamily="18" charset="0"/>
                      </a:endParaRPr>
                    </a:p>
                  </a:txBody>
                  <a:tcPr marL="68580" marR="68580" marT="0" marB="0"/>
                </a:tc>
                <a:tc>
                  <a:txBody>
                    <a:bodyPr/>
                    <a:lstStyle/>
                    <a:p>
                      <a:pPr marL="0" marR="0" algn="just">
                        <a:tabLst>
                          <a:tab pos="3946525" algn="l"/>
                        </a:tabLst>
                      </a:pPr>
                      <a:r>
                        <a:rPr lang="en-US" sz="1600" dirty="0">
                          <a:effectLst/>
                          <a:latin typeface="Times New Roman" pitchFamily="18" charset="0"/>
                          <a:cs typeface="Times New Roman" pitchFamily="18" charset="0"/>
                        </a:rPr>
                        <a:t>Pays attention to utilize resources.</a:t>
                      </a:r>
                      <a:endParaRPr lang="en-US" sz="12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2"/>
                  </a:ext>
                </a:extLst>
              </a:tr>
              <a:tr h="825022">
                <a:tc>
                  <a:txBody>
                    <a:bodyPr/>
                    <a:lstStyle/>
                    <a:p>
                      <a:pPr marL="0" marR="0" algn="just">
                        <a:tabLst>
                          <a:tab pos="3946525" algn="l"/>
                        </a:tabLst>
                      </a:pPr>
                      <a:r>
                        <a:rPr lang="en-US" sz="1600">
                          <a:effectLst/>
                        </a:rPr>
                        <a:t>TASK APPROACH</a:t>
                      </a:r>
                      <a:endParaRPr lang="en-US" sz="1100">
                        <a:effectLst/>
                        <a:latin typeface="Calibri"/>
                        <a:ea typeface="Times New Roman"/>
                        <a:cs typeface="Times New Roman"/>
                      </a:endParaRPr>
                    </a:p>
                  </a:txBody>
                  <a:tcPr marL="68580" marR="68580" marT="0" marB="0"/>
                </a:tc>
                <a:tc>
                  <a:txBody>
                    <a:bodyPr/>
                    <a:lstStyle/>
                    <a:p>
                      <a:pPr marL="0" marR="0" algn="just">
                        <a:tabLst>
                          <a:tab pos="3946525" algn="l"/>
                        </a:tabLst>
                      </a:pPr>
                      <a:r>
                        <a:rPr lang="en-US" sz="1600">
                          <a:effectLst/>
                          <a:latin typeface="Times New Roman" pitchFamily="18" charset="0"/>
                          <a:cs typeface="Times New Roman" pitchFamily="18" charset="0"/>
                        </a:rPr>
                        <a:t>An entrepreneur works in an informal way.</a:t>
                      </a:r>
                      <a:endParaRPr lang="en-US" sz="1200">
                        <a:effectLst/>
                        <a:latin typeface="Times New Roman" pitchFamily="18" charset="0"/>
                        <a:ea typeface="Times New Roman"/>
                        <a:cs typeface="Times New Roman" pitchFamily="18" charset="0"/>
                      </a:endParaRPr>
                    </a:p>
                  </a:txBody>
                  <a:tcPr marL="68580" marR="68580" marT="0" marB="0"/>
                </a:tc>
                <a:tc>
                  <a:txBody>
                    <a:bodyPr/>
                    <a:lstStyle/>
                    <a:p>
                      <a:pPr marL="0" marR="0" algn="just">
                        <a:tabLst>
                          <a:tab pos="3946525" algn="l"/>
                        </a:tabLst>
                      </a:pPr>
                      <a:r>
                        <a:rPr lang="en-US" sz="1600" dirty="0">
                          <a:effectLst/>
                          <a:latin typeface="Times New Roman" pitchFamily="18" charset="0"/>
                          <a:cs typeface="Times New Roman" pitchFamily="18" charset="0"/>
                        </a:rPr>
                        <a:t>A manger works in a formal way.</a:t>
                      </a:r>
                      <a:endParaRPr lang="en-US" sz="12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3"/>
                  </a:ext>
                </a:extLst>
              </a:tr>
              <a:tr h="275007">
                <a:tc>
                  <a:txBody>
                    <a:bodyPr/>
                    <a:lstStyle/>
                    <a:p>
                      <a:pPr marL="0" marR="0" algn="just">
                        <a:tabLst>
                          <a:tab pos="3946525" algn="l"/>
                        </a:tabLst>
                      </a:pPr>
                      <a:r>
                        <a:rPr lang="en-US" sz="1600">
                          <a:effectLst/>
                        </a:rPr>
                        <a:t>STATUS</a:t>
                      </a:r>
                      <a:endParaRPr lang="en-US" sz="1100">
                        <a:effectLst/>
                        <a:latin typeface="Calibri"/>
                        <a:ea typeface="Times New Roman"/>
                        <a:cs typeface="Times New Roman"/>
                      </a:endParaRPr>
                    </a:p>
                  </a:txBody>
                  <a:tcPr marL="68580" marR="68580" marT="0" marB="0"/>
                </a:tc>
                <a:tc>
                  <a:txBody>
                    <a:bodyPr/>
                    <a:lstStyle/>
                    <a:p>
                      <a:pPr marL="0" marR="0" algn="just">
                        <a:tabLst>
                          <a:tab pos="3946525" algn="l"/>
                        </a:tabLst>
                      </a:pPr>
                      <a:r>
                        <a:rPr lang="en-US" sz="1600">
                          <a:effectLst/>
                          <a:latin typeface="Times New Roman" pitchFamily="18" charset="0"/>
                          <a:cs typeface="Times New Roman" pitchFamily="18" charset="0"/>
                        </a:rPr>
                        <a:t>An entrepreneur is the owner.</a:t>
                      </a:r>
                      <a:endParaRPr lang="en-US" sz="1200">
                        <a:effectLst/>
                        <a:latin typeface="Times New Roman" pitchFamily="18" charset="0"/>
                        <a:ea typeface="Times New Roman"/>
                        <a:cs typeface="Times New Roman" pitchFamily="18" charset="0"/>
                      </a:endParaRPr>
                    </a:p>
                  </a:txBody>
                  <a:tcPr marL="68580" marR="68580" marT="0" marB="0"/>
                </a:tc>
                <a:tc>
                  <a:txBody>
                    <a:bodyPr/>
                    <a:lstStyle/>
                    <a:p>
                      <a:pPr marL="0" marR="0" algn="just">
                        <a:tabLst>
                          <a:tab pos="3946525" algn="l"/>
                        </a:tabLst>
                      </a:pPr>
                      <a:r>
                        <a:rPr lang="en-US" sz="1600">
                          <a:effectLst/>
                          <a:latin typeface="Times New Roman" pitchFamily="18" charset="0"/>
                          <a:cs typeface="Times New Roman" pitchFamily="18" charset="0"/>
                        </a:rPr>
                        <a:t>The manager is only an employee.</a:t>
                      </a:r>
                      <a:endParaRPr lang="en-US" sz="120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4"/>
                  </a:ext>
                </a:extLst>
              </a:tr>
              <a:tr h="825022">
                <a:tc>
                  <a:txBody>
                    <a:bodyPr/>
                    <a:lstStyle/>
                    <a:p>
                      <a:pPr marL="0" marR="0" algn="just">
                        <a:tabLst>
                          <a:tab pos="3946525" algn="l"/>
                        </a:tabLst>
                      </a:pPr>
                      <a:r>
                        <a:rPr lang="en-US" sz="1600">
                          <a:effectLst/>
                        </a:rPr>
                        <a:t>SKILLS REQUIRED</a:t>
                      </a:r>
                      <a:endParaRPr lang="en-US" sz="1100">
                        <a:effectLst/>
                        <a:latin typeface="Calibri"/>
                        <a:ea typeface="Times New Roman"/>
                        <a:cs typeface="Times New Roman"/>
                      </a:endParaRPr>
                    </a:p>
                  </a:txBody>
                  <a:tcPr marL="68580" marR="68580" marT="0" marB="0"/>
                </a:tc>
                <a:tc>
                  <a:txBody>
                    <a:bodyPr/>
                    <a:lstStyle/>
                    <a:p>
                      <a:pPr marL="0" marR="0" algn="just">
                        <a:tabLst>
                          <a:tab pos="3946525" algn="l"/>
                        </a:tabLst>
                      </a:pPr>
                      <a:r>
                        <a:rPr lang="en-US" sz="1600">
                          <a:effectLst/>
                          <a:latin typeface="Times New Roman" pitchFamily="18" charset="0"/>
                          <a:cs typeface="Times New Roman" pitchFamily="18" charset="0"/>
                        </a:rPr>
                        <a:t>Recognizing opportunities and exploiting them profitably.</a:t>
                      </a:r>
                      <a:endParaRPr lang="en-US" sz="1200">
                        <a:effectLst/>
                        <a:latin typeface="Times New Roman" pitchFamily="18" charset="0"/>
                        <a:ea typeface="Times New Roman"/>
                        <a:cs typeface="Times New Roman" pitchFamily="18" charset="0"/>
                      </a:endParaRPr>
                    </a:p>
                  </a:txBody>
                  <a:tcPr marL="68580" marR="68580" marT="0" marB="0"/>
                </a:tc>
                <a:tc>
                  <a:txBody>
                    <a:bodyPr/>
                    <a:lstStyle/>
                    <a:p>
                      <a:pPr marL="0" marR="0" algn="just">
                        <a:tabLst>
                          <a:tab pos="3946525" algn="l"/>
                        </a:tabLst>
                      </a:pPr>
                      <a:r>
                        <a:rPr lang="en-US" sz="1600" dirty="0">
                          <a:effectLst/>
                          <a:latin typeface="Times New Roman" pitchFamily="18" charset="0"/>
                          <a:cs typeface="Times New Roman" pitchFamily="18" charset="0"/>
                        </a:rPr>
                        <a:t>Efficiency in functions and principles of management.</a:t>
                      </a:r>
                      <a:endParaRPr lang="en-US" sz="12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5"/>
                  </a:ext>
                </a:extLst>
              </a:tr>
              <a:tr h="550015">
                <a:tc>
                  <a:txBody>
                    <a:bodyPr/>
                    <a:lstStyle/>
                    <a:p>
                      <a:pPr marL="0" marR="0" algn="just">
                        <a:tabLst>
                          <a:tab pos="3946525" algn="l"/>
                        </a:tabLst>
                      </a:pPr>
                      <a:r>
                        <a:rPr lang="en-US" sz="1600">
                          <a:effectLst/>
                        </a:rPr>
                        <a:t>DECISION MAKING</a:t>
                      </a:r>
                      <a:endParaRPr lang="en-US" sz="1100">
                        <a:effectLst/>
                        <a:latin typeface="Calibri"/>
                        <a:ea typeface="Times New Roman"/>
                        <a:cs typeface="Times New Roman"/>
                      </a:endParaRPr>
                    </a:p>
                  </a:txBody>
                  <a:tcPr marL="68580" marR="68580" marT="0" marB="0"/>
                </a:tc>
                <a:tc>
                  <a:txBody>
                    <a:bodyPr/>
                    <a:lstStyle/>
                    <a:p>
                      <a:pPr marL="0" marR="0" algn="just">
                        <a:tabLst>
                          <a:tab pos="3946525" algn="l"/>
                        </a:tabLst>
                      </a:pPr>
                      <a:r>
                        <a:rPr lang="en-US" sz="1600">
                          <a:effectLst/>
                          <a:latin typeface="Times New Roman" pitchFamily="18" charset="0"/>
                          <a:cs typeface="Times New Roman" pitchFamily="18" charset="0"/>
                        </a:rPr>
                        <a:t>Decision is born out of individual courage</a:t>
                      </a:r>
                      <a:r>
                        <a:rPr lang="en-US" sz="1800">
                          <a:effectLst/>
                          <a:latin typeface="Times New Roman" pitchFamily="18" charset="0"/>
                          <a:cs typeface="Times New Roman" pitchFamily="18" charset="0"/>
                        </a:rPr>
                        <a:t>.</a:t>
                      </a:r>
                      <a:endParaRPr lang="en-US" sz="1200">
                        <a:effectLst/>
                        <a:latin typeface="Times New Roman" pitchFamily="18" charset="0"/>
                        <a:ea typeface="Times New Roman"/>
                        <a:cs typeface="Times New Roman" pitchFamily="18" charset="0"/>
                      </a:endParaRPr>
                    </a:p>
                  </a:txBody>
                  <a:tcPr marL="68580" marR="68580" marT="0" marB="0"/>
                </a:tc>
                <a:tc>
                  <a:txBody>
                    <a:bodyPr/>
                    <a:lstStyle/>
                    <a:p>
                      <a:pPr marL="0" marR="0" algn="just">
                        <a:tabLst>
                          <a:tab pos="3946525" algn="l"/>
                        </a:tabLst>
                      </a:pPr>
                      <a:r>
                        <a:rPr lang="en-US" sz="1600" dirty="0">
                          <a:effectLst/>
                          <a:latin typeface="Times New Roman" pitchFamily="18" charset="0"/>
                          <a:cs typeface="Times New Roman" pitchFamily="18" charset="0"/>
                        </a:rPr>
                        <a:t>Decisions are the outcome of experience and research.</a:t>
                      </a:r>
                      <a:endParaRPr lang="en-US" sz="1200" dirty="0">
                        <a:effectLst/>
                        <a:latin typeface="Times New Roman" pitchFamily="18" charset="0"/>
                        <a:ea typeface="Times New Roman"/>
                        <a:cs typeface="Times New Roman" pitchFamily="18" charset="0"/>
                      </a:endParaRPr>
                    </a:p>
                  </a:txBody>
                  <a:tcPr marL="68580" marR="68580" marT="0"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5996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SCOPE OF ENTREPRENEUR</a:t>
            </a:r>
          </a:p>
        </p:txBody>
      </p:sp>
      <p:sp>
        <p:nvSpPr>
          <p:cNvPr id="3" name="Content Placeholder 2"/>
          <p:cNvSpPr>
            <a:spLocks noGrp="1"/>
          </p:cNvSpPr>
          <p:nvPr>
            <p:ph sz="quarter" idx="1"/>
          </p:nvPr>
        </p:nvSpPr>
        <p:spPr/>
        <p:txBody>
          <a:bodyPr/>
          <a:lstStyle/>
          <a:p>
            <a:r>
              <a:rPr lang="en-US" b="1" dirty="0">
                <a:latin typeface="Times New Roman" pitchFamily="18" charset="0"/>
                <a:cs typeface="Times New Roman" pitchFamily="18" charset="0"/>
              </a:rPr>
              <a:t>Entrepreneurship in Large organization</a:t>
            </a:r>
          </a:p>
          <a:p>
            <a:r>
              <a:rPr lang="en-US" b="1" dirty="0">
                <a:latin typeface="Times New Roman" pitchFamily="18" charset="0"/>
                <a:cs typeface="Times New Roman" pitchFamily="18" charset="0"/>
              </a:rPr>
              <a:t>Social Entrepreneurship</a:t>
            </a:r>
          </a:p>
          <a:p>
            <a:r>
              <a:rPr lang="en-US" b="1" dirty="0">
                <a:latin typeface="Times New Roman" pitchFamily="18" charset="0"/>
                <a:cs typeface="Times New Roman" pitchFamily="18" charset="0"/>
              </a:rPr>
              <a:t>E-commerce Entrepreneur</a:t>
            </a:r>
          </a:p>
          <a:p>
            <a:r>
              <a:rPr lang="en-US" b="1" dirty="0">
                <a:latin typeface="Times New Roman" pitchFamily="18" charset="0"/>
                <a:cs typeface="Times New Roman" pitchFamily="18" charset="0"/>
              </a:rPr>
              <a:t>Small Business Managers</a:t>
            </a:r>
          </a:p>
          <a:p>
            <a:r>
              <a:rPr lang="en-US" b="1">
                <a:latin typeface="Times New Roman" pitchFamily="18" charset="0"/>
                <a:cs typeface="Times New Roman" pitchFamily="18" charset="0"/>
              </a:rPr>
              <a:t>Business Consultant </a:t>
            </a:r>
            <a:endParaRPr lang="en-US" b="1" dirty="0">
              <a:latin typeface="Times New Roman" pitchFamily="18" charset="0"/>
              <a:cs typeface="Times New Roman" pitchFamily="18" charset="0"/>
            </a:endParaRPr>
          </a:p>
        </p:txBody>
      </p:sp>
    </p:spTree>
    <p:extLst>
      <p:ext uri="{BB962C8B-B14F-4D97-AF65-F5344CB8AC3E}">
        <p14:creationId xmlns:p14="http://schemas.microsoft.com/office/powerpoint/2010/main" val="30096904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315</TotalTime>
  <Words>958</Words>
  <Application>Microsoft Office PowerPoint</Application>
  <PresentationFormat>On-screen Show (4:3)</PresentationFormat>
  <Paragraphs>135</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Equity</vt:lpstr>
      <vt:lpstr>ENTREPRENEURSHIP DEVELOPMENT</vt:lpstr>
      <vt:lpstr>Meaning and Definition of Entrepreneur</vt:lpstr>
      <vt:lpstr>What is Entrepreneurship?</vt:lpstr>
      <vt:lpstr>   Concept of Entrepreneurship </vt:lpstr>
      <vt:lpstr>PowerPoint Presentation</vt:lpstr>
      <vt:lpstr>Characteristics of Entrepreneurship </vt:lpstr>
      <vt:lpstr>Entrepreneurial Competencies</vt:lpstr>
      <vt:lpstr>                 Managers V/s Entrepreneurs </vt:lpstr>
      <vt:lpstr>SCOPE OF ENTREPRENEUR</vt:lpstr>
      <vt:lpstr>CLASSIFICATION AND TYPES OF ENTREPRENEURS</vt:lpstr>
      <vt:lpstr>PowerPoint Presentation</vt:lpstr>
      <vt:lpstr>PowerPoint Presentation</vt:lpstr>
      <vt:lpstr>  Classification Based On Type of Technology Used </vt:lpstr>
      <vt:lpstr>PowerPoint Presentation</vt:lpstr>
      <vt:lpstr>Classification Based On Ownership </vt:lpstr>
      <vt:lpstr>PowerPoint Presentation</vt:lpstr>
      <vt:lpstr> Classification Based On Gender </vt:lpstr>
      <vt:lpstr>PowerPoint Presentation</vt:lpstr>
      <vt:lpstr> Classification Based on the Size of the  Business </vt:lpstr>
      <vt:lpstr>        Reward For Entrepreneurship </vt:lpstr>
      <vt:lpstr>PERSONAL REWARDS</vt:lpstr>
      <vt:lpstr>  SOCIAL REWARDS</vt:lpstr>
      <vt:lpstr>Entrepreneurship and Society </vt:lpstr>
      <vt:lpstr>Relationship between Entrepreneurship development and economic development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ENTREPRENEURSHIP</dc:title>
  <dc:creator>Khushboo Kalra</dc:creator>
  <cp:lastModifiedBy>BBASecondA</cp:lastModifiedBy>
  <cp:revision>87</cp:revision>
  <dcterms:created xsi:type="dcterms:W3CDTF">2006-08-16T00:00:00Z</dcterms:created>
  <dcterms:modified xsi:type="dcterms:W3CDTF">2021-09-10T09:38:07Z</dcterms:modified>
</cp:coreProperties>
</file>