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8" r:id="rId12"/>
    <p:sldId id="269" r:id="rId13"/>
    <p:sldId id="270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573-D47C-493B-89B1-9D33DED310CD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8317-A53B-43F5-A011-EC2F967D1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573-D47C-493B-89B1-9D33DED310CD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8317-A53B-43F5-A011-EC2F967D1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573-D47C-493B-89B1-9D33DED310CD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8317-A53B-43F5-A011-EC2F967D1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573-D47C-493B-89B1-9D33DED310CD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8317-A53B-43F5-A011-EC2F967D1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573-D47C-493B-89B1-9D33DED310CD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8317-A53B-43F5-A011-EC2F967D1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573-D47C-493B-89B1-9D33DED310CD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8317-A53B-43F5-A011-EC2F967D1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573-D47C-493B-89B1-9D33DED310CD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8317-A53B-43F5-A011-EC2F967D1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573-D47C-493B-89B1-9D33DED310CD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8317-A53B-43F5-A011-EC2F967D1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573-D47C-493B-89B1-9D33DED310CD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8317-A53B-43F5-A011-EC2F967D1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573-D47C-493B-89B1-9D33DED310CD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8317-A53B-43F5-A011-EC2F967D1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0573-D47C-493B-89B1-9D33DED310CD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8317-A53B-43F5-A011-EC2F967D1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20573-D47C-493B-89B1-9D33DED310CD}" type="datetimeFigureOut">
              <a:rPr lang="en-US" smtClean="0"/>
              <a:pPr/>
              <a:t>8/21/2019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98317-A53B-43F5-A011-EC2F967D11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Entrepreneurship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Future </a:t>
            </a:r>
            <a:r>
              <a:rPr lang="en-US" b="1" dirty="0" smtClean="0"/>
              <a:t>Orientation</a:t>
            </a:r>
          </a:p>
          <a:p>
            <a:r>
              <a:rPr lang="en-US" b="1" dirty="0"/>
              <a:t>Commitment and </a:t>
            </a:r>
            <a:r>
              <a:rPr lang="en-US" b="1" dirty="0" smtClean="0"/>
              <a:t>Dedication</a:t>
            </a:r>
          </a:p>
          <a:p>
            <a:r>
              <a:rPr lang="en-US" b="1" dirty="0"/>
              <a:t>High Level of </a:t>
            </a:r>
            <a:r>
              <a:rPr lang="en-US" b="1" dirty="0" smtClean="0"/>
              <a:t>Energy</a:t>
            </a:r>
          </a:p>
          <a:p>
            <a:r>
              <a:rPr lang="en-US" b="1" dirty="0" smtClean="0"/>
              <a:t>Flexibility</a:t>
            </a:r>
          </a:p>
          <a:p>
            <a:r>
              <a:rPr lang="en-US" b="1" dirty="0"/>
              <a:t>Technical </a:t>
            </a:r>
            <a:r>
              <a:rPr lang="en-US" b="1" dirty="0" smtClean="0"/>
              <a:t>Knowledge</a:t>
            </a:r>
          </a:p>
          <a:p>
            <a:r>
              <a:rPr lang="en-US" b="1" dirty="0"/>
              <a:t>Problem Solver and a Decision Maker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Entrepreneur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On the Basis of Economic </a:t>
            </a:r>
            <a:r>
              <a:rPr lang="en-US" b="1" dirty="0" smtClean="0"/>
              <a:t>Development</a:t>
            </a:r>
          </a:p>
          <a:p>
            <a:pPr>
              <a:buFont typeface="Wingdings" pitchFamily="2" charset="2"/>
              <a:buChar char="ü"/>
            </a:pPr>
            <a:r>
              <a:rPr lang="en-US" b="1" dirty="0"/>
              <a:t>Innovating </a:t>
            </a:r>
            <a:r>
              <a:rPr lang="en-US" b="1" dirty="0" smtClean="0"/>
              <a:t>Entrepreneurs</a:t>
            </a:r>
          </a:p>
          <a:p>
            <a:pPr>
              <a:buFont typeface="Wingdings" pitchFamily="2" charset="2"/>
              <a:buChar char="ü"/>
            </a:pPr>
            <a:r>
              <a:rPr lang="en-US" b="1" dirty="0"/>
              <a:t>Adoptive or Imitative </a:t>
            </a:r>
            <a:r>
              <a:rPr lang="en-US" b="1" dirty="0" smtClean="0"/>
              <a:t>Entrepreneur</a:t>
            </a:r>
          </a:p>
          <a:p>
            <a:pPr>
              <a:buFont typeface="Wingdings" pitchFamily="2" charset="2"/>
              <a:buChar char="ü"/>
            </a:pPr>
            <a:r>
              <a:rPr lang="en-US" b="1" dirty="0"/>
              <a:t>Fabian </a:t>
            </a:r>
            <a:r>
              <a:rPr lang="en-US" b="1" dirty="0" smtClean="0"/>
              <a:t>Entrepreneur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Drone </a:t>
            </a:r>
            <a:r>
              <a:rPr lang="en-US" b="1" dirty="0"/>
              <a:t>Entrepreneur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b="1" dirty="0"/>
              <a:t>On the Basis of Type of </a:t>
            </a:r>
            <a:r>
              <a:rPr lang="en-US" b="1" dirty="0" smtClean="0"/>
              <a:t>Business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Business </a:t>
            </a:r>
            <a:r>
              <a:rPr lang="en-US" b="1" dirty="0" smtClean="0"/>
              <a:t>Entrepreneurs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en-US" sz="2800" dirty="0"/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Trading </a:t>
            </a:r>
            <a:r>
              <a:rPr lang="en-US" b="1" dirty="0" smtClean="0"/>
              <a:t>Entrepreneur</a:t>
            </a:r>
            <a:endParaRPr lang="en-US" sz="1800" dirty="0"/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Industrial </a:t>
            </a:r>
            <a:r>
              <a:rPr lang="en-US" b="1" dirty="0" smtClean="0"/>
              <a:t>Entrepreneur</a:t>
            </a: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 </a:t>
            </a:r>
            <a:r>
              <a:rPr lang="en-US" b="1" dirty="0" smtClean="0"/>
              <a:t>Corporate </a:t>
            </a:r>
            <a:r>
              <a:rPr lang="en-US" b="1" dirty="0"/>
              <a:t>Entrepreneur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According to </a:t>
            </a:r>
            <a:r>
              <a:rPr lang="en-US" b="1" dirty="0" smtClean="0"/>
              <a:t>Motivation</a:t>
            </a:r>
            <a:endParaRPr lang="en-US" sz="2000" dirty="0"/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Pure </a:t>
            </a:r>
            <a:r>
              <a:rPr lang="en-US" b="1" dirty="0" smtClean="0"/>
              <a:t>Entrepreneur</a:t>
            </a:r>
            <a:r>
              <a:rPr lang="en-US" b="1" dirty="0"/>
              <a:t> </a:t>
            </a:r>
            <a:endParaRPr lang="en-US" sz="2000" dirty="0"/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Induced </a:t>
            </a:r>
            <a:r>
              <a:rPr lang="en-US" b="1" dirty="0" smtClean="0"/>
              <a:t>Entrepreneur: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Motivated Entrepreneur</a:t>
            </a:r>
          </a:p>
          <a:p>
            <a:pPr lvl="0"/>
            <a:r>
              <a:rPr lang="en-US" b="1" dirty="0"/>
              <a:t>According to Entrepreneurial Activity</a:t>
            </a:r>
            <a:r>
              <a:rPr lang="en-US" b="1" dirty="0" smtClean="0"/>
              <a:t>:</a:t>
            </a:r>
            <a:endParaRPr lang="en-US" sz="2000" dirty="0"/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Novice </a:t>
            </a:r>
            <a:r>
              <a:rPr lang="en-US" b="1" dirty="0" smtClean="0"/>
              <a:t>Entrepreneur</a:t>
            </a:r>
            <a:r>
              <a:rPr lang="en-US" dirty="0"/>
              <a:t> </a:t>
            </a:r>
            <a:endParaRPr lang="en-US" sz="2000" dirty="0"/>
          </a:p>
          <a:p>
            <a:pPr lvl="1">
              <a:buFont typeface="Wingdings" pitchFamily="2" charset="2"/>
              <a:buChar char="Ø"/>
            </a:pPr>
            <a:r>
              <a:rPr lang="en-US" b="1" dirty="0"/>
              <a:t>A Serial </a:t>
            </a:r>
            <a:r>
              <a:rPr lang="en-US" b="1" dirty="0" smtClean="0"/>
              <a:t>Entrepreneur</a:t>
            </a: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b="1" dirty="0"/>
              <a:t>Portfolio Entrepreneur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Misconceptions about Entrepreneurship: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4000" b="1" dirty="0" smtClean="0"/>
              <a:t>Successful </a:t>
            </a:r>
            <a:r>
              <a:rPr lang="en-US" sz="4000" b="1" dirty="0"/>
              <a:t>Entrepreneurship Needs Only a Great Idea</a:t>
            </a:r>
            <a:r>
              <a:rPr lang="en-US" sz="4000" b="1" dirty="0" smtClean="0"/>
              <a:t>.</a:t>
            </a:r>
            <a:endParaRPr lang="en-US" sz="4000" dirty="0"/>
          </a:p>
          <a:p>
            <a:pPr lvl="1"/>
            <a:r>
              <a:rPr lang="en-US" sz="4000" b="1" dirty="0"/>
              <a:t>Entrepreneurship is Easy.  </a:t>
            </a:r>
            <a:endParaRPr lang="en-US" sz="4000" dirty="0"/>
          </a:p>
          <a:p>
            <a:pPr lvl="1"/>
            <a:r>
              <a:rPr lang="en-US" sz="4000" b="1" dirty="0"/>
              <a:t>Entrepreneurship is a Risky Gamble. </a:t>
            </a:r>
            <a:endParaRPr lang="en-US" sz="4000" b="1" dirty="0" smtClean="0"/>
          </a:p>
          <a:p>
            <a:pPr lvl="1"/>
            <a:r>
              <a:rPr lang="en-US" sz="4000" b="1" dirty="0" smtClean="0"/>
              <a:t>Entrepreneurship </a:t>
            </a:r>
            <a:r>
              <a:rPr lang="en-US" sz="4000" b="1" dirty="0"/>
              <a:t>is Found Only in Small Businesses. </a:t>
            </a:r>
            <a:endParaRPr lang="en-US" sz="4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47500" lnSpcReduction="20000"/>
          </a:bodyPr>
          <a:lstStyle/>
          <a:p>
            <a:pPr algn="ctr">
              <a:buNone/>
            </a:pPr>
            <a:r>
              <a:rPr lang="en-US" b="1" dirty="0" smtClean="0"/>
              <a:t>Unit -I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    Entrepreneurship:</a:t>
            </a:r>
            <a:r>
              <a:rPr lang="en-US" dirty="0" smtClean="0"/>
              <a:t> Concept and Definitions; Entrepreneurship and Economic Development; Classification and Types of Entrepreneurs; Entrepreneurial Competencies; Factor Affecting Entrepreneurial Growth – Economic, Non-Economic Factors; EDP </a:t>
            </a:r>
            <a:r>
              <a:rPr lang="en-US" dirty="0" err="1" smtClean="0"/>
              <a:t>Programmes</a:t>
            </a:r>
            <a:r>
              <a:rPr lang="en-US" dirty="0" smtClean="0"/>
              <a:t>; Entrepreneurial Training; Traits/Qualities of an Entrepreneurs; Entrepreneur; Manager Vs. Entrepreneur.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algn="ctr"/>
            <a:r>
              <a:rPr lang="en-US" b="1" dirty="0" smtClean="0"/>
              <a:t>Unit   -II</a:t>
            </a:r>
            <a:endParaRPr lang="en-US" dirty="0" smtClean="0"/>
          </a:p>
          <a:p>
            <a:r>
              <a:rPr lang="en-US" b="1" dirty="0" smtClean="0"/>
              <a:t>Opportunity / Identification and Product Selection:</a:t>
            </a:r>
            <a:r>
              <a:rPr lang="en-US" dirty="0" smtClean="0"/>
              <a:t> Entrepreneurial Opportunity Search and Identification; Criteria to Select a Product; Conducting Feasibility Studies; Project Finalization; Sources of Information. </a:t>
            </a:r>
          </a:p>
          <a:p>
            <a:r>
              <a:rPr lang="en-US" b="1" dirty="0" smtClean="0"/>
              <a:t> </a:t>
            </a:r>
            <a:endParaRPr lang="en-US" dirty="0" smtClean="0"/>
          </a:p>
          <a:p>
            <a:pPr algn="ctr"/>
            <a:r>
              <a:rPr lang="en-US" b="1" dirty="0" smtClean="0"/>
              <a:t>Unit -III</a:t>
            </a:r>
            <a:endParaRPr lang="en-US" dirty="0" smtClean="0"/>
          </a:p>
          <a:p>
            <a:r>
              <a:rPr lang="en-US" b="1" dirty="0" smtClean="0"/>
              <a:t>Small Enterprises and Enterprise Launching Formalities :</a:t>
            </a:r>
            <a:r>
              <a:rPr lang="en-US" dirty="0" smtClean="0"/>
              <a:t> Definition of Small Scale; Rationale; Objective; Scope; Role of SSI in Economic Development of India; SSI; Registration; NOC from Pollution Board; Machinery and Equipment Selection; Project Report Preparation; Specimen of Project Report; Project Planning and Scheduling using Networking Techniques of PERT / CPM; Methods of Project Appraisal. </a:t>
            </a:r>
          </a:p>
          <a:p>
            <a:pPr algn="ctr"/>
            <a:r>
              <a:rPr lang="en-US" b="1" dirty="0" smtClean="0"/>
              <a:t>Unit -IV</a:t>
            </a:r>
            <a:endParaRPr lang="en-US" dirty="0" smtClean="0"/>
          </a:p>
          <a:p>
            <a:r>
              <a:rPr lang="en-US" b="1" dirty="0" smtClean="0"/>
              <a:t>Role of Support Institutions and Management of Small Business</a:t>
            </a:r>
            <a:r>
              <a:rPr lang="en-US" dirty="0" smtClean="0"/>
              <a:t> : Director of Industries; DIC; SIDO; SIDBI; Small Industries Development Corporation (SIDC); SISI; NSIC; NISBUD; State Financial Corporation SIC; Marketing Management; Production Management; Finance Management; Human Resource Management; Export Marketing; Case Studies-At least one in whole course.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“Entrepreneurship is the propensity of mind to take calculated risks with confidence to achieve a pre-determined business or industrial objective. In substance, it is the risk-taking ability of the individual, broadly coupled with correct decision-making.”</a:t>
            </a:r>
          </a:p>
          <a:p>
            <a:pPr algn="just"/>
            <a:r>
              <a:rPr lang="en-US" b="1" dirty="0"/>
              <a:t>According to Franklin Lindsay, </a:t>
            </a:r>
            <a:r>
              <a:rPr lang="en-US" dirty="0"/>
              <a:t>“Entrepreneurship is defined as anticipating the future requirements of</a:t>
            </a:r>
            <a:r>
              <a:rPr lang="en-US" b="1" dirty="0"/>
              <a:t> </a:t>
            </a:r>
            <a:r>
              <a:rPr lang="en-US" dirty="0"/>
              <a:t>society and successfully meeting these needs with new, creative and imaginative combinations of resources”.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Nature and Characteristics of Entrepreneurship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Economic </a:t>
            </a:r>
            <a:r>
              <a:rPr lang="en-US" b="1" dirty="0" smtClean="0"/>
              <a:t>Activity</a:t>
            </a:r>
          </a:p>
          <a:p>
            <a:r>
              <a:rPr lang="en-US" b="1" dirty="0"/>
              <a:t>Entrepreneurship Involves </a:t>
            </a:r>
            <a:r>
              <a:rPr lang="en-US" b="1" dirty="0" smtClean="0"/>
              <a:t>Innovation</a:t>
            </a:r>
          </a:p>
          <a:p>
            <a:r>
              <a:rPr lang="en-US" b="1" dirty="0"/>
              <a:t>Goal-oriented </a:t>
            </a:r>
            <a:r>
              <a:rPr lang="en-US" b="1" dirty="0" smtClean="0"/>
              <a:t>Activity</a:t>
            </a:r>
            <a:endParaRPr lang="en-US" b="1" dirty="0"/>
          </a:p>
          <a:p>
            <a:r>
              <a:rPr lang="en-US" b="1" dirty="0"/>
              <a:t>Value </a:t>
            </a:r>
            <a:r>
              <a:rPr lang="en-US" b="1" dirty="0" smtClean="0"/>
              <a:t>Creation</a:t>
            </a:r>
            <a:endParaRPr lang="en-US" b="1" dirty="0"/>
          </a:p>
          <a:p>
            <a:r>
              <a:rPr lang="en-US" b="1" dirty="0"/>
              <a:t>Enterprise </a:t>
            </a:r>
            <a:r>
              <a:rPr lang="en-US" b="1" dirty="0" smtClean="0"/>
              <a:t>Creation</a:t>
            </a:r>
          </a:p>
          <a:p>
            <a:r>
              <a:rPr lang="en-US" b="1" dirty="0"/>
              <a:t>A Function of Risk </a:t>
            </a:r>
            <a:r>
              <a:rPr lang="en-US" b="1" dirty="0" smtClean="0"/>
              <a:t>Bearing</a:t>
            </a:r>
          </a:p>
          <a:p>
            <a:r>
              <a:rPr lang="en-US" b="1" dirty="0"/>
              <a:t>Entrepreneurship Implies </a:t>
            </a:r>
            <a:r>
              <a:rPr lang="en-US" b="1" dirty="0" smtClean="0"/>
              <a:t>Growth</a:t>
            </a:r>
          </a:p>
          <a:p>
            <a:r>
              <a:rPr lang="en-US" b="1" dirty="0"/>
              <a:t>Managerial Skill and Leadership </a:t>
            </a:r>
            <a:r>
              <a:rPr lang="en-US" b="1" dirty="0" smtClean="0"/>
              <a:t>Function</a:t>
            </a:r>
          </a:p>
          <a:p>
            <a:r>
              <a:rPr lang="en-US" b="1" dirty="0"/>
              <a:t>Gap Filling </a:t>
            </a:r>
            <a:r>
              <a:rPr lang="en-US" b="1" dirty="0" smtClean="0"/>
              <a:t>Function</a:t>
            </a:r>
          </a:p>
          <a:p>
            <a:r>
              <a:rPr lang="en-US" b="1" dirty="0"/>
              <a:t>Knowledge-based Practice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Entrepreneurship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 smtClean="0"/>
              <a:t>Innovation</a:t>
            </a:r>
            <a:endParaRPr lang="en-US" dirty="0"/>
          </a:p>
          <a:p>
            <a:r>
              <a:rPr lang="en-US" b="1" dirty="0"/>
              <a:t>Job </a:t>
            </a:r>
            <a:r>
              <a:rPr lang="en-US" b="1" dirty="0" smtClean="0"/>
              <a:t>Creation</a:t>
            </a:r>
          </a:p>
          <a:p>
            <a:r>
              <a:rPr lang="en-US" b="1" dirty="0"/>
              <a:t>Number of New </a:t>
            </a:r>
            <a:r>
              <a:rPr lang="en-US" b="1" dirty="0" smtClean="0"/>
              <a:t>Start-ups</a:t>
            </a:r>
          </a:p>
          <a:p>
            <a:r>
              <a:rPr lang="en-US" b="1" dirty="0"/>
              <a:t>Opportunity to Contribute to Society and Be Recognized for Your </a:t>
            </a:r>
            <a:r>
              <a:rPr lang="en-US" b="1" dirty="0" smtClean="0"/>
              <a:t>Efforts</a:t>
            </a:r>
          </a:p>
          <a:p>
            <a:r>
              <a:rPr lang="en-US" b="1" dirty="0"/>
              <a:t>Path of Creating </a:t>
            </a:r>
            <a:r>
              <a:rPr lang="en-US" b="1" dirty="0" smtClean="0"/>
              <a:t>Tomorrow</a:t>
            </a:r>
          </a:p>
          <a:p>
            <a:r>
              <a:rPr lang="en-US" b="1" dirty="0"/>
              <a:t>Entrepreneurship Serve Small Markets With New </a:t>
            </a:r>
            <a:r>
              <a:rPr lang="en-US" b="1" dirty="0" smtClean="0"/>
              <a:t>Technology</a:t>
            </a:r>
          </a:p>
          <a:p>
            <a:r>
              <a:rPr lang="en-US" b="1" dirty="0"/>
              <a:t>Entrepreneurship Provides Opportunity to Reach Your Full Potential and Reap Impressive </a:t>
            </a:r>
            <a:r>
              <a:rPr lang="en-US" b="1" dirty="0" smtClean="0"/>
              <a:t>Profit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Factors Affecting Entrepreneurship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Economic </a:t>
            </a:r>
            <a:r>
              <a:rPr lang="en-US" b="1" dirty="0" smtClean="0"/>
              <a:t>Factor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Capital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/>
              <a:t>Labour</a:t>
            </a:r>
            <a:r>
              <a:rPr lang="en-US" b="1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Raw material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Market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NON-ECONOMIC </a:t>
            </a:r>
            <a:r>
              <a:rPr lang="en-US" b="1" dirty="0" smtClean="0"/>
              <a:t>FACTOR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lvl="0"/>
            <a:r>
              <a:rPr lang="en-US" b="1" dirty="0" err="1"/>
              <a:t>Socioal</a:t>
            </a:r>
            <a:r>
              <a:rPr lang="en-US" b="1" dirty="0"/>
              <a:t> Conditions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Legitimacy of </a:t>
            </a:r>
            <a:r>
              <a:rPr lang="en-US" b="1" dirty="0" smtClean="0"/>
              <a:t>Entrepreneurship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Social </a:t>
            </a:r>
            <a:r>
              <a:rPr lang="en-US" b="1" dirty="0" smtClean="0"/>
              <a:t>mobility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Marginality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Security </a:t>
            </a:r>
          </a:p>
          <a:p>
            <a:pPr marL="514350" indent="-514350"/>
            <a:r>
              <a:rPr lang="en-US" b="1" dirty="0" smtClean="0"/>
              <a:t>Political (taxes, subsidy, rules-regulation)</a:t>
            </a:r>
          </a:p>
          <a:p>
            <a:pPr marL="514350" indent="-514350"/>
            <a:r>
              <a:rPr lang="en-US" b="1" dirty="0" smtClean="0"/>
              <a:t>Personal (age, education, skill, attitude)</a:t>
            </a:r>
          </a:p>
          <a:p>
            <a:pPr marL="514350" indent="-514350"/>
            <a:r>
              <a:rPr lang="en-US" b="1" dirty="0" smtClean="0"/>
              <a:t>Psychological (Need of achievement, status )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Entrepreneur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According to Joseph Schumpeter </a:t>
            </a:r>
            <a:r>
              <a:rPr lang="en-US" dirty="0"/>
              <a:t>“Entrepreneur is one who innovates, raises money, assembles inputs,</a:t>
            </a:r>
            <a:r>
              <a:rPr lang="en-US" b="1" dirty="0"/>
              <a:t> </a:t>
            </a:r>
            <a:r>
              <a:rPr lang="en-US" dirty="0"/>
              <a:t>chooses managers and sets the commercial </a:t>
            </a:r>
            <a:r>
              <a:rPr lang="en-US" dirty="0" err="1"/>
              <a:t>organisation</a:t>
            </a:r>
            <a:r>
              <a:rPr lang="en-US" dirty="0"/>
              <a:t> going with his ability to identify them and opportunities which others are not able to identify and is able </a:t>
            </a:r>
            <a:r>
              <a:rPr lang="en-US"/>
              <a:t>to </a:t>
            </a:r>
            <a:r>
              <a:rPr lang="en-US" smtClean="0"/>
              <a:t>fulfill </a:t>
            </a:r>
            <a:r>
              <a:rPr lang="en-US" dirty="0"/>
              <a:t>such economic opportunities.”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Traits/Qualities of an Entrepreneur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Motivation towards </a:t>
            </a:r>
            <a:r>
              <a:rPr lang="en-US" b="1" dirty="0" smtClean="0"/>
              <a:t>Achievement</a:t>
            </a:r>
          </a:p>
          <a:p>
            <a:r>
              <a:rPr lang="en-US" b="1" dirty="0"/>
              <a:t>Ability to Handle </a:t>
            </a:r>
            <a:r>
              <a:rPr lang="en-US" b="1" dirty="0" smtClean="0"/>
              <a:t>Uncertainty</a:t>
            </a:r>
          </a:p>
          <a:p>
            <a:r>
              <a:rPr lang="en-US" b="1" dirty="0"/>
              <a:t>Moderate Risk </a:t>
            </a:r>
            <a:r>
              <a:rPr lang="en-US" b="1" dirty="0" smtClean="0"/>
              <a:t>Taker</a:t>
            </a:r>
          </a:p>
          <a:p>
            <a:r>
              <a:rPr lang="en-US" b="1" dirty="0"/>
              <a:t>Skill for </a:t>
            </a:r>
            <a:r>
              <a:rPr lang="en-US" b="1" dirty="0" smtClean="0"/>
              <a:t>Organizing</a:t>
            </a:r>
          </a:p>
          <a:p>
            <a:r>
              <a:rPr lang="en-US" b="1" dirty="0"/>
              <a:t>Goal </a:t>
            </a:r>
            <a:r>
              <a:rPr lang="en-US" b="1" dirty="0" smtClean="0"/>
              <a:t>Oriented</a:t>
            </a:r>
          </a:p>
          <a:p>
            <a:r>
              <a:rPr lang="en-US" b="1" dirty="0"/>
              <a:t>Desire for </a:t>
            </a:r>
            <a:r>
              <a:rPr lang="en-US" b="1" dirty="0" smtClean="0"/>
              <a:t>Responsibility</a:t>
            </a:r>
          </a:p>
          <a:p>
            <a:r>
              <a:rPr lang="en-US" b="1" dirty="0"/>
              <a:t>Emotional Stability and </a:t>
            </a:r>
            <a:r>
              <a:rPr lang="en-US" b="1" dirty="0" smtClean="0"/>
              <a:t>Self-control</a:t>
            </a:r>
          </a:p>
          <a:p>
            <a:r>
              <a:rPr lang="en-US" b="1" dirty="0"/>
              <a:t>Communication Ability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535353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402</Words>
  <Application>Microsoft Office PowerPoint</Application>
  <PresentationFormat>On-screen Show (4:3)</PresentationFormat>
  <Paragraphs>91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Entrepreneurship</vt:lpstr>
      <vt:lpstr>Slide 2</vt:lpstr>
      <vt:lpstr>Slide 3</vt:lpstr>
      <vt:lpstr>Nature and Characteristics of Entrepreneurship</vt:lpstr>
      <vt:lpstr>Why Entrepreneurship</vt:lpstr>
      <vt:lpstr>Factors Affecting Entrepreneurship</vt:lpstr>
      <vt:lpstr>NON-ECONOMIC FACTOR</vt:lpstr>
      <vt:lpstr>Entrepreneur</vt:lpstr>
      <vt:lpstr>Traits/Qualities of an Entrepreneur</vt:lpstr>
      <vt:lpstr>Cont……</vt:lpstr>
      <vt:lpstr>Types of Entrepreneur</vt:lpstr>
      <vt:lpstr>Slide 12</vt:lpstr>
      <vt:lpstr>Slide 13</vt:lpstr>
      <vt:lpstr>Misconceptions about Entrepreneurship: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</dc:title>
  <dc:creator>admin</dc:creator>
  <cp:lastModifiedBy>Nguyen Truong</cp:lastModifiedBy>
  <cp:revision>11</cp:revision>
  <dcterms:created xsi:type="dcterms:W3CDTF">2018-08-21T15:31:54Z</dcterms:created>
  <dcterms:modified xsi:type="dcterms:W3CDTF">2019-08-21T04:16:05Z</dcterms:modified>
</cp:coreProperties>
</file>