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2"/>
  </p:notesMasterIdLst>
  <p:sldIdLst>
    <p:sldId id="256" r:id="rId2"/>
    <p:sldId id="260" r:id="rId3"/>
    <p:sldId id="298" r:id="rId4"/>
    <p:sldId id="293" r:id="rId5"/>
    <p:sldId id="294" r:id="rId6"/>
    <p:sldId id="295" r:id="rId7"/>
    <p:sldId id="296" r:id="rId8"/>
    <p:sldId id="297" r:id="rId9"/>
    <p:sldId id="262" r:id="rId10"/>
    <p:sldId id="263" r:id="rId11"/>
    <p:sldId id="264" r:id="rId12"/>
    <p:sldId id="266" r:id="rId13"/>
    <p:sldId id="267" r:id="rId14"/>
    <p:sldId id="268" r:id="rId15"/>
    <p:sldId id="257" r:id="rId16"/>
    <p:sldId id="269" r:id="rId17"/>
    <p:sldId id="278" r:id="rId18"/>
    <p:sldId id="279" r:id="rId19"/>
    <p:sldId id="270" r:id="rId20"/>
    <p:sldId id="271" r:id="rId21"/>
    <p:sldId id="273" r:id="rId22"/>
    <p:sldId id="274" r:id="rId23"/>
    <p:sldId id="275" r:id="rId24"/>
    <p:sldId id="272" r:id="rId25"/>
    <p:sldId id="258" r:id="rId26"/>
    <p:sldId id="280" r:id="rId27"/>
    <p:sldId id="299" r:id="rId28"/>
    <p:sldId id="276" r:id="rId29"/>
    <p:sldId id="300" r:id="rId30"/>
    <p:sldId id="259" r:id="rId31"/>
    <p:sldId id="282" r:id="rId32"/>
    <p:sldId id="284" r:id="rId33"/>
    <p:sldId id="287" r:id="rId34"/>
    <p:sldId id="288" r:id="rId35"/>
    <p:sldId id="289" r:id="rId36"/>
    <p:sldId id="286" r:id="rId37"/>
    <p:sldId id="283" r:id="rId38"/>
    <p:sldId id="290" r:id="rId39"/>
    <p:sldId id="291" r:id="rId40"/>
    <p:sldId id="292" r:id="rId4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60" d="100"/>
          <a:sy n="60" d="100"/>
        </p:scale>
        <p:origin x="-1338"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4326D9A4-09CC-4A6E-A6A0-43E5CB3901EF}" type="datetimeFigureOut">
              <a:rPr lang="en-US"/>
              <a:pPr>
                <a:defRPr/>
              </a:pPr>
              <a:t>3/19/2014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864199B2-9ACA-4448-B42B-E5FFEAC8D22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9"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2"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3"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4"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5"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6"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7"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8"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9"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0"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2"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3"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4"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5"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6"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7"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8"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9"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0"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1"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2"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3"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4"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5"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6"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7"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8"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39"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0"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1"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2"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3"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4"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5"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6"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7"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8"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49"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0"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1"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2"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4"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5"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6"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7"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8"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9"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0"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1"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2"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3"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4"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5"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6"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67"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grpSp>
        <p:sp>
          <p:nvSpPr>
            <p:cNvPr id="6" name="Rectangle 64"/>
            <p:cNvSpPr>
              <a:spLocks noChangeArrowheads="1"/>
            </p:cNvSpPr>
            <p:nvPr userDrawn="1"/>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a:p>
          </p:txBody>
        </p:sp>
        <p:sp>
          <p:nvSpPr>
            <p:cNvPr id="7" name="Rectangle 65"/>
            <p:cNvSpPr>
              <a:spLocks noChangeArrowheads="1"/>
            </p:cNvSpPr>
            <p:nvPr userDrawn="1"/>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pPr>
                <a:defRPr/>
              </a:pPr>
              <a:endParaRPr lang="en-US"/>
            </a:p>
          </p:txBody>
        </p:sp>
      </p:grpSp>
      <p:sp>
        <p:nvSpPr>
          <p:cNvPr id="68"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a:defRPr/>
            </a:pPr>
            <a:endParaRPr kumimoji="1" lang="en-US"/>
          </a:p>
        </p:txBody>
      </p:sp>
      <p:sp>
        <p:nvSpPr>
          <p:cNvPr id="22595" name="Rectangle 67"/>
          <p:cNvSpPr>
            <a:spLocks noGrp="1" noChangeArrowheads="1"/>
          </p:cNvSpPr>
          <p:nvPr>
            <p:ph type="ctrTitle" sz="quarter"/>
          </p:nvPr>
        </p:nvSpPr>
        <p:spPr>
          <a:xfrm>
            <a:off x="779463" y="1096963"/>
            <a:ext cx="7678737" cy="1431925"/>
          </a:xfrm>
        </p:spPr>
        <p:txBody>
          <a:bodyPr/>
          <a:lstStyle>
            <a:lvl1pPr algn="r">
              <a:defRPr/>
            </a:lvl1pPr>
          </a:lstStyle>
          <a:p>
            <a:r>
              <a:rPr lang="en-US"/>
              <a:t>Click to edit Master title style</a:t>
            </a:r>
          </a:p>
        </p:txBody>
      </p:sp>
      <p:sp>
        <p:nvSpPr>
          <p:cNvPr id="22596"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a:xfrm>
            <a:off x="685800" y="6248400"/>
            <a:ext cx="1905000" cy="457200"/>
          </a:xfrm>
        </p:spPr>
        <p:txBody>
          <a:bodyPr/>
          <a:lstStyle>
            <a:lvl1pPr>
              <a:defRPr smtClean="0"/>
            </a:lvl1pPr>
          </a:lstStyle>
          <a:p>
            <a:pPr>
              <a:defRPr/>
            </a:pPr>
            <a:endParaRPr lang="en-US"/>
          </a:p>
        </p:txBody>
      </p:sp>
      <p:sp>
        <p:nvSpPr>
          <p:cNvPr id="70" name="Rectangle 70"/>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p>
        </p:txBody>
      </p:sp>
      <p:sp>
        <p:nvSpPr>
          <p:cNvPr id="71" name="Rectangle 71"/>
          <p:cNvSpPr>
            <a:spLocks noGrp="1" noChangeArrowheads="1"/>
          </p:cNvSpPr>
          <p:nvPr>
            <p:ph type="sldNum" sz="quarter" idx="12"/>
          </p:nvPr>
        </p:nvSpPr>
        <p:spPr>
          <a:xfrm>
            <a:off x="6553200" y="6248400"/>
            <a:ext cx="1905000" cy="457200"/>
          </a:xfrm>
        </p:spPr>
        <p:txBody>
          <a:bodyPr/>
          <a:lstStyle>
            <a:lvl1pPr>
              <a:defRPr smtClean="0"/>
            </a:lvl1pPr>
          </a:lstStyle>
          <a:p>
            <a:pPr>
              <a:defRPr/>
            </a:pPr>
            <a:fld id="{6549D44B-CAE3-45C5-9939-BBBACDED05C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B60FFB91-2D22-43E9-81F6-4F9CA9E129C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192088"/>
            <a:ext cx="2039938"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1538" y="192088"/>
            <a:ext cx="5970587"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986CC2D1-A145-48B0-8316-57EFBBC9A06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16534DE4-B25F-42F9-9D40-31029196E0B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98279BCA-34E8-42D4-920B-701A5708A57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8B332DD3-2AB1-40AA-9626-9AADBAE8269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pPr>
              <a:defRPr/>
            </a:pPr>
            <a:fld id="{F2738064-CAD8-4021-9953-A2D20246A5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pPr>
              <a:defRPr/>
            </a:pPr>
            <a:fld id="{9CFB58E0-BE43-40D4-8550-A064F8FB7A6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pPr>
              <a:defRPr/>
            </a:pPr>
            <a:fld id="{DDED7864-40D2-4C6B-95F0-B44DF3D134A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98D7AA30-2B8E-4326-AB0A-CD5086909FB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059EBDAC-CB0B-44AE-B091-829417FAFB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7175" cy="6867525"/>
            <a:chOff x="0" y="0"/>
            <a:chExt cx="5762" cy="4326"/>
          </a:xfrm>
        </p:grpSpPr>
        <p:sp>
          <p:nvSpPr>
            <p:cNvPr id="21507" name="Rectangle 3"/>
            <p:cNvSpPr>
              <a:spLocks noChangeArrowheads="1"/>
            </p:cNvSpPr>
            <p:nvPr userDrawn="1"/>
          </p:nvSpPr>
          <p:spPr bwMode="hidden">
            <a:xfrm>
              <a:off x="0" y="0"/>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08" name="Rectangle 4"/>
            <p:cNvSpPr>
              <a:spLocks noChangeArrowheads="1"/>
            </p:cNvSpPr>
            <p:nvPr userDrawn="1"/>
          </p:nvSpPr>
          <p:spPr bwMode="hidden">
            <a:xfrm>
              <a:off x="9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09" name="Rectangle 5"/>
            <p:cNvSpPr>
              <a:spLocks noChangeArrowheads="1"/>
            </p:cNvSpPr>
            <p:nvPr userDrawn="1"/>
          </p:nvSpPr>
          <p:spPr bwMode="hidden">
            <a:xfrm>
              <a:off x="19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10" name="Rectangle 6"/>
            <p:cNvSpPr>
              <a:spLocks noChangeArrowheads="1"/>
            </p:cNvSpPr>
            <p:nvPr userDrawn="1"/>
          </p:nvSpPr>
          <p:spPr bwMode="hidden">
            <a:xfrm>
              <a:off x="28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11" name="Rectangle 7"/>
            <p:cNvSpPr>
              <a:spLocks noChangeArrowheads="1"/>
            </p:cNvSpPr>
            <p:nvPr userDrawn="1"/>
          </p:nvSpPr>
          <p:spPr bwMode="hidden">
            <a:xfrm>
              <a:off x="38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12" name="Rectangle 8"/>
            <p:cNvSpPr>
              <a:spLocks noChangeArrowheads="1"/>
            </p:cNvSpPr>
            <p:nvPr userDrawn="1"/>
          </p:nvSpPr>
          <p:spPr bwMode="hidden">
            <a:xfrm>
              <a:off x="48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13" name="Rectangle 9"/>
            <p:cNvSpPr>
              <a:spLocks noChangeArrowheads="1"/>
            </p:cNvSpPr>
            <p:nvPr userDrawn="1"/>
          </p:nvSpPr>
          <p:spPr bwMode="hidden">
            <a:xfrm>
              <a:off x="57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14" name="Rectangle 10"/>
            <p:cNvSpPr>
              <a:spLocks noChangeArrowheads="1"/>
            </p:cNvSpPr>
            <p:nvPr userDrawn="1"/>
          </p:nvSpPr>
          <p:spPr bwMode="hidden">
            <a:xfrm>
              <a:off x="67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15" name="Rectangle 11"/>
            <p:cNvSpPr>
              <a:spLocks noChangeArrowheads="1"/>
            </p:cNvSpPr>
            <p:nvPr userDrawn="1"/>
          </p:nvSpPr>
          <p:spPr bwMode="hidden">
            <a:xfrm>
              <a:off x="76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16" name="Rectangle 12"/>
            <p:cNvSpPr>
              <a:spLocks noChangeArrowheads="1"/>
            </p:cNvSpPr>
            <p:nvPr userDrawn="1"/>
          </p:nvSpPr>
          <p:spPr bwMode="hidden">
            <a:xfrm>
              <a:off x="86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17" name="Rectangle 13"/>
            <p:cNvSpPr>
              <a:spLocks noChangeArrowheads="1"/>
            </p:cNvSpPr>
            <p:nvPr userDrawn="1"/>
          </p:nvSpPr>
          <p:spPr bwMode="hidden">
            <a:xfrm>
              <a:off x="96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18" name="Rectangle 14"/>
            <p:cNvSpPr>
              <a:spLocks noChangeArrowheads="1"/>
            </p:cNvSpPr>
            <p:nvPr userDrawn="1"/>
          </p:nvSpPr>
          <p:spPr bwMode="hidden">
            <a:xfrm>
              <a:off x="105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19" name="Rectangle 15"/>
            <p:cNvSpPr>
              <a:spLocks noChangeArrowheads="1"/>
            </p:cNvSpPr>
            <p:nvPr userDrawn="1"/>
          </p:nvSpPr>
          <p:spPr bwMode="hidden">
            <a:xfrm>
              <a:off x="115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20" name="Rectangle 16"/>
            <p:cNvSpPr>
              <a:spLocks noChangeArrowheads="1"/>
            </p:cNvSpPr>
            <p:nvPr userDrawn="1"/>
          </p:nvSpPr>
          <p:spPr bwMode="hidden">
            <a:xfrm>
              <a:off x="124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21" name="Rectangle 17"/>
            <p:cNvSpPr>
              <a:spLocks noChangeArrowheads="1"/>
            </p:cNvSpPr>
            <p:nvPr userDrawn="1"/>
          </p:nvSpPr>
          <p:spPr bwMode="hidden">
            <a:xfrm>
              <a:off x="134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22" name="Rectangle 18"/>
            <p:cNvSpPr>
              <a:spLocks noChangeArrowheads="1"/>
            </p:cNvSpPr>
            <p:nvPr userDrawn="1"/>
          </p:nvSpPr>
          <p:spPr bwMode="hidden">
            <a:xfrm>
              <a:off x="144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23" name="Rectangle 19"/>
            <p:cNvSpPr>
              <a:spLocks noChangeArrowheads="1"/>
            </p:cNvSpPr>
            <p:nvPr userDrawn="1"/>
          </p:nvSpPr>
          <p:spPr bwMode="hidden">
            <a:xfrm>
              <a:off x="153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24" name="Rectangle 20"/>
            <p:cNvSpPr>
              <a:spLocks noChangeArrowheads="1"/>
            </p:cNvSpPr>
            <p:nvPr userDrawn="1"/>
          </p:nvSpPr>
          <p:spPr bwMode="hidden">
            <a:xfrm>
              <a:off x="163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25" name="Rectangle 21"/>
            <p:cNvSpPr>
              <a:spLocks noChangeArrowheads="1"/>
            </p:cNvSpPr>
            <p:nvPr userDrawn="1"/>
          </p:nvSpPr>
          <p:spPr bwMode="hidden">
            <a:xfrm>
              <a:off x="172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26" name="Rectangle 22"/>
            <p:cNvSpPr>
              <a:spLocks noChangeArrowheads="1"/>
            </p:cNvSpPr>
            <p:nvPr userDrawn="1"/>
          </p:nvSpPr>
          <p:spPr bwMode="hidden">
            <a:xfrm>
              <a:off x="182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27" name="Rectangle 23"/>
            <p:cNvSpPr>
              <a:spLocks noChangeArrowheads="1"/>
            </p:cNvSpPr>
            <p:nvPr userDrawn="1"/>
          </p:nvSpPr>
          <p:spPr bwMode="hidden">
            <a:xfrm>
              <a:off x="192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28" name="Rectangle 24"/>
            <p:cNvSpPr>
              <a:spLocks noChangeArrowheads="1"/>
            </p:cNvSpPr>
            <p:nvPr userDrawn="1"/>
          </p:nvSpPr>
          <p:spPr bwMode="hidden">
            <a:xfrm>
              <a:off x="201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29" name="Rectangle 25"/>
            <p:cNvSpPr>
              <a:spLocks noChangeArrowheads="1"/>
            </p:cNvSpPr>
            <p:nvPr userDrawn="1"/>
          </p:nvSpPr>
          <p:spPr bwMode="hidden">
            <a:xfrm>
              <a:off x="211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30" name="Rectangle 26"/>
            <p:cNvSpPr>
              <a:spLocks noChangeArrowheads="1"/>
            </p:cNvSpPr>
            <p:nvPr userDrawn="1"/>
          </p:nvSpPr>
          <p:spPr bwMode="hidden">
            <a:xfrm>
              <a:off x="220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31" name="Rectangle 27"/>
            <p:cNvSpPr>
              <a:spLocks noChangeArrowheads="1"/>
            </p:cNvSpPr>
            <p:nvPr userDrawn="1"/>
          </p:nvSpPr>
          <p:spPr bwMode="hidden">
            <a:xfrm>
              <a:off x="230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32" name="Rectangle 28"/>
            <p:cNvSpPr>
              <a:spLocks noChangeArrowheads="1"/>
            </p:cNvSpPr>
            <p:nvPr userDrawn="1"/>
          </p:nvSpPr>
          <p:spPr bwMode="hidden">
            <a:xfrm>
              <a:off x="240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33" name="Rectangle 29"/>
            <p:cNvSpPr>
              <a:spLocks noChangeArrowheads="1"/>
            </p:cNvSpPr>
            <p:nvPr userDrawn="1"/>
          </p:nvSpPr>
          <p:spPr bwMode="hidden">
            <a:xfrm>
              <a:off x="249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34" name="Rectangle 30"/>
            <p:cNvSpPr>
              <a:spLocks noChangeArrowheads="1"/>
            </p:cNvSpPr>
            <p:nvPr userDrawn="1"/>
          </p:nvSpPr>
          <p:spPr bwMode="hidden">
            <a:xfrm>
              <a:off x="259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35" name="Rectangle 31"/>
            <p:cNvSpPr>
              <a:spLocks noChangeArrowheads="1"/>
            </p:cNvSpPr>
            <p:nvPr userDrawn="1"/>
          </p:nvSpPr>
          <p:spPr bwMode="hidden">
            <a:xfrm>
              <a:off x="268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36" name="Rectangle 32"/>
            <p:cNvSpPr>
              <a:spLocks noChangeArrowheads="1"/>
            </p:cNvSpPr>
            <p:nvPr userDrawn="1"/>
          </p:nvSpPr>
          <p:spPr bwMode="hidden">
            <a:xfrm>
              <a:off x="278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37" name="Rectangle 33"/>
            <p:cNvSpPr>
              <a:spLocks noChangeArrowheads="1"/>
            </p:cNvSpPr>
            <p:nvPr userDrawn="1"/>
          </p:nvSpPr>
          <p:spPr bwMode="hidden">
            <a:xfrm>
              <a:off x="288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38" name="Rectangle 34"/>
            <p:cNvSpPr>
              <a:spLocks noChangeArrowheads="1"/>
            </p:cNvSpPr>
            <p:nvPr userDrawn="1"/>
          </p:nvSpPr>
          <p:spPr bwMode="hidden">
            <a:xfrm>
              <a:off x="297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39" name="Rectangle 35"/>
            <p:cNvSpPr>
              <a:spLocks noChangeArrowheads="1"/>
            </p:cNvSpPr>
            <p:nvPr userDrawn="1"/>
          </p:nvSpPr>
          <p:spPr bwMode="hidden">
            <a:xfrm>
              <a:off x="307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40" name="Rectangle 36"/>
            <p:cNvSpPr>
              <a:spLocks noChangeArrowheads="1"/>
            </p:cNvSpPr>
            <p:nvPr userDrawn="1"/>
          </p:nvSpPr>
          <p:spPr bwMode="hidden">
            <a:xfrm>
              <a:off x="316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41" name="Rectangle 37"/>
            <p:cNvSpPr>
              <a:spLocks noChangeArrowheads="1"/>
            </p:cNvSpPr>
            <p:nvPr userDrawn="1"/>
          </p:nvSpPr>
          <p:spPr bwMode="hidden">
            <a:xfrm>
              <a:off x="326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42" name="Rectangle 38"/>
            <p:cNvSpPr>
              <a:spLocks noChangeArrowheads="1"/>
            </p:cNvSpPr>
            <p:nvPr userDrawn="1"/>
          </p:nvSpPr>
          <p:spPr bwMode="hidden">
            <a:xfrm>
              <a:off x="336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43" name="Rectangle 39"/>
            <p:cNvSpPr>
              <a:spLocks noChangeArrowheads="1"/>
            </p:cNvSpPr>
            <p:nvPr userDrawn="1"/>
          </p:nvSpPr>
          <p:spPr bwMode="hidden">
            <a:xfrm>
              <a:off x="345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44" name="Rectangle 40"/>
            <p:cNvSpPr>
              <a:spLocks noChangeArrowheads="1"/>
            </p:cNvSpPr>
            <p:nvPr userDrawn="1"/>
          </p:nvSpPr>
          <p:spPr bwMode="hidden">
            <a:xfrm>
              <a:off x="355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45" name="Rectangle 41"/>
            <p:cNvSpPr>
              <a:spLocks noChangeArrowheads="1"/>
            </p:cNvSpPr>
            <p:nvPr userDrawn="1"/>
          </p:nvSpPr>
          <p:spPr bwMode="hidden">
            <a:xfrm>
              <a:off x="364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46" name="Rectangle 42"/>
            <p:cNvSpPr>
              <a:spLocks noChangeArrowheads="1"/>
            </p:cNvSpPr>
            <p:nvPr userDrawn="1"/>
          </p:nvSpPr>
          <p:spPr bwMode="hidden">
            <a:xfrm>
              <a:off x="374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47" name="Rectangle 43"/>
            <p:cNvSpPr>
              <a:spLocks noChangeArrowheads="1"/>
            </p:cNvSpPr>
            <p:nvPr userDrawn="1"/>
          </p:nvSpPr>
          <p:spPr bwMode="hidden">
            <a:xfrm>
              <a:off x="384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48" name="Rectangle 44"/>
            <p:cNvSpPr>
              <a:spLocks noChangeArrowheads="1"/>
            </p:cNvSpPr>
            <p:nvPr userDrawn="1"/>
          </p:nvSpPr>
          <p:spPr bwMode="hidden">
            <a:xfrm>
              <a:off x="393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49" name="Rectangle 45"/>
            <p:cNvSpPr>
              <a:spLocks noChangeArrowheads="1"/>
            </p:cNvSpPr>
            <p:nvPr userDrawn="1"/>
          </p:nvSpPr>
          <p:spPr bwMode="hidden">
            <a:xfrm>
              <a:off x="403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50" name="Rectangle 46"/>
            <p:cNvSpPr>
              <a:spLocks noChangeArrowheads="1"/>
            </p:cNvSpPr>
            <p:nvPr userDrawn="1"/>
          </p:nvSpPr>
          <p:spPr bwMode="hidden">
            <a:xfrm>
              <a:off x="412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51" name="Rectangle 47"/>
            <p:cNvSpPr>
              <a:spLocks noChangeArrowheads="1"/>
            </p:cNvSpPr>
            <p:nvPr userDrawn="1"/>
          </p:nvSpPr>
          <p:spPr bwMode="hidden">
            <a:xfrm>
              <a:off x="422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52" name="Rectangle 48"/>
            <p:cNvSpPr>
              <a:spLocks noChangeArrowheads="1"/>
            </p:cNvSpPr>
            <p:nvPr userDrawn="1"/>
          </p:nvSpPr>
          <p:spPr bwMode="hidden">
            <a:xfrm>
              <a:off x="432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53" name="Rectangle 49"/>
            <p:cNvSpPr>
              <a:spLocks noChangeArrowheads="1"/>
            </p:cNvSpPr>
            <p:nvPr userDrawn="1"/>
          </p:nvSpPr>
          <p:spPr bwMode="hidden">
            <a:xfrm>
              <a:off x="441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54" name="Rectangle 50"/>
            <p:cNvSpPr>
              <a:spLocks noChangeArrowheads="1"/>
            </p:cNvSpPr>
            <p:nvPr userDrawn="1"/>
          </p:nvSpPr>
          <p:spPr bwMode="hidden">
            <a:xfrm>
              <a:off x="451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55" name="Rectangle 51"/>
            <p:cNvSpPr>
              <a:spLocks noChangeArrowheads="1"/>
            </p:cNvSpPr>
            <p:nvPr userDrawn="1"/>
          </p:nvSpPr>
          <p:spPr bwMode="hidden">
            <a:xfrm>
              <a:off x="460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56" name="Rectangle 52"/>
            <p:cNvSpPr>
              <a:spLocks noChangeArrowheads="1"/>
            </p:cNvSpPr>
            <p:nvPr userDrawn="1"/>
          </p:nvSpPr>
          <p:spPr bwMode="hidden">
            <a:xfrm>
              <a:off x="470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57" name="Rectangle 53"/>
            <p:cNvSpPr>
              <a:spLocks noChangeArrowheads="1"/>
            </p:cNvSpPr>
            <p:nvPr userDrawn="1"/>
          </p:nvSpPr>
          <p:spPr bwMode="hidden">
            <a:xfrm>
              <a:off x="480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58" name="Rectangle 54"/>
            <p:cNvSpPr>
              <a:spLocks noChangeArrowheads="1"/>
            </p:cNvSpPr>
            <p:nvPr userDrawn="1"/>
          </p:nvSpPr>
          <p:spPr bwMode="hidden">
            <a:xfrm>
              <a:off x="489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59" name="Rectangle 55"/>
            <p:cNvSpPr>
              <a:spLocks noChangeArrowheads="1"/>
            </p:cNvSpPr>
            <p:nvPr userDrawn="1"/>
          </p:nvSpPr>
          <p:spPr bwMode="hidden">
            <a:xfrm>
              <a:off x="499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60" name="Rectangle 56"/>
            <p:cNvSpPr>
              <a:spLocks noChangeArrowheads="1"/>
            </p:cNvSpPr>
            <p:nvPr userDrawn="1"/>
          </p:nvSpPr>
          <p:spPr bwMode="hidden">
            <a:xfrm>
              <a:off x="508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61" name="Rectangle 57"/>
            <p:cNvSpPr>
              <a:spLocks noChangeArrowheads="1"/>
            </p:cNvSpPr>
            <p:nvPr userDrawn="1"/>
          </p:nvSpPr>
          <p:spPr bwMode="hidden">
            <a:xfrm>
              <a:off x="518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62" name="Rectangle 58"/>
            <p:cNvSpPr>
              <a:spLocks noChangeArrowheads="1"/>
            </p:cNvSpPr>
            <p:nvPr userDrawn="1"/>
          </p:nvSpPr>
          <p:spPr bwMode="hidden">
            <a:xfrm>
              <a:off x="528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63" name="Rectangle 59"/>
            <p:cNvSpPr>
              <a:spLocks noChangeArrowheads="1"/>
            </p:cNvSpPr>
            <p:nvPr userDrawn="1"/>
          </p:nvSpPr>
          <p:spPr bwMode="hidden">
            <a:xfrm>
              <a:off x="537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64" name="Rectangle 60"/>
            <p:cNvSpPr>
              <a:spLocks noChangeArrowheads="1"/>
            </p:cNvSpPr>
            <p:nvPr userDrawn="1"/>
          </p:nvSpPr>
          <p:spPr bwMode="hidden">
            <a:xfrm>
              <a:off x="547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65" name="Rectangle 61"/>
            <p:cNvSpPr>
              <a:spLocks noChangeArrowheads="1"/>
            </p:cNvSpPr>
            <p:nvPr userDrawn="1"/>
          </p:nvSpPr>
          <p:spPr bwMode="hidden">
            <a:xfrm>
              <a:off x="556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66" name="Rectangle 62"/>
            <p:cNvSpPr>
              <a:spLocks noChangeArrowheads="1"/>
            </p:cNvSpPr>
            <p:nvPr userDrawn="1"/>
          </p:nvSpPr>
          <p:spPr bwMode="hidden">
            <a:xfrm>
              <a:off x="566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567" name="Rectangle 63"/>
            <p:cNvSpPr>
              <a:spLocks noChangeArrowheads="1"/>
            </p:cNvSpPr>
            <p:nvPr userDrawn="1"/>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a:p>
          </p:txBody>
        </p:sp>
        <p:sp>
          <p:nvSpPr>
            <p:cNvPr id="21568" name="Rectangle 64"/>
            <p:cNvSpPr>
              <a:spLocks noChangeArrowheads="1"/>
            </p:cNvSpPr>
            <p:nvPr userDrawn="1"/>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a:defRPr/>
              </a:pPr>
              <a:endParaRPr lang="en-US"/>
            </a:p>
          </p:txBody>
        </p:sp>
      </p:grpSp>
      <p:sp>
        <p:nvSpPr>
          <p:cNvPr id="1027" name="Rectangle 65"/>
          <p:cNvSpPr>
            <a:spLocks noGrp="1" noChangeArrowheads="1"/>
          </p:cNvSpPr>
          <p:nvPr>
            <p:ph type="title"/>
          </p:nvPr>
        </p:nvSpPr>
        <p:spPr bwMode="auto">
          <a:xfrm>
            <a:off x="871538" y="192088"/>
            <a:ext cx="8162925" cy="1431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1028"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71"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p>
        </p:txBody>
      </p:sp>
      <p:sp>
        <p:nvSpPr>
          <p:cNvPr id="21572"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endParaRPr lang="en-US"/>
          </a:p>
        </p:txBody>
      </p:sp>
      <p:sp>
        <p:nvSpPr>
          <p:cNvPr id="21573"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3C7C0498-2D01-4D82-9D52-3516BF3B513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smtClean="0"/>
              <a:t>Entrepreneurship</a:t>
            </a:r>
            <a:br>
              <a:rPr lang="en-US" smtClean="0"/>
            </a:br>
            <a:r>
              <a:rPr lang="en-US" smtClean="0"/>
              <a:t>PM-2401</a:t>
            </a:r>
          </a:p>
        </p:txBody>
      </p:sp>
      <p:sp>
        <p:nvSpPr>
          <p:cNvPr id="3075" name="Rectangle 3"/>
          <p:cNvSpPr>
            <a:spLocks noGrp="1" noChangeArrowheads="1"/>
          </p:cNvSpPr>
          <p:nvPr>
            <p:ph type="subTitle" idx="1"/>
          </p:nvPr>
        </p:nvSpPr>
        <p:spPr/>
        <p:txBody>
          <a:bodyPr/>
          <a:lstStyle/>
          <a:p>
            <a:pPr eaLnBrk="1" hangingPunct="1"/>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Characteristics of successful entrepreneurs</a:t>
            </a:r>
          </a:p>
        </p:txBody>
      </p:sp>
      <p:sp>
        <p:nvSpPr>
          <p:cNvPr id="12291" name="Rectangle 3"/>
          <p:cNvSpPr>
            <a:spLocks noGrp="1" noChangeArrowheads="1"/>
          </p:cNvSpPr>
          <p:nvPr>
            <p:ph type="body" idx="1"/>
          </p:nvPr>
        </p:nvSpPr>
        <p:spPr/>
        <p:txBody>
          <a:bodyPr/>
          <a:lstStyle/>
          <a:p>
            <a:pPr eaLnBrk="1" hangingPunct="1"/>
            <a:r>
              <a:rPr lang="en-US" dirty="0" smtClean="0"/>
              <a:t>Passion for the business- </a:t>
            </a:r>
            <a:r>
              <a:rPr lang="en-US" dirty="0" smtClean="0"/>
              <a:t>You believe </a:t>
            </a:r>
            <a:r>
              <a:rPr lang="en-US" dirty="0" smtClean="0"/>
              <a:t>that the business will </a:t>
            </a:r>
            <a:r>
              <a:rPr lang="en-US" dirty="0" smtClean="0"/>
              <a:t>positively </a:t>
            </a:r>
            <a:r>
              <a:rPr lang="en-US" dirty="0" smtClean="0"/>
              <a:t>influence one’s life</a:t>
            </a:r>
          </a:p>
          <a:p>
            <a:pPr eaLnBrk="1" hangingPunct="1"/>
            <a:r>
              <a:rPr lang="en-US" dirty="0" smtClean="0"/>
              <a:t>Product/Customer Focus</a:t>
            </a:r>
          </a:p>
          <a:p>
            <a:pPr eaLnBrk="1" hangingPunct="1"/>
            <a:r>
              <a:rPr lang="en-US" dirty="0" smtClean="0"/>
              <a:t>Tenacity despite failure</a:t>
            </a:r>
          </a:p>
          <a:p>
            <a:pPr eaLnBrk="1" hangingPunct="1"/>
            <a:r>
              <a:rPr lang="en-US" dirty="0" smtClean="0"/>
              <a:t>Execution Intelligence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71538" y="557213"/>
            <a:ext cx="8162925" cy="1066800"/>
          </a:xfrm>
        </p:spPr>
        <p:txBody>
          <a:bodyPr/>
          <a:lstStyle/>
          <a:p>
            <a:pPr eaLnBrk="1" hangingPunct="1"/>
            <a:r>
              <a:rPr lang="en-US" sz="3200" smtClean="0"/>
              <a:t>Economic impact of Entrepreneurial firms</a:t>
            </a:r>
          </a:p>
        </p:txBody>
      </p:sp>
      <p:sp>
        <p:nvSpPr>
          <p:cNvPr id="13315" name="Rectangle 3"/>
          <p:cNvSpPr>
            <a:spLocks noGrp="1" noChangeArrowheads="1"/>
          </p:cNvSpPr>
          <p:nvPr>
            <p:ph type="body" idx="1"/>
          </p:nvPr>
        </p:nvSpPr>
        <p:spPr/>
        <p:txBody>
          <a:bodyPr/>
          <a:lstStyle/>
          <a:p>
            <a:pPr eaLnBrk="1" hangingPunct="1">
              <a:lnSpc>
                <a:spcPct val="90000"/>
              </a:lnSpc>
            </a:pPr>
            <a:r>
              <a:rPr lang="en-US" dirty="0" smtClean="0"/>
              <a:t>Entrepreneurial </a:t>
            </a:r>
            <a:r>
              <a:rPr lang="en-US" dirty="0" err="1" smtClean="0"/>
              <a:t>behaviour</a:t>
            </a:r>
            <a:r>
              <a:rPr lang="en-US" dirty="0" smtClean="0"/>
              <a:t> has a strong impact on the strength and stability of the economy</a:t>
            </a:r>
          </a:p>
          <a:p>
            <a:pPr eaLnBrk="1" hangingPunct="1">
              <a:lnSpc>
                <a:spcPct val="90000"/>
              </a:lnSpc>
            </a:pPr>
            <a:r>
              <a:rPr lang="en-US" sz="2400" b="1" dirty="0" smtClean="0"/>
              <a:t>Innovation</a:t>
            </a:r>
            <a:r>
              <a:rPr lang="en-US" sz="2400" dirty="0" smtClean="0"/>
              <a:t> </a:t>
            </a:r>
            <a:r>
              <a:rPr lang="en-US" sz="1800" dirty="0" smtClean="0"/>
              <a:t>is the process of creating something </a:t>
            </a:r>
            <a:r>
              <a:rPr lang="en-US" sz="1800" dirty="0" err="1" smtClean="0"/>
              <a:t>new,which</a:t>
            </a:r>
            <a:r>
              <a:rPr lang="en-US" sz="1800" dirty="0" smtClean="0"/>
              <a:t> is central to entrepreneurial process</a:t>
            </a:r>
          </a:p>
          <a:p>
            <a:pPr eaLnBrk="1" hangingPunct="1">
              <a:lnSpc>
                <a:spcPct val="90000"/>
              </a:lnSpc>
            </a:pPr>
            <a:r>
              <a:rPr lang="en-US" sz="1800" dirty="0" smtClean="0"/>
              <a:t>Small entrepreneurial success are responsible for 67% of the innovation in the United States and have been responsible for the 95 % of radical innovations since world war II. Many innovations help individuals and businesses work more smoothly and efficiently</a:t>
            </a:r>
          </a:p>
          <a:p>
            <a:pPr eaLnBrk="1" hangingPunct="1">
              <a:lnSpc>
                <a:spcPct val="90000"/>
              </a:lnSpc>
            </a:pPr>
            <a:r>
              <a:rPr lang="en-US" sz="1800" b="1" dirty="0" smtClean="0"/>
              <a:t>Job Creation</a:t>
            </a:r>
          </a:p>
          <a:p>
            <a:pPr eaLnBrk="1" hangingPunct="1">
              <a:lnSpc>
                <a:spcPct val="90000"/>
              </a:lnSpc>
            </a:pPr>
            <a:r>
              <a:rPr lang="en-US" sz="1800" b="1" dirty="0" smtClean="0"/>
              <a:t>Globalization</a:t>
            </a:r>
          </a:p>
          <a:p>
            <a:pPr eaLnBrk="1" hangingPunct="1">
              <a:lnSpc>
                <a:spcPct val="90000"/>
              </a:lnSpc>
              <a:buFont typeface="Wingdings" pitchFamily="2" charset="2"/>
              <a:buNone/>
            </a:pPr>
            <a:endParaRPr lang="en-US" sz="1800" b="1"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71538" y="862013"/>
            <a:ext cx="8162925" cy="762000"/>
          </a:xfrm>
        </p:spPr>
        <p:txBody>
          <a:bodyPr/>
          <a:lstStyle/>
          <a:p>
            <a:pPr eaLnBrk="1" hangingPunct="1"/>
            <a:r>
              <a:rPr lang="en-US" smtClean="0"/>
              <a:t>The Entrepreneurial Process</a:t>
            </a:r>
          </a:p>
        </p:txBody>
      </p:sp>
      <p:sp>
        <p:nvSpPr>
          <p:cNvPr id="14339" name="Rectangle 3"/>
          <p:cNvSpPr>
            <a:spLocks noGrp="1" noChangeArrowheads="1"/>
          </p:cNvSpPr>
          <p:nvPr>
            <p:ph type="body" idx="1"/>
          </p:nvPr>
        </p:nvSpPr>
        <p:spPr/>
        <p:txBody>
          <a:bodyPr/>
          <a:lstStyle/>
          <a:p>
            <a:pPr eaLnBrk="1" hangingPunct="1"/>
            <a:r>
              <a:rPr lang="en-US" smtClean="0"/>
              <a:t>Deciding to become an entrepreneur</a:t>
            </a:r>
          </a:p>
          <a:p>
            <a:pPr eaLnBrk="1" hangingPunct="1"/>
            <a:r>
              <a:rPr lang="en-US" smtClean="0"/>
              <a:t>Developing successful business ideas</a:t>
            </a:r>
          </a:p>
          <a:p>
            <a:pPr eaLnBrk="1" hangingPunct="1"/>
            <a:r>
              <a:rPr lang="en-US" smtClean="0"/>
              <a:t>Moving firm an idea to an entrepreneurial firm</a:t>
            </a:r>
          </a:p>
          <a:p>
            <a:pPr eaLnBrk="1" hangingPunct="1"/>
            <a:r>
              <a:rPr lang="en-US" smtClean="0"/>
              <a:t>Managing and growing the entrepreneurial firm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35" name="Group 1299"/>
          <p:cNvGraphicFramePr>
            <a:graphicFrameLocks noGrp="1"/>
          </p:cNvGraphicFramePr>
          <p:nvPr/>
        </p:nvGraphicFramePr>
        <p:xfrm>
          <a:off x="304800" y="762000"/>
          <a:ext cx="2057400" cy="5065078"/>
        </p:xfrm>
        <a:graphic>
          <a:graphicData uri="http://schemas.openxmlformats.org/drawingml/2006/table">
            <a:tbl>
              <a:tblPr/>
              <a:tblGrid>
                <a:gridCol w="2057400"/>
              </a:tblGrid>
              <a:tr h="8937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Verdana" pitchFamily="34" charset="0"/>
                        </a:rPr>
                        <a:t>Decision o become an entrepreneur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amma/>
                            <a:shade val="46275"/>
                            <a:invGamma/>
                          </a:schemeClr>
                        </a:gs>
                        <a:gs pos="100000">
                          <a:schemeClr val="accent2"/>
                        </a:gs>
                      </a:gsLst>
                      <a:lin ang="5400000" scaled="1"/>
                    </a:gradFill>
                  </a:tcPr>
                </a:tc>
              </a:tr>
              <a:tr h="4059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charset="0"/>
                        </a:rPr>
                        <a:t>Introduction to Entrepreneurship</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bl>
          </a:graphicData>
        </a:graphic>
      </p:graphicFrame>
      <p:graphicFrame>
        <p:nvGraphicFramePr>
          <p:cNvPr id="15646" name="Group 1310"/>
          <p:cNvGraphicFramePr>
            <a:graphicFrameLocks noGrp="1"/>
          </p:cNvGraphicFramePr>
          <p:nvPr/>
        </p:nvGraphicFramePr>
        <p:xfrm>
          <a:off x="3352800" y="838200"/>
          <a:ext cx="4800600" cy="4995863"/>
        </p:xfrm>
        <a:graphic>
          <a:graphicData uri="http://schemas.openxmlformats.org/drawingml/2006/table">
            <a:tbl>
              <a:tblPr/>
              <a:tblGrid>
                <a:gridCol w="1295400"/>
                <a:gridCol w="1104900"/>
                <a:gridCol w="1200150"/>
                <a:gridCol w="1200150"/>
              </a:tblGrid>
              <a:tr h="990600">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smtClean="0">
                          <a:ln>
                            <a:noFill/>
                          </a:ln>
                          <a:solidFill>
                            <a:schemeClr val="accent1"/>
                          </a:solidFill>
                          <a:effectLst/>
                          <a:latin typeface="Verdana" pitchFamily="34" charset="0"/>
                        </a:rPr>
                        <a:t>Developing Successful Business ideas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r>
              <a:tr h="1143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charset="0"/>
                        </a:rPr>
                        <a:t>Recognizing opportunities and generating ideas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2400" b="1" i="0" u="none" strike="noStrike" cap="none" normalizeH="0" baseline="0" smtClean="0">
                        <a:ln>
                          <a:noFill/>
                        </a:ln>
                        <a:solidFill>
                          <a:schemeClr val="tx1"/>
                        </a:solidFill>
                        <a:effectLst/>
                        <a:latin typeface="Arial"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2400" b="1" i="0" u="none" strike="noStrike" cap="none" normalizeH="0" baseline="0" smtClean="0">
                        <a:ln>
                          <a:noFill/>
                        </a:ln>
                        <a:solidFill>
                          <a:schemeClr val="tx1"/>
                        </a:solidFill>
                        <a:effectLst/>
                        <a:latin typeface="Arial"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2400" b="1" i="0" u="none" strike="noStrike" cap="none" normalizeH="0" baseline="0" smtClean="0">
                        <a:ln>
                          <a:noFill/>
                        </a:ln>
                        <a:solidFill>
                          <a:schemeClr val="tx1"/>
                        </a:solidFill>
                        <a:effectLst/>
                        <a:latin typeface="Arial" charset="0"/>
                      </a:endParaRPr>
                    </a:p>
                  </a:txBody>
                  <a:tcPr vert="eaVert"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9572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2400" b="1" i="0" u="none" strike="noStrike" cap="none" normalizeH="0" baseline="0" smtClean="0">
                        <a:ln>
                          <a:noFill/>
                        </a:ln>
                        <a:solidFill>
                          <a:schemeClr val="tx1"/>
                        </a:solidFill>
                        <a:effectLst/>
                        <a:latin typeface="Arial" charset="0"/>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charset="0"/>
                        </a:rPr>
                        <a:t>Feasibility analysis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vert="eaVert"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876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2400" b="1" i="0" u="none" strike="noStrike" cap="none" normalizeH="0" baseline="0" smtClean="0">
                        <a:ln>
                          <a:noFill/>
                        </a:ln>
                        <a:solidFill>
                          <a:schemeClr val="tx1"/>
                        </a:solidFill>
                        <a:effectLst/>
                        <a:latin typeface="Arial" charset="0"/>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charset="0"/>
                        </a:rPr>
                        <a:t>Industry and Compettitor Analysis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vert="eaVert"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914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2400" b="1" i="0" u="none" strike="noStrike" cap="none" normalizeH="0" baseline="0" smtClean="0">
                        <a:ln>
                          <a:noFill/>
                        </a:ln>
                        <a:solidFill>
                          <a:schemeClr val="tx1"/>
                        </a:solidFill>
                        <a:effectLst/>
                        <a:latin typeface="Arial" charset="0"/>
                      </a:endParaRPr>
                    </a:p>
                  </a:txBody>
                  <a:tcPr vert="eaVert"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vert="eaVert"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400" b="1" i="0" u="none" strike="noStrike" cap="none" normalizeH="0" baseline="0" smtClean="0">
                          <a:ln>
                            <a:noFill/>
                          </a:ln>
                          <a:solidFill>
                            <a:schemeClr val="tx1"/>
                          </a:solidFill>
                          <a:effectLst/>
                          <a:latin typeface="Arial" charset="0"/>
                        </a:rPr>
                        <a:t>Developing an effective business Model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bl>
          </a:graphicData>
        </a:graphic>
      </p:graphicFrame>
      <p:sp>
        <p:nvSpPr>
          <p:cNvPr id="15399" name="AutoShape 1303"/>
          <p:cNvSpPr>
            <a:spLocks noChangeArrowheads="1"/>
          </p:cNvSpPr>
          <p:nvPr/>
        </p:nvSpPr>
        <p:spPr bwMode="auto">
          <a:xfrm>
            <a:off x="2438400" y="1828800"/>
            <a:ext cx="914400" cy="762000"/>
          </a:xfrm>
          <a:prstGeom prst="leftRightArrow">
            <a:avLst>
              <a:gd name="adj1" fmla="val 50000"/>
              <a:gd name="adj2" fmla="val 24000"/>
            </a:avLst>
          </a:prstGeom>
          <a:solidFill>
            <a:schemeClr val="accent1"/>
          </a:solidFill>
          <a:ln w="9525">
            <a:solidFill>
              <a:schemeClr val="tx1"/>
            </a:solidFill>
            <a:miter lim="800000"/>
            <a:headEnd/>
            <a:tailEnd/>
          </a:ln>
        </p:spPr>
        <p:txBody>
          <a:bodyPr wrap="none" anchor="ctr"/>
          <a:lstStyle/>
          <a:p>
            <a:endParaRPr lang="en-US"/>
          </a:p>
        </p:txBody>
      </p:sp>
      <p:sp>
        <p:nvSpPr>
          <p:cNvPr id="15400" name="AutoShape 1304"/>
          <p:cNvSpPr>
            <a:spLocks noChangeArrowheads="1"/>
          </p:cNvSpPr>
          <p:nvPr/>
        </p:nvSpPr>
        <p:spPr bwMode="auto">
          <a:xfrm>
            <a:off x="8229600" y="1905000"/>
            <a:ext cx="914400" cy="6858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p>
        </p:txBody>
      </p:sp>
      <p:sp>
        <p:nvSpPr>
          <p:cNvPr id="15401" name="Text Box 1312"/>
          <p:cNvSpPr txBox="1">
            <a:spLocks noChangeArrowheads="1"/>
          </p:cNvSpPr>
          <p:nvPr/>
        </p:nvSpPr>
        <p:spPr bwMode="auto">
          <a:xfrm>
            <a:off x="1219200" y="6096000"/>
            <a:ext cx="6553200" cy="457200"/>
          </a:xfrm>
          <a:prstGeom prst="rect">
            <a:avLst/>
          </a:prstGeom>
          <a:noFill/>
          <a:ln w="9525">
            <a:noFill/>
            <a:miter lim="800000"/>
            <a:headEnd/>
            <a:tailEnd/>
          </a:ln>
        </p:spPr>
        <p:txBody>
          <a:bodyPr>
            <a:spAutoFit/>
          </a:bodyPr>
          <a:lstStyle/>
          <a:p>
            <a:pPr>
              <a:spcBef>
                <a:spcPct val="50000"/>
              </a:spcBef>
            </a:pPr>
            <a:endParaRPr lang="en-US">
              <a:latin typeface="Times New Roman" charset="0"/>
            </a:endParaRPr>
          </a:p>
        </p:txBody>
      </p:sp>
      <p:sp>
        <p:nvSpPr>
          <p:cNvPr id="15402" name="Text Box 1313"/>
          <p:cNvSpPr txBox="1">
            <a:spLocks noChangeArrowheads="1"/>
          </p:cNvSpPr>
          <p:nvPr/>
        </p:nvSpPr>
        <p:spPr bwMode="auto">
          <a:xfrm>
            <a:off x="533400" y="6019800"/>
            <a:ext cx="7924800" cy="519113"/>
          </a:xfrm>
          <a:prstGeom prst="rect">
            <a:avLst/>
          </a:prstGeom>
          <a:solidFill>
            <a:srgbClr val="CCFFFF"/>
          </a:solidFill>
          <a:ln w="9525">
            <a:noFill/>
            <a:miter lim="800000"/>
            <a:headEnd/>
            <a:tailEnd/>
          </a:ln>
        </p:spPr>
        <p:txBody>
          <a:bodyPr>
            <a:spAutoFit/>
          </a:bodyPr>
          <a:lstStyle/>
          <a:p>
            <a:pPr algn="ctr">
              <a:spcBef>
                <a:spcPct val="50000"/>
              </a:spcBef>
            </a:pPr>
            <a:r>
              <a:rPr lang="en-US" sz="2800" b="1">
                <a:latin typeface="Arial" charset="0"/>
              </a:rPr>
              <a:t>The Entrepreneurial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35" name="Group 151"/>
          <p:cNvGraphicFramePr>
            <a:graphicFrameLocks noGrp="1"/>
          </p:cNvGraphicFramePr>
          <p:nvPr/>
        </p:nvGraphicFramePr>
        <p:xfrm>
          <a:off x="457200" y="381000"/>
          <a:ext cx="5486400" cy="5555488"/>
        </p:xfrm>
        <a:graphic>
          <a:graphicData uri="http://schemas.openxmlformats.org/drawingml/2006/table">
            <a:tbl>
              <a:tblPr/>
              <a:tblGrid>
                <a:gridCol w="1216025"/>
                <a:gridCol w="1068388"/>
                <a:gridCol w="1065212"/>
                <a:gridCol w="1069975"/>
                <a:gridCol w="1066800"/>
              </a:tblGrid>
              <a:tr h="965200">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600" b="1" i="0" u="none" strike="noStrike" cap="none" normalizeH="0" baseline="0" smtClean="0">
                        <a:ln>
                          <a:noFill/>
                        </a:ln>
                        <a:solidFill>
                          <a:schemeClr val="bg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0" u="none" strike="noStrike" cap="none" normalizeH="0" baseline="0" smtClean="0">
                          <a:ln>
                            <a:noFill/>
                          </a:ln>
                          <a:solidFill>
                            <a:schemeClr val="bg1"/>
                          </a:solidFill>
                          <a:effectLst/>
                          <a:latin typeface="Arial" charset="0"/>
                        </a:rPr>
                        <a:t>Moving from an idea to an Entrepreneurial firm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s>
                        <a:gs pos="100000">
                          <a:schemeClr val="accent2">
                            <a:gamma/>
                            <a:shade val="46275"/>
                            <a:invGamma/>
                          </a:schemeClr>
                        </a:gs>
                      </a:gsLst>
                      <a:lin ang="5400000" scaled="1"/>
                    </a:gra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073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200" b="1" i="0" u="none" strike="noStrike" cap="none" normalizeH="0" baseline="0" smtClean="0">
                          <a:ln>
                            <a:noFill/>
                          </a:ln>
                          <a:solidFill>
                            <a:schemeClr val="tx1"/>
                          </a:solidFill>
                          <a:effectLst/>
                          <a:latin typeface="Arial" charset="0"/>
                        </a:rPr>
                        <a:t>Building a New Venture Team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200" b="1" i="0" u="none" strike="noStrike" cap="none" normalizeH="0" baseline="0" smtClean="0">
                          <a:ln>
                            <a:noFill/>
                          </a:ln>
                          <a:solidFill>
                            <a:schemeClr val="tx1"/>
                          </a:solidFill>
                          <a:effectLst/>
                          <a:latin typeface="Arial" charset="0"/>
                        </a:rPr>
                        <a:t>Assessing anew venture’s financial strength and viability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200" b="1" i="0" u="none" strike="noStrike" cap="none" normalizeH="0" baseline="0" smtClean="0">
                          <a:ln>
                            <a:noFill/>
                          </a:ln>
                          <a:solidFill>
                            <a:schemeClr val="tx1"/>
                          </a:solidFill>
                          <a:effectLst/>
                          <a:latin typeface="Arial" charset="0"/>
                        </a:rPr>
                        <a:t>Preparing a proper ethical and legal foundation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200" b="1" i="0" u="none" strike="noStrike" cap="none" normalizeH="0" baseline="0" smtClean="0">
                          <a:ln>
                            <a:noFill/>
                          </a:ln>
                          <a:solidFill>
                            <a:schemeClr val="tx1"/>
                          </a:solidFill>
                          <a:effectLst/>
                          <a:latin typeface="Arial" charset="0"/>
                        </a:rPr>
                        <a:t>Writing a Business Plan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200" b="1" i="0" u="none" strike="noStrike" cap="none" normalizeH="0" baseline="0" smtClean="0">
                          <a:ln>
                            <a:noFill/>
                          </a:ln>
                          <a:solidFill>
                            <a:schemeClr val="tx1"/>
                          </a:solidFill>
                          <a:effectLst/>
                          <a:latin typeface="Arial" charset="0"/>
                        </a:rPr>
                        <a:t>Getting Financing or Funding</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0" lang="en-US" sz="12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bl>
          </a:graphicData>
        </a:graphic>
      </p:graphicFrame>
      <p:graphicFrame>
        <p:nvGraphicFramePr>
          <p:cNvPr id="16524" name="Group 140"/>
          <p:cNvGraphicFramePr>
            <a:graphicFrameLocks noGrp="1"/>
          </p:cNvGraphicFramePr>
          <p:nvPr/>
        </p:nvGraphicFramePr>
        <p:xfrm>
          <a:off x="7010400" y="381000"/>
          <a:ext cx="1600200" cy="5562602"/>
        </p:xfrm>
        <a:graphic>
          <a:graphicData uri="http://schemas.openxmlformats.org/drawingml/2006/table">
            <a:tbl>
              <a:tblPr/>
              <a:tblGrid>
                <a:gridCol w="1600200"/>
              </a:tblGrid>
              <a:tr h="1233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600" b="1" i="0" u="none" strike="noStrike" cap="none" normalizeH="0" baseline="0" smtClean="0">
                          <a:ln>
                            <a:noFill/>
                          </a:ln>
                          <a:solidFill>
                            <a:schemeClr val="bg1"/>
                          </a:solidFill>
                          <a:effectLst/>
                          <a:latin typeface="Arial" charset="0"/>
                        </a:rPr>
                        <a:t>Managing and growing a </a:t>
                      </a:r>
                      <a:r>
                        <a:rPr kumimoji="0" lang="en-US" sz="1400" b="1" i="0" u="none" strike="noStrike" cap="none" normalizeH="0" baseline="0" smtClean="0">
                          <a:ln>
                            <a:noFill/>
                          </a:ln>
                          <a:solidFill>
                            <a:schemeClr val="bg1"/>
                          </a:solidFill>
                          <a:effectLst/>
                          <a:latin typeface="Arial" charset="0"/>
                        </a:rPr>
                        <a:t>entrepreneurial</a:t>
                      </a:r>
                      <a:r>
                        <a:rPr kumimoji="0" lang="en-US" sz="1600" b="1" i="0" u="none" strike="noStrike" cap="none" normalizeH="0" baseline="0" smtClean="0">
                          <a:ln>
                            <a:noFill/>
                          </a:ln>
                          <a:solidFill>
                            <a:schemeClr val="bg1"/>
                          </a:solidFill>
                          <a:effectLst/>
                          <a:latin typeface="Arial" charset="0"/>
                        </a:rPr>
                        <a:t> firm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chemeClr val="accent2">
                            <a:gamma/>
                            <a:shade val="46275"/>
                            <a:invGamma/>
                          </a:schemeClr>
                        </a:gs>
                        <a:gs pos="100000">
                          <a:schemeClr val="accent2"/>
                        </a:gs>
                      </a:gsLst>
                      <a:lin ang="5400000" scaled="1"/>
                    </a:gradFill>
                  </a:tcPr>
                </a:tc>
              </a:tr>
              <a:tr h="842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200" b="1" i="0" u="none" strike="noStrike" cap="none" normalizeH="0" baseline="0" smtClean="0">
                          <a:ln>
                            <a:noFill/>
                          </a:ln>
                          <a:solidFill>
                            <a:schemeClr val="tx1"/>
                          </a:solidFill>
                          <a:effectLst/>
                          <a:latin typeface="Arial" charset="0"/>
                        </a:rPr>
                        <a:t>Unique Marketing Issues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8286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200" b="1" i="0" u="none" strike="noStrike" cap="none" normalizeH="0" baseline="0" smtClean="0">
                          <a:ln>
                            <a:noFill/>
                          </a:ln>
                          <a:solidFill>
                            <a:schemeClr val="tx1"/>
                          </a:solidFill>
                          <a:effectLst/>
                          <a:latin typeface="Arial" charset="0"/>
                        </a:rPr>
                        <a:t>The importance of intellectual property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849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200" b="1" i="0" u="none" strike="noStrike" cap="none" normalizeH="0" baseline="0" smtClean="0">
                          <a:ln>
                            <a:noFill/>
                          </a:ln>
                          <a:solidFill>
                            <a:schemeClr val="tx1"/>
                          </a:solidFill>
                          <a:effectLst/>
                          <a:latin typeface="Arial" charset="0"/>
                        </a:rPr>
                        <a:t>Preparing for and evaluating the challenges of growth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8318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200" b="1" i="0" u="none" strike="noStrike" cap="none" normalizeH="0" baseline="0" smtClean="0">
                          <a:ln>
                            <a:noFill/>
                          </a:ln>
                          <a:solidFill>
                            <a:schemeClr val="tx1"/>
                          </a:solidFill>
                          <a:effectLst/>
                          <a:latin typeface="Arial" charset="0"/>
                        </a:rPr>
                        <a:t>Strategies for firm growth</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r h="9763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1200" b="1" i="0" u="none" strike="noStrike" cap="none" normalizeH="0" baseline="0" smtClean="0">
                          <a:ln>
                            <a:noFill/>
                          </a:ln>
                          <a:solidFill>
                            <a:schemeClr val="tx1"/>
                          </a:solidFill>
                          <a:effectLst/>
                          <a:latin typeface="Arial" charset="0"/>
                        </a:rPr>
                        <a:t>Franchising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r>
            </a:tbl>
          </a:graphicData>
        </a:graphic>
      </p:graphicFrame>
      <p:sp>
        <p:nvSpPr>
          <p:cNvPr id="16418" name="AutoShape 142"/>
          <p:cNvSpPr>
            <a:spLocks noChangeArrowheads="1"/>
          </p:cNvSpPr>
          <p:nvPr/>
        </p:nvSpPr>
        <p:spPr bwMode="auto">
          <a:xfrm>
            <a:off x="6248400" y="1981200"/>
            <a:ext cx="609600" cy="533400"/>
          </a:xfrm>
          <a:prstGeom prst="rightArrow">
            <a:avLst>
              <a:gd name="adj1" fmla="val 50000"/>
              <a:gd name="adj2" fmla="val 28571"/>
            </a:avLst>
          </a:prstGeom>
          <a:solidFill>
            <a:schemeClr val="accent1"/>
          </a:solidFill>
          <a:ln w="9525">
            <a:solidFill>
              <a:schemeClr val="tx1"/>
            </a:solidFill>
            <a:miter lim="800000"/>
            <a:headEnd/>
            <a:tailEnd/>
          </a:ln>
        </p:spPr>
        <p:txBody>
          <a:bodyPr wrap="none" anchor="ctr"/>
          <a:lstStyle/>
          <a:p>
            <a:endParaRPr lang="en-US"/>
          </a:p>
        </p:txBody>
      </p:sp>
      <p:sp>
        <p:nvSpPr>
          <p:cNvPr id="16419" name="Text Box 152"/>
          <p:cNvSpPr txBox="1">
            <a:spLocks noChangeArrowheads="1"/>
          </p:cNvSpPr>
          <p:nvPr/>
        </p:nvSpPr>
        <p:spPr bwMode="auto">
          <a:xfrm>
            <a:off x="533400" y="6019800"/>
            <a:ext cx="7924800" cy="519113"/>
          </a:xfrm>
          <a:prstGeom prst="rect">
            <a:avLst/>
          </a:prstGeom>
          <a:solidFill>
            <a:srgbClr val="CCFFFF"/>
          </a:solidFill>
          <a:ln w="9525">
            <a:noFill/>
            <a:miter lim="800000"/>
            <a:headEnd/>
            <a:tailEnd/>
          </a:ln>
        </p:spPr>
        <p:txBody>
          <a:bodyPr>
            <a:spAutoFit/>
          </a:bodyPr>
          <a:lstStyle/>
          <a:p>
            <a:pPr algn="ctr">
              <a:spcBef>
                <a:spcPct val="50000"/>
              </a:spcBef>
            </a:pPr>
            <a:r>
              <a:rPr lang="en-US" sz="2800" b="1">
                <a:latin typeface="Arial" charset="0"/>
              </a:rPr>
              <a:t>The Entrepreneurial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The Makings of an Entrepreneur</a:t>
            </a:r>
          </a:p>
        </p:txBody>
      </p:sp>
      <p:sp>
        <p:nvSpPr>
          <p:cNvPr id="17411" name="Rectangle 3"/>
          <p:cNvSpPr>
            <a:spLocks noGrp="1" noChangeArrowheads="1"/>
          </p:cNvSpPr>
          <p:nvPr>
            <p:ph type="body" idx="1"/>
          </p:nvPr>
        </p:nvSpPr>
        <p:spPr/>
        <p:txBody>
          <a:bodyPr/>
          <a:lstStyle/>
          <a:p>
            <a:pPr eaLnBrk="1" hangingPunct="1">
              <a:lnSpc>
                <a:spcPct val="90000"/>
              </a:lnSpc>
            </a:pPr>
            <a:r>
              <a:rPr lang="en-US" sz="2400" smtClean="0"/>
              <a:t>Can you tolerate a high level of risk ?</a:t>
            </a:r>
          </a:p>
          <a:p>
            <a:pPr eaLnBrk="1" hangingPunct="1">
              <a:lnSpc>
                <a:spcPct val="90000"/>
              </a:lnSpc>
            </a:pPr>
            <a:r>
              <a:rPr lang="en-US" sz="2400" smtClean="0"/>
              <a:t>Are you an overachiever ?</a:t>
            </a:r>
          </a:p>
          <a:p>
            <a:pPr eaLnBrk="1" hangingPunct="1">
              <a:lnSpc>
                <a:spcPct val="90000"/>
              </a:lnSpc>
            </a:pPr>
            <a:r>
              <a:rPr lang="en-US" sz="2400" smtClean="0"/>
              <a:t>Are you willing to put in 10-12 hrs. ove an extended period, including weekends to reach your goals?</a:t>
            </a:r>
          </a:p>
          <a:p>
            <a:pPr eaLnBrk="1" hangingPunct="1">
              <a:lnSpc>
                <a:spcPct val="90000"/>
              </a:lnSpc>
            </a:pPr>
            <a:r>
              <a:rPr lang="en-US" sz="2400" smtClean="0"/>
              <a:t>Are you a self starter?</a:t>
            </a:r>
          </a:p>
          <a:p>
            <a:pPr eaLnBrk="1" hangingPunct="1">
              <a:lnSpc>
                <a:spcPct val="90000"/>
              </a:lnSpc>
            </a:pPr>
            <a:r>
              <a:rPr lang="en-US" sz="2400" smtClean="0"/>
              <a:t>Would you describe yourself as a good decision-maker?</a:t>
            </a:r>
          </a:p>
          <a:p>
            <a:pPr eaLnBrk="1" hangingPunct="1">
              <a:lnSpc>
                <a:spcPct val="90000"/>
              </a:lnSpc>
            </a:pPr>
            <a:r>
              <a:rPr lang="en-US" sz="2400" smtClean="0"/>
              <a:t>Are you willing to put your personal funds at risk?</a:t>
            </a:r>
          </a:p>
          <a:p>
            <a:pPr eaLnBrk="1" hangingPunct="1">
              <a:lnSpc>
                <a:spcPct val="90000"/>
              </a:lnSpc>
            </a:pPr>
            <a:r>
              <a:rPr lang="en-US" sz="2400" smtClean="0"/>
              <a:t>Do you have the commitment required to build a business in the face of long hours and modest odds of success?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71538" y="862013"/>
            <a:ext cx="8162925" cy="762000"/>
          </a:xfrm>
        </p:spPr>
        <p:txBody>
          <a:bodyPr/>
          <a:lstStyle/>
          <a:p>
            <a:pPr eaLnBrk="1" hangingPunct="1"/>
            <a:endParaRPr lang="en-US" smtClean="0"/>
          </a:p>
        </p:txBody>
      </p:sp>
      <p:sp>
        <p:nvSpPr>
          <p:cNvPr id="18435" name="Rectangle 3"/>
          <p:cNvSpPr>
            <a:spLocks noGrp="1" noChangeArrowheads="1"/>
          </p:cNvSpPr>
          <p:nvPr>
            <p:ph type="body" idx="1"/>
          </p:nvPr>
        </p:nvSpPr>
        <p:spPr/>
        <p:txBody>
          <a:bodyPr/>
          <a:lstStyle/>
          <a:p>
            <a:pPr marL="609600" indent="-609600" algn="ctr" eaLnBrk="1" hangingPunct="1">
              <a:buFont typeface="Wingdings" pitchFamily="2" charset="2"/>
              <a:buNone/>
            </a:pPr>
            <a:endParaRPr lang="en-US" b="1" smtClean="0"/>
          </a:p>
          <a:p>
            <a:pPr marL="609600" indent="-609600" algn="ctr" eaLnBrk="1" hangingPunct="1">
              <a:buFont typeface="Wingdings" pitchFamily="2" charset="2"/>
              <a:buNone/>
            </a:pPr>
            <a:endParaRPr lang="en-US" b="1" smtClean="0"/>
          </a:p>
          <a:p>
            <a:pPr marL="609600" indent="-609600" algn="ctr" eaLnBrk="1" hangingPunct="1">
              <a:buFont typeface="Wingdings" pitchFamily="2" charset="2"/>
              <a:buNone/>
            </a:pPr>
            <a:r>
              <a:rPr lang="en-US" b="1" smtClean="0"/>
              <a:t>Recognizing Opportunities and Generating Ideas</a:t>
            </a:r>
          </a:p>
          <a:p>
            <a:pPr marL="609600" indent="-609600" algn="ctr" eaLnBrk="1" hangingPunct="1">
              <a:buFont typeface="Wingdings" pitchFamily="2" charset="2"/>
              <a:buNone/>
            </a:pPr>
            <a:r>
              <a:rPr lang="en-US" b="1" smtClean="0"/>
              <a:t>OBSERVING TRENDS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71538" y="862013"/>
            <a:ext cx="8162925" cy="762000"/>
          </a:xfrm>
        </p:spPr>
        <p:txBody>
          <a:bodyPr/>
          <a:lstStyle/>
          <a:p>
            <a:pPr eaLnBrk="1" hangingPunct="1"/>
            <a:r>
              <a:rPr lang="en-US" smtClean="0"/>
              <a:t>Idea</a:t>
            </a:r>
          </a:p>
        </p:txBody>
      </p:sp>
      <p:sp>
        <p:nvSpPr>
          <p:cNvPr id="19459" name="Rectangle 3"/>
          <p:cNvSpPr>
            <a:spLocks noGrp="1" noChangeArrowheads="1"/>
          </p:cNvSpPr>
          <p:nvPr>
            <p:ph type="body" idx="1"/>
          </p:nvPr>
        </p:nvSpPr>
        <p:spPr/>
        <p:txBody>
          <a:bodyPr/>
          <a:lstStyle/>
          <a:p>
            <a:pPr eaLnBrk="1" hangingPunct="1"/>
            <a:r>
              <a:rPr lang="en-US" sz="2400" smtClean="0"/>
              <a:t>An idea is a thought, impression or notion. An opportunity is an idea that has the qualities of being attractive , durable and being timely and is anchored in a product of service that creates value for its buyers or end users.</a:t>
            </a:r>
            <a:r>
              <a:rPr lang="en-US" smtClean="0"/>
              <a:t> </a:t>
            </a:r>
          </a:p>
          <a:p>
            <a:pPr eaLnBrk="1" hangingPunct="1"/>
            <a:r>
              <a:rPr lang="en-US" smtClean="0"/>
              <a:t>Not all ideas are opportunities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71538" y="1044575"/>
            <a:ext cx="8162925" cy="579438"/>
          </a:xfrm>
        </p:spPr>
        <p:txBody>
          <a:bodyPr/>
          <a:lstStyle/>
          <a:p>
            <a:pPr eaLnBrk="1" hangingPunct="1"/>
            <a:r>
              <a:rPr lang="en-US" sz="3200" smtClean="0"/>
              <a:t>Ways of recognizing an opportunity</a:t>
            </a:r>
          </a:p>
        </p:txBody>
      </p:sp>
      <p:sp>
        <p:nvSpPr>
          <p:cNvPr id="20483" name="Rectangle 3"/>
          <p:cNvSpPr>
            <a:spLocks noGrp="1" noChangeArrowheads="1"/>
          </p:cNvSpPr>
          <p:nvPr>
            <p:ph type="body" idx="1"/>
          </p:nvPr>
        </p:nvSpPr>
        <p:spPr/>
        <p:txBody>
          <a:bodyPr/>
          <a:lstStyle/>
          <a:p>
            <a:pPr eaLnBrk="1" hangingPunct="1"/>
            <a:r>
              <a:rPr lang="en-US" smtClean="0"/>
              <a:t>Observing trends</a:t>
            </a:r>
          </a:p>
          <a:p>
            <a:pPr eaLnBrk="1" hangingPunct="1"/>
            <a:r>
              <a:rPr lang="en-US" smtClean="0"/>
              <a:t>Solving a problem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33400" y="914400"/>
            <a:ext cx="2895600" cy="457200"/>
          </a:xfrm>
          <a:prstGeom prst="rect">
            <a:avLst/>
          </a:prstGeom>
          <a:noFill/>
          <a:ln w="9525">
            <a:noFill/>
            <a:miter lim="800000"/>
            <a:headEnd/>
            <a:tailEnd/>
          </a:ln>
        </p:spPr>
        <p:txBody>
          <a:bodyPr>
            <a:spAutoFit/>
          </a:bodyPr>
          <a:lstStyle/>
          <a:p>
            <a:pPr>
              <a:spcBef>
                <a:spcPct val="50000"/>
              </a:spcBef>
            </a:pPr>
            <a:endParaRPr lang="en-US">
              <a:latin typeface="Times New Roman" charset="0"/>
            </a:endParaRPr>
          </a:p>
        </p:txBody>
      </p:sp>
      <p:sp>
        <p:nvSpPr>
          <p:cNvPr id="21507" name="Text Box 3"/>
          <p:cNvSpPr txBox="1">
            <a:spLocks noChangeArrowheads="1"/>
          </p:cNvSpPr>
          <p:nvPr/>
        </p:nvSpPr>
        <p:spPr bwMode="auto">
          <a:xfrm>
            <a:off x="685800" y="228600"/>
            <a:ext cx="2667000" cy="1517650"/>
          </a:xfrm>
          <a:prstGeom prst="rect">
            <a:avLst/>
          </a:prstGeom>
          <a:solidFill>
            <a:srgbClr val="00CCFF"/>
          </a:solidFill>
          <a:ln w="9525">
            <a:solidFill>
              <a:srgbClr val="FFFF00"/>
            </a:solidFill>
            <a:miter lim="800000"/>
            <a:headEnd/>
            <a:tailEnd/>
          </a:ln>
        </p:spPr>
        <p:txBody>
          <a:bodyPr>
            <a:spAutoFit/>
          </a:bodyPr>
          <a:lstStyle/>
          <a:p>
            <a:pPr algn="ctr">
              <a:spcBef>
                <a:spcPct val="50000"/>
              </a:spcBef>
            </a:pPr>
            <a:r>
              <a:rPr lang="en-US" b="1">
                <a:solidFill>
                  <a:schemeClr val="bg1"/>
                </a:solidFill>
                <a:latin typeface="Tahoma" pitchFamily="34" charset="0"/>
              </a:rPr>
              <a:t>Economic forces</a:t>
            </a:r>
          </a:p>
          <a:p>
            <a:pPr>
              <a:spcBef>
                <a:spcPct val="50000"/>
              </a:spcBef>
              <a:buFontTx/>
              <a:buChar char="•"/>
            </a:pPr>
            <a:r>
              <a:rPr lang="en-US" sz="1000" b="1">
                <a:solidFill>
                  <a:schemeClr val="bg1"/>
                </a:solidFill>
                <a:latin typeface="Tahoma" pitchFamily="34" charset="0"/>
              </a:rPr>
              <a:t>State of the Economy</a:t>
            </a:r>
          </a:p>
          <a:p>
            <a:pPr>
              <a:spcBef>
                <a:spcPct val="50000"/>
              </a:spcBef>
              <a:buFontTx/>
              <a:buChar char="•"/>
            </a:pPr>
            <a:r>
              <a:rPr lang="en-US" sz="1000" b="1">
                <a:solidFill>
                  <a:schemeClr val="bg1"/>
                </a:solidFill>
                <a:latin typeface="Tahoma" pitchFamily="34" charset="0"/>
              </a:rPr>
              <a:t>Level of the disposable income</a:t>
            </a:r>
          </a:p>
          <a:p>
            <a:pPr>
              <a:spcBef>
                <a:spcPct val="50000"/>
              </a:spcBef>
              <a:buFontTx/>
              <a:buChar char="•"/>
            </a:pPr>
            <a:r>
              <a:rPr lang="en-US" sz="1000" b="1">
                <a:solidFill>
                  <a:schemeClr val="bg1"/>
                </a:solidFill>
                <a:latin typeface="Tahoma" pitchFamily="34" charset="0"/>
              </a:rPr>
              <a:t>Consumer spending patterns</a:t>
            </a:r>
          </a:p>
        </p:txBody>
      </p:sp>
      <p:sp>
        <p:nvSpPr>
          <p:cNvPr id="21508" name="Text Box 4"/>
          <p:cNvSpPr txBox="1">
            <a:spLocks noChangeArrowheads="1"/>
          </p:cNvSpPr>
          <p:nvPr/>
        </p:nvSpPr>
        <p:spPr bwMode="auto">
          <a:xfrm>
            <a:off x="685800" y="1905000"/>
            <a:ext cx="2667000" cy="1152525"/>
          </a:xfrm>
          <a:prstGeom prst="rect">
            <a:avLst/>
          </a:prstGeom>
          <a:solidFill>
            <a:srgbClr val="00CCFF"/>
          </a:solidFill>
          <a:ln w="9525">
            <a:solidFill>
              <a:srgbClr val="FFFF00"/>
            </a:solidFill>
            <a:miter lim="800000"/>
            <a:headEnd/>
            <a:tailEnd/>
          </a:ln>
        </p:spPr>
        <p:txBody>
          <a:bodyPr>
            <a:spAutoFit/>
          </a:bodyPr>
          <a:lstStyle/>
          <a:p>
            <a:pPr algn="ctr">
              <a:spcBef>
                <a:spcPct val="50000"/>
              </a:spcBef>
            </a:pPr>
            <a:r>
              <a:rPr lang="en-US" b="1">
                <a:solidFill>
                  <a:schemeClr val="bg1"/>
                </a:solidFill>
                <a:latin typeface="Tahoma" pitchFamily="34" charset="0"/>
              </a:rPr>
              <a:t>Social forces</a:t>
            </a:r>
          </a:p>
          <a:p>
            <a:pPr>
              <a:spcBef>
                <a:spcPct val="50000"/>
              </a:spcBef>
              <a:buFontTx/>
              <a:buChar char="•"/>
            </a:pPr>
            <a:r>
              <a:rPr lang="en-US" sz="1000" b="1">
                <a:solidFill>
                  <a:schemeClr val="bg1"/>
                </a:solidFill>
                <a:latin typeface="Tahoma" pitchFamily="34" charset="0"/>
              </a:rPr>
              <a:t>Social and cultural trends</a:t>
            </a:r>
          </a:p>
          <a:p>
            <a:pPr>
              <a:spcBef>
                <a:spcPct val="50000"/>
              </a:spcBef>
              <a:buFontTx/>
              <a:buChar char="•"/>
            </a:pPr>
            <a:r>
              <a:rPr lang="en-US" sz="1000" b="1">
                <a:solidFill>
                  <a:schemeClr val="bg1"/>
                </a:solidFill>
                <a:latin typeface="Tahoma" pitchFamily="34" charset="0"/>
              </a:rPr>
              <a:t>Demographic changes</a:t>
            </a:r>
          </a:p>
          <a:p>
            <a:pPr>
              <a:spcBef>
                <a:spcPct val="50000"/>
              </a:spcBef>
              <a:buFontTx/>
              <a:buChar char="•"/>
            </a:pPr>
            <a:r>
              <a:rPr lang="en-US" sz="1000" b="1">
                <a:solidFill>
                  <a:schemeClr val="bg1"/>
                </a:solidFill>
                <a:latin typeface="Tahoma" pitchFamily="34" charset="0"/>
              </a:rPr>
              <a:t>What people think is “in”</a:t>
            </a:r>
          </a:p>
        </p:txBody>
      </p:sp>
      <p:sp>
        <p:nvSpPr>
          <p:cNvPr id="21509" name="Text Box 5"/>
          <p:cNvSpPr txBox="1">
            <a:spLocks noChangeArrowheads="1"/>
          </p:cNvSpPr>
          <p:nvPr/>
        </p:nvSpPr>
        <p:spPr bwMode="auto">
          <a:xfrm>
            <a:off x="685800" y="3200400"/>
            <a:ext cx="2667000" cy="1517650"/>
          </a:xfrm>
          <a:prstGeom prst="rect">
            <a:avLst/>
          </a:prstGeom>
          <a:solidFill>
            <a:srgbClr val="00CCFF"/>
          </a:solidFill>
          <a:ln w="9525">
            <a:solidFill>
              <a:srgbClr val="FFFF00"/>
            </a:solidFill>
            <a:miter lim="800000"/>
            <a:headEnd/>
            <a:tailEnd/>
          </a:ln>
        </p:spPr>
        <p:txBody>
          <a:bodyPr>
            <a:spAutoFit/>
          </a:bodyPr>
          <a:lstStyle/>
          <a:p>
            <a:pPr algn="ctr">
              <a:spcBef>
                <a:spcPct val="50000"/>
              </a:spcBef>
            </a:pPr>
            <a:r>
              <a:rPr lang="en-US" b="1">
                <a:solidFill>
                  <a:schemeClr val="bg1"/>
                </a:solidFill>
                <a:latin typeface="Tahoma" pitchFamily="34" charset="0"/>
              </a:rPr>
              <a:t>Technological Advances</a:t>
            </a:r>
          </a:p>
          <a:p>
            <a:pPr>
              <a:spcBef>
                <a:spcPct val="50000"/>
              </a:spcBef>
              <a:buFontTx/>
              <a:buChar char="•"/>
            </a:pPr>
            <a:r>
              <a:rPr lang="en-US" sz="1000" b="1">
                <a:solidFill>
                  <a:schemeClr val="bg1"/>
                </a:solidFill>
                <a:latin typeface="Tahoma" pitchFamily="34" charset="0"/>
              </a:rPr>
              <a:t>New Technologies</a:t>
            </a:r>
          </a:p>
          <a:p>
            <a:pPr>
              <a:spcBef>
                <a:spcPct val="50000"/>
              </a:spcBef>
              <a:buFontTx/>
              <a:buChar char="•"/>
            </a:pPr>
            <a:r>
              <a:rPr lang="en-US" sz="1000" b="1">
                <a:solidFill>
                  <a:schemeClr val="bg1"/>
                </a:solidFill>
                <a:latin typeface="Tahoma" pitchFamily="34" charset="0"/>
              </a:rPr>
              <a:t>Emerging Technologies</a:t>
            </a:r>
          </a:p>
          <a:p>
            <a:pPr>
              <a:spcBef>
                <a:spcPct val="50000"/>
              </a:spcBef>
              <a:buFontTx/>
              <a:buChar char="•"/>
            </a:pPr>
            <a:r>
              <a:rPr lang="en-US" sz="1000" b="1">
                <a:solidFill>
                  <a:schemeClr val="bg1"/>
                </a:solidFill>
                <a:latin typeface="Tahoma" pitchFamily="34" charset="0"/>
              </a:rPr>
              <a:t>New uses of old technologies</a:t>
            </a:r>
          </a:p>
        </p:txBody>
      </p:sp>
      <p:sp>
        <p:nvSpPr>
          <p:cNvPr id="21510" name="Text Box 6"/>
          <p:cNvSpPr txBox="1">
            <a:spLocks noChangeArrowheads="1"/>
          </p:cNvSpPr>
          <p:nvPr/>
        </p:nvSpPr>
        <p:spPr bwMode="auto">
          <a:xfrm>
            <a:off x="685800" y="4876800"/>
            <a:ext cx="2667000" cy="1654175"/>
          </a:xfrm>
          <a:prstGeom prst="rect">
            <a:avLst/>
          </a:prstGeom>
          <a:solidFill>
            <a:srgbClr val="00CCFF"/>
          </a:solidFill>
          <a:ln w="9525">
            <a:solidFill>
              <a:srgbClr val="FFFF00"/>
            </a:solidFill>
            <a:miter lim="800000"/>
            <a:headEnd/>
            <a:tailEnd/>
          </a:ln>
        </p:spPr>
        <p:txBody>
          <a:bodyPr>
            <a:spAutoFit/>
          </a:bodyPr>
          <a:lstStyle/>
          <a:p>
            <a:pPr algn="ctr">
              <a:spcBef>
                <a:spcPct val="50000"/>
              </a:spcBef>
            </a:pPr>
            <a:r>
              <a:rPr lang="en-US" b="1">
                <a:solidFill>
                  <a:schemeClr val="bg1"/>
                </a:solidFill>
                <a:latin typeface="Tahoma" pitchFamily="34" charset="0"/>
              </a:rPr>
              <a:t>Political and Regulatory Changes</a:t>
            </a:r>
          </a:p>
          <a:p>
            <a:pPr>
              <a:spcBef>
                <a:spcPct val="50000"/>
              </a:spcBef>
              <a:buFontTx/>
              <a:buChar char="•"/>
            </a:pPr>
            <a:r>
              <a:rPr lang="en-US" sz="1000" b="1">
                <a:solidFill>
                  <a:schemeClr val="bg1"/>
                </a:solidFill>
                <a:latin typeface="Tahoma" pitchFamily="34" charset="0"/>
              </a:rPr>
              <a:t>New Changes in political arena</a:t>
            </a:r>
          </a:p>
          <a:p>
            <a:pPr>
              <a:spcBef>
                <a:spcPct val="50000"/>
              </a:spcBef>
              <a:buFontTx/>
              <a:buChar char="•"/>
            </a:pPr>
            <a:r>
              <a:rPr lang="en-US" sz="1000" b="1">
                <a:solidFill>
                  <a:schemeClr val="bg1"/>
                </a:solidFill>
                <a:latin typeface="Tahoma" pitchFamily="34" charset="0"/>
              </a:rPr>
              <a:t>New laws and regulations</a:t>
            </a:r>
          </a:p>
        </p:txBody>
      </p:sp>
      <p:sp>
        <p:nvSpPr>
          <p:cNvPr id="21511" name="Oval 7"/>
          <p:cNvSpPr>
            <a:spLocks noChangeArrowheads="1"/>
          </p:cNvSpPr>
          <p:nvPr/>
        </p:nvSpPr>
        <p:spPr bwMode="auto">
          <a:xfrm>
            <a:off x="4267200" y="1371600"/>
            <a:ext cx="2743200" cy="3200400"/>
          </a:xfrm>
          <a:prstGeom prst="ellipse">
            <a:avLst/>
          </a:prstGeom>
          <a:solidFill>
            <a:schemeClr val="accent1"/>
          </a:solidFill>
          <a:ln w="9525">
            <a:solidFill>
              <a:schemeClr val="tx1"/>
            </a:solidFill>
            <a:round/>
            <a:headEnd/>
            <a:tailEnd/>
          </a:ln>
        </p:spPr>
        <p:txBody>
          <a:bodyPr wrap="none" anchor="ctr"/>
          <a:lstStyle/>
          <a:p>
            <a:pPr algn="ctr"/>
            <a:r>
              <a:rPr lang="en-US" sz="1600">
                <a:latin typeface="Times New Roman" charset="0"/>
              </a:rPr>
              <a:t>Business Product or Service</a:t>
            </a:r>
          </a:p>
          <a:p>
            <a:pPr algn="ctr"/>
            <a:r>
              <a:rPr lang="en-US" sz="1600">
                <a:latin typeface="Times New Roman" charset="0"/>
              </a:rPr>
              <a:t>Opportunity Gap</a:t>
            </a:r>
          </a:p>
          <a:p>
            <a:pPr algn="ctr"/>
            <a:r>
              <a:rPr lang="en-US" sz="1600">
                <a:latin typeface="Times New Roman" charset="0"/>
              </a:rPr>
              <a:t>Difference between </a:t>
            </a:r>
          </a:p>
          <a:p>
            <a:pPr algn="ctr"/>
            <a:r>
              <a:rPr lang="en-US" sz="1600">
                <a:latin typeface="Times New Roman" charset="0"/>
              </a:rPr>
              <a:t>what’s available</a:t>
            </a:r>
          </a:p>
          <a:p>
            <a:pPr algn="ctr"/>
            <a:r>
              <a:rPr lang="en-US" sz="1600">
                <a:latin typeface="Times New Roman" charset="0"/>
              </a:rPr>
              <a:t> and what’s possible</a:t>
            </a:r>
          </a:p>
        </p:txBody>
      </p:sp>
      <p:sp>
        <p:nvSpPr>
          <p:cNvPr id="21512" name="Text Box 8"/>
          <p:cNvSpPr txBox="1">
            <a:spLocks noChangeArrowheads="1"/>
          </p:cNvSpPr>
          <p:nvPr/>
        </p:nvSpPr>
        <p:spPr bwMode="auto">
          <a:xfrm>
            <a:off x="6858000" y="1981200"/>
            <a:ext cx="2057400" cy="457200"/>
          </a:xfrm>
          <a:prstGeom prst="rect">
            <a:avLst/>
          </a:prstGeom>
          <a:noFill/>
          <a:ln w="9525">
            <a:noFill/>
            <a:miter lim="800000"/>
            <a:headEnd/>
            <a:tailEnd/>
          </a:ln>
        </p:spPr>
        <p:txBody>
          <a:bodyPr>
            <a:spAutoFit/>
          </a:bodyPr>
          <a:lstStyle/>
          <a:p>
            <a:pPr>
              <a:spcBef>
                <a:spcPct val="50000"/>
              </a:spcBef>
            </a:pPr>
            <a:endParaRPr lang="en-US">
              <a:latin typeface="Times New Roman" charset="0"/>
            </a:endParaRPr>
          </a:p>
        </p:txBody>
      </p:sp>
      <p:sp>
        <p:nvSpPr>
          <p:cNvPr id="21513" name="Text Box 9"/>
          <p:cNvSpPr txBox="1">
            <a:spLocks noChangeArrowheads="1"/>
          </p:cNvSpPr>
          <p:nvPr/>
        </p:nvSpPr>
        <p:spPr bwMode="auto">
          <a:xfrm>
            <a:off x="7070725" y="2860675"/>
            <a:ext cx="930275" cy="457200"/>
          </a:xfrm>
          <a:prstGeom prst="rect">
            <a:avLst/>
          </a:prstGeom>
          <a:noFill/>
          <a:ln w="9525">
            <a:noFill/>
            <a:miter lim="800000"/>
            <a:headEnd/>
            <a:tailEnd/>
          </a:ln>
        </p:spPr>
        <p:txBody>
          <a:bodyPr>
            <a:spAutoFit/>
          </a:bodyPr>
          <a:lstStyle/>
          <a:p>
            <a:endParaRPr lang="en-US">
              <a:latin typeface="Times New Roman" charset="0"/>
            </a:endParaRPr>
          </a:p>
        </p:txBody>
      </p:sp>
      <p:sp>
        <p:nvSpPr>
          <p:cNvPr id="21514" name="Text Box 10"/>
          <p:cNvSpPr txBox="1">
            <a:spLocks noChangeArrowheads="1"/>
          </p:cNvSpPr>
          <p:nvPr/>
        </p:nvSpPr>
        <p:spPr bwMode="auto">
          <a:xfrm>
            <a:off x="7162800" y="1981200"/>
            <a:ext cx="1600200" cy="1917700"/>
          </a:xfrm>
          <a:prstGeom prst="rect">
            <a:avLst/>
          </a:prstGeom>
          <a:noFill/>
          <a:ln w="9525">
            <a:solidFill>
              <a:schemeClr val="tx1"/>
            </a:solidFill>
            <a:miter lim="800000"/>
            <a:headEnd/>
            <a:tailEnd/>
          </a:ln>
        </p:spPr>
        <p:txBody>
          <a:bodyPr/>
          <a:lstStyle/>
          <a:p>
            <a:pPr algn="ctr">
              <a:spcBef>
                <a:spcPct val="50000"/>
              </a:spcBef>
            </a:pPr>
            <a:r>
              <a:rPr lang="en-US">
                <a:latin typeface="Times New Roman" charset="0"/>
              </a:rPr>
              <a:t>New Business, product and service ideas</a:t>
            </a:r>
          </a:p>
        </p:txBody>
      </p:sp>
      <p:sp>
        <p:nvSpPr>
          <p:cNvPr id="21515" name="Line 11"/>
          <p:cNvSpPr>
            <a:spLocks noChangeShapeType="1"/>
          </p:cNvSpPr>
          <p:nvPr/>
        </p:nvSpPr>
        <p:spPr bwMode="auto">
          <a:xfrm>
            <a:off x="3352800" y="762000"/>
            <a:ext cx="533400" cy="0"/>
          </a:xfrm>
          <a:prstGeom prst="line">
            <a:avLst/>
          </a:prstGeom>
          <a:noFill/>
          <a:ln w="9525">
            <a:solidFill>
              <a:schemeClr val="tx1"/>
            </a:solidFill>
            <a:round/>
            <a:headEnd/>
            <a:tailEnd/>
          </a:ln>
        </p:spPr>
        <p:txBody>
          <a:bodyPr/>
          <a:lstStyle/>
          <a:p>
            <a:endParaRPr lang="en-US"/>
          </a:p>
        </p:txBody>
      </p:sp>
      <p:sp>
        <p:nvSpPr>
          <p:cNvPr id="21516" name="Line 12"/>
          <p:cNvSpPr>
            <a:spLocks noChangeShapeType="1"/>
          </p:cNvSpPr>
          <p:nvPr/>
        </p:nvSpPr>
        <p:spPr bwMode="auto">
          <a:xfrm>
            <a:off x="3352800" y="2514600"/>
            <a:ext cx="533400" cy="0"/>
          </a:xfrm>
          <a:prstGeom prst="line">
            <a:avLst/>
          </a:prstGeom>
          <a:noFill/>
          <a:ln w="9525">
            <a:solidFill>
              <a:schemeClr val="tx1"/>
            </a:solidFill>
            <a:round/>
            <a:headEnd/>
            <a:tailEnd/>
          </a:ln>
        </p:spPr>
        <p:txBody>
          <a:bodyPr/>
          <a:lstStyle/>
          <a:p>
            <a:endParaRPr lang="en-US"/>
          </a:p>
        </p:txBody>
      </p:sp>
      <p:sp>
        <p:nvSpPr>
          <p:cNvPr id="21517" name="Line 13"/>
          <p:cNvSpPr>
            <a:spLocks noChangeShapeType="1"/>
          </p:cNvSpPr>
          <p:nvPr/>
        </p:nvSpPr>
        <p:spPr bwMode="auto">
          <a:xfrm>
            <a:off x="3352800" y="3886200"/>
            <a:ext cx="533400" cy="0"/>
          </a:xfrm>
          <a:prstGeom prst="line">
            <a:avLst/>
          </a:prstGeom>
          <a:noFill/>
          <a:ln w="9525">
            <a:solidFill>
              <a:schemeClr val="tx1"/>
            </a:solidFill>
            <a:round/>
            <a:headEnd/>
            <a:tailEnd/>
          </a:ln>
        </p:spPr>
        <p:txBody>
          <a:bodyPr/>
          <a:lstStyle/>
          <a:p>
            <a:endParaRPr lang="en-US"/>
          </a:p>
        </p:txBody>
      </p:sp>
      <p:sp>
        <p:nvSpPr>
          <p:cNvPr id="21518" name="Line 14"/>
          <p:cNvSpPr>
            <a:spLocks noChangeShapeType="1"/>
          </p:cNvSpPr>
          <p:nvPr/>
        </p:nvSpPr>
        <p:spPr bwMode="auto">
          <a:xfrm>
            <a:off x="3352800" y="5638800"/>
            <a:ext cx="533400" cy="0"/>
          </a:xfrm>
          <a:prstGeom prst="line">
            <a:avLst/>
          </a:prstGeom>
          <a:noFill/>
          <a:ln w="9525">
            <a:solidFill>
              <a:schemeClr val="tx1"/>
            </a:solidFill>
            <a:round/>
            <a:headEnd/>
            <a:tailEnd/>
          </a:ln>
        </p:spPr>
        <p:txBody>
          <a:bodyPr/>
          <a:lstStyle/>
          <a:p>
            <a:endParaRPr lang="en-US"/>
          </a:p>
        </p:txBody>
      </p:sp>
      <p:sp>
        <p:nvSpPr>
          <p:cNvPr id="21519" name="Line 15"/>
          <p:cNvSpPr>
            <a:spLocks noChangeShapeType="1"/>
          </p:cNvSpPr>
          <p:nvPr/>
        </p:nvSpPr>
        <p:spPr bwMode="auto">
          <a:xfrm>
            <a:off x="3886200" y="762000"/>
            <a:ext cx="0" cy="4876800"/>
          </a:xfrm>
          <a:prstGeom prst="line">
            <a:avLst/>
          </a:prstGeom>
          <a:noFill/>
          <a:ln w="9525">
            <a:solidFill>
              <a:schemeClr val="tx1"/>
            </a:solidFill>
            <a:round/>
            <a:headEnd/>
            <a:tailEnd/>
          </a:ln>
        </p:spPr>
        <p:txBody>
          <a:bodyPr/>
          <a:lstStyle/>
          <a:p>
            <a:endParaRPr lang="en-US"/>
          </a:p>
        </p:txBody>
      </p:sp>
      <p:sp>
        <p:nvSpPr>
          <p:cNvPr id="21520" name="Line 17"/>
          <p:cNvSpPr>
            <a:spLocks noChangeShapeType="1"/>
          </p:cNvSpPr>
          <p:nvPr/>
        </p:nvSpPr>
        <p:spPr bwMode="auto">
          <a:xfrm>
            <a:off x="4191000" y="2895600"/>
            <a:ext cx="152400" cy="76200"/>
          </a:xfrm>
          <a:prstGeom prst="line">
            <a:avLst/>
          </a:prstGeom>
          <a:noFill/>
          <a:ln w="9525">
            <a:solidFill>
              <a:schemeClr val="tx1"/>
            </a:solidFill>
            <a:round/>
            <a:headEnd/>
            <a:tailEnd type="triangle" w="med" len="med"/>
          </a:ln>
        </p:spPr>
        <p:txBody>
          <a:bodyPr/>
          <a:lstStyle/>
          <a:p>
            <a:endParaRPr lang="en-US"/>
          </a:p>
        </p:txBody>
      </p:sp>
      <p:sp>
        <p:nvSpPr>
          <p:cNvPr id="21521" name="Line 18"/>
          <p:cNvSpPr>
            <a:spLocks noChangeShapeType="1"/>
          </p:cNvSpPr>
          <p:nvPr/>
        </p:nvSpPr>
        <p:spPr bwMode="auto">
          <a:xfrm>
            <a:off x="3886200" y="2895600"/>
            <a:ext cx="381000" cy="0"/>
          </a:xfrm>
          <a:prstGeom prst="line">
            <a:avLst/>
          </a:prstGeom>
          <a:noFill/>
          <a:ln w="9525">
            <a:solidFill>
              <a:schemeClr val="tx1"/>
            </a:solidFill>
            <a:round/>
            <a:headEnd/>
            <a:tailEnd type="triangle" w="med" len="med"/>
          </a:ln>
        </p:spPr>
        <p:txBody>
          <a:bodyPr/>
          <a:lstStyle/>
          <a:p>
            <a:endParaRPr lang="en-US"/>
          </a:p>
        </p:txBody>
      </p:sp>
      <p:sp>
        <p:nvSpPr>
          <p:cNvPr id="21522" name="AutoShape 19"/>
          <p:cNvSpPr>
            <a:spLocks noChangeArrowheads="1"/>
          </p:cNvSpPr>
          <p:nvPr/>
        </p:nvSpPr>
        <p:spPr bwMode="auto">
          <a:xfrm>
            <a:off x="3886200" y="2895600"/>
            <a:ext cx="381000" cy="228600"/>
          </a:xfrm>
          <a:prstGeom prst="right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71538" y="862013"/>
            <a:ext cx="8162925" cy="762000"/>
          </a:xfrm>
        </p:spPr>
        <p:txBody>
          <a:bodyPr/>
          <a:lstStyle/>
          <a:p>
            <a:pPr eaLnBrk="1" hangingPunct="1"/>
            <a:endParaRPr lang="en-US" smtClean="0"/>
          </a:p>
        </p:txBody>
      </p:sp>
      <p:sp>
        <p:nvSpPr>
          <p:cNvPr id="4099" name="Rectangle 3"/>
          <p:cNvSpPr>
            <a:spLocks noGrp="1" noChangeArrowheads="1"/>
          </p:cNvSpPr>
          <p:nvPr>
            <p:ph type="body" idx="1"/>
          </p:nvPr>
        </p:nvSpPr>
        <p:spPr/>
        <p:txBody>
          <a:bodyPr/>
          <a:lstStyle/>
          <a:p>
            <a:pPr eaLnBrk="1" hangingPunct="1">
              <a:lnSpc>
                <a:spcPct val="90000"/>
              </a:lnSpc>
            </a:pPr>
            <a:r>
              <a:rPr lang="en-US" sz="2800" smtClean="0"/>
              <a:t>‘Entre’ means ‘between’ and ‘prendre’ means to take’ meaning people who take ‘risk’</a:t>
            </a:r>
          </a:p>
          <a:p>
            <a:pPr eaLnBrk="1" hangingPunct="1">
              <a:lnSpc>
                <a:spcPct val="90000"/>
              </a:lnSpc>
            </a:pPr>
            <a:r>
              <a:rPr lang="en-US" sz="2800" smtClean="0"/>
              <a:t>An inventor  creates something new. An entrepreneur assembles and then integrates all resources needed-the money, the people, the business model, the strategy, the risk bearing ability-to transform the invention into  a viable business.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71538" y="862013"/>
            <a:ext cx="8162925" cy="762000"/>
          </a:xfrm>
        </p:spPr>
        <p:txBody>
          <a:bodyPr/>
          <a:lstStyle/>
          <a:p>
            <a:pPr eaLnBrk="1" hangingPunct="1"/>
            <a:r>
              <a:rPr lang="en-US" smtClean="0"/>
              <a:t>Economic Forces</a:t>
            </a:r>
          </a:p>
        </p:txBody>
      </p:sp>
      <p:sp>
        <p:nvSpPr>
          <p:cNvPr id="22531" name="Rectangle 3"/>
          <p:cNvSpPr>
            <a:spLocks noGrp="1" noChangeArrowheads="1"/>
          </p:cNvSpPr>
          <p:nvPr>
            <p:ph type="body" idx="1"/>
          </p:nvPr>
        </p:nvSpPr>
        <p:spPr/>
        <p:txBody>
          <a:bodyPr/>
          <a:lstStyle/>
          <a:p>
            <a:pPr marL="609600" indent="-609600" eaLnBrk="1" hangingPunct="1"/>
            <a:r>
              <a:rPr lang="en-US" sz="2000" smtClean="0"/>
              <a:t>Economic Forces affect consumer’s level of disposable income. Individual sectors of the economy have a direct impact on the  consumer buying patterns..</a:t>
            </a:r>
          </a:p>
          <a:p>
            <a:pPr marL="609600" indent="-609600" eaLnBrk="1" hangingPunct="1">
              <a:buFont typeface="Wingdings" pitchFamily="2" charset="2"/>
              <a:buAutoNum type="arabicPeriod"/>
            </a:pPr>
            <a:r>
              <a:rPr lang="en-US" sz="2000" smtClean="0"/>
              <a:t>E.g. Drop in interest rates leads to  an increase in home construction</a:t>
            </a:r>
          </a:p>
          <a:p>
            <a:pPr marL="609600" indent="-609600" eaLnBrk="1" hangingPunct="1">
              <a:buFont typeface="Wingdings" pitchFamily="2" charset="2"/>
              <a:buAutoNum type="arabicPeriod"/>
            </a:pPr>
            <a:r>
              <a:rPr lang="en-US" sz="2000" smtClean="0"/>
              <a:t>Increase in number of women in workforce</a:t>
            </a:r>
          </a:p>
          <a:p>
            <a:pPr marL="609600" indent="-609600" eaLnBrk="1" hangingPunct="1">
              <a:buFont typeface="Wingdings" pitchFamily="2" charset="2"/>
              <a:buAutoNum type="arabicPeriod"/>
            </a:pPr>
            <a:r>
              <a:rPr lang="en-US" sz="2000" smtClean="0"/>
              <a:t>Starting firms that help other firms control costs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71538" y="922338"/>
            <a:ext cx="8162925" cy="701675"/>
          </a:xfrm>
        </p:spPr>
        <p:txBody>
          <a:bodyPr/>
          <a:lstStyle/>
          <a:p>
            <a:pPr eaLnBrk="1" hangingPunct="1"/>
            <a:r>
              <a:rPr lang="en-US" sz="4000" smtClean="0"/>
              <a:t>Social Forces</a:t>
            </a:r>
          </a:p>
        </p:txBody>
      </p:sp>
      <p:sp>
        <p:nvSpPr>
          <p:cNvPr id="23555" name="Rectangle 3"/>
          <p:cNvSpPr>
            <a:spLocks noGrp="1" noChangeArrowheads="1"/>
          </p:cNvSpPr>
          <p:nvPr>
            <p:ph type="body" idx="1"/>
          </p:nvPr>
        </p:nvSpPr>
        <p:spPr/>
        <p:txBody>
          <a:bodyPr/>
          <a:lstStyle/>
          <a:p>
            <a:pPr eaLnBrk="1" hangingPunct="1"/>
            <a:r>
              <a:rPr lang="en-US" sz="2000" smtClean="0"/>
              <a:t>Social forces: Impact of social forces and the way they affect trends i.e. new product, service and business ideas</a:t>
            </a:r>
          </a:p>
          <a:p>
            <a:pPr eaLnBrk="1" hangingPunct="1">
              <a:buFont typeface="Wingdings" pitchFamily="2" charset="2"/>
              <a:buAutoNum type="arabicPeriod"/>
            </a:pPr>
            <a:r>
              <a:rPr lang="en-US" sz="2000" smtClean="0"/>
              <a:t>Growth in fast food restaurants</a:t>
            </a:r>
          </a:p>
          <a:p>
            <a:pPr eaLnBrk="1" hangingPunct="1">
              <a:buFont typeface="Wingdings" pitchFamily="2" charset="2"/>
              <a:buAutoNum type="arabicPeriod"/>
            </a:pPr>
            <a:r>
              <a:rPr lang="en-US" sz="2000" smtClean="0"/>
              <a:t>Working parents</a:t>
            </a:r>
          </a:p>
          <a:p>
            <a:pPr eaLnBrk="1" hangingPunct="1">
              <a:buFont typeface="Wingdings" pitchFamily="2" charset="2"/>
              <a:buAutoNum type="arabicPeriod"/>
            </a:pPr>
            <a:r>
              <a:rPr lang="en-US" sz="2000" smtClean="0"/>
              <a:t>Invention of walkman</a:t>
            </a:r>
          </a:p>
          <a:p>
            <a:pPr eaLnBrk="1" hangingPunct="1"/>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71538" y="862013"/>
            <a:ext cx="8162925" cy="762000"/>
          </a:xfrm>
        </p:spPr>
        <p:txBody>
          <a:bodyPr/>
          <a:lstStyle/>
          <a:p>
            <a:pPr eaLnBrk="1" hangingPunct="1"/>
            <a:r>
              <a:rPr lang="en-US" smtClean="0"/>
              <a:t>Technological Advances</a:t>
            </a:r>
          </a:p>
        </p:txBody>
      </p:sp>
      <p:sp>
        <p:nvSpPr>
          <p:cNvPr id="24579" name="Rectangle 3"/>
          <p:cNvSpPr>
            <a:spLocks noGrp="1" noChangeArrowheads="1"/>
          </p:cNvSpPr>
          <p:nvPr>
            <p:ph type="body" idx="1"/>
          </p:nvPr>
        </p:nvSpPr>
        <p:spPr/>
        <p:txBody>
          <a:bodyPr/>
          <a:lstStyle/>
          <a:p>
            <a:pPr eaLnBrk="1" hangingPunct="1"/>
            <a:r>
              <a:rPr lang="en-US" smtClean="0"/>
              <a:t>Creation of Cell phone</a:t>
            </a:r>
          </a:p>
          <a:p>
            <a:pPr eaLnBrk="1" hangingPunct="1"/>
            <a:r>
              <a:rPr lang="en-US" smtClean="0"/>
              <a:t>E-commerce sites</a:t>
            </a:r>
          </a:p>
          <a:p>
            <a:pPr eaLnBrk="1" hangingPunct="1">
              <a:buFont typeface="Wingdings" pitchFamily="2" charset="2"/>
              <a:buNone/>
            </a:pPr>
            <a:r>
              <a:rPr lang="en-US" sz="1800" i="1" smtClean="0"/>
              <a:t>    The ultimate reason why most buy online is because they are busy and prefer to shop when they have free time rather than being restricted to traditional store hours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71538" y="1166813"/>
            <a:ext cx="8162925" cy="457200"/>
          </a:xfrm>
        </p:spPr>
        <p:txBody>
          <a:bodyPr/>
          <a:lstStyle/>
          <a:p>
            <a:pPr eaLnBrk="1" hangingPunct="1"/>
            <a:r>
              <a:rPr lang="en-US" sz="2400" smtClean="0"/>
              <a:t>Political Action and Regulatory Changes</a:t>
            </a:r>
          </a:p>
        </p:txBody>
      </p:sp>
      <p:sp>
        <p:nvSpPr>
          <p:cNvPr id="25603" name="Rectangle 3"/>
          <p:cNvSpPr>
            <a:spLocks noGrp="1" noChangeArrowheads="1"/>
          </p:cNvSpPr>
          <p:nvPr>
            <p:ph type="body" idx="1"/>
          </p:nvPr>
        </p:nvSpPr>
        <p:spPr>
          <a:xfrm>
            <a:off x="533400" y="1905000"/>
            <a:ext cx="8489950" cy="4191000"/>
          </a:xfrm>
        </p:spPr>
        <p:txBody>
          <a:bodyPr/>
          <a:lstStyle/>
          <a:p>
            <a:pPr eaLnBrk="1" hangingPunct="1"/>
            <a:r>
              <a:rPr lang="en-US" sz="2000" smtClean="0"/>
              <a:t>e.g. New laws create opportunities for entrepreneurs to start firms which help them comply with these laws</a:t>
            </a:r>
          </a:p>
          <a:p>
            <a:pPr eaLnBrk="1" hangingPunct="1"/>
            <a:r>
              <a:rPr lang="en-US" sz="2000" smtClean="0"/>
              <a:t>Global Political instability and the threat of terrorism have resulted in many firms becoming more security conscious. Companies need new products and service to protect their physical assets and intellectual property as well as protect their physical assets </a:t>
            </a:r>
          </a:p>
          <a:p>
            <a:pPr eaLnBrk="1" hangingPunct="1"/>
            <a:r>
              <a:rPr lang="en-US" sz="2000" smtClean="0"/>
              <a:t>The backup data storage industry is expanding because of the new trend in that firms now feel the need for their data to be more protected than in the past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71538" y="862013"/>
            <a:ext cx="8162925" cy="762000"/>
          </a:xfrm>
        </p:spPr>
        <p:txBody>
          <a:bodyPr/>
          <a:lstStyle/>
          <a:p>
            <a:pPr eaLnBrk="1" hangingPunct="1"/>
            <a:r>
              <a:rPr lang="en-US" smtClean="0"/>
              <a:t>Solving a Problem</a:t>
            </a:r>
          </a:p>
        </p:txBody>
      </p:sp>
      <p:sp>
        <p:nvSpPr>
          <p:cNvPr id="26627" name="Rectangle 3"/>
          <p:cNvSpPr>
            <a:spLocks noGrp="1" noChangeArrowheads="1"/>
          </p:cNvSpPr>
          <p:nvPr>
            <p:ph type="body" idx="1"/>
          </p:nvPr>
        </p:nvSpPr>
        <p:spPr/>
        <p:txBody>
          <a:bodyPr/>
          <a:lstStyle/>
          <a:p>
            <a:pPr eaLnBrk="1" hangingPunct="1"/>
            <a:r>
              <a:rPr lang="en-US" smtClean="0"/>
              <a:t>Noticing a problem and finding a way to solve it. </a:t>
            </a:r>
          </a:p>
          <a:p>
            <a:pPr eaLnBrk="1" hangingPunct="1"/>
            <a:r>
              <a:rPr lang="en-US" smtClean="0"/>
              <a:t>Every problem is an opportunity in disguise</a:t>
            </a:r>
          </a:p>
          <a:p>
            <a:pPr eaLnBrk="1" hangingPunct="1"/>
            <a:r>
              <a:rPr lang="en-US" smtClean="0"/>
              <a:t>E.g. Anti-virus softwares etc.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71538" y="862013"/>
            <a:ext cx="8162925" cy="762000"/>
          </a:xfrm>
        </p:spPr>
        <p:txBody>
          <a:bodyPr/>
          <a:lstStyle/>
          <a:p>
            <a:pPr eaLnBrk="1" hangingPunct="1"/>
            <a:r>
              <a:rPr lang="en-US" smtClean="0"/>
              <a:t>Successful entrepreneurs</a:t>
            </a:r>
          </a:p>
        </p:txBody>
      </p:sp>
      <p:sp>
        <p:nvSpPr>
          <p:cNvPr id="27651" name="Rectangle 3"/>
          <p:cNvSpPr>
            <a:spLocks noGrp="1" noChangeArrowheads="1"/>
          </p:cNvSpPr>
          <p:nvPr>
            <p:ph type="body" idx="1"/>
          </p:nvPr>
        </p:nvSpPr>
        <p:spPr>
          <a:xfrm>
            <a:off x="381000" y="1905000"/>
            <a:ext cx="8642350" cy="4191000"/>
          </a:xfrm>
        </p:spPr>
        <p:txBody>
          <a:bodyPr/>
          <a:lstStyle/>
          <a:p>
            <a:pPr marL="609600" indent="-609600" eaLnBrk="1" hangingPunct="1"/>
            <a:r>
              <a:rPr lang="en-US" sz="2400" smtClean="0"/>
              <a:t>Prior experience in business helps you recognize opportunities</a:t>
            </a:r>
          </a:p>
          <a:p>
            <a:pPr marL="609600" indent="-609600" eaLnBrk="1" hangingPunct="1"/>
            <a:r>
              <a:rPr lang="en-US" sz="2400" smtClean="0"/>
              <a:t>Entrepreneurial alertness-ability to notice things</a:t>
            </a:r>
          </a:p>
          <a:p>
            <a:pPr marL="609600" indent="-609600" eaLnBrk="1" hangingPunct="1"/>
            <a:r>
              <a:rPr lang="en-US" sz="2400" smtClean="0"/>
              <a:t>Social networks: people who build a substantial social and professional contacts are exposed to more opportunities and ideas than people with sparse networks</a:t>
            </a:r>
          </a:p>
          <a:p>
            <a:pPr marL="609600" indent="-609600" eaLnBrk="1" hangingPunct="1"/>
            <a:r>
              <a:rPr lang="en-US" sz="2400" smtClean="0"/>
              <a:t>Creativity </a:t>
            </a:r>
          </a:p>
          <a:p>
            <a:pPr marL="609600" indent="-609600" eaLnBrk="1" hangingPunct="1"/>
            <a:endParaRPr lang="en-US" sz="24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en-US" smtClean="0"/>
          </a:p>
        </p:txBody>
      </p:sp>
      <p:sp>
        <p:nvSpPr>
          <p:cNvPr id="28675" name="Rectangle 3"/>
          <p:cNvSpPr>
            <a:spLocks noGrp="1" noChangeArrowheads="1"/>
          </p:cNvSpPr>
          <p:nvPr>
            <p:ph type="body" idx="1"/>
          </p:nvPr>
        </p:nvSpPr>
        <p:spPr/>
        <p:txBody>
          <a:bodyPr/>
          <a:lstStyle/>
          <a:p>
            <a:pPr eaLnBrk="1" hangingPunct="1"/>
            <a:r>
              <a:rPr lang="en-US" sz="2000" smtClean="0"/>
              <a:t>Creativity: Process of generating a useful idea</a:t>
            </a:r>
          </a:p>
          <a:p>
            <a:pPr eaLnBrk="1" hangingPunct="1">
              <a:buFont typeface="Wingdings" pitchFamily="2" charset="2"/>
              <a:buAutoNum type="arabicPeriod"/>
            </a:pPr>
            <a:r>
              <a:rPr lang="en-US" sz="2000" smtClean="0"/>
              <a:t>Preparation</a:t>
            </a:r>
          </a:p>
          <a:p>
            <a:pPr eaLnBrk="1" hangingPunct="1">
              <a:buFont typeface="Wingdings" pitchFamily="2" charset="2"/>
              <a:buAutoNum type="arabicPeriod"/>
            </a:pPr>
            <a:r>
              <a:rPr lang="en-US" sz="2000" smtClean="0"/>
              <a:t>Incubation</a:t>
            </a:r>
          </a:p>
          <a:p>
            <a:pPr eaLnBrk="1" hangingPunct="1">
              <a:buFont typeface="Wingdings" pitchFamily="2" charset="2"/>
              <a:buAutoNum type="arabicPeriod"/>
            </a:pPr>
            <a:r>
              <a:rPr lang="en-US" sz="2000" smtClean="0"/>
              <a:t>Insight</a:t>
            </a:r>
          </a:p>
          <a:p>
            <a:pPr eaLnBrk="1" hangingPunct="1">
              <a:buFont typeface="Wingdings" pitchFamily="2" charset="2"/>
              <a:buAutoNum type="arabicPeriod"/>
            </a:pPr>
            <a:r>
              <a:rPr lang="en-US" sz="2000" smtClean="0"/>
              <a:t>Evaluation</a:t>
            </a:r>
          </a:p>
          <a:p>
            <a:pPr eaLnBrk="1" hangingPunct="1">
              <a:buFont typeface="Wingdings" pitchFamily="2" charset="2"/>
              <a:buAutoNum type="arabicPeriod"/>
            </a:pPr>
            <a:r>
              <a:rPr lang="en-US" sz="2000" smtClean="0"/>
              <a:t>Elaboration is the stage in during which the creative idea is put into a final form: the details are worked out, and the idea is transformed something of value such as a new product, service or business concept. In the case of a business this is the point where a business plan is written.</a:t>
            </a:r>
            <a:endParaRPr lang="en-US" sz="28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8" y="192088"/>
            <a:ext cx="8162925" cy="707886"/>
          </a:xfrm>
        </p:spPr>
        <p:txBody>
          <a:bodyPr/>
          <a:lstStyle/>
          <a:p>
            <a:r>
              <a:rPr lang="en-US" sz="4000" dirty="0" smtClean="0"/>
              <a:t>Success for an Entrepreneur</a:t>
            </a:r>
            <a:endParaRPr lang="en-US" sz="4000" dirty="0"/>
          </a:p>
        </p:txBody>
      </p:sp>
      <p:sp>
        <p:nvSpPr>
          <p:cNvPr id="3" name="Content Placeholder 2"/>
          <p:cNvSpPr>
            <a:spLocks noGrp="1"/>
          </p:cNvSpPr>
          <p:nvPr>
            <p:ph idx="1"/>
          </p:nvPr>
        </p:nvSpPr>
        <p:spPr>
          <a:xfrm>
            <a:off x="685800" y="1905000"/>
            <a:ext cx="8110537" cy="4191000"/>
          </a:xfrm>
        </p:spPr>
        <p:txBody>
          <a:bodyPr/>
          <a:lstStyle/>
          <a:p>
            <a:r>
              <a:rPr lang="en-US" sz="2000" dirty="0" smtClean="0"/>
              <a:t>The entrepreneur’s “secret” for creating value in the marketplace is applying creativity and innovation to solve problems and to exploit opportunities that people face everyday. </a:t>
            </a:r>
          </a:p>
          <a:p>
            <a:r>
              <a:rPr lang="en-US" sz="2000" dirty="0" smtClean="0"/>
              <a:t>Creativity is the ability to develop new ideas and to discover new ways of looking at problems and opportunities.</a:t>
            </a:r>
          </a:p>
          <a:p>
            <a:r>
              <a:rPr lang="en-US" sz="2000" dirty="0" smtClean="0"/>
              <a:t>Innovation is the ability to apply creative solutions to those problems and opportunities to enhance or to enrich people’s lives/ entrepreneurship is the result of a disciplined, systematic process of applying creativity and innovation to needs an opportunities in the marketplace. </a:t>
            </a: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71538" y="982663"/>
            <a:ext cx="8162925" cy="641350"/>
          </a:xfrm>
        </p:spPr>
        <p:txBody>
          <a:bodyPr/>
          <a:lstStyle/>
          <a:p>
            <a:pPr eaLnBrk="1" hangingPunct="1"/>
            <a:r>
              <a:rPr lang="en-US" sz="3600" smtClean="0"/>
              <a:t>Methods of Generating Ideas</a:t>
            </a:r>
          </a:p>
        </p:txBody>
      </p:sp>
      <p:sp>
        <p:nvSpPr>
          <p:cNvPr id="29699" name="Rectangle 3"/>
          <p:cNvSpPr>
            <a:spLocks noGrp="1" noChangeArrowheads="1"/>
          </p:cNvSpPr>
          <p:nvPr>
            <p:ph type="body" idx="1"/>
          </p:nvPr>
        </p:nvSpPr>
        <p:spPr/>
        <p:txBody>
          <a:bodyPr/>
          <a:lstStyle/>
          <a:p>
            <a:pPr eaLnBrk="1" hangingPunct="1">
              <a:lnSpc>
                <a:spcPct val="90000"/>
              </a:lnSpc>
            </a:pPr>
            <a:r>
              <a:rPr lang="en-US" sz="2800" smtClean="0"/>
              <a:t>Brainstorming: </a:t>
            </a:r>
            <a:r>
              <a:rPr lang="en-US" sz="1800" smtClean="0"/>
              <a:t>is targeted at s specific topic in which a group of people come up with specific ideas. A flip chart can be used to record ideas.</a:t>
            </a:r>
          </a:p>
          <a:p>
            <a:pPr eaLnBrk="1" hangingPunct="1">
              <a:lnSpc>
                <a:spcPct val="90000"/>
              </a:lnSpc>
            </a:pPr>
            <a:r>
              <a:rPr lang="en-US" sz="2800" smtClean="0"/>
              <a:t>Focus Groups:</a:t>
            </a:r>
            <a:r>
              <a:rPr lang="en-US" sz="1800" smtClean="0"/>
              <a:t>A gathering of 5-10 people who are selected because of their relationship to the issue being addressed</a:t>
            </a:r>
          </a:p>
          <a:p>
            <a:pPr eaLnBrk="1" hangingPunct="1">
              <a:lnSpc>
                <a:spcPct val="90000"/>
              </a:lnSpc>
            </a:pPr>
            <a:r>
              <a:rPr lang="en-US" sz="2800" smtClean="0"/>
              <a:t>Surveys: </a:t>
            </a:r>
            <a:r>
              <a:rPr lang="en-US" sz="2000" smtClean="0"/>
              <a:t>A </a:t>
            </a:r>
            <a:r>
              <a:rPr lang="en-US" sz="1800" smtClean="0"/>
              <a:t>method of gathering information from a sample of individuals</a:t>
            </a:r>
          </a:p>
          <a:p>
            <a:pPr eaLnBrk="1" hangingPunct="1">
              <a:lnSpc>
                <a:spcPct val="90000"/>
              </a:lnSpc>
            </a:pPr>
            <a:r>
              <a:rPr lang="en-US" sz="2800" smtClean="0"/>
              <a:t>Other techniques: </a:t>
            </a:r>
            <a:r>
              <a:rPr lang="en-US" sz="1800" smtClean="0"/>
              <a:t>e.g. Customer Advisory Boards, Some companies attend trade shows, conference and gatherings of industry personnel and approach them as intelligence missions to learn what their competitor is doing and to stimulate new ideas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8" y="192088"/>
            <a:ext cx="8162925" cy="1323439"/>
          </a:xfrm>
        </p:spPr>
        <p:txBody>
          <a:bodyPr/>
          <a:lstStyle/>
          <a:p>
            <a:r>
              <a:rPr lang="en-US" sz="4000" dirty="0" smtClean="0"/>
              <a:t>10 mental locks that limit creativity</a:t>
            </a:r>
            <a:endParaRPr lang="en-US" sz="4000"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Nature and Development</a:t>
            </a:r>
          </a:p>
        </p:txBody>
      </p:sp>
      <p:sp>
        <p:nvSpPr>
          <p:cNvPr id="5123" name="Rectangle 3"/>
          <p:cNvSpPr>
            <a:spLocks noGrp="1" noChangeArrowheads="1"/>
          </p:cNvSpPr>
          <p:nvPr>
            <p:ph type="body" idx="1"/>
          </p:nvPr>
        </p:nvSpPr>
        <p:spPr/>
        <p:txBody>
          <a:bodyPr/>
          <a:lstStyle/>
          <a:p>
            <a:pPr eaLnBrk="1" hangingPunct="1"/>
            <a:r>
              <a:rPr lang="en-US" smtClean="0"/>
              <a:t>Thomas Edison-Urban electric illumination</a:t>
            </a:r>
          </a:p>
          <a:p>
            <a:pPr eaLnBrk="1" hangingPunct="1"/>
            <a:r>
              <a:rPr lang="en-US" smtClean="0"/>
              <a:t>Opportunity</a:t>
            </a:r>
          </a:p>
          <a:p>
            <a:pPr eaLnBrk="1" hangingPunct="1"/>
            <a:r>
              <a:rPr lang="en-US" smtClean="0"/>
              <a:t>Invented and established a company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71538" y="862013"/>
            <a:ext cx="8162925" cy="762000"/>
          </a:xfrm>
        </p:spPr>
        <p:txBody>
          <a:bodyPr/>
          <a:lstStyle/>
          <a:p>
            <a:pPr eaLnBrk="1" hangingPunct="1"/>
            <a:r>
              <a:rPr lang="en-US" smtClean="0"/>
              <a:t>Business Model</a:t>
            </a:r>
          </a:p>
        </p:txBody>
      </p:sp>
      <p:sp>
        <p:nvSpPr>
          <p:cNvPr id="30723" name="Rectangle 3"/>
          <p:cNvSpPr>
            <a:spLocks noGrp="1" noChangeArrowheads="1"/>
          </p:cNvSpPr>
          <p:nvPr>
            <p:ph type="body" idx="1"/>
          </p:nvPr>
        </p:nvSpPr>
        <p:spPr/>
        <p:txBody>
          <a:bodyPr/>
          <a:lstStyle/>
          <a:p>
            <a:pPr eaLnBrk="1" hangingPunct="1"/>
            <a:r>
              <a:rPr lang="en-US" smtClean="0"/>
              <a:t>How an enterprise makes money ?</a:t>
            </a:r>
          </a:p>
          <a:p>
            <a:pPr eaLnBrk="1" hangingPunct="1"/>
            <a:r>
              <a:rPr lang="en-US" smtClean="0"/>
              <a:t>Business Model is a summation of core business decisions and trade offs employed by a company to earn a profit</a:t>
            </a:r>
          </a:p>
          <a:p>
            <a:pPr eaLnBrk="1" hangingPunct="1"/>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779463" y="1766888"/>
            <a:ext cx="7678737" cy="762000"/>
          </a:xfrm>
        </p:spPr>
        <p:txBody>
          <a:bodyPr/>
          <a:lstStyle/>
          <a:p>
            <a:pPr eaLnBrk="1" hangingPunct="1"/>
            <a:r>
              <a:rPr lang="en-US" smtClean="0"/>
              <a:t>Marketing Plan </a:t>
            </a:r>
          </a:p>
        </p:txBody>
      </p:sp>
      <p:sp>
        <p:nvSpPr>
          <p:cNvPr id="31747" name="Rectangle 3"/>
          <p:cNvSpPr>
            <a:spLocks noGrp="1" noChangeArrowheads="1"/>
          </p:cNvSpPr>
          <p:nvPr>
            <p:ph type="subTitle" idx="1"/>
          </p:nvPr>
        </p:nvSpPr>
        <p:spPr/>
        <p:txBody>
          <a:bodyPr/>
          <a:lstStyle/>
          <a:p>
            <a:pPr eaLnBrk="1" hangingPunct="1"/>
            <a:r>
              <a:rPr lang="en-US" smtClean="0"/>
              <a:t>MBA (Final Year)                 </a:t>
            </a:r>
          </a:p>
          <a:p>
            <a:pPr eaLnBrk="1" hangingPunct="1"/>
            <a:r>
              <a:rPr lang="en-US" smtClean="0"/>
              <a:t>          25.02.09</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381000" y="2438400"/>
            <a:ext cx="2286000" cy="1981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2771" name="Rectangle 4"/>
          <p:cNvSpPr>
            <a:spLocks noChangeArrowheads="1"/>
          </p:cNvSpPr>
          <p:nvPr/>
        </p:nvSpPr>
        <p:spPr bwMode="auto">
          <a:xfrm>
            <a:off x="3352800" y="2438400"/>
            <a:ext cx="2286000" cy="1981200"/>
          </a:xfrm>
          <a:prstGeom prst="rect">
            <a:avLst/>
          </a:prstGeom>
          <a:solidFill>
            <a:schemeClr val="accent1"/>
          </a:solidFill>
          <a:ln w="9525">
            <a:solidFill>
              <a:schemeClr val="tx1"/>
            </a:solidFill>
            <a:miter lim="800000"/>
            <a:headEnd/>
            <a:tailEnd/>
          </a:ln>
        </p:spPr>
        <p:txBody>
          <a:bodyPr wrap="none" anchor="ctr"/>
          <a:lstStyle/>
          <a:p>
            <a:r>
              <a:rPr lang="en-US" sz="1400"/>
              <a:t>Which specific </a:t>
            </a:r>
          </a:p>
          <a:p>
            <a:r>
              <a:rPr lang="en-US" sz="1400"/>
              <a:t>groups of customers</a:t>
            </a:r>
          </a:p>
          <a:p>
            <a:r>
              <a:rPr lang="en-US" sz="1400"/>
              <a:t> have I decided to target</a:t>
            </a:r>
            <a:r>
              <a:rPr lang="en-US" sz="2000"/>
              <a:t> </a:t>
            </a:r>
          </a:p>
        </p:txBody>
      </p:sp>
      <p:sp>
        <p:nvSpPr>
          <p:cNvPr id="32772" name="Rectangle 5"/>
          <p:cNvSpPr>
            <a:spLocks noChangeArrowheads="1"/>
          </p:cNvSpPr>
          <p:nvPr/>
        </p:nvSpPr>
        <p:spPr bwMode="auto">
          <a:xfrm>
            <a:off x="6400800" y="2438400"/>
            <a:ext cx="2286000" cy="1981200"/>
          </a:xfrm>
          <a:prstGeom prst="rect">
            <a:avLst/>
          </a:prstGeom>
          <a:solidFill>
            <a:schemeClr val="accent1"/>
          </a:solidFill>
          <a:ln w="9525">
            <a:solidFill>
              <a:schemeClr val="tx1"/>
            </a:solidFill>
            <a:miter lim="800000"/>
            <a:headEnd/>
            <a:tailEnd/>
          </a:ln>
        </p:spPr>
        <p:txBody>
          <a:bodyPr wrap="none" anchor="ctr"/>
          <a:lstStyle/>
          <a:p>
            <a:endParaRPr lang="en-US" sz="1200"/>
          </a:p>
          <a:p>
            <a:endParaRPr lang="en-US" sz="1200"/>
          </a:p>
          <a:p>
            <a:endParaRPr lang="en-US" sz="1200"/>
          </a:p>
          <a:p>
            <a:r>
              <a:rPr lang="en-US" sz="1200"/>
              <a:t>What</a:t>
            </a:r>
            <a:r>
              <a:rPr lang="en-US" sz="1400"/>
              <a:t> </a:t>
            </a:r>
            <a:r>
              <a:rPr lang="en-US" sz="1200"/>
              <a:t>position</a:t>
            </a:r>
            <a:r>
              <a:rPr lang="en-US" sz="1600"/>
              <a:t> </a:t>
            </a:r>
            <a:r>
              <a:rPr lang="en-US" sz="1200"/>
              <a:t>will my firm </a:t>
            </a:r>
          </a:p>
          <a:p>
            <a:r>
              <a:rPr lang="en-US" sz="1200"/>
              <a:t>occupy</a:t>
            </a:r>
            <a:r>
              <a:rPr lang="en-US" sz="1800"/>
              <a:t> </a:t>
            </a:r>
            <a:r>
              <a:rPr lang="en-US" sz="1200"/>
              <a:t>in the minds of </a:t>
            </a:r>
          </a:p>
          <a:p>
            <a:r>
              <a:rPr lang="en-US" sz="1200"/>
              <a:t>my</a:t>
            </a:r>
            <a:r>
              <a:rPr lang="en-US" sz="1800"/>
              <a:t> </a:t>
            </a:r>
            <a:r>
              <a:rPr lang="en-US" sz="1200"/>
              <a:t>customers (and potential</a:t>
            </a:r>
          </a:p>
          <a:p>
            <a:r>
              <a:rPr lang="en-US" sz="1200"/>
              <a:t> customers) </a:t>
            </a:r>
          </a:p>
          <a:p>
            <a:r>
              <a:rPr lang="en-US" sz="1200"/>
              <a:t>that will differentiate</a:t>
            </a:r>
          </a:p>
          <a:p>
            <a:r>
              <a:rPr lang="en-US" sz="1200"/>
              <a:t> it from all of my competitors</a:t>
            </a:r>
          </a:p>
        </p:txBody>
      </p:sp>
      <p:sp>
        <p:nvSpPr>
          <p:cNvPr id="32773" name="Rectangle 6"/>
          <p:cNvSpPr>
            <a:spLocks noChangeArrowheads="1"/>
          </p:cNvSpPr>
          <p:nvPr/>
        </p:nvSpPr>
        <p:spPr bwMode="auto">
          <a:xfrm>
            <a:off x="381000" y="2438400"/>
            <a:ext cx="22860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2774" name="Rectangle 7"/>
          <p:cNvSpPr>
            <a:spLocks noChangeArrowheads="1"/>
          </p:cNvSpPr>
          <p:nvPr/>
        </p:nvSpPr>
        <p:spPr bwMode="auto">
          <a:xfrm>
            <a:off x="381000" y="2438400"/>
            <a:ext cx="2286000" cy="1981200"/>
          </a:xfrm>
          <a:prstGeom prst="rect">
            <a:avLst/>
          </a:prstGeom>
          <a:solidFill>
            <a:schemeClr val="accent1"/>
          </a:solidFill>
          <a:ln w="9525">
            <a:solidFill>
              <a:schemeClr val="tx1"/>
            </a:solidFill>
            <a:miter lim="800000"/>
            <a:headEnd/>
            <a:tailEnd/>
          </a:ln>
        </p:spPr>
        <p:txBody>
          <a:bodyPr wrap="none" anchor="ctr"/>
          <a:lstStyle/>
          <a:p>
            <a:r>
              <a:rPr lang="en-US" sz="1000"/>
              <a:t>What groups of customers in my </a:t>
            </a:r>
          </a:p>
          <a:p>
            <a:r>
              <a:rPr lang="en-US" sz="1000"/>
              <a:t>Market are similar enough that the</a:t>
            </a:r>
          </a:p>
          <a:p>
            <a:r>
              <a:rPr lang="en-US" sz="1000"/>
              <a:t>same product or service</a:t>
            </a:r>
          </a:p>
          <a:p>
            <a:r>
              <a:rPr lang="en-US" sz="1000"/>
              <a:t>will appeal to all of them</a:t>
            </a:r>
          </a:p>
        </p:txBody>
      </p:sp>
      <p:sp>
        <p:nvSpPr>
          <p:cNvPr id="32775" name="Rectangle 8"/>
          <p:cNvSpPr>
            <a:spLocks noChangeArrowheads="1"/>
          </p:cNvSpPr>
          <p:nvPr/>
        </p:nvSpPr>
        <p:spPr bwMode="auto">
          <a:xfrm>
            <a:off x="381000" y="2438400"/>
            <a:ext cx="2286000" cy="609600"/>
          </a:xfrm>
          <a:prstGeom prst="rect">
            <a:avLst/>
          </a:prstGeom>
          <a:solidFill>
            <a:schemeClr val="accent1"/>
          </a:solidFill>
          <a:ln w="9525">
            <a:solidFill>
              <a:schemeClr val="tx1"/>
            </a:solidFill>
            <a:miter lim="800000"/>
            <a:headEnd/>
            <a:tailEnd/>
          </a:ln>
        </p:spPr>
        <p:txBody>
          <a:bodyPr wrap="none" anchor="ctr"/>
          <a:lstStyle/>
          <a:p>
            <a:pPr algn="ctr"/>
            <a:r>
              <a:rPr lang="en-US" sz="2000"/>
              <a:t>Segmentating </a:t>
            </a:r>
          </a:p>
          <a:p>
            <a:pPr algn="ctr"/>
            <a:r>
              <a:rPr lang="en-US" sz="2000"/>
              <a:t>the Market</a:t>
            </a:r>
          </a:p>
        </p:txBody>
      </p:sp>
      <p:sp>
        <p:nvSpPr>
          <p:cNvPr id="32776" name="Rectangle 9"/>
          <p:cNvSpPr>
            <a:spLocks noChangeArrowheads="1"/>
          </p:cNvSpPr>
          <p:nvPr/>
        </p:nvSpPr>
        <p:spPr bwMode="auto">
          <a:xfrm>
            <a:off x="3352800" y="2438400"/>
            <a:ext cx="2286000" cy="609600"/>
          </a:xfrm>
          <a:prstGeom prst="rect">
            <a:avLst/>
          </a:prstGeom>
          <a:solidFill>
            <a:schemeClr val="accent1"/>
          </a:solidFill>
          <a:ln w="9525">
            <a:solidFill>
              <a:schemeClr val="tx1"/>
            </a:solidFill>
            <a:miter lim="800000"/>
            <a:headEnd/>
            <a:tailEnd/>
          </a:ln>
        </p:spPr>
        <p:txBody>
          <a:bodyPr wrap="none" anchor="ctr"/>
          <a:lstStyle/>
          <a:p>
            <a:pPr algn="ctr"/>
            <a:r>
              <a:rPr lang="en-US" sz="1800" b="1"/>
              <a:t>Selecting a</a:t>
            </a:r>
          </a:p>
          <a:p>
            <a:pPr algn="ctr"/>
            <a:r>
              <a:rPr lang="en-US" sz="1800" b="1"/>
              <a:t> Target Market</a:t>
            </a:r>
          </a:p>
        </p:txBody>
      </p:sp>
      <p:sp>
        <p:nvSpPr>
          <p:cNvPr id="32777" name="Rectangle 10"/>
          <p:cNvSpPr>
            <a:spLocks noChangeArrowheads="1"/>
          </p:cNvSpPr>
          <p:nvPr/>
        </p:nvSpPr>
        <p:spPr bwMode="auto">
          <a:xfrm>
            <a:off x="6400800" y="2438400"/>
            <a:ext cx="2286000" cy="609600"/>
          </a:xfrm>
          <a:prstGeom prst="rect">
            <a:avLst/>
          </a:prstGeom>
          <a:solidFill>
            <a:schemeClr val="accent1"/>
          </a:solidFill>
          <a:ln w="9525">
            <a:solidFill>
              <a:schemeClr val="tx1"/>
            </a:solidFill>
            <a:miter lim="800000"/>
            <a:headEnd/>
            <a:tailEnd/>
          </a:ln>
        </p:spPr>
        <p:txBody>
          <a:bodyPr wrap="none" anchor="ctr"/>
          <a:lstStyle/>
          <a:p>
            <a:pPr algn="ctr"/>
            <a:r>
              <a:rPr lang="en-US" sz="1400" b="1"/>
              <a:t>Crafting a Unique </a:t>
            </a:r>
          </a:p>
          <a:p>
            <a:pPr algn="ctr"/>
            <a:r>
              <a:rPr lang="en-US" sz="1400" b="1"/>
              <a:t>Positioning Strategy</a:t>
            </a:r>
          </a:p>
        </p:txBody>
      </p:sp>
      <p:sp>
        <p:nvSpPr>
          <p:cNvPr id="32778" name="Text Box 11"/>
          <p:cNvSpPr txBox="1">
            <a:spLocks noChangeArrowheads="1"/>
          </p:cNvSpPr>
          <p:nvPr/>
        </p:nvSpPr>
        <p:spPr bwMode="auto">
          <a:xfrm>
            <a:off x="381000" y="762000"/>
            <a:ext cx="8229600" cy="822325"/>
          </a:xfrm>
          <a:prstGeom prst="rect">
            <a:avLst/>
          </a:prstGeom>
          <a:noFill/>
          <a:ln w="9525">
            <a:noFill/>
            <a:miter lim="800000"/>
            <a:headEnd/>
            <a:tailEnd/>
          </a:ln>
        </p:spPr>
        <p:txBody>
          <a:bodyPr>
            <a:spAutoFit/>
          </a:bodyPr>
          <a:lstStyle/>
          <a:p>
            <a:pPr>
              <a:spcBef>
                <a:spcPct val="50000"/>
              </a:spcBef>
            </a:pPr>
            <a:r>
              <a:rPr lang="en-US"/>
              <a:t>The Process of Selecting a Target Market and Positioning Strategy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en-US" smtClean="0"/>
          </a:p>
        </p:txBody>
      </p:sp>
      <p:sp>
        <p:nvSpPr>
          <p:cNvPr id="33795" name="Rectangle 3"/>
          <p:cNvSpPr>
            <a:spLocks noGrp="1" noChangeArrowheads="1"/>
          </p:cNvSpPr>
          <p:nvPr>
            <p:ph type="body" idx="1"/>
          </p:nvPr>
        </p:nvSpPr>
        <p:spPr>
          <a:xfrm>
            <a:off x="685800" y="1905000"/>
            <a:ext cx="8110538" cy="4191000"/>
          </a:xfrm>
        </p:spPr>
        <p:txBody>
          <a:bodyPr/>
          <a:lstStyle/>
          <a:p>
            <a:pPr eaLnBrk="1" hangingPunct="1"/>
            <a:r>
              <a:rPr lang="en-US" sz="2400" smtClean="0"/>
              <a:t>The first step in selecting a target market is to study the industry in which the firm tends to compete and determine the different potential target markets within that industry.</a:t>
            </a:r>
          </a:p>
          <a:p>
            <a:pPr eaLnBrk="1" hangingPunct="1"/>
            <a:r>
              <a:rPr lang="en-US" sz="2400" smtClean="0"/>
              <a:t>This process is called market segmentation.</a:t>
            </a:r>
          </a:p>
          <a:p>
            <a:pPr eaLnBrk="1" hangingPunct="1"/>
            <a:r>
              <a:rPr lang="en-US" sz="2400" smtClean="0"/>
              <a:t>Markets can be segmented in a number of ways including product type, price point, an d customers served.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en-US" smtClean="0"/>
          </a:p>
        </p:txBody>
      </p:sp>
      <p:sp>
        <p:nvSpPr>
          <p:cNvPr id="34819" name="Rectangle 3"/>
          <p:cNvSpPr>
            <a:spLocks noGrp="1" noChangeArrowheads="1"/>
          </p:cNvSpPr>
          <p:nvPr>
            <p:ph type="body" idx="1"/>
          </p:nvPr>
        </p:nvSpPr>
        <p:spPr/>
        <p:txBody>
          <a:bodyPr/>
          <a:lstStyle/>
          <a:p>
            <a:pPr eaLnBrk="1" hangingPunct="1"/>
            <a:r>
              <a:rPr lang="en-US" sz="2400" smtClean="0"/>
              <a:t>A firm typically has only enough resources to target one market segment- at least initially.</a:t>
            </a:r>
          </a:p>
          <a:p>
            <a:pPr eaLnBrk="1" hangingPunct="1"/>
            <a:r>
              <a:rPr lang="en-US" sz="2400" smtClean="0"/>
              <a:t>By focusing on a clearly defined market, a firm can become expert in the market and by doing so provide its customers high levels of value and service.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en-US" smtClean="0"/>
          </a:p>
        </p:txBody>
      </p:sp>
      <p:sp>
        <p:nvSpPr>
          <p:cNvPr id="35843" name="Rectangle 3"/>
          <p:cNvSpPr>
            <a:spLocks noGrp="1" noChangeArrowheads="1"/>
          </p:cNvSpPr>
          <p:nvPr>
            <p:ph type="body" idx="1"/>
          </p:nvPr>
        </p:nvSpPr>
        <p:spPr/>
        <p:txBody>
          <a:bodyPr/>
          <a:lstStyle/>
          <a:p>
            <a:pPr eaLnBrk="1" hangingPunct="1">
              <a:lnSpc>
                <a:spcPct val="90000"/>
              </a:lnSpc>
            </a:pPr>
            <a:r>
              <a:rPr lang="en-US" sz="2400" smtClean="0"/>
              <a:t>After a firm has selected its target market, the next “step” is to establish a position within it that differentiates it from its competitors. </a:t>
            </a:r>
          </a:p>
          <a:p>
            <a:pPr eaLnBrk="1" hangingPunct="1">
              <a:lnSpc>
                <a:spcPct val="90000"/>
              </a:lnSpc>
            </a:pPr>
            <a:r>
              <a:rPr lang="en-US" sz="2400" smtClean="0"/>
              <a:t>The term “ position” defines how it is situated with respect to its competitors.</a:t>
            </a:r>
          </a:p>
          <a:p>
            <a:pPr eaLnBrk="1" hangingPunct="1">
              <a:lnSpc>
                <a:spcPct val="90000"/>
              </a:lnSpc>
            </a:pPr>
            <a:r>
              <a:rPr lang="en-US" sz="2400" smtClean="0"/>
              <a:t>From the marketing perspective, this translates into the image of the way a firm wants to be perceived by its customers. </a:t>
            </a:r>
          </a:p>
          <a:p>
            <a:pPr eaLnBrk="1" hangingPunct="1">
              <a:lnSpc>
                <a:spcPct val="90000"/>
              </a:lnSpc>
            </a:pPr>
            <a:r>
              <a:rPr lang="en-US" sz="2400" smtClean="0"/>
              <a:t> Importantly position answers the question , why should someone in the target market buy our good or service instead of our competitor. </a:t>
            </a:r>
            <a:r>
              <a:rPr lang="en-US" smtClean="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71538" y="1104900"/>
            <a:ext cx="8162925" cy="519113"/>
          </a:xfrm>
        </p:spPr>
        <p:txBody>
          <a:bodyPr/>
          <a:lstStyle/>
          <a:p>
            <a:pPr eaLnBrk="1" hangingPunct="1"/>
            <a:r>
              <a:rPr lang="en-US" sz="2800" smtClean="0"/>
              <a:t>Key Marketing Issues for New Ventures</a:t>
            </a:r>
          </a:p>
        </p:txBody>
      </p:sp>
      <p:sp>
        <p:nvSpPr>
          <p:cNvPr id="36867" name="Rectangle 3"/>
          <p:cNvSpPr>
            <a:spLocks noGrp="1" noChangeArrowheads="1"/>
          </p:cNvSpPr>
          <p:nvPr>
            <p:ph type="body" idx="1"/>
          </p:nvPr>
        </p:nvSpPr>
        <p:spPr/>
        <p:txBody>
          <a:bodyPr/>
          <a:lstStyle/>
          <a:p>
            <a:pPr indent="-227013" eaLnBrk="1" hangingPunct="1"/>
            <a:r>
              <a:rPr lang="en-US" sz="2400" smtClean="0"/>
              <a:t>Selling Benefits Rather Than Features</a:t>
            </a:r>
          </a:p>
          <a:p>
            <a:pPr indent="-227013" eaLnBrk="1" hangingPunct="1"/>
            <a:r>
              <a:rPr lang="en-US" sz="2400" smtClean="0"/>
              <a:t>Establishing a Brand</a:t>
            </a:r>
          </a:p>
          <a:p>
            <a:pPr indent="-227013" eaLnBrk="1" hangingPunct="1"/>
            <a:r>
              <a:rPr lang="en-US" sz="2400" smtClean="0"/>
              <a:t>The four P’s of Marketing for New Ventures</a:t>
            </a:r>
          </a:p>
          <a:p>
            <a:pPr marL="1092200" lvl="1" eaLnBrk="1" hangingPunct="1"/>
            <a:r>
              <a:rPr lang="en-US" sz="2000" smtClean="0"/>
              <a:t>Product </a:t>
            </a:r>
          </a:p>
          <a:p>
            <a:pPr marL="1092200" lvl="1" eaLnBrk="1" hangingPunct="1"/>
            <a:r>
              <a:rPr lang="en-US" sz="2000" smtClean="0"/>
              <a:t>Price </a:t>
            </a:r>
          </a:p>
          <a:p>
            <a:pPr marL="1092200" lvl="1" eaLnBrk="1" hangingPunct="1"/>
            <a:r>
              <a:rPr lang="en-US" sz="2000" smtClean="0"/>
              <a:t>Promotion</a:t>
            </a:r>
          </a:p>
          <a:p>
            <a:pPr marL="1092200" lvl="1" eaLnBrk="1" hangingPunct="1"/>
            <a:r>
              <a:rPr lang="en-US" sz="2000" smtClean="0"/>
              <a:t>Place (for distribution)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en-US" smtClean="0"/>
          </a:p>
        </p:txBody>
      </p:sp>
      <p:sp>
        <p:nvSpPr>
          <p:cNvPr id="37891" name="Rectangle 3"/>
          <p:cNvSpPr>
            <a:spLocks noGrp="1" noChangeArrowheads="1"/>
          </p:cNvSpPr>
          <p:nvPr>
            <p:ph type="body" idx="1"/>
          </p:nvPr>
        </p:nvSpPr>
        <p:spPr/>
        <p:txBody>
          <a:bodyPr/>
          <a:lstStyle/>
          <a:p>
            <a:pPr eaLnBrk="1" hangingPunct="1"/>
            <a:r>
              <a:rPr lang="en-US" sz="2400" smtClean="0"/>
              <a:t>Many entrepreneurs make the mistake of creating a strategy that focuses in the features of the product, such as its technical merit. This approach is usually less effective than a campaign focusing on the benefits of owning the product, such as convenience or being able to keep better touch with family or friends.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71538" y="862013"/>
            <a:ext cx="8162925" cy="762000"/>
          </a:xfrm>
        </p:spPr>
        <p:txBody>
          <a:bodyPr/>
          <a:lstStyle/>
          <a:p>
            <a:pPr eaLnBrk="1" hangingPunct="1"/>
            <a:r>
              <a:rPr lang="en-US" smtClean="0"/>
              <a:t>Brand Value</a:t>
            </a:r>
          </a:p>
        </p:txBody>
      </p:sp>
      <p:sp>
        <p:nvSpPr>
          <p:cNvPr id="38915" name="Rectangle 3"/>
          <p:cNvSpPr>
            <a:spLocks noGrp="1" noChangeArrowheads="1"/>
          </p:cNvSpPr>
          <p:nvPr>
            <p:ph type="body" idx="1"/>
          </p:nvPr>
        </p:nvSpPr>
        <p:spPr/>
        <p:txBody>
          <a:bodyPr/>
          <a:lstStyle/>
          <a:p>
            <a:pPr eaLnBrk="1" hangingPunct="1"/>
            <a:r>
              <a:rPr lang="en-US" sz="2400" smtClean="0"/>
              <a:t>A company's brand is the set of attributes people associate with it. </a:t>
            </a:r>
          </a:p>
          <a:p>
            <a:pPr eaLnBrk="1" hangingPunct="1"/>
            <a:r>
              <a:rPr lang="en-US" sz="2400" smtClean="0"/>
              <a:t>A firm build a brand by having a meaning in the customer's lives. It must create value. </a:t>
            </a:r>
          </a:p>
          <a:p>
            <a:pPr eaLnBrk="1" hangingPunct="1"/>
            <a:r>
              <a:rPr lang="en-US" sz="2400" smtClean="0"/>
              <a:t>On a more practical level, brands are built through advertising, public relations, sponsorships, supporting social causes and good performances.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en-US" smtClean="0"/>
          </a:p>
        </p:txBody>
      </p:sp>
      <p:sp>
        <p:nvSpPr>
          <p:cNvPr id="39939" name="Rectangle 3"/>
          <p:cNvSpPr>
            <a:spLocks noGrp="1" noChangeArrowheads="1"/>
          </p:cNvSpPr>
          <p:nvPr>
            <p:ph type="body" idx="1"/>
          </p:nvPr>
        </p:nvSpPr>
        <p:spPr/>
        <p:txBody>
          <a:bodyPr/>
          <a:lstStyle/>
          <a:p>
            <a:pPr eaLnBrk="1" hangingPunct="1">
              <a:lnSpc>
                <a:spcPct val="90000"/>
              </a:lnSpc>
            </a:pPr>
            <a:r>
              <a:rPr lang="en-US" sz="2400" smtClean="0"/>
              <a:t>A firm’s marketing mix is a set of controllable, tactical marketing tools that it uses to produce the response it wants in its target market. Most marketers organize their marketing mix around the four P’s , product, price, promotion and place(distribution).</a:t>
            </a:r>
          </a:p>
          <a:p>
            <a:pPr eaLnBrk="1" hangingPunct="1">
              <a:lnSpc>
                <a:spcPct val="90000"/>
              </a:lnSpc>
            </a:pPr>
            <a:r>
              <a:rPr lang="en-US" sz="2400" smtClean="0"/>
              <a:t>The product itself is a firm’s core product, such as the CD that contains an anti virus program. The actual product, which is what a customer buys is ore encompassing. It may have five characteristics: a quality level, features, design, brand name and packaging.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Nature and Development</a:t>
            </a:r>
          </a:p>
        </p:txBody>
      </p:sp>
      <p:sp>
        <p:nvSpPr>
          <p:cNvPr id="6147" name="Rectangle 3"/>
          <p:cNvSpPr>
            <a:spLocks noGrp="1" noChangeArrowheads="1"/>
          </p:cNvSpPr>
          <p:nvPr>
            <p:ph type="body" idx="1"/>
          </p:nvPr>
        </p:nvSpPr>
        <p:spPr/>
        <p:txBody>
          <a:bodyPr/>
          <a:lstStyle/>
          <a:p>
            <a:pPr eaLnBrk="1" hangingPunct="1"/>
            <a:r>
              <a:rPr lang="en-US" b="1" smtClean="0"/>
              <a:t>Earliest Period</a:t>
            </a:r>
            <a:r>
              <a:rPr lang="en-US" smtClean="0"/>
              <a:t> - Marco Polo </a:t>
            </a:r>
          </a:p>
          <a:p>
            <a:pPr eaLnBrk="1" hangingPunct="1"/>
            <a:r>
              <a:rPr lang="en-US" smtClean="0"/>
              <a:t>Go-between</a:t>
            </a:r>
          </a:p>
          <a:p>
            <a:pPr eaLnBrk="1" hangingPunct="1"/>
            <a:r>
              <a:rPr lang="en-US" smtClean="0"/>
              <a:t>Loan at high interest rates – </a:t>
            </a:r>
          </a:p>
          <a:p>
            <a:pPr eaLnBrk="1" hangingPunct="1"/>
            <a:r>
              <a:rPr lang="en-US" smtClean="0"/>
              <a:t>passive risks</a:t>
            </a:r>
          </a:p>
          <a:p>
            <a:pPr eaLnBrk="1" hangingPunct="1"/>
            <a:r>
              <a:rPr lang="en-US" b="1" smtClean="0"/>
              <a:t>Middle ages</a:t>
            </a:r>
            <a:r>
              <a:rPr lang="en-US" smtClean="0"/>
              <a:t> – Someone who managed large projects, with virtually no risk for himself.  e.g. Clerics </a:t>
            </a:r>
          </a:p>
          <a:p>
            <a:pPr eaLnBrk="1" hangingPunct="1">
              <a:buFont typeface="Wingdings" pitchFamily="2" charset="2"/>
              <a:buNone/>
            </a:pPr>
            <a:r>
              <a:rPr lang="en-US" smtClean="0"/>
              <a:t> </a:t>
            </a:r>
          </a:p>
          <a:p>
            <a:pPr eaLnBrk="1" hangingPunct="1"/>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71538" y="862013"/>
            <a:ext cx="8162925" cy="762000"/>
          </a:xfrm>
        </p:spPr>
        <p:txBody>
          <a:bodyPr/>
          <a:lstStyle/>
          <a:p>
            <a:pPr eaLnBrk="1" hangingPunct="1"/>
            <a:r>
              <a:rPr lang="en-US" smtClean="0"/>
              <a:t>Cost based pricing</a:t>
            </a:r>
          </a:p>
        </p:txBody>
      </p:sp>
      <p:sp>
        <p:nvSpPr>
          <p:cNvPr id="40963" name="Rectangle 3"/>
          <p:cNvSpPr>
            <a:spLocks noGrp="1" noChangeArrowheads="1"/>
          </p:cNvSpPr>
          <p:nvPr>
            <p:ph type="body" idx="1"/>
          </p:nvPr>
        </p:nvSpPr>
        <p:spPr/>
        <p:txBody>
          <a:bodyPr/>
          <a:lstStyle/>
          <a:p>
            <a:pPr eaLnBrk="1" hangingPunct="1"/>
            <a:r>
              <a:rPr lang="en-US" smtClean="0"/>
              <a:t>In cost based pricing the list price is determined by adding a markup percentage to the product's cost. </a:t>
            </a:r>
          </a:p>
          <a:p>
            <a:pPr eaLnBrk="1" hangingPunct="1"/>
            <a:r>
              <a:rPr lang="en-US" smtClean="0"/>
              <a:t>In value based pricing, the list price is determined by estimating what the customer is willing to pay for a product.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Nature and Development</a:t>
            </a:r>
          </a:p>
        </p:txBody>
      </p:sp>
      <p:sp>
        <p:nvSpPr>
          <p:cNvPr id="7171" name="Content Placeholder 2"/>
          <p:cNvSpPr>
            <a:spLocks noGrp="1"/>
          </p:cNvSpPr>
          <p:nvPr>
            <p:ph idx="1"/>
          </p:nvPr>
        </p:nvSpPr>
        <p:spPr/>
        <p:txBody>
          <a:bodyPr/>
          <a:lstStyle/>
          <a:p>
            <a:pPr eaLnBrk="1" hangingPunct="1"/>
            <a:r>
              <a:rPr lang="en-US" sz="2800" b="1" smtClean="0"/>
              <a:t>17</a:t>
            </a:r>
            <a:r>
              <a:rPr lang="en-US" sz="2800" b="1" baseline="30000" smtClean="0"/>
              <a:t>th</a:t>
            </a:r>
            <a:r>
              <a:rPr lang="en-US" sz="2800" b="1" smtClean="0"/>
              <a:t> Century </a:t>
            </a:r>
            <a:r>
              <a:rPr lang="en-US" sz="2800" smtClean="0"/>
              <a:t>– Risk for entrepreneurs</a:t>
            </a:r>
          </a:p>
          <a:p>
            <a:pPr eaLnBrk="1" hangingPunct="1"/>
            <a:r>
              <a:rPr lang="en-US" sz="2800" smtClean="0"/>
              <a:t>Any loss/profits for the entrepreneurs</a:t>
            </a:r>
          </a:p>
          <a:p>
            <a:pPr eaLnBrk="1" hangingPunct="1"/>
            <a:r>
              <a:rPr lang="en-US" sz="2800" smtClean="0"/>
              <a:t>John Law – a French entrepreneur</a:t>
            </a:r>
          </a:p>
          <a:p>
            <a:pPr eaLnBrk="1" hangingPunct="1"/>
            <a:r>
              <a:rPr lang="en-US" sz="2800" smtClean="0"/>
              <a:t>Richard Cantillon- the founder of entrepreneurship, defined the entrepreneurs as </a:t>
            </a:r>
            <a:r>
              <a:rPr lang="en-US" sz="2800" b="1" smtClean="0"/>
              <a:t>risk-takers</a:t>
            </a:r>
          </a:p>
          <a:p>
            <a:pPr eaLnBrk="1" hangingPunct="1"/>
            <a:r>
              <a:rPr lang="en-US" sz="2800" smtClean="0"/>
              <a:t>Buy at certain, but sell at uncertain prices…….isn’t that risky?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Nature and development</a:t>
            </a:r>
          </a:p>
        </p:txBody>
      </p:sp>
      <p:sp>
        <p:nvSpPr>
          <p:cNvPr id="8195" name="Content Placeholder 2"/>
          <p:cNvSpPr>
            <a:spLocks noGrp="1"/>
          </p:cNvSpPr>
          <p:nvPr>
            <p:ph idx="1"/>
          </p:nvPr>
        </p:nvSpPr>
        <p:spPr/>
        <p:txBody>
          <a:bodyPr/>
          <a:lstStyle/>
          <a:p>
            <a:pPr eaLnBrk="1" hangingPunct="1"/>
            <a:r>
              <a:rPr lang="en-US" b="1" smtClean="0"/>
              <a:t>18</a:t>
            </a:r>
            <a:r>
              <a:rPr lang="en-US" b="1" baseline="30000" smtClean="0"/>
              <a:t>th</a:t>
            </a:r>
            <a:r>
              <a:rPr lang="en-US" b="1" smtClean="0"/>
              <a:t> Century – </a:t>
            </a:r>
            <a:r>
              <a:rPr lang="en-US" smtClean="0"/>
              <a:t>a clear distinction between capital seeker and providers</a:t>
            </a:r>
          </a:p>
          <a:p>
            <a:pPr eaLnBrk="1" hangingPunct="1"/>
            <a:r>
              <a:rPr lang="en-US" smtClean="0"/>
              <a:t>Edison and Whitney……</a:t>
            </a:r>
          </a:p>
          <a:p>
            <a:pPr eaLnBrk="1" hangingPunct="1"/>
            <a:r>
              <a:rPr lang="en-US" b="1" smtClean="0"/>
              <a:t>18</a:t>
            </a:r>
            <a:r>
              <a:rPr lang="en-US" b="1" baseline="30000" smtClean="0"/>
              <a:t>th</a:t>
            </a:r>
            <a:r>
              <a:rPr lang="en-US" b="1" smtClean="0"/>
              <a:t> Century – </a:t>
            </a:r>
            <a:r>
              <a:rPr lang="en-US" smtClean="0"/>
              <a:t>Andrew Carnegie</a:t>
            </a:r>
            <a:r>
              <a:rPr lang="en-US" b="1" smtClean="0"/>
              <a:t>   </a:t>
            </a:r>
            <a:r>
              <a:rPr lang="en-US" sz="2000" smtClean="0"/>
              <a:t>The function of the entrepreneur is to reform or revolutionize the pattern of production by exploiting an invention or, more generally, an untried technological method of producing a new commodity or producing an old one in a new way, opening a new source of supply of materials, or new outlet for products by organizing a new industry.  Hisrich, p. 7</a:t>
            </a:r>
            <a:endParaRPr lang="en-US" b="1"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Defining entrepreneurship</a:t>
            </a:r>
          </a:p>
        </p:txBody>
      </p:sp>
      <p:sp>
        <p:nvSpPr>
          <p:cNvPr id="9219" name="Content Placeholder 2"/>
          <p:cNvSpPr>
            <a:spLocks noGrp="1"/>
          </p:cNvSpPr>
          <p:nvPr>
            <p:ph idx="1"/>
          </p:nvPr>
        </p:nvSpPr>
        <p:spPr/>
        <p:txBody>
          <a:bodyPr/>
          <a:lstStyle/>
          <a:p>
            <a:pPr eaLnBrk="1" hangingPunct="1"/>
            <a:r>
              <a:rPr lang="en-US" smtClean="0"/>
              <a:t>Economists define an entrepreneur as </a:t>
            </a:r>
            <a:r>
              <a:rPr lang="en-US" sz="2000" i="1" smtClean="0"/>
              <a:t>someone who brings resources, such as land, labor, materials, and combine them to enhance their value through various transformation method while they also bring about change, engender innovation and introduce new ideas and orders…</a:t>
            </a:r>
          </a:p>
          <a:p>
            <a:pPr eaLnBrk="1" hangingPunct="1"/>
            <a:r>
              <a:rPr lang="en-US" sz="2400" smtClean="0"/>
              <a:t>Whereas Entrepreneurship is defined as </a:t>
            </a:r>
            <a:r>
              <a:rPr lang="en-US" sz="2400" b="1" smtClean="0"/>
              <a:t>a dynamic process of creating incremental wealth</a:t>
            </a:r>
            <a:r>
              <a:rPr lang="en-US" sz="2400" smtClean="0"/>
              <a:t>.</a:t>
            </a:r>
            <a:r>
              <a:rPr lang="en-US" sz="2000" smtClean="0"/>
              <a:t>    </a:t>
            </a:r>
          </a:p>
          <a:p>
            <a:pPr eaLnBrk="1" hangingPunct="1">
              <a:buFont typeface="Wingdings" pitchFamily="2" charset="2"/>
              <a:buNone/>
            </a:pPr>
            <a:r>
              <a:rPr lang="en-US" sz="2000" smtClean="0"/>
              <a:t>    </a:t>
            </a:r>
            <a:r>
              <a:rPr lang="en-US" sz="2000" i="1" smtClean="0"/>
              <a:t>So, it’s a process of creating something new, such as a new business, by devoting the necessary time and efforts, acquiring resources, taking the risks and also taking the rewards!</a:t>
            </a:r>
          </a:p>
          <a:p>
            <a:pPr eaLnBrk="1" hangingPunct="1">
              <a:buFont typeface="Wingdings" pitchFamily="2" charset="2"/>
              <a:buNone/>
            </a:pPr>
            <a:r>
              <a:rPr lang="en-US" sz="2000" smtClean="0"/>
              <a:t>    </a:t>
            </a:r>
            <a:endParaRPr lang="en-US"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Defining Entrepreneurship</a:t>
            </a:r>
          </a:p>
        </p:txBody>
      </p:sp>
      <p:sp>
        <p:nvSpPr>
          <p:cNvPr id="3" name="Content Placeholder 2"/>
          <p:cNvSpPr>
            <a:spLocks noGrp="1"/>
          </p:cNvSpPr>
          <p:nvPr>
            <p:ph idx="1"/>
          </p:nvPr>
        </p:nvSpPr>
        <p:spPr/>
        <p:txBody>
          <a:bodyPr/>
          <a:lstStyle/>
          <a:p>
            <a:pPr eaLnBrk="1" hangingPunct="1">
              <a:defRPr/>
            </a:pPr>
            <a:r>
              <a:rPr lang="en-US" b="1" dirty="0" smtClean="0"/>
              <a:t>Four basic aspects</a:t>
            </a:r>
            <a:r>
              <a:rPr lang="en-US" dirty="0" smtClean="0"/>
              <a:t> of entrepreneurs</a:t>
            </a:r>
          </a:p>
          <a:p>
            <a:pPr marL="514350" indent="-514350" eaLnBrk="1" hangingPunct="1">
              <a:buFont typeface="Wingdings" pitchFamily="2" charset="2"/>
              <a:buAutoNum type="arabicPeriod"/>
              <a:defRPr/>
            </a:pPr>
            <a:r>
              <a:rPr lang="en-US" dirty="0" smtClean="0"/>
              <a:t>Creation of a new venture</a:t>
            </a:r>
          </a:p>
          <a:p>
            <a:pPr marL="514350" indent="-514350" eaLnBrk="1" hangingPunct="1">
              <a:buFont typeface="Wingdings" pitchFamily="2" charset="2"/>
              <a:buAutoNum type="arabicPeriod"/>
              <a:defRPr/>
            </a:pPr>
            <a:r>
              <a:rPr lang="en-US" dirty="0" smtClean="0"/>
              <a:t>Investing necessary time and effort</a:t>
            </a:r>
          </a:p>
          <a:p>
            <a:pPr marL="514350" indent="-514350" eaLnBrk="1" hangingPunct="1">
              <a:buFont typeface="Wingdings" pitchFamily="2" charset="2"/>
              <a:buAutoNum type="arabicPeriod"/>
              <a:defRPr/>
            </a:pPr>
            <a:r>
              <a:rPr lang="en-US" dirty="0" smtClean="0"/>
              <a:t>Accepting associated risks!</a:t>
            </a:r>
          </a:p>
          <a:p>
            <a:pPr marL="514350" indent="-514350" eaLnBrk="1" hangingPunct="1">
              <a:buFont typeface="Wingdings" pitchFamily="2" charset="2"/>
              <a:buAutoNum type="arabicPeriod"/>
              <a:defRPr/>
            </a:pPr>
            <a:r>
              <a:rPr lang="en-US" dirty="0" smtClean="0"/>
              <a:t>Enjoying resulting rewards!</a:t>
            </a:r>
          </a:p>
          <a:p>
            <a:pPr marL="514350" indent="-514350" eaLnBrk="1" hangingPunct="1">
              <a:buFont typeface="Wingdings" pitchFamily="2" charset="2"/>
              <a:buNone/>
              <a:defRPr/>
            </a:pPr>
            <a:endParaRPr lang="en-US" dirty="0" smtClean="0"/>
          </a:p>
          <a:p>
            <a:pPr marL="514350" indent="-514350"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Why become an Entrepreneur?</a:t>
            </a:r>
          </a:p>
        </p:txBody>
      </p:sp>
      <p:sp>
        <p:nvSpPr>
          <p:cNvPr id="11267" name="Rectangle 3"/>
          <p:cNvSpPr>
            <a:spLocks noGrp="1" noChangeArrowheads="1"/>
          </p:cNvSpPr>
          <p:nvPr>
            <p:ph type="body" idx="1"/>
          </p:nvPr>
        </p:nvSpPr>
        <p:spPr/>
        <p:txBody>
          <a:bodyPr/>
          <a:lstStyle/>
          <a:p>
            <a:pPr eaLnBrk="1" hangingPunct="1"/>
            <a:r>
              <a:rPr lang="en-US" smtClean="0"/>
              <a:t>To be your own boss</a:t>
            </a:r>
          </a:p>
          <a:p>
            <a:pPr eaLnBrk="1" hangingPunct="1"/>
            <a:r>
              <a:rPr lang="en-US" smtClean="0"/>
              <a:t>Pursue your own idea</a:t>
            </a:r>
          </a:p>
          <a:p>
            <a:pPr eaLnBrk="1" hangingPunct="1"/>
            <a:r>
              <a:rPr lang="en-US" smtClean="0"/>
              <a:t>Realize financial rewards</a:t>
            </a:r>
          </a:p>
        </p:txBody>
      </p:sp>
    </p:spTree>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1524</TotalTime>
  <Words>2009</Words>
  <Application>Microsoft Office PowerPoint</Application>
  <PresentationFormat>On-screen Show (4:3)</PresentationFormat>
  <Paragraphs>259</Paragraphs>
  <Slides>40</Slides>
  <Notes>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Bold Stripes</vt:lpstr>
      <vt:lpstr>Entrepreneurship PM-2401</vt:lpstr>
      <vt:lpstr>Slide 2</vt:lpstr>
      <vt:lpstr>Nature and Development</vt:lpstr>
      <vt:lpstr>Nature and Development</vt:lpstr>
      <vt:lpstr>Nature and Development</vt:lpstr>
      <vt:lpstr>Nature and development</vt:lpstr>
      <vt:lpstr>Defining entrepreneurship</vt:lpstr>
      <vt:lpstr>Defining Entrepreneurship</vt:lpstr>
      <vt:lpstr>Why become an Entrepreneur?</vt:lpstr>
      <vt:lpstr>Characteristics of successful entrepreneurs</vt:lpstr>
      <vt:lpstr>Economic impact of Entrepreneurial firms</vt:lpstr>
      <vt:lpstr>The Entrepreneurial Process</vt:lpstr>
      <vt:lpstr>Slide 13</vt:lpstr>
      <vt:lpstr>Slide 14</vt:lpstr>
      <vt:lpstr>The Makings of an Entrepreneur</vt:lpstr>
      <vt:lpstr>Slide 16</vt:lpstr>
      <vt:lpstr>Idea</vt:lpstr>
      <vt:lpstr>Ways of recognizing an opportunity</vt:lpstr>
      <vt:lpstr>Slide 19</vt:lpstr>
      <vt:lpstr>Economic Forces</vt:lpstr>
      <vt:lpstr>Social Forces</vt:lpstr>
      <vt:lpstr>Technological Advances</vt:lpstr>
      <vt:lpstr>Political Action and Regulatory Changes</vt:lpstr>
      <vt:lpstr>Solving a Problem</vt:lpstr>
      <vt:lpstr>Successful entrepreneurs</vt:lpstr>
      <vt:lpstr>Slide 26</vt:lpstr>
      <vt:lpstr>Success for an Entrepreneur</vt:lpstr>
      <vt:lpstr>Methods of Generating Ideas</vt:lpstr>
      <vt:lpstr>10 mental locks that limit creativity</vt:lpstr>
      <vt:lpstr>Business Model</vt:lpstr>
      <vt:lpstr>Marketing Plan </vt:lpstr>
      <vt:lpstr>Slide 32</vt:lpstr>
      <vt:lpstr>Slide 33</vt:lpstr>
      <vt:lpstr>Slide 34</vt:lpstr>
      <vt:lpstr>Slide 35</vt:lpstr>
      <vt:lpstr>Key Marketing Issues for New Ventures</vt:lpstr>
      <vt:lpstr>Slide 37</vt:lpstr>
      <vt:lpstr>Brand Value</vt:lpstr>
      <vt:lpstr>Slide 39</vt:lpstr>
      <vt:lpstr>Cost based pricing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PM-2401</dc:title>
  <dc:creator>MBA-2FS</dc:creator>
  <cp:lastModifiedBy>Shubhendra Singh</cp:lastModifiedBy>
  <cp:revision>48</cp:revision>
  <dcterms:created xsi:type="dcterms:W3CDTF">2009-02-19T05:45:10Z</dcterms:created>
  <dcterms:modified xsi:type="dcterms:W3CDTF">2014-03-19T07:11:53Z</dcterms:modified>
</cp:coreProperties>
</file>