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57" r:id="rId4"/>
    <p:sldId id="272" r:id="rId5"/>
    <p:sldId id="273" r:id="rId6"/>
    <p:sldId id="258" r:id="rId7"/>
    <p:sldId id="260" r:id="rId8"/>
    <p:sldId id="264" r:id="rId9"/>
    <p:sldId id="265" r:id="rId10"/>
    <p:sldId id="266" r:id="rId11"/>
    <p:sldId id="267" r:id="rId12"/>
    <p:sldId id="268" r:id="rId13"/>
    <p:sldId id="269" r:id="rId14"/>
    <p:sldId id="270" r:id="rId15"/>
    <p:sldId id="261" r:id="rId16"/>
    <p:sldId id="271" r:id="rId1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863" autoAdjust="0"/>
    <p:restoredTop sz="94660"/>
  </p:normalViewPr>
  <p:slideViewPr>
    <p:cSldViewPr>
      <p:cViewPr varScale="1">
        <p:scale>
          <a:sx n="83" d="100"/>
          <a:sy n="83" d="100"/>
        </p:scale>
        <p:origin x="-1464" y="-77"/>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905000"/>
            <a:ext cx="7543800" cy="2593975"/>
          </a:xfrm>
        </p:spPr>
        <p:txBody>
          <a:bodyPr anchor="b"/>
          <a:lstStyle>
            <a:lvl1pPr>
              <a:defRPr sz="6600">
                <a:ln>
                  <a:noFill/>
                </a:ln>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685800" y="4572000"/>
            <a:ext cx="6461760" cy="1066800"/>
          </a:xfrm>
        </p:spPr>
        <p:txBody>
          <a:bodyPr anchor="t">
            <a:normAutofit/>
          </a:bodyPr>
          <a:lstStyle>
            <a:lvl1pPr marL="0" indent="0" algn="l">
              <a:buNone/>
              <a:defRPr sz="2000">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2FA9D32-C133-4055-989E-FC3A324E573E}"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A9D32-C133-4055-989E-FC3A324E573E}"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1752600" cy="5851525"/>
          </a:xfrm>
        </p:spPr>
        <p:txBody>
          <a:bodyPr vert="eaVert" anchor="b" anchorCtr="0"/>
          <a:lstStyle/>
          <a:p>
            <a:r>
              <a:rPr lang="en-US"/>
              <a:t>Click to edit Master title style</a:t>
            </a:r>
            <a:endParaRPr lang="en-US" dirty="0"/>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A9D32-C133-4055-989E-FC3A324E573E}"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42FA9D32-C133-4055-989E-FC3A324E573E}"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5486400"/>
            <a:ext cx="7659687" cy="1168400"/>
          </a:xfrm>
        </p:spPr>
        <p:txBody>
          <a:bodyPr anchor="t"/>
          <a:lstStyle>
            <a:lvl1pPr algn="l">
              <a:defRPr sz="3600" b="0" cap="all"/>
            </a:lvl1pPr>
          </a:lstStyle>
          <a:p>
            <a:r>
              <a:rPr lang="en-US"/>
              <a:t>Click to edit Master title style</a:t>
            </a:r>
            <a:endParaRPr lang="en-US" dirty="0"/>
          </a:p>
        </p:txBody>
      </p:sp>
      <p:sp>
        <p:nvSpPr>
          <p:cNvPr id="3" name="Text Placeholder 2"/>
          <p:cNvSpPr>
            <a:spLocks noGrp="1"/>
          </p:cNvSpPr>
          <p:nvPr>
            <p:ph type="body" idx="1"/>
          </p:nvPr>
        </p:nvSpPr>
        <p:spPr>
          <a:xfrm>
            <a:off x="722313" y="3852863"/>
            <a:ext cx="6135687" cy="1633538"/>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2FA9D32-C133-4055-989E-FC3A324E573E}" type="datetimeFigureOut">
              <a:rPr lang="en-US" smtClean="0"/>
              <a:t>9/10/21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419600" y="1536192"/>
            <a:ext cx="3657600" cy="4590288"/>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42FA9D32-C133-4055-989E-FC3A324E573E}"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419600" y="1535113"/>
            <a:ext cx="3657600" cy="639762"/>
          </a:xfrm>
        </p:spPr>
        <p:txBody>
          <a:bodyPr anchor="b">
            <a:noAutofit/>
          </a:bodyPr>
          <a:lstStyle>
            <a:lvl1pPr marL="0" indent="0" algn="ctr">
              <a:buNone/>
              <a:defRPr sz="2000" b="1">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419600" y="2174875"/>
            <a:ext cx="3657600"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42FA9D32-C133-4055-989E-FC3A324E573E}" type="datetimeFigureOut">
              <a:rPr lang="en-US" smtClean="0"/>
              <a:t>9/10/21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42FA9D32-C133-4055-989E-FC3A324E573E}" type="datetimeFigureOut">
              <a:rPr lang="en-US" smtClean="0"/>
              <a:t>9/10/21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FA9D32-C133-4055-989E-FC3A324E573E}" type="datetimeFigureOut">
              <a:rPr lang="en-US" smtClean="0"/>
              <a:t>9/10/21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CAE6165-96D8-4C25-917B-1026FE171494}"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4801" y="5495544"/>
            <a:ext cx="7772400" cy="594360"/>
          </a:xfrm>
        </p:spPr>
        <p:txBody>
          <a:bodyPr anchor="b"/>
          <a:lstStyle>
            <a:lvl1pPr algn="ctr">
              <a:defRPr sz="2200" b="1"/>
            </a:lvl1pPr>
          </a:lstStyle>
          <a:p>
            <a:r>
              <a:rPr lang="en-US"/>
              <a:t>Click to edit Master title style</a:t>
            </a:r>
            <a:endParaRPr lang="en-US" dirty="0"/>
          </a:p>
        </p:txBody>
      </p:sp>
      <p:sp>
        <p:nvSpPr>
          <p:cNvPr id="4" name="Text Placeholder 3"/>
          <p:cNvSpPr>
            <a:spLocks noGrp="1"/>
          </p:cNvSpPr>
          <p:nvPr>
            <p:ph type="body" sz="half" idx="2"/>
          </p:nvPr>
        </p:nvSpPr>
        <p:spPr>
          <a:xfrm>
            <a:off x="304799" y="6096000"/>
            <a:ext cx="7772401" cy="609600"/>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42FA9D32-C133-4055-989E-FC3A324E573E}" type="datetimeFigureOut">
              <a:rPr lang="en-US" smtClean="0"/>
              <a:t>9/10/21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CAE6165-96D8-4C25-917B-1026FE171494}" type="slidenum">
              <a:rPr lang="en-US" smtClean="0"/>
              <a:t>‹#›</a:t>
            </a:fld>
            <a:endParaRPr lang="en-US"/>
          </a:p>
        </p:txBody>
      </p:sp>
      <p:sp>
        <p:nvSpPr>
          <p:cNvPr id="9" name="Content Placeholder 8"/>
          <p:cNvSpPr>
            <a:spLocks noGrp="1"/>
          </p:cNvSpPr>
          <p:nvPr>
            <p:ph sz="quarter" idx="13"/>
          </p:nvPr>
        </p:nvSpPr>
        <p:spPr>
          <a:xfrm>
            <a:off x="304800" y="381000"/>
            <a:ext cx="7772400" cy="494284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01752" y="5495278"/>
            <a:ext cx="7772400" cy="594626"/>
          </a:xfrm>
        </p:spPr>
        <p:txBody>
          <a:bodyPr anchor="b"/>
          <a:lstStyle>
            <a:lvl1pPr algn="ctr">
              <a:defRPr sz="2200" b="1">
                <a:ln>
                  <a:noFill/>
                </a:ln>
                <a:solidFill>
                  <a:schemeClr val="tx2"/>
                </a:solidFill>
              </a:defRPr>
            </a:lvl1pPr>
          </a:lstStyle>
          <a:p>
            <a:r>
              <a:rPr lang="en-US"/>
              <a:t>Click to edit Master title style</a:t>
            </a:r>
            <a:endParaRPr lang="en-US" dirty="0"/>
          </a:p>
        </p:txBody>
      </p:sp>
      <p:sp>
        <p:nvSpPr>
          <p:cNvPr id="3" name="Picture Placeholder 2"/>
          <p:cNvSpPr>
            <a:spLocks noGrp="1"/>
          </p:cNvSpPr>
          <p:nvPr>
            <p:ph type="pic" idx="1"/>
          </p:nvPr>
        </p:nvSpPr>
        <p:spPr>
          <a:xfrm>
            <a:off x="0" y="0"/>
            <a:ext cx="84582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301752" y="6096000"/>
            <a:ext cx="7772400" cy="612648"/>
          </a:xfrm>
        </p:spPr>
        <p:txBody>
          <a:bodyPr>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p:cNvSpPr>
            <a:spLocks noGrp="1"/>
          </p:cNvSpPr>
          <p:nvPr>
            <p:ph type="dt" sz="half" idx="10"/>
          </p:nvPr>
        </p:nvSpPr>
        <p:spPr/>
        <p:txBody>
          <a:bodyPr/>
          <a:lstStyle/>
          <a:p>
            <a:fld id="{42FA9D32-C133-4055-989E-FC3A324E573E}" type="datetimeFigureOut">
              <a:rPr lang="en-US" smtClean="0"/>
              <a:t>9/10/21</a:t>
            </a:fld>
            <a:endParaRPr lang="en-US"/>
          </a:p>
        </p:txBody>
      </p:sp>
      <p:sp>
        <p:nvSpPr>
          <p:cNvPr id="9" name="Slide Number Placeholder 8"/>
          <p:cNvSpPr>
            <a:spLocks noGrp="1"/>
          </p:cNvSpPr>
          <p:nvPr>
            <p:ph type="sldNum" sz="quarter" idx="11"/>
          </p:nvPr>
        </p:nvSpPr>
        <p:spPr/>
        <p:txBody>
          <a:bodyPr/>
          <a:lstStyle/>
          <a:p>
            <a:fld id="{DCAE6165-96D8-4C25-917B-1026FE171494}" type="slidenum">
              <a:rPr lang="en-US" smtClean="0"/>
              <a:t>‹#›</a:t>
            </a:fld>
            <a:endParaRPr lang="en-US"/>
          </a:p>
        </p:txBody>
      </p:sp>
      <p:sp>
        <p:nvSpPr>
          <p:cNvPr id="10" name="Footer Placeholder 9"/>
          <p:cNvSpPr>
            <a:spLocks noGrp="1"/>
          </p:cNvSpPr>
          <p:nvPr>
            <p:ph type="ftr" sz="quarter" idx="12"/>
          </p:nvPr>
        </p:nvSpPr>
        <p:spPr/>
        <p:txBody>
          <a:bodyPr/>
          <a:lstStyle/>
          <a:p>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7620000" cy="1143000"/>
          </a:xfrm>
          <a:prstGeom prst="rect">
            <a:avLst/>
          </a:prstGeom>
        </p:spPr>
        <p:txBody>
          <a:bodyPr vert="horz" lIns="91440" tIns="45720" rIns="91440" bIns="45720" rtlCol="0" anchor="ctr">
            <a:noAutofit/>
          </a:bodyPr>
          <a:lstStyle/>
          <a:p>
            <a:r>
              <a:rPr lang="en-US"/>
              <a:t>Click to edit Master title style</a:t>
            </a:r>
            <a:endParaRPr lang="en-US" dirty="0"/>
          </a:p>
        </p:txBody>
      </p:sp>
      <p:sp>
        <p:nvSpPr>
          <p:cNvPr id="3" name="Text Placeholder 2"/>
          <p:cNvSpPr>
            <a:spLocks noGrp="1"/>
          </p:cNvSpPr>
          <p:nvPr>
            <p:ph type="body" idx="1"/>
          </p:nvPr>
        </p:nvSpPr>
        <p:spPr>
          <a:xfrm>
            <a:off x="457200" y="1600200"/>
            <a:ext cx="7620000" cy="48006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6"/>
          <p:cNvSpPr/>
          <p:nvPr/>
        </p:nvSpPr>
        <p:spPr>
          <a:xfrm>
            <a:off x="8458200" y="0"/>
            <a:ext cx="6858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p:nvSpPr>
        <p:spPr>
          <a:xfrm>
            <a:off x="8458200" y="5486400"/>
            <a:ext cx="685800" cy="6858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4"/>
          </p:nvPr>
        </p:nvSpPr>
        <p:spPr>
          <a:xfrm>
            <a:off x="8531788" y="5648960"/>
            <a:ext cx="548640" cy="396240"/>
          </a:xfrm>
          <a:prstGeom prst="bracketPair">
            <a:avLst>
              <a:gd name="adj" fmla="val 17949"/>
            </a:avLst>
          </a:prstGeom>
          <a:ln w="19050">
            <a:solidFill>
              <a:srgbClr val="FFFFFF"/>
            </a:solidFill>
          </a:ln>
        </p:spPr>
        <p:txBody>
          <a:bodyPr vert="horz" lIns="0" tIns="0" rIns="0" bIns="0" rtlCol="0" anchor="ctr"/>
          <a:lstStyle>
            <a:lvl1pPr algn="ctr">
              <a:defRPr sz="1800">
                <a:solidFill>
                  <a:srgbClr val="FFFFFF"/>
                </a:solidFill>
              </a:defRPr>
            </a:lvl1pPr>
          </a:lstStyle>
          <a:p>
            <a:fld id="{DCAE6165-96D8-4C25-917B-1026FE171494}" type="slidenum">
              <a:rPr lang="en-US" smtClean="0"/>
              <a:t>‹#›</a:t>
            </a:fld>
            <a:endParaRPr lang="en-US"/>
          </a:p>
        </p:txBody>
      </p:sp>
      <p:sp>
        <p:nvSpPr>
          <p:cNvPr id="5" name="Footer Placeholder 4"/>
          <p:cNvSpPr>
            <a:spLocks noGrp="1"/>
          </p:cNvSpPr>
          <p:nvPr>
            <p:ph type="ftr" sz="quarter" idx="3"/>
          </p:nvPr>
        </p:nvSpPr>
        <p:spPr>
          <a:xfrm rot="16200000">
            <a:off x="7586910" y="4048760"/>
            <a:ext cx="2367281" cy="365760"/>
          </a:xfrm>
          <a:prstGeom prst="rect">
            <a:avLst/>
          </a:prstGeom>
        </p:spPr>
        <p:txBody>
          <a:bodyPr vert="horz" lIns="91440" tIns="45720" rIns="91440" bIns="45720" rtlCol="0" anchor="ctr"/>
          <a:lstStyle>
            <a:lvl1pPr algn="r">
              <a:defRPr sz="1200">
                <a:solidFill>
                  <a:schemeClr val="bg2"/>
                </a:solidFill>
              </a:defRPr>
            </a:lvl1pPr>
          </a:lstStyle>
          <a:p>
            <a:endParaRPr lang="en-US"/>
          </a:p>
        </p:txBody>
      </p:sp>
      <p:sp>
        <p:nvSpPr>
          <p:cNvPr id="4" name="Date Placeholder 3"/>
          <p:cNvSpPr>
            <a:spLocks noGrp="1"/>
          </p:cNvSpPr>
          <p:nvPr>
            <p:ph type="dt" sz="half" idx="2"/>
          </p:nvPr>
        </p:nvSpPr>
        <p:spPr>
          <a:xfrm rot="16200000">
            <a:off x="7551351" y="1645920"/>
            <a:ext cx="2438399" cy="365760"/>
          </a:xfrm>
          <a:prstGeom prst="rect">
            <a:avLst/>
          </a:prstGeom>
        </p:spPr>
        <p:txBody>
          <a:bodyPr vert="horz" lIns="91440" tIns="45720" rIns="91440" bIns="45720" rtlCol="0" anchor="ctr"/>
          <a:lstStyle>
            <a:lvl1pPr algn="l">
              <a:defRPr sz="1200">
                <a:solidFill>
                  <a:schemeClr val="bg2"/>
                </a:solidFill>
              </a:defRPr>
            </a:lvl1pPr>
          </a:lstStyle>
          <a:p>
            <a:fld id="{42FA9D32-C133-4055-989E-FC3A324E573E}" type="datetimeFigureOut">
              <a:rPr lang="en-US" smtClean="0"/>
              <a:t>9/10/21</a:t>
            </a:fld>
            <a:endParaRPr lang="en-US"/>
          </a:p>
        </p:txBody>
      </p:sp>
    </p:spTree>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l" defTabSz="914400" rtl="0" eaLnBrk="1" latinLnBrk="0" hangingPunct="1">
        <a:spcBef>
          <a:spcPct val="0"/>
        </a:spcBef>
        <a:buNone/>
        <a:defRPr sz="4600" kern="1200" cap="none" spc="-100" baseline="0">
          <a:ln>
            <a:noFill/>
          </a:ln>
          <a:solidFill>
            <a:schemeClr val="tx2"/>
          </a:solidFill>
          <a:effectLst/>
          <a:latin typeface="+mj-lt"/>
          <a:ea typeface="+mj-ea"/>
          <a:cs typeface="+mj-cs"/>
        </a:defRPr>
      </a:lvl1pPr>
    </p:titleStyle>
    <p:bodyStyle>
      <a:lvl1pPr marL="342900" indent="-228600" algn="l" defTabSz="914400" rtl="0" eaLnBrk="1" latinLnBrk="0" hangingPunct="1">
        <a:spcBef>
          <a:spcPct val="20000"/>
        </a:spcBef>
        <a:buClr>
          <a:schemeClr val="accent1"/>
        </a:buClr>
        <a:buFont typeface="Arial" pitchFamily="34" charset="0"/>
        <a:buChar char="•"/>
        <a:defRPr sz="2200" kern="1200">
          <a:solidFill>
            <a:schemeClr val="tx1"/>
          </a:solidFill>
          <a:latin typeface="+mn-lt"/>
          <a:ea typeface="+mn-ea"/>
          <a:cs typeface="+mn-cs"/>
        </a:defRPr>
      </a:lvl1pPr>
      <a:lvl2pPr marL="640080" indent="-228600" algn="l" defTabSz="914400" rtl="0" eaLnBrk="1" latinLnBrk="0" hangingPunct="1">
        <a:spcBef>
          <a:spcPct val="20000"/>
        </a:spcBef>
        <a:buClr>
          <a:schemeClr val="accent2"/>
        </a:buClr>
        <a:buFont typeface="Arial" pitchFamily="34" charset="0"/>
        <a:buChar char="•"/>
        <a:defRPr sz="2000" kern="1200">
          <a:solidFill>
            <a:schemeClr val="tx1"/>
          </a:solidFill>
          <a:latin typeface="+mn-lt"/>
          <a:ea typeface="+mn-ea"/>
          <a:cs typeface="+mn-cs"/>
        </a:defRPr>
      </a:lvl2pPr>
      <a:lvl3pPr marL="1005840" indent="-228600" algn="l" defTabSz="914400" rtl="0" eaLnBrk="1" latinLnBrk="0" hangingPunct="1">
        <a:spcBef>
          <a:spcPct val="20000"/>
        </a:spcBef>
        <a:buClr>
          <a:schemeClr val="accent3"/>
        </a:buClr>
        <a:buFont typeface="Arial" pitchFamily="34" charset="0"/>
        <a:buChar char="•"/>
        <a:defRPr sz="1800" kern="1200">
          <a:solidFill>
            <a:schemeClr val="tx1"/>
          </a:solidFill>
          <a:latin typeface="+mn-lt"/>
          <a:ea typeface="+mn-ea"/>
          <a:cs typeface="+mn-cs"/>
        </a:defRPr>
      </a:lvl3pPr>
      <a:lvl4pPr marL="1280160" indent="-228600" algn="l" defTabSz="914400" rtl="0" eaLnBrk="1" latinLnBrk="0" hangingPunct="1">
        <a:spcBef>
          <a:spcPct val="20000"/>
        </a:spcBef>
        <a:buClr>
          <a:schemeClr val="accent4"/>
        </a:buClr>
        <a:buFont typeface="Arial" pitchFamily="34" charset="0"/>
        <a:buChar char="•"/>
        <a:defRPr sz="1600" kern="1200">
          <a:solidFill>
            <a:schemeClr val="tx1"/>
          </a:solidFill>
          <a:latin typeface="+mn-lt"/>
          <a:ea typeface="+mn-ea"/>
          <a:cs typeface="+mn-cs"/>
        </a:defRPr>
      </a:lvl4pPr>
      <a:lvl5pPr marL="1554480" indent="-228600" algn="l" defTabSz="914400" rtl="0" eaLnBrk="1" latinLnBrk="0" hangingPunct="1">
        <a:spcBef>
          <a:spcPct val="20000"/>
        </a:spcBef>
        <a:buClr>
          <a:schemeClr val="accent5"/>
        </a:buClr>
        <a:buFont typeface="Arial" pitchFamily="34" charset="0"/>
        <a:buChar char="•"/>
        <a:defRPr sz="1400" kern="1200" baseline="0">
          <a:solidFill>
            <a:schemeClr val="tx1"/>
          </a:solidFill>
          <a:latin typeface="+mn-lt"/>
          <a:ea typeface="+mn-ea"/>
          <a:cs typeface="+mn-cs"/>
        </a:defRPr>
      </a:lvl5pPr>
      <a:lvl6pPr marL="1737360" indent="-182880" algn="l" defTabSz="914400" rtl="0" eaLnBrk="1" latinLnBrk="0" hangingPunct="1">
        <a:spcBef>
          <a:spcPct val="20000"/>
        </a:spcBef>
        <a:buClr>
          <a:schemeClr val="accent1"/>
        </a:buClr>
        <a:buFont typeface="Arial" pitchFamily="34" charset="0"/>
        <a:buChar char="•"/>
        <a:defRPr sz="1400" kern="1200" baseline="0">
          <a:solidFill>
            <a:schemeClr val="tx1"/>
          </a:solidFill>
          <a:latin typeface="+mn-lt"/>
          <a:ea typeface="+mn-ea"/>
          <a:cs typeface="+mn-cs"/>
        </a:defRPr>
      </a:lvl6pPr>
      <a:lvl7pPr marL="1920240" indent="-182880" algn="l" defTabSz="914400" rtl="0" eaLnBrk="1" latinLnBrk="0" hangingPunct="1">
        <a:spcBef>
          <a:spcPct val="20000"/>
        </a:spcBef>
        <a:buClr>
          <a:schemeClr val="accent2"/>
        </a:buClr>
        <a:buFont typeface="Arial" pitchFamily="34" charset="0"/>
        <a:buChar char="•"/>
        <a:defRPr sz="1400" kern="1200">
          <a:solidFill>
            <a:schemeClr val="tx1"/>
          </a:solidFill>
          <a:latin typeface="+mn-lt"/>
          <a:ea typeface="+mn-ea"/>
          <a:cs typeface="+mn-cs"/>
        </a:defRPr>
      </a:lvl7pPr>
      <a:lvl8pPr marL="2103120" indent="-182880" algn="l" defTabSz="914400" rtl="0" eaLnBrk="1" latinLnBrk="0" hangingPunct="1">
        <a:spcBef>
          <a:spcPct val="20000"/>
        </a:spcBef>
        <a:buClr>
          <a:schemeClr val="accent3"/>
        </a:buClr>
        <a:buFont typeface="Arial" pitchFamily="34" charset="0"/>
        <a:buChar char="•"/>
        <a:defRPr sz="1400" kern="1200">
          <a:solidFill>
            <a:schemeClr val="tx1"/>
          </a:solidFill>
          <a:latin typeface="+mn-lt"/>
          <a:ea typeface="+mn-ea"/>
          <a:cs typeface="+mn-cs"/>
        </a:defRPr>
      </a:lvl8pPr>
      <a:lvl9pPr marL="2286000" indent="-182880" algn="l" defTabSz="914400" rtl="0" eaLnBrk="1" latinLnBrk="0" hangingPunct="1">
        <a:spcBef>
          <a:spcPct val="20000"/>
        </a:spcBef>
        <a:buClr>
          <a:schemeClr val="accent4"/>
        </a:buClr>
        <a:buFont typeface="Arial"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09600" y="1752600"/>
            <a:ext cx="7772400" cy="1771650"/>
          </a:xfrm>
        </p:spPr>
        <p:txBody>
          <a:bodyPr>
            <a:noAutofit/>
          </a:bodyPr>
          <a:lstStyle/>
          <a:p>
            <a:r>
              <a:rPr lang="en-US" sz="4800" b="1" dirty="0">
                <a:solidFill>
                  <a:schemeClr val="tx1"/>
                </a:solidFill>
                <a:latin typeface="Times New Roman" pitchFamily="18" charset="0"/>
                <a:cs typeface="Times New Roman" pitchFamily="18" charset="0"/>
              </a:rPr>
              <a:t>OPPORTUNITY IDENTIFICATION AND SELECTION-UNIT-II</a:t>
            </a:r>
          </a:p>
        </p:txBody>
      </p:sp>
      <p:sp>
        <p:nvSpPr>
          <p:cNvPr id="3" name="Subtitle 2"/>
          <p:cNvSpPr>
            <a:spLocks noGrp="1"/>
          </p:cNvSpPr>
          <p:nvPr>
            <p:ph type="subTitle" idx="1"/>
          </p:nvPr>
        </p:nvSpPr>
        <p:spPr>
          <a:xfrm>
            <a:off x="2057400" y="4724400"/>
            <a:ext cx="6400800" cy="1828800"/>
          </a:xfrm>
        </p:spPr>
        <p:txBody>
          <a:bodyPr/>
          <a:lstStyle/>
          <a:p>
            <a:pPr algn="r"/>
            <a:r>
              <a:rPr lang="en-US" b="1" dirty="0">
                <a:solidFill>
                  <a:schemeClr val="tx1"/>
                </a:solidFill>
              </a:rPr>
              <a:t>Ms. Khushboo Kalra</a:t>
            </a:r>
          </a:p>
          <a:p>
            <a:pPr algn="r"/>
            <a:r>
              <a:rPr lang="en-US" b="1" dirty="0">
                <a:solidFill>
                  <a:schemeClr val="tx1"/>
                </a:solidFill>
              </a:rPr>
              <a:t>Assistant Professor</a:t>
            </a:r>
          </a:p>
          <a:p>
            <a:pPr algn="r"/>
            <a:r>
              <a:rPr lang="en-US" b="1" dirty="0">
                <a:solidFill>
                  <a:schemeClr val="tx1"/>
                </a:solidFill>
              </a:rPr>
              <a:t>PIET </a:t>
            </a:r>
          </a:p>
        </p:txBody>
      </p:sp>
    </p:spTree>
    <p:extLst>
      <p:ext uri="{BB962C8B-B14F-4D97-AF65-F5344CB8AC3E}">
        <p14:creationId xmlns:p14="http://schemas.microsoft.com/office/powerpoint/2010/main" val="33699678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CONSUMERS</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No business enterprise can be thought of without consumers. Consumers demand for products and services to satisfy their wants. Also, consumers’ wants in terms of preferences, tastes and liking keep on changing. Hence, an entrepreneur needs to know what the consumers actually want so that he/she can offer the product or service accordingly. Consumers’ wants can be known through their feedback about the products and services they have been using and would want to use in future.</a:t>
            </a:r>
          </a:p>
        </p:txBody>
      </p:sp>
    </p:spTree>
    <p:extLst>
      <p:ext uri="{BB962C8B-B14F-4D97-AF65-F5344CB8AC3E}">
        <p14:creationId xmlns:p14="http://schemas.microsoft.com/office/powerpoint/2010/main" val="180263962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EXISTING PRODUCTS AND SERVICES</a:t>
            </a: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One way to have an enterprise idea may be to monitor the existing products and services already available in the market and make a competitive analysis of them to identify their shortcomings and then, based on it, decide what and how a better product and service can be offered to the consumers</a:t>
            </a:r>
          </a:p>
        </p:txBody>
      </p:sp>
    </p:spTree>
    <p:extLst>
      <p:ext uri="{BB962C8B-B14F-4D97-AF65-F5344CB8AC3E}">
        <p14:creationId xmlns:p14="http://schemas.microsoft.com/office/powerpoint/2010/main" val="9757793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DISTRIBUITION CHANNEL</a:t>
            </a:r>
          </a:p>
        </p:txBody>
      </p:sp>
      <p:sp>
        <p:nvSpPr>
          <p:cNvPr id="3" name="Content Placeholder 2"/>
          <p:cNvSpPr>
            <a:spLocks noGrp="1"/>
          </p:cNvSpPr>
          <p:nvPr>
            <p:ph idx="1"/>
          </p:nvPr>
        </p:nvSpPr>
        <p:spPr/>
        <p:txBody>
          <a:bodyPr>
            <a:normAutofit/>
          </a:bodyPr>
          <a:lstStyle/>
          <a:p>
            <a:pPr fontAlgn="base"/>
            <a:r>
              <a:rPr lang="en-US" dirty="0">
                <a:latin typeface="Times New Roman" pitchFamily="18" charset="0"/>
                <a:cs typeface="Times New Roman" pitchFamily="18" charset="0"/>
              </a:rPr>
              <a:t>Distribution channels called, </a:t>
            </a:r>
            <a:r>
              <a:rPr lang="en-US" b="1" dirty="0">
                <a:latin typeface="Times New Roman" pitchFamily="18" charset="0"/>
                <a:cs typeface="Times New Roman" pitchFamily="18" charset="0"/>
              </a:rPr>
              <a:t>market intermediaries</a:t>
            </a:r>
            <a:r>
              <a:rPr lang="en-US" dirty="0">
                <a:latin typeface="Times New Roman" pitchFamily="18" charset="0"/>
                <a:cs typeface="Times New Roman" pitchFamily="18" charset="0"/>
              </a:rPr>
              <a:t>, also serves as a very effective source for new ideas for entrepreneurs. The reason is that they ultimately deal with the ultimate consumers and, hence, better know the consumers’ wants.</a:t>
            </a:r>
          </a:p>
          <a:p>
            <a:pPr fontAlgn="base"/>
            <a:r>
              <a:rPr lang="en-US" dirty="0">
                <a:latin typeface="Times New Roman" pitchFamily="18" charset="0"/>
                <a:cs typeface="Times New Roman" pitchFamily="18" charset="0"/>
              </a:rPr>
              <a:t>As such, the channel members such as wholesalers and retailers can provide ideas for new product development and modification in the existing product. </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125297510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GOVERNMENT</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At times, the Government can also be a source of new product ideas in various ways. For example, government from time to time issues regulations on product production and consumption. Many a times, these regulations become excellent sources for new ideas for enterprise formation.</a:t>
            </a:r>
          </a:p>
        </p:txBody>
      </p:sp>
    </p:spTree>
    <p:extLst>
      <p:ext uri="{BB962C8B-B14F-4D97-AF65-F5344CB8AC3E}">
        <p14:creationId xmlns:p14="http://schemas.microsoft.com/office/powerpoint/2010/main" val="294619642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latin typeface="Times New Roman" pitchFamily="18" charset="0"/>
                <a:cs typeface="Times New Roman" pitchFamily="18" charset="0"/>
              </a:rPr>
              <a:t>RESEARCH &amp; DEVELOPMENT</a:t>
            </a:r>
          </a:p>
        </p:txBody>
      </p:sp>
      <p:sp>
        <p:nvSpPr>
          <p:cNvPr id="3" name="Content Placeholder 2"/>
          <p:cNvSpPr>
            <a:spLocks noGrp="1"/>
          </p:cNvSpPr>
          <p:nvPr>
            <p:ph idx="1"/>
          </p:nvPr>
        </p:nvSpPr>
        <p:spPr/>
        <p:txBody>
          <a:bodyPr/>
          <a:lstStyle/>
          <a:p>
            <a:r>
              <a:rPr lang="en-US" dirty="0">
                <a:latin typeface="Times New Roman" pitchFamily="18" charset="0"/>
                <a:cs typeface="Times New Roman" pitchFamily="18" charset="0"/>
              </a:rPr>
              <a:t>The last but that does not means the least source of new ideas is research and development (R&amp;D) activity. R&amp;D can be carried out in-house or outside the organization. R&amp;D activity suggests what and how a new or modified product can be produced to meet the customers’ requirements.</a:t>
            </a:r>
          </a:p>
        </p:txBody>
      </p:sp>
    </p:spTree>
    <p:extLst>
      <p:ext uri="{BB962C8B-B14F-4D97-AF65-F5344CB8AC3E}">
        <p14:creationId xmlns:p14="http://schemas.microsoft.com/office/powerpoint/2010/main" val="96119437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The Stages of Opportunity Identification process</a:t>
            </a:r>
            <a:endParaRPr lang="en-US" dirty="0"/>
          </a:p>
        </p:txBody>
      </p:sp>
      <p:sp>
        <p:nvSpPr>
          <p:cNvPr id="3" name="Content Placeholder 2"/>
          <p:cNvSpPr>
            <a:spLocks noGrp="1"/>
          </p:cNvSpPr>
          <p:nvPr>
            <p:ph idx="1"/>
          </p:nvPr>
        </p:nvSpPr>
        <p:spPr/>
        <p:txBody>
          <a:bodyPr>
            <a:normAutofit/>
          </a:bodyPr>
          <a:lstStyle/>
          <a:p>
            <a:r>
              <a:rPr lang="en-US" sz="4000" b="1" dirty="0">
                <a:latin typeface="Times New Roman" pitchFamily="18" charset="0"/>
                <a:cs typeface="Times New Roman" pitchFamily="18" charset="0"/>
              </a:rPr>
              <a:t>Preparation</a:t>
            </a:r>
          </a:p>
          <a:p>
            <a:r>
              <a:rPr lang="en-US" sz="4000" b="1" dirty="0">
                <a:latin typeface="Times New Roman" pitchFamily="18" charset="0"/>
                <a:cs typeface="Times New Roman" pitchFamily="18" charset="0"/>
              </a:rPr>
              <a:t>Incubation </a:t>
            </a:r>
          </a:p>
          <a:p>
            <a:r>
              <a:rPr lang="en-US" sz="4000" b="1" dirty="0">
                <a:latin typeface="Times New Roman" pitchFamily="18" charset="0"/>
                <a:cs typeface="Times New Roman" pitchFamily="18" charset="0"/>
              </a:rPr>
              <a:t>Insight</a:t>
            </a:r>
          </a:p>
          <a:p>
            <a:r>
              <a:rPr lang="en-US" sz="4000" b="1" dirty="0">
                <a:latin typeface="Times New Roman" pitchFamily="18" charset="0"/>
                <a:cs typeface="Times New Roman" pitchFamily="18" charset="0"/>
              </a:rPr>
              <a:t>Evaluation </a:t>
            </a:r>
          </a:p>
          <a:p>
            <a:r>
              <a:rPr lang="en-US" sz="4000" b="1" dirty="0">
                <a:latin typeface="Times New Roman" pitchFamily="18" charset="0"/>
                <a:cs typeface="Times New Roman" pitchFamily="18" charset="0"/>
              </a:rPr>
              <a:t>Elaboration</a:t>
            </a:r>
          </a:p>
        </p:txBody>
      </p:sp>
    </p:spTree>
    <p:extLst>
      <p:ext uri="{BB962C8B-B14F-4D97-AF65-F5344CB8AC3E}">
        <p14:creationId xmlns:p14="http://schemas.microsoft.com/office/powerpoint/2010/main" val="28653336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143000"/>
          </a:xfrm>
        </p:spPr>
        <p:txBody>
          <a:bodyPr>
            <a:noAutofit/>
          </a:bodyPr>
          <a:lstStyle/>
          <a:p>
            <a:r>
              <a:rPr lang="en-US" sz="8000" b="1" dirty="0">
                <a:latin typeface="Times New Roman" pitchFamily="18" charset="0"/>
                <a:cs typeface="Times New Roman" pitchFamily="18" charset="0"/>
              </a:rPr>
              <a:t>THANK YOU </a:t>
            </a:r>
            <a:r>
              <a:rPr lang="en-US" sz="8000" b="1" dirty="0">
                <a:latin typeface="Times New Roman" pitchFamily="18" charset="0"/>
                <a:cs typeface="Times New Roman" pitchFamily="18" charset="0"/>
                <a:sym typeface="Wingdings" pitchFamily="2" charset="2"/>
              </a:rPr>
              <a:t></a:t>
            </a:r>
            <a:endParaRPr lang="en-US" sz="8000" b="1" dirty="0">
              <a:latin typeface="Times New Roman" pitchFamily="18" charset="0"/>
              <a:cs typeface="Times New Roman" pitchFamily="18" charset="0"/>
            </a:endParaRPr>
          </a:p>
        </p:txBody>
      </p:sp>
    </p:spTree>
    <p:extLst>
      <p:ext uri="{BB962C8B-B14F-4D97-AF65-F5344CB8AC3E}">
        <p14:creationId xmlns:p14="http://schemas.microsoft.com/office/powerpoint/2010/main" val="212822496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3400" y="2438400"/>
            <a:ext cx="8229600" cy="1752600"/>
          </a:xfrm>
        </p:spPr>
        <p:txBody>
          <a:bodyPr>
            <a:noAutofit/>
          </a:bodyPr>
          <a:lstStyle/>
          <a:p>
            <a:r>
              <a:rPr lang="en-US" sz="4800" b="1" dirty="0">
                <a:latin typeface="Times New Roman" pitchFamily="18" charset="0"/>
                <a:cs typeface="Times New Roman" pitchFamily="18" charset="0"/>
              </a:rPr>
              <a:t>Introduction/Definition of concepts</a:t>
            </a:r>
            <a:endParaRPr lang="en-US" sz="4800" dirty="0">
              <a:latin typeface="Times New Roman" pitchFamily="18" charset="0"/>
              <a:cs typeface="Times New Roman" pitchFamily="18" charset="0"/>
            </a:endParaRPr>
          </a:p>
        </p:txBody>
      </p:sp>
    </p:spTree>
    <p:extLst>
      <p:ext uri="{BB962C8B-B14F-4D97-AF65-F5344CB8AC3E}">
        <p14:creationId xmlns:p14="http://schemas.microsoft.com/office/powerpoint/2010/main" val="305718111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chor="t">
            <a:noAutofit/>
          </a:bodyPr>
          <a:lstStyle/>
          <a:p>
            <a:r>
              <a:rPr lang="en-US" sz="3600" b="1" dirty="0">
                <a:latin typeface="Times New Roman" pitchFamily="18" charset="0"/>
                <a:cs typeface="Times New Roman" pitchFamily="18" charset="0"/>
              </a:rPr>
              <a:t>Opportunity Search and Identification</a:t>
            </a:r>
            <a:br>
              <a:rPr lang="en-US" sz="3600" dirty="0">
                <a:latin typeface="Times New Roman" pitchFamily="18" charset="0"/>
                <a:cs typeface="Times New Roman" pitchFamily="18" charset="0"/>
              </a:rPr>
            </a:b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a:xfrm>
            <a:off x="381000" y="1371600"/>
            <a:ext cx="8229600" cy="4983163"/>
          </a:xfrm>
        </p:spPr>
        <p:txBody>
          <a:bodyPr/>
          <a:lstStyle/>
          <a:p>
            <a:r>
              <a:rPr lang="en-US" dirty="0">
                <a:latin typeface="Times New Roman" pitchFamily="18" charset="0"/>
                <a:cs typeface="Times New Roman" pitchFamily="18" charset="0"/>
              </a:rPr>
              <a:t>Opportunity is a major process of self-evaluation of one’s ability to start, operate and run a business venture with the popular analysis often referred to as </a:t>
            </a:r>
            <a:r>
              <a:rPr lang="en-US" b="1" dirty="0">
                <a:latin typeface="Times New Roman" pitchFamily="18" charset="0"/>
                <a:cs typeface="Times New Roman" pitchFamily="18" charset="0"/>
              </a:rPr>
              <a:t>SWOT (Strength, Weaknesses, Opportunity and Threat). </a:t>
            </a:r>
            <a:r>
              <a:rPr lang="en-US" dirty="0">
                <a:latin typeface="Times New Roman" pitchFamily="18" charset="0"/>
                <a:cs typeface="Times New Roman" pitchFamily="18" charset="0"/>
              </a:rPr>
              <a:t>It helps to check the chances of succeeding in a particular choice of venture open to an individual through his experiences. </a:t>
            </a:r>
          </a:p>
        </p:txBody>
      </p:sp>
    </p:spTree>
    <p:extLst>
      <p:ext uri="{BB962C8B-B14F-4D97-AF65-F5344CB8AC3E}">
        <p14:creationId xmlns:p14="http://schemas.microsoft.com/office/powerpoint/2010/main" val="314779003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914400"/>
            <a:ext cx="8229600" cy="4525963"/>
          </a:xfrm>
        </p:spPr>
        <p:txBody>
          <a:bodyPr>
            <a:normAutofit/>
          </a:bodyPr>
          <a:lstStyle/>
          <a:p>
            <a:pPr marL="0" indent="0">
              <a:buNone/>
            </a:pPr>
            <a:r>
              <a:rPr lang="en-US" sz="4000" b="1" dirty="0">
                <a:latin typeface="Times New Roman" pitchFamily="18" charset="0"/>
                <a:cs typeface="Times New Roman" pitchFamily="18" charset="0"/>
              </a:rPr>
              <a:t>   S = Strengths</a:t>
            </a:r>
          </a:p>
          <a:p>
            <a:pPr marL="0" indent="0">
              <a:buNone/>
            </a:pPr>
            <a:r>
              <a:rPr lang="en-US" sz="4000" b="1" dirty="0">
                <a:latin typeface="Times New Roman" pitchFamily="18" charset="0"/>
                <a:cs typeface="Times New Roman" pitchFamily="18" charset="0"/>
              </a:rPr>
              <a:t>   W = Weaknesses</a:t>
            </a:r>
          </a:p>
          <a:p>
            <a:pPr marL="0" indent="0">
              <a:buNone/>
            </a:pPr>
            <a:r>
              <a:rPr lang="en-US" sz="4000" b="1" dirty="0">
                <a:latin typeface="Times New Roman" pitchFamily="18" charset="0"/>
                <a:cs typeface="Times New Roman" pitchFamily="18" charset="0"/>
              </a:rPr>
              <a:t>   O = Opportunities</a:t>
            </a:r>
          </a:p>
          <a:p>
            <a:pPr marL="0" indent="0">
              <a:buNone/>
            </a:pPr>
            <a:r>
              <a:rPr lang="en-US" sz="4000" b="1" dirty="0">
                <a:latin typeface="Times New Roman" pitchFamily="18" charset="0"/>
                <a:cs typeface="Times New Roman" pitchFamily="18" charset="0"/>
              </a:rPr>
              <a:t>   T = Threats</a:t>
            </a:r>
          </a:p>
        </p:txBody>
      </p:sp>
    </p:spTree>
    <p:extLst>
      <p:ext uri="{BB962C8B-B14F-4D97-AF65-F5344CB8AC3E}">
        <p14:creationId xmlns:p14="http://schemas.microsoft.com/office/powerpoint/2010/main" val="155887738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304800" y="914400"/>
            <a:ext cx="8229600" cy="4525963"/>
          </a:xfrm>
        </p:spPr>
        <p:txBody>
          <a:bodyPr>
            <a:normAutofit/>
          </a:bodyPr>
          <a:lstStyle/>
          <a:p>
            <a:pPr marL="0" indent="0">
              <a:buNone/>
            </a:pPr>
            <a:r>
              <a:rPr lang="en-US" sz="2400" dirty="0">
                <a:latin typeface="Times New Roman" pitchFamily="18" charset="0"/>
                <a:cs typeface="Times New Roman" pitchFamily="18" charset="0"/>
              </a:rPr>
              <a:t>SWOT Analysis is undertaken by business firms to understand their external and internal environment. </a:t>
            </a:r>
          </a:p>
          <a:p>
            <a:pPr marL="0" indent="0">
              <a:buNone/>
            </a:pPr>
            <a:r>
              <a:rPr lang="en-US" sz="2400" dirty="0">
                <a:latin typeface="Times New Roman" pitchFamily="18" charset="0"/>
                <a:cs typeface="Times New Roman" pitchFamily="18" charset="0"/>
              </a:rPr>
              <a:t>SWOT analysis is applied to formulate effective organizational strategies.</a:t>
            </a:r>
          </a:p>
          <a:p>
            <a:pPr marL="0" indent="0">
              <a:buNone/>
            </a:pPr>
            <a:endParaRPr lang="en-US" sz="2400" dirty="0">
              <a:latin typeface="Times New Roman" pitchFamily="18" charset="0"/>
              <a:cs typeface="Times New Roman" pitchFamily="18" charset="0"/>
            </a:endParaRP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54152" y="2819400"/>
            <a:ext cx="7924800" cy="2743200"/>
          </a:xfrm>
          <a:prstGeom prst="rect">
            <a:avLst/>
          </a:prstGeom>
        </p:spPr>
      </p:pic>
    </p:spTree>
    <p:extLst>
      <p:ext uri="{BB962C8B-B14F-4D97-AF65-F5344CB8AC3E}">
        <p14:creationId xmlns:p14="http://schemas.microsoft.com/office/powerpoint/2010/main" val="260371192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4525963"/>
          </a:xfrm>
        </p:spPr>
        <p:txBody>
          <a:bodyPr>
            <a:normAutofit/>
          </a:bodyPr>
          <a:lstStyle/>
          <a:p>
            <a:r>
              <a:rPr lang="en-US" sz="2800" dirty="0">
                <a:latin typeface="Times New Roman" pitchFamily="18" charset="0"/>
                <a:cs typeface="Times New Roman" pitchFamily="18" charset="0"/>
              </a:rPr>
              <a:t>New startups always focus on introducing a new product or service based on an unmet need, select an existing product or service from one market and offer it in another where they are not available; and sometimes the firm relies on a tried and tested formula that has worked elsewhere in a franchise setup.</a:t>
            </a:r>
          </a:p>
        </p:txBody>
      </p:sp>
    </p:spTree>
    <p:extLst>
      <p:ext uri="{BB962C8B-B14F-4D97-AF65-F5344CB8AC3E}">
        <p14:creationId xmlns:p14="http://schemas.microsoft.com/office/powerpoint/2010/main" val="36644974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b="1" dirty="0">
                <a:latin typeface="Times New Roman" pitchFamily="18" charset="0"/>
                <a:cs typeface="Times New Roman" pitchFamily="18" charset="0"/>
              </a:rPr>
              <a:t>Business Opportunity Identification Process</a:t>
            </a:r>
            <a:endParaRPr lang="en-US" sz="3600"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a:bodyPr>
          <a:lstStyle/>
          <a:p>
            <a:r>
              <a:rPr lang="en-US" sz="2800" dirty="0">
                <a:latin typeface="Times New Roman" pitchFamily="18" charset="0"/>
                <a:cs typeface="Times New Roman" pitchFamily="18" charset="0"/>
              </a:rPr>
              <a:t>It is pertinent to know how entrepreneurs identify and decide a new business opportunity with the best chance to succeed. The most important part of all business attempts common to most successful startups is answering an unmet need in the market. Customers are always interested in products that add value.</a:t>
            </a:r>
          </a:p>
        </p:txBody>
      </p:sp>
    </p:spTree>
    <p:extLst>
      <p:ext uri="{BB962C8B-B14F-4D97-AF65-F5344CB8AC3E}">
        <p14:creationId xmlns:p14="http://schemas.microsoft.com/office/powerpoint/2010/main" val="245194559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IDEA GENERATION</a:t>
            </a:r>
          </a:p>
        </p:txBody>
      </p:sp>
      <p:sp>
        <p:nvSpPr>
          <p:cNvPr id="3" name="Content Placeholder 2"/>
          <p:cNvSpPr>
            <a:spLocks noGrp="1"/>
          </p:cNvSpPr>
          <p:nvPr>
            <p:ph idx="1"/>
          </p:nvPr>
        </p:nvSpPr>
        <p:spPr/>
        <p:txBody>
          <a:bodyPr>
            <a:normAutofit/>
          </a:bodyPr>
          <a:lstStyle/>
          <a:p>
            <a:pPr fontAlgn="base"/>
            <a:r>
              <a:rPr lang="en-US" b="1" dirty="0">
                <a:latin typeface="Times New Roman" pitchFamily="18" charset="0"/>
                <a:cs typeface="Times New Roman" pitchFamily="18" charset="0"/>
              </a:rPr>
              <a:t>Sources of Ideas:</a:t>
            </a:r>
          </a:p>
          <a:p>
            <a:pPr marL="0" indent="0" fontAlgn="base">
              <a:buNone/>
            </a:pPr>
            <a:r>
              <a:rPr lang="en-US" dirty="0">
                <a:latin typeface="Times New Roman" pitchFamily="18" charset="0"/>
                <a:cs typeface="Times New Roman" pitchFamily="18" charset="0"/>
              </a:rPr>
              <a:t>In a sense, opportunity identification and selection are akin to, what is termed in marketing terminology, ‘new product development.’ Thus, product or opportunity identification and selection process starts with the generation of ideas, or say, ideas about some opportunities or products are generated in the first instance.</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26427656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096000"/>
          </a:xfrm>
        </p:spPr>
        <p:txBody>
          <a:bodyPr>
            <a:normAutofit/>
          </a:bodyPr>
          <a:lstStyle/>
          <a:p>
            <a:pPr marL="0" indent="0" fontAlgn="base">
              <a:buNone/>
            </a:pPr>
            <a:r>
              <a:rPr lang="en-US" dirty="0">
                <a:latin typeface="Times New Roman" pitchFamily="18" charset="0"/>
                <a:cs typeface="Times New Roman" pitchFamily="18" charset="0"/>
              </a:rPr>
              <a:t>(i)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Knowledge of potential customer needs.</a:t>
            </a:r>
          </a:p>
          <a:p>
            <a:pPr marL="0" indent="0" fontAlgn="base">
              <a:buNone/>
            </a:pPr>
            <a:r>
              <a:rPr lang="en-US" dirty="0">
                <a:latin typeface="Times New Roman" pitchFamily="18" charset="0"/>
                <a:cs typeface="Times New Roman" pitchFamily="18" charset="0"/>
              </a:rPr>
              <a:t>(ii)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Watching emerging trends in demands for certain products,</a:t>
            </a:r>
          </a:p>
          <a:p>
            <a:pPr marL="0" indent="0" fontAlgn="base">
              <a:buNone/>
            </a:pPr>
            <a:r>
              <a:rPr lang="en-US" dirty="0">
                <a:latin typeface="Times New Roman" pitchFamily="18" charset="0"/>
                <a:cs typeface="Times New Roman" pitchFamily="18" charset="0"/>
              </a:rPr>
              <a:t>(iii) Scope for producing substitute product.</a:t>
            </a:r>
          </a:p>
          <a:p>
            <a:pPr marL="0" indent="0" fontAlgn="base">
              <a:buNone/>
            </a:pPr>
            <a:r>
              <a:rPr lang="en-US" dirty="0">
                <a:latin typeface="Times New Roman" pitchFamily="18" charset="0"/>
                <a:cs typeface="Times New Roman" pitchFamily="18" charset="0"/>
              </a:rPr>
              <a:t>(iv)</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Going through certain professional magazines catering to specific interests like electronics, computers, etc.,</a:t>
            </a:r>
          </a:p>
          <a:p>
            <a:pPr marL="0" indent="0" fontAlgn="base">
              <a:buNone/>
            </a:pPr>
            <a:r>
              <a:rPr lang="en-US" dirty="0">
                <a:latin typeface="Times New Roman" pitchFamily="18" charset="0"/>
                <a:cs typeface="Times New Roman" pitchFamily="18" charset="0"/>
              </a:rPr>
              <a:t>(v)</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Success stories of known entrepreneurs or friends or relatives.</a:t>
            </a:r>
          </a:p>
          <a:p>
            <a:pPr marL="0" indent="0" fontAlgn="base">
              <a:buNone/>
            </a:pPr>
            <a:r>
              <a:rPr lang="en-US" dirty="0">
                <a:latin typeface="Times New Roman" pitchFamily="18" charset="0"/>
                <a:cs typeface="Times New Roman" pitchFamily="18" charset="0"/>
              </a:rPr>
              <a:t>(vi)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Making visits to trade fairs and exhibitions displaying new products and services.</a:t>
            </a:r>
          </a:p>
          <a:p>
            <a:pPr marL="0" indent="0" fontAlgn="base">
              <a:buNone/>
            </a:pPr>
            <a:r>
              <a:rPr lang="en-US" dirty="0">
                <a:latin typeface="Times New Roman" pitchFamily="18" charset="0"/>
                <a:cs typeface="Times New Roman" pitchFamily="18" charset="0"/>
              </a:rPr>
              <a:t>(vii)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Meeting with the Government agencies.</a:t>
            </a:r>
          </a:p>
          <a:p>
            <a:pPr marL="0" indent="0" fontAlgn="base">
              <a:buNone/>
            </a:pPr>
            <a:r>
              <a:rPr lang="en-US" dirty="0">
                <a:latin typeface="Times New Roman" pitchFamily="18" charset="0"/>
                <a:cs typeface="Times New Roman" pitchFamily="18" charset="0"/>
              </a:rPr>
              <a:t>(viii)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Ideas given by the knowledgeable persons.</a:t>
            </a:r>
          </a:p>
          <a:p>
            <a:pPr marL="0" indent="0" fontAlgn="base">
              <a:buNone/>
            </a:pPr>
            <a:r>
              <a:rPr lang="en-US" dirty="0">
                <a:latin typeface="Times New Roman" pitchFamily="18" charset="0"/>
                <a:cs typeface="Times New Roman" pitchFamily="18" charset="0"/>
              </a:rPr>
              <a:t>(xi)</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A new product introduced by the competitor.</a:t>
            </a:r>
          </a:p>
          <a:p>
            <a:pPr marL="0" indent="0" fontAlgn="base">
              <a:buNone/>
            </a:pPr>
            <a:r>
              <a:rPr lang="en-US" dirty="0">
                <a:latin typeface="Times New Roman" pitchFamily="18" charset="0"/>
                <a:cs typeface="Times New Roman" pitchFamily="18" charset="0"/>
              </a:rPr>
              <a:t>(x)</a:t>
            </a:r>
            <a:r>
              <a:rPr lang="en-US" i="1" dirty="0">
                <a:latin typeface="Times New Roman" pitchFamily="18" charset="0"/>
                <a:cs typeface="Times New Roman" pitchFamily="18" charset="0"/>
              </a:rPr>
              <a:t> </a:t>
            </a:r>
            <a:r>
              <a:rPr lang="en-US" dirty="0">
                <a:latin typeface="Times New Roman" pitchFamily="18" charset="0"/>
                <a:cs typeface="Times New Roman" pitchFamily="18" charset="0"/>
              </a:rPr>
              <a:t>One’s market insights through observation.</a:t>
            </a:r>
          </a:p>
          <a:p>
            <a:endParaRPr lang="en-US" dirty="0">
              <a:latin typeface="Times New Roman" pitchFamily="18" charset="0"/>
              <a:cs typeface="Times New Roman" pitchFamily="18" charset="0"/>
            </a:endParaRPr>
          </a:p>
        </p:txBody>
      </p:sp>
    </p:spTree>
    <p:extLst>
      <p:ext uri="{BB962C8B-B14F-4D97-AF65-F5344CB8AC3E}">
        <p14:creationId xmlns:p14="http://schemas.microsoft.com/office/powerpoint/2010/main" val="657971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Adjacency">
  <a:themeElements>
    <a:clrScheme name="Adjacency">
      <a:dk1>
        <a:srgbClr val="2F2B20"/>
      </a:dk1>
      <a:lt1>
        <a:srgbClr val="FFFFFF"/>
      </a:lt1>
      <a:dk2>
        <a:srgbClr val="675E47"/>
      </a:dk2>
      <a:lt2>
        <a:srgbClr val="DFDCB7"/>
      </a:lt2>
      <a:accent1>
        <a:srgbClr val="A9A57C"/>
      </a:accent1>
      <a:accent2>
        <a:srgbClr val="9CBEBD"/>
      </a:accent2>
      <a:accent3>
        <a:srgbClr val="D2CB6C"/>
      </a:accent3>
      <a:accent4>
        <a:srgbClr val="95A39D"/>
      </a:accent4>
      <a:accent5>
        <a:srgbClr val="C89F5D"/>
      </a:accent5>
      <a:accent6>
        <a:srgbClr val="B1A089"/>
      </a:accent6>
      <a:hlink>
        <a:srgbClr val="D25814"/>
      </a:hlink>
      <a:folHlink>
        <a:srgbClr val="849A0A"/>
      </a:folHlink>
    </a:clrScheme>
    <a:fontScheme name="Office">
      <a:majorFont>
        <a:latin typeface="Cambria"/>
        <a:ea typeface=""/>
        <a:cs typeface=""/>
        <a:font script="Jpan" typeface="ＭＳ 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明朝"/>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Adjacency">
      <a:fillStyleLst>
        <a:solidFill>
          <a:schemeClr val="phClr"/>
        </a:solidFill>
        <a:solidFill>
          <a:schemeClr val="phClr">
            <a:tint val="55000"/>
          </a:schemeClr>
        </a:solidFill>
        <a:solidFill>
          <a:schemeClr val="phClr"/>
        </a:soli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outerShdw blurRad="50800" dist="25400" algn="bl" rotWithShape="0">
              <a:srgbClr val="000000">
                <a:alpha val="60000"/>
              </a:srgbClr>
            </a:outerShdw>
          </a:effectLst>
        </a:effectStyle>
        <a:effectStyle>
          <a:effectLst/>
          <a:scene3d>
            <a:camera prst="orthographicFront">
              <a:rot lat="0" lon="0" rev="0"/>
            </a:camera>
            <a:lightRig rig="brightRoom" dir="tl">
              <a:rot lat="0" lon="0" rev="1800000"/>
            </a:lightRig>
          </a:scene3d>
          <a:sp3d contourW="10160" prstMaterial="dkEdge">
            <a:bevelT w="38100" h="50800" prst="angle"/>
            <a:contourClr>
              <a:schemeClr val="phClr">
                <a:shade val="40000"/>
                <a:satMod val="150000"/>
              </a:schemeClr>
            </a:contourClr>
          </a:sp3d>
        </a:effectStyle>
      </a:effectStyleLst>
      <a:bgFillStyleLst>
        <a:solidFill>
          <a:schemeClr val="phClr"/>
        </a:solidFill>
        <a:gradFill rotWithShape="1">
          <a:gsLst>
            <a:gs pos="0">
              <a:schemeClr val="phClr">
                <a:tint val="90000"/>
              </a:schemeClr>
            </a:gs>
            <a:gs pos="75000">
              <a:schemeClr val="phClr">
                <a:shade val="100000"/>
                <a:satMod val="115000"/>
              </a:schemeClr>
            </a:gs>
            <a:gs pos="100000">
              <a:schemeClr val="phClr">
                <a:shade val="70000"/>
                <a:satMod val="130000"/>
              </a:schemeClr>
            </a:gs>
          </a:gsLst>
          <a:path path="circle">
            <a:fillToRect l="20000" t="50000" r="100000" b="50000"/>
          </a:path>
        </a:gradFill>
        <a:blipFill rotWithShape="1">
          <a:blip xmlns:r="http://schemas.openxmlformats.org/officeDocument/2006/relationships" r:embed="rId1">
            <a:duotone>
              <a:schemeClr val="phClr">
                <a:tint val="97000"/>
              </a:schemeClr>
              <a:schemeClr val="phClr">
                <a:shade val="96000"/>
              </a:schemeClr>
            </a:duotone>
          </a:blip>
          <a:tile tx="0" ty="0" sx="32000" sy="32000" flip="none" algn="tl"/>
        </a:blip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Adjacency</Template>
  <TotalTime>301</TotalTime>
  <Words>634</Words>
  <Application>Microsoft Office PowerPoint</Application>
  <PresentationFormat>On-screen Show (4:3)</PresentationFormat>
  <Paragraphs>47</Paragraphs>
  <Slides>16</Slides>
  <Notes>0</Notes>
  <HiddenSlides>0</HiddenSlides>
  <MMClips>0</MMClips>
  <ScaleCrop>false</ScaleCrop>
  <HeadingPairs>
    <vt:vector size="4" baseType="variant">
      <vt:variant>
        <vt:lpstr>Theme</vt:lpstr>
      </vt:variant>
      <vt:variant>
        <vt:i4>1</vt:i4>
      </vt:variant>
      <vt:variant>
        <vt:lpstr>Slide Titles</vt:lpstr>
      </vt:variant>
      <vt:variant>
        <vt:i4>16</vt:i4>
      </vt:variant>
    </vt:vector>
  </HeadingPairs>
  <TitlesOfParts>
    <vt:vector size="17" baseType="lpstr">
      <vt:lpstr>Adjacency</vt:lpstr>
      <vt:lpstr>OPPORTUNITY IDENTIFICATION AND SELECTION-UNIT-II</vt:lpstr>
      <vt:lpstr>Introduction/Definition of concepts</vt:lpstr>
      <vt:lpstr>Opportunity Search and Identification </vt:lpstr>
      <vt:lpstr>PowerPoint Presentation</vt:lpstr>
      <vt:lpstr>PowerPoint Presentation</vt:lpstr>
      <vt:lpstr>PowerPoint Presentation</vt:lpstr>
      <vt:lpstr>Business Opportunity Identification Process</vt:lpstr>
      <vt:lpstr>IDEA GENERATION</vt:lpstr>
      <vt:lpstr>PowerPoint Presentation</vt:lpstr>
      <vt:lpstr>CONSUMERS</vt:lpstr>
      <vt:lpstr>EXISTING PRODUCTS AND SERVICES</vt:lpstr>
      <vt:lpstr>DISTRIBUITION CHANNEL</vt:lpstr>
      <vt:lpstr>GOVERNMENT</vt:lpstr>
      <vt:lpstr>RESEARCH &amp; DEVELOPMENT</vt:lpstr>
      <vt:lpstr>The Stages of Opportunity Identification process</vt:lpstr>
      <vt:lpstr>THANK YOU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CREATIVITY</dc:title>
  <dc:creator>Khushboo Kalra</dc:creator>
  <cp:lastModifiedBy>BBASecondA</cp:lastModifiedBy>
  <cp:revision>33</cp:revision>
  <dcterms:created xsi:type="dcterms:W3CDTF">2020-08-20T07:36:08Z</dcterms:created>
  <dcterms:modified xsi:type="dcterms:W3CDTF">2021-09-10T09:37:34Z</dcterms:modified>
</cp:coreProperties>
</file>