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EEE4-EA49-4873-97A4-6732C67AAB5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9658-B89A-4F19-A8E1-3C61C966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237" y="244787"/>
            <a:ext cx="5116830" cy="249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95"/>
              </a:spcBef>
            </a:pPr>
            <a:r>
              <a:rPr sz="5400" spc="-20" dirty="0"/>
              <a:t>OBJECT </a:t>
            </a:r>
            <a:r>
              <a:rPr sz="5400" spc="-10" dirty="0"/>
              <a:t>ORIENTED </a:t>
            </a:r>
            <a:r>
              <a:rPr sz="5400" spc="-1210" dirty="0"/>
              <a:t> </a:t>
            </a:r>
            <a:r>
              <a:rPr sz="5400" spc="-10" dirty="0"/>
              <a:t>PROGRAMMING </a:t>
            </a:r>
            <a:r>
              <a:rPr sz="5400" spc="-5" dirty="0"/>
              <a:t> </a:t>
            </a:r>
            <a:r>
              <a:rPr sz="5400" spc="5" dirty="0"/>
              <a:t>(PC-CS-203A)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74112" y="3545198"/>
            <a:ext cx="19608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15" dirty="0">
                <a:latin typeface="Calibri"/>
                <a:cs typeface="Calibri"/>
              </a:rPr>
              <a:t>U</a:t>
            </a:r>
            <a:r>
              <a:rPr sz="5400" spc="-40" dirty="0">
                <a:latin typeface="Calibri"/>
                <a:cs typeface="Calibri"/>
              </a:rPr>
              <a:t>N</a:t>
            </a:r>
            <a:r>
              <a:rPr sz="5400" dirty="0">
                <a:latin typeface="Calibri"/>
                <a:cs typeface="Calibri"/>
              </a:rPr>
              <a:t>I</a:t>
            </a:r>
            <a:r>
              <a:rPr sz="5400" spc="-20" dirty="0">
                <a:latin typeface="Calibri"/>
                <a:cs typeface="Calibri"/>
              </a:rPr>
              <a:t>T</a:t>
            </a:r>
            <a:r>
              <a:rPr sz="5400" spc="-5" dirty="0">
                <a:latin typeface="Calibri"/>
                <a:cs typeface="Calibri"/>
              </a:rPr>
              <a:t>-</a:t>
            </a:r>
            <a:r>
              <a:rPr sz="5400" spc="-15" dirty="0">
                <a:latin typeface="Calibri"/>
                <a:cs typeface="Calibri"/>
              </a:rPr>
              <a:t>II</a:t>
            </a:r>
            <a:endParaRPr sz="5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942" y="32951"/>
            <a:ext cx="40195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Example</a:t>
            </a:r>
            <a:r>
              <a:rPr spc="-185" dirty="0"/>
              <a:t> </a:t>
            </a:r>
            <a:r>
              <a:rPr spc="-1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38159"/>
            <a:ext cx="7239000" cy="58866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9636"/>
            <a:ext cx="8229600" cy="60511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6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448" y="261932"/>
            <a:ext cx="37725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Syllabus</a:t>
            </a:r>
            <a:r>
              <a:rPr spc="-175" dirty="0"/>
              <a:t> </a:t>
            </a:r>
            <a:r>
              <a:rPr spc="20" dirty="0"/>
              <a:t>(Unit-2)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52" y="1406512"/>
            <a:ext cx="8083550" cy="523621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76200" algn="just">
              <a:lnSpc>
                <a:spcPct val="90000"/>
              </a:lnSpc>
              <a:spcBef>
                <a:spcPts val="515"/>
              </a:spcBef>
            </a:pPr>
            <a:r>
              <a:rPr sz="3200" dirty="0">
                <a:latin typeface="Calibri"/>
                <a:cs typeface="Calibri"/>
              </a:rPr>
              <a:t>Friend </a:t>
            </a:r>
            <a:r>
              <a:rPr sz="3200" spc="5" dirty="0">
                <a:latin typeface="Calibri"/>
                <a:cs typeface="Calibri"/>
              </a:rPr>
              <a:t>Function and </a:t>
            </a:r>
            <a:r>
              <a:rPr sz="3200" dirty="0">
                <a:latin typeface="Calibri"/>
                <a:cs typeface="Calibri"/>
              </a:rPr>
              <a:t>Friend </a:t>
            </a:r>
            <a:r>
              <a:rPr sz="3200" spc="-10" dirty="0">
                <a:latin typeface="Calibri"/>
                <a:cs typeface="Calibri"/>
              </a:rPr>
              <a:t>Classes,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55" dirty="0">
                <a:latin typeface="Calibri"/>
                <a:cs typeface="Calibri"/>
              </a:rPr>
              <a:t>Pointer,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Dynamic </a:t>
            </a:r>
            <a:r>
              <a:rPr sz="3200" spc="1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Allocation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De-allocation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(New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Delete),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Members,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Constructors,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spc="-10" dirty="0">
                <a:latin typeface="Calibri"/>
                <a:cs typeface="Calibri"/>
              </a:rPr>
              <a:t>Constructors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Copy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,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12700" marR="68580" algn="just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Introduction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inheritance,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Types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of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Inheritance, Overriding </a:t>
            </a:r>
            <a:r>
              <a:rPr sz="3200" spc="-10" dirty="0">
                <a:latin typeface="Calibri"/>
                <a:cs typeface="Calibri"/>
              </a:rPr>
              <a:t>Base Class </a:t>
            </a:r>
            <a:r>
              <a:rPr sz="3200" spc="-20" dirty="0">
                <a:latin typeface="Calibri"/>
                <a:cs typeface="Calibri"/>
              </a:rPr>
              <a:t>Members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Derived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Public,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Protected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Private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Inheritance,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Effect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Deconstructors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Base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Class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Derived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96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9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6" y="32951"/>
            <a:ext cx="45250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FRIEND</a:t>
            </a:r>
            <a:r>
              <a:rPr spc="-114" dirty="0"/>
              <a:t> </a:t>
            </a:r>
            <a:r>
              <a:rPr spc="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55" y="881756"/>
            <a:ext cx="8090534" cy="55505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715" indent="-343535" algn="just">
              <a:lnSpc>
                <a:spcPts val="2930"/>
              </a:lnSpc>
              <a:spcBef>
                <a:spcPts val="459"/>
              </a:spcBef>
              <a:buFont typeface="Arial MT"/>
              <a:buChar char="•"/>
              <a:tabLst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more </a:t>
            </a:r>
            <a:r>
              <a:rPr sz="2700" spc="-15" dirty="0">
                <a:latin typeface="Calibri"/>
                <a:cs typeface="Calibri"/>
              </a:rPr>
              <a:t>classes </a:t>
            </a:r>
            <a:r>
              <a:rPr sz="2700" dirty="0">
                <a:latin typeface="Calibri"/>
                <a:cs typeface="Calibri"/>
              </a:rPr>
              <a:t>are </a:t>
            </a:r>
            <a:r>
              <a:rPr sz="2700" spc="-15" dirty="0">
                <a:latin typeface="Calibri"/>
                <a:cs typeface="Calibri"/>
              </a:rPr>
              <a:t>required </a:t>
            </a:r>
            <a:r>
              <a:rPr sz="2700" spc="-5" dirty="0">
                <a:latin typeface="Calibri"/>
                <a:cs typeface="Calibri"/>
              </a:rPr>
              <a:t>to </a:t>
            </a:r>
            <a:r>
              <a:rPr sz="2700" spc="-15" dirty="0">
                <a:latin typeface="Calibri"/>
                <a:cs typeface="Calibri"/>
              </a:rPr>
              <a:t>share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particular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function, C++ allows </a:t>
            </a:r>
            <a:r>
              <a:rPr sz="2700" dirty="0">
                <a:latin typeface="Calibri"/>
                <a:cs typeface="Calibri"/>
              </a:rPr>
              <a:t>a common </a:t>
            </a:r>
            <a:r>
              <a:rPr sz="2700" spc="-10" dirty="0">
                <a:latin typeface="Calibri"/>
                <a:cs typeface="Calibri"/>
              </a:rPr>
              <a:t>function </a:t>
            </a:r>
            <a:r>
              <a:rPr sz="2700" spc="-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be </a:t>
            </a:r>
            <a:r>
              <a:rPr sz="2700" spc="-5" dirty="0">
                <a:latin typeface="Calibri"/>
                <a:cs typeface="Calibri"/>
              </a:rPr>
              <a:t>made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friendly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with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both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classes.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2930"/>
              </a:lnSpc>
              <a:buFont typeface="Arial MT"/>
              <a:buChar char="•"/>
              <a:tabLst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function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can</a:t>
            </a:r>
            <a:r>
              <a:rPr sz="2700" spc="-10" dirty="0">
                <a:latin typeface="Calibri"/>
                <a:cs typeface="Calibri"/>
              </a:rPr>
              <a:t> access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private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data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these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classes.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function </a:t>
            </a:r>
            <a:r>
              <a:rPr sz="2700" dirty="0">
                <a:latin typeface="Calibri"/>
                <a:cs typeface="Calibri"/>
              </a:rPr>
              <a:t>need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 a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member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classes.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function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5" dirty="0">
                <a:latin typeface="Calibri"/>
                <a:cs typeface="Calibri"/>
              </a:rPr>
              <a:t> declared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as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friend</a:t>
            </a:r>
            <a:r>
              <a:rPr sz="2700" b="1" spc="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class.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355600" indent="-343535">
              <a:lnSpc>
                <a:spcPts val="3085"/>
              </a:lnSpc>
              <a:buFont typeface="Arial MT"/>
              <a:buChar char="•"/>
              <a:tabLst>
                <a:tab pos="355600" algn="l"/>
                <a:tab pos="356235" algn="l"/>
                <a:tab pos="1709420" algn="l"/>
                <a:tab pos="3406775" algn="l"/>
                <a:tab pos="4474210" algn="l"/>
                <a:tab pos="4960620" algn="l"/>
                <a:tab pos="6419215" algn="l"/>
                <a:tab pos="6886575" algn="l"/>
              </a:tabLst>
            </a:pPr>
            <a:r>
              <a:rPr sz="2700" spc="-5" dirty="0">
                <a:latin typeface="Calibri"/>
                <a:cs typeface="Calibri"/>
              </a:rPr>
              <a:t>Function</a:t>
            </a:r>
            <a:r>
              <a:rPr sz="2700" spc="-5" dirty="0"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Calibri"/>
                <a:cs typeface="Calibri"/>
              </a:rPr>
              <a:t>declaration</a:t>
            </a:r>
            <a:r>
              <a:rPr sz="2700" spc="-15" dirty="0"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Calibri"/>
                <a:cs typeface="Calibri"/>
              </a:rPr>
              <a:t>should</a:t>
            </a:r>
            <a:r>
              <a:rPr sz="2700" spc="-5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preceded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Calibri"/>
                <a:cs typeface="Calibri"/>
              </a:rPr>
              <a:t>keyword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3085"/>
              </a:lnSpc>
            </a:pPr>
            <a:r>
              <a:rPr sz="2700" b="1" spc="-15" dirty="0">
                <a:latin typeface="Calibri"/>
                <a:cs typeface="Calibri"/>
              </a:rPr>
              <a:t>friend</a:t>
            </a:r>
            <a:r>
              <a:rPr sz="2700" spc="-1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6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571" y="462274"/>
            <a:ext cx="8088630" cy="59829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  <a:tab pos="356235" algn="l"/>
                <a:tab pos="1595755" algn="l"/>
                <a:tab pos="3159125" algn="l"/>
                <a:tab pos="3911600" algn="l"/>
                <a:tab pos="4512310" algn="l"/>
                <a:tab pos="5952490" algn="l"/>
                <a:tab pos="7764145" algn="l"/>
              </a:tabLst>
            </a:pP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u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80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45" dirty="0">
                <a:latin typeface="Calibri"/>
                <a:cs typeface="Calibri"/>
              </a:rPr>
              <a:t>n</a:t>
            </a:r>
            <a:r>
              <a:rPr sz="3200" spc="-1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an</a:t>
            </a:r>
            <a:r>
              <a:rPr sz="3200" spc="-30" dirty="0">
                <a:latin typeface="Calibri"/>
                <a:cs typeface="Calibri"/>
              </a:rPr>
              <a:t>y</a:t>
            </a:r>
            <a:r>
              <a:rPr sz="3200" spc="35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Calibri"/>
                <a:cs typeface="Calibri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program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like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normal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C++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6350" indent="-343535">
              <a:lnSpc>
                <a:spcPts val="3829"/>
              </a:lnSpc>
              <a:buFont typeface="Arial MT"/>
              <a:buChar char="•"/>
              <a:tabLst>
                <a:tab pos="355600" algn="l"/>
                <a:tab pos="356235" algn="l"/>
                <a:tab pos="2071370" algn="l"/>
                <a:tab pos="3940175" algn="l"/>
                <a:tab pos="4989195" algn="l"/>
                <a:tab pos="5818505" algn="l"/>
                <a:tab pos="6343015" algn="l"/>
                <a:tab pos="6657975" algn="l"/>
              </a:tabLst>
            </a:pP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35" dirty="0">
                <a:latin typeface="Calibri"/>
                <a:cs typeface="Calibri"/>
              </a:rPr>
              <a:t>un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i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-65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d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u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5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wo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friend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scope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resolution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" dirty="0">
                <a:latin typeface="Calibri"/>
                <a:cs typeface="Calibri"/>
              </a:rPr>
              <a:t>::.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6350" indent="-343535">
              <a:lnSpc>
                <a:spcPts val="3829"/>
              </a:lnSpc>
              <a:buFont typeface="Arial MT"/>
              <a:buChar char="•"/>
              <a:tabLst>
                <a:tab pos="355600" algn="l"/>
                <a:tab pos="356235" algn="l"/>
                <a:tab pos="774700" algn="l"/>
                <a:tab pos="2338705" algn="l"/>
                <a:tab pos="3091815" algn="l"/>
                <a:tab pos="3683000" algn="l"/>
                <a:tab pos="5294630" algn="l"/>
                <a:tab pos="5838190" algn="l"/>
                <a:tab pos="7000875" algn="l"/>
                <a:tab pos="7487284" algn="l"/>
              </a:tabLst>
            </a:pP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u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80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65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Calibri"/>
                <a:cs typeface="Calibri"/>
              </a:rPr>
              <a:t>number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7620" indent="-343535">
              <a:lnSpc>
                <a:spcPts val="3829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  <a:tab pos="889635" algn="l"/>
                <a:tab pos="2177415" algn="l"/>
                <a:tab pos="3845560" algn="l"/>
                <a:tab pos="4723130" algn="l"/>
                <a:tab pos="6076315" algn="l"/>
                <a:tab pos="6915784" algn="l"/>
              </a:tabLst>
            </a:pP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35" dirty="0">
                <a:latin typeface="Calibri"/>
                <a:cs typeface="Calibri"/>
              </a:rPr>
              <a:t>un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cc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-100" dirty="0">
                <a:latin typeface="Calibri"/>
                <a:cs typeface="Calibri"/>
              </a:rPr>
              <a:t>v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members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0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324" y="460433"/>
            <a:ext cx="74650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Characteristics</a:t>
            </a:r>
            <a:r>
              <a:rPr spc="-105" dirty="0"/>
              <a:t> </a:t>
            </a:r>
            <a:r>
              <a:rPr spc="10" dirty="0"/>
              <a:t>of</a:t>
            </a:r>
            <a:r>
              <a:rPr spc="-40" dirty="0"/>
              <a:t> </a:t>
            </a:r>
            <a:r>
              <a:rPr spc="10" dirty="0"/>
              <a:t>friend</a:t>
            </a:r>
            <a:r>
              <a:rPr spc="-100" dirty="0"/>
              <a:t> </a:t>
            </a:r>
            <a:r>
              <a:rPr spc="1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660" rIns="0" bIns="0" rtlCol="0">
            <a:spAutoFit/>
          </a:bodyPr>
          <a:lstStyle/>
          <a:p>
            <a:pPr marL="370205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pc="10" dirty="0"/>
              <a:t>It</a:t>
            </a:r>
            <a:r>
              <a:rPr spc="445" dirty="0"/>
              <a:t> </a:t>
            </a:r>
            <a:r>
              <a:rPr spc="10" dirty="0"/>
              <a:t>is</a:t>
            </a:r>
            <a:r>
              <a:rPr spc="409" dirty="0"/>
              <a:t> </a:t>
            </a:r>
            <a:r>
              <a:rPr dirty="0"/>
              <a:t>not</a:t>
            </a:r>
            <a:r>
              <a:rPr spc="450" dirty="0"/>
              <a:t> </a:t>
            </a:r>
            <a:r>
              <a:rPr spc="-25" dirty="0"/>
              <a:t>in</a:t>
            </a:r>
            <a:r>
              <a:rPr spc="430" dirty="0"/>
              <a:t> </a:t>
            </a:r>
            <a:r>
              <a:rPr spc="5" dirty="0"/>
              <a:t>the</a:t>
            </a:r>
            <a:r>
              <a:rPr spc="380" dirty="0"/>
              <a:t> </a:t>
            </a:r>
            <a:r>
              <a:rPr dirty="0"/>
              <a:t>scope</a:t>
            </a:r>
            <a:r>
              <a:rPr spc="385" dirty="0"/>
              <a:t> </a:t>
            </a:r>
            <a:r>
              <a:rPr spc="20" dirty="0"/>
              <a:t>of</a:t>
            </a:r>
            <a:r>
              <a:rPr spc="390" dirty="0"/>
              <a:t> </a:t>
            </a:r>
            <a:r>
              <a:rPr spc="5" dirty="0"/>
              <a:t>the</a:t>
            </a:r>
            <a:r>
              <a:rPr spc="375" dirty="0"/>
              <a:t> </a:t>
            </a:r>
            <a:r>
              <a:rPr dirty="0"/>
              <a:t>class</a:t>
            </a:r>
            <a:r>
              <a:rPr spc="425" dirty="0"/>
              <a:t> </a:t>
            </a:r>
            <a:r>
              <a:rPr spc="-5" dirty="0"/>
              <a:t>to</a:t>
            </a:r>
            <a:r>
              <a:rPr spc="345" dirty="0"/>
              <a:t> </a:t>
            </a:r>
            <a:r>
              <a:rPr dirty="0"/>
              <a:t>which</a:t>
            </a:r>
            <a:r>
              <a:rPr spc="440" dirty="0"/>
              <a:t> </a:t>
            </a:r>
            <a:r>
              <a:rPr spc="10" dirty="0"/>
              <a:t>it </a:t>
            </a:r>
            <a:r>
              <a:rPr spc="-710" dirty="0"/>
              <a:t> </a:t>
            </a:r>
            <a:r>
              <a:rPr spc="25" dirty="0"/>
              <a:t>has</a:t>
            </a:r>
            <a:r>
              <a:rPr spc="-105" dirty="0"/>
              <a:t> </a:t>
            </a:r>
            <a:r>
              <a:rPr dirty="0"/>
              <a:t>been</a:t>
            </a:r>
            <a:r>
              <a:rPr spc="-15" dirty="0"/>
              <a:t> </a:t>
            </a:r>
            <a:r>
              <a:rPr spc="-5" dirty="0"/>
              <a:t>declared</a:t>
            </a:r>
            <a:r>
              <a:rPr spc="-10" dirty="0"/>
              <a:t> </a:t>
            </a:r>
            <a:r>
              <a:rPr spc="25" dirty="0"/>
              <a:t>as</a:t>
            </a:r>
            <a:r>
              <a:rPr spc="-4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friend.</a:t>
            </a:r>
          </a:p>
          <a:p>
            <a:pPr marL="370205" marR="5080" indent="-3435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70840" algn="l"/>
                <a:tab pos="371475" algn="l"/>
                <a:tab pos="1447800" algn="l"/>
                <a:tab pos="1867535" algn="l"/>
                <a:tab pos="2315845" algn="l"/>
                <a:tab pos="3088005" algn="l"/>
                <a:tab pos="3593465" algn="l"/>
                <a:tab pos="4337050" algn="l"/>
                <a:tab pos="5490845" algn="l"/>
                <a:tab pos="6034405" algn="l"/>
                <a:tab pos="6777990" algn="l"/>
                <a:tab pos="7855584" algn="l"/>
              </a:tabLst>
            </a:pPr>
            <a:r>
              <a:rPr spc="20" dirty="0"/>
              <a:t>S</a:t>
            </a:r>
            <a:r>
              <a:rPr spc="5" dirty="0"/>
              <a:t>i</a:t>
            </a:r>
            <a:r>
              <a:rPr spc="45" dirty="0"/>
              <a:t>n</a:t>
            </a:r>
            <a:r>
              <a:rPr spc="-10" dirty="0"/>
              <a:t>c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0" dirty="0"/>
              <a:t>it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0" dirty="0"/>
              <a:t>is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35" dirty="0"/>
              <a:t>n</a:t>
            </a:r>
            <a:r>
              <a:rPr spc="30" dirty="0"/>
              <a:t>o</a:t>
            </a:r>
            <a:r>
              <a:rPr spc="10" dirty="0"/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65" dirty="0"/>
              <a:t>i</a:t>
            </a:r>
            <a:r>
              <a:rPr spc="15" dirty="0"/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t</a:t>
            </a:r>
            <a:r>
              <a:rPr spc="35" dirty="0"/>
              <a:t>h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5" dirty="0"/>
              <a:t>s</a:t>
            </a:r>
            <a:r>
              <a:rPr spc="-80" dirty="0"/>
              <a:t>c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35" dirty="0"/>
              <a:t>o</a:t>
            </a:r>
            <a:r>
              <a:rPr spc="5" dirty="0"/>
              <a:t>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t</a:t>
            </a:r>
            <a:r>
              <a:rPr spc="35" dirty="0"/>
              <a:t>h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c</a:t>
            </a:r>
            <a:r>
              <a:rPr spc="5" dirty="0"/>
              <a:t>l</a:t>
            </a:r>
            <a:r>
              <a:rPr spc="-30" dirty="0"/>
              <a:t>a</a:t>
            </a:r>
            <a:r>
              <a:rPr spc="15" dirty="0"/>
              <a:t>ss</a:t>
            </a:r>
            <a:r>
              <a:rPr spc="5" dirty="0"/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0" dirty="0"/>
              <a:t>i</a:t>
            </a:r>
            <a:r>
              <a:rPr spc="5" dirty="0"/>
              <a:t>t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20" dirty="0"/>
              <a:t>cannot</a:t>
            </a:r>
            <a:r>
              <a:rPr spc="-135" dirty="0"/>
              <a:t> </a:t>
            </a:r>
            <a:r>
              <a:rPr spc="25" dirty="0"/>
              <a:t>be</a:t>
            </a:r>
            <a:r>
              <a:rPr spc="-85" dirty="0"/>
              <a:t> </a:t>
            </a:r>
            <a:r>
              <a:rPr spc="5" dirty="0"/>
              <a:t>called</a:t>
            </a:r>
            <a:r>
              <a:rPr spc="-85" dirty="0"/>
              <a:t> </a:t>
            </a:r>
            <a:r>
              <a:rPr spc="20" dirty="0"/>
              <a:t>using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5" dirty="0"/>
              <a:t>object</a:t>
            </a:r>
            <a:r>
              <a:rPr spc="-70" dirty="0"/>
              <a:t> </a:t>
            </a:r>
            <a:r>
              <a:rPr spc="20" dirty="0"/>
              <a:t>of</a:t>
            </a:r>
            <a:r>
              <a:rPr spc="15" dirty="0"/>
              <a:t> that</a:t>
            </a:r>
            <a:r>
              <a:rPr spc="-65" dirty="0"/>
              <a:t> </a:t>
            </a:r>
            <a:r>
              <a:rPr spc="15" dirty="0"/>
              <a:t>class.</a:t>
            </a:r>
          </a:p>
          <a:p>
            <a:pPr marL="370205" marR="5080" indent="-343535">
              <a:lnSpc>
                <a:spcPts val="3829"/>
              </a:lnSpc>
              <a:spcBef>
                <a:spcPts val="844"/>
              </a:spcBef>
              <a:buFont typeface="Arial MT"/>
              <a:buChar char="•"/>
              <a:tabLst>
                <a:tab pos="370840" algn="l"/>
                <a:tab pos="371475" algn="l"/>
                <a:tab pos="875665" algn="l"/>
                <a:tab pos="1724660" algn="l"/>
                <a:tab pos="2411095" algn="l"/>
                <a:tab pos="3964940" algn="l"/>
                <a:tab pos="4785360" algn="l"/>
                <a:tab pos="5252720" algn="l"/>
                <a:tab pos="6701790" algn="l"/>
              </a:tabLst>
            </a:pPr>
            <a:r>
              <a:rPr spc="15" dirty="0"/>
              <a:t>I</a:t>
            </a:r>
            <a:r>
              <a:rPr spc="10" dirty="0"/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c</a:t>
            </a:r>
            <a:r>
              <a:rPr spc="35" dirty="0"/>
              <a:t>a</a:t>
            </a:r>
            <a:r>
              <a:rPr spc="15" dirty="0"/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40" dirty="0"/>
              <a:t>b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5" dirty="0"/>
              <a:t>i</a:t>
            </a:r>
            <a:r>
              <a:rPr spc="-25" dirty="0"/>
              <a:t>n</a:t>
            </a:r>
            <a:r>
              <a:rPr spc="-100" dirty="0"/>
              <a:t>v</a:t>
            </a:r>
            <a:r>
              <a:rPr spc="-40" dirty="0"/>
              <a:t>o</a:t>
            </a:r>
            <a:r>
              <a:rPr spc="-35" dirty="0"/>
              <a:t>k</a:t>
            </a:r>
            <a:r>
              <a:rPr spc="-25" dirty="0"/>
              <a:t>e</a:t>
            </a:r>
            <a:r>
              <a:rPr spc="15"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5" dirty="0"/>
              <a:t>l</a:t>
            </a:r>
            <a:r>
              <a:rPr spc="-55" dirty="0"/>
              <a:t>i</a:t>
            </a:r>
            <a:r>
              <a:rPr spc="-35" dirty="0"/>
              <a:t>k</a:t>
            </a:r>
            <a:r>
              <a:rPr spc="1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0"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5" dirty="0"/>
              <a:t>n</a:t>
            </a:r>
            <a:r>
              <a:rPr spc="30" dirty="0"/>
              <a:t>o</a:t>
            </a:r>
            <a:r>
              <a:rPr spc="10" dirty="0"/>
              <a:t>r</a:t>
            </a:r>
            <a:r>
              <a:rPr spc="-10" dirty="0"/>
              <a:t>m</a:t>
            </a:r>
            <a:r>
              <a:rPr spc="35" dirty="0"/>
              <a:t>a</a:t>
            </a:r>
            <a:r>
              <a:rPr spc="5" dirty="0"/>
              <a:t>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f</a:t>
            </a:r>
            <a:r>
              <a:rPr spc="-35" dirty="0"/>
              <a:t>u</a:t>
            </a:r>
            <a:r>
              <a:rPr spc="35" dirty="0"/>
              <a:t>n</a:t>
            </a:r>
            <a:r>
              <a:rPr spc="-10" dirty="0"/>
              <a:t>c</a:t>
            </a:r>
            <a:r>
              <a:rPr spc="-25" dirty="0"/>
              <a:t>t</a:t>
            </a:r>
            <a:r>
              <a:rPr spc="5" dirty="0"/>
              <a:t>i</a:t>
            </a:r>
            <a:r>
              <a:rPr spc="35" dirty="0"/>
              <a:t>o</a:t>
            </a:r>
            <a:r>
              <a:rPr spc="10" dirty="0"/>
              <a:t>n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without</a:t>
            </a:r>
            <a:r>
              <a:rPr spc="-140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5" dirty="0"/>
              <a:t>help</a:t>
            </a:r>
            <a:r>
              <a:rPr spc="-85" dirty="0"/>
              <a:t> </a:t>
            </a:r>
            <a:r>
              <a:rPr spc="20" dirty="0"/>
              <a:t>of</a:t>
            </a:r>
            <a:r>
              <a:rPr spc="15" dirty="0"/>
              <a:t> </a:t>
            </a:r>
            <a:r>
              <a:rPr spc="5" dirty="0"/>
              <a:t>any</a:t>
            </a:r>
            <a:r>
              <a:rPr spc="-75" dirty="0"/>
              <a:t> </a:t>
            </a:r>
            <a:r>
              <a:rPr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34549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324" y="460433"/>
            <a:ext cx="74650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Characteristics</a:t>
            </a:r>
            <a:r>
              <a:rPr spc="-105" dirty="0"/>
              <a:t> </a:t>
            </a:r>
            <a:r>
              <a:rPr spc="10" dirty="0"/>
              <a:t>of</a:t>
            </a:r>
            <a:r>
              <a:rPr spc="-40" dirty="0"/>
              <a:t> </a:t>
            </a:r>
            <a:r>
              <a:rPr spc="10" dirty="0"/>
              <a:t>friend</a:t>
            </a:r>
            <a:r>
              <a:rPr spc="-100" dirty="0"/>
              <a:t> </a:t>
            </a:r>
            <a:r>
              <a:rPr spc="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1" y="1606919"/>
            <a:ext cx="80848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  <a:tab pos="755650" algn="l"/>
                <a:tab pos="2071370" algn="l"/>
                <a:tab pos="3291840" algn="l"/>
                <a:tab pos="4007485" algn="l"/>
                <a:tab pos="5580380" algn="l"/>
                <a:tab pos="6838950" algn="l"/>
              </a:tabLst>
            </a:pPr>
            <a:r>
              <a:rPr sz="3200" spc="10" dirty="0">
                <a:latin typeface="Calibri"/>
                <a:cs typeface="Calibri"/>
              </a:rPr>
              <a:t>It</a:t>
            </a:r>
            <a:r>
              <a:rPr sz="3200" spc="1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Calibri"/>
                <a:cs typeface="Calibri"/>
              </a:rPr>
              <a:t>cannot</a:t>
            </a:r>
            <a:r>
              <a:rPr sz="3200" spc="1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access</a:t>
            </a:r>
            <a:r>
              <a:rPr sz="3200" spc="-1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member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names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directly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793" y="2093206"/>
            <a:ext cx="4853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89635" algn="l"/>
                <a:tab pos="1718945" algn="l"/>
                <a:tab pos="2319655" algn="l"/>
                <a:tab pos="3139440" algn="l"/>
                <a:tab pos="3807460" algn="l"/>
              </a:tabLst>
            </a:pP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	</a:t>
            </a:r>
            <a:r>
              <a:rPr sz="3200" spc="25" dirty="0">
                <a:latin typeface="Calibri"/>
                <a:cs typeface="Calibri"/>
              </a:rPr>
              <a:t>has</a:t>
            </a:r>
            <a:r>
              <a:rPr sz="3200" spc="25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25" dirty="0">
                <a:latin typeface="Calibri"/>
                <a:cs typeface="Calibri"/>
              </a:rPr>
              <a:t>an</a:t>
            </a:r>
            <a:r>
              <a:rPr sz="3200" spc="25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1639" y="2093206"/>
            <a:ext cx="266573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marR="5080" indent="-133985">
              <a:lnSpc>
                <a:spcPts val="3829"/>
              </a:lnSpc>
              <a:spcBef>
                <a:spcPts val="245"/>
              </a:spcBef>
              <a:tabLst>
                <a:tab pos="1204595" algn="l"/>
                <a:tab pos="1242695" algn="l"/>
                <a:tab pos="2081530" algn="l"/>
              </a:tabLst>
            </a:pPr>
            <a:r>
              <a:rPr sz="3200" spc="35" dirty="0">
                <a:latin typeface="Calibri"/>
                <a:cs typeface="Calibri"/>
              </a:rPr>
              <a:t>na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3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d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3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93" y="2579613"/>
            <a:ext cx="4921885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  <a:tabLst>
                <a:tab pos="2415540" algn="l"/>
                <a:tab pos="4169410" algn="l"/>
              </a:tabLst>
            </a:pP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3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ip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3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Calibri"/>
                <a:cs typeface="Calibri"/>
              </a:rPr>
              <a:t>name.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71" y="3657212"/>
            <a:ext cx="8091805" cy="1595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  <a:tab pos="755650" algn="l"/>
                <a:tab pos="1490345" algn="l"/>
                <a:tab pos="3644900" algn="l"/>
                <a:tab pos="4789170" algn="l"/>
                <a:tab pos="7068184" algn="l"/>
              </a:tabLst>
            </a:pP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65" dirty="0">
                <a:latin typeface="Calibri"/>
                <a:cs typeface="Calibri"/>
              </a:rPr>
              <a:t>l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-100" dirty="0">
                <a:latin typeface="Calibri"/>
                <a:cs typeface="Calibri"/>
              </a:rPr>
              <a:t>v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Calibri"/>
                <a:cs typeface="Calibri"/>
              </a:rPr>
              <a:t>p</a:t>
            </a:r>
            <a:r>
              <a:rPr sz="3200" spc="35" dirty="0">
                <a:latin typeface="Calibri"/>
                <a:cs typeface="Calibri"/>
              </a:rPr>
              <a:t>ub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c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Calibri"/>
                <a:cs typeface="Calibri"/>
              </a:rPr>
              <a:t>part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class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without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affecting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meaning.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Usually,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has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arguments.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2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417" y="0"/>
            <a:ext cx="40290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Example</a:t>
            </a:r>
            <a:r>
              <a:rPr spc="-185" dirty="0"/>
              <a:t> </a:t>
            </a:r>
            <a:r>
              <a:rPr spc="-5" dirty="0"/>
              <a:t>program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762000"/>
            <a:ext cx="6553200" cy="5561330"/>
            <a:chOff x="381000" y="762000"/>
            <a:chExt cx="6553200" cy="5561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066760"/>
              <a:ext cx="6477000" cy="52565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762000"/>
              <a:ext cx="4724400" cy="32385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400800"/>
            <a:ext cx="2514600" cy="457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7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2" y="460433"/>
            <a:ext cx="27317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Friend</a:t>
            </a:r>
            <a:r>
              <a:rPr spc="-155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8438"/>
            <a:ext cx="8082915" cy="27539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marR="5080" indent="-343535">
              <a:lnSpc>
                <a:spcPts val="3229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  <a:tab pos="356235" algn="l"/>
                <a:tab pos="2052955" algn="l"/>
                <a:tab pos="3549650" algn="l"/>
                <a:tab pos="4074160" algn="l"/>
                <a:tab pos="4874895" algn="l"/>
                <a:tab pos="5800090" algn="l"/>
                <a:tab pos="6553200" algn="l"/>
                <a:tab pos="7144384" algn="l"/>
              </a:tabLst>
            </a:pPr>
            <a:r>
              <a:rPr sz="3000" spc="-20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embe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unc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end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function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another</a:t>
            </a:r>
            <a:r>
              <a:rPr sz="3000" spc="5" dirty="0">
                <a:latin typeface="Calibri"/>
                <a:cs typeface="Calibri"/>
              </a:rPr>
              <a:t> class.</a:t>
            </a:r>
            <a:endParaRPr sz="3000">
              <a:latin typeface="Calibri"/>
              <a:cs typeface="Calibri"/>
            </a:endParaRPr>
          </a:p>
          <a:p>
            <a:pPr marL="355600" marR="17780" indent="-343535">
              <a:lnSpc>
                <a:spcPts val="3229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  <a:tab pos="1346835" algn="l"/>
                <a:tab pos="2242820" algn="l"/>
                <a:tab pos="2948305" algn="l"/>
                <a:tab pos="4339590" algn="l"/>
                <a:tab pos="5368925" algn="l"/>
                <a:tab pos="6484620" algn="l"/>
              </a:tabLst>
            </a:pP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he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de</a:t>
            </a:r>
            <a:r>
              <a:rPr sz="3000" spc="-15" dirty="0">
                <a:latin typeface="Calibri"/>
                <a:cs typeface="Calibri"/>
              </a:rPr>
              <a:t>fi</a:t>
            </a:r>
            <a:r>
              <a:rPr sz="3000" spc="-5" dirty="0">
                <a:latin typeface="Calibri"/>
                <a:cs typeface="Calibri"/>
              </a:rPr>
              <a:t>ne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1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cope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25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5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operator.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example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below:</a:t>
            </a:r>
            <a:endParaRPr sz="3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30"/>
              </a:spcBef>
            </a:pPr>
            <a:r>
              <a:rPr sz="2600" b="1" spc="15" dirty="0">
                <a:latin typeface="Calibri"/>
                <a:cs typeface="Calibri"/>
              </a:rPr>
              <a:t>fun1()</a:t>
            </a:r>
            <a:r>
              <a:rPr sz="2600" b="1" spc="-1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class</a:t>
            </a:r>
            <a:r>
              <a:rPr sz="2600" b="1" spc="-12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X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friend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class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50" dirty="0">
                <a:latin typeface="Calibri"/>
                <a:cs typeface="Calibri"/>
              </a:rPr>
              <a:t>Y.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584953"/>
            <a:ext cx="2590800" cy="212064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67200" y="4584953"/>
            <a:ext cx="3276600" cy="2038350"/>
            <a:chOff x="4267200" y="4584953"/>
            <a:chExt cx="3276600" cy="20383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4584953"/>
              <a:ext cx="2276475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5118303"/>
              <a:ext cx="3276600" cy="15049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4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1" y="1072510"/>
            <a:ext cx="8089900" cy="1595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15" dirty="0">
                <a:latin typeface="Calibri"/>
                <a:cs typeface="Calibri"/>
              </a:rPr>
              <a:t>All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one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be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declared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friend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functions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15" dirty="0">
                <a:latin typeface="Calibri"/>
                <a:cs typeface="Calibri"/>
              </a:rPr>
              <a:t>another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2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class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is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thus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called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b="1" spc="15" dirty="0">
                <a:latin typeface="Calibri"/>
                <a:cs typeface="Calibri"/>
              </a:rPr>
              <a:t>friend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57" y="3276600"/>
            <a:ext cx="7323622" cy="2209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9208" y="647224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9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ORIENTED  PROGRAMMING  (PC-CS-203A)</vt:lpstr>
      <vt:lpstr>Syllabus (Unit-2)</vt:lpstr>
      <vt:lpstr>FRIEND FUNCTIONS</vt:lpstr>
      <vt:lpstr>PowerPoint Presentation</vt:lpstr>
      <vt:lpstr>Characteristics of friend function</vt:lpstr>
      <vt:lpstr>Characteristics of friend function</vt:lpstr>
      <vt:lpstr>Example program</vt:lpstr>
      <vt:lpstr>Friend Class</vt:lpstr>
      <vt:lpstr>PowerPoint Presentation</vt:lpstr>
      <vt:lpstr>Example Program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</dc:creator>
  <cp:lastModifiedBy>shivani</cp:lastModifiedBy>
  <cp:revision>2</cp:revision>
  <dcterms:created xsi:type="dcterms:W3CDTF">2021-10-12T09:46:21Z</dcterms:created>
  <dcterms:modified xsi:type="dcterms:W3CDTF">2021-10-12T09:47:24Z</dcterms:modified>
</cp:coreProperties>
</file>