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1" r:id="rId7"/>
    <p:sldId id="403" r:id="rId8"/>
    <p:sldId id="402" r:id="rId9"/>
    <p:sldId id="404" r:id="rId10"/>
    <p:sldId id="405" r:id="rId11"/>
    <p:sldId id="406"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4" autoAdjust="0"/>
    <p:restoredTop sz="94660" autoAdjust="0"/>
  </p:normalViewPr>
  <p:slideViewPr>
    <p:cSldViewPr snapToGrid="0">
      <p:cViewPr varScale="1">
        <p:scale>
          <a:sx n="85" d="100"/>
          <a:sy n="85" d="100"/>
        </p:scale>
        <p:origin x="82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AIT-CSE: BIG DATA &amp; ANALYTICS</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DISCOVER . </a:t>
            </a:r>
            <a:r>
              <a:rPr lang="en-US" sz="2000" b="1" dirty="0">
                <a:solidFill>
                  <a:srgbClr val="C00000"/>
                </a:solidFill>
                <a:latin typeface="Times New Roman" panose="02020603050405020304" pitchFamily="18" charset="0"/>
                <a:ea typeface="Karla" pitchFamily="2" charset="0"/>
                <a:cs typeface="Times New Roman" panose="02020603050405020304" pitchFamily="18" charset="0"/>
              </a:rPr>
              <a:t>LEARN</a:t>
            </a:r>
            <a:r>
              <a:rPr lang="en-US" sz="20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 . EMPOWER</a:t>
            </a:r>
            <a:endParaRPr lang="en-US" sz="1200" b="1" dirty="0">
              <a:solidFill>
                <a:prstClr val="black"/>
              </a:solidFill>
              <a:latin typeface="Times New Roman" panose="02020603050405020304" pitchFamily="18" charset="0"/>
              <a:cs typeface="Times New Roman" panose="02020603050405020304" pitchFamily="18" charset="0"/>
            </a:endParaRPr>
          </a:p>
          <a:p>
            <a:pPr eaLnBrk="1" hangingPunct="1"/>
            <a:endParaRPr lang="en-US" sz="1600" b="1" dirty="0">
              <a:latin typeface="Times New Roman" panose="02020603050405020304" pitchFamily="18" charset="0"/>
              <a:cs typeface="Times New Roman" panose="02020603050405020304" pitchFamily="18"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itchFamily="18" charset="0"/>
              </a:rPr>
              <a:t>Department of AIT-CSE</a:t>
            </a:r>
            <a:endParaRPr lang="en-US" sz="1600" dirty="0">
              <a:solidFill>
                <a:srgbClr val="FF0000"/>
              </a:solidFill>
              <a:latin typeface="Times New Roman" panose="02020603050405020304" pitchFamily="18" charset="0"/>
              <a:cs typeface="Times New Roman" pitchFamily="18" charset="0"/>
            </a:endParaRPr>
          </a:p>
        </p:txBody>
      </p:sp>
      <p:sp>
        <p:nvSpPr>
          <p:cNvPr id="26" name="TextBox 25"/>
          <p:cNvSpPr txBox="1">
            <a:spLocks noChangeArrowheads="1"/>
          </p:cNvSpPr>
          <p:nvPr/>
        </p:nvSpPr>
        <p:spPr bwMode="auto">
          <a:xfrm>
            <a:off x="1657138" y="443068"/>
            <a:ext cx="847709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200" b="1" dirty="0">
                <a:latin typeface="Times New Roman" panose="02020603050405020304" pitchFamily="18" charset="0"/>
                <a:cs typeface="Times New Roman" panose="02020603050405020304" pitchFamily="18" charset="0"/>
              </a:rPr>
              <a:t>Potato Disease detection using Deep Learning</a:t>
            </a:r>
            <a:endParaRPr lang="en-US" sz="32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1856200" y="4713444"/>
            <a:ext cx="3190297" cy="1323439"/>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p>
          <a:p>
            <a:r>
              <a:rPr lang="en-US" sz="2000" dirty="0">
                <a:latin typeface="Times New Roman" panose="02020603050405020304" pitchFamily="18" charset="0"/>
                <a:cs typeface="Times New Roman" panose="02020603050405020304" pitchFamily="18" charset="0"/>
              </a:rPr>
              <a:t>Abhimanyu (20BCS3975)</a:t>
            </a:r>
          </a:p>
          <a:p>
            <a:r>
              <a:rPr lang="en-US" sz="2000" dirty="0">
                <a:latin typeface="Times New Roman" panose="02020603050405020304" pitchFamily="18" charset="0"/>
                <a:cs typeface="Times New Roman" panose="02020603050405020304" pitchFamily="18" charset="0"/>
              </a:rPr>
              <a:t>Anmol Purwar (20BCS4368)</a:t>
            </a: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81250" y="4725655"/>
            <a:ext cx="3070264"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Ms. Mansi Kajal</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S. P. </a:t>
            </a:r>
            <a:r>
              <a:rPr lang="en-US" sz="2400" dirty="0" err="1">
                <a:latin typeface="Times New Roman" pitchFamily="18" charset="0"/>
                <a:cs typeface="Times New Roman" pitchFamily="18" charset="0"/>
              </a:rPr>
              <a:t>Mohanty</a:t>
            </a:r>
            <a:r>
              <a:rPr lang="en-US" sz="2400" dirty="0">
                <a:latin typeface="Times New Roman" pitchFamily="18" charset="0"/>
                <a:cs typeface="Times New Roman" pitchFamily="18" charset="0"/>
              </a:rPr>
              <a:t>, D. P. Hughes, and M. </a:t>
            </a:r>
            <a:r>
              <a:rPr lang="en-US" sz="2400" dirty="0" err="1">
                <a:latin typeface="Times New Roman" pitchFamily="18" charset="0"/>
                <a:cs typeface="Times New Roman" pitchFamily="18" charset="0"/>
              </a:rPr>
              <a:t>Salathé</a:t>
            </a:r>
            <a:r>
              <a:rPr lang="en-US" sz="2400" dirty="0">
                <a:latin typeface="Times New Roman" pitchFamily="18" charset="0"/>
                <a:cs typeface="Times New Roman" pitchFamily="18" charset="0"/>
              </a:rPr>
              <a:t>, ‘Using deep learning for image-based plant disease detection’, </a:t>
            </a:r>
            <a:r>
              <a:rPr lang="en-US" sz="2400" i="1" dirty="0">
                <a:latin typeface="Times New Roman" pitchFamily="18" charset="0"/>
                <a:cs typeface="Times New Roman" pitchFamily="18" charset="0"/>
              </a:rPr>
              <a:t>Frontiers in plant science</a:t>
            </a:r>
            <a:r>
              <a:rPr lang="en-US" sz="2400" dirty="0">
                <a:latin typeface="Times New Roman" pitchFamily="18" charset="0"/>
                <a:cs typeface="Times New Roman" pitchFamily="18" charset="0"/>
              </a:rPr>
              <a:t>, vol. 7, p. 1419, 2016.</a:t>
            </a:r>
          </a:p>
          <a:p>
            <a:pPr fontAlgn="t"/>
            <a:r>
              <a:rPr lang="en-US" sz="2400" dirty="0">
                <a:latin typeface="Times New Roman" pitchFamily="18" charset="0"/>
                <a:cs typeface="Times New Roman" pitchFamily="18" charset="0"/>
              </a:rPr>
              <a:t>A. </a:t>
            </a:r>
            <a:r>
              <a:rPr lang="en-US" sz="2400" dirty="0" err="1">
                <a:latin typeface="Times New Roman" pitchFamily="18" charset="0"/>
                <a:cs typeface="Times New Roman" pitchFamily="18" charset="0"/>
              </a:rPr>
              <a:t>Khamparia</a:t>
            </a:r>
            <a:r>
              <a:rPr lang="en-US" sz="2400" dirty="0">
                <a:latin typeface="Times New Roman" pitchFamily="18" charset="0"/>
                <a:cs typeface="Times New Roman" pitchFamily="18" charset="0"/>
              </a:rPr>
              <a:t>, G. </a:t>
            </a:r>
            <a:r>
              <a:rPr lang="en-US" sz="2400" dirty="0" err="1">
                <a:latin typeface="Times New Roman" pitchFamily="18" charset="0"/>
                <a:cs typeface="Times New Roman" pitchFamily="18" charset="0"/>
              </a:rPr>
              <a:t>Saini</a:t>
            </a:r>
            <a:r>
              <a:rPr lang="en-US" sz="2400" dirty="0">
                <a:latin typeface="Times New Roman" pitchFamily="18" charset="0"/>
                <a:cs typeface="Times New Roman" pitchFamily="18" charset="0"/>
              </a:rPr>
              <a:t>, D. Gupta, A. </a:t>
            </a:r>
            <a:r>
              <a:rPr lang="en-US" sz="2400" dirty="0" err="1">
                <a:latin typeface="Times New Roman" pitchFamily="18" charset="0"/>
                <a:cs typeface="Times New Roman" pitchFamily="18" charset="0"/>
              </a:rPr>
              <a:t>Khanna</a:t>
            </a:r>
            <a:r>
              <a:rPr lang="en-US" sz="2400" dirty="0">
                <a:latin typeface="Times New Roman" pitchFamily="18" charset="0"/>
                <a:cs typeface="Times New Roman" pitchFamily="18" charset="0"/>
              </a:rPr>
              <a:t>, S. </a:t>
            </a:r>
            <a:r>
              <a:rPr lang="en-US" sz="2400" dirty="0" err="1">
                <a:latin typeface="Times New Roman" pitchFamily="18" charset="0"/>
                <a:cs typeface="Times New Roman" pitchFamily="18" charset="0"/>
              </a:rPr>
              <a:t>Tiwari</a:t>
            </a:r>
            <a:r>
              <a:rPr lang="en-US" sz="2400" dirty="0">
                <a:latin typeface="Times New Roman" pitchFamily="18" charset="0"/>
                <a:cs typeface="Times New Roman" pitchFamily="18" charset="0"/>
              </a:rPr>
              <a:t>, and V. H. C. de Albuquerque, ‘Seasonal crops disease prediction and classification using deep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encoder network’, </a:t>
            </a:r>
            <a:r>
              <a:rPr lang="en-US" sz="2400" i="1" dirty="0">
                <a:latin typeface="Times New Roman" pitchFamily="18" charset="0"/>
                <a:cs typeface="Times New Roman" pitchFamily="18" charset="0"/>
              </a:rPr>
              <a:t>Circuits, Systems, and Signal Processing</a:t>
            </a:r>
            <a:r>
              <a:rPr lang="en-US" sz="2400" dirty="0">
                <a:latin typeface="Times New Roman" pitchFamily="18" charset="0"/>
                <a:cs typeface="Times New Roman" pitchFamily="18" charset="0"/>
              </a:rPr>
              <a:t>, vol. 39, pp. 818–836, 2020.</a:t>
            </a:r>
          </a:p>
          <a:p>
            <a:r>
              <a:rPr lang="en-US" sz="2400" dirty="0">
                <a:latin typeface="Times New Roman" pitchFamily="18" charset="0"/>
                <a:cs typeface="Times New Roman" pitchFamily="18" charset="0"/>
              </a:rPr>
              <a:t>X. </a:t>
            </a:r>
            <a:r>
              <a:rPr lang="en-US" sz="2400" dirty="0" err="1">
                <a:latin typeface="Times New Roman" pitchFamily="18" charset="0"/>
                <a:cs typeface="Times New Roman" pitchFamily="18" charset="0"/>
              </a:rPr>
              <a:t>Xie</a:t>
            </a:r>
            <a:r>
              <a:rPr lang="en-US" sz="2400" dirty="0">
                <a:latin typeface="Times New Roman" pitchFamily="18" charset="0"/>
                <a:cs typeface="Times New Roman" pitchFamily="18" charset="0"/>
              </a:rPr>
              <a:t>, Y. Ma, B. Liu, J. He, S. Li, and H. Wang, ‘A deep-learning-based real-time detector for grape leaf diseases using improved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neural networks’, </a:t>
            </a:r>
            <a:r>
              <a:rPr lang="en-US" sz="2400" i="1" dirty="0">
                <a:latin typeface="Times New Roman" pitchFamily="18" charset="0"/>
                <a:cs typeface="Times New Roman" pitchFamily="18" charset="0"/>
              </a:rPr>
              <a:t>Frontiers in plant science</a:t>
            </a:r>
            <a:r>
              <a:rPr lang="en-US" sz="2400" dirty="0">
                <a:latin typeface="Times New Roman" pitchFamily="18" charset="0"/>
                <a:cs typeface="Times New Roman" pitchFamily="18" charset="0"/>
              </a:rPr>
              <a:t>, vol. 11, p. 751, 2020.</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365125"/>
            <a:ext cx="10515600" cy="1325563"/>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820271" y="1722960"/>
            <a:ext cx="5930153" cy="4253231"/>
          </a:xfrm>
        </p:spPr>
        <p:txBody>
          <a:bodyPr>
            <a:normAutofit fontScale="92500" lnSpcReduction="10000"/>
          </a:bodyPr>
          <a:lstStyle/>
          <a:p>
            <a:pPr algn="just"/>
            <a:r>
              <a:rPr lang="en-US" sz="2400" dirty="0">
                <a:latin typeface="Times New Roman" pitchFamily="18" charset="0"/>
                <a:cs typeface="Times New Roman" pitchFamily="18" charset="0"/>
              </a:rPr>
              <a:t>Potatoes are one of the most widely consumed crops in the world, making them an important part of global food security.</a:t>
            </a:r>
          </a:p>
          <a:p>
            <a:pPr algn="just"/>
            <a:r>
              <a:rPr lang="en-US" sz="2400" dirty="0">
                <a:latin typeface="Times New Roman" pitchFamily="18" charset="0"/>
                <a:cs typeface="Times New Roman" pitchFamily="18" charset="0"/>
              </a:rPr>
              <a:t>However, potatoes are vulnerable to various diseases and pests that can significantly reduce yields and quality, ultimately affecting food security.</a:t>
            </a:r>
          </a:p>
          <a:p>
            <a:pPr algn="just"/>
            <a:r>
              <a:rPr lang="en-US" sz="2400" dirty="0">
                <a:latin typeface="Times New Roman" pitchFamily="18" charset="0"/>
                <a:cs typeface="Times New Roman" pitchFamily="18" charset="0"/>
              </a:rPr>
              <a:t>Traditional methods of detecting potato diseases involve manual inspection by experts, which can be time-consuming and expensive.</a:t>
            </a:r>
          </a:p>
          <a:p>
            <a:pPr algn="just"/>
            <a:r>
              <a:rPr lang="en-US" sz="2400" dirty="0">
                <a:latin typeface="Times New Roman" pitchFamily="18" charset="0"/>
                <a:cs typeface="Times New Roman" pitchFamily="18" charset="0"/>
              </a:rPr>
              <a:t>Machine learning techniques, particularly deep learning, have shown promise in automating the detection and classification of potato diseases.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6" name="Picture 5">
            <a:extLst>
              <a:ext uri="{FF2B5EF4-FFF2-40B4-BE49-F238E27FC236}">
                <a16:creationId xmlns:a16="http://schemas.microsoft.com/office/drawing/2014/main" id="{AE368EE5-6340-5BFC-F934-672312DE8D66}"/>
              </a:ext>
            </a:extLst>
          </p:cNvPr>
          <p:cNvPicPr>
            <a:picLocks noChangeAspect="1"/>
          </p:cNvPicPr>
          <p:nvPr/>
        </p:nvPicPr>
        <p:blipFill>
          <a:blip r:embed="rId2"/>
          <a:stretch>
            <a:fillRect/>
          </a:stretch>
        </p:blipFill>
        <p:spPr>
          <a:xfrm>
            <a:off x="7146710" y="2273448"/>
            <a:ext cx="4640982" cy="2057578"/>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Problem Formulation</a:t>
            </a:r>
          </a:p>
        </p:txBody>
      </p:sp>
      <p:sp>
        <p:nvSpPr>
          <p:cNvPr id="3" name="Content Placeholder 2"/>
          <p:cNvSpPr>
            <a:spLocks noGrp="1"/>
          </p:cNvSpPr>
          <p:nvPr>
            <p:ph idx="1"/>
          </p:nvPr>
        </p:nvSpPr>
        <p:spPr/>
        <p:txBody>
          <a:bodyPr>
            <a:normAutofit/>
          </a:bodyPr>
          <a:lstStyle/>
          <a:p>
            <a:pPr algn="just"/>
            <a:r>
              <a:rPr lang="en-US" sz="2200" dirty="0">
                <a:latin typeface="Times New Roman" pitchFamily="18" charset="0"/>
                <a:cs typeface="Times New Roman" pitchFamily="18" charset="0"/>
              </a:rPr>
              <a:t>Potato diseases cause significant yield loss and economic damage.</a:t>
            </a:r>
          </a:p>
          <a:p>
            <a:pPr algn="just"/>
            <a:r>
              <a:rPr lang="en-US" sz="2200" dirty="0">
                <a:latin typeface="Times New Roman" pitchFamily="18" charset="0"/>
                <a:cs typeface="Times New Roman" pitchFamily="18" charset="0"/>
              </a:rPr>
              <a:t>Early detection of potato diseases is crucial for timely treatment and management.</a:t>
            </a:r>
          </a:p>
          <a:p>
            <a:pPr algn="just"/>
            <a:r>
              <a:rPr lang="en-US" sz="2200" dirty="0">
                <a:latin typeface="Times New Roman" pitchFamily="18" charset="0"/>
                <a:cs typeface="Times New Roman" pitchFamily="18" charset="0"/>
              </a:rPr>
              <a:t>Traditional methods for disease detection are time-consuming, expensive and require expert knowledge.</a:t>
            </a:r>
          </a:p>
          <a:p>
            <a:pPr algn="just"/>
            <a:r>
              <a:rPr lang="en-US" sz="2200" dirty="0">
                <a:latin typeface="Times New Roman" pitchFamily="18" charset="0"/>
                <a:cs typeface="Times New Roman" pitchFamily="18" charset="0"/>
              </a:rPr>
              <a:t>Machine learning techniques offer a potential solution for fast and accurate disease detection in potatoes.</a:t>
            </a:r>
          </a:p>
          <a:p>
            <a:pPr algn="just"/>
            <a:r>
              <a:rPr lang="en-US" sz="2200" dirty="0">
                <a:latin typeface="Times New Roman" pitchFamily="18" charset="0"/>
                <a:cs typeface="Times New Roman" pitchFamily="18" charset="0"/>
              </a:rPr>
              <a:t>The problem is to develop a potato disease classification model that can accurately classify images of potato leaves into healthy or diseased categories.</a:t>
            </a:r>
          </a:p>
          <a:p>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Methodology used</a:t>
            </a:r>
          </a:p>
        </p:txBody>
      </p:sp>
      <p:sp>
        <p:nvSpPr>
          <p:cNvPr id="3" name="Content Placeholder 2"/>
          <p:cNvSpPr>
            <a:spLocks noGrp="1"/>
          </p:cNvSpPr>
          <p:nvPr>
            <p:ph idx="1"/>
          </p:nvPr>
        </p:nvSpPr>
        <p:spPr>
          <a:xfrm>
            <a:off x="838200" y="1690688"/>
            <a:ext cx="10515600" cy="4351338"/>
          </a:xfrm>
        </p:spPr>
        <p:txBody>
          <a:bodyPr>
            <a:normAutofit/>
          </a:bodyPr>
          <a:lstStyle/>
          <a:p>
            <a:pPr algn="just"/>
            <a:r>
              <a:rPr lang="en-US" sz="2400" dirty="0">
                <a:latin typeface="Times New Roman" pitchFamily="18" charset="0"/>
                <a:cs typeface="Times New Roman" pitchFamily="18" charset="0"/>
              </a:rPr>
              <a:t>Data collection: Collection of potato disease images and healthy potato images</a:t>
            </a:r>
          </a:p>
          <a:p>
            <a:pPr algn="just"/>
            <a:r>
              <a:rPr lang="en-US" sz="2400" dirty="0">
                <a:latin typeface="Times New Roman" pitchFamily="18" charset="0"/>
                <a:cs typeface="Times New Roman" pitchFamily="18" charset="0"/>
              </a:rPr>
              <a:t>Data Pre-processing: Cleaning and resizing of the images</a:t>
            </a:r>
          </a:p>
          <a:p>
            <a:pPr algn="just"/>
            <a:r>
              <a:rPr lang="en-US" sz="2400" dirty="0">
                <a:latin typeface="Times New Roman" pitchFamily="18" charset="0"/>
                <a:cs typeface="Times New Roman" pitchFamily="18" charset="0"/>
              </a:rPr>
              <a:t>Model selection: Selection of appropriate machine learning models for classification</a:t>
            </a:r>
          </a:p>
          <a:p>
            <a:pPr algn="just"/>
            <a:r>
              <a:rPr lang="en-US" sz="2400" dirty="0">
                <a:latin typeface="Times New Roman" pitchFamily="18" charset="0"/>
                <a:cs typeface="Times New Roman" pitchFamily="18" charset="0"/>
              </a:rPr>
              <a:t>Model training: Training the selected machine learning models on the extracted features</a:t>
            </a:r>
          </a:p>
          <a:p>
            <a:pPr algn="just"/>
            <a:r>
              <a:rPr lang="en-US" sz="2400" dirty="0">
                <a:latin typeface="Times New Roman" pitchFamily="18" charset="0"/>
                <a:cs typeface="Times New Roman" pitchFamily="18" charset="0"/>
              </a:rPr>
              <a:t>Model testing: Testing the performance of the trained models on unseen potato disease images</a:t>
            </a:r>
          </a:p>
          <a:p>
            <a:pPr algn="just"/>
            <a:r>
              <a:rPr lang="en-US" sz="2400" dirty="0">
                <a:latin typeface="Times New Roman" pitchFamily="18" charset="0"/>
                <a:cs typeface="Times New Roman" pitchFamily="18" charset="0"/>
              </a:rPr>
              <a:t>Confirmation: Received appropriate results.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28524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Objectives</a:t>
            </a:r>
          </a:p>
        </p:txBody>
      </p:sp>
      <p:sp>
        <p:nvSpPr>
          <p:cNvPr id="3" name="Content Placeholder 2"/>
          <p:cNvSpPr>
            <a:spLocks noGrp="1"/>
          </p:cNvSpPr>
          <p:nvPr>
            <p:ph idx="1"/>
          </p:nvPr>
        </p:nvSpPr>
        <p:spPr/>
        <p:txBody>
          <a:bodyPr>
            <a:normAutofit/>
          </a:bodyPr>
          <a:lstStyle/>
          <a:p>
            <a:pPr marL="514350" indent="-514350" algn="just">
              <a:lnSpc>
                <a:spcPct val="100000"/>
              </a:lnSpc>
              <a:spcBef>
                <a:spcPts val="0"/>
              </a:spcBef>
            </a:pPr>
            <a:r>
              <a:rPr lang="en-US" sz="2200" dirty="0">
                <a:latin typeface="Times New Roman" pitchFamily="18" charset="0"/>
                <a:cs typeface="Times New Roman" pitchFamily="18" charset="0"/>
              </a:rPr>
              <a:t>Create a machine learning-based potato disease detection system.</a:t>
            </a:r>
          </a:p>
          <a:p>
            <a:pPr marL="514350" indent="-514350" algn="just">
              <a:lnSpc>
                <a:spcPct val="100000"/>
              </a:lnSpc>
              <a:spcBef>
                <a:spcPts val="0"/>
              </a:spcBef>
            </a:pPr>
            <a:r>
              <a:rPr lang="en-US" sz="2200" dirty="0">
                <a:latin typeface="Times New Roman" pitchFamily="18" charset="0"/>
                <a:cs typeface="Times New Roman" pitchFamily="18" charset="0"/>
              </a:rPr>
              <a:t> To gather a broad collection of potato leaf photos with and without illnesses for model training and testing.</a:t>
            </a:r>
          </a:p>
          <a:p>
            <a:pPr marL="514350" indent="-514350" algn="just">
              <a:lnSpc>
                <a:spcPct val="100000"/>
              </a:lnSpc>
              <a:spcBef>
                <a:spcPts val="0"/>
              </a:spcBef>
            </a:pPr>
            <a:r>
              <a:rPr lang="en-US" sz="2200" dirty="0">
                <a:latin typeface="Times New Roman" pitchFamily="18" charset="0"/>
                <a:cs typeface="Times New Roman" pitchFamily="18" charset="0"/>
              </a:rPr>
              <a:t>Image enhancement, segmentation, and feature extraction to preprocess the dataset.</a:t>
            </a:r>
          </a:p>
          <a:p>
            <a:pPr marL="514350" indent="-514350" algn="just">
              <a:lnSpc>
                <a:spcPct val="100000"/>
              </a:lnSpc>
              <a:spcBef>
                <a:spcPts val="0"/>
              </a:spcBef>
            </a:pPr>
            <a:r>
              <a:rPr lang="en-US" sz="2200" dirty="0">
                <a:latin typeface="Times New Roman" pitchFamily="18" charset="0"/>
                <a:cs typeface="Times New Roman" pitchFamily="18" charset="0"/>
              </a:rPr>
              <a:t>Classify potato leaf pictures using SVM, Random Forest, and CNN.</a:t>
            </a:r>
          </a:p>
          <a:p>
            <a:pPr marL="514350" indent="-514350" algn="just">
              <a:lnSpc>
                <a:spcPct val="100000"/>
              </a:lnSpc>
              <a:spcBef>
                <a:spcPts val="0"/>
              </a:spcBef>
            </a:pPr>
            <a:r>
              <a:rPr lang="en-US" sz="2200" dirty="0">
                <a:latin typeface="Times New Roman" pitchFamily="18" charset="0"/>
                <a:cs typeface="Times New Roman" pitchFamily="18" charset="0"/>
              </a:rPr>
              <a:t>Assess model correctness, precision, memory, and F1 score.</a:t>
            </a:r>
          </a:p>
          <a:p>
            <a:pPr marL="514350" indent="-514350" algn="just">
              <a:lnSpc>
                <a:spcPct val="100000"/>
              </a:lnSpc>
              <a:spcBef>
                <a:spcPts val="0"/>
              </a:spcBef>
            </a:pPr>
            <a:r>
              <a:rPr lang="en-US" sz="2200" dirty="0">
                <a:latin typeface="Times New Roman" pitchFamily="18" charset="0"/>
                <a:cs typeface="Times New Roman" pitchFamily="18" charset="0"/>
              </a:rPr>
              <a:t>To compare the created model to potato disease detection methods.</a:t>
            </a:r>
          </a:p>
          <a:p>
            <a:pPr marL="514350" indent="-514350" algn="just">
              <a:lnSpc>
                <a:spcPct val="100000"/>
              </a:lnSpc>
              <a:spcBef>
                <a:spcPts val="0"/>
              </a:spcBef>
            </a:pPr>
            <a:r>
              <a:rPr lang="en-US" sz="2200" dirty="0">
                <a:latin typeface="Times New Roman" pitchFamily="18" charset="0"/>
                <a:cs typeface="Times New Roman" pitchFamily="18" charset="0"/>
              </a:rPr>
              <a:t>To create a simple online or mobile app for farmers and agricultural professionals to detect potato illnesses using the machine learning model.</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18" y="155780"/>
            <a:ext cx="10515600" cy="1325563"/>
          </a:xfrm>
        </p:spPr>
        <p:txBody>
          <a:bodyPr/>
          <a:lstStyle/>
          <a:p>
            <a:r>
              <a:rPr lang="en-US" b="1" dirty="0">
                <a:latin typeface="Times New Roman" pitchFamily="18" charset="0"/>
                <a:cs typeface="Times New Roman" pitchFamily="18" charset="0"/>
              </a:rPr>
              <a:t>Results and Outputs</a:t>
            </a:r>
          </a:p>
        </p:txBody>
      </p:sp>
      <p:sp>
        <p:nvSpPr>
          <p:cNvPr id="3" name="Content Placeholder 2"/>
          <p:cNvSpPr>
            <a:spLocks noGrp="1"/>
          </p:cNvSpPr>
          <p:nvPr>
            <p:ph idx="1"/>
          </p:nvPr>
        </p:nvSpPr>
        <p:spPr>
          <a:xfrm>
            <a:off x="838200" y="1481343"/>
            <a:ext cx="6656294" cy="5116681"/>
          </a:xfrm>
        </p:spPr>
        <p:txBody>
          <a:bodyPr>
            <a:noAutofit/>
          </a:bodyPr>
          <a:lstStyle/>
          <a:p>
            <a:pPr algn="just"/>
            <a:r>
              <a:rPr lang="en-US" sz="2200" dirty="0">
                <a:latin typeface="Times New Roman" pitchFamily="18" charset="0"/>
                <a:cs typeface="Times New Roman" pitchFamily="18" charset="0"/>
              </a:rPr>
              <a:t>The dataset was divided into training and testing sets in a 70:30 ratio.</a:t>
            </a:r>
          </a:p>
          <a:p>
            <a:pPr algn="just"/>
            <a:r>
              <a:rPr lang="en-US" sz="2200" dirty="0">
                <a:latin typeface="Times New Roman" pitchFamily="18" charset="0"/>
                <a:cs typeface="Times New Roman" pitchFamily="18" charset="0"/>
              </a:rPr>
              <a:t>The model was trained on the training set using various machine learning algorithms such as Random Forest, Decision Tree, and Logistic Regression.</a:t>
            </a:r>
          </a:p>
          <a:p>
            <a:pPr algn="just"/>
            <a:r>
              <a:rPr lang="en-US" sz="2200" dirty="0">
                <a:latin typeface="Times New Roman" pitchFamily="18" charset="0"/>
                <a:cs typeface="Times New Roman" pitchFamily="18" charset="0"/>
              </a:rPr>
              <a:t>The accuracy of the model was evaluated on the testing set using various performance metrics such as accuracy, precision, recall, and F1-score.</a:t>
            </a:r>
          </a:p>
          <a:p>
            <a:pPr algn="just"/>
            <a:r>
              <a:rPr lang="en-US" sz="2200" dirty="0">
                <a:latin typeface="Times New Roman" pitchFamily="18" charset="0"/>
                <a:cs typeface="Times New Roman" pitchFamily="18" charset="0"/>
              </a:rPr>
              <a:t>The best-performing algorithm was Random Forest with an accuracy of 95% and an F1-score of 0.95.</a:t>
            </a:r>
          </a:p>
          <a:p>
            <a:pPr algn="just"/>
            <a:r>
              <a:rPr lang="en-US" sz="2200" dirty="0">
                <a:latin typeface="Times New Roman" pitchFamily="18" charset="0"/>
                <a:cs typeface="Times New Roman" pitchFamily="18" charset="0"/>
              </a:rPr>
              <a:t>The model was able to detect three types of potato diseases with high accuracy: Early Blight, Late Blight, and Healthy.</a:t>
            </a: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a:extLst>
              <a:ext uri="{FF2B5EF4-FFF2-40B4-BE49-F238E27FC236}">
                <a16:creationId xmlns:a16="http://schemas.microsoft.com/office/drawing/2014/main" id="{68AD4BDC-C74C-A9B4-218A-3F5229606A39}"/>
              </a:ext>
            </a:extLst>
          </p:cNvPr>
          <p:cNvPicPr>
            <a:picLocks noChangeAspect="1"/>
          </p:cNvPicPr>
          <p:nvPr/>
        </p:nvPicPr>
        <p:blipFill>
          <a:blip r:embed="rId2"/>
          <a:srcRect/>
          <a:stretch>
            <a:fillRect/>
          </a:stretch>
        </p:blipFill>
        <p:spPr bwMode="auto">
          <a:xfrm>
            <a:off x="7709647" y="1519700"/>
            <a:ext cx="4338918" cy="3818599"/>
          </a:xfrm>
          <a:prstGeom prst="rect">
            <a:avLst/>
          </a:prstGeom>
          <a:noFill/>
          <a:ln w="9525">
            <a:noFill/>
            <a:miter lim="800000"/>
            <a:headEnd/>
            <a:tailEnd/>
          </a:ln>
        </p:spPr>
      </p:pic>
    </p:spTree>
    <p:extLst>
      <p:ext uri="{BB962C8B-B14F-4D97-AF65-F5344CB8AC3E}">
        <p14:creationId xmlns:p14="http://schemas.microsoft.com/office/powerpoint/2010/main"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838199" y="1825625"/>
            <a:ext cx="10780059" cy="4351338"/>
          </a:xfrm>
        </p:spPr>
        <p:txBody>
          <a:bodyPr>
            <a:normAutofit/>
          </a:bodyPr>
          <a:lstStyle/>
          <a:p>
            <a:pPr algn="just">
              <a:spcBef>
                <a:spcPts val="0"/>
              </a:spcBef>
            </a:pPr>
            <a:r>
              <a:rPr lang="en-US" sz="2400" dirty="0">
                <a:latin typeface="Times New Roman" pitchFamily="18" charset="0"/>
                <a:cs typeface="Times New Roman" pitchFamily="18" charset="0"/>
              </a:rPr>
              <a:t>Conclusion: Machine learning can detect potato illness.</a:t>
            </a:r>
          </a:p>
          <a:p>
            <a:pPr algn="just">
              <a:spcBef>
                <a:spcPts val="0"/>
              </a:spcBef>
            </a:pPr>
            <a:r>
              <a:rPr lang="en-US" sz="2400" dirty="0">
                <a:latin typeface="Times New Roman" pitchFamily="18" charset="0"/>
                <a:cs typeface="Times New Roman" pitchFamily="18" charset="0"/>
              </a:rPr>
              <a:t>Some diseases had XX% model accuracy.</a:t>
            </a:r>
          </a:p>
          <a:p>
            <a:pPr algn="just">
              <a:spcBef>
                <a:spcPts val="0"/>
              </a:spcBef>
            </a:pPr>
            <a:r>
              <a:rPr lang="en-US" sz="2400" dirty="0">
                <a:latin typeface="Times New Roman" pitchFamily="18" charset="0"/>
                <a:cs typeface="Times New Roman" pitchFamily="18" charset="0"/>
              </a:rPr>
              <a:t>The trained algorithm can detect potato diseases early, helping farmers prevent their spread.</a:t>
            </a:r>
          </a:p>
          <a:p>
            <a:pPr algn="just">
              <a:spcBef>
                <a:spcPts val="0"/>
              </a:spcBef>
            </a:pPr>
            <a:r>
              <a:rPr lang="en-US" sz="2400" dirty="0">
                <a:latin typeface="Times New Roman" pitchFamily="18" charset="0"/>
                <a:cs typeface="Times New Roman" pitchFamily="18" charset="0"/>
              </a:rPr>
              <a:t>Our method may reduce pesticides and chemicals, making farming more sustainable.</a:t>
            </a:r>
          </a:p>
          <a:p>
            <a:pPr algn="just">
              <a:spcBef>
                <a:spcPts val="0"/>
              </a:spcBef>
            </a:pPr>
            <a:r>
              <a:rPr lang="en-US" sz="2400" dirty="0">
                <a:latin typeface="Times New Roman" pitchFamily="18" charset="0"/>
                <a:cs typeface="Times New Roman" pitchFamily="18" charset="0"/>
              </a:rPr>
              <a:t>We'll use more data and other machine learning methods to increase the model's accuracy.</a:t>
            </a:r>
          </a:p>
          <a:p>
            <a:pPr algn="just">
              <a:spcBef>
                <a:spcPts val="0"/>
              </a:spcBef>
            </a:pPr>
            <a:r>
              <a:rPr lang="en-US" sz="2400" dirty="0">
                <a:latin typeface="Times New Roman" pitchFamily="18" charset="0"/>
                <a:cs typeface="Times New Roman" pitchFamily="18" charset="0"/>
              </a:rPr>
              <a:t>We expect our approach will help the agriculture industry benefit from machine learning for potato disease identification.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Future Scope</a:t>
            </a:r>
          </a:p>
        </p:txBody>
      </p:sp>
      <p:sp>
        <p:nvSpPr>
          <p:cNvPr id="3" name="Content Placeholder 2"/>
          <p:cNvSpPr>
            <a:spLocks noGrp="1"/>
          </p:cNvSpPr>
          <p:nvPr>
            <p:ph idx="1"/>
          </p:nvPr>
        </p:nvSpPr>
        <p:spPr/>
        <p:txBody>
          <a:bodyPr>
            <a:normAutofit/>
          </a:bodyPr>
          <a:lstStyle/>
          <a:p>
            <a:pPr algn="just"/>
            <a:r>
              <a:rPr lang="en-US" sz="2400" b="1" dirty="0">
                <a:latin typeface="Times New Roman" pitchFamily="18" charset="0"/>
                <a:cs typeface="Times New Roman" pitchFamily="18" charset="0"/>
              </a:rPr>
              <a:t>Deployment on cloud</a:t>
            </a:r>
            <a:r>
              <a:rPr lang="en-US" sz="2400" dirty="0">
                <a:latin typeface="Times New Roman" pitchFamily="18" charset="0"/>
                <a:cs typeface="Times New Roman" pitchFamily="18" charset="0"/>
              </a:rPr>
              <a:t>: Deployment of the disease detection system on the cloud can enable scalability and wider accessibility. This can be achieved by developing a web-based application that can be accessed from anywhere with an internet connection.</a:t>
            </a:r>
          </a:p>
          <a:p>
            <a:pPr algn="just"/>
            <a:r>
              <a:rPr lang="en-US" sz="2400" b="1" dirty="0">
                <a:latin typeface="Times New Roman" pitchFamily="18" charset="0"/>
                <a:cs typeface="Times New Roman" pitchFamily="18" charset="0"/>
              </a:rPr>
              <a:t>Incorporation of more disease classes</a:t>
            </a:r>
            <a:r>
              <a:rPr lang="en-US" sz="2400" dirty="0">
                <a:latin typeface="Times New Roman" pitchFamily="18" charset="0"/>
                <a:cs typeface="Times New Roman" pitchFamily="18" charset="0"/>
              </a:rPr>
              <a:t>: The current system is limited to the detection of three potato diseases. In the future, more disease classes can be incorporated into the system, making it more comprehensive and useful.</a:t>
            </a:r>
          </a:p>
          <a:p>
            <a:pPr algn="just"/>
            <a:r>
              <a:rPr lang="en-US" sz="2400" b="1" dirty="0">
                <a:latin typeface="Times New Roman" pitchFamily="18" charset="0"/>
                <a:cs typeface="Times New Roman" pitchFamily="18" charset="0"/>
              </a:rPr>
              <a:t>Expansion to other crops</a:t>
            </a:r>
            <a:r>
              <a:rPr lang="en-US" sz="2400" dirty="0">
                <a:latin typeface="Times New Roman" pitchFamily="18" charset="0"/>
                <a:cs typeface="Times New Roman" pitchFamily="18" charset="0"/>
              </a:rPr>
              <a:t>: The techniques and algorithms developed for potato disease detection can be applied to other crops as well. This can help in early detection and timely prevention of diseases in other crops.</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9524283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6705</TotalTime>
  <Words>891</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Arial</vt:lpstr>
      <vt:lpstr>Calibri</vt:lpstr>
      <vt:lpstr>Calibri Light</vt:lpstr>
      <vt:lpstr>Times New Roman</vt:lpstr>
      <vt:lpstr>1_Office Theme</vt:lpstr>
      <vt:lpstr>2_Office Theme</vt:lpstr>
      <vt:lpstr>Contents Slide Master</vt:lpstr>
      <vt:lpstr>PowerPoint Presentation</vt:lpstr>
      <vt:lpstr>Outline</vt:lpstr>
      <vt:lpstr>Introduction</vt:lpstr>
      <vt:lpstr>Problem Formulation</vt:lpstr>
      <vt:lpstr>Methodology used</vt:lpstr>
      <vt:lpstr>Objectives</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Anmol Purwar</cp:lastModifiedBy>
  <cp:revision>506</cp:revision>
  <dcterms:created xsi:type="dcterms:W3CDTF">2019-01-09T10:33:58Z</dcterms:created>
  <dcterms:modified xsi:type="dcterms:W3CDTF">2023-11-09T07:41:44Z</dcterms:modified>
</cp:coreProperties>
</file>