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231" r:id="rId1"/>
  </p:sldMasterIdLst>
  <p:notesMasterIdLst>
    <p:notesMasterId r:id="rId21"/>
  </p:notesMasterIdLst>
  <p:sldIdLst>
    <p:sldId id="303" r:id="rId2"/>
    <p:sldId id="256" r:id="rId3"/>
    <p:sldId id="257" r:id="rId4"/>
    <p:sldId id="258" r:id="rId5"/>
    <p:sldId id="295" r:id="rId6"/>
    <p:sldId id="296" r:id="rId7"/>
    <p:sldId id="259" r:id="rId8"/>
    <p:sldId id="299" r:id="rId9"/>
    <p:sldId id="300" r:id="rId10"/>
    <p:sldId id="301" r:id="rId11"/>
    <p:sldId id="260" r:id="rId12"/>
    <p:sldId id="302" r:id="rId13"/>
    <p:sldId id="261" r:id="rId14"/>
    <p:sldId id="304" r:id="rId15"/>
    <p:sldId id="272" r:id="rId16"/>
    <p:sldId id="273" r:id="rId17"/>
    <p:sldId id="276" r:id="rId18"/>
    <p:sldId id="275"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5"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panose="020B0604020202020204"/>
              </a:rPr>
              <a:t>Click to edit the notes format</a:t>
            </a:r>
          </a:p>
        </p:txBody>
      </p:sp>
      <p:sp>
        <p:nvSpPr>
          <p:cNvPr id="76"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dirty="0">
                <a:solidFill>
                  <a:srgbClr val="000000"/>
                </a:solidFill>
                <a:uFill>
                  <a:solidFill>
                    <a:srgbClr val="FFFFFF"/>
                  </a:solidFill>
                </a:uFill>
                <a:latin typeface="Times New Roman" panose="02020603050405020304"/>
              </a:rPr>
              <a:t> </a:t>
            </a:r>
          </a:p>
        </p:txBody>
      </p:sp>
      <p:sp>
        <p:nvSpPr>
          <p:cNvPr id="77"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dirty="0">
                <a:solidFill>
                  <a:srgbClr val="000000"/>
                </a:solidFill>
                <a:uFill>
                  <a:solidFill>
                    <a:srgbClr val="FFFFFF"/>
                  </a:solidFill>
                </a:uFill>
                <a:latin typeface="Times New Roman" panose="02020603050405020304"/>
              </a:rPr>
              <a:t> </a:t>
            </a:r>
          </a:p>
        </p:txBody>
      </p:sp>
      <p:sp>
        <p:nvSpPr>
          <p:cNvPr id="78"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dirty="0">
                <a:solidFill>
                  <a:srgbClr val="000000"/>
                </a:solidFill>
                <a:uFill>
                  <a:solidFill>
                    <a:srgbClr val="FFFFFF"/>
                  </a:solidFill>
                </a:uFill>
                <a:latin typeface="Times New Roman" panose="02020603050405020304"/>
              </a:rPr>
              <a:t> </a:t>
            </a:r>
          </a:p>
        </p:txBody>
      </p:sp>
      <p:sp>
        <p:nvSpPr>
          <p:cNvPr id="79" name="PlaceHolder 5"/>
          <p:cNvSpPr>
            <a:spLocks noGrp="1"/>
          </p:cNvSpPr>
          <p:nvPr>
            <p:ph type="sldNum"/>
          </p:nvPr>
        </p:nvSpPr>
        <p:spPr>
          <a:xfrm>
            <a:off x="4278960" y="10157400"/>
            <a:ext cx="3280680" cy="534240"/>
          </a:xfrm>
          <a:prstGeom prst="rect">
            <a:avLst/>
          </a:prstGeom>
        </p:spPr>
        <p:txBody>
          <a:bodyPr lIns="0" tIns="0" rIns="0" bIns="0" anchor="b"/>
          <a:lstStyle/>
          <a:p>
            <a:pPr algn="r"/>
            <a:fld id="{04743879-5C87-4208-8135-8E67083B45F6}" type="slidenum">
              <a:rPr lang="en-IN" sz="1400" b="0" strike="noStrike" spc="-1">
                <a:solidFill>
                  <a:srgbClr val="000000"/>
                </a:solidFill>
                <a:uFill>
                  <a:solidFill>
                    <a:srgbClr val="FFFFFF"/>
                  </a:solidFill>
                </a:uFill>
                <a:latin typeface="Times New Roman" panose="02020603050405020304"/>
              </a:rPr>
              <a:t>‹#›</a:t>
            </a:fld>
            <a:endParaRPr lang="en-IN" sz="1400" b="0" strike="noStrike" spc="-1" dirty="0">
              <a:solidFill>
                <a:srgbClr val="000000"/>
              </a:solidFill>
              <a:uFill>
                <a:solidFill>
                  <a:srgbClr val="FFFFFF"/>
                </a:solidFill>
              </a:uFill>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685800" y="4400640"/>
            <a:ext cx="5485320" cy="3599280"/>
          </a:xfrm>
          <a:prstGeom prst="rect">
            <a:avLst/>
          </a:prstGeom>
        </p:spPr>
        <p:txBody>
          <a:bodyPr lIns="0" tIns="0" rIns="0" bIns="0"/>
          <a:lstStyle/>
          <a:p>
            <a:r>
              <a:rPr lang="en-IN" sz="2000" b="0" strike="noStrike" spc="-1" dirty="0">
                <a:solidFill>
                  <a:srgbClr val="000000"/>
                </a:solidFill>
                <a:uFill>
                  <a:solidFill>
                    <a:srgbClr val="FFFFFF"/>
                  </a:solidFill>
                </a:uFill>
                <a:latin typeface="Arial" panose="020B0604020202020204"/>
              </a:rPr>
              <a:t>Hive and Hive QL statements have been used for querying the data.</a:t>
            </a:r>
          </a:p>
          <a:p>
            <a:r>
              <a:rPr lang="en-IN" sz="2000" b="0" strike="noStrike" spc="-1" dirty="0">
                <a:solidFill>
                  <a:srgbClr val="000000"/>
                </a:solidFill>
                <a:uFill>
                  <a:solidFill>
                    <a:srgbClr val="FFFFFF"/>
                  </a:solidFill>
                </a:uFill>
                <a:latin typeface="Arial" panose="020B0604020202020204"/>
              </a:rPr>
              <a:t>For future scope, various different Machine Learning algo0rithm will be implemented on different flight delay datasets.</a:t>
            </a:r>
          </a:p>
          <a:p>
            <a:endParaRPr lang="en-IN" sz="2000" b="0" strike="noStrike" spc="-1" dirty="0">
              <a:solidFill>
                <a:srgbClr val="000000"/>
              </a:solidFill>
              <a:uFill>
                <a:solidFill>
                  <a:srgbClr val="FFFFFF"/>
                </a:solidFill>
              </a:uFill>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04819E-C0F3-4BB0-8F74-D535F785FBE6}" type="datetimeFigureOut">
              <a:rPr lang="en-IN" smtClean="0"/>
              <a:t>27-08-2023</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68CBABF3-9B54-4796-A30E-EE1BFB99E2CF}"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406940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04819E-C0F3-4BB0-8F74-D535F785FBE6}" type="datetimeFigureOut">
              <a:rPr lang="en-IN" smtClean="0"/>
              <a:t>27-08-2023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8CBABF3-9B54-4796-A30E-EE1BFB99E2CF}"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93050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04819E-C0F3-4BB0-8F74-D535F785FBE6}" type="datetimeFigureOut">
              <a:rPr lang="en-IN" smtClean="0"/>
              <a:t>27-08-2023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8CBABF3-9B54-4796-A30E-EE1BFB99E2CF}"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10960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04819E-C0F3-4BB0-8F74-D535F785FBE6}" type="datetimeFigureOut">
              <a:rPr lang="en-IN" smtClean="0"/>
              <a:t>27-08-2023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8CBABF3-9B54-4796-A30E-EE1BFB99E2CF}"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123857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04819E-C0F3-4BB0-8F74-D535F785FBE6}" type="datetimeFigureOut">
              <a:rPr lang="en-IN" smtClean="0"/>
              <a:t>27-08-2023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8CBABF3-9B54-4796-A30E-EE1BFB99E2CF}"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266118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04819E-C0F3-4BB0-8F74-D535F785FBE6}" type="datetimeFigureOut">
              <a:rPr lang="en-IN" smtClean="0"/>
              <a:t>27-08-2023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8CBABF3-9B54-4796-A30E-EE1BFB99E2CF}"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945291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04819E-C0F3-4BB0-8F74-D535F785FBE6}" type="datetimeFigureOut">
              <a:rPr lang="en-IN" smtClean="0"/>
              <a:t>27-08-2023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8CBABF3-9B54-4796-A30E-EE1BFB99E2CF}"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817345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04819E-C0F3-4BB0-8F74-D535F785FBE6}" type="datetimeFigureOut">
              <a:rPr lang="en-IN" smtClean="0"/>
              <a:t>27-08-2023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8CBABF3-9B54-4796-A30E-EE1BFB99E2CF}"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302834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4819E-C0F3-4BB0-8F74-D535F785FBE6}" type="datetimeFigureOut">
              <a:rPr lang="en-IN" smtClean="0"/>
              <a:t>27-08-2023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8CBABF3-9B54-4796-A30E-EE1BFB99E2CF}" type="slidenum">
              <a:rPr lang="en-IN" smtClean="0"/>
              <a:t>‹#›</a:t>
            </a:fld>
            <a:endParaRPr lang="en-IN" dirty="0"/>
          </a:p>
        </p:txBody>
      </p:sp>
    </p:spTree>
    <p:extLst>
      <p:ext uri="{BB962C8B-B14F-4D97-AF65-F5344CB8AC3E}">
        <p14:creationId xmlns:p14="http://schemas.microsoft.com/office/powerpoint/2010/main" val="209888966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04819E-C0F3-4BB0-8F74-D535F785FBE6}" type="datetimeFigureOut">
              <a:rPr lang="en-IN" smtClean="0"/>
              <a:t>27-08-2023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8CBABF3-9B54-4796-A30E-EE1BFB99E2CF}"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455499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F04819E-C0F3-4BB0-8F74-D535F785FBE6}" type="datetimeFigureOut">
              <a:rPr lang="en-IN" smtClean="0"/>
              <a:t>27-08-2023</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68CBABF3-9B54-4796-A30E-EE1BFB99E2CF}"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024194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F04819E-C0F3-4BB0-8F74-D535F785FBE6}" type="datetimeFigureOut">
              <a:rPr lang="en-IN" smtClean="0"/>
              <a:t>27-08-2023</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8CBABF3-9B54-4796-A30E-EE1BFB99E2CF}"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189861"/>
      </p:ext>
    </p:extLst>
  </p:cSld>
  <p:clrMap bg1="lt1" tx1="dk1" bg2="lt2" tx2="dk2" accent1="accent1" accent2="accent2" accent3="accent3" accent4="accent4" accent5="accent5" accent6="accent6" hlink="hlink" folHlink="folHlink"/>
  <p:sldLayoutIdLst>
    <p:sldLayoutId id="2147484232" r:id="rId1"/>
    <p:sldLayoutId id="2147484233" r:id="rId2"/>
    <p:sldLayoutId id="2147484234" r:id="rId3"/>
    <p:sldLayoutId id="2147484235" r:id="rId4"/>
    <p:sldLayoutId id="2147484236" r:id="rId5"/>
    <p:sldLayoutId id="2147484237" r:id="rId6"/>
    <p:sldLayoutId id="2147484238" r:id="rId7"/>
    <p:sldLayoutId id="2147484239" r:id="rId8"/>
    <p:sldLayoutId id="2147484240" r:id="rId9"/>
    <p:sldLayoutId id="2147484241" r:id="rId10"/>
    <p:sldLayoutId id="2147484242"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Anmol-Shripad-Patil/online_salon_booking_system.git"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1424" y="1732774"/>
            <a:ext cx="6823663" cy="2215991"/>
          </a:xfrm>
          <a:prstGeom prst="rect">
            <a:avLst/>
          </a:prstGeom>
        </p:spPr>
        <p:txBody>
          <a:bodyPr wrap="none">
            <a:spAutoFit/>
          </a:bodyPr>
          <a:lstStyle/>
          <a:p>
            <a:r>
              <a:rPr lang="en-IN" sz="13800" u="sng" dirty="0">
                <a:solidFill>
                  <a:schemeClr val="accent5">
                    <a:lumMod val="75000"/>
                  </a:schemeClr>
                </a:solidFill>
                <a:latin typeface="Times New Roman" panose="02020603050405020304" pitchFamily="18" charset="0"/>
                <a:cs typeface="Times New Roman" panose="02020603050405020304" pitchFamily="18" charset="0"/>
              </a:rPr>
              <a:t>Welcome</a:t>
            </a:r>
          </a:p>
        </p:txBody>
      </p:sp>
    </p:spTree>
    <p:extLst>
      <p:ext uri="{BB962C8B-B14F-4D97-AF65-F5344CB8AC3E}">
        <p14:creationId xmlns:p14="http://schemas.microsoft.com/office/powerpoint/2010/main" val="404266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43">
            <a:extLst>
              <a:ext uri="{FF2B5EF4-FFF2-40B4-BE49-F238E27FC236}">
                <a16:creationId xmlns:a16="http://schemas.microsoft.com/office/drawing/2014/main" id="{3C5C4715-6E7F-FF1C-04DF-A63F6AF4E218}"/>
              </a:ext>
            </a:extLst>
          </p:cNvPr>
          <p:cNvSpPr>
            <a:spLocks noChangeArrowheads="1"/>
          </p:cNvSpPr>
          <p:nvPr/>
        </p:nvSpPr>
        <p:spPr bwMode="auto">
          <a:xfrm>
            <a:off x="0" y="-95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3" name="Rectangle 50">
            <a:extLst>
              <a:ext uri="{FF2B5EF4-FFF2-40B4-BE49-F238E27FC236}">
                <a16:creationId xmlns:a16="http://schemas.microsoft.com/office/drawing/2014/main" id="{01584513-C2EF-D49C-97EB-D0FBBB647871}"/>
              </a:ext>
            </a:extLst>
          </p:cNvPr>
          <p:cNvSpPr>
            <a:spLocks noChangeArrowheads="1"/>
          </p:cNvSpPr>
          <p:nvPr/>
        </p:nvSpPr>
        <p:spPr bwMode="auto">
          <a:xfrm>
            <a:off x="634200" y="1265074"/>
            <a:ext cx="698093" cy="438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549102"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GB"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GB"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4" name="Rectangle 52">
            <a:extLst>
              <a:ext uri="{FF2B5EF4-FFF2-40B4-BE49-F238E27FC236}">
                <a16:creationId xmlns:a16="http://schemas.microsoft.com/office/drawing/2014/main" id="{F6F80159-51D0-4635-FA1B-A4B4483BBEF0}"/>
              </a:ext>
            </a:extLst>
          </p:cNvPr>
          <p:cNvSpPr>
            <a:spLocks noChangeArrowheads="1"/>
          </p:cNvSpPr>
          <p:nvPr/>
        </p:nvSpPr>
        <p:spPr bwMode="auto">
          <a:xfrm>
            <a:off x="4744482" y="0"/>
            <a:ext cx="2988785" cy="1084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549102"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GB" altLang="en-US" sz="1400" b="1" i="0" u="none" strike="noStrike" cap="none" normalizeH="0" baseline="0" dirty="0">
                <a:ln>
                  <a:noFill/>
                </a:ln>
                <a:solidFill>
                  <a:schemeClr val="tx1"/>
                </a:solidFill>
                <a:effectLst/>
                <a:latin typeface="Trebuchet MS" panose="020B0603020202020204" pitchFamily="34" charset="0"/>
                <a:cs typeface="Arial" panose="020B0604020202020204" pitchFamily="34" charset="0"/>
              </a:rPr>
              <a:t> </a:t>
            </a:r>
            <a:r>
              <a:rPr kumimoji="0" lang="en-GB" altLang="en-US" sz="4000" b="1" i="0" u="none" strike="noStrike" cap="none" normalizeH="0" baseline="0" dirty="0">
                <a:ln>
                  <a:noFill/>
                </a:ln>
                <a:solidFill>
                  <a:schemeClr val="tx1"/>
                </a:solidFill>
                <a:effectLst/>
                <a:latin typeface="Trebuchet MS" panose="020B0603020202020204" pitchFamily="34" charset="0"/>
                <a:cs typeface="Arial" panose="020B0604020202020204" pitchFamily="34" charset="0"/>
              </a:rPr>
              <a:t>Customer</a:t>
            </a:r>
            <a:endParaRPr kumimoji="0" lang="en-GB" altLang="en-US" sz="40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4B26272A-4847-3537-C25A-B9B98F2F33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524" y="871539"/>
            <a:ext cx="8029575" cy="5229224"/>
          </a:xfrm>
          <a:prstGeom prst="rect">
            <a:avLst/>
          </a:prstGeom>
        </p:spPr>
      </p:pic>
    </p:spTree>
    <p:extLst>
      <p:ext uri="{BB962C8B-B14F-4D97-AF65-F5344CB8AC3E}">
        <p14:creationId xmlns:p14="http://schemas.microsoft.com/office/powerpoint/2010/main" val="77790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216850" y="19080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635" algn="ctr">
              <a:lnSpc>
                <a:spcPct val="150000"/>
              </a:lnSpc>
              <a:buClr>
                <a:srgbClr val="000000"/>
              </a:buClr>
            </a:pPr>
            <a:r>
              <a:rPr lang="en-US" sz="4400" b="1" dirty="0">
                <a:latin typeface="Times New Roman" panose="02020603050405020304" pitchFamily="18" charset="0"/>
                <a:cs typeface="Times New Roman" panose="02020603050405020304" pitchFamily="18" charset="0"/>
                <a:sym typeface="+mn-ea"/>
              </a:rPr>
              <a:t>Division of work within team</a:t>
            </a:r>
            <a:endParaRPr lang="en-US" sz="4400" b="1" dirty="0">
              <a:latin typeface="Times New Roman" panose="02020603050405020304" pitchFamily="18" charset="0"/>
              <a:cs typeface="Times New Roman" panose="02020603050405020304" pitchFamily="18" charset="0"/>
            </a:endParaRPr>
          </a:p>
        </p:txBody>
      </p:sp>
      <p:sp>
        <p:nvSpPr>
          <p:cNvPr id="104"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05"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C87E2E6-A856-41E8-9199-1CE98E2FB9A0}" type="slidenum">
              <a:rPr lang="en-IN" sz="1400" b="0" strike="noStrike" spc="-1">
                <a:solidFill>
                  <a:srgbClr val="000000"/>
                </a:solidFill>
                <a:uFill>
                  <a:solidFill>
                    <a:srgbClr val="FFFFFF"/>
                  </a:solidFill>
                </a:uFill>
                <a:latin typeface="Arial" panose="020B0604020202020204"/>
                <a:ea typeface="SimSun" panose="02010600030101010101" pitchFamily="2" charset="-122"/>
              </a:rPr>
              <a:t>11</a:t>
            </a:fld>
            <a:endParaRPr lang="en-IN" sz="1800" b="0" strike="noStrike" spc="-1" dirty="0">
              <a:solidFill>
                <a:srgbClr val="000000"/>
              </a:solidFill>
              <a:uFill>
                <a:solidFill>
                  <a:srgbClr val="FFFFFF"/>
                </a:solidFill>
              </a:uFill>
              <a:latin typeface="Arial" panose="020B0604020202020204"/>
            </a:endParaRPr>
          </a:p>
        </p:txBody>
      </p:sp>
      <p:sp>
        <p:nvSpPr>
          <p:cNvPr id="107" name="CustomShape 4"/>
          <p:cNvSpPr/>
          <p:nvPr/>
        </p:nvSpPr>
        <p:spPr>
          <a:xfrm>
            <a:off x="1538966" y="2032587"/>
            <a:ext cx="6258240" cy="31096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108" name="Picture 1"/>
          <p:cNvPicPr/>
          <p:nvPr/>
        </p:nvPicPr>
        <p:blipFill>
          <a:blip r:embed="rId2"/>
          <a:stretch>
            <a:fillRect/>
          </a:stretch>
        </p:blipFill>
        <p:spPr>
          <a:xfrm>
            <a:off x="9937080" y="0"/>
            <a:ext cx="2277360" cy="772200"/>
          </a:xfrm>
          <a:prstGeom prst="rect">
            <a:avLst/>
          </a:prstGeom>
          <a:ln w="9360">
            <a:noFill/>
          </a:ln>
        </p:spPr>
      </p:pic>
      <p:sp>
        <p:nvSpPr>
          <p:cNvPr id="3" name="Rectangle 2"/>
          <p:cNvSpPr/>
          <p:nvPr/>
        </p:nvSpPr>
        <p:spPr>
          <a:xfrm>
            <a:off x="805045" y="1281287"/>
            <a:ext cx="10776155" cy="3416320"/>
          </a:xfrm>
          <a:prstGeom prst="rect">
            <a:avLst/>
          </a:prstGeom>
        </p:spPr>
        <p:txBody>
          <a:bodyPr wrap="square">
            <a:spAutoFit/>
          </a:bodyPr>
          <a:lstStyle/>
          <a:p>
            <a:r>
              <a:rPr lang="en-IN" sz="2400"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Rupesh Gholap 	    :  Work on Frontend, Backend</a:t>
            </a:r>
          </a:p>
          <a:p>
            <a:pPr>
              <a:lnSpc>
                <a:spcPct val="100000"/>
              </a:lnSpc>
            </a:pPr>
            <a:r>
              <a:rPr lang="en-IN" sz="2400"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Anmol Patil       	    :  Work on Middleware, Frontend, Backend </a:t>
            </a:r>
            <a:endParaRPr lang="en-IN" sz="2400" spc="-1" dirty="0">
              <a:uFill>
                <a:solidFill>
                  <a:srgbClr val="FFFFFF"/>
                </a:solidFill>
              </a:uFill>
              <a:latin typeface="Times New Roman" panose="02020603050405020304" pitchFamily="18" charset="0"/>
              <a:cs typeface="Times New Roman" panose="02020603050405020304" pitchFamily="18" charset="0"/>
            </a:endParaRPr>
          </a:p>
          <a:p>
            <a:pPr>
              <a:lnSpc>
                <a:spcPct val="100000"/>
              </a:lnSpc>
            </a:pPr>
            <a:r>
              <a:rPr lang="en-IN" sz="2400"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Bhairavsing Patil 	    :  Work on Middleware, Backend</a:t>
            </a:r>
          </a:p>
          <a:p>
            <a:pPr>
              <a:lnSpc>
                <a:spcPct val="100000"/>
              </a:lnSpc>
            </a:pPr>
            <a:r>
              <a:rPr lang="en-IN" sz="2400"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AshwinKumar Ubare      :  Work on Frontend, Backend</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Stages at which Coordination was needed: </a:t>
            </a:r>
          </a:p>
          <a:p>
            <a:r>
              <a:rPr lang="en-IN" sz="2400" dirty="0">
                <a:latin typeface="Times New Roman" panose="02020603050405020304" pitchFamily="18" charset="0"/>
                <a:cs typeface="Times New Roman" panose="02020603050405020304" pitchFamily="18" charset="0"/>
              </a:rPr>
              <a:t>                      Most of the coordination was needed when complete UI needed to be   	          rendered using React,</a:t>
            </a:r>
          </a:p>
          <a:p>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Every one worked together for designing the Database(Backend)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364615" y="8136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GitHub</a:t>
            </a:r>
          </a:p>
        </p:txBody>
      </p:sp>
      <p:sp>
        <p:nvSpPr>
          <p:cNvPr id="4" name="Rectangle 3"/>
          <p:cNvSpPr/>
          <p:nvPr/>
        </p:nvSpPr>
        <p:spPr>
          <a:xfrm>
            <a:off x="1398218" y="624569"/>
            <a:ext cx="8904514" cy="923330"/>
          </a:xfrm>
          <a:prstGeom prst="rect">
            <a:avLst/>
          </a:prstGeom>
        </p:spPr>
        <p:txBody>
          <a:bodyPr wrap="square">
            <a:spAutoFit/>
          </a:bodyPr>
          <a:lstStyle/>
          <a:p>
            <a:r>
              <a:rPr lang="en-IN" dirty="0"/>
              <a:t>GitHub link: </a:t>
            </a:r>
            <a:r>
              <a:rPr lang="en-IN" dirty="0">
                <a:solidFill>
                  <a:srgbClr val="0070C0"/>
                </a:solidFill>
                <a:hlinkClick r:id="rId2"/>
              </a:rPr>
              <a:t>https://github.com/Anmol-Shripad-Patil/online_salon_booking_system.git</a:t>
            </a:r>
            <a:endParaRPr lang="en-IN" dirty="0">
              <a:solidFill>
                <a:srgbClr val="0070C0"/>
              </a:solidFill>
            </a:endParaRPr>
          </a:p>
          <a:p>
            <a:endParaRPr lang="en-IN" dirty="0">
              <a:solidFill>
                <a:srgbClr val="0070C0"/>
              </a:solidFill>
            </a:endParaRPr>
          </a:p>
          <a:p>
            <a:endParaRPr lang="en-IN" dirty="0">
              <a:solidFill>
                <a:srgbClr val="0070C0"/>
              </a:solidFill>
            </a:endParaRPr>
          </a:p>
        </p:txBody>
      </p:sp>
      <p:sp>
        <p:nvSpPr>
          <p:cNvPr id="5" name="Rectangle 4"/>
          <p:cNvSpPr/>
          <p:nvPr/>
        </p:nvSpPr>
        <p:spPr>
          <a:xfrm>
            <a:off x="2961095" y="6611825"/>
            <a:ext cx="6096000" cy="338554"/>
          </a:xfrm>
          <a:prstGeom prst="rect">
            <a:avLst/>
          </a:prstGeom>
        </p:spPr>
        <p:txBody>
          <a:bodyPr wrap="square">
            <a:spAutoFit/>
          </a:bodyPr>
          <a:lstStyle/>
          <a:p>
            <a:pPr algn="ctr"/>
            <a:r>
              <a:rPr lang="en-IN" sz="1600" dirty="0">
                <a:latin typeface="Times New Roman" panose="02020603050405020304" pitchFamily="18" charset="0"/>
                <a:cs typeface="Times New Roman" panose="02020603050405020304" pitchFamily="18" charset="0"/>
              </a:rPr>
              <a:t>Photo shoes branches and commits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569" y="981113"/>
            <a:ext cx="9754886" cy="25691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4569" y="3550243"/>
            <a:ext cx="9754886" cy="30615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7360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364615" y="8136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spc="-1" dirty="0">
                <a:solidFill>
                  <a:srgbClr val="000000"/>
                </a:solidFill>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Features</a:t>
            </a:r>
            <a:endParaRPr lang="en-IN" sz="44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pic>
        <p:nvPicPr>
          <p:cNvPr id="110" name="Picture 1"/>
          <p:cNvPicPr/>
          <p:nvPr/>
        </p:nvPicPr>
        <p:blipFill>
          <a:blip r:embed="rId2"/>
          <a:stretch>
            <a:fillRect/>
          </a:stretch>
        </p:blipFill>
        <p:spPr>
          <a:xfrm>
            <a:off x="9924480" y="-11520"/>
            <a:ext cx="2262600" cy="767160"/>
          </a:xfrm>
          <a:prstGeom prst="rect">
            <a:avLst/>
          </a:prstGeom>
          <a:ln w="9360">
            <a:noFill/>
          </a:ln>
        </p:spPr>
      </p:pic>
      <p:sp>
        <p:nvSpPr>
          <p:cNvPr id="111" name="CustomShape 2"/>
          <p:cNvSpPr/>
          <p:nvPr/>
        </p:nvSpPr>
        <p:spPr>
          <a:xfrm>
            <a:off x="462938" y="558161"/>
            <a:ext cx="11640571" cy="480305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150000"/>
              </a:lnSpc>
              <a:buFont typeface="Arial" panose="020B0604020202020204" pitchFamily="34" charset="0"/>
              <a:buChar char="•"/>
            </a:pPr>
            <a:r>
              <a:rPr lang="en-US" sz="24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Admin can </a:t>
            </a:r>
            <a:r>
              <a:rPr lang="en-IN" altLang="en-US" sz="24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allow Salon Owner</a:t>
            </a:r>
            <a:r>
              <a:rPr lang="en-US" sz="24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Admin can </a:t>
            </a:r>
            <a:r>
              <a:rPr lang="en-IN" altLang="en-US"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can delete Salon Owner account</a:t>
            </a:r>
            <a:r>
              <a:rPr lang="en-US"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a:t>
            </a:r>
            <a:endParaRPr lang="en-US" sz="24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Admin can </a:t>
            </a:r>
            <a:r>
              <a:rPr lang="en-IN" altLang="en-US"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manage account details</a:t>
            </a:r>
            <a:r>
              <a:rPr lang="en-US"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IN" altLang="en-US" sz="2400" kern="50" dirty="0">
                <a:effectLst/>
                <a:latin typeface="Times New Roman" panose="02020603050405020304" pitchFamily="18" charset="0"/>
                <a:ea typeface="SimSun" panose="02010600030101010101" pitchFamily="2" charset="-122"/>
                <a:cs typeface="Times New Roman" panose="02020603050405020304" pitchFamily="18" charset="0"/>
              </a:rPr>
              <a:t>New user can create profile and edit profile</a:t>
            </a:r>
            <a:r>
              <a:rPr lang="en-US" sz="2400" kern="50" dirty="0">
                <a:effectLst/>
                <a:latin typeface="Times New Roman" panose="02020603050405020304" pitchFamily="18" charset="0"/>
                <a:ea typeface="SimSun" panose="02010600030101010101" pitchFamily="2" charset="-122"/>
                <a:cs typeface="Times New Roman" panose="02020603050405020304" pitchFamily="18" charset="0"/>
              </a:rPr>
              <a:t>.</a:t>
            </a:r>
          </a:p>
          <a:p>
            <a:pPr marL="342900" indent="-342900" algn="just">
              <a:lnSpc>
                <a:spcPct val="150000"/>
              </a:lnSpc>
              <a:buFont typeface="Arial" panose="020B0604020202020204" pitchFamily="34" charset="0"/>
              <a:buChar char="•"/>
            </a:pPr>
            <a:r>
              <a:rPr lang="en-US" sz="2400" kern="50" dirty="0">
                <a:latin typeface="Times New Roman" panose="02020603050405020304" pitchFamily="18" charset="0"/>
                <a:ea typeface="SimSun" panose="02010600030101010101" pitchFamily="2" charset="-122"/>
                <a:cs typeface="Times New Roman" panose="02020603050405020304" pitchFamily="18" charset="0"/>
              </a:rPr>
              <a:t>User can select city, select salon, select barber.</a:t>
            </a:r>
          </a:p>
          <a:p>
            <a:pPr marL="342900" indent="-342900" algn="just">
              <a:lnSpc>
                <a:spcPct val="150000"/>
              </a:lnSpc>
              <a:buFont typeface="Arial" panose="020B0604020202020204" pitchFamily="34" charset="0"/>
              <a:buChar char="•"/>
            </a:pPr>
            <a:r>
              <a:rPr lang="en-US" sz="2400" kern="50" dirty="0">
                <a:latin typeface="Times New Roman" panose="02020603050405020304" pitchFamily="18" charset="0"/>
                <a:ea typeface="SimSun" panose="02010600030101010101" pitchFamily="2" charset="-122"/>
                <a:cs typeface="Times New Roman" panose="02020603050405020304" pitchFamily="18" charset="0"/>
              </a:rPr>
              <a:t>User can book appointment, select services, remove service, conform appointment cancel appointment. </a:t>
            </a:r>
            <a:endParaRPr lang="en-US" sz="2400" kern="5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just">
              <a:lnSpc>
                <a:spcPct val="150000"/>
              </a:lnSpc>
              <a:buFont typeface="Arial" panose="020B0604020202020204" pitchFamily="34" charset="0"/>
              <a:buChar char="•"/>
            </a:pPr>
            <a:r>
              <a:rPr lang="en-IN" altLang="en-US" sz="2400" kern="50" dirty="0">
                <a:effectLst/>
                <a:latin typeface="Times New Roman" panose="02020603050405020304" pitchFamily="18" charset="0"/>
                <a:ea typeface="SimSun" panose="02010600030101010101" pitchFamily="2" charset="-122"/>
                <a:cs typeface="Times New Roman" panose="02020603050405020304" pitchFamily="18" charset="0"/>
              </a:rPr>
              <a:t>Salon owner can add details and register his shop</a:t>
            </a:r>
            <a:r>
              <a:rPr lang="en-US" sz="2400" kern="5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US" sz="2400" kern="50" dirty="0">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just">
              <a:lnSpc>
                <a:spcPct val="150000"/>
              </a:lnSpc>
              <a:buFont typeface="Arial" panose="020B0604020202020204" pitchFamily="34" charset="0"/>
              <a:buChar char="•"/>
            </a:pPr>
            <a:r>
              <a:rPr lang="en-IN" altLang="en-US" sz="2400" kern="50" dirty="0">
                <a:effectLst/>
                <a:latin typeface="Times New Roman" panose="02020603050405020304" pitchFamily="18" charset="0"/>
                <a:ea typeface="SimSun" panose="02010600030101010101" pitchFamily="2" charset="-122"/>
                <a:cs typeface="Times New Roman" panose="02020603050405020304" pitchFamily="18" charset="0"/>
              </a:rPr>
              <a:t>Salon owner can add services, add barber, get </a:t>
            </a:r>
            <a:r>
              <a:rPr lang="en-IN" altLang="en-US" sz="2400" kern="50" dirty="0">
                <a:latin typeface="Times New Roman" panose="02020603050405020304" pitchFamily="18" charset="0"/>
                <a:ea typeface="SimSun" panose="02010600030101010101" pitchFamily="2" charset="-122"/>
                <a:cs typeface="Times New Roman" panose="02020603050405020304" pitchFamily="18" charset="0"/>
              </a:rPr>
              <a:t>appointment, cancel appointment</a:t>
            </a:r>
            <a:r>
              <a:rPr lang="en-US" sz="2400" kern="50" dirty="0">
                <a:effectLst/>
                <a:latin typeface="Times New Roman" panose="02020603050405020304" pitchFamily="18" charset="0"/>
                <a:ea typeface="SimSun" panose="02010600030101010101" pitchFamily="2" charset="-122"/>
                <a:cs typeface="Times New Roman" panose="02020603050405020304" pitchFamily="18" charset="0"/>
              </a:rPr>
              <a:t>.</a:t>
            </a:r>
          </a:p>
          <a:p>
            <a:pPr marL="342900" indent="-342900" algn="just">
              <a:lnSpc>
                <a:spcPct val="150000"/>
              </a:lnSpc>
              <a:buFont typeface="Arial" panose="020B0604020202020204" pitchFamily="34" charset="0"/>
              <a:buChar char="•"/>
            </a:pPr>
            <a:r>
              <a:rPr lang="en-IN" altLang="en-US" sz="2400" kern="50" dirty="0">
                <a:effectLst/>
                <a:latin typeface="Times New Roman" panose="02020603050405020304" pitchFamily="18" charset="0"/>
                <a:ea typeface="SimSun" panose="02010600030101010101" pitchFamily="2" charset="-122"/>
                <a:cs typeface="Times New Roman" panose="02020603050405020304" pitchFamily="18" charset="0"/>
              </a:rPr>
              <a:t>User can add review to </a:t>
            </a:r>
            <a:r>
              <a:rPr lang="en-IN" altLang="en-US" sz="2400" kern="50" dirty="0">
                <a:latin typeface="Times New Roman" panose="02020603050405020304" pitchFamily="18" charset="0"/>
                <a:ea typeface="SimSun" panose="02010600030101010101" pitchFamily="2" charset="-122"/>
                <a:cs typeface="Times New Roman" panose="02020603050405020304" pitchFamily="18" charset="0"/>
              </a:rPr>
              <a:t>salon shop</a:t>
            </a:r>
            <a:r>
              <a:rPr lang="en-US" sz="2400" kern="5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US" sz="2400" kern="5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t>13</a:t>
            </a:fld>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D361EB-58C4-B3B3-2D91-AE77E3EEE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3" name="TextBox 2">
            <a:extLst>
              <a:ext uri="{FF2B5EF4-FFF2-40B4-BE49-F238E27FC236}">
                <a16:creationId xmlns:a16="http://schemas.microsoft.com/office/drawing/2014/main" id="{E0F10618-CD36-DEA3-BC1C-5A2DBB1867C4}"/>
              </a:ext>
            </a:extLst>
          </p:cNvPr>
          <p:cNvSpPr txBox="1"/>
          <p:nvPr/>
        </p:nvSpPr>
        <p:spPr>
          <a:xfrm>
            <a:off x="7683103" y="136803"/>
            <a:ext cx="6193630" cy="584775"/>
          </a:xfrm>
          <a:prstGeom prst="rect">
            <a:avLst/>
          </a:prstGeom>
          <a:noFill/>
        </p:spPr>
        <p:txBody>
          <a:bodyPr wrap="square">
            <a:spAutoFit/>
          </a:bodyPr>
          <a:lstStyle/>
          <a:p>
            <a:r>
              <a:rPr lang="en-IN" sz="3200" b="1" u="sng" dirty="0">
                <a:solidFill>
                  <a:srgbClr val="FF0000"/>
                </a:solidFill>
                <a:latin typeface="Times New Roman" panose="02020603050405020304" pitchFamily="18" charset="0"/>
                <a:cs typeface="Times New Roman" panose="02020603050405020304" pitchFamily="18" charset="0"/>
              </a:rPr>
              <a:t>Database ER Diagram</a:t>
            </a:r>
          </a:p>
        </p:txBody>
      </p:sp>
    </p:spTree>
    <p:extLst>
      <p:ext uri="{BB962C8B-B14F-4D97-AF65-F5344CB8AC3E}">
        <p14:creationId xmlns:p14="http://schemas.microsoft.com/office/powerpoint/2010/main" val="3246482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pc="-1" dirty="0">
                <a:solidFill>
                  <a:srgbClr val="000000"/>
                </a:solidFill>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Benefits</a:t>
            </a:r>
            <a:endParaRPr lang="en-IN" sz="44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pic>
        <p:nvPicPr>
          <p:cNvPr id="110" name="Picture 1"/>
          <p:cNvPicPr/>
          <p:nvPr/>
        </p:nvPicPr>
        <p:blipFill>
          <a:blip r:embed="rId2"/>
          <a:stretch>
            <a:fillRect/>
          </a:stretch>
        </p:blipFill>
        <p:spPr>
          <a:xfrm>
            <a:off x="9924480" y="-11520"/>
            <a:ext cx="2262600" cy="767160"/>
          </a:xfrm>
          <a:prstGeom prst="rect">
            <a:avLst/>
          </a:prstGeom>
          <a:ln w="9360">
            <a:noFill/>
          </a:ln>
        </p:spPr>
      </p:pic>
      <p:sp>
        <p:nvSpPr>
          <p:cNvPr id="111" name="CustomShape 2"/>
          <p:cNvSpPr/>
          <p:nvPr/>
        </p:nvSpPr>
        <p:spPr>
          <a:xfrm>
            <a:off x="443274" y="600174"/>
            <a:ext cx="10543680" cy="5023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 need to waste time in waiting in salon shop.</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very easy to use.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Book appointment as per your time and date.</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User can select favorite salon shop and barber/stylists which is available in E-Salon.</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saves a lot of time.</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Book appointment in advance.</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Salon owner can </a:t>
            </a:r>
            <a:r>
              <a:rPr lang="en-IN" sz="2400" dirty="0">
                <a:latin typeface="Times New Roman" panose="02020603050405020304" pitchFamily="18" charset="0"/>
                <a:cs typeface="Times New Roman" panose="02020603050405020304" pitchFamily="18" charset="0"/>
              </a:rPr>
              <a:t>Increased Revenue by getting online customer.</a:t>
            </a: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Booking no need to visit shop or making phone calls on open E-salon web and see available slot, services and book it. </a:t>
            </a:r>
          </a:p>
          <a:p>
            <a:pPr algn="just">
              <a:lnSpc>
                <a:spcPct val="150000"/>
              </a:lnSpc>
            </a:pPr>
            <a:endParaRPr lang="en-IN" sz="2400" kern="5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pPr>
            <a:endParaRPr lang="en-US" sz="24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IN" sz="24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15</a:t>
            </a:fld>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pc="-1" dirty="0">
                <a:solidFill>
                  <a:srgbClr val="000000"/>
                </a:solidFill>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Benefits</a:t>
            </a:r>
            <a:endParaRPr lang="en-IN" sz="44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pic>
        <p:nvPicPr>
          <p:cNvPr id="110" name="Picture 1"/>
          <p:cNvPicPr/>
          <p:nvPr/>
        </p:nvPicPr>
        <p:blipFill>
          <a:blip r:embed="rId2"/>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user no need to pay in advance for booking.</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Due to E-Salon booking system Salon owner can making indirectly there shop advertisement.</a:t>
            </a:r>
          </a:p>
          <a:p>
            <a:pPr marL="342900" indent="-342900" algn="just">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indent="0" algn="just">
              <a:lnSpc>
                <a:spcPct val="150000"/>
              </a:lnSpc>
              <a:buFont typeface="Arial" panose="020B0604020202020204" pitchFamily="34" charset="0"/>
              <a:buNone/>
            </a:pPr>
            <a:endParaRPr lang="en-IN" sz="2400" kern="5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pPr>
            <a:endParaRPr lang="en-US" sz="24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IN" sz="24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16</a:t>
            </a:fld>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dirty="0">
                <a:solidFill>
                  <a:srgbClr val="000000"/>
                </a:solidFill>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Future </a:t>
            </a:r>
            <a:r>
              <a:rPr lang="en-US" sz="4400" b="1" spc="-1" dirty="0">
                <a:solidFill>
                  <a:srgbClr val="000000"/>
                </a:solidFill>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Scope</a:t>
            </a:r>
            <a:endParaRPr lang="en-IN" sz="44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pic>
        <p:nvPicPr>
          <p:cNvPr id="110" name="Picture 1"/>
          <p:cNvPicPr/>
          <p:nvPr/>
        </p:nvPicPr>
        <p:blipFill>
          <a:blip r:embed="rId2"/>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Global Expansion:</a:t>
            </a:r>
            <a:r>
              <a:rPr lang="en-US" sz="2000" dirty="0">
                <a:latin typeface="Times New Roman" panose="02020603050405020304" pitchFamily="18" charset="0"/>
                <a:cs typeface="Times New Roman" panose="02020603050405020304" pitchFamily="18" charset="0"/>
              </a:rPr>
              <a:t> The system could expand its services to cover a broader geographic area, possibly even offering multi-language support for international customers.</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Subscription Models:</a:t>
            </a:r>
            <a:r>
              <a:rPr lang="en-US" sz="2000" dirty="0">
                <a:latin typeface="Times New Roman" panose="02020603050405020304" pitchFamily="18" charset="0"/>
                <a:cs typeface="Times New Roman" panose="02020603050405020304" pitchFamily="18" charset="0"/>
              </a:rPr>
              <a:t> Introducing subscription-based models for regular customers, offering benefits like priority booking, discounted services, or loyalty rewards.</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Mobile Experience Enhancement:</a:t>
            </a:r>
            <a:r>
              <a:rPr lang="en-US" sz="2000" dirty="0">
                <a:latin typeface="Times New Roman" panose="02020603050405020304" pitchFamily="18" charset="0"/>
                <a:cs typeface="Times New Roman" panose="02020603050405020304" pitchFamily="18" charset="0"/>
              </a:rPr>
              <a:t> The system can develop dedicated mobile apps that offer a seamless booking experience, including push notifications for upcoming appointments and exclusive offers.</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Integration of Social Media:</a:t>
            </a:r>
            <a:r>
              <a:rPr lang="en-US" sz="2000" dirty="0">
                <a:latin typeface="Times New Roman" panose="02020603050405020304" pitchFamily="18" charset="0"/>
                <a:cs typeface="Times New Roman" panose="02020603050405020304" pitchFamily="18" charset="0"/>
              </a:rPr>
              <a:t> Integration with social media platforms can allow customers to share their new looks easily and even book appointments directly from platforms like Instagram or Facebook.</a:t>
            </a:r>
          </a:p>
          <a:p>
            <a:pPr marL="342900" indent="-342900">
              <a:lnSpc>
                <a:spcPct val="150000"/>
              </a:lnSpc>
              <a:buFont typeface="Arial" panose="020B0604020202020204" pitchFamily="34" charset="0"/>
              <a:buChar char="•"/>
            </a:pPr>
            <a:endParaRPr lang="en-IN" altLang="en-US" sz="20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t>17</a:t>
            </a:fld>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028" y="24300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pc="-1" dirty="0">
                <a:solidFill>
                  <a:srgbClr val="000000"/>
                </a:solidFill>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Conclusion</a:t>
            </a:r>
            <a:endParaRPr lang="en-IN" sz="44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pic>
        <p:nvPicPr>
          <p:cNvPr id="110" name="Picture 1"/>
          <p:cNvPicPr/>
          <p:nvPr/>
        </p:nvPicPr>
        <p:blipFill>
          <a:blip r:embed="rId2"/>
          <a:stretch>
            <a:fillRect/>
          </a:stretch>
        </p:blipFill>
        <p:spPr>
          <a:xfrm>
            <a:off x="9924480" y="-11520"/>
            <a:ext cx="2262600" cy="767160"/>
          </a:xfrm>
          <a:prstGeom prst="rect">
            <a:avLst/>
          </a:prstGeom>
          <a:ln w="9360">
            <a:noFill/>
          </a:ln>
        </p:spPr>
      </p:pic>
      <p:sp>
        <p:nvSpPr>
          <p:cNvPr id="111" name="CustomShape 2"/>
          <p:cNvSpPr/>
          <p:nvPr/>
        </p:nvSpPr>
        <p:spPr>
          <a:xfrm>
            <a:off x="609480" y="1201673"/>
            <a:ext cx="10884310" cy="412741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US" sz="2400" dirty="0">
                <a:latin typeface="Times New Roman" panose="02020603050405020304" pitchFamily="18" charset="0"/>
                <a:cs typeface="Times New Roman" panose="02020603050405020304" pitchFamily="18" charset="0"/>
              </a:rPr>
              <a:t>     	Customers can now effortlessly browse available services, choose their preferred time slots, and even select their preferred stylists. On the other hand, salons can better manage their resources and offer personalized services. </a:t>
            </a:r>
          </a:p>
          <a:p>
            <a:pPr algn="just">
              <a:lnSpc>
                <a:spcPct val="150000"/>
              </a:lnSpc>
            </a:pPr>
            <a:r>
              <a:rPr lang="en-US" sz="2400" dirty="0">
                <a:latin typeface="Times New Roman" panose="02020603050405020304" pitchFamily="18" charset="0"/>
                <a:cs typeface="Times New Roman" panose="02020603050405020304" pitchFamily="18" charset="0"/>
              </a:rPr>
              <a:t>           Through this system, customer satisfaction has increased significantly due to the reduced wait times and the ability to plan their salon visits ahead. Moreover, salon owners have witnessed improved operational efficiency and increased revenue, as they can optimize their staff's schedules and allocate resources more effectively.</a:t>
            </a: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t>18</a:t>
            </a:fld>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2922693" y="1602658"/>
            <a:ext cx="6339295" cy="282476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8000" strike="noStrike" spc="-1" dirty="0">
                <a:solidFill>
                  <a:schemeClr val="accent1"/>
                </a:solidFill>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Thank </a:t>
            </a:r>
          </a:p>
          <a:p>
            <a:pPr algn="ctr">
              <a:lnSpc>
                <a:spcPct val="100000"/>
              </a:lnSpc>
            </a:pPr>
            <a:r>
              <a:rPr lang="en-US" sz="8000" strike="noStrike" spc="-1" dirty="0">
                <a:solidFill>
                  <a:schemeClr val="accent1"/>
                </a:solidFill>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You</a:t>
            </a:r>
            <a:endParaRPr lang="en-IN" sz="8000" strike="noStrike" spc="-1" dirty="0">
              <a:solidFill>
                <a:schemeClr val="accent1"/>
              </a:solidFill>
              <a:uFill>
                <a:solidFill>
                  <a:srgbClr val="FFFFFF"/>
                </a:solidFill>
              </a:uFill>
              <a:latin typeface="Times New Roman" panose="02020603050405020304" pitchFamily="18" charset="0"/>
              <a:cs typeface="Times New Roman" panose="02020603050405020304" pitchFamily="18" charset="0"/>
            </a:endParaRPr>
          </a:p>
        </p:txBody>
      </p:sp>
      <p:pic>
        <p:nvPicPr>
          <p:cNvPr id="110" name="Picture 1"/>
          <p:cNvPicPr/>
          <p:nvPr/>
        </p:nvPicPr>
        <p:blipFill>
          <a:blip r:embed="rId2"/>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endParaRPr lang="en-IN" sz="2400" b="0" strike="noStrike" spc="-1" dirty="0">
              <a:solidFill>
                <a:srgbClr val="000000"/>
              </a:solidFill>
              <a:uFill>
                <a:solidFill>
                  <a:srgbClr val="FFFFFF"/>
                </a:solidFill>
              </a:uFill>
              <a:latin typeface="Arial" panose="020B0604020202020204"/>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t>19</a:t>
            </a:fld>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299520" y="258143"/>
            <a:ext cx="11281680" cy="174763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IN" sz="4400" b="1" spc="-1" dirty="0">
                <a:solidFill>
                  <a:schemeClr val="accent5">
                    <a:lumMod val="75000"/>
                  </a:schemeClr>
                </a:solidFill>
                <a:uFill>
                  <a:solidFill>
                    <a:srgbClr val="FFFFFF"/>
                  </a:solidFill>
                </a:uFill>
                <a:latin typeface="Times New Roman" panose="02020603050405020304"/>
                <a:ea typeface="SimSun" panose="02010600030101010101" pitchFamily="2" charset="-122"/>
              </a:rPr>
              <a:t>Post Graduation Diploma Project</a:t>
            </a:r>
          </a:p>
          <a:p>
            <a:pPr algn="ctr"/>
            <a:r>
              <a:rPr lang="en-IN" sz="2800" b="1" spc="-1" dirty="0">
                <a:solidFill>
                  <a:schemeClr val="accent4">
                    <a:lumMod val="75000"/>
                  </a:schemeClr>
                </a:solidFill>
                <a:uFill>
                  <a:solidFill>
                    <a:srgbClr val="FFFFFF"/>
                  </a:solidFill>
                </a:uFill>
                <a:latin typeface="Times New Roman" panose="02020603050405020304"/>
                <a:ea typeface="SimSun" panose="02010600030101010101" pitchFamily="2" charset="-122"/>
              </a:rPr>
              <a:t>PG-DAC</a:t>
            </a:r>
          </a:p>
          <a:p>
            <a:pPr algn="ctr"/>
            <a:r>
              <a:rPr lang="en-IN" sz="4400" b="1" strike="noStrike" spc="-1" dirty="0">
                <a:solidFill>
                  <a:schemeClr val="accent5">
                    <a:lumMod val="75000"/>
                  </a:schemeClr>
                </a:solidFill>
                <a:uFill>
                  <a:solidFill>
                    <a:srgbClr val="FFFFFF"/>
                  </a:solidFill>
                </a:uFill>
                <a:latin typeface="Times New Roman" panose="02020603050405020304"/>
                <a:ea typeface="SimSun" panose="02010600030101010101" pitchFamily="2" charset="-122"/>
              </a:rPr>
              <a:t>E-Salon Booking System</a:t>
            </a:r>
            <a:endParaRPr lang="en-IN" sz="4400" b="0" strike="noStrike" spc="-1" dirty="0">
              <a:solidFill>
                <a:schemeClr val="accent5">
                  <a:lumMod val="75000"/>
                </a:schemeClr>
              </a:solidFill>
              <a:uFill>
                <a:solidFill>
                  <a:srgbClr val="FFFFFF"/>
                </a:solidFill>
              </a:uFill>
              <a:latin typeface="Arial" panose="020B0604020202020204"/>
            </a:endParaRPr>
          </a:p>
        </p:txBody>
      </p:sp>
      <p:sp>
        <p:nvSpPr>
          <p:cNvPr id="81"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82"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98EFF522-4416-4CEC-98B2-9E9F656C6F6B}" type="slidenum">
              <a:rPr lang="en-IN" sz="1400" b="0" strike="noStrike" spc="-1">
                <a:solidFill>
                  <a:srgbClr val="000000"/>
                </a:solidFill>
                <a:uFill>
                  <a:solidFill>
                    <a:srgbClr val="FFFFFF"/>
                  </a:solidFill>
                </a:uFill>
                <a:latin typeface="Arial" panose="020B0604020202020204"/>
                <a:ea typeface="SimSun" panose="02010600030101010101" pitchFamily="2" charset="-122"/>
              </a:rPr>
              <a:t>2</a:t>
            </a:fld>
            <a:endParaRPr lang="en-IN" sz="1800" b="0" strike="noStrike" spc="-1" dirty="0">
              <a:solidFill>
                <a:srgbClr val="000000"/>
              </a:solidFill>
              <a:uFill>
                <a:solidFill>
                  <a:srgbClr val="FFFFFF"/>
                </a:solidFill>
              </a:uFill>
              <a:latin typeface="Arial" panose="020B0604020202020204"/>
            </a:endParaRPr>
          </a:p>
        </p:txBody>
      </p:sp>
      <p:sp>
        <p:nvSpPr>
          <p:cNvPr id="83" name="CustomShape 4"/>
          <p:cNvSpPr/>
          <p:nvPr/>
        </p:nvSpPr>
        <p:spPr>
          <a:xfrm>
            <a:off x="3585291" y="3748998"/>
            <a:ext cx="4629785" cy="1590675"/>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IN" sz="1800" b="1" strike="noStrike" spc="-1" dirty="0">
                <a:uFill>
                  <a:solidFill>
                    <a:srgbClr val="FFFFFF"/>
                  </a:solidFill>
                </a:uFill>
                <a:latin typeface="Arial" panose="020B0604020202020204"/>
                <a:ea typeface="SimSun" panose="02010600030101010101" pitchFamily="2" charset="-122"/>
              </a:rPr>
              <a:t>Submitted By</a:t>
            </a:r>
            <a:endParaRPr lang="en-IN" sz="1800" b="1" strike="noStrike" spc="-1" dirty="0">
              <a:uFill>
                <a:solidFill>
                  <a:srgbClr val="FFFFFF"/>
                </a:solidFill>
              </a:uFill>
              <a:latin typeface="Times New Roman" panose="02020603050405020304"/>
              <a:ea typeface="SimSun" panose="02010600030101010101" pitchFamily="2" charset="-122"/>
            </a:endParaRPr>
          </a:p>
          <a:p>
            <a:pPr algn="ctr"/>
            <a:r>
              <a:rPr lang="en-IN" sz="2000"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 Rupesh Gholap	           		  (230343020032)</a:t>
            </a:r>
            <a:endParaRPr lang="en-IN" sz="2000" b="0" strike="noStrike"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endParaRPr>
          </a:p>
          <a:p>
            <a:pPr>
              <a:lnSpc>
                <a:spcPct val="100000"/>
              </a:lnSpc>
            </a:pPr>
            <a:r>
              <a:rPr lang="en-IN" sz="2000" b="0" strike="noStrike"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Anmol Patil	                (230343020066)</a:t>
            </a:r>
            <a:endParaRPr lang="en-IN" sz="2000" b="0" strike="noStrike" spc="-1" dirty="0">
              <a:uFill>
                <a:solidFill>
                  <a:srgbClr val="FFFFFF"/>
                </a:solidFill>
              </a:uFill>
              <a:latin typeface="Times New Roman" panose="02020603050405020304" pitchFamily="18" charset="0"/>
              <a:cs typeface="Times New Roman" panose="02020603050405020304" pitchFamily="18" charset="0"/>
            </a:endParaRPr>
          </a:p>
          <a:p>
            <a:pPr>
              <a:lnSpc>
                <a:spcPct val="100000"/>
              </a:lnSpc>
            </a:pPr>
            <a:r>
              <a:rPr lang="en-IN" sz="2000"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Bhairavsing Patil 		  </a:t>
            </a:r>
            <a:r>
              <a:rPr lang="en-IN" sz="2000" b="0" strike="noStrike"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(230343020068)</a:t>
            </a:r>
          </a:p>
          <a:p>
            <a:pPr>
              <a:lnSpc>
                <a:spcPct val="100000"/>
              </a:lnSpc>
            </a:pPr>
            <a:r>
              <a:rPr lang="en-IN" sz="2000" b="0" strike="noStrike"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AshwinKumar Ubare	  (230343020105)</a:t>
            </a:r>
            <a:endParaRPr lang="en-IN" sz="2000" b="0" strike="noStrike" spc="-1" dirty="0">
              <a:uFill>
                <a:solidFill>
                  <a:srgbClr val="FFFFFF"/>
                </a:solidFill>
              </a:uFill>
              <a:latin typeface="Times New Roman" panose="02020603050405020304" pitchFamily="18" charset="0"/>
              <a:cs typeface="Times New Roman" panose="02020603050405020304" pitchFamily="18" charset="0"/>
            </a:endParaRPr>
          </a:p>
        </p:txBody>
      </p:sp>
      <p:pic>
        <p:nvPicPr>
          <p:cNvPr id="84" name="Picture 1"/>
          <p:cNvPicPr/>
          <p:nvPr/>
        </p:nvPicPr>
        <p:blipFill>
          <a:blip r:embed="rId2"/>
          <a:stretch>
            <a:fillRect/>
          </a:stretch>
        </p:blipFill>
        <p:spPr>
          <a:xfrm>
            <a:off x="4249194" y="2296131"/>
            <a:ext cx="3301980" cy="1307691"/>
          </a:xfrm>
          <a:prstGeom prst="rect">
            <a:avLst/>
          </a:prstGeom>
          <a:ln w="9360">
            <a:noFill/>
          </a:ln>
        </p:spPr>
      </p:pic>
      <p:sp>
        <p:nvSpPr>
          <p:cNvPr id="85" name="CustomShape 5"/>
          <p:cNvSpPr/>
          <p:nvPr/>
        </p:nvSpPr>
        <p:spPr>
          <a:xfrm>
            <a:off x="4488443" y="5453801"/>
            <a:ext cx="2823480" cy="9082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dirty="0">
                <a:uFill>
                  <a:solidFill>
                    <a:srgbClr val="FFFFFF"/>
                  </a:solidFill>
                </a:uFill>
                <a:latin typeface="Arial" panose="020B0604020202020204"/>
                <a:ea typeface="SimSun" panose="02010600030101010101" pitchFamily="2" charset="-122"/>
              </a:rPr>
              <a:t>Guided By</a:t>
            </a:r>
            <a:endParaRPr lang="en-IN" sz="1800" b="1" strike="noStrike" spc="-1" dirty="0">
              <a:uFill>
                <a:solidFill>
                  <a:srgbClr val="FFFFFF"/>
                </a:solidFill>
              </a:uFill>
              <a:latin typeface="Arial" panose="020B0604020202020204"/>
            </a:endParaRPr>
          </a:p>
          <a:p>
            <a:pPr algn="ctr">
              <a:lnSpc>
                <a:spcPct val="100000"/>
              </a:lnSpc>
            </a:pPr>
            <a:r>
              <a:rPr lang="en-IN" sz="1800" b="0" strike="noStrike" spc="-1" dirty="0">
                <a:uFill>
                  <a:solidFill>
                    <a:srgbClr val="FFFFFF"/>
                  </a:solidFill>
                </a:uFill>
                <a:latin typeface="Arial" panose="020B0604020202020204"/>
                <a:ea typeface="SimSun" panose="02010600030101010101" pitchFamily="2" charset="-122"/>
              </a:rPr>
              <a:t>Mrs: Dipali Jadhav</a:t>
            </a:r>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transition>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4591544" y="200272"/>
            <a:ext cx="284364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dirty="0">
              <a:uFill>
                <a:solidFill>
                  <a:srgbClr val="FFFFFF"/>
                </a:solidFill>
              </a:uFill>
              <a:latin typeface="Times New Roman" panose="02020603050405020304" pitchFamily="18" charset="0"/>
              <a:cs typeface="Times New Roman" panose="02020603050405020304" pitchFamily="18" charset="0"/>
            </a:endParaRPr>
          </a:p>
          <a:p>
            <a:r>
              <a:rPr lang="en-IN" sz="4400" b="1"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Contents</a:t>
            </a:r>
            <a:endParaRPr lang="en-IN" sz="4400" b="1" strike="noStrike" spc="-1" dirty="0">
              <a:uFill>
                <a:solidFill>
                  <a:srgbClr val="FFFFFF"/>
                </a:solidFill>
              </a:uFill>
              <a:latin typeface="Times New Roman" panose="02020603050405020304" pitchFamily="18" charset="0"/>
              <a:cs typeface="Times New Roman" panose="02020603050405020304" pitchFamily="18" charset="0"/>
            </a:endParaRPr>
          </a:p>
          <a:p>
            <a:pPr>
              <a:lnSpc>
                <a:spcPct val="100000"/>
              </a:lnSpc>
            </a:pPr>
            <a:endParaRPr lang="en-IN" sz="1800" b="0" strike="noStrike" spc="-1" dirty="0">
              <a:uFill>
                <a:solidFill>
                  <a:srgbClr val="FFFFFF"/>
                </a:solidFill>
              </a:uFill>
              <a:latin typeface="Times New Roman" panose="02020603050405020304" pitchFamily="18" charset="0"/>
              <a:cs typeface="Times New Roman" panose="02020603050405020304" pitchFamily="18" charset="0"/>
            </a:endParaRPr>
          </a:p>
        </p:txBody>
      </p:sp>
      <p:sp>
        <p:nvSpPr>
          <p:cNvPr id="87" name="CustomShape 2"/>
          <p:cNvSpPr/>
          <p:nvPr/>
        </p:nvSpPr>
        <p:spPr>
          <a:xfrm>
            <a:off x="609670" y="703580"/>
            <a:ext cx="10971530" cy="60169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150000"/>
              </a:lnSpc>
              <a:buClr>
                <a:srgbClr val="000000"/>
              </a:buClr>
              <a:buFont typeface="Symbol" panose="05050102010706020507"/>
              <a:buChar char=""/>
            </a:pPr>
            <a:r>
              <a:rPr lang="en-US" sz="2400" dirty="0">
                <a:latin typeface="Times New Roman" panose="02020603050405020304" pitchFamily="18" charset="0"/>
                <a:cs typeface="Times New Roman" panose="02020603050405020304" pitchFamily="18" charset="0"/>
                <a:sym typeface="+mn-ea"/>
              </a:rPr>
              <a:t>Introduction​</a:t>
            </a:r>
            <a:endParaRPr lang="en-US" sz="2400" dirty="0">
              <a:latin typeface="Times New Roman" panose="02020603050405020304" pitchFamily="18" charset="0"/>
              <a:cs typeface="Times New Roman" panose="02020603050405020304" pitchFamily="18" charset="0"/>
            </a:endParaRPr>
          </a:p>
          <a:p>
            <a:pPr marL="342900" indent="-342265">
              <a:lnSpc>
                <a:spcPct val="150000"/>
              </a:lnSpc>
              <a:buClr>
                <a:srgbClr val="000000"/>
              </a:buClr>
              <a:buFont typeface="Symbol" panose="05050102010706020507"/>
              <a:buChar char=""/>
            </a:pPr>
            <a:r>
              <a:rPr lang="en-US" sz="2400" dirty="0">
                <a:latin typeface="Times New Roman" panose="02020603050405020304" pitchFamily="18" charset="0"/>
                <a:cs typeface="Times New Roman" panose="02020603050405020304" pitchFamily="18" charset="0"/>
                <a:sym typeface="+mn-ea"/>
              </a:rPr>
              <a:t>Architecture</a:t>
            </a:r>
            <a:endParaRPr lang="en-US" sz="2400" dirty="0">
              <a:latin typeface="Times New Roman" panose="02020603050405020304" pitchFamily="18" charset="0"/>
              <a:cs typeface="Times New Roman" panose="02020603050405020304" pitchFamily="18" charset="0"/>
            </a:endParaRPr>
          </a:p>
          <a:p>
            <a:pPr marL="342900" indent="-342265">
              <a:lnSpc>
                <a:spcPct val="150000"/>
              </a:lnSpc>
              <a:buClr>
                <a:srgbClr val="000000"/>
              </a:buClr>
              <a:buFont typeface="Symbol" panose="05050102010706020507"/>
              <a:buChar char=""/>
            </a:pPr>
            <a:r>
              <a:rPr lang="en-US" sz="2400" dirty="0">
                <a:latin typeface="Times New Roman" panose="02020603050405020304" pitchFamily="18" charset="0"/>
                <a:cs typeface="Times New Roman" panose="02020603050405020304" pitchFamily="18" charset="0"/>
                <a:sym typeface="+mn-ea"/>
              </a:rPr>
              <a:t>​Database Design</a:t>
            </a:r>
            <a:endParaRPr lang="en-US" sz="2400" dirty="0">
              <a:latin typeface="Times New Roman" panose="02020603050405020304" pitchFamily="18" charset="0"/>
              <a:cs typeface="Times New Roman" panose="02020603050405020304" pitchFamily="18" charset="0"/>
            </a:endParaRPr>
          </a:p>
          <a:p>
            <a:pPr marL="342900" indent="-342265">
              <a:lnSpc>
                <a:spcPct val="150000"/>
              </a:lnSpc>
              <a:buClr>
                <a:srgbClr val="000000"/>
              </a:buClr>
              <a:buFont typeface="Symbol" panose="05050102010706020507"/>
              <a:buChar char=""/>
            </a:pPr>
            <a:r>
              <a:rPr lang="en-US" sz="2400" dirty="0">
                <a:latin typeface="Times New Roman" panose="02020603050405020304" pitchFamily="18" charset="0"/>
                <a:cs typeface="Times New Roman" panose="02020603050405020304" pitchFamily="18" charset="0"/>
                <a:sym typeface="+mn-ea"/>
              </a:rPr>
              <a:t>Technology platform used for project</a:t>
            </a:r>
            <a:endParaRPr lang="en-US" sz="2400" dirty="0">
              <a:latin typeface="Times New Roman" panose="02020603050405020304" pitchFamily="18" charset="0"/>
              <a:cs typeface="Times New Roman" panose="02020603050405020304" pitchFamily="18" charset="0"/>
            </a:endParaRPr>
          </a:p>
          <a:p>
            <a:pPr marL="342900" indent="-342265">
              <a:lnSpc>
                <a:spcPct val="150000"/>
              </a:lnSpc>
              <a:buClr>
                <a:srgbClr val="000000"/>
              </a:buClr>
              <a:buFont typeface="Symbol" panose="05050102010706020507"/>
              <a:buChar char=""/>
            </a:pPr>
            <a:r>
              <a:rPr lang="en-US" sz="2400" dirty="0">
                <a:latin typeface="Times New Roman" panose="02020603050405020304" pitchFamily="18" charset="0"/>
                <a:cs typeface="Times New Roman" panose="02020603050405020304" pitchFamily="18" charset="0"/>
                <a:sym typeface="+mn-ea"/>
              </a:rPr>
              <a:t>User roles and responsibilities</a:t>
            </a:r>
            <a:endParaRPr lang="en-US" sz="2400" dirty="0">
              <a:latin typeface="Times New Roman" panose="02020603050405020304" pitchFamily="18" charset="0"/>
              <a:cs typeface="Times New Roman" panose="02020603050405020304" pitchFamily="18" charset="0"/>
            </a:endParaRPr>
          </a:p>
          <a:p>
            <a:pPr marL="342900" indent="-342265">
              <a:lnSpc>
                <a:spcPct val="150000"/>
              </a:lnSpc>
              <a:buClr>
                <a:srgbClr val="000000"/>
              </a:buClr>
              <a:buFont typeface="Symbol" panose="05050102010706020507"/>
              <a:buChar char=""/>
            </a:pPr>
            <a:r>
              <a:rPr lang="en-US" sz="2400" dirty="0">
                <a:latin typeface="Times New Roman" panose="02020603050405020304" pitchFamily="18" charset="0"/>
                <a:cs typeface="Times New Roman" panose="02020603050405020304" pitchFamily="18" charset="0"/>
                <a:sym typeface="+mn-ea"/>
              </a:rPr>
              <a:t>Division of work within team</a:t>
            </a:r>
            <a:endParaRPr lang="en-US" sz="2400" dirty="0">
              <a:latin typeface="Times New Roman" panose="02020603050405020304" pitchFamily="18" charset="0"/>
              <a:cs typeface="Times New Roman" panose="02020603050405020304" pitchFamily="18" charset="0"/>
            </a:endParaRPr>
          </a:p>
          <a:p>
            <a:pPr marL="342900" indent="-342265">
              <a:lnSpc>
                <a:spcPct val="150000"/>
              </a:lnSpc>
              <a:buClr>
                <a:srgbClr val="000000"/>
              </a:buClr>
              <a:buFont typeface="Symbol" panose="05050102010706020507"/>
              <a:buChar char=""/>
            </a:pPr>
            <a:r>
              <a:rPr lang="en-US" sz="2400" dirty="0">
                <a:latin typeface="Times New Roman" panose="02020603050405020304" pitchFamily="18" charset="0"/>
                <a:cs typeface="Times New Roman" panose="02020603050405020304" pitchFamily="18" charset="0"/>
                <a:sym typeface="+mn-ea"/>
              </a:rPr>
              <a:t>Details of contribution of each team members</a:t>
            </a:r>
            <a:endParaRPr lang="en-US" sz="2400" dirty="0">
              <a:latin typeface="Times New Roman" panose="02020603050405020304" pitchFamily="18" charset="0"/>
              <a:cs typeface="Times New Roman" panose="02020603050405020304" pitchFamily="18" charset="0"/>
            </a:endParaRPr>
          </a:p>
          <a:p>
            <a:pPr marL="342900" indent="-342265">
              <a:lnSpc>
                <a:spcPct val="150000"/>
              </a:lnSpc>
              <a:buClr>
                <a:srgbClr val="000000"/>
              </a:buClr>
              <a:buFont typeface="Symbol" panose="05050102010706020507"/>
              <a:buChar char=""/>
            </a:pPr>
            <a:r>
              <a:rPr lang="en-US" sz="2400" dirty="0">
                <a:latin typeface="Times New Roman" panose="02020603050405020304" pitchFamily="18" charset="0"/>
                <a:cs typeface="Times New Roman" panose="02020603050405020304" pitchFamily="18" charset="0"/>
                <a:sym typeface="+mn-ea"/>
              </a:rPr>
              <a:t>File and directory structure for project</a:t>
            </a:r>
            <a:endParaRPr lang="en-US" sz="2400" dirty="0">
              <a:latin typeface="Times New Roman" panose="02020603050405020304" pitchFamily="18" charset="0"/>
              <a:cs typeface="Times New Roman" panose="02020603050405020304" pitchFamily="18" charset="0"/>
            </a:endParaRPr>
          </a:p>
          <a:p>
            <a:pPr marL="342900" indent="-342265">
              <a:lnSpc>
                <a:spcPct val="150000"/>
              </a:lnSpc>
              <a:buClr>
                <a:srgbClr val="000000"/>
              </a:buClr>
              <a:buFont typeface="Symbol" panose="05050102010706020507"/>
              <a:buChar char=""/>
            </a:pPr>
            <a:r>
              <a:rPr lang="en-US" sz="2400" dirty="0">
                <a:latin typeface="Times New Roman" panose="02020603050405020304" pitchFamily="18" charset="0"/>
                <a:cs typeface="Times New Roman" panose="02020603050405020304" pitchFamily="18" charset="0"/>
                <a:sym typeface="+mn-ea"/>
              </a:rPr>
              <a:t>Read me file</a:t>
            </a:r>
            <a:endParaRPr lang="en-US" sz="2400" dirty="0">
              <a:latin typeface="Times New Roman" panose="02020603050405020304" pitchFamily="18" charset="0"/>
              <a:cs typeface="Times New Roman" panose="02020603050405020304" pitchFamily="18" charset="0"/>
            </a:endParaRPr>
          </a:p>
          <a:p>
            <a:pPr marL="342900" indent="-342265">
              <a:lnSpc>
                <a:spcPct val="150000"/>
              </a:lnSpc>
              <a:buClr>
                <a:srgbClr val="000000"/>
              </a:buClr>
              <a:buFont typeface="Symbol" panose="05050102010706020507"/>
              <a:buChar char=""/>
            </a:pPr>
            <a:r>
              <a:rPr lang="en-US" sz="2400" dirty="0">
                <a:latin typeface="Times New Roman" panose="02020603050405020304" pitchFamily="18" charset="0"/>
                <a:cs typeface="Times New Roman" panose="02020603050405020304" pitchFamily="18" charset="0"/>
                <a:sym typeface="+mn-ea"/>
              </a:rPr>
              <a:t>Future extension if any</a:t>
            </a:r>
            <a:endParaRPr lang="en-US" sz="2400" dirty="0">
              <a:latin typeface="Times New Roman" panose="02020603050405020304" pitchFamily="18" charset="0"/>
              <a:cs typeface="Times New Roman" panose="02020603050405020304" pitchFamily="18" charset="0"/>
            </a:endParaRPr>
          </a:p>
          <a:p>
            <a:pPr marL="342900" indent="-342265">
              <a:lnSpc>
                <a:spcPct val="150000"/>
              </a:lnSpc>
              <a:buClr>
                <a:srgbClr val="000000"/>
              </a:buClr>
              <a:buFont typeface="Symbol" panose="05050102010706020507"/>
              <a:buChar char=""/>
            </a:pPr>
            <a:r>
              <a:rPr lang="en-US" sz="2400" dirty="0">
                <a:latin typeface="Times New Roman" panose="02020603050405020304" pitchFamily="18" charset="0"/>
                <a:cs typeface="Times New Roman" panose="02020603050405020304" pitchFamily="18" charset="0"/>
                <a:sym typeface="+mn-ea"/>
              </a:rPr>
              <a:t>Conclusion</a:t>
            </a:r>
            <a:endParaRPr lang="en-IN" sz="240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89"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90"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192799D2-C2E0-435F-AFDD-A27078AA7927}" type="slidenum">
              <a:rPr lang="en-IN" sz="1400" b="0" strike="noStrike" spc="-1">
                <a:solidFill>
                  <a:srgbClr val="000000"/>
                </a:solidFill>
                <a:uFill>
                  <a:solidFill>
                    <a:srgbClr val="FFFFFF"/>
                  </a:solidFill>
                </a:uFill>
                <a:latin typeface="Arial" panose="020B0604020202020204"/>
                <a:ea typeface="SimSun" panose="02010600030101010101" pitchFamily="2" charset="-122"/>
              </a:rPr>
              <a:t>3</a:t>
            </a:fld>
            <a:endParaRPr lang="en-IN" sz="1800" b="0" strike="noStrike" spc="-1" dirty="0">
              <a:solidFill>
                <a:srgbClr val="000000"/>
              </a:solidFill>
              <a:uFill>
                <a:solidFill>
                  <a:srgbClr val="FFFFFF"/>
                </a:solidFill>
              </a:uFill>
              <a:latin typeface="Arial" panose="020B0604020202020204"/>
            </a:endParaRPr>
          </a:p>
        </p:txBody>
      </p:sp>
      <p:pic>
        <p:nvPicPr>
          <p:cNvPr id="7" name="Picture 1"/>
          <p:cNvPicPr/>
          <p:nvPr/>
        </p:nvPicPr>
        <p:blipFill>
          <a:blip r:embed="rId2"/>
          <a:stretch>
            <a:fillRect/>
          </a:stretch>
        </p:blipFill>
        <p:spPr>
          <a:xfrm>
            <a:off x="9908640" y="-12600"/>
            <a:ext cx="2281680" cy="773640"/>
          </a:xfrm>
          <a:prstGeom prst="rect">
            <a:avLst/>
          </a:prstGeom>
          <a:ln w="9360">
            <a:noFill/>
          </a:ln>
        </p:spPr>
      </p:pic>
    </p:spTree>
  </p:cSld>
  <p:clrMapOvr>
    <a:masterClrMapping/>
  </p:clrMapOvr>
  <p:transition>
    <p:cover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129429" y="311865"/>
            <a:ext cx="4011681" cy="99288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r>
              <a:rPr lang="en-IN" sz="4400" b="1" strike="noStrike"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Introduction</a:t>
            </a:r>
            <a:endParaRPr lang="en-IN" sz="4400" b="1" strike="noStrike" spc="-1" dirty="0">
              <a:uFill>
                <a:solidFill>
                  <a:srgbClr val="FFFFFF"/>
                </a:solidFill>
              </a:uFill>
              <a:latin typeface="Times New Roman" panose="02020603050405020304" pitchFamily="18" charset="0"/>
              <a:cs typeface="Times New Roman" panose="02020603050405020304" pitchFamily="18" charset="0"/>
            </a:endParaRPr>
          </a:p>
          <a:p>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93" name="CustomShape 2"/>
          <p:cNvSpPr/>
          <p:nvPr/>
        </p:nvSpPr>
        <p:spPr>
          <a:xfrm>
            <a:off x="609480" y="1304753"/>
            <a:ext cx="10610215" cy="45643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GB" sz="3200" dirty="0">
                <a:latin typeface="Times New Roman" panose="02020603050405020304" pitchFamily="18" charset="0"/>
                <a:cs typeface="Times New Roman" panose="02020603050405020304" pitchFamily="18" charset="0"/>
              </a:rPr>
              <a:t>    In today's fast-paced world, finding the time to schedule salon appointments can be a challenge. That's why we've created a user-friendly web application that allows you to effortlessly book your salon services from the comfort of your own home or on the go.</a:t>
            </a:r>
            <a:endParaRPr lang="en-IN" sz="3200" b="1" dirty="0">
              <a:latin typeface="Times New Roman" panose="02020603050405020304" pitchFamily="18" charset="0"/>
              <a:cs typeface="Times New Roman" panose="02020603050405020304" pitchFamily="18" charset="0"/>
            </a:endParaRPr>
          </a:p>
          <a:p>
            <a:pPr algn="just"/>
            <a:r>
              <a:rPr lang="en-GB" sz="3200" dirty="0">
                <a:latin typeface="Times New Roman" panose="02020603050405020304" pitchFamily="18" charset="0"/>
                <a:cs typeface="Times New Roman" panose="02020603050405020304" pitchFamily="18" charset="0"/>
              </a:rPr>
              <a:t>   we can view real-time availability of salon, choose the date and time that works best for you, and even select your preferred stylist—all with just a few clicks.</a:t>
            </a:r>
            <a:endParaRPr lang="en-US" sz="4800"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ea typeface="SimSun" panose="02010600030101010101" pitchFamily="2" charset="-122"/>
              <a:cs typeface="Times New Roman" panose="02020603050405020304" pitchFamily="18" charset="0"/>
              <a:sym typeface="+mn-ea"/>
            </a:endParaRPr>
          </a:p>
        </p:txBody>
      </p:sp>
      <p:sp>
        <p:nvSpPr>
          <p:cNvPr id="94"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95"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5B0FDA39-E172-4A77-9CE8-9F03BDC41C6C}" type="slidenum">
              <a:rPr lang="en-IN" sz="1400" b="0" strike="noStrike" spc="-1">
                <a:solidFill>
                  <a:srgbClr val="000000"/>
                </a:solidFill>
                <a:uFill>
                  <a:solidFill>
                    <a:srgbClr val="FFFFFF"/>
                  </a:solidFill>
                </a:uFill>
                <a:latin typeface="Arial" panose="020B0604020202020204"/>
                <a:ea typeface="SimSun" panose="02010600030101010101" pitchFamily="2" charset="-122"/>
              </a:rPr>
              <a:t>4</a:t>
            </a:fld>
            <a:endParaRPr lang="en-IN" sz="1800" b="0" strike="noStrike" spc="-1" dirty="0">
              <a:solidFill>
                <a:srgbClr val="000000"/>
              </a:solidFill>
              <a:uFill>
                <a:solidFill>
                  <a:srgbClr val="FFFFFF"/>
                </a:solidFill>
              </a:uFill>
              <a:latin typeface="Arial" panose="020B0604020202020204"/>
            </a:endParaRPr>
          </a:p>
        </p:txBody>
      </p:sp>
      <p:pic>
        <p:nvPicPr>
          <p:cNvPr id="7" name="Picture 1"/>
          <p:cNvPicPr/>
          <p:nvPr/>
        </p:nvPicPr>
        <p:blipFill>
          <a:blip r:embed="rId3"/>
          <a:stretch>
            <a:fillRect/>
          </a:stretch>
        </p:blipFill>
        <p:spPr>
          <a:xfrm>
            <a:off x="9908640" y="-12600"/>
            <a:ext cx="2281680" cy="773640"/>
          </a:xfrm>
          <a:prstGeom prst="rect">
            <a:avLst/>
          </a:prstGeom>
          <a:ln w="936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5031" y="982295"/>
            <a:ext cx="2793761" cy="120032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Used for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 interfacing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Basic data validation</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3" name="Title 1"/>
          <p:cNvSpPr txBox="1">
            <a:spLocks/>
          </p:cNvSpPr>
          <p:nvPr/>
        </p:nvSpPr>
        <p:spPr>
          <a:xfrm>
            <a:off x="3160686" y="121277"/>
            <a:ext cx="5171969" cy="755761"/>
          </a:xfrm>
          <a:prstGeom prst="rect">
            <a:avLst/>
          </a:prstGeom>
        </p:spPr>
        <p:txBody>
          <a:bodyPr>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altLang="en-US" sz="4400" b="1" cap="none" dirty="0">
                <a:latin typeface="Times New Roman" panose="02020603050405020304" pitchFamily="18" charset="0"/>
                <a:cs typeface="Times New Roman" panose="02020603050405020304" pitchFamily="18" charset="0"/>
              </a:rPr>
              <a:t>Project Architecture</a:t>
            </a:r>
          </a:p>
        </p:txBody>
      </p:sp>
      <p:sp>
        <p:nvSpPr>
          <p:cNvPr id="4" name="Rectangle: Rounded Corners 8"/>
          <p:cNvSpPr/>
          <p:nvPr/>
        </p:nvSpPr>
        <p:spPr>
          <a:xfrm>
            <a:off x="432514" y="2172831"/>
            <a:ext cx="2495057" cy="1200329"/>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flipH="1">
            <a:off x="792996" y="2588329"/>
            <a:ext cx="199793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Frontend Layer</a:t>
            </a:r>
          </a:p>
        </p:txBody>
      </p:sp>
      <p:sp>
        <p:nvSpPr>
          <p:cNvPr id="6" name="TextBox 5"/>
          <p:cNvSpPr txBox="1"/>
          <p:nvPr/>
        </p:nvSpPr>
        <p:spPr>
          <a:xfrm>
            <a:off x="792996" y="3686533"/>
            <a:ext cx="2793761" cy="1754326"/>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Technologies used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HTML, CSS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Javascript, jQuery</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ReactJS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JSON</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220779" y="1357818"/>
            <a:ext cx="2793761"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Used for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Server side validation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Response handling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Business Logic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Database operations</a:t>
            </a:r>
          </a:p>
        </p:txBody>
      </p:sp>
      <p:sp>
        <p:nvSpPr>
          <p:cNvPr id="8" name="Rectangle: Rounded Corners 12"/>
          <p:cNvSpPr/>
          <p:nvPr/>
        </p:nvSpPr>
        <p:spPr>
          <a:xfrm>
            <a:off x="4404285" y="3095999"/>
            <a:ext cx="2495057" cy="1200329"/>
          </a:xfrm>
          <a:prstGeom prst="roundRect">
            <a:avLst>
              <a:gd name="adj" fmla="val 0"/>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404285" y="4326786"/>
            <a:ext cx="2684773" cy="120032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Technologies used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Springboot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Hibernate</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8599165" y="2103732"/>
            <a:ext cx="2793761" cy="1754326"/>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Used for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Permanent data storage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Database level validation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Database access using stored procedures</a:t>
            </a:r>
          </a:p>
          <a:p>
            <a:endParaRPr lang="en-IN" dirty="0">
              <a:latin typeface="Times New Roman" panose="02020603050405020304" pitchFamily="18" charset="0"/>
              <a:cs typeface="Times New Roman" panose="02020603050405020304" pitchFamily="18" charset="0"/>
            </a:endParaRPr>
          </a:p>
        </p:txBody>
      </p:sp>
      <p:sp>
        <p:nvSpPr>
          <p:cNvPr id="11" name="TextBox 10"/>
          <p:cNvSpPr txBox="1"/>
          <p:nvPr/>
        </p:nvSpPr>
        <p:spPr>
          <a:xfrm flipH="1">
            <a:off x="4782673" y="3465768"/>
            <a:ext cx="1756187"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Server Layer</a:t>
            </a:r>
          </a:p>
        </p:txBody>
      </p:sp>
      <p:sp>
        <p:nvSpPr>
          <p:cNvPr id="12" name="Flowchart: Magnetic Disk 11"/>
          <p:cNvSpPr/>
          <p:nvPr/>
        </p:nvSpPr>
        <p:spPr>
          <a:xfrm>
            <a:off x="8897869" y="3808040"/>
            <a:ext cx="2495057" cy="1322547"/>
          </a:xfrm>
          <a:prstGeom prst="flowChartMagneticDisk">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13" name="TextBox 12"/>
          <p:cNvSpPr txBox="1"/>
          <p:nvPr/>
        </p:nvSpPr>
        <p:spPr>
          <a:xfrm flipH="1">
            <a:off x="9474738" y="4379030"/>
            <a:ext cx="175618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Database Layer</a:t>
            </a:r>
          </a:p>
        </p:txBody>
      </p:sp>
      <p:cxnSp>
        <p:nvCxnSpPr>
          <p:cNvPr id="14" name="Connector: Elbow 24"/>
          <p:cNvCxnSpPr>
            <a:stCxn id="4" idx="3"/>
            <a:endCxn id="8" idx="1"/>
          </p:cNvCxnSpPr>
          <p:nvPr/>
        </p:nvCxnSpPr>
        <p:spPr>
          <a:xfrm>
            <a:off x="2927571" y="2772996"/>
            <a:ext cx="1476714" cy="923168"/>
          </a:xfrm>
          <a:prstGeom prst="bentConnector3">
            <a:avLst/>
          </a:prstGeom>
          <a:ln w="3810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Connector: Elbow 26"/>
          <p:cNvCxnSpPr>
            <a:stCxn id="8" idx="3"/>
            <a:endCxn id="12" idx="2"/>
          </p:cNvCxnSpPr>
          <p:nvPr/>
        </p:nvCxnSpPr>
        <p:spPr>
          <a:xfrm>
            <a:off x="6899342" y="3696164"/>
            <a:ext cx="1998527" cy="773150"/>
          </a:xfrm>
          <a:prstGeom prst="bentConnector3">
            <a:avLst>
              <a:gd name="adj1" fmla="val 50000"/>
            </a:avLst>
          </a:prstGeom>
          <a:ln w="3810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6" name="Rectangle 15"/>
          <p:cNvSpPr/>
          <p:nvPr/>
        </p:nvSpPr>
        <p:spPr>
          <a:xfrm>
            <a:off x="9405912" y="5134207"/>
            <a:ext cx="2200723" cy="646331"/>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Technologies used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MySQL</a:t>
            </a:r>
          </a:p>
        </p:txBody>
      </p:sp>
      <p:cxnSp>
        <p:nvCxnSpPr>
          <p:cNvPr id="17" name="Connector: Elbow 24"/>
          <p:cNvCxnSpPr/>
          <p:nvPr/>
        </p:nvCxnSpPr>
        <p:spPr>
          <a:xfrm>
            <a:off x="2927571" y="2772995"/>
            <a:ext cx="1476714" cy="923168"/>
          </a:xfrm>
          <a:prstGeom prst="bentConnector3">
            <a:avLst/>
          </a:prstGeom>
          <a:ln w="3810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18" name="Picture 1"/>
          <p:cNvPicPr/>
          <p:nvPr/>
        </p:nvPicPr>
        <p:blipFill>
          <a:blip r:embed="rId2"/>
          <a:stretch>
            <a:fillRect/>
          </a:stretch>
        </p:blipFill>
        <p:spPr>
          <a:xfrm>
            <a:off x="9908640" y="-12600"/>
            <a:ext cx="2281680" cy="773640"/>
          </a:xfrm>
          <a:prstGeom prst="rect">
            <a:avLst/>
          </a:prstGeom>
          <a:ln w="9360">
            <a:noFill/>
          </a:ln>
        </p:spPr>
      </p:pic>
    </p:spTree>
    <p:extLst>
      <p:ext uri="{BB962C8B-B14F-4D97-AF65-F5344CB8AC3E}">
        <p14:creationId xmlns:p14="http://schemas.microsoft.com/office/powerpoint/2010/main" val="2819432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7587" y="108155"/>
            <a:ext cx="10710723" cy="1425677"/>
          </a:xfrm>
          <a:prstGeom prst="rect">
            <a:avLst/>
          </a:prstGeom>
        </p:spPr>
        <p:txBody>
          <a:bodyPr>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4400" b="1" cap="none" dirty="0">
                <a:latin typeface="Times New Roman" panose="02020603050405020304" pitchFamily="18" charset="0"/>
                <a:cs typeface="Times New Roman" panose="02020603050405020304" pitchFamily="18" charset="0"/>
                <a:sym typeface="+mn-ea"/>
              </a:rPr>
              <a:t>Technology Platform Used </a:t>
            </a:r>
            <a:br>
              <a:rPr lang="en-US" sz="4400" b="1" cap="none" dirty="0">
                <a:solidFill>
                  <a:schemeClr val="accent6"/>
                </a:solidFill>
                <a:latin typeface="Times New Roman" panose="02020603050405020304" pitchFamily="18" charset="0"/>
                <a:cs typeface="Times New Roman" panose="02020603050405020304" pitchFamily="18" charset="0"/>
              </a:rPr>
            </a:br>
            <a:endParaRPr lang="en-US" sz="4400" b="1" cap="none" dirty="0">
              <a:latin typeface="Times New Roman" panose="02020603050405020304" pitchFamily="18" charset="0"/>
              <a:cs typeface="Times New Roman" panose="02020603050405020304" pitchFamily="18" charset="0"/>
            </a:endParaRPr>
          </a:p>
        </p:txBody>
      </p:sp>
      <p:sp>
        <p:nvSpPr>
          <p:cNvPr id="3" name="Subtitle 2"/>
          <p:cNvSpPr txBox="1">
            <a:spLocks/>
          </p:cNvSpPr>
          <p:nvPr/>
        </p:nvSpPr>
        <p:spPr>
          <a:xfrm>
            <a:off x="186813" y="1130711"/>
            <a:ext cx="11729883" cy="4965290"/>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50000"/>
              </a:lnSpc>
            </a:pPr>
            <a:r>
              <a:rPr lang="en-IN" sz="2400" b="1" dirty="0">
                <a:latin typeface="Times New Roman" panose="02020603050405020304" pitchFamily="18" charset="0"/>
                <a:cs typeface="Times New Roman" panose="02020603050405020304" pitchFamily="18" charset="0"/>
                <a:sym typeface="+mn-ea"/>
              </a:rPr>
              <a:t>Technologies Used :</a:t>
            </a:r>
            <a:endParaRPr lang="en-IN" sz="2400" b="1" dirty="0">
              <a:latin typeface="Times New Roman" panose="02020603050405020304" pitchFamily="18" charset="0"/>
              <a:cs typeface="Times New Roman" panose="02020603050405020304" pitchFamily="18" charset="0"/>
            </a:endParaRPr>
          </a:p>
          <a:p>
            <a:pPr marL="0" indent="0">
              <a:lnSpc>
                <a:spcPct val="150000"/>
              </a:lnSpc>
              <a:buFont typeface="Arial" panose="020B0604020202020204" pitchFamily="34" charset="0"/>
              <a:buNone/>
            </a:pPr>
            <a:r>
              <a:rPr lang="en-IN" dirty="0">
                <a:latin typeface="Times New Roman" panose="02020603050405020304" pitchFamily="18" charset="0"/>
                <a:cs typeface="Times New Roman" panose="02020603050405020304" pitchFamily="18" charset="0"/>
                <a:sym typeface="+mn-ea"/>
              </a:rPr>
              <a:t>                        HTML, CSS, Javascript, jQuery, ReactJS, JSON, Springboot, Hibernate, MySQL</a:t>
            </a:r>
            <a:endParaRPr lang="en-IN" dirty="0">
              <a:latin typeface="Times New Roman" panose="02020603050405020304" pitchFamily="18" charset="0"/>
              <a:cs typeface="Times New Roman" panose="02020603050405020304" pitchFamily="18" charset="0"/>
            </a:endParaRPr>
          </a:p>
          <a:p>
            <a:pPr>
              <a:lnSpc>
                <a:spcPct val="150000"/>
              </a:lnSpc>
            </a:pPr>
            <a:r>
              <a:rPr lang="en-IN" sz="2400" b="1" dirty="0">
                <a:latin typeface="Times New Roman" panose="02020603050405020304" pitchFamily="18" charset="0"/>
                <a:cs typeface="Times New Roman" panose="02020603050405020304" pitchFamily="18" charset="0"/>
                <a:sym typeface="+mn-ea"/>
              </a:rPr>
              <a:t>Reason :</a:t>
            </a:r>
            <a:endParaRPr lang="en-IN" sz="2400" b="1" dirty="0">
              <a:latin typeface="Times New Roman" panose="02020603050405020304" pitchFamily="18" charset="0"/>
              <a:cs typeface="Times New Roman" panose="02020603050405020304" pitchFamily="18" charset="0"/>
            </a:endParaRPr>
          </a:p>
          <a:p>
            <a:pPr marL="0" indent="0" algn="just">
              <a:lnSpc>
                <a:spcPct val="150000"/>
              </a:lnSpc>
              <a:buFont typeface="Arial" panose="020B0604020202020204" pitchFamily="34" charset="0"/>
              <a:buNone/>
            </a:pPr>
            <a:r>
              <a:rPr lang="en-IN" dirty="0">
                <a:latin typeface="Times New Roman" panose="02020603050405020304" pitchFamily="18" charset="0"/>
                <a:cs typeface="Times New Roman" panose="02020603050405020304" pitchFamily="18" charset="0"/>
                <a:sym typeface="+mn-ea"/>
              </a:rPr>
              <a:t>	      HTML, CSS and Javascript are used for frontend part for static web pages.</a:t>
            </a:r>
            <a:endParaRPr lang="en-IN"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IN" dirty="0">
                <a:latin typeface="Times New Roman" panose="02020603050405020304" pitchFamily="18" charset="0"/>
                <a:cs typeface="Times New Roman" panose="02020603050405020304" pitchFamily="18" charset="0"/>
                <a:sym typeface="+mn-ea"/>
              </a:rPr>
              <a:t>	      React JS is used for rendering the dynamic web pages and to create a single page application 	  	      where only particular part of web page is rendered without altering complete web page. </a:t>
            </a:r>
            <a:endParaRPr lang="en-IN"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IN" dirty="0">
                <a:latin typeface="Times New Roman" panose="02020603050405020304" pitchFamily="18" charset="0"/>
                <a:cs typeface="Times New Roman" panose="02020603050405020304" pitchFamily="18" charset="0"/>
                <a:sym typeface="+mn-ea"/>
              </a:rPr>
              <a:t>	      Springboot is used for server side processing wherein in connection with database is 			      established from server and required data is manipulated and sent to client side.</a:t>
            </a:r>
            <a:endParaRPr lang="en-IN"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4" name="Picture 1"/>
          <p:cNvPicPr/>
          <p:nvPr/>
        </p:nvPicPr>
        <p:blipFill>
          <a:blip r:embed="rId2"/>
          <a:stretch>
            <a:fillRect/>
          </a:stretch>
        </p:blipFill>
        <p:spPr>
          <a:xfrm>
            <a:off x="9908640" y="-12600"/>
            <a:ext cx="2281680" cy="773640"/>
          </a:xfrm>
          <a:prstGeom prst="rect">
            <a:avLst/>
          </a:prstGeom>
          <a:ln w="9360">
            <a:noFill/>
          </a:ln>
        </p:spPr>
      </p:pic>
    </p:spTree>
    <p:extLst>
      <p:ext uri="{BB962C8B-B14F-4D97-AF65-F5344CB8AC3E}">
        <p14:creationId xmlns:p14="http://schemas.microsoft.com/office/powerpoint/2010/main" val="4217958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Roles and responsibitities</a:t>
            </a:r>
          </a:p>
        </p:txBody>
      </p:sp>
      <p:sp>
        <p:nvSpPr>
          <p:cNvPr id="97" name="CustomShape 2"/>
          <p:cNvSpPr/>
          <p:nvPr/>
        </p:nvSpPr>
        <p:spPr>
          <a:xfrm>
            <a:off x="609480" y="1174680"/>
            <a:ext cx="10971720" cy="495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pP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pP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pP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98" name="CustomShape 3"/>
          <p:cNvSpPr/>
          <p:nvPr/>
        </p:nvSpPr>
        <p:spPr>
          <a:xfrm>
            <a:off x="2489040" y="2850480"/>
            <a:ext cx="308880" cy="3672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IN"/>
          </a:p>
        </p:txBody>
      </p:sp>
      <p:sp>
        <p:nvSpPr>
          <p:cNvPr id="99" name="CustomShape 4"/>
          <p:cNvSpPr/>
          <p:nvPr/>
        </p:nvSpPr>
        <p:spPr>
          <a:xfrm>
            <a:off x="355600" y="890640"/>
            <a:ext cx="11572240" cy="582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270" algn="just">
              <a:lnSpc>
                <a:spcPct val="150000"/>
              </a:lnSpc>
              <a:buClr>
                <a:srgbClr val="000000"/>
              </a:buClr>
            </a:pPr>
            <a:r>
              <a:rPr lang="en-IN" altLang="en-US" sz="2400" b="1" dirty="0">
                <a:latin typeface="Times New Roman" panose="02020603050405020304" pitchFamily="18" charset="0"/>
                <a:cs typeface="Times New Roman" panose="02020603050405020304" pitchFamily="18" charset="0"/>
              </a:rPr>
              <a:t>Roles:</a:t>
            </a:r>
          </a:p>
          <a:p>
            <a:pPr marL="344170" indent="-342900" algn="just">
              <a:buClr>
                <a:srgbClr val="000000"/>
              </a:buClr>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Admin</a:t>
            </a:r>
          </a:p>
          <a:p>
            <a:pPr marL="344170" indent="-342900" algn="just">
              <a:buClr>
                <a:srgbClr val="000000"/>
              </a:buClr>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Salon Owner</a:t>
            </a:r>
            <a:endParaRPr lang="en-IN" altLang="en-US" sz="2400" dirty="0">
              <a:latin typeface="Times New Roman" panose="02020603050405020304" pitchFamily="18" charset="0"/>
              <a:cs typeface="Times New Roman" panose="02020603050405020304" pitchFamily="18" charset="0"/>
            </a:endParaRPr>
          </a:p>
          <a:p>
            <a:pPr marL="344170" indent="-342900" algn="just">
              <a:lnSpc>
                <a:spcPct val="100000"/>
              </a:lnSpc>
              <a:buClr>
                <a:srgbClr val="000000"/>
              </a:buClr>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Customer</a:t>
            </a:r>
          </a:p>
          <a:p>
            <a:pPr marL="1270" algn="just">
              <a:lnSpc>
                <a:spcPct val="100000"/>
              </a:lnSpc>
              <a:buClr>
                <a:srgbClr val="000000"/>
              </a:buClr>
            </a:pPr>
            <a:endParaRPr lang="en-US" sz="2400" dirty="0">
              <a:latin typeface="Times New Roman" panose="02020603050405020304" pitchFamily="18" charset="0"/>
              <a:cs typeface="Times New Roman" panose="02020603050405020304" pitchFamily="18" charset="0"/>
            </a:endParaRPr>
          </a:p>
          <a:p>
            <a:pPr marL="1270" indent="0" algn="just">
              <a:lnSpc>
                <a:spcPct val="150000"/>
              </a:lnSpc>
              <a:buClr>
                <a:srgbClr val="000000"/>
              </a:buClr>
              <a:buFont typeface="Arial" panose="020B0604020202020204" pitchFamily="34" charset="0"/>
              <a:buNone/>
            </a:pPr>
            <a:r>
              <a:rPr lang="en-IN" altLang="en-US" sz="2400" b="1" dirty="0">
                <a:latin typeface="Times New Roman" panose="02020603050405020304" pitchFamily="18" charset="0"/>
                <a:cs typeface="Times New Roman" panose="02020603050405020304" pitchFamily="18" charset="0"/>
              </a:rPr>
              <a:t>Responsibilities of each Role:</a:t>
            </a:r>
          </a:p>
          <a:p>
            <a:pPr marL="344170" indent="-342900" algn="just">
              <a:buClr>
                <a:srgbClr val="000000"/>
              </a:buClr>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Admin: 	    </a:t>
            </a:r>
            <a:r>
              <a:rPr lang="en-IN" altLang="en-US" sz="2400" dirty="0">
                <a:latin typeface="Times New Roman" panose="02020603050405020304" pitchFamily="18" charset="0"/>
                <a:cs typeface="Times New Roman" panose="02020603050405020304" pitchFamily="18" charset="0"/>
                <a:sym typeface="+mn-ea"/>
              </a:rPr>
              <a:t>Account management, permission to allow salon profile, report generation.</a:t>
            </a:r>
            <a:endParaRPr lang="en-IN" altLang="en-US" sz="2400" dirty="0">
              <a:latin typeface="Times New Roman" panose="02020603050405020304" pitchFamily="18" charset="0"/>
              <a:cs typeface="Times New Roman" panose="02020603050405020304" pitchFamily="18" charset="0"/>
            </a:endParaRPr>
          </a:p>
          <a:p>
            <a:pPr marL="344170" indent="-342900" algn="just">
              <a:lnSpc>
                <a:spcPct val="100000"/>
              </a:lnSpc>
              <a:buClr>
                <a:srgbClr val="000000"/>
              </a:buClr>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Salon Owner: Create profile, add barber, add services, get appointment, provide services.</a:t>
            </a:r>
          </a:p>
          <a:p>
            <a:pPr marL="344170" indent="-342900" algn="just">
              <a:lnSpc>
                <a:spcPct val="100000"/>
              </a:lnSpc>
              <a:buClr>
                <a:srgbClr val="000000"/>
              </a:buClr>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Customer:	   Create profile, select city, select salon, select barber, select services,   			   generate bill, book appointment.</a:t>
            </a:r>
          </a:p>
          <a:p>
            <a:pPr marL="344170" indent="-342900" algn="just">
              <a:lnSpc>
                <a:spcPct val="100000"/>
              </a:lnSpc>
              <a:buClr>
                <a:srgbClr val="000000"/>
              </a:buCl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1270" indent="0" algn="just">
              <a:lnSpc>
                <a:spcPct val="150000"/>
              </a:lnSpc>
              <a:buClr>
                <a:srgbClr val="000000"/>
              </a:buClr>
              <a:buFont typeface="Arial" panose="020B0604020202020204" pitchFamily="34" charset="0"/>
              <a:buNone/>
            </a:pPr>
            <a:r>
              <a:rPr lang="en-IN" altLang="en-US" sz="2400" b="1" dirty="0">
                <a:latin typeface="Times New Roman" panose="02020603050405020304" pitchFamily="18" charset="0"/>
                <a:cs typeface="Times New Roman" panose="02020603050405020304" pitchFamily="18" charset="0"/>
              </a:rPr>
              <a:t>User cases of each user:</a:t>
            </a:r>
          </a:p>
          <a:p>
            <a:pPr marL="344170" indent="-342900" algn="just">
              <a:lnSpc>
                <a:spcPct val="100000"/>
              </a:lnSpc>
              <a:buClr>
                <a:srgbClr val="000000"/>
              </a:buCl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1270">
              <a:lnSpc>
                <a:spcPct val="100000"/>
              </a:lnSpc>
              <a:buClr>
                <a:srgbClr val="000000"/>
              </a:buClr>
            </a:pPr>
            <a:r>
              <a:rPr lang="en-US" sz="2400" dirty="0">
                <a:latin typeface="Times New Roman" panose="02020603050405020304" pitchFamily="18" charset="0"/>
                <a:cs typeface="Times New Roman" panose="02020603050405020304" pitchFamily="18" charset="0"/>
              </a:rPr>
              <a:t>	</a:t>
            </a:r>
            <a:endParaRPr lang="en-IN" sz="24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pic>
        <p:nvPicPr>
          <p:cNvPr id="100" name="Picture 1"/>
          <p:cNvPicPr/>
          <p:nvPr/>
        </p:nvPicPr>
        <p:blipFill>
          <a:blip r:embed="rId2"/>
          <a:stretch>
            <a:fillRect/>
          </a:stretch>
        </p:blipFill>
        <p:spPr>
          <a:xfrm>
            <a:off x="9908640" y="-12600"/>
            <a:ext cx="2281680" cy="773640"/>
          </a:xfrm>
          <a:prstGeom prst="rect">
            <a:avLst/>
          </a:prstGeom>
          <a:ln w="9360">
            <a:noFill/>
          </a:ln>
        </p:spPr>
      </p:pic>
      <p:sp>
        <p:nvSpPr>
          <p:cNvPr id="101" name="CustomShape 5"/>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02" name="CustomShape 6"/>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0BF8BCED-4FC0-4E01-822B-381706900DB3}" type="slidenum">
              <a:rPr lang="en-IN" sz="1400" b="0" strike="noStrike" spc="-1">
                <a:solidFill>
                  <a:srgbClr val="000000"/>
                </a:solidFill>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7</a:t>
            </a:fld>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4">
            <a:extLst>
              <a:ext uri="{FF2B5EF4-FFF2-40B4-BE49-F238E27FC236}">
                <a16:creationId xmlns:a16="http://schemas.microsoft.com/office/drawing/2014/main" id="{960996F2-A306-ED92-8240-0C5379A7ECFE}"/>
              </a:ext>
            </a:extLst>
          </p:cNvPr>
          <p:cNvSpPr>
            <a:spLocks noChangeArrowheads="1"/>
          </p:cNvSpPr>
          <p:nvPr/>
        </p:nvSpPr>
        <p:spPr bwMode="auto">
          <a:xfrm>
            <a:off x="1643062" y="-1057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7" name="Rectangle 17">
            <a:extLst>
              <a:ext uri="{FF2B5EF4-FFF2-40B4-BE49-F238E27FC236}">
                <a16:creationId xmlns:a16="http://schemas.microsoft.com/office/drawing/2014/main" id="{CF4780E2-7B23-305E-6A50-C0A4D8731BC4}"/>
              </a:ext>
            </a:extLst>
          </p:cNvPr>
          <p:cNvSpPr>
            <a:spLocks noChangeArrowheads="1"/>
          </p:cNvSpPr>
          <p:nvPr/>
        </p:nvSpPr>
        <p:spPr bwMode="auto">
          <a:xfrm>
            <a:off x="1643062" y="-600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549102"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br>
              <a:rPr kumimoji="0" lang="en-GB" altLang="en-US" sz="1100" b="0" i="0" u="none" strike="noStrike" cap="none" normalizeH="0" baseline="0">
                <a:ln>
                  <a:noFill/>
                </a:ln>
                <a:solidFill>
                  <a:schemeClr val="tx1"/>
                </a:solidFill>
                <a:effectLst/>
              </a:rPr>
            </a:br>
            <a:endParaRPr kumimoji="0" lang="en-GB"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9">
            <a:extLst>
              <a:ext uri="{FF2B5EF4-FFF2-40B4-BE49-F238E27FC236}">
                <a16:creationId xmlns:a16="http://schemas.microsoft.com/office/drawing/2014/main" id="{9B52CCB0-53A9-8187-D9C5-CC9C708BCB48}"/>
              </a:ext>
            </a:extLst>
          </p:cNvPr>
          <p:cNvSpPr>
            <a:spLocks noChangeArrowheads="1"/>
          </p:cNvSpPr>
          <p:nvPr/>
        </p:nvSpPr>
        <p:spPr bwMode="auto">
          <a:xfrm flipH="1">
            <a:off x="871538" y="3737789"/>
            <a:ext cx="124777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GB"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DC7D19B4-12FB-1B25-D1D2-08C52BE3F18E}"/>
              </a:ext>
            </a:extLst>
          </p:cNvPr>
          <p:cNvSpPr txBox="1"/>
          <p:nvPr/>
        </p:nvSpPr>
        <p:spPr>
          <a:xfrm>
            <a:off x="4567237" y="-4890"/>
            <a:ext cx="6915151"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Admin</a:t>
            </a:r>
          </a:p>
        </p:txBody>
      </p:sp>
      <p:pic>
        <p:nvPicPr>
          <p:cNvPr id="21" name="Picture 20">
            <a:extLst>
              <a:ext uri="{FF2B5EF4-FFF2-40B4-BE49-F238E27FC236}">
                <a16:creationId xmlns:a16="http://schemas.microsoft.com/office/drawing/2014/main" id="{B08830E3-82FA-63C1-0FDC-76F0F82D7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563" y="785812"/>
            <a:ext cx="8415337" cy="4829175"/>
          </a:xfrm>
          <a:prstGeom prst="rect">
            <a:avLst/>
          </a:prstGeom>
        </p:spPr>
      </p:pic>
    </p:spTree>
    <p:extLst>
      <p:ext uri="{BB962C8B-B14F-4D97-AF65-F5344CB8AC3E}">
        <p14:creationId xmlns:p14="http://schemas.microsoft.com/office/powerpoint/2010/main" val="168938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5">
            <a:extLst>
              <a:ext uri="{FF2B5EF4-FFF2-40B4-BE49-F238E27FC236}">
                <a16:creationId xmlns:a16="http://schemas.microsoft.com/office/drawing/2014/main" id="{0FDD1FA4-C57A-995A-4DB6-BE31B2BE34E4}"/>
              </a:ext>
            </a:extLst>
          </p:cNvPr>
          <p:cNvSpPr>
            <a:spLocks noChangeArrowheads="1"/>
          </p:cNvSpPr>
          <p:nvPr/>
        </p:nvSpPr>
        <p:spPr bwMode="auto">
          <a:xfrm>
            <a:off x="-23495"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6" name="Rectangle 39">
            <a:extLst>
              <a:ext uri="{FF2B5EF4-FFF2-40B4-BE49-F238E27FC236}">
                <a16:creationId xmlns:a16="http://schemas.microsoft.com/office/drawing/2014/main" id="{651FB82E-ED39-2EEA-ADD5-FBF1E1F6F5E1}"/>
              </a:ext>
            </a:extLst>
          </p:cNvPr>
          <p:cNvSpPr>
            <a:spLocks noChangeArrowheads="1"/>
          </p:cNvSpPr>
          <p:nvPr/>
        </p:nvSpPr>
        <p:spPr bwMode="auto">
          <a:xfrm>
            <a:off x="1352550" y="-847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549102"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br>
              <a:rPr kumimoji="0" lang="en-GB" altLang="en-US" sz="1100" b="0" i="0" u="none" strike="noStrike" cap="none" normalizeH="0" baseline="0">
                <a:ln>
                  <a:noFill/>
                </a:ln>
                <a:solidFill>
                  <a:schemeClr val="tx1"/>
                </a:solidFill>
                <a:effectLst/>
              </a:rPr>
            </a:br>
            <a:endParaRPr kumimoji="0" lang="en-GB"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40">
            <a:extLst>
              <a:ext uri="{FF2B5EF4-FFF2-40B4-BE49-F238E27FC236}">
                <a16:creationId xmlns:a16="http://schemas.microsoft.com/office/drawing/2014/main" id="{DAA03319-9C52-3C80-9972-5EEFC602D374}"/>
              </a:ext>
            </a:extLst>
          </p:cNvPr>
          <p:cNvSpPr>
            <a:spLocks noChangeArrowheads="1"/>
          </p:cNvSpPr>
          <p:nvPr/>
        </p:nvSpPr>
        <p:spPr bwMode="auto">
          <a:xfrm>
            <a:off x="1352550" y="-390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549102"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endParaRPr kumimoji="0" lang="en-GB"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42">
            <a:extLst>
              <a:ext uri="{FF2B5EF4-FFF2-40B4-BE49-F238E27FC236}">
                <a16:creationId xmlns:a16="http://schemas.microsoft.com/office/drawing/2014/main" id="{2AB944B2-859E-0A9E-8350-3293096DC988}"/>
              </a:ext>
            </a:extLst>
          </p:cNvPr>
          <p:cNvSpPr>
            <a:spLocks noChangeArrowheads="1"/>
          </p:cNvSpPr>
          <p:nvPr/>
        </p:nvSpPr>
        <p:spPr bwMode="auto">
          <a:xfrm>
            <a:off x="1933575" y="4248509"/>
            <a:ext cx="646862" cy="653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549102"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GB" altLang="en-US" sz="12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7FC485E0-C30F-C468-8855-0CB9D526F0D4}"/>
              </a:ext>
            </a:extLst>
          </p:cNvPr>
          <p:cNvSpPr txBox="1"/>
          <p:nvPr/>
        </p:nvSpPr>
        <p:spPr>
          <a:xfrm>
            <a:off x="4700588" y="43934"/>
            <a:ext cx="2386011" cy="707886"/>
          </a:xfrm>
          <a:prstGeom prst="rect">
            <a:avLst/>
          </a:prstGeom>
          <a:noFill/>
        </p:spPr>
        <p:txBody>
          <a:bodyPr wrap="square" rtlCol="0">
            <a:spAutoFit/>
          </a:bodyPr>
          <a:lstStyle/>
          <a:p>
            <a:r>
              <a:rPr lang="en-IN" sz="4000" dirty="0"/>
              <a:t>Salon</a:t>
            </a:r>
          </a:p>
        </p:txBody>
      </p:sp>
      <p:pic>
        <p:nvPicPr>
          <p:cNvPr id="4" name="Picture 3">
            <a:extLst>
              <a:ext uri="{FF2B5EF4-FFF2-40B4-BE49-F238E27FC236}">
                <a16:creationId xmlns:a16="http://schemas.microsoft.com/office/drawing/2014/main" id="{5B6FBD21-BB90-ECBC-22C1-D3E8DD484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788" y="751820"/>
            <a:ext cx="7815261" cy="4934605"/>
          </a:xfrm>
          <a:prstGeom prst="rect">
            <a:avLst/>
          </a:prstGeom>
        </p:spPr>
      </p:pic>
    </p:spTree>
    <p:extLst>
      <p:ext uri="{BB962C8B-B14F-4D97-AF65-F5344CB8AC3E}">
        <p14:creationId xmlns:p14="http://schemas.microsoft.com/office/powerpoint/2010/main" val="170717985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368</TotalTime>
  <Words>1002</Words>
  <Application>Microsoft Office PowerPoint</Application>
  <PresentationFormat>Widescreen</PresentationFormat>
  <Paragraphs>146</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Gill Sans MT</vt:lpstr>
      <vt:lpstr>Symbol</vt:lpstr>
      <vt:lpstr>Times New Roman</vt:lpstr>
      <vt:lpstr>Trebuchet MS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Flight Delay using Machine Learning</dc:title>
  <dc:creator>student</dc:creator>
  <cp:lastModifiedBy>Rupesh Gholap</cp:lastModifiedBy>
  <cp:revision>266</cp:revision>
  <dcterms:created xsi:type="dcterms:W3CDTF">2019-08-03T06:37:00Z</dcterms:created>
  <dcterms:modified xsi:type="dcterms:W3CDTF">2023-08-27T06:37:20Z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1033-11.2.0.11388</vt:lpwstr>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y fmtid="{D5CDD505-2E9C-101B-9397-08002B2CF9AE}" pid="13" name="ICV">
    <vt:lpwstr>C08B1BC61B9F4BDD820A45391385F792</vt:lpwstr>
  </property>
</Properties>
</file>