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7859A-A3F3-4C6C-B5A6-D3C1EB380340}"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D294-E60E-4A70-9642-C7D6563B5C36}"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7859A-A3F3-4C6C-B5A6-D3C1EB380340}"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5D294-E60E-4A70-9642-C7D6563B5C36}"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C7859A-A3F3-4C6C-B5A6-D3C1EB380340}"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7859A-A3F3-4C6C-B5A6-D3C1EB380340}"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7859A-A3F3-4C6C-B5A6-D3C1EB380340}"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D294-E60E-4A70-9642-C7D6563B5C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3C7859A-A3F3-4C6C-B5A6-D3C1EB380340}" type="datetimeFigureOut">
              <a:rPr lang="en-US" smtClean="0"/>
              <a:t>10/6/2020</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A655D294-E60E-4A70-9642-C7D6563B5C36}"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data-seattlecitygis.opendata.arcgis.com/datasets/5b5c745e0f1f48e7a53acec63a0022ab_0/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543800" cy="1524000"/>
          </a:xfrm>
        </p:spPr>
        <p:txBody>
          <a:bodyPr>
            <a:normAutofit fontScale="90000"/>
          </a:bodyPr>
          <a:lstStyle/>
          <a:p>
            <a:r>
              <a:rPr lang="en-US" dirty="0" smtClean="0">
                <a:solidFill>
                  <a:schemeClr val="bg1"/>
                </a:solidFill>
              </a:rPr>
              <a:t>Predicting Car </a:t>
            </a:r>
            <a:r>
              <a:rPr lang="en-US" dirty="0" smtClean="0"/>
              <a:t>Accident Severity</a:t>
            </a:r>
            <a:endParaRPr lang="en-US" dirty="0"/>
          </a:p>
        </p:txBody>
      </p:sp>
      <p:sp>
        <p:nvSpPr>
          <p:cNvPr id="3" name="Subtitle 2"/>
          <p:cNvSpPr>
            <a:spLocks noGrp="1"/>
          </p:cNvSpPr>
          <p:nvPr>
            <p:ph type="subTitle" idx="1"/>
          </p:nvPr>
        </p:nvSpPr>
        <p:spPr/>
        <p:txBody>
          <a:bodyPr/>
          <a:lstStyle/>
          <a:p>
            <a:r>
              <a:rPr lang="en-US" dirty="0" smtClean="0">
                <a:solidFill>
                  <a:srgbClr val="C00000"/>
                </a:solidFill>
              </a:rPr>
              <a:t>By: Anmol Khandelwal</a:t>
            </a:r>
            <a:endParaRPr lang="en-US" dirty="0">
              <a:solidFill>
                <a:srgbClr val="C00000"/>
              </a:solidFill>
            </a:endParaRPr>
          </a:p>
        </p:txBody>
      </p:sp>
    </p:spTree>
    <p:extLst>
      <p:ext uri="{BB962C8B-B14F-4D97-AF65-F5344CB8AC3E}">
        <p14:creationId xmlns:p14="http://schemas.microsoft.com/office/powerpoint/2010/main" val="2037039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3268" b="23268"/>
          <a:stretch>
            <a:fillRect/>
          </a:stretch>
        </p:blipFill>
        <p:spPr>
          <a:prstGeom prst="rect">
            <a:avLst/>
          </a:prstGeom>
          <a:ln>
            <a:noFill/>
          </a:ln>
          <a:effectLst>
            <a:softEdge rad="112500"/>
          </a:effectLst>
        </p:spPr>
      </p:pic>
      <p:sp>
        <p:nvSpPr>
          <p:cNvPr id="4" name="Text Placeholder 3"/>
          <p:cNvSpPr>
            <a:spLocks noGrp="1"/>
          </p:cNvSpPr>
          <p:nvPr>
            <p:ph type="body" sz="half" idx="2"/>
          </p:nvPr>
        </p:nvSpPr>
        <p:spPr>
          <a:xfrm>
            <a:off x="850392" y="3505200"/>
            <a:ext cx="7391400" cy="2514600"/>
          </a:xfrm>
        </p:spPr>
        <p:txBody>
          <a:bodyPr>
            <a:normAutofit/>
          </a:bodyPr>
          <a:lstStyle/>
          <a:p>
            <a:r>
              <a:rPr lang="en-US" dirty="0"/>
              <a:t>Road accidents constitute a major problem in our societies around the world. The World Health Organization (WHO) estimated that 1.25 million deaths were related to road traffic injuries in the year 2010. For the year 2016, the USA alone had recorded 37, 461 motor vehicle crash-related deaths, averaging around 102 people per day. In Europe, the statistics also indicate that each minute, there are 50 road deaths recorded in the year 2017.</a:t>
            </a:r>
            <a:r>
              <a:rPr lang="en-US" b="1" dirty="0"/>
              <a:t> Can machine learning help us understand the causes and the factors that affect car crash severity?</a:t>
            </a:r>
            <a:endParaRPr lang="en-US" dirty="0"/>
          </a:p>
        </p:txBody>
      </p:sp>
    </p:spTree>
    <p:extLst>
      <p:ext uri="{BB962C8B-B14F-4D97-AF65-F5344CB8AC3E}">
        <p14:creationId xmlns:p14="http://schemas.microsoft.com/office/powerpoint/2010/main" val="260749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533400"/>
            <a:ext cx="6784975" cy="2133600"/>
          </a:xfrm>
        </p:spPr>
        <p:txBody>
          <a:bodyPr>
            <a:normAutofit fontScale="90000"/>
          </a:bodyPr>
          <a:lstStyle/>
          <a:p>
            <a:r>
              <a:rPr lang="en-US" dirty="0" smtClean="0">
                <a:latin typeface="Bahnschrift SemiBold" panose="020B0502040204020203" pitchFamily="34" charset="0"/>
              </a:rPr>
              <a:t>Predicting Car Accident Severity is very important</a:t>
            </a:r>
            <a:endParaRPr lang="en-US" dirty="0">
              <a:latin typeface="Bahnschrift SemiBold" panose="020B0502040204020203" pitchFamily="34" charset="0"/>
            </a:endParaRPr>
          </a:p>
        </p:txBody>
      </p:sp>
      <p:sp>
        <p:nvSpPr>
          <p:cNvPr id="3" name="Content Placeholder 2"/>
          <p:cNvSpPr>
            <a:spLocks noGrp="1"/>
          </p:cNvSpPr>
          <p:nvPr>
            <p:ph idx="4294967295"/>
          </p:nvPr>
        </p:nvSpPr>
        <p:spPr>
          <a:xfrm>
            <a:off x="762000" y="1981200"/>
            <a:ext cx="7543800" cy="4114800"/>
          </a:xfrm>
        </p:spPr>
        <p:txBody>
          <a:bodyPr/>
          <a:lstStyle/>
          <a:p>
            <a:r>
              <a:rPr lang="en-US" dirty="0"/>
              <a:t>L</a:t>
            </a:r>
            <a:r>
              <a:rPr lang="en-US" dirty="0" smtClean="0"/>
              <a:t>ocal </a:t>
            </a:r>
            <a:r>
              <a:rPr lang="en-US" dirty="0"/>
              <a:t>government, police, rescue groups, and last but not least, car insurance </a:t>
            </a:r>
            <a:r>
              <a:rPr lang="en-US" dirty="0" smtClean="0"/>
              <a:t>institutes can </a:t>
            </a:r>
            <a:r>
              <a:rPr lang="en-US" dirty="0"/>
              <a:t>get useful information from the model regarding the severity of an </a:t>
            </a:r>
            <a:r>
              <a:rPr lang="en-US" dirty="0" smtClean="0"/>
              <a:t>accident, </a:t>
            </a:r>
            <a:r>
              <a:rPr lang="en-US" dirty="0"/>
              <a:t>to make insightful decisions for reducing the number of accidents and injuries.</a:t>
            </a:r>
            <a:endParaRPr lang="en-US" dirty="0"/>
          </a:p>
        </p:txBody>
      </p:sp>
    </p:spTree>
    <p:extLst>
      <p:ext uri="{BB962C8B-B14F-4D97-AF65-F5344CB8AC3E}">
        <p14:creationId xmlns:p14="http://schemas.microsoft.com/office/powerpoint/2010/main" val="461832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781800" cy="1600200"/>
          </a:xfrm>
        </p:spPr>
        <p:txBody>
          <a:bodyPr>
            <a:normAutofit fontScale="90000"/>
          </a:bodyPr>
          <a:lstStyle/>
          <a:p>
            <a:r>
              <a:rPr lang="en-US" dirty="0">
                <a:latin typeface="Georgia" panose="02040502050405020303" pitchFamily="18" charset="0"/>
              </a:rPr>
              <a:t>Data acquisition and cleaning</a:t>
            </a:r>
          </a:p>
        </p:txBody>
      </p:sp>
      <p:sp>
        <p:nvSpPr>
          <p:cNvPr id="3" name="Content Placeholder 2"/>
          <p:cNvSpPr>
            <a:spLocks noGrp="1"/>
          </p:cNvSpPr>
          <p:nvPr>
            <p:ph idx="1"/>
          </p:nvPr>
        </p:nvSpPr>
        <p:spPr>
          <a:xfrm>
            <a:off x="762000" y="2286000"/>
            <a:ext cx="7543800" cy="3886200"/>
          </a:xfrm>
        </p:spPr>
        <p:txBody>
          <a:bodyPr/>
          <a:lstStyle/>
          <a:p>
            <a:r>
              <a:rPr lang="en-US" dirty="0" smtClean="0"/>
              <a:t>Car accident severity data </a:t>
            </a:r>
            <a:r>
              <a:rPr lang="en-US" dirty="0"/>
              <a:t>scraped </a:t>
            </a:r>
            <a:r>
              <a:rPr lang="en-US" dirty="0" smtClean="0"/>
              <a:t>from </a:t>
            </a:r>
            <a:r>
              <a:rPr lang="en-US" b="1" u="sng" dirty="0">
                <a:hlinkClick r:id="rId2"/>
              </a:rPr>
              <a:t>https://</a:t>
            </a:r>
            <a:r>
              <a:rPr lang="en-US" b="1" u="sng" dirty="0" smtClean="0">
                <a:hlinkClick r:id="rId2"/>
              </a:rPr>
              <a:t>data-seattlecitygis.opendata.arcgis.com/datasets/5b5c745e0f1f48e7a53acec63a0022ab_0/data</a:t>
            </a:r>
            <a:endParaRPr lang="en-US" b="1" u="sng" dirty="0" smtClean="0"/>
          </a:p>
          <a:p>
            <a:r>
              <a:rPr lang="en-US" dirty="0"/>
              <a:t>The data consists of 39 independent variables and 221525 rows</a:t>
            </a:r>
            <a:r>
              <a:rPr lang="en-US" dirty="0" smtClean="0"/>
              <a:t>.</a:t>
            </a:r>
          </a:p>
          <a:p>
            <a:r>
              <a:rPr lang="en-US" dirty="0"/>
              <a:t>The dependent variable, “</a:t>
            </a:r>
            <a:r>
              <a:rPr lang="en-US" b="1" dirty="0"/>
              <a:t>SEVERITYCODE</a:t>
            </a:r>
            <a:r>
              <a:rPr lang="en-US" dirty="0"/>
              <a:t>”, contains codes that correspond to different levels of severity caused by an accident</a:t>
            </a:r>
            <a:r>
              <a:rPr lang="en-US" dirty="0" smtClean="0"/>
              <a:t>.</a:t>
            </a:r>
          </a:p>
          <a:p>
            <a:r>
              <a:rPr lang="en-US" dirty="0"/>
              <a:t>Cleaned data contains </a:t>
            </a:r>
            <a:r>
              <a:rPr lang="en-US" dirty="0" smtClean="0"/>
              <a:t>13 features and the target </a:t>
            </a:r>
            <a:r>
              <a:rPr lang="en-US" dirty="0" err="1" smtClean="0"/>
              <a:t>varaible</a:t>
            </a:r>
            <a:r>
              <a:rPr lang="en-US" dirty="0" smtClean="0"/>
              <a:t>.</a:t>
            </a:r>
            <a:endParaRPr lang="en-US" dirty="0"/>
          </a:p>
        </p:txBody>
      </p:sp>
    </p:spTree>
    <p:extLst>
      <p:ext uri="{BB962C8B-B14F-4D97-AF65-F5344CB8AC3E}">
        <p14:creationId xmlns:p14="http://schemas.microsoft.com/office/powerpoint/2010/main" val="642290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543800" cy="914400"/>
          </a:xfrm>
        </p:spPr>
        <p:txBody>
          <a:bodyPr>
            <a:normAutofit fontScale="90000"/>
          </a:bodyPr>
          <a:lstStyle/>
          <a:p>
            <a:pPr algn="ctr"/>
            <a:r>
              <a:rPr lang="en-US" dirty="0" smtClean="0">
                <a:latin typeface="Georgia" panose="02040502050405020303" pitchFamily="18" charset="0"/>
              </a:rPr>
              <a:t>Exploratory Data Analysis</a:t>
            </a:r>
            <a:endParaRPr lang="en-US" dirty="0">
              <a:latin typeface="Georgia" panose="02040502050405020303" pitchFamily="18" charset="0"/>
            </a:endParaRP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2895851" cy="209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29200" y="1676400"/>
            <a:ext cx="2901948" cy="209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86200"/>
            <a:ext cx="28956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892333"/>
            <a:ext cx="28892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987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smtClean="0">
                <a:latin typeface="Georgia" panose="02040502050405020303" pitchFamily="18" charset="0"/>
              </a:rPr>
              <a:t>KNN Model to Predict Severity</a:t>
            </a:r>
            <a:endParaRPr lang="en-US" sz="3600" dirty="0">
              <a:latin typeface="Georgia" panose="02040502050405020303" pitchFamily="18" charset="0"/>
            </a:endParaRPr>
          </a:p>
        </p:txBody>
      </p:sp>
      <p:sp>
        <p:nvSpPr>
          <p:cNvPr id="4" name="Text Placeholder 3"/>
          <p:cNvSpPr>
            <a:spLocks noGrp="1"/>
          </p:cNvSpPr>
          <p:nvPr>
            <p:ph type="body" sz="half" idx="2"/>
          </p:nvPr>
        </p:nvSpPr>
        <p:spPr>
          <a:xfrm>
            <a:off x="685801" y="457200"/>
            <a:ext cx="2895600" cy="4884776"/>
          </a:xfrm>
        </p:spPr>
        <p:txBody>
          <a:bodyPr/>
          <a:lstStyle/>
          <a:p>
            <a:pPr marL="342900" indent="-342900">
              <a:buFont typeface="Arial" panose="020B0604020202020204" pitchFamily="34" charset="0"/>
              <a:buChar char="•"/>
            </a:pPr>
            <a:r>
              <a:rPr lang="en-US" dirty="0" smtClean="0"/>
              <a:t>KNN accuracy is best with K = 5</a:t>
            </a:r>
          </a:p>
          <a:p>
            <a:pPr marL="342900" indent="-342900">
              <a:buFont typeface="Arial" panose="020B0604020202020204" pitchFamily="34" charset="0"/>
              <a:buChar char="•"/>
            </a:pPr>
            <a:r>
              <a:rPr lang="en-US" dirty="0" smtClean="0"/>
              <a:t>KNN accuracy: 0.993</a:t>
            </a:r>
          </a:p>
          <a:p>
            <a:pPr marL="342900" indent="-342900">
              <a:buFont typeface="Arial" panose="020B0604020202020204" pitchFamily="34" charset="0"/>
              <a:buChar char="•"/>
            </a:pPr>
            <a:r>
              <a:rPr lang="en-US" dirty="0" smtClean="0"/>
              <a:t>F1-Score : 0.99</a:t>
            </a:r>
            <a:endParaRPr lang="en-US" dirty="0"/>
          </a:p>
        </p:txBody>
      </p:sp>
      <p:pic>
        <p:nvPicPr>
          <p:cNvPr id="5" name="Content Placeholder 4"/>
          <p:cNvPicPr>
            <a:picLocks noGrp="1"/>
          </p:cNvPicPr>
          <p:nvPr>
            <p:ph idx="1"/>
          </p:nvPr>
        </p:nvPicPr>
        <p:blipFill>
          <a:blip r:embed="rId2"/>
          <a:stretch>
            <a:fillRect/>
          </a:stretch>
        </p:blipFill>
        <p:spPr>
          <a:xfrm>
            <a:off x="3664528" y="533400"/>
            <a:ext cx="4608080" cy="2430665"/>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526" y="3048000"/>
            <a:ext cx="4641273" cy="2293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61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smtClean="0">
                <a:latin typeface="Georgia" panose="02040502050405020303" pitchFamily="18" charset="0"/>
              </a:rPr>
              <a:t>Decision Tree Model to Predict Severity</a:t>
            </a:r>
            <a:endParaRPr lang="en-US" sz="3600" dirty="0">
              <a:latin typeface="Georgia" panose="02040502050405020303" pitchFamily="18" charset="0"/>
            </a:endParaRPr>
          </a:p>
        </p:txBody>
      </p:sp>
      <p:sp>
        <p:nvSpPr>
          <p:cNvPr id="4" name="Text Placeholder 3"/>
          <p:cNvSpPr>
            <a:spLocks noGrp="1"/>
          </p:cNvSpPr>
          <p:nvPr>
            <p:ph type="body" sz="half" idx="2"/>
          </p:nvPr>
        </p:nvSpPr>
        <p:spPr>
          <a:xfrm>
            <a:off x="685801" y="457200"/>
            <a:ext cx="2895600" cy="4884776"/>
          </a:xfrm>
        </p:spPr>
        <p:txBody>
          <a:bodyPr>
            <a:normAutofit/>
          </a:bodyPr>
          <a:lstStyle/>
          <a:p>
            <a:pPr marL="342900" indent="-342900">
              <a:buFont typeface="Arial" panose="020B0604020202020204" pitchFamily="34" charset="0"/>
              <a:buChar char="•"/>
            </a:pPr>
            <a:r>
              <a:rPr lang="en-US" sz="2400" dirty="0"/>
              <a:t>Decision </a:t>
            </a:r>
            <a:r>
              <a:rPr lang="en-US" sz="2400" dirty="0" smtClean="0"/>
              <a:t>Tree accuracy: 0.993</a:t>
            </a:r>
          </a:p>
          <a:p>
            <a:pPr marL="342900" indent="-342900">
              <a:buFont typeface="Arial" panose="020B0604020202020204" pitchFamily="34" charset="0"/>
              <a:buChar char="•"/>
            </a:pPr>
            <a:r>
              <a:rPr lang="en-US" sz="2400" dirty="0" smtClean="0"/>
              <a:t>F1-Score : 0.99</a:t>
            </a:r>
            <a:endParaRPr lang="en-US" sz="24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609600"/>
            <a:ext cx="4586288" cy="3886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023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7543800" cy="838200"/>
          </a:xfrm>
        </p:spPr>
        <p:txBody>
          <a:bodyPr>
            <a:noAutofit/>
          </a:bodyPr>
          <a:lstStyle/>
          <a:p>
            <a:pPr algn="ctr"/>
            <a:r>
              <a:rPr lang="en-US" sz="3600" dirty="0" smtClean="0">
                <a:latin typeface="Georgia" panose="02040502050405020303" pitchFamily="18" charset="0"/>
              </a:rPr>
              <a:t>Logistic Regression Model to Predict Severity</a:t>
            </a:r>
            <a:endParaRPr lang="en-US" sz="3600" dirty="0">
              <a:latin typeface="Georgia" panose="02040502050405020303" pitchFamily="18" charset="0"/>
            </a:endParaRPr>
          </a:p>
        </p:txBody>
      </p:sp>
      <p:sp>
        <p:nvSpPr>
          <p:cNvPr id="4" name="Text Placeholder 3"/>
          <p:cNvSpPr>
            <a:spLocks noGrp="1"/>
          </p:cNvSpPr>
          <p:nvPr>
            <p:ph type="body" sz="half" idx="2"/>
          </p:nvPr>
        </p:nvSpPr>
        <p:spPr>
          <a:xfrm>
            <a:off x="685801" y="457200"/>
            <a:ext cx="2895600" cy="4884776"/>
          </a:xfrm>
        </p:spPr>
        <p:txBody>
          <a:bodyPr>
            <a:normAutofit/>
          </a:bodyPr>
          <a:lstStyle/>
          <a:p>
            <a:pPr marL="342900" indent="-342900">
              <a:buFont typeface="Arial" panose="020B0604020202020204" pitchFamily="34" charset="0"/>
              <a:buChar char="•"/>
            </a:pPr>
            <a:r>
              <a:rPr lang="en-US" sz="2000" dirty="0" smtClean="0"/>
              <a:t>Logistic Regression accuracy: 0.993</a:t>
            </a:r>
          </a:p>
          <a:p>
            <a:pPr marL="342900" indent="-342900">
              <a:buFont typeface="Arial" panose="020B0604020202020204" pitchFamily="34" charset="0"/>
              <a:buChar char="•"/>
            </a:pPr>
            <a:r>
              <a:rPr lang="en-US" sz="2000" dirty="0" smtClean="0"/>
              <a:t>F1-Score : 0.99</a:t>
            </a:r>
          </a:p>
          <a:p>
            <a:pPr marL="342900" indent="-342900">
              <a:buFont typeface="Arial" panose="020B0604020202020204" pitchFamily="34" charset="0"/>
              <a:buChar char="•"/>
            </a:pPr>
            <a:r>
              <a:rPr lang="en-US" sz="2000" dirty="0" smtClean="0"/>
              <a:t>Log Loss: 0.04</a:t>
            </a:r>
            <a:endParaRPr lang="en-US" sz="20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602022"/>
            <a:ext cx="4648199" cy="38175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421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781" y="457200"/>
            <a:ext cx="7546848" cy="1600200"/>
          </a:xfrm>
        </p:spPr>
        <p:txBody>
          <a:bodyPr>
            <a:normAutofit fontScale="90000"/>
          </a:bodyPr>
          <a:lstStyle/>
          <a:p>
            <a:pPr algn="ctr"/>
            <a:r>
              <a:rPr lang="en-US" sz="4800" dirty="0">
                <a:latin typeface="Georgia" panose="02040502050405020303" pitchFamily="18" charset="0"/>
              </a:rPr>
              <a:t>Results and Evaluations</a:t>
            </a:r>
            <a:r>
              <a:rPr lang="en-US" b="1" dirty="0"/>
              <a:t/>
            </a:r>
            <a:br>
              <a:rPr lang="en-US" b="1" dirty="0"/>
            </a:br>
            <a:endParaRPr lang="en-US" dirty="0"/>
          </a:p>
        </p:txBody>
      </p:sp>
      <p:sp>
        <p:nvSpPr>
          <p:cNvPr id="4" name="Text Placeholder 3"/>
          <p:cNvSpPr>
            <a:spLocks noGrp="1"/>
          </p:cNvSpPr>
          <p:nvPr>
            <p:ph type="body" sz="half" idx="2"/>
          </p:nvPr>
        </p:nvSpPr>
        <p:spPr>
          <a:xfrm>
            <a:off x="838200" y="3886200"/>
            <a:ext cx="7391400" cy="2133600"/>
          </a:xfrm>
        </p:spPr>
        <p:txBody>
          <a:bodyPr>
            <a:normAutofit/>
          </a:bodyPr>
          <a:lstStyle/>
          <a:p>
            <a:r>
              <a:rPr lang="en-US" sz="2400" dirty="0">
                <a:latin typeface="Bahnschrift SemiBold" panose="020B0502040204020203" pitchFamily="34" charset="0"/>
              </a:rPr>
              <a:t>Based on the dataset provided for this capstone from weather, road, light conditions, etc. pointing to certain classes, we can conclude that particular conditions have a somewhat impact on whether or not travel could result in property damage or injury.</a:t>
            </a:r>
          </a:p>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2600"/>
            <a:ext cx="746759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0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234</TotalTime>
  <Words>301</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NewsPrint</vt:lpstr>
      <vt:lpstr>Predicting Car Accident Severity</vt:lpstr>
      <vt:lpstr>PowerPoint Presentation</vt:lpstr>
      <vt:lpstr>Predicting Car Accident Severity is very important</vt:lpstr>
      <vt:lpstr>Data acquisition and cleaning</vt:lpstr>
      <vt:lpstr>Exploratory Data Analysis</vt:lpstr>
      <vt:lpstr>KNN Model to Predict Severity</vt:lpstr>
      <vt:lpstr>Decision Tree Model to Predict Severity</vt:lpstr>
      <vt:lpstr>Logistic Regression Model to Predict Severity</vt:lpstr>
      <vt:lpstr>Results and Evaluations </vt:lpstr>
    </vt:vector>
  </TitlesOfParts>
  <Company>Equifax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Anmol Khandelwal</dc:creator>
  <cp:lastModifiedBy>Anmol Khandelwal</cp:lastModifiedBy>
  <cp:revision>7</cp:revision>
  <dcterms:created xsi:type="dcterms:W3CDTF">2020-10-06T05:00:00Z</dcterms:created>
  <dcterms:modified xsi:type="dcterms:W3CDTF">2020-10-06T08:54:41Z</dcterms:modified>
</cp:coreProperties>
</file>