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2" r:id="rId7"/>
    <p:sldId id="275" r:id="rId8"/>
    <p:sldId id="273" r:id="rId9"/>
    <p:sldId id="265" r:id="rId10"/>
    <p:sldId id="258" r:id="rId11"/>
    <p:sldId id="274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58" autoAdjust="0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nmolroy/carsalesdataset-with-discriptio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nmolroy/carsalesdataset-with-discrip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2525E-8015-424C-866A-ABC651D1FCAE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09EF04E-D5E3-465D-B095-6725CCEE2954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The dataset used for the Car Sales Analysis project includes comprehensive information on car sales transactions. Below are the key details:</a:t>
          </a:r>
          <a:endParaRPr lang="en-US" dirty="0">
            <a:solidFill>
              <a:schemeClr val="tx1"/>
            </a:solidFill>
          </a:endParaRPr>
        </a:p>
      </dgm:t>
    </dgm:pt>
    <dgm:pt modelId="{EA9EAFF8-EC79-4AD6-AC9A-6D0797707E13}" type="parTrans" cxnId="{D2CCD0B0-71CF-47F4-912C-184715742401}">
      <dgm:prSet/>
      <dgm:spPr/>
      <dgm:t>
        <a:bodyPr/>
        <a:lstStyle/>
        <a:p>
          <a:endParaRPr lang="en-US"/>
        </a:p>
      </dgm:t>
    </dgm:pt>
    <dgm:pt modelId="{E1ED50AF-7C40-4E48-AB3E-BE310FC9DA1A}" type="sibTrans" cxnId="{D2CCD0B0-71CF-47F4-912C-184715742401}">
      <dgm:prSet/>
      <dgm:spPr/>
      <dgm:t>
        <a:bodyPr/>
        <a:lstStyle/>
        <a:p>
          <a:endParaRPr lang="en-US"/>
        </a:p>
      </dgm:t>
    </dgm:pt>
    <dgm:pt modelId="{BF432CF2-7186-4EEC-B35F-F4F344D84866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Source:</a:t>
          </a:r>
          <a:r>
            <a:rPr lang="en-IN" dirty="0">
              <a:solidFill>
                <a:schemeClr val="tx1"/>
              </a:solidFill>
            </a:rPr>
            <a:t> The dataset is sourced from </a:t>
          </a:r>
          <a:r>
            <a:rPr lang="en-IN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r>
            <a:rPr lang="en-IN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A74C6601-8CE2-4E0B-88CE-63486ED35547}" type="parTrans" cxnId="{501B558B-8E2E-4FB1-AFAB-4ECB7D33DF81}">
      <dgm:prSet/>
      <dgm:spPr/>
      <dgm:t>
        <a:bodyPr/>
        <a:lstStyle/>
        <a:p>
          <a:endParaRPr lang="en-US"/>
        </a:p>
      </dgm:t>
    </dgm:pt>
    <dgm:pt modelId="{D0D75438-3CAA-48FC-B8D8-B5D1F8634031}" type="sibTrans" cxnId="{501B558B-8E2E-4FB1-AFAB-4ECB7D33DF81}">
      <dgm:prSet/>
      <dgm:spPr/>
      <dgm:t>
        <a:bodyPr/>
        <a:lstStyle/>
        <a:p>
          <a:endParaRPr lang="en-US"/>
        </a:p>
      </dgm:t>
    </dgm:pt>
    <dgm:pt modelId="{65FB3CD8-2497-4168-8C85-495FB2DADA62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Time Period Covered:</a:t>
          </a:r>
          <a:r>
            <a:rPr lang="en-IN" dirty="0">
              <a:solidFill>
                <a:schemeClr val="tx1"/>
              </a:solidFill>
            </a:rPr>
            <a:t> January 2019 to December 2022.</a:t>
          </a:r>
          <a:endParaRPr lang="en-US" dirty="0">
            <a:solidFill>
              <a:schemeClr val="tx1"/>
            </a:solidFill>
          </a:endParaRPr>
        </a:p>
      </dgm:t>
    </dgm:pt>
    <dgm:pt modelId="{15169B62-8594-4218-AA9C-85B24E35AD9A}" type="parTrans" cxnId="{60EB9F5E-2953-4FEC-825E-0FC936E3F242}">
      <dgm:prSet/>
      <dgm:spPr/>
      <dgm:t>
        <a:bodyPr/>
        <a:lstStyle/>
        <a:p>
          <a:endParaRPr lang="en-US"/>
        </a:p>
      </dgm:t>
    </dgm:pt>
    <dgm:pt modelId="{0A0E8993-A60E-4ACC-A3F8-50A0A0D0B0D4}" type="sibTrans" cxnId="{60EB9F5E-2953-4FEC-825E-0FC936E3F242}">
      <dgm:prSet/>
      <dgm:spPr/>
      <dgm:t>
        <a:bodyPr/>
        <a:lstStyle/>
        <a:p>
          <a:endParaRPr lang="en-US"/>
        </a:p>
      </dgm:t>
    </dgm:pt>
    <dgm:pt modelId="{A87667B2-28E2-4A54-BAEE-518C2F2A4E38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Number of Records:</a:t>
          </a:r>
          <a:r>
            <a:rPr lang="en-IN" dirty="0">
              <a:solidFill>
                <a:schemeClr val="tx1"/>
              </a:solidFill>
            </a:rPr>
            <a:t> 10195 Rows and 19 Columns</a:t>
          </a:r>
          <a:endParaRPr lang="en-US" dirty="0">
            <a:solidFill>
              <a:schemeClr val="tx1"/>
            </a:solidFill>
          </a:endParaRPr>
        </a:p>
      </dgm:t>
    </dgm:pt>
    <dgm:pt modelId="{CCF1DDD3-8137-4351-989A-2EBFCE1D267D}" type="parTrans" cxnId="{748C78F3-1552-4053-A5AB-982E3CB32BFD}">
      <dgm:prSet/>
      <dgm:spPr/>
      <dgm:t>
        <a:bodyPr/>
        <a:lstStyle/>
        <a:p>
          <a:endParaRPr lang="en-US"/>
        </a:p>
      </dgm:t>
    </dgm:pt>
    <dgm:pt modelId="{D0542E1B-5481-4C72-95C2-61BE87FAA974}" type="sibTrans" cxnId="{748C78F3-1552-4053-A5AB-982E3CB32BFD}">
      <dgm:prSet/>
      <dgm:spPr/>
      <dgm:t>
        <a:bodyPr/>
        <a:lstStyle/>
        <a:p>
          <a:endParaRPr lang="en-US"/>
        </a:p>
      </dgm:t>
    </dgm:pt>
    <dgm:pt modelId="{B980FA44-89CA-D94D-BB7D-ED694B7AFA43}" type="pres">
      <dgm:prSet presAssocID="{F1F2525E-8015-424C-866A-ABC651D1FCAE}" presName="outerComposite" presStyleCnt="0">
        <dgm:presLayoutVars>
          <dgm:chMax val="5"/>
          <dgm:dir/>
          <dgm:resizeHandles val="exact"/>
        </dgm:presLayoutVars>
      </dgm:prSet>
      <dgm:spPr/>
    </dgm:pt>
    <dgm:pt modelId="{962B386E-ADB3-9142-88AB-99F981B6E42A}" type="pres">
      <dgm:prSet presAssocID="{F1F2525E-8015-424C-866A-ABC651D1FCAE}" presName="dummyMaxCanvas" presStyleCnt="0">
        <dgm:presLayoutVars/>
      </dgm:prSet>
      <dgm:spPr/>
    </dgm:pt>
    <dgm:pt modelId="{C6AD3DAC-4B5E-8347-B8B8-517FE7103BA4}" type="pres">
      <dgm:prSet presAssocID="{F1F2525E-8015-424C-866A-ABC651D1FCAE}" presName="FourNodes_1" presStyleLbl="node1" presStyleIdx="0" presStyleCnt="4">
        <dgm:presLayoutVars>
          <dgm:bulletEnabled val="1"/>
        </dgm:presLayoutVars>
      </dgm:prSet>
      <dgm:spPr/>
    </dgm:pt>
    <dgm:pt modelId="{009CE5B0-697A-3F4D-8CFC-1E730A1695B6}" type="pres">
      <dgm:prSet presAssocID="{F1F2525E-8015-424C-866A-ABC651D1FCAE}" presName="FourNodes_2" presStyleLbl="node1" presStyleIdx="1" presStyleCnt="4">
        <dgm:presLayoutVars>
          <dgm:bulletEnabled val="1"/>
        </dgm:presLayoutVars>
      </dgm:prSet>
      <dgm:spPr/>
    </dgm:pt>
    <dgm:pt modelId="{8CE994B2-935D-634F-90B8-B6A37A1BCAA8}" type="pres">
      <dgm:prSet presAssocID="{F1F2525E-8015-424C-866A-ABC651D1FCAE}" presName="FourNodes_3" presStyleLbl="node1" presStyleIdx="2" presStyleCnt="4">
        <dgm:presLayoutVars>
          <dgm:bulletEnabled val="1"/>
        </dgm:presLayoutVars>
      </dgm:prSet>
      <dgm:spPr/>
    </dgm:pt>
    <dgm:pt modelId="{517DD5E9-D58C-9A43-A3B2-4442A62B46AC}" type="pres">
      <dgm:prSet presAssocID="{F1F2525E-8015-424C-866A-ABC651D1FCAE}" presName="FourNodes_4" presStyleLbl="node1" presStyleIdx="3" presStyleCnt="4">
        <dgm:presLayoutVars>
          <dgm:bulletEnabled val="1"/>
        </dgm:presLayoutVars>
      </dgm:prSet>
      <dgm:spPr/>
    </dgm:pt>
    <dgm:pt modelId="{D1CA5528-0DD6-D341-8507-DA8C1D767143}" type="pres">
      <dgm:prSet presAssocID="{F1F2525E-8015-424C-866A-ABC651D1FCAE}" presName="FourConn_1-2" presStyleLbl="fgAccFollowNode1" presStyleIdx="0" presStyleCnt="3">
        <dgm:presLayoutVars>
          <dgm:bulletEnabled val="1"/>
        </dgm:presLayoutVars>
      </dgm:prSet>
      <dgm:spPr/>
    </dgm:pt>
    <dgm:pt modelId="{E2A1C2E6-255B-E441-BC47-1A1DC9C41947}" type="pres">
      <dgm:prSet presAssocID="{F1F2525E-8015-424C-866A-ABC651D1FCAE}" presName="FourConn_2-3" presStyleLbl="fgAccFollowNode1" presStyleIdx="1" presStyleCnt="3">
        <dgm:presLayoutVars>
          <dgm:bulletEnabled val="1"/>
        </dgm:presLayoutVars>
      </dgm:prSet>
      <dgm:spPr/>
    </dgm:pt>
    <dgm:pt modelId="{A8C8E6F3-6ADC-D449-9B18-EEBEEBEB9605}" type="pres">
      <dgm:prSet presAssocID="{F1F2525E-8015-424C-866A-ABC651D1FCAE}" presName="FourConn_3-4" presStyleLbl="fgAccFollowNode1" presStyleIdx="2" presStyleCnt="3">
        <dgm:presLayoutVars>
          <dgm:bulletEnabled val="1"/>
        </dgm:presLayoutVars>
      </dgm:prSet>
      <dgm:spPr/>
    </dgm:pt>
    <dgm:pt modelId="{F6E59495-E37A-8147-9F99-F209870C8E72}" type="pres">
      <dgm:prSet presAssocID="{F1F2525E-8015-424C-866A-ABC651D1FCAE}" presName="FourNodes_1_text" presStyleLbl="node1" presStyleIdx="3" presStyleCnt="4">
        <dgm:presLayoutVars>
          <dgm:bulletEnabled val="1"/>
        </dgm:presLayoutVars>
      </dgm:prSet>
      <dgm:spPr/>
    </dgm:pt>
    <dgm:pt modelId="{B815C62C-56D8-3F4E-A440-A82E4BEA6E56}" type="pres">
      <dgm:prSet presAssocID="{F1F2525E-8015-424C-866A-ABC651D1FCAE}" presName="FourNodes_2_text" presStyleLbl="node1" presStyleIdx="3" presStyleCnt="4">
        <dgm:presLayoutVars>
          <dgm:bulletEnabled val="1"/>
        </dgm:presLayoutVars>
      </dgm:prSet>
      <dgm:spPr/>
    </dgm:pt>
    <dgm:pt modelId="{1805C876-A906-A147-A95D-5893C1502ED7}" type="pres">
      <dgm:prSet presAssocID="{F1F2525E-8015-424C-866A-ABC651D1FCAE}" presName="FourNodes_3_text" presStyleLbl="node1" presStyleIdx="3" presStyleCnt="4">
        <dgm:presLayoutVars>
          <dgm:bulletEnabled val="1"/>
        </dgm:presLayoutVars>
      </dgm:prSet>
      <dgm:spPr/>
    </dgm:pt>
    <dgm:pt modelId="{81EB110D-2B21-524C-990A-CC9BF3D6C56D}" type="pres">
      <dgm:prSet presAssocID="{F1F2525E-8015-424C-866A-ABC651D1FC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BD910D-8548-324E-8510-A9AF553EEDCB}" type="presOf" srcId="{D0D75438-3CAA-48FC-B8D8-B5D1F8634031}" destId="{E2A1C2E6-255B-E441-BC47-1A1DC9C41947}" srcOrd="0" destOrd="0" presId="urn:microsoft.com/office/officeart/2005/8/layout/vProcess5"/>
    <dgm:cxn modelId="{A8EC8C28-FF53-8445-97EE-E1D21D8A4479}" type="presOf" srcId="{F1F2525E-8015-424C-866A-ABC651D1FCAE}" destId="{B980FA44-89CA-D94D-BB7D-ED694B7AFA43}" srcOrd="0" destOrd="0" presId="urn:microsoft.com/office/officeart/2005/8/layout/vProcess5"/>
    <dgm:cxn modelId="{68764A54-4678-0E4A-9945-E67B32297CFE}" type="presOf" srcId="{A87667B2-28E2-4A54-BAEE-518C2F2A4E38}" destId="{517DD5E9-D58C-9A43-A3B2-4442A62B46AC}" srcOrd="0" destOrd="0" presId="urn:microsoft.com/office/officeart/2005/8/layout/vProcess5"/>
    <dgm:cxn modelId="{7FB30A58-2E19-2640-BD31-5862E4993FA2}" type="presOf" srcId="{409EF04E-D5E3-465D-B095-6725CCEE2954}" destId="{F6E59495-E37A-8147-9F99-F209870C8E72}" srcOrd="1" destOrd="0" presId="urn:microsoft.com/office/officeart/2005/8/layout/vProcess5"/>
    <dgm:cxn modelId="{60EB9F5E-2953-4FEC-825E-0FC936E3F242}" srcId="{F1F2525E-8015-424C-866A-ABC651D1FCAE}" destId="{65FB3CD8-2497-4168-8C85-495FB2DADA62}" srcOrd="2" destOrd="0" parTransId="{15169B62-8594-4218-AA9C-85B24E35AD9A}" sibTransId="{0A0E8993-A60E-4ACC-A3F8-50A0A0D0B0D4}"/>
    <dgm:cxn modelId="{47057667-D4C7-A34C-9F9C-8E99796976EF}" type="presOf" srcId="{BF432CF2-7186-4EEC-B35F-F4F344D84866}" destId="{B815C62C-56D8-3F4E-A440-A82E4BEA6E56}" srcOrd="1" destOrd="0" presId="urn:microsoft.com/office/officeart/2005/8/layout/vProcess5"/>
    <dgm:cxn modelId="{890CF47B-4AD1-8340-B889-021E1922CA18}" type="presOf" srcId="{A87667B2-28E2-4A54-BAEE-518C2F2A4E38}" destId="{81EB110D-2B21-524C-990A-CC9BF3D6C56D}" srcOrd="1" destOrd="0" presId="urn:microsoft.com/office/officeart/2005/8/layout/vProcess5"/>
    <dgm:cxn modelId="{EF447084-47EB-2A4A-A124-7E39A46BFAAC}" type="presOf" srcId="{409EF04E-D5E3-465D-B095-6725CCEE2954}" destId="{C6AD3DAC-4B5E-8347-B8B8-517FE7103BA4}" srcOrd="0" destOrd="0" presId="urn:microsoft.com/office/officeart/2005/8/layout/vProcess5"/>
    <dgm:cxn modelId="{B02BCB86-DADB-FA43-BBB9-B98DAF1E7CAB}" type="presOf" srcId="{0A0E8993-A60E-4ACC-A3F8-50A0A0D0B0D4}" destId="{A8C8E6F3-6ADC-D449-9B18-EEBEEBEB9605}" srcOrd="0" destOrd="0" presId="urn:microsoft.com/office/officeart/2005/8/layout/vProcess5"/>
    <dgm:cxn modelId="{501B558B-8E2E-4FB1-AFAB-4ECB7D33DF81}" srcId="{F1F2525E-8015-424C-866A-ABC651D1FCAE}" destId="{BF432CF2-7186-4EEC-B35F-F4F344D84866}" srcOrd="1" destOrd="0" parTransId="{A74C6601-8CE2-4E0B-88CE-63486ED35547}" sibTransId="{D0D75438-3CAA-48FC-B8D8-B5D1F8634031}"/>
    <dgm:cxn modelId="{2C2B9EA1-0993-9645-AC8B-1D3107F95A1A}" type="presOf" srcId="{65FB3CD8-2497-4168-8C85-495FB2DADA62}" destId="{1805C876-A906-A147-A95D-5893C1502ED7}" srcOrd="1" destOrd="0" presId="urn:microsoft.com/office/officeart/2005/8/layout/vProcess5"/>
    <dgm:cxn modelId="{D2CCD0B0-71CF-47F4-912C-184715742401}" srcId="{F1F2525E-8015-424C-866A-ABC651D1FCAE}" destId="{409EF04E-D5E3-465D-B095-6725CCEE2954}" srcOrd="0" destOrd="0" parTransId="{EA9EAFF8-EC79-4AD6-AC9A-6D0797707E13}" sibTransId="{E1ED50AF-7C40-4E48-AB3E-BE310FC9DA1A}"/>
    <dgm:cxn modelId="{CED519B6-B567-CF47-8DA6-FB2F00EFEC65}" type="presOf" srcId="{BF432CF2-7186-4EEC-B35F-F4F344D84866}" destId="{009CE5B0-697A-3F4D-8CFC-1E730A1695B6}" srcOrd="0" destOrd="0" presId="urn:microsoft.com/office/officeart/2005/8/layout/vProcess5"/>
    <dgm:cxn modelId="{C564D3BC-761C-274D-9190-B999E3DADFDD}" type="presOf" srcId="{E1ED50AF-7C40-4E48-AB3E-BE310FC9DA1A}" destId="{D1CA5528-0DD6-D341-8507-DA8C1D767143}" srcOrd="0" destOrd="0" presId="urn:microsoft.com/office/officeart/2005/8/layout/vProcess5"/>
    <dgm:cxn modelId="{9E2C0ED3-DEA5-1548-A399-7907BA4C9E19}" type="presOf" srcId="{65FB3CD8-2497-4168-8C85-495FB2DADA62}" destId="{8CE994B2-935D-634F-90B8-B6A37A1BCAA8}" srcOrd="0" destOrd="0" presId="urn:microsoft.com/office/officeart/2005/8/layout/vProcess5"/>
    <dgm:cxn modelId="{748C78F3-1552-4053-A5AB-982E3CB32BFD}" srcId="{F1F2525E-8015-424C-866A-ABC651D1FCAE}" destId="{A87667B2-28E2-4A54-BAEE-518C2F2A4E38}" srcOrd="3" destOrd="0" parTransId="{CCF1DDD3-8137-4351-989A-2EBFCE1D267D}" sibTransId="{D0542E1B-5481-4C72-95C2-61BE87FAA974}"/>
    <dgm:cxn modelId="{F5375ED4-FAFD-8045-833B-45DA8DF6DE1A}" type="presParOf" srcId="{B980FA44-89CA-D94D-BB7D-ED694B7AFA43}" destId="{962B386E-ADB3-9142-88AB-99F981B6E42A}" srcOrd="0" destOrd="0" presId="urn:microsoft.com/office/officeart/2005/8/layout/vProcess5"/>
    <dgm:cxn modelId="{DE5F7900-682A-9246-90E3-EC2E1F00A72D}" type="presParOf" srcId="{B980FA44-89CA-D94D-BB7D-ED694B7AFA43}" destId="{C6AD3DAC-4B5E-8347-B8B8-517FE7103BA4}" srcOrd="1" destOrd="0" presId="urn:microsoft.com/office/officeart/2005/8/layout/vProcess5"/>
    <dgm:cxn modelId="{EED9094B-6DF5-8C40-86B5-43E14181C9E9}" type="presParOf" srcId="{B980FA44-89CA-D94D-BB7D-ED694B7AFA43}" destId="{009CE5B0-697A-3F4D-8CFC-1E730A1695B6}" srcOrd="2" destOrd="0" presId="urn:microsoft.com/office/officeart/2005/8/layout/vProcess5"/>
    <dgm:cxn modelId="{DADB18D7-C9A3-BE4C-A965-FB9260185705}" type="presParOf" srcId="{B980FA44-89CA-D94D-BB7D-ED694B7AFA43}" destId="{8CE994B2-935D-634F-90B8-B6A37A1BCAA8}" srcOrd="3" destOrd="0" presId="urn:microsoft.com/office/officeart/2005/8/layout/vProcess5"/>
    <dgm:cxn modelId="{1EAA5687-4BA7-6F47-8EDE-567D71ADC720}" type="presParOf" srcId="{B980FA44-89CA-D94D-BB7D-ED694B7AFA43}" destId="{517DD5E9-D58C-9A43-A3B2-4442A62B46AC}" srcOrd="4" destOrd="0" presId="urn:microsoft.com/office/officeart/2005/8/layout/vProcess5"/>
    <dgm:cxn modelId="{E6EC4CBA-2F2F-7845-9690-721FF3674C58}" type="presParOf" srcId="{B980FA44-89CA-D94D-BB7D-ED694B7AFA43}" destId="{D1CA5528-0DD6-D341-8507-DA8C1D767143}" srcOrd="5" destOrd="0" presId="urn:microsoft.com/office/officeart/2005/8/layout/vProcess5"/>
    <dgm:cxn modelId="{FC8247C0-974F-AD49-BAF8-E21BE0472EA8}" type="presParOf" srcId="{B980FA44-89CA-D94D-BB7D-ED694B7AFA43}" destId="{E2A1C2E6-255B-E441-BC47-1A1DC9C41947}" srcOrd="6" destOrd="0" presId="urn:microsoft.com/office/officeart/2005/8/layout/vProcess5"/>
    <dgm:cxn modelId="{A531465C-4832-9649-A410-B6CCCD04FFA1}" type="presParOf" srcId="{B980FA44-89CA-D94D-BB7D-ED694B7AFA43}" destId="{A8C8E6F3-6ADC-D449-9B18-EEBEEBEB9605}" srcOrd="7" destOrd="0" presId="urn:microsoft.com/office/officeart/2005/8/layout/vProcess5"/>
    <dgm:cxn modelId="{08ED7F32-7663-094B-92EF-33629FA34FFD}" type="presParOf" srcId="{B980FA44-89CA-D94D-BB7D-ED694B7AFA43}" destId="{F6E59495-E37A-8147-9F99-F209870C8E72}" srcOrd="8" destOrd="0" presId="urn:microsoft.com/office/officeart/2005/8/layout/vProcess5"/>
    <dgm:cxn modelId="{8A6F743F-A574-AA4D-B375-9B43805AEE7C}" type="presParOf" srcId="{B980FA44-89CA-D94D-BB7D-ED694B7AFA43}" destId="{B815C62C-56D8-3F4E-A440-A82E4BEA6E56}" srcOrd="9" destOrd="0" presId="urn:microsoft.com/office/officeart/2005/8/layout/vProcess5"/>
    <dgm:cxn modelId="{4564BB94-08F8-724B-A93C-C0C4EB8F8A29}" type="presParOf" srcId="{B980FA44-89CA-D94D-BB7D-ED694B7AFA43}" destId="{1805C876-A906-A147-A95D-5893C1502ED7}" srcOrd="10" destOrd="0" presId="urn:microsoft.com/office/officeart/2005/8/layout/vProcess5"/>
    <dgm:cxn modelId="{716C65BA-2A85-6544-AE89-ABD547682653}" type="presParOf" srcId="{B980FA44-89CA-D94D-BB7D-ED694B7AFA43}" destId="{81EB110D-2B21-524C-990A-CC9BF3D6C5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D3DAC-4B5E-8347-B8B8-517FE7103BA4}">
      <dsp:nvSpPr>
        <dsp:cNvPr id="0" name=""/>
        <dsp:cNvSpPr/>
      </dsp:nvSpPr>
      <dsp:spPr>
        <a:xfrm>
          <a:off x="0" y="0"/>
          <a:ext cx="5501201" cy="939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The dataset used for the Car Sales Analysis project includes comprehensive information on car sales transactions. Below are the key details: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7505" y="27505"/>
        <a:ext cx="4408514" cy="884064"/>
      </dsp:txXfrm>
    </dsp:sp>
    <dsp:sp modelId="{009CE5B0-697A-3F4D-8CFC-1E730A1695B6}">
      <dsp:nvSpPr>
        <dsp:cNvPr id="0" name=""/>
        <dsp:cNvSpPr/>
      </dsp:nvSpPr>
      <dsp:spPr>
        <a:xfrm>
          <a:off x="460725" y="1109815"/>
          <a:ext cx="5501201" cy="939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Source:</a:t>
          </a:r>
          <a:r>
            <a:rPr lang="en-IN" sz="1400" kern="1200" dirty="0">
              <a:solidFill>
                <a:schemeClr val="tx1"/>
              </a:solidFill>
            </a:rPr>
            <a:t> The dataset is sourced from </a:t>
          </a:r>
          <a:r>
            <a:rPr lang="en-IN" sz="14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Kaggle</a:t>
          </a:r>
          <a:r>
            <a:rPr lang="en-IN" sz="1400" kern="1200" dirty="0">
              <a:solidFill>
                <a:schemeClr val="tx1"/>
              </a:solidFill>
            </a:rPr>
            <a:t>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8230" y="1137320"/>
        <a:ext cx="4375067" cy="884064"/>
      </dsp:txXfrm>
    </dsp:sp>
    <dsp:sp modelId="{8CE994B2-935D-634F-90B8-B6A37A1BCAA8}">
      <dsp:nvSpPr>
        <dsp:cNvPr id="0" name=""/>
        <dsp:cNvSpPr/>
      </dsp:nvSpPr>
      <dsp:spPr>
        <a:xfrm>
          <a:off x="914574" y="2219630"/>
          <a:ext cx="5501201" cy="939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Time Period Covered:</a:t>
          </a:r>
          <a:r>
            <a:rPr lang="en-IN" sz="1400" kern="1200" dirty="0">
              <a:solidFill>
                <a:schemeClr val="tx1"/>
              </a:solidFill>
            </a:rPr>
            <a:t> January 2019 to December 2022.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942079" y="2247135"/>
        <a:ext cx="4381944" cy="884064"/>
      </dsp:txXfrm>
    </dsp:sp>
    <dsp:sp modelId="{517DD5E9-D58C-9A43-A3B2-4442A62B46AC}">
      <dsp:nvSpPr>
        <dsp:cNvPr id="0" name=""/>
        <dsp:cNvSpPr/>
      </dsp:nvSpPr>
      <dsp:spPr>
        <a:xfrm>
          <a:off x="1375300" y="3329445"/>
          <a:ext cx="5501201" cy="939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Number of Records:</a:t>
          </a:r>
          <a:r>
            <a:rPr lang="en-IN" sz="1400" kern="1200" dirty="0">
              <a:solidFill>
                <a:schemeClr val="tx1"/>
              </a:solidFill>
            </a:rPr>
            <a:t> 10195 Rows and 19 Columns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402805" y="3356950"/>
        <a:ext cx="4375067" cy="884064"/>
      </dsp:txXfrm>
    </dsp:sp>
    <dsp:sp modelId="{D1CA5528-0DD6-D341-8507-DA8C1D767143}">
      <dsp:nvSpPr>
        <dsp:cNvPr id="0" name=""/>
        <dsp:cNvSpPr/>
      </dsp:nvSpPr>
      <dsp:spPr>
        <a:xfrm>
          <a:off x="4890803" y="719245"/>
          <a:ext cx="610398" cy="6103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028143" y="719245"/>
        <a:ext cx="335718" cy="459324"/>
      </dsp:txXfrm>
    </dsp:sp>
    <dsp:sp modelId="{E2A1C2E6-255B-E441-BC47-1A1DC9C41947}">
      <dsp:nvSpPr>
        <dsp:cNvPr id="0" name=""/>
        <dsp:cNvSpPr/>
      </dsp:nvSpPr>
      <dsp:spPr>
        <a:xfrm>
          <a:off x="5351528" y="1829060"/>
          <a:ext cx="610398" cy="6103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488868" y="1829060"/>
        <a:ext cx="335718" cy="459324"/>
      </dsp:txXfrm>
    </dsp:sp>
    <dsp:sp modelId="{A8C8E6F3-6ADC-D449-9B18-EEBEEBEB9605}">
      <dsp:nvSpPr>
        <dsp:cNvPr id="0" name=""/>
        <dsp:cNvSpPr/>
      </dsp:nvSpPr>
      <dsp:spPr>
        <a:xfrm>
          <a:off x="5805378" y="2938876"/>
          <a:ext cx="610398" cy="6103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942718" y="2938876"/>
        <a:ext cx="335718" cy="45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7/31/24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7/31/24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9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78FF980-7D74-4564-A0C9-19E560B51CB0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D6A6A9F-0D32-429A-A1D1-F5896171D663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B21777A-95FC-45DC-96FA-58DCC4C7EAA1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C3E48DB0-F654-4BF4-950A-98D782617B1C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F85D86F-FF8D-4B39-ADE9-8E47373FCD11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118B694-E5FD-4821-AEBA-5EEEF1B6D4E9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98D32CD-ECA8-47AD-935A-FF614E631B9F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B066C26-EC61-4AF5-B950-A05F9B06BC7B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AE62FA2-23F2-405D-92E1-30A3B4768037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EF4A04-4223-4A95-BA0C-3707227D0371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E1A8D24E-1E42-49FF-ACA1-1FF455413C97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F399DE0-A284-4ADD-9698-ABC08B5B4920}" type="datetime1">
              <a:rPr lang="en-US" smtClean="0"/>
              <a:t>7/31/24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6892F81D-D28A-4571-BF69-DA48A85FC04B}" type="datetime1">
              <a:rPr lang="en-US" smtClean="0"/>
              <a:t>7/31/24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E75D-28C9-46D4-85A2-0F7BCFF1DE23}" type="datetime1">
              <a:rPr lang="en-US" smtClean="0"/>
              <a:t>7/31/24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hyperlink" Target="https://freesvg.org/a-hatchback-car-vector-graphics-illust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openclipart.org/detail/109651/car_ic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hyperlink" Target="https://svgsilh.com/image/305463.html" TargetMode="Externa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1fc910a-13b0-4bbd-98fd-3dd1a443371d/529bb50b090c02378e0a?experience=power-bi&amp;bookmarkGuid=d846809384daef167380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luciamonterorodriguez.com/conoce-que-te-ofrece-microsoft-power-bi/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/>
          <a:lstStyle/>
          <a:p>
            <a:r>
              <a:rPr lang="en-US" dirty="0"/>
              <a:t>Automobile Sale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8BBFC-E07A-F83E-413F-0AED39263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46" y="327023"/>
            <a:ext cx="5931354" cy="55614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Content Placeholder 5" descr="A grey car with wheels&#10;&#10;Description automatically generated">
            <a:extLst>
              <a:ext uri="{FF2B5EF4-FFF2-40B4-BE49-F238E27FC236}">
                <a16:creationId xmlns:a16="http://schemas.microsoft.com/office/drawing/2014/main" id="{6471CEB0-527E-ED06-44EC-D91C639A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80514" y="2325947"/>
            <a:ext cx="2581534" cy="220610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E77D2-2BA4-FC44-78A3-41C441E21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68" y="851547"/>
            <a:ext cx="4275364" cy="977253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68" y="1616150"/>
            <a:ext cx="4266182" cy="3875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Meet the Team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Dataset details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A462C-E27A-8AE2-F79F-5E714F3F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1059463"/>
            <a:ext cx="6048788" cy="6997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car on a black background&#10;&#10;Description automatically generated">
            <a:extLst>
              <a:ext uri="{FF2B5EF4-FFF2-40B4-BE49-F238E27FC236}">
                <a16:creationId xmlns:a16="http://schemas.microsoft.com/office/drawing/2014/main" id="{76C2BF84-D409-509F-22FB-36C2E7743C0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493" r="6493"/>
          <a:stretch>
            <a:fillRect/>
          </a:stretch>
        </p:blipFill>
        <p:spPr>
          <a:xfrm>
            <a:off x="7481871" y="615549"/>
            <a:ext cx="4297680" cy="49377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699BB-AAE6-D2DC-9D1A-F17E8E6856DA}"/>
              </a:ext>
            </a:extLst>
          </p:cNvPr>
          <p:cNvSpPr txBox="1"/>
          <p:nvPr/>
        </p:nvSpPr>
        <p:spPr>
          <a:xfrm>
            <a:off x="614902" y="2011680"/>
            <a:ext cx="61686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Welcome to the Car Sales Analysis project presentation. This project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 detailed analysis of car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Highlighting essential performance metrics such 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Sales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Growth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Utilizing advanced data visualization techniques in Power BI 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Uncover significant trends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Derive actionable insights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Informing strategic decision-making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/>
              <a:t>Enhancing our understanding of market dynamics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706E6-02CF-5CDD-A60C-E80F6E0B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2607-79F4-9A91-3A0B-429BDED9C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326" y="1333502"/>
            <a:ext cx="9097996" cy="76531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2D62CB5-BA1C-3D9D-BA24-C26E4DCA6A26}"/>
              </a:ext>
            </a:extLst>
          </p:cNvPr>
          <p:cNvSpPr/>
          <p:nvPr/>
        </p:nvSpPr>
        <p:spPr>
          <a:xfrm>
            <a:off x="2440979" y="4924837"/>
            <a:ext cx="7310041" cy="765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Anmol Agarwal (MB24073)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0B0A612-5CB3-39B4-35BC-43AD792918A3}"/>
              </a:ext>
            </a:extLst>
          </p:cNvPr>
          <p:cNvSpPr/>
          <p:nvPr/>
        </p:nvSpPr>
        <p:spPr>
          <a:xfrm>
            <a:off x="2440978" y="3993872"/>
            <a:ext cx="7310041" cy="765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Navam</a:t>
            </a:r>
            <a:r>
              <a:rPr lang="en-US" dirty="0"/>
              <a:t> Sharma (MB24050)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AE825C-6FDD-7676-0772-1A85160B7CD4}"/>
              </a:ext>
            </a:extLst>
          </p:cNvPr>
          <p:cNvSpPr/>
          <p:nvPr/>
        </p:nvSpPr>
        <p:spPr>
          <a:xfrm>
            <a:off x="2440978" y="2098815"/>
            <a:ext cx="7310041" cy="765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Anmol Kumar (MB24047)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CBF848A-96BC-75A6-1B95-965F570E0767}"/>
              </a:ext>
            </a:extLst>
          </p:cNvPr>
          <p:cNvSpPr/>
          <p:nvPr/>
        </p:nvSpPr>
        <p:spPr>
          <a:xfrm>
            <a:off x="2440977" y="3046343"/>
            <a:ext cx="7310041" cy="765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Nikhil Malik (MB24048)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32858-1CB3-9435-7DA4-708AAFB0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BC1C6AA9-DC5B-EF9C-8A42-5F7467D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F91CC40-A474-177C-6B63-64C235FBDFF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1945" y="3073282"/>
            <a:ext cx="3062967" cy="1530586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0BC6E7-4694-D226-AE1D-EC0AA9ACD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1817" y="2156791"/>
            <a:ext cx="6644035" cy="32600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Analyze Car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Highlight Key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Utilize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Identify Trends and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Support Strategic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Enhance Market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41693A-057B-154A-9134-1ECE9D78E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77710"/>
            <a:ext cx="4269017" cy="2109186"/>
          </a:xfrm>
        </p:spPr>
        <p:txBody>
          <a:bodyPr anchor="ctr">
            <a:normAutofit/>
          </a:bodyPr>
          <a:lstStyle/>
          <a:p>
            <a:r>
              <a:rPr lang="en-US" dirty="0"/>
              <a:t>Dataset Details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3542AA-82FB-8DD5-2A66-7F47BFF8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44D0156-7B32-9303-9EB1-DCF0588FA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05630"/>
              </p:ext>
            </p:extLst>
          </p:nvPr>
        </p:nvGraphicFramePr>
        <p:xfrm>
          <a:off x="4934495" y="1202058"/>
          <a:ext cx="6876502" cy="426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FBDE81-68E0-C1E8-FC96-E27B29384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/>
          <a:lstStyle/>
          <a:p>
            <a:r>
              <a:rPr lang="en-US" dirty="0"/>
              <a:t>Formula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917700"/>
            <a:ext cx="10907016" cy="3340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 err="1"/>
              <a:t>Current_Year_Sales</a:t>
            </a:r>
            <a:r>
              <a:rPr lang="en-US" sz="1700" dirty="0"/>
              <a:t> = CALCULATE(SUM(Orders[Sales]),DATESYTD(Orders[</a:t>
            </a:r>
            <a:r>
              <a:rPr lang="en-US" sz="1700" dirty="0" err="1"/>
              <a:t>Order_Date</a:t>
            </a:r>
            <a:r>
              <a:rPr lang="en-US" sz="1700" dirty="0"/>
              <a:t>]))</a:t>
            </a:r>
          </a:p>
          <a:p>
            <a:r>
              <a:rPr lang="en-US" sz="1700" dirty="0" err="1"/>
              <a:t>Previous_Year_Sales</a:t>
            </a:r>
            <a:r>
              <a:rPr lang="en-US" sz="1700" dirty="0"/>
              <a:t> = CALCULATE(SUM(Orders[Sales]),YEAR(Orders[</a:t>
            </a:r>
            <a:r>
              <a:rPr lang="en-US" sz="1700" dirty="0" err="1"/>
              <a:t>Order_Date</a:t>
            </a:r>
            <a:r>
              <a:rPr lang="en-US" sz="1700" dirty="0"/>
              <a:t>]))</a:t>
            </a:r>
          </a:p>
          <a:p>
            <a:r>
              <a:rPr lang="en-US" sz="1700" dirty="0" err="1"/>
              <a:t>Sales_Growth</a:t>
            </a:r>
            <a:r>
              <a:rPr lang="en-US" sz="1700" dirty="0"/>
              <a:t> = DIVIDE(([</a:t>
            </a:r>
            <a:r>
              <a:rPr lang="en-US" sz="1700" dirty="0" err="1"/>
              <a:t>Current_Year_Sales</a:t>
            </a:r>
            <a:r>
              <a:rPr lang="en-US" sz="1700" dirty="0"/>
              <a:t>]-[</a:t>
            </a:r>
            <a:r>
              <a:rPr lang="en-US" sz="1700" dirty="0" err="1"/>
              <a:t>Previous_year_Sales</a:t>
            </a:r>
            <a:r>
              <a:rPr lang="en-US" sz="1700" dirty="0"/>
              <a:t>]),[</a:t>
            </a:r>
            <a:r>
              <a:rPr lang="en-US" sz="1700" dirty="0" err="1"/>
              <a:t>Previous_Year_Sales</a:t>
            </a:r>
            <a:r>
              <a:rPr lang="en-US" sz="1700" dirty="0"/>
              <a:t>])</a:t>
            </a:r>
          </a:p>
          <a:p>
            <a:r>
              <a:rPr lang="en-US" sz="1700" dirty="0" err="1"/>
              <a:t>Current_Year_Growth</a:t>
            </a:r>
            <a:r>
              <a:rPr lang="en-US" sz="1700" dirty="0"/>
              <a:t> = CALCULATE(SUM(Budget[Sales]),DATESYTD[</a:t>
            </a:r>
            <a:r>
              <a:rPr lang="en-US" sz="1700" dirty="0" err="1"/>
              <a:t>BudgetDate</a:t>
            </a:r>
            <a:r>
              <a:rPr lang="en-US" sz="1700" dirty="0"/>
              <a:t>]))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E8632-5D7D-6F8C-5888-79329646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1768-96CF-05EB-0BAD-BA414175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6851-B069-8589-5ED5-C0DFEE9D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49" y="403224"/>
            <a:ext cx="5946389" cy="2219552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0B69-CDF7-D7DC-5E63-70B0D8BD6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49" y="2884714"/>
            <a:ext cx="5946389" cy="199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DASHBOARD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527CE-284D-A3F6-4256-BBF0B333F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Placeholder 12" descr="A yellow sign with black lines&#10;&#10;Description automatically generated">
            <a:extLst>
              <a:ext uri="{FF2B5EF4-FFF2-40B4-BE49-F238E27FC236}">
                <a16:creationId xmlns:a16="http://schemas.microsoft.com/office/drawing/2014/main" id="{08DE75E1-202F-6886-F82E-6C59106730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274" b="827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37652-F3AD-111D-698C-11675C9158E0}"/>
              </a:ext>
            </a:extLst>
          </p:cNvPr>
          <p:cNvSpPr txBox="1"/>
          <p:nvPr/>
        </p:nvSpPr>
        <p:spPr>
          <a:xfrm>
            <a:off x="7377033" y="4873105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luciamonterorodriguez.com/conoce-que-te-ofrece-microsoft-power-bi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53650-C2C9-DB6D-3520-D08619671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8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4F4095-BDED-C078-22D5-1BF1E3AA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990005"/>
            <a:ext cx="10907016" cy="92251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BF529-2BDD-94C0-202F-CA0D13A1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3059962"/>
            <a:ext cx="11000452" cy="2532764"/>
          </a:xfrm>
        </p:spPr>
        <p:txBody>
          <a:bodyPr/>
          <a:lstStyle/>
          <a:p>
            <a:r>
              <a:rPr lang="en-US" dirty="0"/>
              <a:t>The project provided a detailed analysis of Sales performance, focusing on sales growth and regional distribution. </a:t>
            </a:r>
          </a:p>
          <a:p>
            <a:r>
              <a:rPr lang="en-US" dirty="0"/>
              <a:t>Advanced Power BI visualizations uncovered significant trends and actionable insights.</a:t>
            </a:r>
          </a:p>
          <a:p>
            <a:r>
              <a:rPr lang="en-US" dirty="0"/>
              <a:t>The findings inform and optimize strategic sales decisions.</a:t>
            </a:r>
          </a:p>
          <a:p>
            <a:r>
              <a:rPr lang="en-US" dirty="0"/>
              <a:t>Enhanced understanding of customer behavior and market dynamics.</a:t>
            </a:r>
          </a:p>
          <a:p>
            <a:r>
              <a:rPr lang="en-US"/>
              <a:t>Insights guide us to </a:t>
            </a:r>
            <a:r>
              <a:rPr lang="en-US" dirty="0"/>
              <a:t>future strategies to meet market demands and achieve sustained growth.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31C35-FB2E-F9F7-8D1E-64ACCC0E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8FBFD-A651-833A-B752-B6158013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0" y="0"/>
            <a:ext cx="1587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61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350</Words>
  <Application>Microsoft Macintosh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Century Gothic</vt:lpstr>
      <vt:lpstr>Courier New</vt:lpstr>
      <vt:lpstr>Jumble</vt:lpstr>
      <vt:lpstr>Custom</vt:lpstr>
      <vt:lpstr>Automobile Sale Analysis</vt:lpstr>
      <vt:lpstr>Agenda</vt:lpstr>
      <vt:lpstr>Introduction</vt:lpstr>
      <vt:lpstr>Meet the Team</vt:lpstr>
      <vt:lpstr>Objective</vt:lpstr>
      <vt:lpstr>Dataset Details</vt:lpstr>
      <vt:lpstr>Formula Used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cp:lastModifiedBy>Anmol Agarwal</cp:lastModifiedBy>
  <cp:revision>21</cp:revision>
  <dcterms:created xsi:type="dcterms:W3CDTF">2024-01-28T15:41:30Z</dcterms:created>
  <dcterms:modified xsi:type="dcterms:W3CDTF">2024-07-31T09:10:18Z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