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8" r:id="rId3"/>
    <p:sldId id="265" r:id="rId4"/>
    <p:sldId id="259" r:id="rId5"/>
    <p:sldId id="260" r:id="rId6"/>
    <p:sldId id="263" r:id="rId7"/>
    <p:sldId id="266" r:id="rId8"/>
    <p:sldId id="267" r:id="rId9"/>
    <p:sldId id="268" r:id="rId10"/>
    <p:sldId id="269" r:id="rId11"/>
    <p:sldId id="270" r:id="rId12"/>
    <p:sldId id="271" r:id="rId13"/>
    <p:sldId id="282" r:id="rId14"/>
    <p:sldId id="281" r:id="rId15"/>
    <p:sldId id="272" r:id="rId16"/>
    <p:sldId id="283" r:id="rId17"/>
    <p:sldId id="276" r:id="rId18"/>
    <p:sldId id="277" r:id="rId19"/>
    <p:sldId id="278" r:id="rId20"/>
    <p:sldId id="273" r:id="rId21"/>
    <p:sldId id="274" r:id="rId22"/>
    <p:sldId id="275" r:id="rId23"/>
    <p:sldId id="279" r:id="rId24"/>
    <p:sldId id="264" r:id="rId25"/>
    <p:sldId id="262" r:id="rId26"/>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0"/>
    <p:restoredTop sz="94694"/>
  </p:normalViewPr>
  <p:slideViewPr>
    <p:cSldViewPr snapToGrid="0">
      <p:cViewPr varScale="1">
        <p:scale>
          <a:sx n="121" d="100"/>
          <a:sy n="121" d="100"/>
        </p:scale>
        <p:origin x="218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4D415-28C0-4FEF-8329-8940579CBB53}"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1684EBE9-5D76-4404-90CC-528C2516B4BD}">
      <dgm:prSet/>
      <dgm:spPr/>
      <dgm:t>
        <a:bodyPr/>
        <a:lstStyle/>
        <a:p>
          <a:r>
            <a:rPr lang="en-US" dirty="0"/>
            <a:t>Create a forecasting model utilizing historical data to create an ARIMA-based model for exact short-term temperature forecasts, which will assist in predicting future climate patterns.</a:t>
          </a:r>
        </a:p>
      </dgm:t>
    </dgm:pt>
    <dgm:pt modelId="{65B7EF57-E6E9-41DE-B1AD-C57DCED63CEA}" type="parTrans" cxnId="{DCB76BBA-481B-4390-81D1-A9CFC88117F0}">
      <dgm:prSet/>
      <dgm:spPr/>
      <dgm:t>
        <a:bodyPr/>
        <a:lstStyle/>
        <a:p>
          <a:endParaRPr lang="en-US"/>
        </a:p>
      </dgm:t>
    </dgm:pt>
    <dgm:pt modelId="{AB0A454D-3EB6-4668-9249-A57DD634221C}" type="sibTrans" cxnId="{DCB76BBA-481B-4390-81D1-A9CFC88117F0}">
      <dgm:prSet phldrT="1" phldr="0"/>
      <dgm:spPr/>
      <dgm:t>
        <a:bodyPr/>
        <a:lstStyle/>
        <a:p>
          <a:r>
            <a:rPr lang="en-US"/>
            <a:t>1</a:t>
          </a:r>
        </a:p>
      </dgm:t>
    </dgm:pt>
    <dgm:pt modelId="{1CFC59F5-E12B-4B5A-AF93-3D05BB951C80}">
      <dgm:prSet/>
      <dgm:spPr/>
      <dgm:t>
        <a:bodyPr/>
        <a:lstStyle/>
        <a:p>
          <a:r>
            <a:rPr lang="en-US"/>
            <a:t>Raise Climate Awareness: Turn predicted temperature changes into actual facts to raise awareness and urgency about the implications of global warming.</a:t>
          </a:r>
        </a:p>
      </dgm:t>
    </dgm:pt>
    <dgm:pt modelId="{CE02C6C5-32AC-4C86-9A8B-6B0382B75C18}" type="parTrans" cxnId="{6D7390A6-9EF0-432A-B07F-34E3675478DD}">
      <dgm:prSet/>
      <dgm:spPr/>
      <dgm:t>
        <a:bodyPr/>
        <a:lstStyle/>
        <a:p>
          <a:endParaRPr lang="en-US"/>
        </a:p>
      </dgm:t>
    </dgm:pt>
    <dgm:pt modelId="{81DCC7FB-8078-4B43-8C27-F1B04EBBA371}" type="sibTrans" cxnId="{6D7390A6-9EF0-432A-B07F-34E3675478DD}">
      <dgm:prSet phldrT="2" phldr="0"/>
      <dgm:spPr/>
      <dgm:t>
        <a:bodyPr/>
        <a:lstStyle/>
        <a:p>
          <a:r>
            <a:rPr lang="en-US"/>
            <a:t>2</a:t>
          </a:r>
        </a:p>
      </dgm:t>
    </dgm:pt>
    <dgm:pt modelId="{E766F149-62AF-49BE-B24D-3DD2422290DA}">
      <dgm:prSet/>
      <dgm:spPr/>
      <dgm:t>
        <a:bodyPr/>
        <a:lstStyle/>
        <a:p>
          <a:r>
            <a:rPr lang="en-US" dirty="0"/>
            <a:t>Analyze historical temperature patterns to find hidden tendencies that provide vital insights into the course of climate change.</a:t>
          </a:r>
        </a:p>
      </dgm:t>
    </dgm:pt>
    <dgm:pt modelId="{C618CE9F-237D-4C70-A506-D8509B71914A}" type="parTrans" cxnId="{09E03A90-8F1B-4536-B6B7-904AFCE96336}">
      <dgm:prSet/>
      <dgm:spPr/>
      <dgm:t>
        <a:bodyPr/>
        <a:lstStyle/>
        <a:p>
          <a:endParaRPr lang="en-US"/>
        </a:p>
      </dgm:t>
    </dgm:pt>
    <dgm:pt modelId="{E840690A-642E-4423-960E-F9D9573F4A6E}" type="sibTrans" cxnId="{09E03A90-8F1B-4536-B6B7-904AFCE96336}">
      <dgm:prSet phldrT="3" phldr="0"/>
      <dgm:spPr/>
      <dgm:t>
        <a:bodyPr/>
        <a:lstStyle/>
        <a:p>
          <a:r>
            <a:rPr lang="en-US"/>
            <a:t>3</a:t>
          </a:r>
        </a:p>
      </dgm:t>
    </dgm:pt>
    <dgm:pt modelId="{0FA89B0A-25BF-4BAB-A819-2A8B7BDE3B27}">
      <dgm:prSet/>
      <dgm:spPr/>
      <dgm:t>
        <a:bodyPr/>
        <a:lstStyle/>
        <a:p>
          <a:r>
            <a:rPr lang="en-US"/>
            <a:t>Improve Model Accuracy: Automate parameter selection inside the ARIMA model to provide accurate predictions, which can be checked by comparing forecasts to actual temperature data.</a:t>
          </a:r>
        </a:p>
      </dgm:t>
    </dgm:pt>
    <dgm:pt modelId="{81C47056-E73D-4010-9214-F04CF619C36E}" type="parTrans" cxnId="{71ADA028-A914-41C2-96DD-E714599248B1}">
      <dgm:prSet/>
      <dgm:spPr/>
      <dgm:t>
        <a:bodyPr/>
        <a:lstStyle/>
        <a:p>
          <a:endParaRPr lang="en-US"/>
        </a:p>
      </dgm:t>
    </dgm:pt>
    <dgm:pt modelId="{633168AE-44DB-4EE6-8CE1-7CD22AE4D3A1}" type="sibTrans" cxnId="{71ADA028-A914-41C2-96DD-E714599248B1}">
      <dgm:prSet phldrT="4" phldr="0"/>
      <dgm:spPr/>
      <dgm:t>
        <a:bodyPr/>
        <a:lstStyle/>
        <a:p>
          <a:r>
            <a:rPr lang="en-US"/>
            <a:t>4</a:t>
          </a:r>
        </a:p>
      </dgm:t>
    </dgm:pt>
    <dgm:pt modelId="{3D5B1267-DDFE-49A6-A21B-2274F6A2B0EF}">
      <dgm:prSet/>
      <dgm:spPr/>
      <dgm:t>
        <a:bodyPr/>
        <a:lstStyle/>
        <a:p>
          <a:r>
            <a:rPr lang="en-US" dirty="0"/>
            <a:t>Enable Informed Decisions: Provide individuals and communities with accurate temperature projections, allowing for proactive planning and adaption methods to reduce climate-related hazards.</a:t>
          </a:r>
          <a:br>
            <a:rPr lang="en-IN" dirty="0"/>
          </a:br>
          <a:br>
            <a:rPr lang="en-IN" dirty="0"/>
          </a:br>
          <a:endParaRPr lang="en-US" dirty="0"/>
        </a:p>
      </dgm:t>
    </dgm:pt>
    <dgm:pt modelId="{487A86BE-85AF-472E-9392-4DEFF44750E2}" type="parTrans" cxnId="{D50FB09F-F5AA-4572-9667-81D807B79405}">
      <dgm:prSet/>
      <dgm:spPr/>
      <dgm:t>
        <a:bodyPr/>
        <a:lstStyle/>
        <a:p>
          <a:endParaRPr lang="en-US"/>
        </a:p>
      </dgm:t>
    </dgm:pt>
    <dgm:pt modelId="{F7579585-CA66-4462-B74A-D20EDD5EC034}" type="sibTrans" cxnId="{D50FB09F-F5AA-4572-9667-81D807B79405}">
      <dgm:prSet phldrT="5" phldr="0"/>
      <dgm:spPr/>
      <dgm:t>
        <a:bodyPr/>
        <a:lstStyle/>
        <a:p>
          <a:r>
            <a:rPr lang="en-US"/>
            <a:t>5</a:t>
          </a:r>
        </a:p>
      </dgm:t>
    </dgm:pt>
    <dgm:pt modelId="{011B1DF5-5721-F744-AA75-8BAEA689CA92}" type="pres">
      <dgm:prSet presAssocID="{CAA4D415-28C0-4FEF-8329-8940579CBB53}" presName="linearFlow" presStyleCnt="0">
        <dgm:presLayoutVars>
          <dgm:dir/>
          <dgm:animLvl val="lvl"/>
          <dgm:resizeHandles val="exact"/>
        </dgm:presLayoutVars>
      </dgm:prSet>
      <dgm:spPr/>
    </dgm:pt>
    <dgm:pt modelId="{AE684759-58A2-D34E-B557-972CAA48454E}" type="pres">
      <dgm:prSet presAssocID="{1684EBE9-5D76-4404-90CC-528C2516B4BD}" presName="compositeNode" presStyleCnt="0"/>
      <dgm:spPr/>
    </dgm:pt>
    <dgm:pt modelId="{709B31BA-0E40-D74A-88A7-0F6A6CD2CF8D}" type="pres">
      <dgm:prSet presAssocID="{1684EBE9-5D76-4404-90CC-528C2516B4BD}" presName="parTx" presStyleLbl="node1" presStyleIdx="0" presStyleCnt="0">
        <dgm:presLayoutVars>
          <dgm:chMax val="0"/>
          <dgm:chPref val="0"/>
          <dgm:bulletEnabled val="1"/>
        </dgm:presLayoutVars>
      </dgm:prSet>
      <dgm:spPr/>
    </dgm:pt>
    <dgm:pt modelId="{B9BBB2F2-B063-3C45-BB52-8402BA84203E}" type="pres">
      <dgm:prSet presAssocID="{1684EBE9-5D76-4404-90CC-528C2516B4BD}" presName="parSh" presStyleCnt="0"/>
      <dgm:spPr/>
    </dgm:pt>
    <dgm:pt modelId="{5B35666B-F9B8-1F4F-BEFA-1FDFA60FE3F9}" type="pres">
      <dgm:prSet presAssocID="{1684EBE9-5D76-4404-90CC-528C2516B4BD}" presName="lineNode" presStyleLbl="alignAccFollowNode1" presStyleIdx="0" presStyleCnt="15"/>
      <dgm:spPr/>
    </dgm:pt>
    <dgm:pt modelId="{5DAF8B2D-5844-964A-80F6-3A8701446700}" type="pres">
      <dgm:prSet presAssocID="{1684EBE9-5D76-4404-90CC-528C2516B4BD}" presName="lineArrowNode" presStyleLbl="alignAccFollowNode1" presStyleIdx="1" presStyleCnt="15"/>
      <dgm:spPr/>
    </dgm:pt>
    <dgm:pt modelId="{3FFEC6E9-1A40-2849-977F-E85C06CD517A}" type="pres">
      <dgm:prSet presAssocID="{AB0A454D-3EB6-4668-9249-A57DD634221C}" presName="sibTransNodeCircle" presStyleLbl="alignNode1" presStyleIdx="0" presStyleCnt="5">
        <dgm:presLayoutVars>
          <dgm:chMax val="0"/>
          <dgm:bulletEnabled/>
        </dgm:presLayoutVars>
      </dgm:prSet>
      <dgm:spPr/>
    </dgm:pt>
    <dgm:pt modelId="{FA23A7E3-532B-B94A-A851-AA0B1D139CA0}" type="pres">
      <dgm:prSet presAssocID="{AB0A454D-3EB6-4668-9249-A57DD634221C}" presName="spacerBetweenCircleAndCallout" presStyleCnt="0">
        <dgm:presLayoutVars/>
      </dgm:prSet>
      <dgm:spPr/>
    </dgm:pt>
    <dgm:pt modelId="{B4976668-BB55-7749-98A1-822B5111C04E}" type="pres">
      <dgm:prSet presAssocID="{1684EBE9-5D76-4404-90CC-528C2516B4BD}" presName="nodeText" presStyleLbl="alignAccFollowNode1" presStyleIdx="2" presStyleCnt="15">
        <dgm:presLayoutVars>
          <dgm:bulletEnabled val="1"/>
        </dgm:presLayoutVars>
      </dgm:prSet>
      <dgm:spPr/>
    </dgm:pt>
    <dgm:pt modelId="{9DE5325B-F5E5-7449-B1BE-E96AB267659B}" type="pres">
      <dgm:prSet presAssocID="{AB0A454D-3EB6-4668-9249-A57DD634221C}" presName="sibTransComposite" presStyleCnt="0"/>
      <dgm:spPr/>
    </dgm:pt>
    <dgm:pt modelId="{CB15D771-6ABF-084F-B661-04CD64D9E8B9}" type="pres">
      <dgm:prSet presAssocID="{1CFC59F5-E12B-4B5A-AF93-3D05BB951C80}" presName="compositeNode" presStyleCnt="0"/>
      <dgm:spPr/>
    </dgm:pt>
    <dgm:pt modelId="{AFCACDB1-BC4F-E44A-9F3C-0F1E2D897171}" type="pres">
      <dgm:prSet presAssocID="{1CFC59F5-E12B-4B5A-AF93-3D05BB951C80}" presName="parTx" presStyleLbl="node1" presStyleIdx="0" presStyleCnt="0">
        <dgm:presLayoutVars>
          <dgm:chMax val="0"/>
          <dgm:chPref val="0"/>
          <dgm:bulletEnabled val="1"/>
        </dgm:presLayoutVars>
      </dgm:prSet>
      <dgm:spPr/>
    </dgm:pt>
    <dgm:pt modelId="{B150AF9D-7F87-CD42-B916-1922C07587B7}" type="pres">
      <dgm:prSet presAssocID="{1CFC59F5-E12B-4B5A-AF93-3D05BB951C80}" presName="parSh" presStyleCnt="0"/>
      <dgm:spPr/>
    </dgm:pt>
    <dgm:pt modelId="{2844DE34-4EBC-0449-B403-4911AFE06FEB}" type="pres">
      <dgm:prSet presAssocID="{1CFC59F5-E12B-4B5A-AF93-3D05BB951C80}" presName="lineNode" presStyleLbl="alignAccFollowNode1" presStyleIdx="3" presStyleCnt="15"/>
      <dgm:spPr/>
    </dgm:pt>
    <dgm:pt modelId="{91E43356-60EF-C148-B6DD-447748EE3832}" type="pres">
      <dgm:prSet presAssocID="{1CFC59F5-E12B-4B5A-AF93-3D05BB951C80}" presName="lineArrowNode" presStyleLbl="alignAccFollowNode1" presStyleIdx="4" presStyleCnt="15"/>
      <dgm:spPr/>
    </dgm:pt>
    <dgm:pt modelId="{4A3A5F49-5FC4-884B-8F75-9F35A7D9DF48}" type="pres">
      <dgm:prSet presAssocID="{81DCC7FB-8078-4B43-8C27-F1B04EBBA371}" presName="sibTransNodeCircle" presStyleLbl="alignNode1" presStyleIdx="1" presStyleCnt="5">
        <dgm:presLayoutVars>
          <dgm:chMax val="0"/>
          <dgm:bulletEnabled/>
        </dgm:presLayoutVars>
      </dgm:prSet>
      <dgm:spPr/>
    </dgm:pt>
    <dgm:pt modelId="{4185D775-A5C5-E44D-830D-6279387AAF67}" type="pres">
      <dgm:prSet presAssocID="{81DCC7FB-8078-4B43-8C27-F1B04EBBA371}" presName="spacerBetweenCircleAndCallout" presStyleCnt="0">
        <dgm:presLayoutVars/>
      </dgm:prSet>
      <dgm:spPr/>
    </dgm:pt>
    <dgm:pt modelId="{7D990D1D-C9DD-B149-B84B-7E62DB799D58}" type="pres">
      <dgm:prSet presAssocID="{1CFC59F5-E12B-4B5A-AF93-3D05BB951C80}" presName="nodeText" presStyleLbl="alignAccFollowNode1" presStyleIdx="5" presStyleCnt="15">
        <dgm:presLayoutVars>
          <dgm:bulletEnabled val="1"/>
        </dgm:presLayoutVars>
      </dgm:prSet>
      <dgm:spPr/>
    </dgm:pt>
    <dgm:pt modelId="{59C6245C-6F68-854C-B295-F4A3CB99855B}" type="pres">
      <dgm:prSet presAssocID="{81DCC7FB-8078-4B43-8C27-F1B04EBBA371}" presName="sibTransComposite" presStyleCnt="0"/>
      <dgm:spPr/>
    </dgm:pt>
    <dgm:pt modelId="{587A49F8-6E73-6F40-8A30-E5D486574E14}" type="pres">
      <dgm:prSet presAssocID="{E766F149-62AF-49BE-B24D-3DD2422290DA}" presName="compositeNode" presStyleCnt="0"/>
      <dgm:spPr/>
    </dgm:pt>
    <dgm:pt modelId="{176A8F6B-10A3-4245-91D0-2D8C8A1D865F}" type="pres">
      <dgm:prSet presAssocID="{E766F149-62AF-49BE-B24D-3DD2422290DA}" presName="parTx" presStyleLbl="node1" presStyleIdx="0" presStyleCnt="0">
        <dgm:presLayoutVars>
          <dgm:chMax val="0"/>
          <dgm:chPref val="0"/>
          <dgm:bulletEnabled val="1"/>
        </dgm:presLayoutVars>
      </dgm:prSet>
      <dgm:spPr/>
    </dgm:pt>
    <dgm:pt modelId="{8ECEC177-630C-3043-B0CC-625B105C9D56}" type="pres">
      <dgm:prSet presAssocID="{E766F149-62AF-49BE-B24D-3DD2422290DA}" presName="parSh" presStyleCnt="0"/>
      <dgm:spPr/>
    </dgm:pt>
    <dgm:pt modelId="{F2FBB56E-50A0-0441-8523-D0D16633A9FF}" type="pres">
      <dgm:prSet presAssocID="{E766F149-62AF-49BE-B24D-3DD2422290DA}" presName="lineNode" presStyleLbl="alignAccFollowNode1" presStyleIdx="6" presStyleCnt="15"/>
      <dgm:spPr/>
    </dgm:pt>
    <dgm:pt modelId="{6B5A1A00-3D38-E340-973F-BDE9E285748E}" type="pres">
      <dgm:prSet presAssocID="{E766F149-62AF-49BE-B24D-3DD2422290DA}" presName="lineArrowNode" presStyleLbl="alignAccFollowNode1" presStyleIdx="7" presStyleCnt="15"/>
      <dgm:spPr/>
    </dgm:pt>
    <dgm:pt modelId="{44B989F0-511C-EB43-B966-FAD776ECECA4}" type="pres">
      <dgm:prSet presAssocID="{E840690A-642E-4423-960E-F9D9573F4A6E}" presName="sibTransNodeCircle" presStyleLbl="alignNode1" presStyleIdx="2" presStyleCnt="5">
        <dgm:presLayoutVars>
          <dgm:chMax val="0"/>
          <dgm:bulletEnabled/>
        </dgm:presLayoutVars>
      </dgm:prSet>
      <dgm:spPr/>
    </dgm:pt>
    <dgm:pt modelId="{E980F836-AC67-7D4B-951B-D12D0BA7AB90}" type="pres">
      <dgm:prSet presAssocID="{E840690A-642E-4423-960E-F9D9573F4A6E}" presName="spacerBetweenCircleAndCallout" presStyleCnt="0">
        <dgm:presLayoutVars/>
      </dgm:prSet>
      <dgm:spPr/>
    </dgm:pt>
    <dgm:pt modelId="{3B6502E3-DF66-3A47-9FDA-E6F3841E9F4B}" type="pres">
      <dgm:prSet presAssocID="{E766F149-62AF-49BE-B24D-3DD2422290DA}" presName="nodeText" presStyleLbl="alignAccFollowNode1" presStyleIdx="8" presStyleCnt="15">
        <dgm:presLayoutVars>
          <dgm:bulletEnabled val="1"/>
        </dgm:presLayoutVars>
      </dgm:prSet>
      <dgm:spPr/>
    </dgm:pt>
    <dgm:pt modelId="{15E98E91-64DB-9A4B-A3B6-8E43AE3B513B}" type="pres">
      <dgm:prSet presAssocID="{E840690A-642E-4423-960E-F9D9573F4A6E}" presName="sibTransComposite" presStyleCnt="0"/>
      <dgm:spPr/>
    </dgm:pt>
    <dgm:pt modelId="{E20507A3-37E4-6C4E-91F2-DE2B9ED00CCD}" type="pres">
      <dgm:prSet presAssocID="{0FA89B0A-25BF-4BAB-A819-2A8B7BDE3B27}" presName="compositeNode" presStyleCnt="0"/>
      <dgm:spPr/>
    </dgm:pt>
    <dgm:pt modelId="{E7E84E29-2E98-0A49-8CE1-47ED54D73294}" type="pres">
      <dgm:prSet presAssocID="{0FA89B0A-25BF-4BAB-A819-2A8B7BDE3B27}" presName="parTx" presStyleLbl="node1" presStyleIdx="0" presStyleCnt="0">
        <dgm:presLayoutVars>
          <dgm:chMax val="0"/>
          <dgm:chPref val="0"/>
          <dgm:bulletEnabled val="1"/>
        </dgm:presLayoutVars>
      </dgm:prSet>
      <dgm:spPr/>
    </dgm:pt>
    <dgm:pt modelId="{1EF66811-9202-7E4C-9AF3-DE7D91D5AC9A}" type="pres">
      <dgm:prSet presAssocID="{0FA89B0A-25BF-4BAB-A819-2A8B7BDE3B27}" presName="parSh" presStyleCnt="0"/>
      <dgm:spPr/>
    </dgm:pt>
    <dgm:pt modelId="{BE161975-EB98-CF4E-A1DB-E1E9609B1DD2}" type="pres">
      <dgm:prSet presAssocID="{0FA89B0A-25BF-4BAB-A819-2A8B7BDE3B27}" presName="lineNode" presStyleLbl="alignAccFollowNode1" presStyleIdx="9" presStyleCnt="15"/>
      <dgm:spPr/>
    </dgm:pt>
    <dgm:pt modelId="{43644C20-477D-E141-B603-A56E38885FBA}" type="pres">
      <dgm:prSet presAssocID="{0FA89B0A-25BF-4BAB-A819-2A8B7BDE3B27}" presName="lineArrowNode" presStyleLbl="alignAccFollowNode1" presStyleIdx="10" presStyleCnt="15"/>
      <dgm:spPr/>
    </dgm:pt>
    <dgm:pt modelId="{AAB24B52-3B01-554C-86F3-A983C623E833}" type="pres">
      <dgm:prSet presAssocID="{633168AE-44DB-4EE6-8CE1-7CD22AE4D3A1}" presName="sibTransNodeCircle" presStyleLbl="alignNode1" presStyleIdx="3" presStyleCnt="5">
        <dgm:presLayoutVars>
          <dgm:chMax val="0"/>
          <dgm:bulletEnabled/>
        </dgm:presLayoutVars>
      </dgm:prSet>
      <dgm:spPr/>
    </dgm:pt>
    <dgm:pt modelId="{77CCFADC-8C68-3940-BE46-D4CF680B30B2}" type="pres">
      <dgm:prSet presAssocID="{633168AE-44DB-4EE6-8CE1-7CD22AE4D3A1}" presName="spacerBetweenCircleAndCallout" presStyleCnt="0">
        <dgm:presLayoutVars/>
      </dgm:prSet>
      <dgm:spPr/>
    </dgm:pt>
    <dgm:pt modelId="{FA6BE4A8-64A7-AF4A-9216-A9250B41EAE9}" type="pres">
      <dgm:prSet presAssocID="{0FA89B0A-25BF-4BAB-A819-2A8B7BDE3B27}" presName="nodeText" presStyleLbl="alignAccFollowNode1" presStyleIdx="11" presStyleCnt="15">
        <dgm:presLayoutVars>
          <dgm:bulletEnabled val="1"/>
        </dgm:presLayoutVars>
      </dgm:prSet>
      <dgm:spPr/>
    </dgm:pt>
    <dgm:pt modelId="{3BBA487D-4B98-384E-A2DF-BCDFECB630E6}" type="pres">
      <dgm:prSet presAssocID="{633168AE-44DB-4EE6-8CE1-7CD22AE4D3A1}" presName="sibTransComposite" presStyleCnt="0"/>
      <dgm:spPr/>
    </dgm:pt>
    <dgm:pt modelId="{BDCE4802-E652-CC41-AD8A-22E44E7A4A6A}" type="pres">
      <dgm:prSet presAssocID="{3D5B1267-DDFE-49A6-A21B-2274F6A2B0EF}" presName="compositeNode" presStyleCnt="0"/>
      <dgm:spPr/>
    </dgm:pt>
    <dgm:pt modelId="{7D79BDFB-A285-C942-AA8C-81D2BFA2B0E4}" type="pres">
      <dgm:prSet presAssocID="{3D5B1267-DDFE-49A6-A21B-2274F6A2B0EF}" presName="parTx" presStyleLbl="node1" presStyleIdx="0" presStyleCnt="0">
        <dgm:presLayoutVars>
          <dgm:chMax val="0"/>
          <dgm:chPref val="0"/>
          <dgm:bulletEnabled val="1"/>
        </dgm:presLayoutVars>
      </dgm:prSet>
      <dgm:spPr/>
    </dgm:pt>
    <dgm:pt modelId="{A19FBF69-6C6F-494E-BCBB-5EADDDF0AF43}" type="pres">
      <dgm:prSet presAssocID="{3D5B1267-DDFE-49A6-A21B-2274F6A2B0EF}" presName="parSh" presStyleCnt="0"/>
      <dgm:spPr/>
    </dgm:pt>
    <dgm:pt modelId="{16878009-A4B1-5F41-8C12-0E573239CD3B}" type="pres">
      <dgm:prSet presAssocID="{3D5B1267-DDFE-49A6-A21B-2274F6A2B0EF}" presName="lineNode" presStyleLbl="alignAccFollowNode1" presStyleIdx="12" presStyleCnt="15"/>
      <dgm:spPr/>
    </dgm:pt>
    <dgm:pt modelId="{3D1ECAC3-9774-6245-8351-ADAA4E6049F4}" type="pres">
      <dgm:prSet presAssocID="{3D5B1267-DDFE-49A6-A21B-2274F6A2B0EF}" presName="lineArrowNode" presStyleLbl="alignAccFollowNode1" presStyleIdx="13" presStyleCnt="15"/>
      <dgm:spPr/>
    </dgm:pt>
    <dgm:pt modelId="{B3F47B21-8493-6D40-892E-B0187E8DCFD3}" type="pres">
      <dgm:prSet presAssocID="{F7579585-CA66-4462-B74A-D20EDD5EC034}" presName="sibTransNodeCircle" presStyleLbl="alignNode1" presStyleIdx="4" presStyleCnt="5">
        <dgm:presLayoutVars>
          <dgm:chMax val="0"/>
          <dgm:bulletEnabled/>
        </dgm:presLayoutVars>
      </dgm:prSet>
      <dgm:spPr/>
    </dgm:pt>
    <dgm:pt modelId="{31704874-7C93-B841-AA4A-D417A822ADDA}" type="pres">
      <dgm:prSet presAssocID="{F7579585-CA66-4462-B74A-D20EDD5EC034}" presName="spacerBetweenCircleAndCallout" presStyleCnt="0">
        <dgm:presLayoutVars/>
      </dgm:prSet>
      <dgm:spPr/>
    </dgm:pt>
    <dgm:pt modelId="{15D9C4BC-49CA-8541-9D4F-D5E09801235D}" type="pres">
      <dgm:prSet presAssocID="{3D5B1267-DDFE-49A6-A21B-2274F6A2B0EF}" presName="nodeText" presStyleLbl="alignAccFollowNode1" presStyleIdx="14" presStyleCnt="15">
        <dgm:presLayoutVars>
          <dgm:bulletEnabled val="1"/>
        </dgm:presLayoutVars>
      </dgm:prSet>
      <dgm:spPr/>
    </dgm:pt>
  </dgm:ptLst>
  <dgm:cxnLst>
    <dgm:cxn modelId="{79CCC315-D601-2748-9C61-B5CAC9C965ED}" type="presOf" srcId="{633168AE-44DB-4EE6-8CE1-7CD22AE4D3A1}" destId="{AAB24B52-3B01-554C-86F3-A983C623E833}" srcOrd="0" destOrd="0" presId="urn:microsoft.com/office/officeart/2016/7/layout/LinearArrowProcessNumbered"/>
    <dgm:cxn modelId="{71ADA028-A914-41C2-96DD-E714599248B1}" srcId="{CAA4D415-28C0-4FEF-8329-8940579CBB53}" destId="{0FA89B0A-25BF-4BAB-A819-2A8B7BDE3B27}" srcOrd="3" destOrd="0" parTransId="{81C47056-E73D-4010-9214-F04CF619C36E}" sibTransId="{633168AE-44DB-4EE6-8CE1-7CD22AE4D3A1}"/>
    <dgm:cxn modelId="{4AADCC6A-F6AC-0A4D-9816-DF0BABB26EB4}" type="presOf" srcId="{F7579585-CA66-4462-B74A-D20EDD5EC034}" destId="{B3F47B21-8493-6D40-892E-B0187E8DCFD3}" srcOrd="0" destOrd="0" presId="urn:microsoft.com/office/officeart/2016/7/layout/LinearArrowProcessNumbered"/>
    <dgm:cxn modelId="{C9A7FD7A-A45C-BA4A-AC17-E2C1C7D23724}" type="presOf" srcId="{AB0A454D-3EB6-4668-9249-A57DD634221C}" destId="{3FFEC6E9-1A40-2849-977F-E85C06CD517A}" srcOrd="0" destOrd="0" presId="urn:microsoft.com/office/officeart/2016/7/layout/LinearArrowProcessNumbered"/>
    <dgm:cxn modelId="{09E03A90-8F1B-4536-B6B7-904AFCE96336}" srcId="{CAA4D415-28C0-4FEF-8329-8940579CBB53}" destId="{E766F149-62AF-49BE-B24D-3DD2422290DA}" srcOrd="2" destOrd="0" parTransId="{C618CE9F-237D-4C70-A506-D8509B71914A}" sibTransId="{E840690A-642E-4423-960E-F9D9573F4A6E}"/>
    <dgm:cxn modelId="{22896C92-2B99-6141-AD7C-F4004AB21E53}" type="presOf" srcId="{0FA89B0A-25BF-4BAB-A819-2A8B7BDE3B27}" destId="{FA6BE4A8-64A7-AF4A-9216-A9250B41EAE9}" srcOrd="0" destOrd="0" presId="urn:microsoft.com/office/officeart/2016/7/layout/LinearArrowProcessNumbered"/>
    <dgm:cxn modelId="{B8C17B95-3660-2343-BCFA-C07C5837EF85}" type="presOf" srcId="{1684EBE9-5D76-4404-90CC-528C2516B4BD}" destId="{B4976668-BB55-7749-98A1-822B5111C04E}" srcOrd="0" destOrd="0" presId="urn:microsoft.com/office/officeart/2016/7/layout/LinearArrowProcessNumbered"/>
    <dgm:cxn modelId="{D50FB09F-F5AA-4572-9667-81D807B79405}" srcId="{CAA4D415-28C0-4FEF-8329-8940579CBB53}" destId="{3D5B1267-DDFE-49A6-A21B-2274F6A2B0EF}" srcOrd="4" destOrd="0" parTransId="{487A86BE-85AF-472E-9392-4DEFF44750E2}" sibTransId="{F7579585-CA66-4462-B74A-D20EDD5EC034}"/>
    <dgm:cxn modelId="{BFF88AA1-E454-0640-91AA-853B206B51C2}" type="presOf" srcId="{E766F149-62AF-49BE-B24D-3DD2422290DA}" destId="{3B6502E3-DF66-3A47-9FDA-E6F3841E9F4B}" srcOrd="0" destOrd="0" presId="urn:microsoft.com/office/officeart/2016/7/layout/LinearArrowProcessNumbered"/>
    <dgm:cxn modelId="{115C39A6-D485-B94A-9B23-21404198C6FF}" type="presOf" srcId="{E840690A-642E-4423-960E-F9D9573F4A6E}" destId="{44B989F0-511C-EB43-B966-FAD776ECECA4}" srcOrd="0" destOrd="0" presId="urn:microsoft.com/office/officeart/2016/7/layout/LinearArrowProcessNumbered"/>
    <dgm:cxn modelId="{6D7390A6-9EF0-432A-B07F-34E3675478DD}" srcId="{CAA4D415-28C0-4FEF-8329-8940579CBB53}" destId="{1CFC59F5-E12B-4B5A-AF93-3D05BB951C80}" srcOrd="1" destOrd="0" parTransId="{CE02C6C5-32AC-4C86-9A8B-6B0382B75C18}" sibTransId="{81DCC7FB-8078-4B43-8C27-F1B04EBBA371}"/>
    <dgm:cxn modelId="{787130B3-2888-D849-9F94-E9F0AD5F026B}" type="presOf" srcId="{1CFC59F5-E12B-4B5A-AF93-3D05BB951C80}" destId="{7D990D1D-C9DD-B149-B84B-7E62DB799D58}" srcOrd="0" destOrd="0" presId="urn:microsoft.com/office/officeart/2016/7/layout/LinearArrowProcessNumbered"/>
    <dgm:cxn modelId="{DCB76BBA-481B-4390-81D1-A9CFC88117F0}" srcId="{CAA4D415-28C0-4FEF-8329-8940579CBB53}" destId="{1684EBE9-5D76-4404-90CC-528C2516B4BD}" srcOrd="0" destOrd="0" parTransId="{65B7EF57-E6E9-41DE-B1AD-C57DCED63CEA}" sibTransId="{AB0A454D-3EB6-4668-9249-A57DD634221C}"/>
    <dgm:cxn modelId="{CDCF4ABD-EEE1-1B4C-9C7A-5B958CFA2C96}" type="presOf" srcId="{CAA4D415-28C0-4FEF-8329-8940579CBB53}" destId="{011B1DF5-5721-F744-AA75-8BAEA689CA92}" srcOrd="0" destOrd="0" presId="urn:microsoft.com/office/officeart/2016/7/layout/LinearArrowProcessNumbered"/>
    <dgm:cxn modelId="{9B215ABF-B57B-E945-8F7A-ACCB4159E3BE}" type="presOf" srcId="{3D5B1267-DDFE-49A6-A21B-2274F6A2B0EF}" destId="{15D9C4BC-49CA-8541-9D4F-D5E09801235D}" srcOrd="0" destOrd="0" presId="urn:microsoft.com/office/officeart/2016/7/layout/LinearArrowProcessNumbered"/>
    <dgm:cxn modelId="{6C571AE9-D381-8A49-8C67-B956EBF1DC68}" type="presOf" srcId="{81DCC7FB-8078-4B43-8C27-F1B04EBBA371}" destId="{4A3A5F49-5FC4-884B-8F75-9F35A7D9DF48}" srcOrd="0" destOrd="0" presId="urn:microsoft.com/office/officeart/2016/7/layout/LinearArrowProcessNumbered"/>
    <dgm:cxn modelId="{0717C113-485E-6C47-8E7E-11E362D54146}" type="presParOf" srcId="{011B1DF5-5721-F744-AA75-8BAEA689CA92}" destId="{AE684759-58A2-D34E-B557-972CAA48454E}" srcOrd="0" destOrd="0" presId="urn:microsoft.com/office/officeart/2016/7/layout/LinearArrowProcessNumbered"/>
    <dgm:cxn modelId="{EAEC3686-1884-0944-BDB8-D879E9C74360}" type="presParOf" srcId="{AE684759-58A2-D34E-B557-972CAA48454E}" destId="{709B31BA-0E40-D74A-88A7-0F6A6CD2CF8D}" srcOrd="0" destOrd="0" presId="urn:microsoft.com/office/officeart/2016/7/layout/LinearArrowProcessNumbered"/>
    <dgm:cxn modelId="{A123374A-62BC-1E4F-B8DA-64F9AE62038D}" type="presParOf" srcId="{AE684759-58A2-D34E-B557-972CAA48454E}" destId="{B9BBB2F2-B063-3C45-BB52-8402BA84203E}" srcOrd="1" destOrd="0" presId="urn:microsoft.com/office/officeart/2016/7/layout/LinearArrowProcessNumbered"/>
    <dgm:cxn modelId="{EC90A41E-A310-8C4D-BEB0-2ED7A33434EC}" type="presParOf" srcId="{B9BBB2F2-B063-3C45-BB52-8402BA84203E}" destId="{5B35666B-F9B8-1F4F-BEFA-1FDFA60FE3F9}" srcOrd="0" destOrd="0" presId="urn:microsoft.com/office/officeart/2016/7/layout/LinearArrowProcessNumbered"/>
    <dgm:cxn modelId="{66C9C902-1AD7-3E41-9A10-22099E52673F}" type="presParOf" srcId="{B9BBB2F2-B063-3C45-BB52-8402BA84203E}" destId="{5DAF8B2D-5844-964A-80F6-3A8701446700}" srcOrd="1" destOrd="0" presId="urn:microsoft.com/office/officeart/2016/7/layout/LinearArrowProcessNumbered"/>
    <dgm:cxn modelId="{E64D04B1-DF9C-7041-A944-4389919C17BA}" type="presParOf" srcId="{B9BBB2F2-B063-3C45-BB52-8402BA84203E}" destId="{3FFEC6E9-1A40-2849-977F-E85C06CD517A}" srcOrd="2" destOrd="0" presId="urn:microsoft.com/office/officeart/2016/7/layout/LinearArrowProcessNumbered"/>
    <dgm:cxn modelId="{687D5F05-17AE-FD4A-AE3C-800A9851DD82}" type="presParOf" srcId="{B9BBB2F2-B063-3C45-BB52-8402BA84203E}" destId="{FA23A7E3-532B-B94A-A851-AA0B1D139CA0}" srcOrd="3" destOrd="0" presId="urn:microsoft.com/office/officeart/2016/7/layout/LinearArrowProcessNumbered"/>
    <dgm:cxn modelId="{DC953CCB-82B8-3A43-85F2-8999A984BB31}" type="presParOf" srcId="{AE684759-58A2-D34E-B557-972CAA48454E}" destId="{B4976668-BB55-7749-98A1-822B5111C04E}" srcOrd="2" destOrd="0" presId="urn:microsoft.com/office/officeart/2016/7/layout/LinearArrowProcessNumbered"/>
    <dgm:cxn modelId="{813B10F0-412E-6E40-9047-C9BFCD76ED07}" type="presParOf" srcId="{011B1DF5-5721-F744-AA75-8BAEA689CA92}" destId="{9DE5325B-F5E5-7449-B1BE-E96AB267659B}" srcOrd="1" destOrd="0" presId="urn:microsoft.com/office/officeart/2016/7/layout/LinearArrowProcessNumbered"/>
    <dgm:cxn modelId="{77BA006E-5E46-9B4C-81A4-38DB8623D86F}" type="presParOf" srcId="{011B1DF5-5721-F744-AA75-8BAEA689CA92}" destId="{CB15D771-6ABF-084F-B661-04CD64D9E8B9}" srcOrd="2" destOrd="0" presId="urn:microsoft.com/office/officeart/2016/7/layout/LinearArrowProcessNumbered"/>
    <dgm:cxn modelId="{26EDBF4F-93CB-4B45-A1C7-72A4ACE15E17}" type="presParOf" srcId="{CB15D771-6ABF-084F-B661-04CD64D9E8B9}" destId="{AFCACDB1-BC4F-E44A-9F3C-0F1E2D897171}" srcOrd="0" destOrd="0" presId="urn:microsoft.com/office/officeart/2016/7/layout/LinearArrowProcessNumbered"/>
    <dgm:cxn modelId="{3492AEF8-F49D-0B45-9E5C-38319F291ED0}" type="presParOf" srcId="{CB15D771-6ABF-084F-B661-04CD64D9E8B9}" destId="{B150AF9D-7F87-CD42-B916-1922C07587B7}" srcOrd="1" destOrd="0" presId="urn:microsoft.com/office/officeart/2016/7/layout/LinearArrowProcessNumbered"/>
    <dgm:cxn modelId="{19C2386F-7B33-754B-890E-B83FDF562C60}" type="presParOf" srcId="{B150AF9D-7F87-CD42-B916-1922C07587B7}" destId="{2844DE34-4EBC-0449-B403-4911AFE06FEB}" srcOrd="0" destOrd="0" presId="urn:microsoft.com/office/officeart/2016/7/layout/LinearArrowProcessNumbered"/>
    <dgm:cxn modelId="{265C7C9F-4407-F841-A9AC-1F13E1623E55}" type="presParOf" srcId="{B150AF9D-7F87-CD42-B916-1922C07587B7}" destId="{91E43356-60EF-C148-B6DD-447748EE3832}" srcOrd="1" destOrd="0" presId="urn:microsoft.com/office/officeart/2016/7/layout/LinearArrowProcessNumbered"/>
    <dgm:cxn modelId="{E41F6284-1C72-C548-B1EB-F21797C7B4A1}" type="presParOf" srcId="{B150AF9D-7F87-CD42-B916-1922C07587B7}" destId="{4A3A5F49-5FC4-884B-8F75-9F35A7D9DF48}" srcOrd="2" destOrd="0" presId="urn:microsoft.com/office/officeart/2016/7/layout/LinearArrowProcessNumbered"/>
    <dgm:cxn modelId="{8B3A3F28-6601-084F-B32B-02C26021AD93}" type="presParOf" srcId="{B150AF9D-7F87-CD42-B916-1922C07587B7}" destId="{4185D775-A5C5-E44D-830D-6279387AAF67}" srcOrd="3" destOrd="0" presId="urn:microsoft.com/office/officeart/2016/7/layout/LinearArrowProcessNumbered"/>
    <dgm:cxn modelId="{2DB25832-52B6-7B4E-A3AB-6CAAD53BEABD}" type="presParOf" srcId="{CB15D771-6ABF-084F-B661-04CD64D9E8B9}" destId="{7D990D1D-C9DD-B149-B84B-7E62DB799D58}" srcOrd="2" destOrd="0" presId="urn:microsoft.com/office/officeart/2016/7/layout/LinearArrowProcessNumbered"/>
    <dgm:cxn modelId="{981640E0-E5B0-2444-90C6-0A62324D2B8C}" type="presParOf" srcId="{011B1DF5-5721-F744-AA75-8BAEA689CA92}" destId="{59C6245C-6F68-854C-B295-F4A3CB99855B}" srcOrd="3" destOrd="0" presId="urn:microsoft.com/office/officeart/2016/7/layout/LinearArrowProcessNumbered"/>
    <dgm:cxn modelId="{03099A9A-D93B-6B4D-90D1-026B6785099D}" type="presParOf" srcId="{011B1DF5-5721-F744-AA75-8BAEA689CA92}" destId="{587A49F8-6E73-6F40-8A30-E5D486574E14}" srcOrd="4" destOrd="0" presId="urn:microsoft.com/office/officeart/2016/7/layout/LinearArrowProcessNumbered"/>
    <dgm:cxn modelId="{68DA1B94-97D4-AA4D-B3BB-908CFFEE175C}" type="presParOf" srcId="{587A49F8-6E73-6F40-8A30-E5D486574E14}" destId="{176A8F6B-10A3-4245-91D0-2D8C8A1D865F}" srcOrd="0" destOrd="0" presId="urn:microsoft.com/office/officeart/2016/7/layout/LinearArrowProcessNumbered"/>
    <dgm:cxn modelId="{F04BE5AB-2886-9740-9F34-EAAB6B87600C}" type="presParOf" srcId="{587A49F8-6E73-6F40-8A30-E5D486574E14}" destId="{8ECEC177-630C-3043-B0CC-625B105C9D56}" srcOrd="1" destOrd="0" presId="urn:microsoft.com/office/officeart/2016/7/layout/LinearArrowProcessNumbered"/>
    <dgm:cxn modelId="{16E1C446-0CDE-CB48-9E50-098FB4D86333}" type="presParOf" srcId="{8ECEC177-630C-3043-B0CC-625B105C9D56}" destId="{F2FBB56E-50A0-0441-8523-D0D16633A9FF}" srcOrd="0" destOrd="0" presId="urn:microsoft.com/office/officeart/2016/7/layout/LinearArrowProcessNumbered"/>
    <dgm:cxn modelId="{3AE5510C-3C1A-5F48-8339-859FFA507C02}" type="presParOf" srcId="{8ECEC177-630C-3043-B0CC-625B105C9D56}" destId="{6B5A1A00-3D38-E340-973F-BDE9E285748E}" srcOrd="1" destOrd="0" presId="urn:microsoft.com/office/officeart/2016/7/layout/LinearArrowProcessNumbered"/>
    <dgm:cxn modelId="{7D5DF862-7087-5643-BFE1-4229F2F2A05B}" type="presParOf" srcId="{8ECEC177-630C-3043-B0CC-625B105C9D56}" destId="{44B989F0-511C-EB43-B966-FAD776ECECA4}" srcOrd="2" destOrd="0" presId="urn:microsoft.com/office/officeart/2016/7/layout/LinearArrowProcessNumbered"/>
    <dgm:cxn modelId="{43C5F102-D8AA-5140-9929-53775ED6D516}" type="presParOf" srcId="{8ECEC177-630C-3043-B0CC-625B105C9D56}" destId="{E980F836-AC67-7D4B-951B-D12D0BA7AB90}" srcOrd="3" destOrd="0" presId="urn:microsoft.com/office/officeart/2016/7/layout/LinearArrowProcessNumbered"/>
    <dgm:cxn modelId="{4B130BA2-F143-7F4A-8983-FB058E69AB8A}" type="presParOf" srcId="{587A49F8-6E73-6F40-8A30-E5D486574E14}" destId="{3B6502E3-DF66-3A47-9FDA-E6F3841E9F4B}" srcOrd="2" destOrd="0" presId="urn:microsoft.com/office/officeart/2016/7/layout/LinearArrowProcessNumbered"/>
    <dgm:cxn modelId="{CD121336-B89F-1E45-82FB-709EFD6ACE92}" type="presParOf" srcId="{011B1DF5-5721-F744-AA75-8BAEA689CA92}" destId="{15E98E91-64DB-9A4B-A3B6-8E43AE3B513B}" srcOrd="5" destOrd="0" presId="urn:microsoft.com/office/officeart/2016/7/layout/LinearArrowProcessNumbered"/>
    <dgm:cxn modelId="{C1562A14-5EC8-1345-8773-7C2A31883084}" type="presParOf" srcId="{011B1DF5-5721-F744-AA75-8BAEA689CA92}" destId="{E20507A3-37E4-6C4E-91F2-DE2B9ED00CCD}" srcOrd="6" destOrd="0" presId="urn:microsoft.com/office/officeart/2016/7/layout/LinearArrowProcessNumbered"/>
    <dgm:cxn modelId="{E53C2197-284B-BF42-95D0-73E9A22E70D5}" type="presParOf" srcId="{E20507A3-37E4-6C4E-91F2-DE2B9ED00CCD}" destId="{E7E84E29-2E98-0A49-8CE1-47ED54D73294}" srcOrd="0" destOrd="0" presId="urn:microsoft.com/office/officeart/2016/7/layout/LinearArrowProcessNumbered"/>
    <dgm:cxn modelId="{DA58D4F2-18A2-F54D-B0F1-52A79BA43553}" type="presParOf" srcId="{E20507A3-37E4-6C4E-91F2-DE2B9ED00CCD}" destId="{1EF66811-9202-7E4C-9AF3-DE7D91D5AC9A}" srcOrd="1" destOrd="0" presId="urn:microsoft.com/office/officeart/2016/7/layout/LinearArrowProcessNumbered"/>
    <dgm:cxn modelId="{22858B9C-0163-1244-BB40-7C7FEA1C71AA}" type="presParOf" srcId="{1EF66811-9202-7E4C-9AF3-DE7D91D5AC9A}" destId="{BE161975-EB98-CF4E-A1DB-E1E9609B1DD2}" srcOrd="0" destOrd="0" presId="urn:microsoft.com/office/officeart/2016/7/layout/LinearArrowProcessNumbered"/>
    <dgm:cxn modelId="{09052F93-BF14-8A47-8B83-223B3BF0D1EB}" type="presParOf" srcId="{1EF66811-9202-7E4C-9AF3-DE7D91D5AC9A}" destId="{43644C20-477D-E141-B603-A56E38885FBA}" srcOrd="1" destOrd="0" presId="urn:microsoft.com/office/officeart/2016/7/layout/LinearArrowProcessNumbered"/>
    <dgm:cxn modelId="{7C988894-ADAB-F349-A1B6-D6FE8984B444}" type="presParOf" srcId="{1EF66811-9202-7E4C-9AF3-DE7D91D5AC9A}" destId="{AAB24B52-3B01-554C-86F3-A983C623E833}" srcOrd="2" destOrd="0" presId="urn:microsoft.com/office/officeart/2016/7/layout/LinearArrowProcessNumbered"/>
    <dgm:cxn modelId="{22050033-7AC8-2341-9D75-8118B4931488}" type="presParOf" srcId="{1EF66811-9202-7E4C-9AF3-DE7D91D5AC9A}" destId="{77CCFADC-8C68-3940-BE46-D4CF680B30B2}" srcOrd="3" destOrd="0" presId="urn:microsoft.com/office/officeart/2016/7/layout/LinearArrowProcessNumbered"/>
    <dgm:cxn modelId="{67F796F2-7EC3-B54C-A945-BEB62B541864}" type="presParOf" srcId="{E20507A3-37E4-6C4E-91F2-DE2B9ED00CCD}" destId="{FA6BE4A8-64A7-AF4A-9216-A9250B41EAE9}" srcOrd="2" destOrd="0" presId="urn:microsoft.com/office/officeart/2016/7/layout/LinearArrowProcessNumbered"/>
    <dgm:cxn modelId="{BAD42BD1-9506-D946-9853-983FBA8B24BA}" type="presParOf" srcId="{011B1DF5-5721-F744-AA75-8BAEA689CA92}" destId="{3BBA487D-4B98-384E-A2DF-BCDFECB630E6}" srcOrd="7" destOrd="0" presId="urn:microsoft.com/office/officeart/2016/7/layout/LinearArrowProcessNumbered"/>
    <dgm:cxn modelId="{2F80B078-E988-3343-A198-E9733C835A8A}" type="presParOf" srcId="{011B1DF5-5721-F744-AA75-8BAEA689CA92}" destId="{BDCE4802-E652-CC41-AD8A-22E44E7A4A6A}" srcOrd="8" destOrd="0" presId="urn:microsoft.com/office/officeart/2016/7/layout/LinearArrowProcessNumbered"/>
    <dgm:cxn modelId="{8CD3EAB0-720B-504A-AA75-333510FE10E1}" type="presParOf" srcId="{BDCE4802-E652-CC41-AD8A-22E44E7A4A6A}" destId="{7D79BDFB-A285-C942-AA8C-81D2BFA2B0E4}" srcOrd="0" destOrd="0" presId="urn:microsoft.com/office/officeart/2016/7/layout/LinearArrowProcessNumbered"/>
    <dgm:cxn modelId="{8F704D9D-2D5F-A44D-8C32-9A15AD0F2F0E}" type="presParOf" srcId="{BDCE4802-E652-CC41-AD8A-22E44E7A4A6A}" destId="{A19FBF69-6C6F-494E-BCBB-5EADDDF0AF43}" srcOrd="1" destOrd="0" presId="urn:microsoft.com/office/officeart/2016/7/layout/LinearArrowProcessNumbered"/>
    <dgm:cxn modelId="{B3F39FB3-C39D-7748-9FE0-FEE83E9182D4}" type="presParOf" srcId="{A19FBF69-6C6F-494E-BCBB-5EADDDF0AF43}" destId="{16878009-A4B1-5F41-8C12-0E573239CD3B}" srcOrd="0" destOrd="0" presId="urn:microsoft.com/office/officeart/2016/7/layout/LinearArrowProcessNumbered"/>
    <dgm:cxn modelId="{EFAE4774-89E9-5044-93B3-D884277784F8}" type="presParOf" srcId="{A19FBF69-6C6F-494E-BCBB-5EADDDF0AF43}" destId="{3D1ECAC3-9774-6245-8351-ADAA4E6049F4}" srcOrd="1" destOrd="0" presId="urn:microsoft.com/office/officeart/2016/7/layout/LinearArrowProcessNumbered"/>
    <dgm:cxn modelId="{363E3855-7C75-5B43-84AA-C1E2546443F0}" type="presParOf" srcId="{A19FBF69-6C6F-494E-BCBB-5EADDDF0AF43}" destId="{B3F47B21-8493-6D40-892E-B0187E8DCFD3}" srcOrd="2" destOrd="0" presId="urn:microsoft.com/office/officeart/2016/7/layout/LinearArrowProcessNumbered"/>
    <dgm:cxn modelId="{90E33EB7-10B9-3841-98A7-4F7E7AC1ADF3}" type="presParOf" srcId="{A19FBF69-6C6F-494E-BCBB-5EADDDF0AF43}" destId="{31704874-7C93-B841-AA4A-D417A822ADDA}" srcOrd="3" destOrd="0" presId="urn:microsoft.com/office/officeart/2016/7/layout/LinearArrowProcessNumbered"/>
    <dgm:cxn modelId="{31C5DB4D-0F6B-1F49-AF82-A5028424C158}" type="presParOf" srcId="{BDCE4802-E652-CC41-AD8A-22E44E7A4A6A}" destId="{15D9C4BC-49CA-8541-9D4F-D5E09801235D}"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3674A1-3A9A-4BA4-ACA1-780D243CB6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76B76D-382E-4252-BE8B-72BDAAB4BE34}">
      <dgm:prSet/>
      <dgm:spPr/>
      <dgm:t>
        <a:bodyPr/>
        <a:lstStyle/>
        <a:p>
          <a:pPr>
            <a:lnSpc>
              <a:spcPct val="100000"/>
            </a:lnSpc>
          </a:pPr>
          <a:r>
            <a:rPr lang="en-US" b="1" i="0" dirty="0"/>
            <a:t>1.Data Collection and Preprocessing:</a:t>
          </a:r>
          <a:r>
            <a:rPr lang="en-US" b="0" i="0" dirty="0"/>
            <a:t> Gather historical temperature data from reliable sources, ensuring data quality and consistency. Clean, transform, and preprocess the data to handle missing values, outliers, and inconsistencies, preparing it for analysis.</a:t>
          </a:r>
          <a:endParaRPr lang="en-US" dirty="0"/>
        </a:p>
      </dgm:t>
    </dgm:pt>
    <dgm:pt modelId="{C32DF902-BCF1-4EE3-8A60-7E1ACD806D90}" type="parTrans" cxnId="{C2ADF2F3-74AD-43A4-BBFA-3FA7B960F714}">
      <dgm:prSet/>
      <dgm:spPr/>
      <dgm:t>
        <a:bodyPr/>
        <a:lstStyle/>
        <a:p>
          <a:endParaRPr lang="en-US"/>
        </a:p>
      </dgm:t>
    </dgm:pt>
    <dgm:pt modelId="{F02E62AA-1B70-46ED-B60F-37FD66B1FDB6}" type="sibTrans" cxnId="{C2ADF2F3-74AD-43A4-BBFA-3FA7B960F714}">
      <dgm:prSet/>
      <dgm:spPr/>
      <dgm:t>
        <a:bodyPr/>
        <a:lstStyle/>
        <a:p>
          <a:endParaRPr lang="en-US"/>
        </a:p>
      </dgm:t>
    </dgm:pt>
    <dgm:pt modelId="{353299B6-42EB-49CC-9ABE-804958957F2B}">
      <dgm:prSet/>
      <dgm:spPr/>
      <dgm:t>
        <a:bodyPr/>
        <a:lstStyle/>
        <a:p>
          <a:pPr>
            <a:lnSpc>
              <a:spcPct val="100000"/>
            </a:lnSpc>
          </a:pPr>
          <a:r>
            <a:rPr lang="en-US" b="1" i="0" dirty="0"/>
            <a:t>2. Exploratory Data Analysis (EDA):</a:t>
          </a:r>
          <a:r>
            <a:rPr lang="en-US" b="0" i="0" dirty="0"/>
            <a:t> Conduct a comprehensive exploration of the historical temperature data. Identify patterns, trends, and  seasonal variations to gain insights into temperature fluctuations over time. EDA serves as a foundation for selecting appropriate forecasting models.</a:t>
          </a:r>
          <a:endParaRPr lang="en-US" dirty="0"/>
        </a:p>
      </dgm:t>
    </dgm:pt>
    <dgm:pt modelId="{EA9B759E-EC07-41AB-BFF6-ECE5E54EF3E8}" type="parTrans" cxnId="{A7E16BE8-B003-453C-8F46-5EFFADC9BECB}">
      <dgm:prSet/>
      <dgm:spPr/>
      <dgm:t>
        <a:bodyPr/>
        <a:lstStyle/>
        <a:p>
          <a:endParaRPr lang="en-US"/>
        </a:p>
      </dgm:t>
    </dgm:pt>
    <dgm:pt modelId="{B34B3A40-30AD-48C3-A912-FAB5D312936E}" type="sibTrans" cxnId="{A7E16BE8-B003-453C-8F46-5EFFADC9BECB}">
      <dgm:prSet/>
      <dgm:spPr/>
      <dgm:t>
        <a:bodyPr/>
        <a:lstStyle/>
        <a:p>
          <a:endParaRPr lang="en-US"/>
        </a:p>
      </dgm:t>
    </dgm:pt>
    <dgm:pt modelId="{4735155F-2F4B-4D7C-86D8-644B7C59526A}">
      <dgm:prSet/>
      <dgm:spPr/>
      <dgm:t>
        <a:bodyPr/>
        <a:lstStyle/>
        <a:p>
          <a:pPr>
            <a:lnSpc>
              <a:spcPct val="100000"/>
            </a:lnSpc>
          </a:pPr>
          <a:r>
            <a:rPr lang="en-US" b="1" i="0" dirty="0"/>
            <a:t>3. ARIMA Model Selection:</a:t>
          </a:r>
          <a:r>
            <a:rPr lang="en-US" b="0" i="0" dirty="0"/>
            <a:t> Choose the ARIMA (</a:t>
          </a:r>
          <a:r>
            <a:rPr lang="en-US" b="0" i="0" dirty="0" err="1"/>
            <a:t>AutoRegressive</a:t>
          </a:r>
          <a:r>
            <a:rPr lang="en-US" b="0" i="0" dirty="0"/>
            <a:t> Integrated Moving Averages) forecasting model as the primary method due to its effectiveness in handling time series data. Determine the order of differencing (integration) required to make the data stationary and select appropriate autoregressive (AR) and moving average (MA) terms.</a:t>
          </a:r>
          <a:endParaRPr lang="en-US" dirty="0"/>
        </a:p>
      </dgm:t>
    </dgm:pt>
    <dgm:pt modelId="{5F8115A6-D753-4AFD-8D76-DA5AB67A89A9}" type="parTrans" cxnId="{152B6B73-8D9A-48CE-B07F-944249FF32E5}">
      <dgm:prSet/>
      <dgm:spPr/>
      <dgm:t>
        <a:bodyPr/>
        <a:lstStyle/>
        <a:p>
          <a:endParaRPr lang="en-US"/>
        </a:p>
      </dgm:t>
    </dgm:pt>
    <dgm:pt modelId="{B637F72C-D221-4BD5-B83F-5CFEB13D8167}" type="sibTrans" cxnId="{152B6B73-8D9A-48CE-B07F-944249FF32E5}">
      <dgm:prSet/>
      <dgm:spPr/>
      <dgm:t>
        <a:bodyPr/>
        <a:lstStyle/>
        <a:p>
          <a:endParaRPr lang="en-US"/>
        </a:p>
      </dgm:t>
    </dgm:pt>
    <dgm:pt modelId="{544611FB-D205-4F9B-B4D7-685C6467663F}">
      <dgm:prSet/>
      <dgm:spPr/>
      <dgm:t>
        <a:bodyPr/>
        <a:lstStyle/>
        <a:p>
          <a:pPr>
            <a:lnSpc>
              <a:spcPct val="100000"/>
            </a:lnSpc>
          </a:pPr>
          <a:r>
            <a:rPr lang="en-US" b="1" i="0" dirty="0"/>
            <a:t>4. Automated Parameter Selection:</a:t>
          </a:r>
          <a:r>
            <a:rPr lang="en-US" b="0" i="0" dirty="0"/>
            <a:t> Implement a grid-search technique to automate the process of identifying optimal values for the p (autoregressive) and q (moving average) parameters. This ensures the model's accuracy by selecting parameters that minimize the Akaike Information Criterion (AIC).</a:t>
          </a:r>
          <a:endParaRPr lang="en-US" dirty="0"/>
        </a:p>
      </dgm:t>
    </dgm:pt>
    <dgm:pt modelId="{9FC63A04-1CC1-4B79-B88F-B27662363F08}" type="parTrans" cxnId="{ED06BE2B-0448-45A7-B912-F0EC358F70D0}">
      <dgm:prSet/>
      <dgm:spPr/>
      <dgm:t>
        <a:bodyPr/>
        <a:lstStyle/>
        <a:p>
          <a:endParaRPr lang="en-US"/>
        </a:p>
      </dgm:t>
    </dgm:pt>
    <dgm:pt modelId="{C0DE7471-40F7-413F-AD1A-75FF6C1B50CF}" type="sibTrans" cxnId="{ED06BE2B-0448-45A7-B912-F0EC358F70D0}">
      <dgm:prSet/>
      <dgm:spPr/>
      <dgm:t>
        <a:bodyPr/>
        <a:lstStyle/>
        <a:p>
          <a:endParaRPr lang="en-US"/>
        </a:p>
      </dgm:t>
    </dgm:pt>
    <dgm:pt modelId="{F5DDA994-3319-4AD1-B0B4-B7F1686BA968}" type="pres">
      <dgm:prSet presAssocID="{833674A1-3A9A-4BA4-ACA1-780D243CB670}" presName="root" presStyleCnt="0">
        <dgm:presLayoutVars>
          <dgm:dir/>
          <dgm:resizeHandles val="exact"/>
        </dgm:presLayoutVars>
      </dgm:prSet>
      <dgm:spPr/>
    </dgm:pt>
    <dgm:pt modelId="{424B1A5A-96CD-40B8-AE5E-441B795582AC}" type="pres">
      <dgm:prSet presAssocID="{A376B76D-382E-4252-BE8B-72BDAAB4BE34}" presName="compNode" presStyleCnt="0"/>
      <dgm:spPr/>
    </dgm:pt>
    <dgm:pt modelId="{9BE46687-44F7-444D-8669-90CBA112F7C4}" type="pres">
      <dgm:prSet presAssocID="{A376B76D-382E-4252-BE8B-72BDAAB4BE34}" presName="bgRect" presStyleLbl="bgShp" presStyleIdx="0" presStyleCnt="4"/>
      <dgm:spPr/>
    </dgm:pt>
    <dgm:pt modelId="{6B7133C2-7D4D-4263-8A7A-EDFBF7F0F576}" type="pres">
      <dgm:prSet presAssocID="{A376B76D-382E-4252-BE8B-72BDAAB4BE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48A3416-AFD6-4A90-9EEA-9B3E95AECA51}" type="pres">
      <dgm:prSet presAssocID="{A376B76D-382E-4252-BE8B-72BDAAB4BE34}" presName="spaceRect" presStyleCnt="0"/>
      <dgm:spPr/>
    </dgm:pt>
    <dgm:pt modelId="{237F2567-93BE-40A7-9164-988B3E98BDAB}" type="pres">
      <dgm:prSet presAssocID="{A376B76D-382E-4252-BE8B-72BDAAB4BE34}" presName="parTx" presStyleLbl="revTx" presStyleIdx="0" presStyleCnt="4">
        <dgm:presLayoutVars>
          <dgm:chMax val="0"/>
          <dgm:chPref val="0"/>
        </dgm:presLayoutVars>
      </dgm:prSet>
      <dgm:spPr/>
    </dgm:pt>
    <dgm:pt modelId="{72E8C7EC-53E9-4834-AF69-453984F2C287}" type="pres">
      <dgm:prSet presAssocID="{F02E62AA-1B70-46ED-B60F-37FD66B1FDB6}" presName="sibTrans" presStyleCnt="0"/>
      <dgm:spPr/>
    </dgm:pt>
    <dgm:pt modelId="{AD6BFACC-1441-4451-B9DF-9DEA7E9A3F55}" type="pres">
      <dgm:prSet presAssocID="{353299B6-42EB-49CC-9ABE-804958957F2B}" presName="compNode" presStyleCnt="0"/>
      <dgm:spPr/>
    </dgm:pt>
    <dgm:pt modelId="{EE3B2D4F-BB5B-4772-8755-5BAFEECC87B3}" type="pres">
      <dgm:prSet presAssocID="{353299B6-42EB-49CC-9ABE-804958957F2B}" presName="bgRect" presStyleLbl="bgShp" presStyleIdx="1" presStyleCnt="4"/>
      <dgm:spPr/>
    </dgm:pt>
    <dgm:pt modelId="{45CDC9FF-DAE2-4C17-86ED-EF9F1EB17668}" type="pres">
      <dgm:prSet presAssocID="{353299B6-42EB-49CC-9ABE-804958957F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9C79BB3F-685F-4342-B8E5-EAC2A5DB29DD}" type="pres">
      <dgm:prSet presAssocID="{353299B6-42EB-49CC-9ABE-804958957F2B}" presName="spaceRect" presStyleCnt="0"/>
      <dgm:spPr/>
    </dgm:pt>
    <dgm:pt modelId="{B2448216-7F04-4683-B708-FE991A710B5E}" type="pres">
      <dgm:prSet presAssocID="{353299B6-42EB-49CC-9ABE-804958957F2B}" presName="parTx" presStyleLbl="revTx" presStyleIdx="1" presStyleCnt="4">
        <dgm:presLayoutVars>
          <dgm:chMax val="0"/>
          <dgm:chPref val="0"/>
        </dgm:presLayoutVars>
      </dgm:prSet>
      <dgm:spPr/>
    </dgm:pt>
    <dgm:pt modelId="{10DCE8AB-24C2-418F-91C3-C8AC67E999D1}" type="pres">
      <dgm:prSet presAssocID="{B34B3A40-30AD-48C3-A912-FAB5D312936E}" presName="sibTrans" presStyleCnt="0"/>
      <dgm:spPr/>
    </dgm:pt>
    <dgm:pt modelId="{6FCF2E33-5864-4C63-9242-CACEC5008D2F}" type="pres">
      <dgm:prSet presAssocID="{4735155F-2F4B-4D7C-86D8-644B7C59526A}" presName="compNode" presStyleCnt="0"/>
      <dgm:spPr/>
    </dgm:pt>
    <dgm:pt modelId="{5ED83BD5-8539-4A42-BAFE-A4889F94D356}" type="pres">
      <dgm:prSet presAssocID="{4735155F-2F4B-4D7C-86D8-644B7C59526A}" presName="bgRect" presStyleLbl="bgShp" presStyleIdx="2" presStyleCnt="4"/>
      <dgm:spPr/>
    </dgm:pt>
    <dgm:pt modelId="{78E987C3-2F30-4DFC-9CA9-9DFB16761E7D}" type="pres">
      <dgm:prSet presAssocID="{4735155F-2F4B-4D7C-86D8-644B7C5952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74D5D409-0D51-4B4B-9D49-B5DAD032722E}" type="pres">
      <dgm:prSet presAssocID="{4735155F-2F4B-4D7C-86D8-644B7C59526A}" presName="spaceRect" presStyleCnt="0"/>
      <dgm:spPr/>
    </dgm:pt>
    <dgm:pt modelId="{A3C75F67-B4A8-4E18-AE7D-54AF7A745334}" type="pres">
      <dgm:prSet presAssocID="{4735155F-2F4B-4D7C-86D8-644B7C59526A}" presName="parTx" presStyleLbl="revTx" presStyleIdx="2" presStyleCnt="4">
        <dgm:presLayoutVars>
          <dgm:chMax val="0"/>
          <dgm:chPref val="0"/>
        </dgm:presLayoutVars>
      </dgm:prSet>
      <dgm:spPr/>
    </dgm:pt>
    <dgm:pt modelId="{9D796EE3-5743-40CF-805B-806DCA376C22}" type="pres">
      <dgm:prSet presAssocID="{B637F72C-D221-4BD5-B83F-5CFEB13D8167}" presName="sibTrans" presStyleCnt="0"/>
      <dgm:spPr/>
    </dgm:pt>
    <dgm:pt modelId="{2F65A2CF-445A-4F86-86EB-A6102D12A6EA}" type="pres">
      <dgm:prSet presAssocID="{544611FB-D205-4F9B-B4D7-685C6467663F}" presName="compNode" presStyleCnt="0"/>
      <dgm:spPr/>
    </dgm:pt>
    <dgm:pt modelId="{50BFF08D-13E4-4F74-A88A-F4C8D0B021A6}" type="pres">
      <dgm:prSet presAssocID="{544611FB-D205-4F9B-B4D7-685C6467663F}" presName="bgRect" presStyleLbl="bgShp" presStyleIdx="3" presStyleCnt="4"/>
      <dgm:spPr/>
    </dgm:pt>
    <dgm:pt modelId="{2C7DA404-7AEE-4908-A5C4-899817348D79}" type="pres">
      <dgm:prSet presAssocID="{544611FB-D205-4F9B-B4D7-685C646766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88EBFA86-CDC3-48E9-ACE2-34326CB420C5}" type="pres">
      <dgm:prSet presAssocID="{544611FB-D205-4F9B-B4D7-685C6467663F}" presName="spaceRect" presStyleCnt="0"/>
      <dgm:spPr/>
    </dgm:pt>
    <dgm:pt modelId="{188EE101-36F8-4E77-81D0-DA1FF6583127}" type="pres">
      <dgm:prSet presAssocID="{544611FB-D205-4F9B-B4D7-685C6467663F}" presName="parTx" presStyleLbl="revTx" presStyleIdx="3" presStyleCnt="4">
        <dgm:presLayoutVars>
          <dgm:chMax val="0"/>
          <dgm:chPref val="0"/>
        </dgm:presLayoutVars>
      </dgm:prSet>
      <dgm:spPr/>
    </dgm:pt>
  </dgm:ptLst>
  <dgm:cxnLst>
    <dgm:cxn modelId="{19639522-D56A-43C6-8C8D-A31D414D3413}" type="presOf" srcId="{544611FB-D205-4F9B-B4D7-685C6467663F}" destId="{188EE101-36F8-4E77-81D0-DA1FF6583127}" srcOrd="0" destOrd="0" presId="urn:microsoft.com/office/officeart/2018/2/layout/IconVerticalSolidList"/>
    <dgm:cxn modelId="{ED06BE2B-0448-45A7-B912-F0EC358F70D0}" srcId="{833674A1-3A9A-4BA4-ACA1-780D243CB670}" destId="{544611FB-D205-4F9B-B4D7-685C6467663F}" srcOrd="3" destOrd="0" parTransId="{9FC63A04-1CC1-4B79-B88F-B27662363F08}" sibTransId="{C0DE7471-40F7-413F-AD1A-75FF6C1B50CF}"/>
    <dgm:cxn modelId="{E43DB54D-46C5-4FCC-922F-3DCE0107EA51}" type="presOf" srcId="{4735155F-2F4B-4D7C-86D8-644B7C59526A}" destId="{A3C75F67-B4A8-4E18-AE7D-54AF7A745334}" srcOrd="0" destOrd="0" presId="urn:microsoft.com/office/officeart/2018/2/layout/IconVerticalSolidList"/>
    <dgm:cxn modelId="{8A8A9357-7BD7-4570-A4FB-F691203A0C84}" type="presOf" srcId="{833674A1-3A9A-4BA4-ACA1-780D243CB670}" destId="{F5DDA994-3319-4AD1-B0B4-B7F1686BA968}" srcOrd="0" destOrd="0" presId="urn:microsoft.com/office/officeart/2018/2/layout/IconVerticalSolidList"/>
    <dgm:cxn modelId="{152B6B73-8D9A-48CE-B07F-944249FF32E5}" srcId="{833674A1-3A9A-4BA4-ACA1-780D243CB670}" destId="{4735155F-2F4B-4D7C-86D8-644B7C59526A}" srcOrd="2" destOrd="0" parTransId="{5F8115A6-D753-4AFD-8D76-DA5AB67A89A9}" sibTransId="{B637F72C-D221-4BD5-B83F-5CFEB13D8167}"/>
    <dgm:cxn modelId="{3AF1F6B4-C879-42A3-80EF-47900790DAD6}" type="presOf" srcId="{353299B6-42EB-49CC-9ABE-804958957F2B}" destId="{B2448216-7F04-4683-B708-FE991A710B5E}" srcOrd="0" destOrd="0" presId="urn:microsoft.com/office/officeart/2018/2/layout/IconVerticalSolidList"/>
    <dgm:cxn modelId="{A7E16BE8-B003-453C-8F46-5EFFADC9BECB}" srcId="{833674A1-3A9A-4BA4-ACA1-780D243CB670}" destId="{353299B6-42EB-49CC-9ABE-804958957F2B}" srcOrd="1" destOrd="0" parTransId="{EA9B759E-EC07-41AB-BFF6-ECE5E54EF3E8}" sibTransId="{B34B3A40-30AD-48C3-A912-FAB5D312936E}"/>
    <dgm:cxn modelId="{C2ADF2F3-74AD-43A4-BBFA-3FA7B960F714}" srcId="{833674A1-3A9A-4BA4-ACA1-780D243CB670}" destId="{A376B76D-382E-4252-BE8B-72BDAAB4BE34}" srcOrd="0" destOrd="0" parTransId="{C32DF902-BCF1-4EE3-8A60-7E1ACD806D90}" sibTransId="{F02E62AA-1B70-46ED-B60F-37FD66B1FDB6}"/>
    <dgm:cxn modelId="{E12081F5-E0A3-442B-9FFE-936B38440C1A}" type="presOf" srcId="{A376B76D-382E-4252-BE8B-72BDAAB4BE34}" destId="{237F2567-93BE-40A7-9164-988B3E98BDAB}" srcOrd="0" destOrd="0" presId="urn:microsoft.com/office/officeart/2018/2/layout/IconVerticalSolidList"/>
    <dgm:cxn modelId="{F5EA47B6-DA0E-4866-9B34-3E08B2DA723C}" type="presParOf" srcId="{F5DDA994-3319-4AD1-B0B4-B7F1686BA968}" destId="{424B1A5A-96CD-40B8-AE5E-441B795582AC}" srcOrd="0" destOrd="0" presId="urn:microsoft.com/office/officeart/2018/2/layout/IconVerticalSolidList"/>
    <dgm:cxn modelId="{DE8A356D-6BC4-4FBB-A4C4-8CA6ECCEE482}" type="presParOf" srcId="{424B1A5A-96CD-40B8-AE5E-441B795582AC}" destId="{9BE46687-44F7-444D-8669-90CBA112F7C4}" srcOrd="0" destOrd="0" presId="urn:microsoft.com/office/officeart/2018/2/layout/IconVerticalSolidList"/>
    <dgm:cxn modelId="{3235C945-7737-489D-9F9C-497B92FF96D1}" type="presParOf" srcId="{424B1A5A-96CD-40B8-AE5E-441B795582AC}" destId="{6B7133C2-7D4D-4263-8A7A-EDFBF7F0F576}" srcOrd="1" destOrd="0" presId="urn:microsoft.com/office/officeart/2018/2/layout/IconVerticalSolidList"/>
    <dgm:cxn modelId="{F7CF6F01-EEF8-40BE-86BE-4680D120FDED}" type="presParOf" srcId="{424B1A5A-96CD-40B8-AE5E-441B795582AC}" destId="{B48A3416-AFD6-4A90-9EEA-9B3E95AECA51}" srcOrd="2" destOrd="0" presId="urn:microsoft.com/office/officeart/2018/2/layout/IconVerticalSolidList"/>
    <dgm:cxn modelId="{819AE81E-C77C-42F3-A272-2402DC0C668B}" type="presParOf" srcId="{424B1A5A-96CD-40B8-AE5E-441B795582AC}" destId="{237F2567-93BE-40A7-9164-988B3E98BDAB}" srcOrd="3" destOrd="0" presId="urn:microsoft.com/office/officeart/2018/2/layout/IconVerticalSolidList"/>
    <dgm:cxn modelId="{5F9EC4DC-83A8-43F6-BC86-E49E6BE5592C}" type="presParOf" srcId="{F5DDA994-3319-4AD1-B0B4-B7F1686BA968}" destId="{72E8C7EC-53E9-4834-AF69-453984F2C287}" srcOrd="1" destOrd="0" presId="urn:microsoft.com/office/officeart/2018/2/layout/IconVerticalSolidList"/>
    <dgm:cxn modelId="{16E52D97-060B-41E6-8FC1-4F8B4870C63F}" type="presParOf" srcId="{F5DDA994-3319-4AD1-B0B4-B7F1686BA968}" destId="{AD6BFACC-1441-4451-B9DF-9DEA7E9A3F55}" srcOrd="2" destOrd="0" presId="urn:microsoft.com/office/officeart/2018/2/layout/IconVerticalSolidList"/>
    <dgm:cxn modelId="{D830982E-7147-4C16-897F-4DFEA84CAFB6}" type="presParOf" srcId="{AD6BFACC-1441-4451-B9DF-9DEA7E9A3F55}" destId="{EE3B2D4F-BB5B-4772-8755-5BAFEECC87B3}" srcOrd="0" destOrd="0" presId="urn:microsoft.com/office/officeart/2018/2/layout/IconVerticalSolidList"/>
    <dgm:cxn modelId="{5084EF02-D3AB-41AB-A05D-F4D62EBE93F1}" type="presParOf" srcId="{AD6BFACC-1441-4451-B9DF-9DEA7E9A3F55}" destId="{45CDC9FF-DAE2-4C17-86ED-EF9F1EB17668}" srcOrd="1" destOrd="0" presId="urn:microsoft.com/office/officeart/2018/2/layout/IconVerticalSolidList"/>
    <dgm:cxn modelId="{034BB565-190A-4078-86BA-A1363326D526}" type="presParOf" srcId="{AD6BFACC-1441-4451-B9DF-9DEA7E9A3F55}" destId="{9C79BB3F-685F-4342-B8E5-EAC2A5DB29DD}" srcOrd="2" destOrd="0" presId="urn:microsoft.com/office/officeart/2018/2/layout/IconVerticalSolidList"/>
    <dgm:cxn modelId="{F6A96C2E-0DDF-402E-8B5F-81C17AA47EA0}" type="presParOf" srcId="{AD6BFACC-1441-4451-B9DF-9DEA7E9A3F55}" destId="{B2448216-7F04-4683-B708-FE991A710B5E}" srcOrd="3" destOrd="0" presId="urn:microsoft.com/office/officeart/2018/2/layout/IconVerticalSolidList"/>
    <dgm:cxn modelId="{74D9A47E-8710-40F8-8058-1966B34DD91B}" type="presParOf" srcId="{F5DDA994-3319-4AD1-B0B4-B7F1686BA968}" destId="{10DCE8AB-24C2-418F-91C3-C8AC67E999D1}" srcOrd="3" destOrd="0" presId="urn:microsoft.com/office/officeart/2018/2/layout/IconVerticalSolidList"/>
    <dgm:cxn modelId="{02B89BA8-7A47-4017-B7D6-60FB1FBEF10F}" type="presParOf" srcId="{F5DDA994-3319-4AD1-B0B4-B7F1686BA968}" destId="{6FCF2E33-5864-4C63-9242-CACEC5008D2F}" srcOrd="4" destOrd="0" presId="urn:microsoft.com/office/officeart/2018/2/layout/IconVerticalSolidList"/>
    <dgm:cxn modelId="{B3C30C1D-AE45-4E61-8496-D4E1E676966F}" type="presParOf" srcId="{6FCF2E33-5864-4C63-9242-CACEC5008D2F}" destId="{5ED83BD5-8539-4A42-BAFE-A4889F94D356}" srcOrd="0" destOrd="0" presId="urn:microsoft.com/office/officeart/2018/2/layout/IconVerticalSolidList"/>
    <dgm:cxn modelId="{DCCF17CA-55F5-4B06-A1C7-D386E9F49123}" type="presParOf" srcId="{6FCF2E33-5864-4C63-9242-CACEC5008D2F}" destId="{78E987C3-2F30-4DFC-9CA9-9DFB16761E7D}" srcOrd="1" destOrd="0" presId="urn:microsoft.com/office/officeart/2018/2/layout/IconVerticalSolidList"/>
    <dgm:cxn modelId="{7AF5A852-8D33-4ED8-9E64-888B6DD2321E}" type="presParOf" srcId="{6FCF2E33-5864-4C63-9242-CACEC5008D2F}" destId="{74D5D409-0D51-4B4B-9D49-B5DAD032722E}" srcOrd="2" destOrd="0" presId="urn:microsoft.com/office/officeart/2018/2/layout/IconVerticalSolidList"/>
    <dgm:cxn modelId="{9E9107D5-3F5F-42DB-BADC-409067CFAFFC}" type="presParOf" srcId="{6FCF2E33-5864-4C63-9242-CACEC5008D2F}" destId="{A3C75F67-B4A8-4E18-AE7D-54AF7A745334}" srcOrd="3" destOrd="0" presId="urn:microsoft.com/office/officeart/2018/2/layout/IconVerticalSolidList"/>
    <dgm:cxn modelId="{81DB40E0-015D-4CC3-B6DD-875493C98676}" type="presParOf" srcId="{F5DDA994-3319-4AD1-B0B4-B7F1686BA968}" destId="{9D796EE3-5743-40CF-805B-806DCA376C22}" srcOrd="5" destOrd="0" presId="urn:microsoft.com/office/officeart/2018/2/layout/IconVerticalSolidList"/>
    <dgm:cxn modelId="{B6BEBE5B-B9FD-4A12-9721-D2FC8C079739}" type="presParOf" srcId="{F5DDA994-3319-4AD1-B0B4-B7F1686BA968}" destId="{2F65A2CF-445A-4F86-86EB-A6102D12A6EA}" srcOrd="6" destOrd="0" presId="urn:microsoft.com/office/officeart/2018/2/layout/IconVerticalSolidList"/>
    <dgm:cxn modelId="{8D57ED94-182F-4736-8BDC-A7CFF74238BD}" type="presParOf" srcId="{2F65A2CF-445A-4F86-86EB-A6102D12A6EA}" destId="{50BFF08D-13E4-4F74-A88A-F4C8D0B021A6}" srcOrd="0" destOrd="0" presId="urn:microsoft.com/office/officeart/2018/2/layout/IconVerticalSolidList"/>
    <dgm:cxn modelId="{17471F47-6DE9-4190-B92F-9B1F74D617A2}" type="presParOf" srcId="{2F65A2CF-445A-4F86-86EB-A6102D12A6EA}" destId="{2C7DA404-7AEE-4908-A5C4-899817348D79}" srcOrd="1" destOrd="0" presId="urn:microsoft.com/office/officeart/2018/2/layout/IconVerticalSolidList"/>
    <dgm:cxn modelId="{76B12AE5-0335-4C51-BAA7-657BFA8F7123}" type="presParOf" srcId="{2F65A2CF-445A-4F86-86EB-A6102D12A6EA}" destId="{88EBFA86-CDC3-48E9-ACE2-34326CB420C5}" srcOrd="2" destOrd="0" presId="urn:microsoft.com/office/officeart/2018/2/layout/IconVerticalSolidList"/>
    <dgm:cxn modelId="{D25D14AF-0B5C-45F6-9F13-0E1F49364D19}" type="presParOf" srcId="{2F65A2CF-445A-4F86-86EB-A6102D12A6EA}" destId="{188EE101-36F8-4E77-81D0-DA1FF65831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21C2BF-2530-4441-9975-0E7A82CB3E0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1ACCC-D7C4-4073-A74D-98FFAC66CBFD}">
      <dgm:prSet/>
      <dgm:spPr/>
      <dgm:t>
        <a:bodyPr/>
        <a:lstStyle/>
        <a:p>
          <a:pPr>
            <a:lnSpc>
              <a:spcPct val="100000"/>
            </a:lnSpc>
          </a:pPr>
          <a:r>
            <a:rPr lang="en-US" b="1" i="0" dirty="0"/>
            <a:t>6. Temperature Forecasting:</a:t>
          </a:r>
          <a:r>
            <a:rPr lang="en-US" b="0" i="0" dirty="0"/>
            <a:t> Utilize the trained ARIMA model to generate short-term temperature forecasts. These forecasts provide valuable insights into future temperature trends and help anticipate potential temperature fluctuations.</a:t>
          </a:r>
          <a:endParaRPr lang="en-US" dirty="0"/>
        </a:p>
      </dgm:t>
    </dgm:pt>
    <dgm:pt modelId="{A482C967-125C-415C-BF72-83A0E21CC3A7}" type="parTrans" cxnId="{D36D5129-3D8B-4B24-BABE-CBBB4A6D118E}">
      <dgm:prSet/>
      <dgm:spPr/>
      <dgm:t>
        <a:bodyPr/>
        <a:lstStyle/>
        <a:p>
          <a:endParaRPr lang="en-US"/>
        </a:p>
      </dgm:t>
    </dgm:pt>
    <dgm:pt modelId="{7C0282CB-F95A-4B85-BE47-7A624FC589E5}" type="sibTrans" cxnId="{D36D5129-3D8B-4B24-BABE-CBBB4A6D118E}">
      <dgm:prSet/>
      <dgm:spPr/>
      <dgm:t>
        <a:bodyPr/>
        <a:lstStyle/>
        <a:p>
          <a:endParaRPr lang="en-US"/>
        </a:p>
      </dgm:t>
    </dgm:pt>
    <dgm:pt modelId="{7CA54E05-8CFB-4BBD-9DD8-5D9544CCA41D}">
      <dgm:prSet/>
      <dgm:spPr/>
      <dgm:t>
        <a:bodyPr/>
        <a:lstStyle/>
        <a:p>
          <a:pPr>
            <a:lnSpc>
              <a:spcPct val="100000"/>
            </a:lnSpc>
          </a:pPr>
          <a:r>
            <a:rPr lang="en-US" b="1" i="0" dirty="0"/>
            <a:t>7. Performance Evaluation:</a:t>
          </a:r>
          <a:r>
            <a:rPr lang="en-US" b="0" i="0" dirty="0"/>
            <a:t> Quantitatively evaluate the accuracy of the ARIMA model's forecasts using evaluation metrics. Compare the model's predictions with actual temperature observations to assess its reliability and potential areas for improvement.</a:t>
          </a:r>
          <a:endParaRPr lang="en-US" dirty="0"/>
        </a:p>
      </dgm:t>
    </dgm:pt>
    <dgm:pt modelId="{1393B5B3-500D-4C85-BB85-96E875612155}" type="parTrans" cxnId="{CBF539FA-0D17-42C3-A338-A9BDC8A9CBF4}">
      <dgm:prSet/>
      <dgm:spPr/>
      <dgm:t>
        <a:bodyPr/>
        <a:lstStyle/>
        <a:p>
          <a:endParaRPr lang="en-US"/>
        </a:p>
      </dgm:t>
    </dgm:pt>
    <dgm:pt modelId="{9875BF7B-4ABA-4CA1-8CC3-3B445843466F}" type="sibTrans" cxnId="{CBF539FA-0D17-42C3-A338-A9BDC8A9CBF4}">
      <dgm:prSet/>
      <dgm:spPr/>
      <dgm:t>
        <a:bodyPr/>
        <a:lstStyle/>
        <a:p>
          <a:endParaRPr lang="en-US"/>
        </a:p>
      </dgm:t>
    </dgm:pt>
    <dgm:pt modelId="{35CAD0EF-FBCA-4639-92ED-6328E3B10BD3}">
      <dgm:prSet/>
      <dgm:spPr/>
      <dgm:t>
        <a:bodyPr/>
        <a:lstStyle/>
        <a:p>
          <a:pPr>
            <a:lnSpc>
              <a:spcPct val="100000"/>
            </a:lnSpc>
          </a:pPr>
          <a:r>
            <a:rPr lang="en-US" b="1" i="0" dirty="0"/>
            <a:t>8. Visualization and Interpretation:</a:t>
          </a:r>
          <a:r>
            <a:rPr lang="en-US" b="0" i="0" dirty="0"/>
            <a:t> Create visualizations, such as time series plots and forecast plots, to present the model's predictions alongside historical temperature data. These visualizations aid in understanding temperature trends and validating the model's performance</a:t>
          </a:r>
          <a:endParaRPr lang="en-US" dirty="0"/>
        </a:p>
      </dgm:t>
    </dgm:pt>
    <dgm:pt modelId="{6CDB465B-98B3-4503-BA5A-F23FB1F69275}" type="parTrans" cxnId="{29E34968-994A-4248-AF47-225E7B5629DC}">
      <dgm:prSet/>
      <dgm:spPr/>
      <dgm:t>
        <a:bodyPr/>
        <a:lstStyle/>
        <a:p>
          <a:endParaRPr lang="en-US"/>
        </a:p>
      </dgm:t>
    </dgm:pt>
    <dgm:pt modelId="{B24168D4-66B4-4BC0-AEF5-DD18BA8F329A}" type="sibTrans" cxnId="{29E34968-994A-4248-AF47-225E7B5629DC}">
      <dgm:prSet/>
      <dgm:spPr/>
      <dgm:t>
        <a:bodyPr/>
        <a:lstStyle/>
        <a:p>
          <a:endParaRPr lang="en-US"/>
        </a:p>
      </dgm:t>
    </dgm:pt>
    <dgm:pt modelId="{E922CD40-B75F-41F6-82A2-6E2E59182563}">
      <dgm:prSet/>
      <dgm:spPr/>
      <dgm:t>
        <a:bodyPr/>
        <a:lstStyle/>
        <a:p>
          <a:pPr>
            <a:lnSpc>
              <a:spcPct val="100000"/>
            </a:lnSpc>
          </a:pPr>
          <a:r>
            <a:rPr lang="en-US" b="1" i="0" dirty="0"/>
            <a:t>5. Model Training and Validation:</a:t>
          </a:r>
          <a:r>
            <a:rPr lang="en-US" b="0" i="0" dirty="0"/>
            <a:t> Divide the data into training and validation sets. Train the ARIMA model on the training data and validate its performance on the validation set. Use metrics like Mean Absolute Error (MAE), Root Mean Square Error (RMSE), and AIC to assess the model's accuracy.</a:t>
          </a:r>
          <a:endParaRPr lang="en-US" dirty="0"/>
        </a:p>
      </dgm:t>
    </dgm:pt>
    <dgm:pt modelId="{E7D3BF26-D3B9-481E-A286-CED0B7A748DB}" type="sibTrans" cxnId="{F54290B1-8F6F-4371-994C-3EDABBF8978F}">
      <dgm:prSet/>
      <dgm:spPr/>
      <dgm:t>
        <a:bodyPr/>
        <a:lstStyle/>
        <a:p>
          <a:endParaRPr lang="en-US"/>
        </a:p>
      </dgm:t>
    </dgm:pt>
    <dgm:pt modelId="{FC3DA5CD-2FAF-4CC0-8497-1AEDDE23403F}" type="parTrans" cxnId="{F54290B1-8F6F-4371-994C-3EDABBF8978F}">
      <dgm:prSet/>
      <dgm:spPr/>
      <dgm:t>
        <a:bodyPr/>
        <a:lstStyle/>
        <a:p>
          <a:endParaRPr lang="en-US"/>
        </a:p>
      </dgm:t>
    </dgm:pt>
    <dgm:pt modelId="{9D786416-E0EC-422C-9153-1824D1CA3E0F}" type="pres">
      <dgm:prSet presAssocID="{CD21C2BF-2530-4441-9975-0E7A82CB3E0F}" presName="root" presStyleCnt="0">
        <dgm:presLayoutVars>
          <dgm:dir/>
          <dgm:resizeHandles val="exact"/>
        </dgm:presLayoutVars>
      </dgm:prSet>
      <dgm:spPr/>
    </dgm:pt>
    <dgm:pt modelId="{F39FA06D-5326-4025-8364-FFC65BCBB0F3}" type="pres">
      <dgm:prSet presAssocID="{E922CD40-B75F-41F6-82A2-6E2E59182563}" presName="compNode" presStyleCnt="0"/>
      <dgm:spPr/>
    </dgm:pt>
    <dgm:pt modelId="{0245766D-84D2-41BF-AEDF-80EBF4E11604}" type="pres">
      <dgm:prSet presAssocID="{E922CD40-B75F-41F6-82A2-6E2E59182563}" presName="bgRect" presStyleLbl="bgShp" presStyleIdx="0" presStyleCnt="4"/>
      <dgm:spPr/>
    </dgm:pt>
    <dgm:pt modelId="{84EDFE12-57AE-4631-B23A-AAEE99B4A050}" type="pres">
      <dgm:prSet presAssocID="{E922CD40-B75F-41F6-82A2-6E2E591825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05B6976-F537-4FC3-8D40-EBC7EF0490FC}" type="pres">
      <dgm:prSet presAssocID="{E922CD40-B75F-41F6-82A2-6E2E59182563}" presName="spaceRect" presStyleCnt="0"/>
      <dgm:spPr/>
    </dgm:pt>
    <dgm:pt modelId="{BF38A9AF-9508-4885-8206-815F90D45DAB}" type="pres">
      <dgm:prSet presAssocID="{E922CD40-B75F-41F6-82A2-6E2E59182563}" presName="parTx" presStyleLbl="revTx" presStyleIdx="0" presStyleCnt="4" custScaleY="136316">
        <dgm:presLayoutVars>
          <dgm:chMax val="0"/>
          <dgm:chPref val="0"/>
        </dgm:presLayoutVars>
      </dgm:prSet>
      <dgm:spPr/>
    </dgm:pt>
    <dgm:pt modelId="{7154D7D1-EC16-4D92-9A67-46A020D93115}" type="pres">
      <dgm:prSet presAssocID="{E7D3BF26-D3B9-481E-A286-CED0B7A748DB}" presName="sibTrans" presStyleCnt="0"/>
      <dgm:spPr/>
    </dgm:pt>
    <dgm:pt modelId="{9B5B4C59-3469-45D5-A159-2F9676482617}" type="pres">
      <dgm:prSet presAssocID="{F221ACCC-D7C4-4073-A74D-98FFAC66CBFD}" presName="compNode" presStyleCnt="0"/>
      <dgm:spPr/>
    </dgm:pt>
    <dgm:pt modelId="{D0BC1B32-24C3-4BF0-A3EB-17E67F883004}" type="pres">
      <dgm:prSet presAssocID="{F221ACCC-D7C4-4073-A74D-98FFAC66CBFD}" presName="bgRect" presStyleLbl="bgShp" presStyleIdx="1" presStyleCnt="4"/>
      <dgm:spPr/>
    </dgm:pt>
    <dgm:pt modelId="{F0F3E84E-0AB1-4041-9DA3-3DFBF042B8DB}" type="pres">
      <dgm:prSet presAssocID="{F221ACCC-D7C4-4073-A74D-98FFAC66CB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ermometer"/>
        </a:ext>
      </dgm:extLst>
    </dgm:pt>
    <dgm:pt modelId="{0F74F7E1-B84B-4D54-BDE3-7DBD0F93B0BC}" type="pres">
      <dgm:prSet presAssocID="{F221ACCC-D7C4-4073-A74D-98FFAC66CBFD}" presName="spaceRect" presStyleCnt="0"/>
      <dgm:spPr/>
    </dgm:pt>
    <dgm:pt modelId="{5C4FA51A-1072-4B61-8302-234D2C6D07B0}" type="pres">
      <dgm:prSet presAssocID="{F221ACCC-D7C4-4073-A74D-98FFAC66CBFD}" presName="parTx" presStyleLbl="revTx" presStyleIdx="1" presStyleCnt="4">
        <dgm:presLayoutVars>
          <dgm:chMax val="0"/>
          <dgm:chPref val="0"/>
        </dgm:presLayoutVars>
      </dgm:prSet>
      <dgm:spPr/>
    </dgm:pt>
    <dgm:pt modelId="{1A9C22F5-F5FA-4CA2-8E78-F14BB73D9F16}" type="pres">
      <dgm:prSet presAssocID="{7C0282CB-F95A-4B85-BE47-7A624FC589E5}" presName="sibTrans" presStyleCnt="0"/>
      <dgm:spPr/>
    </dgm:pt>
    <dgm:pt modelId="{68B8F96F-A956-4141-9E1D-F4FC598F8259}" type="pres">
      <dgm:prSet presAssocID="{7CA54E05-8CFB-4BBD-9DD8-5D9544CCA41D}" presName="compNode" presStyleCnt="0"/>
      <dgm:spPr/>
    </dgm:pt>
    <dgm:pt modelId="{D199DE76-0D64-439C-BF4B-226D254A8E97}" type="pres">
      <dgm:prSet presAssocID="{7CA54E05-8CFB-4BBD-9DD8-5D9544CCA41D}" presName="bgRect" presStyleLbl="bgShp" presStyleIdx="2" presStyleCnt="4"/>
      <dgm:spPr/>
    </dgm:pt>
    <dgm:pt modelId="{12F0C7B8-8D46-4736-A4C9-538B9275362D}" type="pres">
      <dgm:prSet presAssocID="{7CA54E05-8CFB-4BBD-9DD8-5D9544CCA4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2BBEB100-7AB8-4958-8C9C-A298490AE343}" type="pres">
      <dgm:prSet presAssocID="{7CA54E05-8CFB-4BBD-9DD8-5D9544CCA41D}" presName="spaceRect" presStyleCnt="0"/>
      <dgm:spPr/>
    </dgm:pt>
    <dgm:pt modelId="{5C34C826-FFB6-408B-B79A-27BA0F011101}" type="pres">
      <dgm:prSet presAssocID="{7CA54E05-8CFB-4BBD-9DD8-5D9544CCA41D}" presName="parTx" presStyleLbl="revTx" presStyleIdx="2" presStyleCnt="4">
        <dgm:presLayoutVars>
          <dgm:chMax val="0"/>
          <dgm:chPref val="0"/>
        </dgm:presLayoutVars>
      </dgm:prSet>
      <dgm:spPr/>
    </dgm:pt>
    <dgm:pt modelId="{4756D92A-53C1-41AE-92AC-E467DAD23077}" type="pres">
      <dgm:prSet presAssocID="{9875BF7B-4ABA-4CA1-8CC3-3B445843466F}" presName="sibTrans" presStyleCnt="0"/>
      <dgm:spPr/>
    </dgm:pt>
    <dgm:pt modelId="{E474D7EC-8D3E-42FF-A89D-DF46A15FDE18}" type="pres">
      <dgm:prSet presAssocID="{35CAD0EF-FBCA-4639-92ED-6328E3B10BD3}" presName="compNode" presStyleCnt="0"/>
      <dgm:spPr/>
    </dgm:pt>
    <dgm:pt modelId="{2B0DFD0A-6E62-4E88-A85D-6D2048CDA0D3}" type="pres">
      <dgm:prSet presAssocID="{35CAD0EF-FBCA-4639-92ED-6328E3B10BD3}" presName="bgRect" presStyleLbl="bgShp" presStyleIdx="3" presStyleCnt="4"/>
      <dgm:spPr/>
    </dgm:pt>
    <dgm:pt modelId="{8165374F-94D1-49E8-82D1-9CA9F4550B47}" type="pres">
      <dgm:prSet presAssocID="{35CAD0EF-FBCA-4639-92ED-6328E3B10BD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C197731B-7E50-4412-8ECC-16B2198D7690}" type="pres">
      <dgm:prSet presAssocID="{35CAD0EF-FBCA-4639-92ED-6328E3B10BD3}" presName="spaceRect" presStyleCnt="0"/>
      <dgm:spPr/>
    </dgm:pt>
    <dgm:pt modelId="{AB1405BA-3F76-410C-8D03-B127E5BF3AE2}" type="pres">
      <dgm:prSet presAssocID="{35CAD0EF-FBCA-4639-92ED-6328E3B10BD3}" presName="parTx" presStyleLbl="revTx" presStyleIdx="3" presStyleCnt="4">
        <dgm:presLayoutVars>
          <dgm:chMax val="0"/>
          <dgm:chPref val="0"/>
        </dgm:presLayoutVars>
      </dgm:prSet>
      <dgm:spPr/>
    </dgm:pt>
  </dgm:ptLst>
  <dgm:cxnLst>
    <dgm:cxn modelId="{25AE4E12-7D5B-4CFA-BF86-B1B9847EF5D4}" type="presOf" srcId="{CD21C2BF-2530-4441-9975-0E7A82CB3E0F}" destId="{9D786416-E0EC-422C-9153-1824D1CA3E0F}" srcOrd="0" destOrd="0" presId="urn:microsoft.com/office/officeart/2018/2/layout/IconVerticalSolidList"/>
    <dgm:cxn modelId="{D36D5129-3D8B-4B24-BABE-CBBB4A6D118E}" srcId="{CD21C2BF-2530-4441-9975-0E7A82CB3E0F}" destId="{F221ACCC-D7C4-4073-A74D-98FFAC66CBFD}" srcOrd="1" destOrd="0" parTransId="{A482C967-125C-415C-BF72-83A0E21CC3A7}" sibTransId="{7C0282CB-F95A-4B85-BE47-7A624FC589E5}"/>
    <dgm:cxn modelId="{29E34968-994A-4248-AF47-225E7B5629DC}" srcId="{CD21C2BF-2530-4441-9975-0E7A82CB3E0F}" destId="{35CAD0EF-FBCA-4639-92ED-6328E3B10BD3}" srcOrd="3" destOrd="0" parTransId="{6CDB465B-98B3-4503-BA5A-F23FB1F69275}" sibTransId="{B24168D4-66B4-4BC0-AEF5-DD18BA8F329A}"/>
    <dgm:cxn modelId="{006B0E78-92A8-452E-9C9D-A54513154420}" type="presOf" srcId="{E922CD40-B75F-41F6-82A2-6E2E59182563}" destId="{BF38A9AF-9508-4885-8206-815F90D45DAB}" srcOrd="0" destOrd="0" presId="urn:microsoft.com/office/officeart/2018/2/layout/IconVerticalSolidList"/>
    <dgm:cxn modelId="{F4C79CA6-25D9-476E-87C0-4D1FB3274266}" type="presOf" srcId="{F221ACCC-D7C4-4073-A74D-98FFAC66CBFD}" destId="{5C4FA51A-1072-4B61-8302-234D2C6D07B0}" srcOrd="0" destOrd="0" presId="urn:microsoft.com/office/officeart/2018/2/layout/IconVerticalSolidList"/>
    <dgm:cxn modelId="{F54290B1-8F6F-4371-994C-3EDABBF8978F}" srcId="{CD21C2BF-2530-4441-9975-0E7A82CB3E0F}" destId="{E922CD40-B75F-41F6-82A2-6E2E59182563}" srcOrd="0" destOrd="0" parTransId="{FC3DA5CD-2FAF-4CC0-8497-1AEDDE23403F}" sibTransId="{E7D3BF26-D3B9-481E-A286-CED0B7A748DB}"/>
    <dgm:cxn modelId="{B277E8C0-A6EF-422C-AE1B-90D3F71D936F}" type="presOf" srcId="{7CA54E05-8CFB-4BBD-9DD8-5D9544CCA41D}" destId="{5C34C826-FFB6-408B-B79A-27BA0F011101}" srcOrd="0" destOrd="0" presId="urn:microsoft.com/office/officeart/2018/2/layout/IconVerticalSolidList"/>
    <dgm:cxn modelId="{62A6B9E5-65A4-4089-886C-7FE219F093A8}" type="presOf" srcId="{35CAD0EF-FBCA-4639-92ED-6328E3B10BD3}" destId="{AB1405BA-3F76-410C-8D03-B127E5BF3AE2}" srcOrd="0" destOrd="0" presId="urn:microsoft.com/office/officeart/2018/2/layout/IconVerticalSolidList"/>
    <dgm:cxn modelId="{CBF539FA-0D17-42C3-A338-A9BDC8A9CBF4}" srcId="{CD21C2BF-2530-4441-9975-0E7A82CB3E0F}" destId="{7CA54E05-8CFB-4BBD-9DD8-5D9544CCA41D}" srcOrd="2" destOrd="0" parTransId="{1393B5B3-500D-4C85-BB85-96E875612155}" sibTransId="{9875BF7B-4ABA-4CA1-8CC3-3B445843466F}"/>
    <dgm:cxn modelId="{956A35E1-F2C6-4BBF-ADF7-267EC1D67129}" type="presParOf" srcId="{9D786416-E0EC-422C-9153-1824D1CA3E0F}" destId="{F39FA06D-5326-4025-8364-FFC65BCBB0F3}" srcOrd="0" destOrd="0" presId="urn:microsoft.com/office/officeart/2018/2/layout/IconVerticalSolidList"/>
    <dgm:cxn modelId="{6BF535C8-3330-44C6-85E5-2F123444230B}" type="presParOf" srcId="{F39FA06D-5326-4025-8364-FFC65BCBB0F3}" destId="{0245766D-84D2-41BF-AEDF-80EBF4E11604}" srcOrd="0" destOrd="0" presId="urn:microsoft.com/office/officeart/2018/2/layout/IconVerticalSolidList"/>
    <dgm:cxn modelId="{F8D5D719-BA4B-4CE7-B97C-33DC56DBC422}" type="presParOf" srcId="{F39FA06D-5326-4025-8364-FFC65BCBB0F3}" destId="{84EDFE12-57AE-4631-B23A-AAEE99B4A050}" srcOrd="1" destOrd="0" presId="urn:microsoft.com/office/officeart/2018/2/layout/IconVerticalSolidList"/>
    <dgm:cxn modelId="{E02087B9-2D81-4DE9-BF20-F769B8E79FFC}" type="presParOf" srcId="{F39FA06D-5326-4025-8364-FFC65BCBB0F3}" destId="{005B6976-F537-4FC3-8D40-EBC7EF0490FC}" srcOrd="2" destOrd="0" presId="urn:microsoft.com/office/officeart/2018/2/layout/IconVerticalSolidList"/>
    <dgm:cxn modelId="{5F3006FA-58F4-4264-912D-FF63A9BFF8E1}" type="presParOf" srcId="{F39FA06D-5326-4025-8364-FFC65BCBB0F3}" destId="{BF38A9AF-9508-4885-8206-815F90D45DAB}" srcOrd="3" destOrd="0" presId="urn:microsoft.com/office/officeart/2018/2/layout/IconVerticalSolidList"/>
    <dgm:cxn modelId="{0169B3F8-3956-4C8B-A879-AB639C917439}" type="presParOf" srcId="{9D786416-E0EC-422C-9153-1824D1CA3E0F}" destId="{7154D7D1-EC16-4D92-9A67-46A020D93115}" srcOrd="1" destOrd="0" presId="urn:microsoft.com/office/officeart/2018/2/layout/IconVerticalSolidList"/>
    <dgm:cxn modelId="{8B8AC068-9087-4898-9595-8C26D5041157}" type="presParOf" srcId="{9D786416-E0EC-422C-9153-1824D1CA3E0F}" destId="{9B5B4C59-3469-45D5-A159-2F9676482617}" srcOrd="2" destOrd="0" presId="urn:microsoft.com/office/officeart/2018/2/layout/IconVerticalSolidList"/>
    <dgm:cxn modelId="{B00B9A9D-5A7F-4986-B6C1-A6D70EEEBB9C}" type="presParOf" srcId="{9B5B4C59-3469-45D5-A159-2F9676482617}" destId="{D0BC1B32-24C3-4BF0-A3EB-17E67F883004}" srcOrd="0" destOrd="0" presId="urn:microsoft.com/office/officeart/2018/2/layout/IconVerticalSolidList"/>
    <dgm:cxn modelId="{7FC9C4F9-CE37-4B4F-BCC9-3A4E03B3752E}" type="presParOf" srcId="{9B5B4C59-3469-45D5-A159-2F9676482617}" destId="{F0F3E84E-0AB1-4041-9DA3-3DFBF042B8DB}" srcOrd="1" destOrd="0" presId="urn:microsoft.com/office/officeart/2018/2/layout/IconVerticalSolidList"/>
    <dgm:cxn modelId="{50AA7073-3C06-4C3D-985D-BCA0169E6BDD}" type="presParOf" srcId="{9B5B4C59-3469-45D5-A159-2F9676482617}" destId="{0F74F7E1-B84B-4D54-BDE3-7DBD0F93B0BC}" srcOrd="2" destOrd="0" presId="urn:microsoft.com/office/officeart/2018/2/layout/IconVerticalSolidList"/>
    <dgm:cxn modelId="{17A26BC0-DDA4-4252-86E3-96EA44ADB617}" type="presParOf" srcId="{9B5B4C59-3469-45D5-A159-2F9676482617}" destId="{5C4FA51A-1072-4B61-8302-234D2C6D07B0}" srcOrd="3" destOrd="0" presId="urn:microsoft.com/office/officeart/2018/2/layout/IconVerticalSolidList"/>
    <dgm:cxn modelId="{467914F0-8DB0-41D6-8972-238B1DDC39C5}" type="presParOf" srcId="{9D786416-E0EC-422C-9153-1824D1CA3E0F}" destId="{1A9C22F5-F5FA-4CA2-8E78-F14BB73D9F16}" srcOrd="3" destOrd="0" presId="urn:microsoft.com/office/officeart/2018/2/layout/IconVerticalSolidList"/>
    <dgm:cxn modelId="{F20C0729-7CAA-4952-9CF8-0E0BB4948CB7}" type="presParOf" srcId="{9D786416-E0EC-422C-9153-1824D1CA3E0F}" destId="{68B8F96F-A956-4141-9E1D-F4FC598F8259}" srcOrd="4" destOrd="0" presId="urn:microsoft.com/office/officeart/2018/2/layout/IconVerticalSolidList"/>
    <dgm:cxn modelId="{1634B07E-F910-43A2-982C-560E55607CF1}" type="presParOf" srcId="{68B8F96F-A956-4141-9E1D-F4FC598F8259}" destId="{D199DE76-0D64-439C-BF4B-226D254A8E97}" srcOrd="0" destOrd="0" presId="urn:microsoft.com/office/officeart/2018/2/layout/IconVerticalSolidList"/>
    <dgm:cxn modelId="{DBC25F02-8BE5-4E64-AEA5-90FADB8EBFF2}" type="presParOf" srcId="{68B8F96F-A956-4141-9E1D-F4FC598F8259}" destId="{12F0C7B8-8D46-4736-A4C9-538B9275362D}" srcOrd="1" destOrd="0" presId="urn:microsoft.com/office/officeart/2018/2/layout/IconVerticalSolidList"/>
    <dgm:cxn modelId="{2D1074F0-45F6-439E-957C-ED80D1B3EBC3}" type="presParOf" srcId="{68B8F96F-A956-4141-9E1D-F4FC598F8259}" destId="{2BBEB100-7AB8-4958-8C9C-A298490AE343}" srcOrd="2" destOrd="0" presId="urn:microsoft.com/office/officeart/2018/2/layout/IconVerticalSolidList"/>
    <dgm:cxn modelId="{307610C5-7488-4669-9EAF-9D7C95998DFE}" type="presParOf" srcId="{68B8F96F-A956-4141-9E1D-F4FC598F8259}" destId="{5C34C826-FFB6-408B-B79A-27BA0F011101}" srcOrd="3" destOrd="0" presId="urn:microsoft.com/office/officeart/2018/2/layout/IconVerticalSolidList"/>
    <dgm:cxn modelId="{BE5C6A04-D1FE-40BC-A115-155C04E7992F}" type="presParOf" srcId="{9D786416-E0EC-422C-9153-1824D1CA3E0F}" destId="{4756D92A-53C1-41AE-92AC-E467DAD23077}" srcOrd="5" destOrd="0" presId="urn:microsoft.com/office/officeart/2018/2/layout/IconVerticalSolidList"/>
    <dgm:cxn modelId="{16026C21-DEF1-479F-BF11-45BF5DA8CDC6}" type="presParOf" srcId="{9D786416-E0EC-422C-9153-1824D1CA3E0F}" destId="{E474D7EC-8D3E-42FF-A89D-DF46A15FDE18}" srcOrd="6" destOrd="0" presId="urn:microsoft.com/office/officeart/2018/2/layout/IconVerticalSolidList"/>
    <dgm:cxn modelId="{60AA2485-BB5F-4F8B-8F17-E420534B049B}" type="presParOf" srcId="{E474D7EC-8D3E-42FF-A89D-DF46A15FDE18}" destId="{2B0DFD0A-6E62-4E88-A85D-6D2048CDA0D3}" srcOrd="0" destOrd="0" presId="urn:microsoft.com/office/officeart/2018/2/layout/IconVerticalSolidList"/>
    <dgm:cxn modelId="{9826EE11-8996-4717-9B12-38986ADD4C4F}" type="presParOf" srcId="{E474D7EC-8D3E-42FF-A89D-DF46A15FDE18}" destId="{8165374F-94D1-49E8-82D1-9CA9F4550B47}" srcOrd="1" destOrd="0" presId="urn:microsoft.com/office/officeart/2018/2/layout/IconVerticalSolidList"/>
    <dgm:cxn modelId="{642D2341-BE33-4753-9CE4-038307F2ED26}" type="presParOf" srcId="{E474D7EC-8D3E-42FF-A89D-DF46A15FDE18}" destId="{C197731B-7E50-4412-8ECC-16B2198D7690}" srcOrd="2" destOrd="0" presId="urn:microsoft.com/office/officeart/2018/2/layout/IconVerticalSolidList"/>
    <dgm:cxn modelId="{ED535A74-0D83-41CA-9AE0-64E97FDEA99F}" type="presParOf" srcId="{E474D7EC-8D3E-42FF-A89D-DF46A15FDE18}" destId="{AB1405BA-3F76-410C-8D03-B127E5BF3A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5666B-F9B8-1F4F-BEFA-1FDFA60FE3F9}">
      <dsp:nvSpPr>
        <dsp:cNvPr id="0" name=""/>
        <dsp:cNvSpPr/>
      </dsp:nvSpPr>
      <dsp:spPr>
        <a:xfrm>
          <a:off x="826977" y="1310727"/>
          <a:ext cx="657564" cy="7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AF8B2D-5844-964A-80F6-3A8701446700}">
      <dsp:nvSpPr>
        <dsp:cNvPr id="0" name=""/>
        <dsp:cNvSpPr/>
      </dsp:nvSpPr>
      <dsp:spPr>
        <a:xfrm>
          <a:off x="1523995" y="1255474"/>
          <a:ext cx="75619" cy="142170"/>
        </a:xfrm>
        <a:prstGeom prst="chevron">
          <a:avLst>
            <a:gd name="adj" fmla="val 9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FEC6E9-1A40-2849-977F-E85C06CD517A}">
      <dsp:nvSpPr>
        <dsp:cNvPr id="0" name=""/>
        <dsp:cNvSpPr/>
      </dsp:nvSpPr>
      <dsp:spPr>
        <a:xfrm>
          <a:off x="432657" y="998639"/>
          <a:ext cx="624248" cy="62424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44600">
            <a:lnSpc>
              <a:spcPct val="90000"/>
            </a:lnSpc>
            <a:spcBef>
              <a:spcPct val="0"/>
            </a:spcBef>
            <a:spcAft>
              <a:spcPct val="35000"/>
            </a:spcAft>
            <a:buNone/>
          </a:pPr>
          <a:r>
            <a:rPr lang="en-US" sz="2800" kern="1200"/>
            <a:t>1</a:t>
          </a:r>
        </a:p>
      </dsp:txBody>
      <dsp:txXfrm>
        <a:off x="524076" y="1090058"/>
        <a:ext cx="441410" cy="441410"/>
      </dsp:txXfrm>
    </dsp:sp>
    <dsp:sp modelId="{B4976668-BB55-7749-98A1-822B5111C04E}">
      <dsp:nvSpPr>
        <dsp:cNvPr id="0" name=""/>
        <dsp:cNvSpPr/>
      </dsp:nvSpPr>
      <dsp:spPr>
        <a:xfrm>
          <a:off x="5021" y="1788486"/>
          <a:ext cx="1479520"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706" tIns="165100" rIns="116706" bIns="165100" numCol="1" spcCol="1270" anchor="t" anchorCtr="0">
          <a:noAutofit/>
        </a:bodyPr>
        <a:lstStyle/>
        <a:p>
          <a:pPr marL="0" lvl="0" indent="0" algn="l" defTabSz="488950">
            <a:lnSpc>
              <a:spcPct val="90000"/>
            </a:lnSpc>
            <a:spcBef>
              <a:spcPct val="0"/>
            </a:spcBef>
            <a:spcAft>
              <a:spcPct val="35000"/>
            </a:spcAft>
            <a:buNone/>
          </a:pPr>
          <a:r>
            <a:rPr lang="en-US" sz="1100" kern="1200" dirty="0"/>
            <a:t>Create a forecasting model utilizing historical data to create an ARIMA-based model for exact short-term temperature forecasts, which will assist in predicting future climate patterns.</a:t>
          </a:r>
        </a:p>
      </dsp:txBody>
      <dsp:txXfrm>
        <a:off x="5021" y="2084390"/>
        <a:ext cx="1479520" cy="2038245"/>
      </dsp:txXfrm>
    </dsp:sp>
    <dsp:sp modelId="{2844DE34-4EBC-0449-B403-4911AFE06FEB}">
      <dsp:nvSpPr>
        <dsp:cNvPr id="0" name=""/>
        <dsp:cNvSpPr/>
      </dsp:nvSpPr>
      <dsp:spPr>
        <a:xfrm>
          <a:off x="1648933" y="1310726"/>
          <a:ext cx="1479520" cy="7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E43356-60EF-C148-B6DD-447748EE3832}">
      <dsp:nvSpPr>
        <dsp:cNvPr id="0" name=""/>
        <dsp:cNvSpPr/>
      </dsp:nvSpPr>
      <dsp:spPr>
        <a:xfrm>
          <a:off x="3167907" y="1255473"/>
          <a:ext cx="75619" cy="142172"/>
        </a:xfrm>
        <a:prstGeom prst="chevron">
          <a:avLst>
            <a:gd name="adj" fmla="val 9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3A5F49-5FC4-884B-8F75-9F35A7D9DF48}">
      <dsp:nvSpPr>
        <dsp:cNvPr id="0" name=""/>
        <dsp:cNvSpPr/>
      </dsp:nvSpPr>
      <dsp:spPr>
        <a:xfrm>
          <a:off x="2076568" y="998638"/>
          <a:ext cx="624248" cy="62424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44600">
            <a:lnSpc>
              <a:spcPct val="90000"/>
            </a:lnSpc>
            <a:spcBef>
              <a:spcPct val="0"/>
            </a:spcBef>
            <a:spcAft>
              <a:spcPct val="35000"/>
            </a:spcAft>
            <a:buNone/>
          </a:pPr>
          <a:r>
            <a:rPr lang="en-US" sz="2800" kern="1200"/>
            <a:t>2</a:t>
          </a:r>
        </a:p>
      </dsp:txBody>
      <dsp:txXfrm>
        <a:off x="2167987" y="1090057"/>
        <a:ext cx="441410" cy="441410"/>
      </dsp:txXfrm>
    </dsp:sp>
    <dsp:sp modelId="{7D990D1D-C9DD-B149-B84B-7E62DB799D58}">
      <dsp:nvSpPr>
        <dsp:cNvPr id="0" name=""/>
        <dsp:cNvSpPr/>
      </dsp:nvSpPr>
      <dsp:spPr>
        <a:xfrm>
          <a:off x="1648933" y="1788486"/>
          <a:ext cx="1479520"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706" tIns="165100" rIns="116706" bIns="165100" numCol="1" spcCol="1270" anchor="t" anchorCtr="0">
          <a:noAutofit/>
        </a:bodyPr>
        <a:lstStyle/>
        <a:p>
          <a:pPr marL="0" lvl="0" indent="0" algn="l" defTabSz="488950">
            <a:lnSpc>
              <a:spcPct val="90000"/>
            </a:lnSpc>
            <a:spcBef>
              <a:spcPct val="0"/>
            </a:spcBef>
            <a:spcAft>
              <a:spcPct val="35000"/>
            </a:spcAft>
            <a:buNone/>
          </a:pPr>
          <a:r>
            <a:rPr lang="en-US" sz="1100" kern="1200"/>
            <a:t>Raise Climate Awareness: Turn predicted temperature changes into actual facts to raise awareness and urgency about the implications of global warming.</a:t>
          </a:r>
        </a:p>
      </dsp:txBody>
      <dsp:txXfrm>
        <a:off x="1648933" y="2084390"/>
        <a:ext cx="1479520" cy="2038245"/>
      </dsp:txXfrm>
    </dsp:sp>
    <dsp:sp modelId="{F2FBB56E-50A0-0441-8523-D0D16633A9FF}">
      <dsp:nvSpPr>
        <dsp:cNvPr id="0" name=""/>
        <dsp:cNvSpPr/>
      </dsp:nvSpPr>
      <dsp:spPr>
        <a:xfrm>
          <a:off x="3292844" y="1310726"/>
          <a:ext cx="1479520" cy="7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A1A00-3D38-E340-973F-BDE9E285748E}">
      <dsp:nvSpPr>
        <dsp:cNvPr id="0" name=""/>
        <dsp:cNvSpPr/>
      </dsp:nvSpPr>
      <dsp:spPr>
        <a:xfrm>
          <a:off x="4811818" y="1255473"/>
          <a:ext cx="75619" cy="142172"/>
        </a:xfrm>
        <a:prstGeom prst="chevron">
          <a:avLst>
            <a:gd name="adj" fmla="val 9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B989F0-511C-EB43-B966-FAD776ECECA4}">
      <dsp:nvSpPr>
        <dsp:cNvPr id="0" name=""/>
        <dsp:cNvSpPr/>
      </dsp:nvSpPr>
      <dsp:spPr>
        <a:xfrm>
          <a:off x="3720480" y="998638"/>
          <a:ext cx="624248" cy="62424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44600">
            <a:lnSpc>
              <a:spcPct val="90000"/>
            </a:lnSpc>
            <a:spcBef>
              <a:spcPct val="0"/>
            </a:spcBef>
            <a:spcAft>
              <a:spcPct val="35000"/>
            </a:spcAft>
            <a:buNone/>
          </a:pPr>
          <a:r>
            <a:rPr lang="en-US" sz="2800" kern="1200"/>
            <a:t>3</a:t>
          </a:r>
        </a:p>
      </dsp:txBody>
      <dsp:txXfrm>
        <a:off x="3811899" y="1090057"/>
        <a:ext cx="441410" cy="441410"/>
      </dsp:txXfrm>
    </dsp:sp>
    <dsp:sp modelId="{3B6502E3-DF66-3A47-9FDA-E6F3841E9F4B}">
      <dsp:nvSpPr>
        <dsp:cNvPr id="0" name=""/>
        <dsp:cNvSpPr/>
      </dsp:nvSpPr>
      <dsp:spPr>
        <a:xfrm>
          <a:off x="3292844" y="1788486"/>
          <a:ext cx="1479520"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706" tIns="165100" rIns="116706" bIns="165100" numCol="1" spcCol="1270" anchor="t" anchorCtr="0">
          <a:noAutofit/>
        </a:bodyPr>
        <a:lstStyle/>
        <a:p>
          <a:pPr marL="0" lvl="0" indent="0" algn="l" defTabSz="488950">
            <a:lnSpc>
              <a:spcPct val="90000"/>
            </a:lnSpc>
            <a:spcBef>
              <a:spcPct val="0"/>
            </a:spcBef>
            <a:spcAft>
              <a:spcPct val="35000"/>
            </a:spcAft>
            <a:buNone/>
          </a:pPr>
          <a:r>
            <a:rPr lang="en-US" sz="1100" kern="1200" dirty="0"/>
            <a:t>Analyze historical temperature patterns to find hidden tendencies that provide vital insights into the course of climate change.</a:t>
          </a:r>
        </a:p>
      </dsp:txBody>
      <dsp:txXfrm>
        <a:off x="3292844" y="2084390"/>
        <a:ext cx="1479520" cy="2038245"/>
      </dsp:txXfrm>
    </dsp:sp>
    <dsp:sp modelId="{BE161975-EB98-CF4E-A1DB-E1E9609B1DD2}">
      <dsp:nvSpPr>
        <dsp:cNvPr id="0" name=""/>
        <dsp:cNvSpPr/>
      </dsp:nvSpPr>
      <dsp:spPr>
        <a:xfrm>
          <a:off x="4936755" y="1310726"/>
          <a:ext cx="1479520" cy="7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644C20-477D-E141-B603-A56E38885FBA}">
      <dsp:nvSpPr>
        <dsp:cNvPr id="0" name=""/>
        <dsp:cNvSpPr/>
      </dsp:nvSpPr>
      <dsp:spPr>
        <a:xfrm>
          <a:off x="6455729" y="1255473"/>
          <a:ext cx="75619" cy="142172"/>
        </a:xfrm>
        <a:prstGeom prst="chevron">
          <a:avLst>
            <a:gd name="adj" fmla="val 9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B24B52-3B01-554C-86F3-A983C623E833}">
      <dsp:nvSpPr>
        <dsp:cNvPr id="0" name=""/>
        <dsp:cNvSpPr/>
      </dsp:nvSpPr>
      <dsp:spPr>
        <a:xfrm>
          <a:off x="5364391" y="998638"/>
          <a:ext cx="624248" cy="62424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44600">
            <a:lnSpc>
              <a:spcPct val="90000"/>
            </a:lnSpc>
            <a:spcBef>
              <a:spcPct val="0"/>
            </a:spcBef>
            <a:spcAft>
              <a:spcPct val="35000"/>
            </a:spcAft>
            <a:buNone/>
          </a:pPr>
          <a:r>
            <a:rPr lang="en-US" sz="2800" kern="1200"/>
            <a:t>4</a:t>
          </a:r>
        </a:p>
      </dsp:txBody>
      <dsp:txXfrm>
        <a:off x="5455810" y="1090057"/>
        <a:ext cx="441410" cy="441410"/>
      </dsp:txXfrm>
    </dsp:sp>
    <dsp:sp modelId="{FA6BE4A8-64A7-AF4A-9216-A9250B41EAE9}">
      <dsp:nvSpPr>
        <dsp:cNvPr id="0" name=""/>
        <dsp:cNvSpPr/>
      </dsp:nvSpPr>
      <dsp:spPr>
        <a:xfrm>
          <a:off x="4936755" y="1788486"/>
          <a:ext cx="1479520"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706" tIns="165100" rIns="116706" bIns="165100" numCol="1" spcCol="1270" anchor="t" anchorCtr="0">
          <a:noAutofit/>
        </a:bodyPr>
        <a:lstStyle/>
        <a:p>
          <a:pPr marL="0" lvl="0" indent="0" algn="l" defTabSz="488950">
            <a:lnSpc>
              <a:spcPct val="90000"/>
            </a:lnSpc>
            <a:spcBef>
              <a:spcPct val="0"/>
            </a:spcBef>
            <a:spcAft>
              <a:spcPct val="35000"/>
            </a:spcAft>
            <a:buNone/>
          </a:pPr>
          <a:r>
            <a:rPr lang="en-US" sz="1100" kern="1200"/>
            <a:t>Improve Model Accuracy: Automate parameter selection inside the ARIMA model to provide accurate predictions, which can be checked by comparing forecasts to actual temperature data.</a:t>
          </a:r>
        </a:p>
      </dsp:txBody>
      <dsp:txXfrm>
        <a:off x="4936755" y="2084390"/>
        <a:ext cx="1479520" cy="2038245"/>
      </dsp:txXfrm>
    </dsp:sp>
    <dsp:sp modelId="{16878009-A4B1-5F41-8C12-0E573239CD3B}">
      <dsp:nvSpPr>
        <dsp:cNvPr id="0" name=""/>
        <dsp:cNvSpPr/>
      </dsp:nvSpPr>
      <dsp:spPr>
        <a:xfrm>
          <a:off x="6580666" y="1310726"/>
          <a:ext cx="739760" cy="7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F47B21-8493-6D40-892E-B0187E8DCFD3}">
      <dsp:nvSpPr>
        <dsp:cNvPr id="0" name=""/>
        <dsp:cNvSpPr/>
      </dsp:nvSpPr>
      <dsp:spPr>
        <a:xfrm>
          <a:off x="7008302" y="998638"/>
          <a:ext cx="624248" cy="62424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44600">
            <a:lnSpc>
              <a:spcPct val="90000"/>
            </a:lnSpc>
            <a:spcBef>
              <a:spcPct val="0"/>
            </a:spcBef>
            <a:spcAft>
              <a:spcPct val="35000"/>
            </a:spcAft>
            <a:buNone/>
          </a:pPr>
          <a:r>
            <a:rPr lang="en-US" sz="2800" kern="1200"/>
            <a:t>5</a:t>
          </a:r>
        </a:p>
      </dsp:txBody>
      <dsp:txXfrm>
        <a:off x="7099721" y="1090057"/>
        <a:ext cx="441410" cy="441410"/>
      </dsp:txXfrm>
    </dsp:sp>
    <dsp:sp modelId="{15D9C4BC-49CA-8541-9D4F-D5E09801235D}">
      <dsp:nvSpPr>
        <dsp:cNvPr id="0" name=""/>
        <dsp:cNvSpPr/>
      </dsp:nvSpPr>
      <dsp:spPr>
        <a:xfrm>
          <a:off x="6580666" y="1788486"/>
          <a:ext cx="1479520"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706" tIns="165100" rIns="116706" bIns="165100" numCol="1" spcCol="1270" anchor="t" anchorCtr="0">
          <a:noAutofit/>
        </a:bodyPr>
        <a:lstStyle/>
        <a:p>
          <a:pPr marL="0" lvl="0" indent="0" algn="l" defTabSz="488950">
            <a:lnSpc>
              <a:spcPct val="90000"/>
            </a:lnSpc>
            <a:spcBef>
              <a:spcPct val="0"/>
            </a:spcBef>
            <a:spcAft>
              <a:spcPct val="35000"/>
            </a:spcAft>
            <a:buNone/>
          </a:pPr>
          <a:r>
            <a:rPr lang="en-US" sz="1100" kern="1200" dirty="0"/>
            <a:t>Enable Informed Decisions: Provide individuals and communities with accurate temperature projections, allowing for proactive planning and adaption methods to reduce climate-related hazards.</a:t>
          </a:r>
          <a:br>
            <a:rPr lang="en-IN" sz="1100" kern="1200" dirty="0"/>
          </a:br>
          <a:br>
            <a:rPr lang="en-IN" sz="1100" kern="1200" dirty="0"/>
          </a:br>
          <a:endParaRPr lang="en-US" sz="1100" kern="1200" dirty="0"/>
        </a:p>
      </dsp:txBody>
      <dsp:txXfrm>
        <a:off x="6580666" y="2084390"/>
        <a:ext cx="1479520" cy="2038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46687-44F7-444D-8669-90CBA112F7C4}">
      <dsp:nvSpPr>
        <dsp:cNvPr id="0" name=""/>
        <dsp:cNvSpPr/>
      </dsp:nvSpPr>
      <dsp:spPr>
        <a:xfrm>
          <a:off x="0" y="4337"/>
          <a:ext cx="8229600" cy="9415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133C2-7D4D-4263-8A7A-EDFBF7F0F576}">
      <dsp:nvSpPr>
        <dsp:cNvPr id="0" name=""/>
        <dsp:cNvSpPr/>
      </dsp:nvSpPr>
      <dsp:spPr>
        <a:xfrm>
          <a:off x="284808" y="216178"/>
          <a:ext cx="518339" cy="5178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F2567-93BE-40A7-9164-988B3E98BDAB}">
      <dsp:nvSpPr>
        <dsp:cNvPr id="0" name=""/>
        <dsp:cNvSpPr/>
      </dsp:nvSpPr>
      <dsp:spPr>
        <a:xfrm>
          <a:off x="1087956" y="4337"/>
          <a:ext cx="6879839" cy="942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41" tIns="99741" rIns="99741" bIns="99741" numCol="1" spcCol="1270" anchor="ctr" anchorCtr="0">
          <a:noAutofit/>
        </a:bodyPr>
        <a:lstStyle/>
        <a:p>
          <a:pPr marL="0" lvl="0" indent="0" algn="l" defTabSz="622300">
            <a:lnSpc>
              <a:spcPct val="100000"/>
            </a:lnSpc>
            <a:spcBef>
              <a:spcPct val="0"/>
            </a:spcBef>
            <a:spcAft>
              <a:spcPct val="35000"/>
            </a:spcAft>
            <a:buNone/>
          </a:pPr>
          <a:r>
            <a:rPr lang="en-US" sz="1400" b="1" i="0" kern="1200" dirty="0"/>
            <a:t>1.Data Collection and Preprocessing:</a:t>
          </a:r>
          <a:r>
            <a:rPr lang="en-US" sz="1400" b="0" i="0" kern="1200" dirty="0"/>
            <a:t> Gather historical temperature data from reliable sources, ensuring data quality and consistency. Clean, transform, and preprocess the data to handle missing values, outliers, and inconsistencies, preparing it for analysis.</a:t>
          </a:r>
          <a:endParaRPr lang="en-US" sz="1400" kern="1200" dirty="0"/>
        </a:p>
      </dsp:txBody>
      <dsp:txXfrm>
        <a:off x="1087956" y="4337"/>
        <a:ext cx="6879839" cy="942435"/>
      </dsp:txXfrm>
    </dsp:sp>
    <dsp:sp modelId="{EE3B2D4F-BB5B-4772-8755-5BAFEECC87B3}">
      <dsp:nvSpPr>
        <dsp:cNvPr id="0" name=""/>
        <dsp:cNvSpPr/>
      </dsp:nvSpPr>
      <dsp:spPr>
        <a:xfrm>
          <a:off x="0" y="1168522"/>
          <a:ext cx="8229600" cy="9415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CDC9FF-DAE2-4C17-86ED-EF9F1EB17668}">
      <dsp:nvSpPr>
        <dsp:cNvPr id="0" name=""/>
        <dsp:cNvSpPr/>
      </dsp:nvSpPr>
      <dsp:spPr>
        <a:xfrm>
          <a:off x="284808" y="1380363"/>
          <a:ext cx="518339" cy="5178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48216-7F04-4683-B708-FE991A710B5E}">
      <dsp:nvSpPr>
        <dsp:cNvPr id="0" name=""/>
        <dsp:cNvSpPr/>
      </dsp:nvSpPr>
      <dsp:spPr>
        <a:xfrm>
          <a:off x="1087956" y="1168522"/>
          <a:ext cx="6879839" cy="942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41" tIns="99741" rIns="99741" bIns="99741" numCol="1" spcCol="1270" anchor="ctr" anchorCtr="0">
          <a:noAutofit/>
        </a:bodyPr>
        <a:lstStyle/>
        <a:p>
          <a:pPr marL="0" lvl="0" indent="0" algn="l" defTabSz="622300">
            <a:lnSpc>
              <a:spcPct val="100000"/>
            </a:lnSpc>
            <a:spcBef>
              <a:spcPct val="0"/>
            </a:spcBef>
            <a:spcAft>
              <a:spcPct val="35000"/>
            </a:spcAft>
            <a:buNone/>
          </a:pPr>
          <a:r>
            <a:rPr lang="en-US" sz="1400" b="1" i="0" kern="1200" dirty="0"/>
            <a:t>2. Exploratory Data Analysis (EDA):</a:t>
          </a:r>
          <a:r>
            <a:rPr lang="en-US" sz="1400" b="0" i="0" kern="1200" dirty="0"/>
            <a:t> Conduct a comprehensive exploration of the historical temperature data. Identify patterns, trends, and  seasonal variations to gain insights into temperature fluctuations over time. EDA serves as a foundation for selecting appropriate forecasting models.</a:t>
          </a:r>
          <a:endParaRPr lang="en-US" sz="1400" kern="1200" dirty="0"/>
        </a:p>
      </dsp:txBody>
      <dsp:txXfrm>
        <a:off x="1087956" y="1168522"/>
        <a:ext cx="6879839" cy="942435"/>
      </dsp:txXfrm>
    </dsp:sp>
    <dsp:sp modelId="{5ED83BD5-8539-4A42-BAFE-A4889F94D356}">
      <dsp:nvSpPr>
        <dsp:cNvPr id="0" name=""/>
        <dsp:cNvSpPr/>
      </dsp:nvSpPr>
      <dsp:spPr>
        <a:xfrm>
          <a:off x="0" y="2332707"/>
          <a:ext cx="8229600" cy="9415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987C3-2F30-4DFC-9CA9-9DFB16761E7D}">
      <dsp:nvSpPr>
        <dsp:cNvPr id="0" name=""/>
        <dsp:cNvSpPr/>
      </dsp:nvSpPr>
      <dsp:spPr>
        <a:xfrm>
          <a:off x="284808" y="2544548"/>
          <a:ext cx="518339" cy="5178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C75F67-B4A8-4E18-AE7D-54AF7A745334}">
      <dsp:nvSpPr>
        <dsp:cNvPr id="0" name=""/>
        <dsp:cNvSpPr/>
      </dsp:nvSpPr>
      <dsp:spPr>
        <a:xfrm>
          <a:off x="1087956" y="2332707"/>
          <a:ext cx="6879839" cy="942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41" tIns="99741" rIns="99741" bIns="99741" numCol="1" spcCol="1270" anchor="ctr" anchorCtr="0">
          <a:noAutofit/>
        </a:bodyPr>
        <a:lstStyle/>
        <a:p>
          <a:pPr marL="0" lvl="0" indent="0" algn="l" defTabSz="622300">
            <a:lnSpc>
              <a:spcPct val="100000"/>
            </a:lnSpc>
            <a:spcBef>
              <a:spcPct val="0"/>
            </a:spcBef>
            <a:spcAft>
              <a:spcPct val="35000"/>
            </a:spcAft>
            <a:buNone/>
          </a:pPr>
          <a:r>
            <a:rPr lang="en-US" sz="1400" b="1" i="0" kern="1200" dirty="0"/>
            <a:t>3. ARIMA Model Selection:</a:t>
          </a:r>
          <a:r>
            <a:rPr lang="en-US" sz="1400" b="0" i="0" kern="1200" dirty="0"/>
            <a:t> Choose the ARIMA (</a:t>
          </a:r>
          <a:r>
            <a:rPr lang="en-US" sz="1400" b="0" i="0" kern="1200" dirty="0" err="1"/>
            <a:t>AutoRegressive</a:t>
          </a:r>
          <a:r>
            <a:rPr lang="en-US" sz="1400" b="0" i="0" kern="1200" dirty="0"/>
            <a:t> Integrated Moving Averages) forecasting model as the primary method due to its effectiveness in handling time series data. Determine the order of differencing (integration) required to make the data stationary and select appropriate autoregressive (AR) and moving average (MA) terms.</a:t>
          </a:r>
          <a:endParaRPr lang="en-US" sz="1400" kern="1200" dirty="0"/>
        </a:p>
      </dsp:txBody>
      <dsp:txXfrm>
        <a:off x="1087956" y="2332707"/>
        <a:ext cx="6879839" cy="942435"/>
      </dsp:txXfrm>
    </dsp:sp>
    <dsp:sp modelId="{50BFF08D-13E4-4F74-A88A-F4C8D0B021A6}">
      <dsp:nvSpPr>
        <dsp:cNvPr id="0" name=""/>
        <dsp:cNvSpPr/>
      </dsp:nvSpPr>
      <dsp:spPr>
        <a:xfrm>
          <a:off x="0" y="3496892"/>
          <a:ext cx="8229600" cy="9415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DA404-7AEE-4908-A5C4-899817348D79}">
      <dsp:nvSpPr>
        <dsp:cNvPr id="0" name=""/>
        <dsp:cNvSpPr/>
      </dsp:nvSpPr>
      <dsp:spPr>
        <a:xfrm>
          <a:off x="284808" y="3708733"/>
          <a:ext cx="518339" cy="5178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8EE101-36F8-4E77-81D0-DA1FF6583127}">
      <dsp:nvSpPr>
        <dsp:cNvPr id="0" name=""/>
        <dsp:cNvSpPr/>
      </dsp:nvSpPr>
      <dsp:spPr>
        <a:xfrm>
          <a:off x="1087956" y="3496892"/>
          <a:ext cx="6879839" cy="942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41" tIns="99741" rIns="99741" bIns="99741" numCol="1" spcCol="1270" anchor="ctr" anchorCtr="0">
          <a:noAutofit/>
        </a:bodyPr>
        <a:lstStyle/>
        <a:p>
          <a:pPr marL="0" lvl="0" indent="0" algn="l" defTabSz="622300">
            <a:lnSpc>
              <a:spcPct val="100000"/>
            </a:lnSpc>
            <a:spcBef>
              <a:spcPct val="0"/>
            </a:spcBef>
            <a:spcAft>
              <a:spcPct val="35000"/>
            </a:spcAft>
            <a:buNone/>
          </a:pPr>
          <a:r>
            <a:rPr lang="en-US" sz="1400" b="1" i="0" kern="1200" dirty="0"/>
            <a:t>4. Automated Parameter Selection:</a:t>
          </a:r>
          <a:r>
            <a:rPr lang="en-US" sz="1400" b="0" i="0" kern="1200" dirty="0"/>
            <a:t> Implement a grid-search technique to automate the process of identifying optimal values for the p (autoregressive) and q (moving average) parameters. This ensures the model's accuracy by selecting parameters that minimize the Akaike Information Criterion (AIC).</a:t>
          </a:r>
          <a:endParaRPr lang="en-US" sz="1400" kern="1200" dirty="0"/>
        </a:p>
      </dsp:txBody>
      <dsp:txXfrm>
        <a:off x="1087956" y="3496892"/>
        <a:ext cx="6879839" cy="942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5766D-84D2-41BF-AEDF-80EBF4E11604}">
      <dsp:nvSpPr>
        <dsp:cNvPr id="0" name=""/>
        <dsp:cNvSpPr/>
      </dsp:nvSpPr>
      <dsp:spPr>
        <a:xfrm>
          <a:off x="0" y="162956"/>
          <a:ext cx="8229600" cy="88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DFE12-57AE-4631-B23A-AAEE99B4A050}">
      <dsp:nvSpPr>
        <dsp:cNvPr id="0" name=""/>
        <dsp:cNvSpPr/>
      </dsp:nvSpPr>
      <dsp:spPr>
        <a:xfrm>
          <a:off x="268312" y="362527"/>
          <a:ext cx="487840" cy="4878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8A9AF-9508-4885-8206-815F90D45DAB}">
      <dsp:nvSpPr>
        <dsp:cNvPr id="0" name=""/>
        <dsp:cNvSpPr/>
      </dsp:nvSpPr>
      <dsp:spPr>
        <a:xfrm>
          <a:off x="1024464" y="1898"/>
          <a:ext cx="7205135" cy="1209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72" tIns="93872" rIns="93872" bIns="93872" numCol="1" spcCol="1270" anchor="ctr" anchorCtr="0">
          <a:noAutofit/>
        </a:bodyPr>
        <a:lstStyle/>
        <a:p>
          <a:pPr marL="0" lvl="0" indent="0" algn="l" defTabSz="622300">
            <a:lnSpc>
              <a:spcPct val="100000"/>
            </a:lnSpc>
            <a:spcBef>
              <a:spcPct val="0"/>
            </a:spcBef>
            <a:spcAft>
              <a:spcPct val="35000"/>
            </a:spcAft>
            <a:buNone/>
          </a:pPr>
          <a:r>
            <a:rPr lang="en-US" sz="1400" b="1" i="0" kern="1200" dirty="0"/>
            <a:t>5. Model Training and Validation:</a:t>
          </a:r>
          <a:r>
            <a:rPr lang="en-US" sz="1400" b="0" i="0" kern="1200" dirty="0"/>
            <a:t> Divide the data into training and validation sets. Train the ARIMA model on the training data and validate its performance on the validation set. Use metrics like Mean Absolute Error (MAE), Root Mean Square Error (RMSE), and AIC to assess the model's accuracy.</a:t>
          </a:r>
          <a:endParaRPr lang="en-US" sz="1400" kern="1200" dirty="0"/>
        </a:p>
      </dsp:txBody>
      <dsp:txXfrm>
        <a:off x="1024464" y="1898"/>
        <a:ext cx="7205135" cy="1209098"/>
      </dsp:txXfrm>
    </dsp:sp>
    <dsp:sp modelId="{D0BC1B32-24C3-4BF0-A3EB-17E67F883004}">
      <dsp:nvSpPr>
        <dsp:cNvPr id="0" name=""/>
        <dsp:cNvSpPr/>
      </dsp:nvSpPr>
      <dsp:spPr>
        <a:xfrm>
          <a:off x="0" y="1432742"/>
          <a:ext cx="8229600" cy="88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3E84E-0AB1-4041-9DA3-3DFBF042B8DB}">
      <dsp:nvSpPr>
        <dsp:cNvPr id="0" name=""/>
        <dsp:cNvSpPr/>
      </dsp:nvSpPr>
      <dsp:spPr>
        <a:xfrm>
          <a:off x="268312" y="1632313"/>
          <a:ext cx="487840" cy="4878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4FA51A-1072-4B61-8302-234D2C6D07B0}">
      <dsp:nvSpPr>
        <dsp:cNvPr id="0" name=""/>
        <dsp:cNvSpPr/>
      </dsp:nvSpPr>
      <dsp:spPr>
        <a:xfrm>
          <a:off x="1024464" y="1432742"/>
          <a:ext cx="7205135" cy="88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72" tIns="93872" rIns="93872" bIns="93872" numCol="1" spcCol="1270" anchor="ctr" anchorCtr="0">
          <a:noAutofit/>
        </a:bodyPr>
        <a:lstStyle/>
        <a:p>
          <a:pPr marL="0" lvl="0" indent="0" algn="l" defTabSz="622300">
            <a:lnSpc>
              <a:spcPct val="100000"/>
            </a:lnSpc>
            <a:spcBef>
              <a:spcPct val="0"/>
            </a:spcBef>
            <a:spcAft>
              <a:spcPct val="35000"/>
            </a:spcAft>
            <a:buNone/>
          </a:pPr>
          <a:r>
            <a:rPr lang="en-US" sz="1400" b="1" i="0" kern="1200" dirty="0"/>
            <a:t>6. Temperature Forecasting:</a:t>
          </a:r>
          <a:r>
            <a:rPr lang="en-US" sz="1400" b="0" i="0" kern="1200" dirty="0"/>
            <a:t> Utilize the trained ARIMA model to generate short-term temperature forecasts. These forecasts provide valuable insights into future temperature trends and help anticipate potential temperature fluctuations.</a:t>
          </a:r>
          <a:endParaRPr lang="en-US" sz="1400" kern="1200" dirty="0"/>
        </a:p>
      </dsp:txBody>
      <dsp:txXfrm>
        <a:off x="1024464" y="1432742"/>
        <a:ext cx="7205135" cy="886982"/>
      </dsp:txXfrm>
    </dsp:sp>
    <dsp:sp modelId="{D199DE76-0D64-439C-BF4B-226D254A8E97}">
      <dsp:nvSpPr>
        <dsp:cNvPr id="0" name=""/>
        <dsp:cNvSpPr/>
      </dsp:nvSpPr>
      <dsp:spPr>
        <a:xfrm>
          <a:off x="0" y="2541470"/>
          <a:ext cx="8229600" cy="88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0C7B8-8D46-4736-A4C9-538B9275362D}">
      <dsp:nvSpPr>
        <dsp:cNvPr id="0" name=""/>
        <dsp:cNvSpPr/>
      </dsp:nvSpPr>
      <dsp:spPr>
        <a:xfrm>
          <a:off x="268312" y="2741041"/>
          <a:ext cx="487840" cy="4878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34C826-FFB6-408B-B79A-27BA0F011101}">
      <dsp:nvSpPr>
        <dsp:cNvPr id="0" name=""/>
        <dsp:cNvSpPr/>
      </dsp:nvSpPr>
      <dsp:spPr>
        <a:xfrm>
          <a:off x="1024464" y="2541470"/>
          <a:ext cx="7205135" cy="88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72" tIns="93872" rIns="93872" bIns="93872" numCol="1" spcCol="1270" anchor="ctr" anchorCtr="0">
          <a:noAutofit/>
        </a:bodyPr>
        <a:lstStyle/>
        <a:p>
          <a:pPr marL="0" lvl="0" indent="0" algn="l" defTabSz="622300">
            <a:lnSpc>
              <a:spcPct val="100000"/>
            </a:lnSpc>
            <a:spcBef>
              <a:spcPct val="0"/>
            </a:spcBef>
            <a:spcAft>
              <a:spcPct val="35000"/>
            </a:spcAft>
            <a:buNone/>
          </a:pPr>
          <a:r>
            <a:rPr lang="en-US" sz="1400" b="1" i="0" kern="1200" dirty="0"/>
            <a:t>7. Performance Evaluation:</a:t>
          </a:r>
          <a:r>
            <a:rPr lang="en-US" sz="1400" b="0" i="0" kern="1200" dirty="0"/>
            <a:t> Quantitatively evaluate the accuracy of the ARIMA model's forecasts using evaluation metrics. Compare the model's predictions with actual temperature observations to assess its reliability and potential areas for improvement.</a:t>
          </a:r>
          <a:endParaRPr lang="en-US" sz="1400" kern="1200" dirty="0"/>
        </a:p>
      </dsp:txBody>
      <dsp:txXfrm>
        <a:off x="1024464" y="2541470"/>
        <a:ext cx="7205135" cy="886982"/>
      </dsp:txXfrm>
    </dsp:sp>
    <dsp:sp modelId="{2B0DFD0A-6E62-4E88-A85D-6D2048CDA0D3}">
      <dsp:nvSpPr>
        <dsp:cNvPr id="0" name=""/>
        <dsp:cNvSpPr/>
      </dsp:nvSpPr>
      <dsp:spPr>
        <a:xfrm>
          <a:off x="0" y="3650198"/>
          <a:ext cx="8229600" cy="88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5374F-94D1-49E8-82D1-9CA9F4550B47}">
      <dsp:nvSpPr>
        <dsp:cNvPr id="0" name=""/>
        <dsp:cNvSpPr/>
      </dsp:nvSpPr>
      <dsp:spPr>
        <a:xfrm>
          <a:off x="268312" y="3849769"/>
          <a:ext cx="487840" cy="4878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1405BA-3F76-410C-8D03-B127E5BF3AE2}">
      <dsp:nvSpPr>
        <dsp:cNvPr id="0" name=""/>
        <dsp:cNvSpPr/>
      </dsp:nvSpPr>
      <dsp:spPr>
        <a:xfrm>
          <a:off x="1024464" y="3650198"/>
          <a:ext cx="7205135" cy="88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72" tIns="93872" rIns="93872" bIns="93872" numCol="1" spcCol="1270" anchor="ctr" anchorCtr="0">
          <a:noAutofit/>
        </a:bodyPr>
        <a:lstStyle/>
        <a:p>
          <a:pPr marL="0" lvl="0" indent="0" algn="l" defTabSz="622300">
            <a:lnSpc>
              <a:spcPct val="100000"/>
            </a:lnSpc>
            <a:spcBef>
              <a:spcPct val="0"/>
            </a:spcBef>
            <a:spcAft>
              <a:spcPct val="35000"/>
            </a:spcAft>
            <a:buNone/>
          </a:pPr>
          <a:r>
            <a:rPr lang="en-US" sz="1400" b="1" i="0" kern="1200" dirty="0"/>
            <a:t>8. Visualization and Interpretation:</a:t>
          </a:r>
          <a:r>
            <a:rPr lang="en-US" sz="1400" b="0" i="0" kern="1200" dirty="0"/>
            <a:t> Create visualizations, such as time series plots and forecast plots, to present the model's predictions alongside historical temperature data. These visualizations aid in understanding temperature trends and validating the model's performance</a:t>
          </a:r>
          <a:endParaRPr lang="en-US" sz="1400" kern="1200" dirty="0"/>
        </a:p>
      </dsp:txBody>
      <dsp:txXfrm>
        <a:off x="1024464" y="3650198"/>
        <a:ext cx="7205135" cy="886982"/>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pPr/>
              <a:t>30/11/23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pPr/>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0684F1-EB13-46FD-B711-32BE3C1ACF72}"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0684F1-EB13-46FD-B711-32BE3C1ACF72}"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pPr/>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pPr/>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pPr/>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pPr/>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pPr/>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pPr/>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pPr/>
              <a:t>11/30/23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pPr/>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pPr/>
              <a:t>11/30/23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pPr/>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pPr/>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pPr/>
              <a:t>11/30/23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pPr/>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dsp.imdpune.gov.in/" TargetMode="External"/><Relationship Id="rId2" Type="http://schemas.openxmlformats.org/officeDocument/2006/relationships/hyperlink" Target="https://mausam.imd.gov.in/"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dsp.imdpune.gov.i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88451210" TargetMode="External"/><Relationship Id="rId2" Type="http://schemas.openxmlformats.org/officeDocument/2006/relationships/hyperlink" Target="https://ieeexplore.ieee.org/author/37088449863" TargetMode="External"/><Relationship Id="rId1" Type="http://schemas.openxmlformats.org/officeDocument/2006/relationships/slideLayout" Target="../slideLayouts/slideLayout2.xml"/><Relationship Id="rId4" Type="http://schemas.openxmlformats.org/officeDocument/2006/relationships/hyperlink" Target="https://ieeexplore.ieee.org/author/3708844883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3">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9" name="Picture 15">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30" name="Freeform: Shape 17">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 name="Title 5"/>
          <p:cNvSpPr>
            <a:spLocks noGrp="1"/>
          </p:cNvSpPr>
          <p:nvPr>
            <p:ph type="ctrTitle"/>
          </p:nvPr>
        </p:nvSpPr>
        <p:spPr>
          <a:xfrm>
            <a:off x="2101716" y="2501571"/>
            <a:ext cx="5309277" cy="1161392"/>
          </a:xfrm>
        </p:spPr>
        <p:txBody>
          <a:bodyPr>
            <a:noAutofit/>
          </a:bodyPr>
          <a:lstStyle/>
          <a:p>
            <a:pPr defTabSz="557784"/>
            <a:r>
              <a:rPr lang="en-US" sz="2196" b="1" kern="1200" dirty="0">
                <a:solidFill>
                  <a:schemeClr val="tx1"/>
                </a:solidFill>
                <a:latin typeface="Calibri" panose="020F0502020204030204" pitchFamily="34" charset="0"/>
                <a:cs typeface="Calibri" panose="020F0502020204030204" pitchFamily="34" charset="0"/>
              </a:rPr>
              <a:t>Forecasting Of </a:t>
            </a:r>
            <a:r>
              <a:rPr lang="en-US" sz="2196" b="1" kern="1200">
                <a:solidFill>
                  <a:schemeClr val="tx1"/>
                </a:solidFill>
                <a:latin typeface="Calibri" panose="020F0502020204030204" pitchFamily="34" charset="0"/>
                <a:cs typeface="Calibri" panose="020F0502020204030204" pitchFamily="34" charset="0"/>
              </a:rPr>
              <a:t>Temperature using ARIMA Model</a:t>
            </a:r>
            <a:endParaRPr lang="en-US" sz="3600" dirty="0">
              <a:latin typeface="Calibri" panose="020F0502020204030204" pitchFamily="34" charset="0"/>
              <a:cs typeface="Calibri" panose="020F0502020204030204" pitchFamily="34" charset="0"/>
            </a:endParaRPr>
          </a:p>
        </p:txBody>
      </p:sp>
      <p:sp>
        <p:nvSpPr>
          <p:cNvPr id="7" name="Subtitle 6"/>
          <p:cNvSpPr>
            <a:spLocks noGrp="1"/>
          </p:cNvSpPr>
          <p:nvPr>
            <p:ph type="subTitle" idx="1"/>
          </p:nvPr>
        </p:nvSpPr>
        <p:spPr>
          <a:xfrm>
            <a:off x="2177142" y="4024251"/>
            <a:ext cx="5381897" cy="1627611"/>
          </a:xfrm>
        </p:spPr>
        <p:txBody>
          <a:bodyPr>
            <a:normAutofit/>
          </a:bodyPr>
          <a:lstStyle/>
          <a:p>
            <a:pPr algn="r" defTabSz="557784"/>
            <a:r>
              <a:rPr lang="en-US" sz="1500" kern="1200" dirty="0">
                <a:solidFill>
                  <a:schemeClr val="tx1"/>
                </a:solidFill>
                <a:latin typeface="Calibri" panose="020F0502020204030204" pitchFamily="34" charset="0"/>
                <a:cs typeface="Calibri" panose="020F0502020204030204" pitchFamily="34" charset="0"/>
              </a:rPr>
              <a:t>Student 1: Anurag Malik</a:t>
            </a:r>
          </a:p>
          <a:p>
            <a:pPr algn="r" defTabSz="557784"/>
            <a:r>
              <a:rPr lang="en-US" sz="1500" kern="1200" dirty="0">
                <a:solidFill>
                  <a:schemeClr val="tx1"/>
                </a:solidFill>
                <a:latin typeface="Calibri" panose="020F0502020204030204" pitchFamily="34" charset="0"/>
                <a:cs typeface="Calibri" panose="020F0502020204030204" pitchFamily="34" charset="0"/>
              </a:rPr>
              <a:t>Reg No: </a:t>
            </a:r>
            <a:r>
              <a:rPr lang="en-IN" sz="1500" kern="1200" dirty="0">
                <a:solidFill>
                  <a:schemeClr val="tx1"/>
                </a:solidFill>
                <a:latin typeface="Calibri" panose="020F0502020204030204" pitchFamily="34" charset="0"/>
                <a:cs typeface="Calibri" panose="020F0502020204030204" pitchFamily="34" charset="0"/>
              </a:rPr>
              <a:t>RA2011026010030</a:t>
            </a:r>
            <a:endParaRPr lang="en-US" sz="1500" kern="1200" dirty="0">
              <a:solidFill>
                <a:schemeClr val="tx1"/>
              </a:solidFill>
              <a:latin typeface="Calibri" panose="020F0502020204030204" pitchFamily="34" charset="0"/>
              <a:cs typeface="Calibri" panose="020F0502020204030204" pitchFamily="34" charset="0"/>
            </a:endParaRPr>
          </a:p>
          <a:p>
            <a:pPr algn="r" defTabSz="557784"/>
            <a:r>
              <a:rPr lang="en-US" sz="1500" kern="1200" dirty="0">
                <a:solidFill>
                  <a:schemeClr val="tx1"/>
                </a:solidFill>
                <a:latin typeface="Calibri" panose="020F0502020204030204" pitchFamily="34" charset="0"/>
                <a:cs typeface="Calibri" panose="020F0502020204030204" pitchFamily="34" charset="0"/>
              </a:rPr>
              <a:t>Student 2: </a:t>
            </a:r>
            <a:r>
              <a:rPr lang="en-IN" sz="1500" kern="1200" dirty="0">
                <a:solidFill>
                  <a:schemeClr val="tx1"/>
                </a:solidFill>
                <a:latin typeface="Calibri" panose="020F0502020204030204" pitchFamily="34" charset="0"/>
                <a:cs typeface="Calibri" panose="020F0502020204030204" pitchFamily="34" charset="0"/>
              </a:rPr>
              <a:t>Anmol Agrawal</a:t>
            </a:r>
          </a:p>
          <a:p>
            <a:pPr algn="r" defTabSz="557784"/>
            <a:r>
              <a:rPr lang="en-US" sz="1500" kern="1200" dirty="0">
                <a:solidFill>
                  <a:schemeClr val="tx1"/>
                </a:solidFill>
                <a:latin typeface="Calibri" panose="020F0502020204030204" pitchFamily="34" charset="0"/>
                <a:cs typeface="Calibri" panose="020F0502020204030204" pitchFamily="34" charset="0"/>
              </a:rPr>
              <a:t> Reg No: </a:t>
            </a:r>
            <a:r>
              <a:rPr lang="en-IN" sz="1500" kern="1200">
                <a:solidFill>
                  <a:schemeClr val="tx1"/>
                </a:solidFill>
                <a:latin typeface="Calibri" panose="020F0502020204030204" pitchFamily="34" charset="0"/>
                <a:cs typeface="Calibri" panose="020F0502020204030204" pitchFamily="34" charset="0"/>
              </a:rPr>
              <a:t>RA2011026010034</a:t>
            </a:r>
            <a:endParaRPr lang="en-US" sz="1500" kern="1200" dirty="0">
              <a:solidFill>
                <a:schemeClr val="tx1"/>
              </a:solidFill>
              <a:latin typeface="Calibri" panose="020F0502020204030204" pitchFamily="34" charset="0"/>
              <a:cs typeface="Calibri" panose="020F0502020204030204" pitchFamily="34" charset="0"/>
            </a:endParaRPr>
          </a:p>
        </p:txBody>
      </p:sp>
      <p:pic>
        <p:nvPicPr>
          <p:cNvPr id="8" name="image2.jpeg"/>
          <p:cNvPicPr/>
          <p:nvPr/>
        </p:nvPicPr>
        <p:blipFill>
          <a:blip r:embed="rId3"/>
          <a:srcRect/>
          <a:stretch>
            <a:fillRect/>
          </a:stretch>
        </p:blipFill>
        <p:spPr bwMode="auto">
          <a:xfrm>
            <a:off x="847134" y="457199"/>
            <a:ext cx="1972266" cy="1161393"/>
          </a:xfrm>
          <a:prstGeom prst="rect">
            <a:avLst/>
          </a:prstGeom>
          <a:noFill/>
          <a:ln w="9525">
            <a:noFill/>
            <a:miter lim="800000"/>
            <a:headEnd/>
            <a:tailEnd/>
          </a:ln>
        </p:spPr>
      </p:pic>
      <p:sp>
        <p:nvSpPr>
          <p:cNvPr id="9" name="Rectangle 8"/>
          <p:cNvSpPr/>
          <p:nvPr/>
        </p:nvSpPr>
        <p:spPr>
          <a:xfrm>
            <a:off x="2819400" y="457200"/>
            <a:ext cx="6172200" cy="1431161"/>
          </a:xfrm>
          <a:prstGeom prst="rect">
            <a:avLst/>
          </a:prstGeom>
        </p:spPr>
        <p:txBody>
          <a:bodyPr wrap="square">
            <a:spAutoFit/>
          </a:bodyPr>
          <a:lstStyle/>
          <a:p>
            <a:pPr algn="ctr">
              <a:spcAft>
                <a:spcPts val="600"/>
              </a:spcAft>
            </a:pPr>
            <a:r>
              <a:rPr lang="en-US" b="1">
                <a:latin typeface="Calibri" panose="020F0502020204030204" pitchFamily="34" charset="0"/>
                <a:cs typeface="Calibri" panose="020F0502020204030204" pitchFamily="34" charset="0"/>
              </a:rPr>
              <a:t>SRM INSTITUTE OF SCIENCE AND TECHNOLOGY </a:t>
            </a:r>
            <a:endParaRPr lang="en-US">
              <a:latin typeface="Calibri" panose="020F0502020204030204" pitchFamily="34" charset="0"/>
              <a:cs typeface="Calibri" panose="020F0502020204030204" pitchFamily="34" charset="0"/>
            </a:endParaRPr>
          </a:p>
          <a:p>
            <a:pPr algn="ctr">
              <a:spcAft>
                <a:spcPts val="600"/>
              </a:spcAft>
            </a:pPr>
            <a:r>
              <a:rPr lang="en-US" b="1">
                <a:latin typeface="Calibri" panose="020F0502020204030204" pitchFamily="34" charset="0"/>
                <a:cs typeface="Calibri" panose="020F0502020204030204" pitchFamily="34" charset="0"/>
              </a:rPr>
              <a:t>COLLEGE OF ENGINEERING AND TECHNOLOGY</a:t>
            </a:r>
            <a:endParaRPr lang="en-US">
              <a:latin typeface="Calibri" panose="020F0502020204030204" pitchFamily="34" charset="0"/>
              <a:cs typeface="Calibri" panose="020F0502020204030204" pitchFamily="34" charset="0"/>
            </a:endParaRPr>
          </a:p>
          <a:p>
            <a:pPr algn="ctr">
              <a:spcAft>
                <a:spcPts val="600"/>
              </a:spcAft>
            </a:pPr>
            <a:r>
              <a:rPr lang="en-US" b="1">
                <a:latin typeface="Calibri" panose="020F0502020204030204" pitchFamily="34" charset="0"/>
                <a:cs typeface="Calibri" panose="020F0502020204030204" pitchFamily="34" charset="0"/>
              </a:rPr>
              <a:t>DEPARTMENT OF COMPUTATIONAL INTELLIGENCE</a:t>
            </a:r>
            <a:endParaRPr lang="en-US">
              <a:latin typeface="Calibri" panose="020F0502020204030204" pitchFamily="34" charset="0"/>
              <a:cs typeface="Calibri" panose="020F0502020204030204" pitchFamily="34" charset="0"/>
            </a:endParaRPr>
          </a:p>
          <a:p>
            <a:pPr algn="ctr">
              <a:spcAft>
                <a:spcPts val="600"/>
              </a:spcAft>
            </a:pPr>
            <a:r>
              <a:rPr lang="en-US" b="1">
                <a:latin typeface="Calibri" panose="020F0502020204030204" pitchFamily="34" charset="0"/>
                <a:cs typeface="Calibri" panose="020F0502020204030204" pitchFamily="34" charset="0"/>
              </a:rPr>
              <a:t>18CSP108L- MINOR PROJECT</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CF90C74-D6DC-BC0C-00B8-92404B300348}"/>
              </a:ext>
            </a:extLst>
          </p:cNvPr>
          <p:cNvSpPr>
            <a:spLocks noGrp="1"/>
          </p:cNvSpPr>
          <p:nvPr>
            <p:ph type="ftr" sz="quarter" idx="11"/>
          </p:nvPr>
        </p:nvSpPr>
        <p:spPr/>
        <p:txBody>
          <a:bodyPr/>
          <a:lstStyle/>
          <a:p>
            <a:endParaRPr lang="en-US">
              <a:latin typeface="Calibri" panose="020F0502020204030204" pitchFamily="34" charset="0"/>
              <a:cs typeface="Calibri" panose="020F0502020204030204" pitchFamily="34" charset="0"/>
            </a:endParaRPr>
          </a:p>
        </p:txBody>
      </p:sp>
      <p:sp>
        <p:nvSpPr>
          <p:cNvPr id="15" name="Title 1">
            <a:extLst>
              <a:ext uri="{FF2B5EF4-FFF2-40B4-BE49-F238E27FC236}">
                <a16:creationId xmlns:a16="http://schemas.microsoft.com/office/drawing/2014/main" id="{114F6539-6C9A-A264-44AD-A1AE6905E4D7}"/>
              </a:ext>
            </a:extLst>
          </p:cNvPr>
          <p:cNvSpPr>
            <a:spLocks noGrp="1"/>
          </p:cNvSpPr>
          <p:nvPr>
            <p:ph type="title"/>
          </p:nvPr>
        </p:nvSpPr>
        <p:spPr>
          <a:xfrm>
            <a:off x="609600" y="427038"/>
            <a:ext cx="8229600" cy="918436"/>
          </a:xfrm>
        </p:spPr>
        <p:txBody>
          <a:bodyPr/>
          <a:lstStyle/>
          <a:p>
            <a:r>
              <a:rPr lang="en-US" dirty="0">
                <a:latin typeface="Calibri" panose="020F0502020204030204" pitchFamily="34" charset="0"/>
                <a:cs typeface="Calibri" panose="020F0502020204030204" pitchFamily="34" charset="0"/>
              </a:rPr>
              <a:t>Literature Survey</a:t>
            </a:r>
          </a:p>
        </p:txBody>
      </p:sp>
      <p:graphicFrame>
        <p:nvGraphicFramePr>
          <p:cNvPr id="16" name="Content Placeholder 6">
            <a:extLst>
              <a:ext uri="{FF2B5EF4-FFF2-40B4-BE49-F238E27FC236}">
                <a16:creationId xmlns:a16="http://schemas.microsoft.com/office/drawing/2014/main" id="{726805F9-977A-1F5B-82D8-C64B06D62928}"/>
              </a:ext>
            </a:extLst>
          </p:cNvPr>
          <p:cNvGraphicFramePr>
            <a:graphicFrameLocks noGrp="1"/>
          </p:cNvGraphicFramePr>
          <p:nvPr>
            <p:ph idx="1"/>
            <p:extLst>
              <p:ext uri="{D42A27DB-BD31-4B8C-83A1-F6EECF244321}">
                <p14:modId xmlns:p14="http://schemas.microsoft.com/office/powerpoint/2010/main" val="272041952"/>
              </p:ext>
            </p:extLst>
          </p:nvPr>
        </p:nvGraphicFramePr>
        <p:xfrm>
          <a:off x="431073" y="1239113"/>
          <a:ext cx="8064140" cy="2647867"/>
        </p:xfrm>
        <a:graphic>
          <a:graphicData uri="http://schemas.openxmlformats.org/drawingml/2006/table">
            <a:tbl>
              <a:tblPr/>
              <a:tblGrid>
                <a:gridCol w="2016035">
                  <a:extLst>
                    <a:ext uri="{9D8B030D-6E8A-4147-A177-3AD203B41FA5}">
                      <a16:colId xmlns:a16="http://schemas.microsoft.com/office/drawing/2014/main" val="1072682881"/>
                    </a:ext>
                  </a:extLst>
                </a:gridCol>
                <a:gridCol w="2016035">
                  <a:extLst>
                    <a:ext uri="{9D8B030D-6E8A-4147-A177-3AD203B41FA5}">
                      <a16:colId xmlns:a16="http://schemas.microsoft.com/office/drawing/2014/main" val="130737269"/>
                    </a:ext>
                  </a:extLst>
                </a:gridCol>
                <a:gridCol w="2016035">
                  <a:extLst>
                    <a:ext uri="{9D8B030D-6E8A-4147-A177-3AD203B41FA5}">
                      <a16:colId xmlns:a16="http://schemas.microsoft.com/office/drawing/2014/main" val="1636805241"/>
                    </a:ext>
                  </a:extLst>
                </a:gridCol>
                <a:gridCol w="2016035">
                  <a:extLst>
                    <a:ext uri="{9D8B030D-6E8A-4147-A177-3AD203B41FA5}">
                      <a16:colId xmlns:a16="http://schemas.microsoft.com/office/drawing/2014/main" val="3549393396"/>
                    </a:ext>
                  </a:extLst>
                </a:gridCol>
              </a:tblGrid>
              <a:tr h="169669">
                <a:tc>
                  <a:txBody>
                    <a:bodyPr/>
                    <a:lstStyle/>
                    <a:p>
                      <a:pPr fontAlgn="b"/>
                      <a:r>
                        <a:rPr lang="en-IN" sz="900" b="1" dirty="0">
                          <a:solidFill>
                            <a:schemeClr val="tx1"/>
                          </a:solidFill>
                          <a:effectLst/>
                          <a:latin typeface="+mn-lt"/>
                          <a:cs typeface="Arial" panose="020B0604020202020204" pitchFamily="34" charset="0"/>
                        </a:rPr>
                        <a:t>Paper Title</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dirty="0">
                          <a:solidFill>
                            <a:schemeClr val="tx1"/>
                          </a:solidFill>
                          <a:effectLst/>
                          <a:latin typeface="+mn-lt"/>
                          <a:cs typeface="Arial" panose="020B0604020202020204" pitchFamily="34" charset="0"/>
                        </a:rPr>
                        <a:t>Authors</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a:solidFill>
                            <a:schemeClr val="tx1"/>
                          </a:solidFill>
                          <a:effectLst/>
                          <a:latin typeface="+mn-lt"/>
                          <a:cs typeface="Arial" panose="020B0604020202020204" pitchFamily="34" charset="0"/>
                        </a:rPr>
                        <a:t>Abstract</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dirty="0">
                          <a:solidFill>
                            <a:schemeClr val="tx1"/>
                          </a:solidFill>
                          <a:effectLst/>
                          <a:latin typeface="+mn-lt"/>
                          <a:cs typeface="Arial" panose="020B0604020202020204" pitchFamily="34" charset="0"/>
                        </a:rPr>
                        <a:t>Drawbacks</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88662352"/>
                  </a:ext>
                </a:extLst>
              </a:tr>
              <a:tr h="1235930">
                <a:tc>
                  <a:txBody>
                    <a:bodyPr/>
                    <a:lstStyle/>
                    <a:p>
                      <a:pPr fontAlgn="base"/>
                      <a:r>
                        <a:rPr lang="en-IN" sz="900" dirty="0">
                          <a:solidFill>
                            <a:schemeClr val="tx1"/>
                          </a:solidFill>
                          <a:effectLst/>
                          <a:latin typeface="+mn-lt"/>
                          <a:cs typeface="Arial" panose="020B0604020202020204" pitchFamily="34" charset="0"/>
                        </a:rPr>
                        <a:t>Temperature forecasting using ARIMA model: A case study of Dhaka, Bangladesh</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u="sng" dirty="0">
                          <a:solidFill>
                            <a:schemeClr val="tx1"/>
                          </a:solidFill>
                          <a:effectLst/>
                          <a:latin typeface="+mn-lt"/>
                          <a:cs typeface="Arial" panose="020B0604020202020204" pitchFamily="34" charset="0"/>
                        </a:rPr>
                        <a:t>M. S. Islam and M. A. H. Khan (2015)</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This paper uses an ARIMA model to forecast temperature in Dhaka, Bangladesh. The authors found that the model was able to accurately predict temperature trends over a period of 10 years.</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The authors only used data from one location, so the results may not be generalizable to other </a:t>
                      </a:r>
                      <a:r>
                        <a:rPr lang="en-IN" sz="900" dirty="0" err="1">
                          <a:solidFill>
                            <a:schemeClr val="tx1"/>
                          </a:solidFill>
                          <a:effectLst/>
                          <a:latin typeface="+mn-lt"/>
                          <a:cs typeface="Arial" panose="020B0604020202020204" pitchFamily="34" charset="0"/>
                        </a:rPr>
                        <a:t>locations.The</a:t>
                      </a:r>
                      <a:r>
                        <a:rPr lang="en-IN" sz="900" dirty="0">
                          <a:solidFill>
                            <a:schemeClr val="tx1"/>
                          </a:solidFill>
                          <a:effectLst/>
                          <a:latin typeface="+mn-lt"/>
                          <a:cs typeface="Arial" panose="020B0604020202020204" pitchFamily="34" charset="0"/>
                        </a:rPr>
                        <a:t> authors did not consider the effects of climate change on temperature trends.</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21791601"/>
                  </a:ext>
                </a:extLst>
              </a:tr>
              <a:tr h="1242268">
                <a:tc>
                  <a:txBody>
                    <a:bodyPr/>
                    <a:lstStyle/>
                    <a:p>
                      <a:pPr fontAlgn="base"/>
                      <a:r>
                        <a:rPr lang="en-IN" sz="900" dirty="0">
                          <a:solidFill>
                            <a:schemeClr val="tx1"/>
                          </a:solidFill>
                          <a:effectLst/>
                          <a:latin typeface="+mn-lt"/>
                          <a:cs typeface="Arial" panose="020B0604020202020204" pitchFamily="34" charset="0"/>
                        </a:rPr>
                        <a:t>Forecasting temperature and precipitation using ARIMA model in Python</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u="sng" dirty="0">
                          <a:solidFill>
                            <a:schemeClr val="tx1"/>
                          </a:solidFill>
                          <a:effectLst/>
                          <a:latin typeface="+mn-lt"/>
                          <a:cs typeface="Arial" panose="020B0604020202020204" pitchFamily="34" charset="0"/>
                        </a:rPr>
                        <a:t>V. V. R. Sai and D. Ramakrishna (2014)</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This paper describes how to use ARIMA models to forecast temperature and precipitation data in Python. The authors provide an overview of ARIMA models and their components, and then walk through an example of how to build and use an ARIMA model to forecast temperature and precipitation data. </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The authors only used a simple ARIMA model, so the results may not be as accurate as more complex </a:t>
                      </a:r>
                      <a:r>
                        <a:rPr lang="en-IN" sz="900" dirty="0" err="1">
                          <a:solidFill>
                            <a:schemeClr val="tx1"/>
                          </a:solidFill>
                          <a:effectLst/>
                          <a:latin typeface="+mn-lt"/>
                          <a:cs typeface="Arial" panose="020B0604020202020204" pitchFamily="34" charset="0"/>
                        </a:rPr>
                        <a:t>models.The</a:t>
                      </a:r>
                      <a:r>
                        <a:rPr lang="en-IN" sz="900" dirty="0">
                          <a:solidFill>
                            <a:schemeClr val="tx1"/>
                          </a:solidFill>
                          <a:effectLst/>
                          <a:latin typeface="+mn-lt"/>
                          <a:cs typeface="Arial" panose="020B0604020202020204" pitchFamily="34" charset="0"/>
                        </a:rPr>
                        <a:t> authors did not consider the effects of seasonality on temperature and precipitation data.</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32328196"/>
                  </a:ext>
                </a:extLst>
              </a:tr>
            </a:tbl>
          </a:graphicData>
        </a:graphic>
      </p:graphicFrame>
      <p:sp>
        <p:nvSpPr>
          <p:cNvPr id="17" name="Date Placeholder 3">
            <a:extLst>
              <a:ext uri="{FF2B5EF4-FFF2-40B4-BE49-F238E27FC236}">
                <a16:creationId xmlns:a16="http://schemas.microsoft.com/office/drawing/2014/main" id="{371B9EF4-AFAA-3430-D949-C39D09518DCE}"/>
              </a:ext>
            </a:extLst>
          </p:cNvPr>
          <p:cNvSpPr>
            <a:spLocks noGrp="1"/>
          </p:cNvSpPr>
          <p:nvPr>
            <p:ph type="dt" sz="half" idx="10"/>
          </p:nvPr>
        </p:nvSpPr>
        <p:spPr>
          <a:xfrm>
            <a:off x="609600" y="6508750"/>
            <a:ext cx="2133600" cy="365125"/>
          </a:xfrm>
        </p:spPr>
        <p:txBody>
          <a:bodyPr/>
          <a:lstStyle/>
          <a:p>
            <a:fld id="{ABD8F6B8-6CCD-44CC-8EC5-043D277CA19F}" type="datetime1">
              <a:rPr lang="en-US" smtClean="0">
                <a:latin typeface="Calibri" panose="020F0502020204030204" pitchFamily="34" charset="0"/>
                <a:cs typeface="Calibri" panose="020F0502020204030204" pitchFamily="34" charset="0"/>
              </a:rPr>
              <a:pPr/>
              <a:t>11/30/23</a:t>
            </a:fld>
            <a:endParaRPr lang="en-US">
              <a:latin typeface="Calibri" panose="020F0502020204030204" pitchFamily="34" charset="0"/>
              <a:cs typeface="Calibri" panose="020F0502020204030204" pitchFamily="34" charset="0"/>
            </a:endParaRPr>
          </a:p>
        </p:txBody>
      </p:sp>
      <p:sp>
        <p:nvSpPr>
          <p:cNvPr id="18" name="Slide Number Placeholder 5">
            <a:extLst>
              <a:ext uri="{FF2B5EF4-FFF2-40B4-BE49-F238E27FC236}">
                <a16:creationId xmlns:a16="http://schemas.microsoft.com/office/drawing/2014/main" id="{DDBAD0EF-1279-6C6C-651F-3FEC31EE442E}"/>
              </a:ext>
            </a:extLst>
          </p:cNvPr>
          <p:cNvSpPr txBox="1">
            <a:spLocks/>
          </p:cNvSpPr>
          <p:nvPr/>
        </p:nvSpPr>
        <p:spPr>
          <a:xfrm>
            <a:off x="6705600" y="6508750"/>
            <a:ext cx="2133600" cy="365125"/>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4F7E9C80-C75B-4B75-A6C5-E58A18995148}" type="slidenum">
              <a:rPr lang="en-US" smtClean="0">
                <a:latin typeface="Calibri" panose="020F0502020204030204" pitchFamily="34" charset="0"/>
                <a:cs typeface="Calibri" panose="020F0502020204030204" pitchFamily="34" charset="0"/>
              </a:rPr>
              <a:pPr/>
              <a:t>10</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91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FB44-850F-72CE-1749-61D64562703E}"/>
              </a:ext>
            </a:extLst>
          </p:cNvPr>
          <p:cNvSpPr>
            <a:spLocks noGrp="1"/>
          </p:cNvSpPr>
          <p:nvPr>
            <p:ph type="title"/>
          </p:nvPr>
        </p:nvSpPr>
        <p:spPr>
          <a:xfrm>
            <a:off x="840699" y="687480"/>
            <a:ext cx="5605629" cy="994172"/>
          </a:xfrm>
        </p:spPr>
        <p:txBody>
          <a:bodyPr>
            <a:normAutofit/>
          </a:bodyPr>
          <a:lstStyle/>
          <a:p>
            <a:pPr>
              <a:lnSpc>
                <a:spcPct val="90000"/>
              </a:lnSpc>
            </a:pPr>
            <a:r>
              <a:rPr lang="en" sz="3300" b="1">
                <a:latin typeface="Calibri" panose="020F0502020204030204" pitchFamily="34" charset="0"/>
                <a:cs typeface="Calibri" panose="020F0502020204030204" pitchFamily="34" charset="0"/>
              </a:rPr>
              <a:t>RESEARCH GAP / LIMITATIONS</a:t>
            </a:r>
            <a:endParaRPr lang="en-IN" sz="330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93F815-7901-0DDF-E564-8AA78D73F97F}"/>
              </a:ext>
            </a:extLst>
          </p:cNvPr>
          <p:cNvSpPr>
            <a:spLocks noGrp="1"/>
          </p:cNvSpPr>
          <p:nvPr>
            <p:ph idx="1"/>
          </p:nvPr>
        </p:nvSpPr>
        <p:spPr>
          <a:xfrm>
            <a:off x="840699" y="2055223"/>
            <a:ext cx="5044843" cy="3960947"/>
          </a:xfrm>
        </p:spPr>
        <p:txBody>
          <a:bodyPr anchor="ctr">
            <a:normAutofit fontScale="92500" lnSpcReduction="20000"/>
          </a:bodyPr>
          <a:lstStyle/>
          <a:p>
            <a:r>
              <a:rPr lang="en-IN" sz="1400" dirty="0">
                <a:solidFill>
                  <a:srgbClr val="000000"/>
                </a:solidFill>
                <a:effectLst/>
                <a:latin typeface="Helvetica" pitchFamily="2" charset="0"/>
              </a:rPr>
              <a:t>The accuracy of temperature forecasts heavily relies on</a:t>
            </a:r>
          </a:p>
          <a:p>
            <a:pPr marL="0" indent="0">
              <a:buNone/>
            </a:pPr>
            <a:r>
              <a:rPr lang="en-IN" sz="1400" dirty="0">
                <a:solidFill>
                  <a:srgbClr val="000000"/>
                </a:solidFill>
                <a:effectLst/>
                <a:latin typeface="Helvetica" pitchFamily="2" charset="0"/>
              </a:rPr>
              <a:t>the quality and availability of historical temperature data.</a:t>
            </a:r>
          </a:p>
          <a:p>
            <a:pPr marL="0" indent="0">
              <a:buNone/>
            </a:pPr>
            <a:r>
              <a:rPr lang="en-IN" sz="1400" dirty="0">
                <a:solidFill>
                  <a:srgbClr val="000000"/>
                </a:solidFill>
                <a:effectLst/>
                <a:latin typeface="Helvetica" pitchFamily="2" charset="0"/>
              </a:rPr>
              <a:t>Limitations in data coverage, missing data, or inaccuracies</a:t>
            </a:r>
          </a:p>
          <a:p>
            <a:pPr marL="0" indent="0">
              <a:buNone/>
            </a:pPr>
            <a:r>
              <a:rPr lang="en-IN" sz="1400" dirty="0">
                <a:solidFill>
                  <a:srgbClr val="000000"/>
                </a:solidFill>
                <a:effectLst/>
                <a:latin typeface="Helvetica" pitchFamily="2" charset="0"/>
              </a:rPr>
              <a:t>can impact the performance of the ARIMA model and</a:t>
            </a:r>
          </a:p>
          <a:p>
            <a:pPr marL="0" indent="0">
              <a:buNone/>
            </a:pPr>
            <a:r>
              <a:rPr lang="en-IN" sz="1400" dirty="0">
                <a:solidFill>
                  <a:srgbClr val="000000"/>
                </a:solidFill>
                <a:effectLst/>
                <a:latin typeface="Helvetica" pitchFamily="2" charset="0"/>
              </a:rPr>
              <a:t>result in less reliable predictions.</a:t>
            </a:r>
          </a:p>
          <a:p>
            <a:r>
              <a:rPr lang="en-IN" sz="1400" dirty="0">
                <a:solidFill>
                  <a:srgbClr val="000000"/>
                </a:solidFill>
                <a:effectLst/>
                <a:latin typeface="Helvetica" pitchFamily="2" charset="0"/>
              </a:rPr>
              <a:t>The city-wise monthly temperature data had several</a:t>
            </a:r>
          </a:p>
          <a:p>
            <a:pPr marL="0" indent="0">
              <a:buNone/>
            </a:pPr>
            <a:r>
              <a:rPr lang="en-IN" sz="1400" dirty="0">
                <a:solidFill>
                  <a:srgbClr val="000000"/>
                </a:solidFill>
                <a:effectLst/>
                <a:latin typeface="Helvetica" pitchFamily="2" charset="0"/>
              </a:rPr>
              <a:t>missing values for certain cities. Instead of replacing these</a:t>
            </a:r>
          </a:p>
          <a:p>
            <a:pPr marL="0" indent="0">
              <a:buNone/>
            </a:pPr>
            <a:r>
              <a:rPr lang="en-IN" sz="1400" dirty="0" err="1">
                <a:solidFill>
                  <a:srgbClr val="000000"/>
                </a:solidFill>
                <a:effectLst/>
                <a:latin typeface="Helvetica" pitchFamily="2" charset="0"/>
              </a:rPr>
              <a:t>NaN</a:t>
            </a:r>
            <a:r>
              <a:rPr lang="en-IN" sz="1400" dirty="0">
                <a:solidFill>
                  <a:srgbClr val="000000"/>
                </a:solidFill>
                <a:effectLst/>
                <a:latin typeface="Helvetica" pitchFamily="2" charset="0"/>
              </a:rPr>
              <a:t> values with the mean temperature, we choose to</a:t>
            </a:r>
          </a:p>
          <a:p>
            <a:pPr marL="0" indent="0">
              <a:buNone/>
            </a:pPr>
            <a:r>
              <a:rPr lang="en-IN" sz="1400" dirty="0">
                <a:solidFill>
                  <a:srgbClr val="000000"/>
                </a:solidFill>
                <a:effectLst/>
                <a:latin typeface="Helvetica" pitchFamily="2" charset="0"/>
              </a:rPr>
              <a:t>remove rows having missing values.</a:t>
            </a:r>
          </a:p>
          <a:p>
            <a:r>
              <a:rPr lang="en-IN" sz="1400" dirty="0">
                <a:solidFill>
                  <a:srgbClr val="000000"/>
                </a:solidFill>
                <a:effectLst/>
                <a:latin typeface="Helvetica" pitchFamily="2" charset="0"/>
              </a:rPr>
              <a:t>Climate systems are intricate and involve multiple</a:t>
            </a:r>
          </a:p>
          <a:p>
            <a:pPr marL="0" indent="0">
              <a:buNone/>
            </a:pPr>
            <a:r>
              <a:rPr lang="en-IN" sz="1400" dirty="0" err="1">
                <a:solidFill>
                  <a:srgbClr val="000000"/>
                </a:solidFill>
                <a:effectLst/>
                <a:latin typeface="Helvetica" pitchFamily="2" charset="0"/>
              </a:rPr>
              <a:t>variables.While</a:t>
            </a:r>
            <a:r>
              <a:rPr lang="en-IN" sz="1400" dirty="0">
                <a:solidFill>
                  <a:srgbClr val="000000"/>
                </a:solidFill>
                <a:effectLst/>
                <a:latin typeface="Helvetica" pitchFamily="2" charset="0"/>
              </a:rPr>
              <a:t> ARIMA models are effective for time</a:t>
            </a:r>
          </a:p>
          <a:p>
            <a:pPr marL="0" indent="0">
              <a:buNone/>
            </a:pPr>
            <a:r>
              <a:rPr lang="en-IN" sz="1400" dirty="0">
                <a:solidFill>
                  <a:srgbClr val="000000"/>
                </a:solidFill>
                <a:effectLst/>
                <a:latin typeface="Helvetica" pitchFamily="2" charset="0"/>
              </a:rPr>
              <a:t>series analysis, they may not fully capture the complex</a:t>
            </a:r>
          </a:p>
          <a:p>
            <a:pPr marL="0" indent="0">
              <a:buNone/>
            </a:pPr>
            <a:r>
              <a:rPr lang="en-IN" sz="1400" dirty="0">
                <a:solidFill>
                  <a:srgbClr val="000000"/>
                </a:solidFill>
                <a:effectLst/>
                <a:latin typeface="Helvetica" pitchFamily="2" charset="0"/>
              </a:rPr>
              <a:t>interdependencies within climate data. Consideration of</a:t>
            </a:r>
          </a:p>
          <a:p>
            <a:pPr marL="0" indent="0">
              <a:buNone/>
            </a:pPr>
            <a:r>
              <a:rPr lang="en-IN" sz="1400" dirty="0">
                <a:solidFill>
                  <a:srgbClr val="000000"/>
                </a:solidFill>
                <a:effectLst/>
                <a:latin typeface="Helvetica" pitchFamily="2" charset="0"/>
              </a:rPr>
              <a:t>more sophisticated models may be required for a</a:t>
            </a:r>
          </a:p>
          <a:p>
            <a:pPr marL="0" indent="0">
              <a:buNone/>
            </a:pPr>
            <a:r>
              <a:rPr lang="en-IN" sz="1400" dirty="0">
                <a:solidFill>
                  <a:srgbClr val="000000"/>
                </a:solidFill>
                <a:effectLst/>
                <a:latin typeface="Helvetica" pitchFamily="2" charset="0"/>
              </a:rPr>
              <a:t>comprehensive understanding of temperature changes.</a:t>
            </a:r>
          </a:p>
          <a:p>
            <a:r>
              <a:rPr lang="en-IN" sz="1400" dirty="0">
                <a:solidFill>
                  <a:srgbClr val="000000"/>
                </a:solidFill>
                <a:effectLst/>
                <a:latin typeface="Helvetica" pitchFamily="2" charset="0"/>
              </a:rPr>
              <a:t>Also, we were not able to fully </a:t>
            </a:r>
            <a:r>
              <a:rPr lang="en-IN" sz="1400" dirty="0" err="1">
                <a:solidFill>
                  <a:srgbClr val="000000"/>
                </a:solidFill>
                <a:effectLst/>
                <a:latin typeface="Helvetica" pitchFamily="2" charset="0"/>
              </a:rPr>
              <a:t>analyze</a:t>
            </a:r>
            <a:r>
              <a:rPr lang="en-IN" sz="1400" dirty="0">
                <a:solidFill>
                  <a:srgbClr val="000000"/>
                </a:solidFill>
                <a:effectLst/>
                <a:latin typeface="Helvetica" pitchFamily="2" charset="0"/>
              </a:rPr>
              <a:t> the effect of</a:t>
            </a:r>
          </a:p>
          <a:p>
            <a:pPr marL="0" indent="0">
              <a:buNone/>
            </a:pPr>
            <a:r>
              <a:rPr lang="en-IN" sz="1400" dirty="0">
                <a:solidFill>
                  <a:srgbClr val="000000"/>
                </a:solidFill>
                <a:effectLst/>
                <a:latin typeface="Helvetica" pitchFamily="2" charset="0"/>
              </a:rPr>
              <a:t>Greenhouse gases on temperature change, due to the</a:t>
            </a:r>
          </a:p>
          <a:p>
            <a:pPr marL="0" indent="0">
              <a:buNone/>
            </a:pPr>
            <a:r>
              <a:rPr lang="en-IN" sz="1400" dirty="0">
                <a:solidFill>
                  <a:srgbClr val="000000"/>
                </a:solidFill>
                <a:effectLst/>
                <a:latin typeface="Helvetica" pitchFamily="2" charset="0"/>
              </a:rPr>
              <a:t>lack of data for gases like ozone (O3) and water vapor.</a:t>
            </a:r>
          </a:p>
        </p:txBody>
      </p:sp>
      <p:sp>
        <p:nvSpPr>
          <p:cNvPr id="5" name="Footer Placeholder 4">
            <a:extLst>
              <a:ext uri="{FF2B5EF4-FFF2-40B4-BE49-F238E27FC236}">
                <a16:creationId xmlns:a16="http://schemas.microsoft.com/office/drawing/2014/main" id="{C5F16792-17CF-D17D-CE67-E6816365676C}"/>
              </a:ext>
            </a:extLst>
          </p:cNvPr>
          <p:cNvSpPr>
            <a:spLocks noGrp="1"/>
          </p:cNvSpPr>
          <p:nvPr>
            <p:ph type="ftr" sz="quarter" idx="11"/>
          </p:nvPr>
        </p:nvSpPr>
        <p:spPr>
          <a:xfrm>
            <a:off x="307916" y="6423463"/>
            <a:ext cx="3670627" cy="273844"/>
          </a:xfrm>
        </p:spPr>
        <p:txBody>
          <a:bodyPr>
            <a:normAutofit/>
          </a:bodyPr>
          <a:lstStyle/>
          <a:p>
            <a:pPr algn="l"/>
            <a:endParaRPr lang="en-US" sz="920">
              <a:solidFill>
                <a:schemeClr val="tx1">
                  <a:lumMod val="75000"/>
                  <a:lumOff val="2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D23976F1-0C92-DBD2-8296-22084FF55427}"/>
              </a:ext>
            </a:extLst>
          </p:cNvPr>
          <p:cNvSpPr>
            <a:spLocks noGrp="1"/>
          </p:cNvSpPr>
          <p:nvPr>
            <p:ph type="dt" sz="half" idx="10"/>
          </p:nvPr>
        </p:nvSpPr>
        <p:spPr>
          <a:xfrm>
            <a:off x="4938715" y="6423463"/>
            <a:ext cx="2057400" cy="273844"/>
          </a:xfrm>
        </p:spPr>
        <p:txBody>
          <a:bodyPr>
            <a:normAutofit/>
          </a:bodyPr>
          <a:lstStyle/>
          <a:p>
            <a:pPr algn="r">
              <a:spcAft>
                <a:spcPts val="600"/>
              </a:spcAft>
            </a:pPr>
            <a:fld id="{ABD8F6B8-6CCD-44CC-8EC5-043D277CA19F}" type="datetime1">
              <a:rPr lang="en-US" sz="920">
                <a:solidFill>
                  <a:schemeClr val="tx1">
                    <a:lumMod val="75000"/>
                    <a:lumOff val="25000"/>
                  </a:schemeClr>
                </a:solidFill>
                <a:latin typeface="Calibri" panose="020F0502020204030204" pitchFamily="34" charset="0"/>
                <a:cs typeface="Calibri" panose="020F0502020204030204" pitchFamily="34" charset="0"/>
              </a:rPr>
              <a:pPr algn="r">
                <a:spcAft>
                  <a:spcPts val="600"/>
                </a:spcAft>
              </a:pPr>
              <a:t>11/30/23</a:t>
            </a:fld>
            <a:endParaRPr lang="en-US" sz="920">
              <a:solidFill>
                <a:schemeClr val="tx1">
                  <a:lumMod val="75000"/>
                  <a:lumOff val="25000"/>
                </a:schemeClr>
              </a:solidFill>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Graphic 9" descr="Frigid">
            <a:extLst>
              <a:ext uri="{FF2B5EF4-FFF2-40B4-BE49-F238E27FC236}">
                <a16:creationId xmlns:a16="http://schemas.microsoft.com/office/drawing/2014/main" id="{A08D7CCE-21DE-3096-01FE-D6E111DFE4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
        <p:nvSpPr>
          <p:cNvPr id="6" name="Slide Number Placeholder 5">
            <a:extLst>
              <a:ext uri="{FF2B5EF4-FFF2-40B4-BE49-F238E27FC236}">
                <a16:creationId xmlns:a16="http://schemas.microsoft.com/office/drawing/2014/main" id="{DEF72008-0F88-9149-35B6-D472D746E3EB}"/>
              </a:ext>
            </a:extLst>
          </p:cNvPr>
          <p:cNvSpPr>
            <a:spLocks noGrp="1"/>
          </p:cNvSpPr>
          <p:nvPr>
            <p:ph type="sldNum" sz="quarter" idx="12"/>
          </p:nvPr>
        </p:nvSpPr>
        <p:spPr>
          <a:xfrm>
            <a:off x="7576075" y="6415760"/>
            <a:ext cx="759278" cy="273844"/>
          </a:xfrm>
        </p:spPr>
        <p:txBody>
          <a:bodyPr>
            <a:normAutofit/>
          </a:bodyPr>
          <a:lstStyle/>
          <a:p>
            <a:pPr>
              <a:spcAft>
                <a:spcPts val="600"/>
              </a:spcAft>
            </a:pPr>
            <a:fld id="{4F7E9C80-C75B-4B75-A6C5-E58A18995148}" type="slidenum">
              <a:rPr lang="en-US" sz="920">
                <a:solidFill>
                  <a:srgbClr val="FFFFFF"/>
                </a:solidFill>
                <a:latin typeface="Calibri" panose="020F0502020204030204" pitchFamily="34" charset="0"/>
                <a:cs typeface="Calibri" panose="020F0502020204030204" pitchFamily="34" charset="0"/>
              </a:rPr>
              <a:pPr>
                <a:spcAft>
                  <a:spcPts val="600"/>
                </a:spcAft>
              </a:pPr>
              <a:t>11</a:t>
            </a:fld>
            <a:endParaRPr lang="en-US" sz="92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64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834ED-1A66-E273-AE04-221519DED8AC}"/>
              </a:ext>
            </a:extLst>
          </p:cNvPr>
          <p:cNvSpPr>
            <a:spLocks noGrp="1"/>
          </p:cNvSpPr>
          <p:nvPr>
            <p:ph type="title"/>
          </p:nvPr>
        </p:nvSpPr>
        <p:spPr>
          <a:xfrm>
            <a:off x="350041" y="586855"/>
            <a:ext cx="2401025" cy="3387497"/>
          </a:xfrm>
        </p:spPr>
        <p:txBody>
          <a:bodyPr anchor="b">
            <a:normAutofit/>
          </a:bodyPr>
          <a:lstStyle/>
          <a:p>
            <a:pPr algn="r"/>
            <a:r>
              <a:rPr lang="en" sz="3500" b="1">
                <a:solidFill>
                  <a:srgbClr val="FFFFFF"/>
                </a:solidFill>
                <a:latin typeface="Calibri" panose="020F0502020204030204" pitchFamily="34" charset="0"/>
                <a:cs typeface="Calibri" panose="020F0502020204030204" pitchFamily="34" charset="0"/>
              </a:rPr>
              <a:t>OBJECTIVE</a:t>
            </a:r>
            <a:endParaRPr lang="en-IN" sz="3500">
              <a:solidFill>
                <a:srgbClr val="FFFFFF"/>
              </a:solidFill>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66DC0707-D1B8-CD78-CE56-FF1DACD6F7B1}"/>
              </a:ext>
            </a:extLst>
          </p:cNvPr>
          <p:cNvSpPr>
            <a:spLocks noGrp="1"/>
          </p:cNvSpPr>
          <p:nvPr>
            <p:ph type="ftr" sz="quarter" idx="11"/>
          </p:nvPr>
        </p:nvSpPr>
        <p:spPr>
          <a:xfrm rot="5400000">
            <a:off x="-1371600" y="1984248"/>
            <a:ext cx="3086100" cy="365125"/>
          </a:xfrm>
        </p:spPr>
        <p:txBody>
          <a:bodyPr>
            <a:normAutofit/>
          </a:bodyPr>
          <a:lstStyle/>
          <a:p>
            <a:pPr algn="l"/>
            <a:endParaRPr lang="en-US" sz="1000">
              <a:solidFill>
                <a:srgbClr val="FFFFFF"/>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40AFD3-F26F-B111-3892-420B915BFED0}"/>
              </a:ext>
            </a:extLst>
          </p:cNvPr>
          <p:cNvSpPr>
            <a:spLocks noGrp="1"/>
          </p:cNvSpPr>
          <p:nvPr>
            <p:ph idx="1"/>
          </p:nvPr>
        </p:nvSpPr>
        <p:spPr>
          <a:xfrm>
            <a:off x="3607694" y="649480"/>
            <a:ext cx="4916510" cy="5546047"/>
          </a:xfrm>
        </p:spPr>
        <p:txBody>
          <a:bodyPr anchor="ctr">
            <a:normAutofit/>
          </a:bodyPr>
          <a:lstStyle/>
          <a:p>
            <a:pPr marL="0" indent="0">
              <a:buNone/>
            </a:pPr>
            <a:endParaRPr lang="en-IN" sz="1050" dirty="0">
              <a:solidFill>
                <a:srgbClr val="000000"/>
              </a:solidFill>
              <a:effectLst/>
              <a:latin typeface="Helvetica" pitchFamily="2" charset="0"/>
            </a:endParaRPr>
          </a:p>
          <a:p>
            <a:r>
              <a:rPr lang="en-IN" sz="1200" dirty="0">
                <a:solidFill>
                  <a:srgbClr val="000000"/>
                </a:solidFill>
                <a:effectLst/>
                <a:latin typeface="Arial" panose="020B0604020202020204" pitchFamily="34" charset="0"/>
                <a:cs typeface="Arial" panose="020B0604020202020204" pitchFamily="34" charset="0"/>
              </a:rPr>
              <a:t>Regional Climate Impact and Adaptation: The project focuses on specific regional contexts, such as India and the United States, to enhance our understanding of how global climate changes affect local environments. By adapting global research to local contexts, the project aims to provide valuable insights into the unique challenges and impacts of climate change in these regions.</a:t>
            </a:r>
          </a:p>
          <a:p>
            <a:endParaRPr lang="en-IN" sz="1200" dirty="0">
              <a:solidFill>
                <a:srgbClr val="000000"/>
              </a:solidFill>
              <a:effectLst/>
              <a:latin typeface="Arial" panose="020B0604020202020204" pitchFamily="34" charset="0"/>
              <a:cs typeface="Arial" panose="020B0604020202020204" pitchFamily="34" charset="0"/>
            </a:endParaRPr>
          </a:p>
          <a:p>
            <a:r>
              <a:rPr lang="en-IN" sz="1200" dirty="0">
                <a:solidFill>
                  <a:srgbClr val="000000"/>
                </a:solidFill>
                <a:effectLst/>
                <a:latin typeface="Arial" panose="020B0604020202020204" pitchFamily="34" charset="0"/>
                <a:cs typeface="Arial" panose="020B0604020202020204" pitchFamily="34" charset="0"/>
              </a:rPr>
              <a:t>Scientific Legitimacy and Policy Guidance: The project emphasizes the importance of scientific legitimacy in guiding policy decisions. By developing accurate temperature prediction models using ARIMA and demonstrating empirical </a:t>
            </a:r>
            <a:r>
              <a:rPr lang="en-IN" sz="1200" dirty="0" err="1">
                <a:solidFill>
                  <a:srgbClr val="000000"/>
                </a:solidFill>
                <a:effectLst/>
                <a:latin typeface="Arial" panose="020B0604020202020204" pitchFamily="34" charset="0"/>
                <a:cs typeface="Arial" panose="020B0604020202020204" pitchFamily="34" charset="0"/>
              </a:rPr>
              <a:t>modeling</a:t>
            </a:r>
            <a:r>
              <a:rPr lang="en-IN" sz="1200" dirty="0">
                <a:solidFill>
                  <a:srgbClr val="000000"/>
                </a:solidFill>
                <a:effectLst/>
                <a:latin typeface="Arial" panose="020B0604020202020204" pitchFamily="34" charset="0"/>
                <a:cs typeface="Arial" panose="020B0604020202020204" pitchFamily="34" charset="0"/>
              </a:rPr>
              <a:t> strategies, the project aims to provide policymakers with reliable data and insights to inform climate-related decision-making and policy formulation in the face of a changing global climate.</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87F03BD-7FFF-54E2-6495-F501070CEAAA}"/>
              </a:ext>
            </a:extLst>
          </p:cNvPr>
          <p:cNvSpPr>
            <a:spLocks noGrp="1"/>
          </p:cNvSpPr>
          <p:nvPr>
            <p:ph type="dt" sz="half" idx="10"/>
          </p:nvPr>
        </p:nvSpPr>
        <p:spPr>
          <a:xfrm>
            <a:off x="6727698" y="6455664"/>
            <a:ext cx="2057400" cy="365125"/>
          </a:xfrm>
        </p:spPr>
        <p:txBody>
          <a:bodyPr>
            <a:normAutofit/>
          </a:bodyPr>
          <a:lstStyle/>
          <a:p>
            <a:pPr algn="r">
              <a:spcAft>
                <a:spcPts val="600"/>
              </a:spcAft>
            </a:pPr>
            <a:fld id="{ABD8F6B8-6CCD-44CC-8EC5-043D277CA19F}" type="datetime1">
              <a:rPr lang="en-US" sz="1000">
                <a:solidFill>
                  <a:schemeClr val="tx1">
                    <a:lumMod val="50000"/>
                    <a:lumOff val="50000"/>
                  </a:schemeClr>
                </a:solidFill>
                <a:latin typeface="Calibri" panose="020F0502020204030204" pitchFamily="34" charset="0"/>
                <a:cs typeface="Calibri" panose="020F0502020204030204" pitchFamily="34" charset="0"/>
              </a:rPr>
              <a:pPr algn="r">
                <a:spcAft>
                  <a:spcPts val="600"/>
                </a:spcAft>
              </a:pPr>
              <a:t>11/30/23</a:t>
            </a:fld>
            <a:endParaRPr lang="en-US" sz="1000">
              <a:solidFill>
                <a:schemeClr val="tx1">
                  <a:lumMod val="50000"/>
                  <a:lumOff val="50000"/>
                </a:schemeClr>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88305E28-8DA6-AA69-9E08-53065FC948C7}"/>
              </a:ext>
            </a:extLst>
          </p:cNvPr>
          <p:cNvSpPr>
            <a:spLocks noGrp="1"/>
          </p:cNvSpPr>
          <p:nvPr>
            <p:ph type="sldNum" sz="quarter" idx="12"/>
          </p:nvPr>
        </p:nvSpPr>
        <p:spPr>
          <a:xfrm>
            <a:off x="8778240" y="6455664"/>
            <a:ext cx="336042" cy="365125"/>
          </a:xfrm>
        </p:spPr>
        <p:txBody>
          <a:bodyPr>
            <a:normAutofit/>
          </a:bodyPr>
          <a:lstStyle/>
          <a:p>
            <a:pPr>
              <a:spcAft>
                <a:spcPts val="600"/>
              </a:spcAft>
            </a:pPr>
            <a:fld id="{4F7E9C80-C75B-4B75-A6C5-E58A18995148}" type="slidenum">
              <a:rPr lang="en-US" sz="1000">
                <a:solidFill>
                  <a:schemeClr val="tx1">
                    <a:lumMod val="50000"/>
                    <a:lumOff val="50000"/>
                  </a:schemeClr>
                </a:solidFill>
                <a:latin typeface="Calibri" panose="020F0502020204030204" pitchFamily="34" charset="0"/>
                <a:cs typeface="Calibri" panose="020F0502020204030204" pitchFamily="34" charset="0"/>
              </a:rPr>
              <a:pPr>
                <a:spcAft>
                  <a:spcPts val="600"/>
                </a:spcAft>
              </a:pPr>
              <a:t>12</a:t>
            </a:fld>
            <a:endParaRPr lang="en-US" sz="100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76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25716-3F95-B77F-94A6-68CAF94E833E}"/>
              </a:ext>
            </a:extLst>
          </p:cNvPr>
          <p:cNvSpPr>
            <a:spLocks noGrp="1"/>
          </p:cNvSpPr>
          <p:nvPr>
            <p:ph type="title"/>
          </p:nvPr>
        </p:nvSpPr>
        <p:spPr>
          <a:xfrm>
            <a:off x="571350" y="762001"/>
            <a:ext cx="4000647" cy="1708242"/>
          </a:xfrm>
        </p:spPr>
        <p:txBody>
          <a:bodyPr anchor="ctr">
            <a:normAutofit/>
          </a:bodyPr>
          <a:lstStyle/>
          <a:p>
            <a:r>
              <a:rPr lang="en-IN" sz="3500">
                <a:latin typeface="Calibri" panose="020F0502020204030204" pitchFamily="34" charset="0"/>
                <a:cs typeface="Calibri" panose="020F0502020204030204" pitchFamily="34" charset="0"/>
              </a:rPr>
              <a:t>PROBLEM STATEMENT</a:t>
            </a:r>
            <a:endParaRPr lang="en-US" sz="350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9EA808D-183F-3512-C675-596EDD0D3860}"/>
              </a:ext>
            </a:extLst>
          </p:cNvPr>
          <p:cNvSpPr>
            <a:spLocks noGrp="1"/>
          </p:cNvSpPr>
          <p:nvPr>
            <p:ph idx="1"/>
          </p:nvPr>
        </p:nvSpPr>
        <p:spPr>
          <a:xfrm>
            <a:off x="571350" y="2470244"/>
            <a:ext cx="4000647" cy="3769835"/>
          </a:xfrm>
        </p:spPr>
        <p:txBody>
          <a:bodyPr anchor="ctr">
            <a:normAutofit/>
          </a:bodyPr>
          <a:lstStyle/>
          <a:p>
            <a:r>
              <a:rPr lang="en-US" sz="1600" b="0" i="0">
                <a:effectLst/>
                <a:latin typeface="Calibri" panose="020F0502020204030204" pitchFamily="34" charset="0"/>
                <a:cs typeface="Calibri" panose="020F0502020204030204" pitchFamily="34" charset="0"/>
              </a:rPr>
              <a:t>The project seeks to address the pressing issue of climate change by leveraging data-driven ARIMA models to precisely forecast temperature changes. Recognizing the critical urgency of climate change, we aim to provide accurate and timely predictions that can contribute to climate change awareness and mitigation efforts. . Its ultimate goal is to raise awareness, encourage sustainable practices, and motivate further research in the intersection of data science and environmental concerns, thereby enabling more effective action against climate change.</a:t>
            </a:r>
            <a:endParaRPr lang="en-IN" sz="1600">
              <a:latin typeface="Calibri" panose="020F0502020204030204" pitchFamily="34" charset="0"/>
              <a:cs typeface="Calibri" panose="020F0502020204030204" pitchFamily="34" charset="0"/>
            </a:endParaRPr>
          </a:p>
          <a:p>
            <a:endParaRPr lang="en-US" sz="160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5162249-BC81-6318-EAB3-7D6781A42A18}"/>
              </a:ext>
            </a:extLst>
          </p:cNvPr>
          <p:cNvSpPr>
            <a:spLocks noGrp="1"/>
          </p:cNvSpPr>
          <p:nvPr>
            <p:ph type="dt" sz="half" idx="10"/>
          </p:nvPr>
        </p:nvSpPr>
        <p:spPr>
          <a:xfrm>
            <a:off x="571350" y="6356350"/>
            <a:ext cx="2057400" cy="365125"/>
          </a:xfrm>
        </p:spPr>
        <p:txBody>
          <a:bodyPr>
            <a:normAutofit/>
          </a:bodyPr>
          <a:lstStyle/>
          <a:p>
            <a:pPr>
              <a:spcAft>
                <a:spcPts val="600"/>
              </a:spcAft>
            </a:pPr>
            <a:fld id="{ABD8F6B8-6CCD-44CC-8EC5-043D277CA19F}" type="datetime1">
              <a:rPr lang="en-US">
                <a:solidFill>
                  <a:schemeClr val="tx1"/>
                </a:solidFill>
                <a:latin typeface="Calibri" panose="020F0502020204030204" pitchFamily="34" charset="0"/>
                <a:cs typeface="Calibri" panose="020F0502020204030204" pitchFamily="34" charset="0"/>
              </a:rPr>
              <a:pPr>
                <a:spcAft>
                  <a:spcPts val="600"/>
                </a:spcAft>
              </a:pPr>
              <a:t>11/30/23</a:t>
            </a:fld>
            <a:endParaRPr lang="en-US">
              <a:solidFill>
                <a:schemeClr val="tx1"/>
              </a:solidFill>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6A4050E8-0E38-DFD0-3DA4-599AE809A0F2}"/>
              </a:ext>
            </a:extLst>
          </p:cNvPr>
          <p:cNvSpPr>
            <a:spLocks noGrp="1"/>
          </p:cNvSpPr>
          <p:nvPr>
            <p:ph type="ftr" sz="quarter" idx="11"/>
          </p:nvPr>
        </p:nvSpPr>
        <p:spPr>
          <a:xfrm>
            <a:off x="2348754" y="6356350"/>
            <a:ext cx="2469775" cy="365125"/>
          </a:xfrm>
        </p:spPr>
        <p:txBody>
          <a:bodyPr>
            <a:normAutofit/>
          </a:bodyPr>
          <a:lstStyle/>
          <a:p>
            <a:pPr algn="r"/>
            <a:endParaRPr lang="en-US">
              <a:solidFill>
                <a:schemeClr val="tx1"/>
              </a:solidFill>
              <a:latin typeface="Calibri" panose="020F0502020204030204" pitchFamily="34" charset="0"/>
              <a:cs typeface="Calibri" panose="020F0502020204030204" pitchFamily="34" charset="0"/>
            </a:endParaRPr>
          </a:p>
        </p:txBody>
      </p:sp>
      <p:pic>
        <p:nvPicPr>
          <p:cNvPr id="8" name="Picture 7" descr="A person holding a globe">
            <a:extLst>
              <a:ext uri="{FF2B5EF4-FFF2-40B4-BE49-F238E27FC236}">
                <a16:creationId xmlns:a16="http://schemas.microsoft.com/office/drawing/2014/main" id="{4C5C34F7-FC42-A42F-087F-902B76530ED8}"/>
              </a:ext>
            </a:extLst>
          </p:cNvPr>
          <p:cNvPicPr>
            <a:picLocks noChangeAspect="1"/>
          </p:cNvPicPr>
          <p:nvPr/>
        </p:nvPicPr>
        <p:blipFill rotWithShape="1">
          <a:blip r:embed="rId2"/>
          <a:srcRect l="32838" r="32507"/>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
        <p:nvSpPr>
          <p:cNvPr id="6" name="Slide Number Placeholder 5">
            <a:extLst>
              <a:ext uri="{FF2B5EF4-FFF2-40B4-BE49-F238E27FC236}">
                <a16:creationId xmlns:a16="http://schemas.microsoft.com/office/drawing/2014/main" id="{5BA23F9E-849C-6BC7-1A71-8E06BEF45C1A}"/>
              </a:ext>
            </a:extLst>
          </p:cNvPr>
          <p:cNvSpPr>
            <a:spLocks noGrp="1"/>
          </p:cNvSpPr>
          <p:nvPr>
            <p:ph type="sldNum" sz="quarter" idx="12"/>
          </p:nvPr>
        </p:nvSpPr>
        <p:spPr>
          <a:xfrm>
            <a:off x="7625901" y="6356350"/>
            <a:ext cx="1326319" cy="365125"/>
          </a:xfrm>
        </p:spPr>
        <p:txBody>
          <a:bodyPr>
            <a:normAutofit/>
          </a:bodyPr>
          <a:lstStyle/>
          <a:p>
            <a:pPr>
              <a:spcAft>
                <a:spcPts val="600"/>
              </a:spcAft>
            </a:pPr>
            <a:fld id="{4F7E9C80-C75B-4B75-A6C5-E58A18995148}" type="slidenum">
              <a:rPr lang="en-US">
                <a:solidFill>
                  <a:srgbClr val="FFFFFF"/>
                </a:solidFill>
                <a:latin typeface="Calibri" panose="020F0502020204030204" pitchFamily="34" charset="0"/>
                <a:cs typeface="Calibri" panose="020F0502020204030204" pitchFamily="34" charset="0"/>
              </a:rPr>
              <a:pPr>
                <a:spcAft>
                  <a:spcPts val="600"/>
                </a:spcAft>
              </a:pPr>
              <a:t>13</a:t>
            </a:fld>
            <a:endParaRPr lang="en-US">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725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C990-4DF5-7A78-A2EF-6476CEA8B405}"/>
              </a:ext>
            </a:extLst>
          </p:cNvPr>
          <p:cNvSpPr>
            <a:spLocks noGrp="1"/>
          </p:cNvSpPr>
          <p:nvPr>
            <p:ph type="title"/>
          </p:nvPr>
        </p:nvSpPr>
        <p:spPr/>
        <p:txBody>
          <a:bodyPr/>
          <a:lstStyle/>
          <a:p>
            <a:r>
              <a:rPr lang="en-IN" dirty="0"/>
              <a:t>PROPOSED SYSTEM ARCHITECTURE</a:t>
            </a:r>
          </a:p>
        </p:txBody>
      </p:sp>
      <p:pic>
        <p:nvPicPr>
          <p:cNvPr id="8" name="Content Placeholder 7">
            <a:extLst>
              <a:ext uri="{FF2B5EF4-FFF2-40B4-BE49-F238E27FC236}">
                <a16:creationId xmlns:a16="http://schemas.microsoft.com/office/drawing/2014/main" id="{33D67A3B-0DA2-54AE-40FF-F127FC46226E}"/>
              </a:ext>
            </a:extLst>
          </p:cNvPr>
          <p:cNvPicPr>
            <a:picLocks noGrp="1" noChangeAspect="1"/>
          </p:cNvPicPr>
          <p:nvPr>
            <p:ph idx="1"/>
          </p:nvPr>
        </p:nvPicPr>
        <p:blipFill>
          <a:blip r:embed="rId2"/>
          <a:stretch>
            <a:fillRect/>
          </a:stretch>
        </p:blipFill>
        <p:spPr>
          <a:xfrm>
            <a:off x="2090584" y="1600200"/>
            <a:ext cx="4962832" cy="4525963"/>
          </a:xfrm>
        </p:spPr>
      </p:pic>
      <p:sp>
        <p:nvSpPr>
          <p:cNvPr id="4" name="Date Placeholder 3">
            <a:extLst>
              <a:ext uri="{FF2B5EF4-FFF2-40B4-BE49-F238E27FC236}">
                <a16:creationId xmlns:a16="http://schemas.microsoft.com/office/drawing/2014/main" id="{62D59185-9AD3-BFBF-DD54-0A5333BB1119}"/>
              </a:ext>
            </a:extLst>
          </p:cNvPr>
          <p:cNvSpPr>
            <a:spLocks noGrp="1"/>
          </p:cNvSpPr>
          <p:nvPr>
            <p:ph type="dt" sz="half" idx="10"/>
          </p:nvPr>
        </p:nvSpPr>
        <p:spPr/>
        <p:txBody>
          <a:bodyPr/>
          <a:lstStyle/>
          <a:p>
            <a:fld id="{ABD8F6B8-6CCD-44CC-8EC5-043D277CA19F}" type="datetime1">
              <a:rPr lang="en-US" smtClean="0"/>
              <a:pPr/>
              <a:t>11/30/23</a:t>
            </a:fld>
            <a:endParaRPr lang="en-US"/>
          </a:p>
        </p:txBody>
      </p:sp>
      <p:sp>
        <p:nvSpPr>
          <p:cNvPr id="5" name="Footer Placeholder 4">
            <a:extLst>
              <a:ext uri="{FF2B5EF4-FFF2-40B4-BE49-F238E27FC236}">
                <a16:creationId xmlns:a16="http://schemas.microsoft.com/office/drawing/2014/main" id="{671148E8-14B6-8D23-2C2F-543C522A1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D1C93-A082-9028-B162-B6EEFF26BD40}"/>
              </a:ext>
            </a:extLst>
          </p:cNvPr>
          <p:cNvSpPr>
            <a:spLocks noGrp="1"/>
          </p:cNvSpPr>
          <p:nvPr>
            <p:ph type="sldNum" sz="quarter" idx="12"/>
          </p:nvPr>
        </p:nvSpPr>
        <p:spPr/>
        <p:txBody>
          <a:bodyPr/>
          <a:lstStyle/>
          <a:p>
            <a:fld id="{4F7E9C80-C75B-4B75-A6C5-E58A18995148}" type="slidenum">
              <a:rPr lang="en-US" smtClean="0"/>
              <a:pPr/>
              <a:t>14</a:t>
            </a:fld>
            <a:endParaRPr lang="en-US"/>
          </a:p>
        </p:txBody>
      </p:sp>
    </p:spTree>
    <p:extLst>
      <p:ext uri="{BB962C8B-B14F-4D97-AF65-F5344CB8AC3E}">
        <p14:creationId xmlns:p14="http://schemas.microsoft.com/office/powerpoint/2010/main" val="261208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6AB3-1A67-5231-1E83-4A784429D6B8}"/>
              </a:ext>
            </a:extLst>
          </p:cNvPr>
          <p:cNvSpPr>
            <a:spLocks noGrp="1"/>
          </p:cNvSpPr>
          <p:nvPr>
            <p:ph type="title"/>
          </p:nvPr>
        </p:nvSpPr>
        <p:spPr/>
        <p:txBody>
          <a:bodyPr/>
          <a:lstStyle/>
          <a:p>
            <a:r>
              <a:rPr lang="en" b="1" dirty="0">
                <a:latin typeface="Calibri" panose="020F0502020204030204" pitchFamily="34" charset="0"/>
                <a:cs typeface="Calibri" panose="020F0502020204030204" pitchFamily="34" charset="0"/>
              </a:rPr>
              <a:t>MODULES DESCRIPTION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A150182-0899-40C2-5AD3-E20C03E81C75}"/>
              </a:ext>
            </a:extLst>
          </p:cNvPr>
          <p:cNvSpPr>
            <a:spLocks noGrp="1"/>
          </p:cNvSpPr>
          <p:nvPr>
            <p:ph idx="1"/>
          </p:nvPr>
        </p:nvSpPr>
        <p:spPr/>
        <p:txBody>
          <a:bodyPr>
            <a:normAutofit fontScale="47500" lnSpcReduction="20000"/>
          </a:bodyPr>
          <a:lstStyle/>
          <a:p>
            <a:pPr marL="0" lvl="0" indent="0" algn="l" rtl="0">
              <a:spcBef>
                <a:spcPts val="0"/>
              </a:spcBef>
              <a:spcAft>
                <a:spcPts val="0"/>
              </a:spcAft>
              <a:buNone/>
            </a:pPr>
            <a:r>
              <a:rPr lang="en-US" b="1" dirty="0">
                <a:latin typeface="Calibri" panose="020F0502020204030204" pitchFamily="34" charset="0"/>
                <a:ea typeface="Lato"/>
                <a:cs typeface="Calibri" panose="020F0502020204030204" pitchFamily="34" charset="0"/>
                <a:sym typeface="Lato"/>
              </a:rPr>
              <a:t>1</a:t>
            </a:r>
            <a:r>
              <a:rPr lang="en-US" sz="3200" b="1" dirty="0">
                <a:latin typeface="Calibri" panose="020F0502020204030204" pitchFamily="34" charset="0"/>
                <a:ea typeface="Lato"/>
                <a:cs typeface="Calibri" panose="020F0502020204030204" pitchFamily="34" charset="0"/>
                <a:sym typeface="Lato"/>
              </a:rPr>
              <a:t>. NumPy</a:t>
            </a:r>
            <a:r>
              <a:rPr lang="en-US" sz="3200" dirty="0">
                <a:latin typeface="Calibri" panose="020F0502020204030204" pitchFamily="34" charset="0"/>
                <a:ea typeface="Lato"/>
                <a:cs typeface="Calibri" panose="020F0502020204030204" pitchFamily="34" charset="0"/>
                <a:sym typeface="Lato"/>
              </a:rPr>
              <a:t>: NumPy is a fundamental Python library for numerical computing. It provides support for arrays and matrices, along with mathematical functions to operate on them efficiently. In this code, NumPy is used for data manipulation, handling arrays, and reshaping data for input into the </a:t>
            </a:r>
            <a:r>
              <a:rPr lang="en-US" dirty="0">
                <a:latin typeface="Calibri" panose="020F0502020204030204" pitchFamily="34" charset="0"/>
                <a:ea typeface="Lato"/>
                <a:cs typeface="Calibri" panose="020F0502020204030204" pitchFamily="34" charset="0"/>
                <a:sym typeface="Lato"/>
              </a:rPr>
              <a:t>ARIMA</a:t>
            </a:r>
            <a:r>
              <a:rPr lang="en-US" sz="3200" dirty="0">
                <a:latin typeface="Calibri" panose="020F0502020204030204" pitchFamily="34" charset="0"/>
                <a:ea typeface="Lato"/>
                <a:cs typeface="Calibri" panose="020F0502020204030204" pitchFamily="34" charset="0"/>
                <a:sym typeface="Lato"/>
              </a:rPr>
              <a:t> model.</a:t>
            </a:r>
          </a:p>
          <a:p>
            <a:pPr marL="0" lvl="0" indent="0" algn="l" rtl="0">
              <a:spcBef>
                <a:spcPts val="0"/>
              </a:spcBef>
              <a:spcAft>
                <a:spcPts val="0"/>
              </a:spcAft>
              <a:buNone/>
            </a:pPr>
            <a:endParaRPr lang="en-US" sz="3200" dirty="0">
              <a:latin typeface="Calibri" panose="020F0502020204030204" pitchFamily="34" charset="0"/>
              <a:ea typeface="Lato"/>
              <a:cs typeface="Calibri" panose="020F0502020204030204" pitchFamily="34" charset="0"/>
              <a:sym typeface="Lato"/>
            </a:endParaRPr>
          </a:p>
          <a:p>
            <a:pPr marL="0" lvl="0" indent="0" algn="l" rtl="0">
              <a:spcBef>
                <a:spcPts val="0"/>
              </a:spcBef>
              <a:spcAft>
                <a:spcPts val="0"/>
              </a:spcAft>
              <a:buNone/>
            </a:pPr>
            <a:r>
              <a:rPr lang="en-US" sz="3200" b="1" dirty="0">
                <a:latin typeface="Calibri" panose="020F0502020204030204" pitchFamily="34" charset="0"/>
                <a:ea typeface="Lato"/>
                <a:cs typeface="Calibri" panose="020F0502020204030204" pitchFamily="34" charset="0"/>
                <a:sym typeface="Lato"/>
              </a:rPr>
              <a:t>2. Pandas</a:t>
            </a:r>
            <a:r>
              <a:rPr lang="en-US" sz="3200" dirty="0">
                <a:latin typeface="Calibri" panose="020F0502020204030204" pitchFamily="34" charset="0"/>
                <a:ea typeface="Lato"/>
                <a:cs typeface="Calibri" panose="020F0502020204030204" pitchFamily="34" charset="0"/>
                <a:sym typeface="Lato"/>
              </a:rPr>
              <a:t>: Pandas is a powerful data manipulation and analysis library for Python. It offers data structures like </a:t>
            </a:r>
            <a:r>
              <a:rPr lang="en-US" sz="3200" dirty="0" err="1">
                <a:latin typeface="Calibri" panose="020F0502020204030204" pitchFamily="34" charset="0"/>
                <a:ea typeface="Lato"/>
                <a:cs typeface="Calibri" panose="020F0502020204030204" pitchFamily="34" charset="0"/>
                <a:sym typeface="Lato"/>
              </a:rPr>
              <a:t>DataFrames</a:t>
            </a:r>
            <a:r>
              <a:rPr lang="en-US" sz="3200" dirty="0">
                <a:latin typeface="Calibri" panose="020F0502020204030204" pitchFamily="34" charset="0"/>
                <a:ea typeface="Lato"/>
                <a:cs typeface="Calibri" panose="020F0502020204030204" pitchFamily="34" charset="0"/>
                <a:sym typeface="Lato"/>
              </a:rPr>
              <a:t> that make it easy to organize and work with structured data. In this code, Pandas is used to load, manipulate the data obtained.</a:t>
            </a:r>
          </a:p>
          <a:p>
            <a:pPr marL="0" lvl="0" indent="0" algn="l" rtl="0">
              <a:spcBef>
                <a:spcPts val="0"/>
              </a:spcBef>
              <a:spcAft>
                <a:spcPts val="0"/>
              </a:spcAft>
              <a:buNone/>
            </a:pPr>
            <a:endParaRPr lang="en-US" sz="3200" dirty="0">
              <a:latin typeface="Calibri" panose="020F0502020204030204" pitchFamily="34" charset="0"/>
              <a:ea typeface="Lato"/>
              <a:cs typeface="Calibri" panose="020F0502020204030204" pitchFamily="34" charset="0"/>
              <a:sym typeface="Lato"/>
            </a:endParaRPr>
          </a:p>
          <a:p>
            <a:pPr marL="0" lvl="0" indent="0" algn="l" rtl="0">
              <a:spcBef>
                <a:spcPts val="0"/>
              </a:spcBef>
              <a:spcAft>
                <a:spcPts val="0"/>
              </a:spcAft>
              <a:buNone/>
            </a:pPr>
            <a:r>
              <a:rPr lang="en-US" b="1" dirty="0">
                <a:latin typeface="Calibri" panose="020F0502020204030204" pitchFamily="34" charset="0"/>
                <a:ea typeface="Lato"/>
                <a:cs typeface="Calibri" panose="020F0502020204030204" pitchFamily="34" charset="0"/>
                <a:sym typeface="Lato"/>
              </a:rPr>
              <a:t>3</a:t>
            </a:r>
            <a:r>
              <a:rPr lang="en-US" sz="3200" b="1" dirty="0">
                <a:latin typeface="Calibri" panose="020F0502020204030204" pitchFamily="34" charset="0"/>
                <a:ea typeface="Lato"/>
                <a:cs typeface="Calibri" panose="020F0502020204030204" pitchFamily="34" charset="0"/>
                <a:sym typeface="Lato"/>
              </a:rPr>
              <a:t>. Scikit-learn (</a:t>
            </a:r>
            <a:r>
              <a:rPr lang="en-US" sz="3200" b="1" dirty="0" err="1">
                <a:latin typeface="Calibri" panose="020F0502020204030204" pitchFamily="34" charset="0"/>
                <a:ea typeface="Lato"/>
                <a:cs typeface="Calibri" panose="020F0502020204030204" pitchFamily="34" charset="0"/>
                <a:sym typeface="Lato"/>
              </a:rPr>
              <a:t>sklearn</a:t>
            </a:r>
            <a:r>
              <a:rPr lang="en-US" sz="3200" b="1" dirty="0">
                <a:latin typeface="Calibri" panose="020F0502020204030204" pitchFamily="34" charset="0"/>
                <a:ea typeface="Lato"/>
                <a:cs typeface="Calibri" panose="020F0502020204030204" pitchFamily="34" charset="0"/>
                <a:sym typeface="Lato"/>
              </a:rPr>
              <a:t>)</a:t>
            </a:r>
            <a:r>
              <a:rPr lang="en-US" sz="3200" dirty="0">
                <a:latin typeface="Calibri" panose="020F0502020204030204" pitchFamily="34" charset="0"/>
                <a:ea typeface="Lato"/>
                <a:cs typeface="Calibri" panose="020F0502020204030204" pitchFamily="34" charset="0"/>
                <a:sym typeface="Lato"/>
              </a:rPr>
              <a:t>: Scikit-learn is a machine learning library that provides tools for data preprocessing, model training, and evaluation. In this code, the `ARIMA` from Scikit-learn is used to scale the prediction, which is a common preprocessing step in machine learning.</a:t>
            </a:r>
          </a:p>
          <a:p>
            <a:pPr marL="0" lvl="0" indent="0" algn="l" rtl="0">
              <a:spcBef>
                <a:spcPts val="0"/>
              </a:spcBef>
              <a:spcAft>
                <a:spcPts val="0"/>
              </a:spcAft>
              <a:buNone/>
            </a:pPr>
            <a:endParaRPr lang="en-US" sz="3200" dirty="0">
              <a:latin typeface="Calibri" panose="020F0502020204030204" pitchFamily="34" charset="0"/>
              <a:ea typeface="Lato"/>
              <a:cs typeface="Calibri" panose="020F0502020204030204" pitchFamily="34" charset="0"/>
              <a:sym typeface="Lato"/>
            </a:endParaRPr>
          </a:p>
          <a:p>
            <a:pPr marL="0" lvl="0" indent="0" algn="l" rtl="0">
              <a:spcBef>
                <a:spcPts val="0"/>
              </a:spcBef>
              <a:spcAft>
                <a:spcPts val="0"/>
              </a:spcAft>
              <a:buNone/>
            </a:pPr>
            <a:r>
              <a:rPr lang="en-US" sz="3200" b="1" dirty="0">
                <a:latin typeface="Calibri" panose="020F0502020204030204" pitchFamily="34" charset="0"/>
                <a:ea typeface="Lato"/>
                <a:cs typeface="Calibri" panose="020F0502020204030204" pitchFamily="34" charset="0"/>
                <a:sym typeface="Lato"/>
              </a:rPr>
              <a:t>4. Matplotlib</a:t>
            </a:r>
            <a:r>
              <a:rPr lang="en-US" sz="3200" dirty="0">
                <a:latin typeface="Calibri" panose="020F0502020204030204" pitchFamily="34" charset="0"/>
                <a:ea typeface="Lato"/>
                <a:cs typeface="Calibri" panose="020F0502020204030204" pitchFamily="34" charset="0"/>
                <a:sym typeface="Lato"/>
              </a:rPr>
              <a:t>: Matplotlib is a popular Python library for creating static, animated, and interactive visualizations in Python. While not explicitly shown in the code, it's commonly used for visualizing stock price data, model training progress, and prediction results.</a:t>
            </a:r>
          </a:p>
          <a:p>
            <a:pPr marL="0" lvl="0" indent="0" algn="l" rtl="0">
              <a:spcBef>
                <a:spcPts val="0"/>
              </a:spcBef>
              <a:spcAft>
                <a:spcPts val="0"/>
              </a:spcAft>
              <a:buNone/>
            </a:pPr>
            <a:endParaRPr lang="en-US" sz="3200" dirty="0">
              <a:latin typeface="Calibri" panose="020F0502020204030204" pitchFamily="34" charset="0"/>
              <a:ea typeface="Lato"/>
              <a:cs typeface="Calibri" panose="020F0502020204030204" pitchFamily="34" charset="0"/>
              <a:sym typeface="Lato"/>
            </a:endParaRPr>
          </a:p>
          <a:p>
            <a:pPr marL="0" lvl="0" indent="0" algn="l" rtl="0">
              <a:spcBef>
                <a:spcPts val="0"/>
              </a:spcBef>
              <a:spcAft>
                <a:spcPts val="0"/>
              </a:spcAft>
              <a:buNone/>
            </a:pPr>
            <a:r>
              <a:rPr lang="en-US" sz="3200" b="1" dirty="0">
                <a:latin typeface="Calibri" panose="020F0502020204030204" pitchFamily="34" charset="0"/>
                <a:ea typeface="Lato"/>
                <a:cs typeface="Calibri" panose="020F0502020204030204" pitchFamily="34" charset="0"/>
                <a:sym typeface="Lato"/>
              </a:rPr>
              <a:t>5. </a:t>
            </a:r>
            <a:r>
              <a:rPr lang="en-US" sz="3200" b="1" dirty="0" err="1">
                <a:latin typeface="Calibri" panose="020F0502020204030204" pitchFamily="34" charset="0"/>
                <a:ea typeface="Lato"/>
                <a:cs typeface="Calibri" panose="020F0502020204030204" pitchFamily="34" charset="0"/>
                <a:sym typeface="Lato"/>
              </a:rPr>
              <a:t>pandas_datareader</a:t>
            </a:r>
            <a:r>
              <a:rPr lang="en-US" sz="3200" dirty="0">
                <a:latin typeface="Calibri" panose="020F0502020204030204" pitchFamily="34" charset="0"/>
                <a:ea typeface="Lato"/>
                <a:cs typeface="Calibri" panose="020F0502020204030204" pitchFamily="34" charset="0"/>
                <a:sym typeface="Lato"/>
              </a:rPr>
              <a:t>: </a:t>
            </a:r>
            <a:r>
              <a:rPr lang="en-US" sz="3200" dirty="0" err="1">
                <a:latin typeface="Calibri" panose="020F0502020204030204" pitchFamily="34" charset="0"/>
                <a:ea typeface="Lato"/>
                <a:cs typeface="Calibri" panose="020F0502020204030204" pitchFamily="34" charset="0"/>
                <a:sym typeface="Lato"/>
              </a:rPr>
              <a:t>pandas_datareader</a:t>
            </a:r>
            <a:r>
              <a:rPr lang="en-US" sz="3200" dirty="0">
                <a:latin typeface="Calibri" panose="020F0502020204030204" pitchFamily="34" charset="0"/>
                <a:ea typeface="Lato"/>
                <a:cs typeface="Calibri" panose="020F0502020204030204" pitchFamily="34" charset="0"/>
                <a:sym typeface="Lato"/>
              </a:rPr>
              <a:t> is an extension to Pandas that allows fetching data from various online sources. Although not explicitly imported in the code, it is often used for downloading data. </a:t>
            </a: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41CA24E-238C-09DF-3449-ABE715B03192}"/>
              </a:ext>
            </a:extLst>
          </p:cNvPr>
          <p:cNvSpPr>
            <a:spLocks noGrp="1"/>
          </p:cNvSpPr>
          <p:nvPr>
            <p:ph type="dt" sz="half" idx="10"/>
          </p:nvPr>
        </p:nvSpPr>
        <p:spPr/>
        <p:txBody>
          <a:bodyPr/>
          <a:lstStyle/>
          <a:p>
            <a:fld id="{ABD8F6B8-6CCD-44CC-8EC5-043D277CA19F}" type="datetime1">
              <a:rPr lang="en-US" smtClean="0">
                <a:latin typeface="Calibri" panose="020F0502020204030204" pitchFamily="34" charset="0"/>
                <a:cs typeface="Calibri" panose="020F0502020204030204" pitchFamily="34" charset="0"/>
              </a:rPr>
              <a:pPr/>
              <a:t>11/30/23</a:t>
            </a:fld>
            <a:endParaRPr lang="en-US">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8DBC092A-97F5-9932-99CA-2B1E1F51AE05}"/>
              </a:ext>
            </a:extLst>
          </p:cNvPr>
          <p:cNvSpPr>
            <a:spLocks noGrp="1"/>
          </p:cNvSpPr>
          <p:nvPr>
            <p:ph type="ftr" sz="quarter" idx="11"/>
          </p:nvPr>
        </p:nvSpPr>
        <p:spPr/>
        <p:txBody>
          <a:bodyPr/>
          <a:lstStyle/>
          <a:p>
            <a:endParaRPr lang="en-US">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F0777B65-CA7A-76AF-C673-551C95F25D42}"/>
              </a:ext>
            </a:extLst>
          </p:cNvPr>
          <p:cNvSpPr>
            <a:spLocks noGrp="1"/>
          </p:cNvSpPr>
          <p:nvPr>
            <p:ph type="sldNum" sz="quarter" idx="12"/>
          </p:nvPr>
        </p:nvSpPr>
        <p:spPr/>
        <p:txBody>
          <a:bodyPr/>
          <a:lstStyle/>
          <a:p>
            <a:fld id="{4F7E9C80-C75B-4B75-A6C5-E58A18995148}" type="slidenum">
              <a:rPr lang="en-US" smtClean="0">
                <a:latin typeface="Calibri" panose="020F0502020204030204" pitchFamily="34" charset="0"/>
                <a:cs typeface="Calibri" panose="020F0502020204030204" pitchFamily="34" charset="0"/>
              </a:rPr>
              <a:pPr/>
              <a:t>15</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1801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9EE1-2E47-26B1-40D5-F3224D9389CB}"/>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7DDAFE9D-CCEA-E7E5-AEFB-BDB1FEC09B59}"/>
              </a:ext>
            </a:extLst>
          </p:cNvPr>
          <p:cNvSpPr>
            <a:spLocks noGrp="1"/>
          </p:cNvSpPr>
          <p:nvPr>
            <p:ph idx="1"/>
          </p:nvPr>
        </p:nvSpPr>
        <p:spPr/>
        <p:txBody>
          <a:bodyPr>
            <a:normAutofit fontScale="92500" lnSpcReduction="10000"/>
          </a:bodyPr>
          <a:lstStyle/>
          <a:p>
            <a:pPr marL="0" indent="0">
              <a:buNone/>
            </a:pPr>
            <a:r>
              <a:rPr lang="en-IN" sz="1800" dirty="0" err="1">
                <a:effectLst/>
                <a:latin typeface="Arial" panose="020B0604020202020204" pitchFamily="34" charset="0"/>
                <a:cs typeface="Arial" panose="020B0604020202020204" pitchFamily="34" charset="0"/>
              </a:rPr>
              <a:t>p_range</a:t>
            </a:r>
            <a:r>
              <a:rPr lang="en-IN" sz="1800" dirty="0">
                <a:effectLst/>
                <a:latin typeface="Arial" panose="020B0604020202020204" pitchFamily="34" charset="0"/>
                <a:cs typeface="Arial" panose="020B0604020202020204" pitchFamily="34" charset="0"/>
              </a:rPr>
              <a:t> = </a:t>
            </a:r>
            <a:r>
              <a:rPr lang="en-IN" sz="1800" dirty="0" err="1">
                <a:effectLst/>
                <a:latin typeface="Arial" panose="020B0604020202020204" pitchFamily="34" charset="0"/>
                <a:cs typeface="Arial" panose="020B0604020202020204" pitchFamily="34" charset="0"/>
              </a:rPr>
              <a:t>q_range</a:t>
            </a:r>
            <a:r>
              <a:rPr lang="en-IN" sz="1800" dirty="0">
                <a:effectLst/>
                <a:latin typeface="Arial" panose="020B0604020202020204" pitchFamily="34" charset="0"/>
                <a:cs typeface="Arial" panose="020B0604020202020204" pitchFamily="34" charset="0"/>
              </a:rPr>
              <a:t> = [</a:t>
            </a:r>
            <a:r>
              <a:rPr lang="en-IN" sz="1800" dirty="0" err="1">
                <a:effectLst/>
                <a:latin typeface="Arial" panose="020B0604020202020204" pitchFamily="34" charset="0"/>
                <a:cs typeface="Arial" panose="020B0604020202020204" pitchFamily="34" charset="0"/>
              </a:rPr>
              <a:t>i</a:t>
            </a:r>
            <a:r>
              <a:rPr lang="en-IN" sz="1800" dirty="0">
                <a:effectLst/>
                <a:latin typeface="Arial" panose="020B0604020202020204" pitchFamily="34" charset="0"/>
                <a:cs typeface="Arial" panose="020B0604020202020204" pitchFamily="34" charset="0"/>
              </a:rPr>
              <a:t> for </a:t>
            </a:r>
            <a:r>
              <a:rPr lang="en-IN" sz="1800" dirty="0" err="1">
                <a:effectLst/>
                <a:latin typeface="Arial" panose="020B0604020202020204" pitchFamily="34" charset="0"/>
                <a:cs typeface="Arial" panose="020B0604020202020204" pitchFamily="34" charset="0"/>
              </a:rPr>
              <a:t>i</a:t>
            </a:r>
            <a:r>
              <a:rPr lang="en-IN" sz="1800" dirty="0">
                <a:effectLst/>
                <a:latin typeface="Arial" panose="020B0604020202020204" pitchFamily="34" charset="0"/>
                <a:cs typeface="Arial" panose="020B0604020202020204" pitchFamily="34" charset="0"/>
              </a:rPr>
              <a:t> in range(0, 3)] # taking values from 0 to 2 </a:t>
            </a:r>
            <a:r>
              <a:rPr lang="en-IN" sz="1800" dirty="0" err="1">
                <a:effectLst/>
                <a:latin typeface="Arial" panose="020B0604020202020204" pitchFamily="34" charset="0"/>
                <a:cs typeface="Arial" panose="020B0604020202020204" pitchFamily="34" charset="0"/>
              </a:rPr>
              <a:t>best_pq</a:t>
            </a:r>
            <a:r>
              <a:rPr lang="en-IN" sz="1800" dirty="0">
                <a:effectLst/>
                <a:latin typeface="Arial" panose="020B0604020202020204" pitchFamily="34" charset="0"/>
                <a:cs typeface="Arial" panose="020B0604020202020204" pitchFamily="34" charset="0"/>
              </a:rPr>
              <a:t> = (0, 0)</a:t>
            </a:r>
            <a:br>
              <a:rPr lang="en-IN" sz="1800" dirty="0">
                <a:effectLst/>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best_aic</a:t>
            </a:r>
            <a:r>
              <a:rPr lang="en-IN" sz="1800" dirty="0">
                <a:effectLst/>
                <a:latin typeface="Arial" panose="020B0604020202020204" pitchFamily="34" charset="0"/>
                <a:cs typeface="Arial" panose="020B0604020202020204" pitchFamily="34" charset="0"/>
              </a:rPr>
              <a:t> = float('inf') # Initialize with a large value </a:t>
            </a:r>
            <a:endParaRPr lang="en-IN" dirty="0">
              <a:effectLst/>
              <a:latin typeface="Arial" panose="020B0604020202020204" pitchFamily="34" charset="0"/>
              <a:cs typeface="Arial" panose="020B0604020202020204" pitchFamily="34" charset="0"/>
            </a:endParaRPr>
          </a:p>
          <a:p>
            <a:pPr marL="0" indent="0">
              <a:buNone/>
            </a:pPr>
            <a:r>
              <a:rPr lang="en-IN" sz="1800" dirty="0">
                <a:effectLst/>
                <a:latin typeface="Arial" panose="020B0604020202020204" pitchFamily="34" charset="0"/>
                <a:cs typeface="Arial" panose="020B0604020202020204" pitchFamily="34" charset="0"/>
              </a:rPr>
              <a:t>for p in </a:t>
            </a:r>
            <a:r>
              <a:rPr lang="en-IN" sz="1800" dirty="0" err="1">
                <a:effectLst/>
                <a:latin typeface="Arial" panose="020B0604020202020204" pitchFamily="34" charset="0"/>
                <a:cs typeface="Arial" panose="020B0604020202020204" pitchFamily="34" charset="0"/>
              </a:rPr>
              <a:t>p_range</a:t>
            </a:r>
            <a:r>
              <a:rPr lang="en-IN" sz="1800" dirty="0">
                <a:effectLst/>
                <a:latin typeface="Arial" panose="020B0604020202020204" pitchFamily="34" charset="0"/>
                <a:cs typeface="Arial" panose="020B0604020202020204" pitchFamily="34" charset="0"/>
              </a:rPr>
              <a:t>: for q in </a:t>
            </a:r>
            <a:r>
              <a:rPr lang="en-IN" sz="1800" dirty="0" err="1">
                <a:effectLst/>
                <a:latin typeface="Arial" panose="020B0604020202020204" pitchFamily="34" charset="0"/>
                <a:cs typeface="Arial" panose="020B0604020202020204" pitchFamily="34" charset="0"/>
              </a:rPr>
              <a:t>q_range</a:t>
            </a:r>
            <a:r>
              <a:rPr lang="en-IN" sz="1800" dirty="0">
                <a:effectLst/>
                <a:latin typeface="Arial" panose="020B0604020202020204" pitchFamily="34" charset="0"/>
                <a:cs typeface="Arial" panose="020B0604020202020204" pitchFamily="34" charset="0"/>
              </a:rPr>
              <a:t>: </a:t>
            </a:r>
            <a:endParaRPr lang="en-IN" dirty="0">
              <a:effectLst/>
              <a:latin typeface="Arial" panose="020B0604020202020204" pitchFamily="34" charset="0"/>
              <a:cs typeface="Arial" panose="020B0604020202020204" pitchFamily="34" charset="0"/>
            </a:endParaRPr>
          </a:p>
          <a:p>
            <a:pPr marL="0" indent="0">
              <a:buNone/>
            </a:pPr>
            <a:r>
              <a:rPr lang="en-IN" sz="1800" dirty="0">
                <a:effectLst/>
                <a:latin typeface="Arial" panose="020B0604020202020204" pitchFamily="34" charset="0"/>
                <a:cs typeface="Arial" panose="020B0604020202020204" pitchFamily="34" charset="0"/>
              </a:rPr>
              <a:t>try:</a:t>
            </a:r>
            <a:br>
              <a:rPr lang="en-IN" sz="1800" dirty="0">
                <a:effectLst/>
                <a:latin typeface="Arial" panose="020B0604020202020204" pitchFamily="34" charset="0"/>
                <a:cs typeface="Arial" panose="020B0604020202020204" pitchFamily="34" charset="0"/>
              </a:rPr>
            </a:br>
            <a:r>
              <a:rPr lang="en-IN" sz="1800" dirty="0">
                <a:effectLst/>
                <a:latin typeface="Arial" panose="020B0604020202020204" pitchFamily="34" charset="0"/>
                <a:cs typeface="Arial" panose="020B0604020202020204" pitchFamily="34" charset="0"/>
              </a:rPr>
              <a:t>model = ARIMA(</a:t>
            </a:r>
            <a:r>
              <a:rPr lang="en-IN" sz="1800" dirty="0" err="1">
                <a:effectLst/>
                <a:latin typeface="Arial" panose="020B0604020202020204" pitchFamily="34" charset="0"/>
                <a:cs typeface="Arial" panose="020B0604020202020204" pitchFamily="34" charset="0"/>
              </a:rPr>
              <a:t>new_city_df</a:t>
            </a:r>
            <a:r>
              <a:rPr lang="en-IN" sz="1800" dirty="0">
                <a:effectLst/>
                <a:latin typeface="Arial" panose="020B0604020202020204" pitchFamily="34" charset="0"/>
                <a:cs typeface="Arial" panose="020B0604020202020204" pitchFamily="34" charset="0"/>
              </a:rPr>
              <a:t>, order=(p, d, q)) #results = </a:t>
            </a:r>
            <a:r>
              <a:rPr lang="en-IN" sz="1800" dirty="0" err="1">
                <a:effectLst/>
                <a:latin typeface="Arial" panose="020B0604020202020204" pitchFamily="34" charset="0"/>
                <a:cs typeface="Arial" panose="020B0604020202020204" pitchFamily="34" charset="0"/>
              </a:rPr>
              <a:t>model.fit</a:t>
            </a:r>
            <a:r>
              <a:rPr lang="en-IN" sz="1800" dirty="0">
                <a:effectLst/>
                <a:latin typeface="Arial" panose="020B0604020202020204" pitchFamily="34" charset="0"/>
                <a:cs typeface="Arial" panose="020B0604020202020204" pitchFamily="34" charset="0"/>
              </a:rPr>
              <a:t>()</a:t>
            </a:r>
            <a:br>
              <a:rPr lang="en-IN" sz="1800" dirty="0">
                <a:effectLst/>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aic</a:t>
            </a:r>
            <a:r>
              <a:rPr lang="en-IN" sz="1800" dirty="0">
                <a:effectLst/>
                <a:latin typeface="Arial" panose="020B0604020202020204" pitchFamily="34" charset="0"/>
                <a:cs typeface="Arial" panose="020B0604020202020204" pitchFamily="34" charset="0"/>
              </a:rPr>
              <a:t> = </a:t>
            </a:r>
            <a:r>
              <a:rPr lang="en-IN" sz="1800" dirty="0" err="1">
                <a:effectLst/>
                <a:latin typeface="Arial" panose="020B0604020202020204" pitchFamily="34" charset="0"/>
                <a:cs typeface="Arial" panose="020B0604020202020204" pitchFamily="34" charset="0"/>
              </a:rPr>
              <a:t>results.aic</a:t>
            </a:r>
            <a:br>
              <a:rPr lang="en-IN" sz="1800" dirty="0">
                <a:effectLst/>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bic</a:t>
            </a:r>
            <a:r>
              <a:rPr lang="en-IN" sz="1800" dirty="0">
                <a:effectLst/>
                <a:latin typeface="Arial" panose="020B0604020202020204" pitchFamily="34" charset="0"/>
                <a:cs typeface="Arial" panose="020B0604020202020204" pitchFamily="34" charset="0"/>
              </a:rPr>
              <a:t> = </a:t>
            </a:r>
            <a:r>
              <a:rPr lang="en-IN" sz="1800" dirty="0" err="1">
                <a:effectLst/>
                <a:latin typeface="Arial" panose="020B0604020202020204" pitchFamily="34" charset="0"/>
                <a:cs typeface="Arial" panose="020B0604020202020204" pitchFamily="34" charset="0"/>
              </a:rPr>
              <a:t>results.bic</a:t>
            </a:r>
            <a:br>
              <a:rPr lang="en-IN" sz="1800" dirty="0">
                <a:effectLst/>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aic_values.append</a:t>
            </a:r>
            <a:r>
              <a:rPr lang="en-IN" sz="1800" dirty="0">
                <a:effectLst/>
                <a:latin typeface="Arial" panose="020B0604020202020204" pitchFamily="34" charset="0"/>
                <a:cs typeface="Arial" panose="020B0604020202020204" pitchFamily="34" charset="0"/>
              </a:rPr>
              <a:t>(</a:t>
            </a:r>
            <a:r>
              <a:rPr lang="en-IN" sz="1800" dirty="0" err="1">
                <a:effectLst/>
                <a:latin typeface="Arial" panose="020B0604020202020204" pitchFamily="34" charset="0"/>
                <a:cs typeface="Arial" panose="020B0604020202020204" pitchFamily="34" charset="0"/>
              </a:rPr>
              <a:t>aic</a:t>
            </a:r>
            <a:r>
              <a:rPr lang="en-IN" sz="1800" dirty="0">
                <a:effectLst/>
                <a:latin typeface="Arial" panose="020B0604020202020204" pitchFamily="34" charset="0"/>
                <a:cs typeface="Arial" panose="020B0604020202020204" pitchFamily="34" charset="0"/>
              </a:rPr>
              <a:t>)</a:t>
            </a:r>
            <a:br>
              <a:rPr lang="en-IN" sz="1800" dirty="0">
                <a:effectLst/>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bic_values.append</a:t>
            </a:r>
            <a:r>
              <a:rPr lang="en-IN" sz="1800" dirty="0">
                <a:effectLst/>
                <a:latin typeface="Arial" panose="020B0604020202020204" pitchFamily="34" charset="0"/>
                <a:cs typeface="Arial" panose="020B0604020202020204" pitchFamily="34" charset="0"/>
              </a:rPr>
              <a:t>(</a:t>
            </a:r>
            <a:r>
              <a:rPr lang="en-IN" sz="1800" dirty="0" err="1">
                <a:effectLst/>
                <a:latin typeface="Arial" panose="020B0604020202020204" pitchFamily="34" charset="0"/>
                <a:cs typeface="Arial" panose="020B0604020202020204" pitchFamily="34" charset="0"/>
              </a:rPr>
              <a:t>bic</a:t>
            </a:r>
            <a:r>
              <a:rPr lang="en-IN" sz="1800" dirty="0">
                <a:effectLst/>
                <a:latin typeface="Arial" panose="020B0604020202020204" pitchFamily="34" charset="0"/>
                <a:cs typeface="Arial" panose="020B0604020202020204" pitchFamily="34" charset="0"/>
              </a:rPr>
              <a:t>)</a:t>
            </a:r>
            <a:br>
              <a:rPr lang="en-IN" sz="1800" dirty="0">
                <a:effectLst/>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pq_values.append</a:t>
            </a:r>
            <a:r>
              <a:rPr lang="en-IN" sz="1800" dirty="0">
                <a:effectLst/>
                <a:latin typeface="Arial" panose="020B0604020202020204" pitchFamily="34" charset="0"/>
                <a:cs typeface="Arial" panose="020B0604020202020204" pitchFamily="34" charset="0"/>
              </a:rPr>
              <a:t>((p, q)) </a:t>
            </a:r>
            <a:endParaRPr lang="en-IN" dirty="0">
              <a:effectLst/>
              <a:latin typeface="Arial" panose="020B0604020202020204" pitchFamily="34" charset="0"/>
              <a:cs typeface="Arial" panose="020B0604020202020204" pitchFamily="34" charset="0"/>
            </a:endParaRPr>
          </a:p>
          <a:p>
            <a:pPr marL="0" indent="0">
              <a:buNone/>
            </a:pPr>
            <a:r>
              <a:rPr lang="en-IN" sz="1800" dirty="0">
                <a:effectLst/>
                <a:latin typeface="Arial" panose="020B0604020202020204" pitchFamily="34" charset="0"/>
                <a:cs typeface="Arial" panose="020B0604020202020204" pitchFamily="34" charset="0"/>
              </a:rPr>
              <a:t># Update best (p, q) if the current model has a lower AIC if </a:t>
            </a:r>
            <a:r>
              <a:rPr lang="en-IN" sz="1800" dirty="0" err="1">
                <a:effectLst/>
                <a:latin typeface="Arial" panose="020B0604020202020204" pitchFamily="34" charset="0"/>
                <a:cs typeface="Arial" panose="020B0604020202020204" pitchFamily="34" charset="0"/>
              </a:rPr>
              <a:t>aic</a:t>
            </a:r>
            <a:r>
              <a:rPr lang="en-IN" sz="1800" dirty="0">
                <a:effectLst/>
                <a:latin typeface="Arial" panose="020B0604020202020204" pitchFamily="34" charset="0"/>
                <a:cs typeface="Arial" panose="020B0604020202020204" pitchFamily="34" charset="0"/>
              </a:rPr>
              <a:t> &lt; </a:t>
            </a:r>
            <a:r>
              <a:rPr lang="en-IN" sz="1800" dirty="0" err="1">
                <a:effectLst/>
                <a:latin typeface="Arial" panose="020B0604020202020204" pitchFamily="34" charset="0"/>
                <a:cs typeface="Arial" panose="020B0604020202020204" pitchFamily="34" charset="0"/>
              </a:rPr>
              <a:t>best_aic</a:t>
            </a:r>
            <a:r>
              <a:rPr lang="en-IN" sz="1800" dirty="0">
                <a:effectLst/>
                <a:latin typeface="Arial" panose="020B0604020202020204" pitchFamily="34" charset="0"/>
                <a:cs typeface="Arial" panose="020B0604020202020204" pitchFamily="34" charset="0"/>
              </a:rPr>
              <a:t>: </a:t>
            </a:r>
            <a:endParaRPr lang="en-IN" dirty="0">
              <a:effectLst/>
              <a:latin typeface="Arial" panose="020B0604020202020204" pitchFamily="34" charset="0"/>
              <a:cs typeface="Arial" panose="020B0604020202020204" pitchFamily="34" charset="0"/>
            </a:endParaRPr>
          </a:p>
          <a:p>
            <a:pPr marL="0" indent="0">
              <a:buNone/>
            </a:pPr>
            <a:r>
              <a:rPr lang="en-IN" sz="1800" dirty="0" err="1">
                <a:effectLst/>
                <a:latin typeface="Arial" panose="020B0604020202020204" pitchFamily="34" charset="0"/>
                <a:cs typeface="Arial" panose="020B0604020202020204" pitchFamily="34" charset="0"/>
              </a:rPr>
              <a:t>best_aic</a:t>
            </a:r>
            <a:r>
              <a:rPr lang="en-IN" sz="1800" dirty="0">
                <a:effectLst/>
                <a:latin typeface="Arial" panose="020B0604020202020204" pitchFamily="34" charset="0"/>
                <a:cs typeface="Arial" panose="020B0604020202020204" pitchFamily="34" charset="0"/>
              </a:rPr>
              <a:t> = </a:t>
            </a:r>
            <a:r>
              <a:rPr lang="en-IN" sz="1800" dirty="0" err="1">
                <a:effectLst/>
                <a:latin typeface="Arial" panose="020B0604020202020204" pitchFamily="34" charset="0"/>
                <a:cs typeface="Arial" panose="020B0604020202020204" pitchFamily="34" charset="0"/>
              </a:rPr>
              <a:t>aic</a:t>
            </a:r>
            <a:r>
              <a:rPr lang="en-IN" sz="1800" dirty="0">
                <a:effectLst/>
                <a:latin typeface="Arial" panose="020B0604020202020204" pitchFamily="34" charset="0"/>
                <a:cs typeface="Arial" panose="020B0604020202020204" pitchFamily="34" charset="0"/>
              </a:rPr>
              <a:t> </a:t>
            </a:r>
            <a:r>
              <a:rPr lang="en-IN" sz="1800" dirty="0" err="1">
                <a:effectLst/>
                <a:latin typeface="Arial" panose="020B0604020202020204" pitchFamily="34" charset="0"/>
                <a:cs typeface="Arial" panose="020B0604020202020204" pitchFamily="34" charset="0"/>
              </a:rPr>
              <a:t>best_pq</a:t>
            </a:r>
            <a:r>
              <a:rPr lang="en-IN" sz="1800" dirty="0">
                <a:effectLst/>
                <a:latin typeface="Arial" panose="020B0604020202020204" pitchFamily="34" charset="0"/>
                <a:cs typeface="Arial" panose="020B0604020202020204" pitchFamily="34" charset="0"/>
              </a:rPr>
              <a:t> = (p, q) </a:t>
            </a:r>
            <a:endParaRPr lang="en-IN" dirty="0">
              <a:effectLst/>
              <a:latin typeface="Arial" panose="020B0604020202020204" pitchFamily="34" charset="0"/>
              <a:cs typeface="Arial" panose="020B0604020202020204" pitchFamily="34" charset="0"/>
            </a:endParaRPr>
          </a:p>
          <a:p>
            <a:pPr marL="0" indent="0">
              <a:buNone/>
            </a:pPr>
            <a:r>
              <a:rPr lang="en-IN" sz="1800" dirty="0">
                <a:effectLst/>
                <a:latin typeface="Arial" panose="020B0604020202020204" pitchFamily="34" charset="0"/>
                <a:cs typeface="Arial" panose="020B0604020202020204" pitchFamily="34" charset="0"/>
              </a:rPr>
              <a:t>except Exception as e:</a:t>
            </a:r>
            <a:br>
              <a:rPr lang="en-IN" sz="1800" dirty="0">
                <a:effectLst/>
                <a:latin typeface="Arial" panose="020B0604020202020204" pitchFamily="34" charset="0"/>
                <a:cs typeface="Arial" panose="020B0604020202020204" pitchFamily="34" charset="0"/>
              </a:rPr>
            </a:br>
            <a:r>
              <a:rPr lang="en-IN" sz="1800" dirty="0">
                <a:effectLst/>
                <a:latin typeface="Arial" panose="020B0604020202020204" pitchFamily="34" charset="0"/>
                <a:cs typeface="Arial" panose="020B0604020202020204" pitchFamily="34" charset="0"/>
              </a:rPr>
              <a:t>print(</a:t>
            </a:r>
            <a:r>
              <a:rPr lang="en-IN" sz="1800" dirty="0" err="1">
                <a:effectLst/>
                <a:latin typeface="Arial" panose="020B0604020202020204" pitchFamily="34" charset="0"/>
                <a:cs typeface="Arial" panose="020B0604020202020204" pitchFamily="34" charset="0"/>
              </a:rPr>
              <a:t>f"Error</a:t>
            </a:r>
            <a:r>
              <a:rPr lang="en-IN" sz="1800" dirty="0">
                <a:effectLst/>
                <a:latin typeface="Arial" panose="020B0604020202020204" pitchFamily="34" charset="0"/>
                <a:cs typeface="Arial" panose="020B0604020202020204" pitchFamily="34" charset="0"/>
              </a:rPr>
              <a:t> for (p, q) = ({p}, {q}): {str(e)}") </a:t>
            </a:r>
            <a:endParaRPr lang="en-IN" dirty="0">
              <a:effectLst/>
              <a:latin typeface="Arial" panose="020B0604020202020204" pitchFamily="34" charset="0"/>
              <a:cs typeface="Arial" panose="020B0604020202020204" pitchFamily="34" charset="0"/>
            </a:endParaRPr>
          </a:p>
          <a:p>
            <a:pPr marL="0" indent="0">
              <a:buNone/>
            </a:pPr>
            <a:r>
              <a:rPr lang="en-IN" sz="1800" dirty="0">
                <a:effectLst/>
                <a:latin typeface="Arial" panose="020B0604020202020204" pitchFamily="34" charset="0"/>
                <a:cs typeface="Arial" panose="020B0604020202020204" pitchFamily="34" charset="0"/>
              </a:rPr>
              <a:t># ARIMA model for the city with the best (p, q) </a:t>
            </a:r>
            <a:endParaRPr lang="en-IN" dirty="0">
              <a:effectLst/>
              <a:latin typeface="Arial" panose="020B0604020202020204" pitchFamily="34" charset="0"/>
              <a:cs typeface="Arial" panose="020B0604020202020204" pitchFamily="34" charset="0"/>
            </a:endParaRPr>
          </a:p>
          <a:p>
            <a:pPr marL="0" indent="0">
              <a:buNone/>
            </a:pPr>
            <a:r>
              <a:rPr lang="en-IN" sz="1800" dirty="0" err="1">
                <a:effectLst/>
                <a:latin typeface="Arial" panose="020B0604020202020204" pitchFamily="34" charset="0"/>
                <a:cs typeface="Arial" panose="020B0604020202020204" pitchFamily="34" charset="0"/>
              </a:rPr>
              <a:t>arima_model</a:t>
            </a:r>
            <a:r>
              <a:rPr lang="en-IN" sz="1800" dirty="0">
                <a:effectLst/>
                <a:latin typeface="Arial" panose="020B0604020202020204" pitchFamily="34" charset="0"/>
                <a:cs typeface="Arial" panose="020B0604020202020204" pitchFamily="34" charset="0"/>
              </a:rPr>
              <a:t> = ARIMA(</a:t>
            </a:r>
            <a:r>
              <a:rPr lang="en-IN" sz="1800" dirty="0" err="1">
                <a:effectLst/>
                <a:latin typeface="Arial" panose="020B0604020202020204" pitchFamily="34" charset="0"/>
                <a:cs typeface="Arial" panose="020B0604020202020204" pitchFamily="34" charset="0"/>
              </a:rPr>
              <a:t>new_city_df</a:t>
            </a:r>
            <a:r>
              <a:rPr lang="en-IN" sz="1800" dirty="0">
                <a:effectLst/>
                <a:latin typeface="Arial" panose="020B0604020202020204" pitchFamily="34" charset="0"/>
                <a:cs typeface="Arial" panose="020B0604020202020204" pitchFamily="34" charset="0"/>
              </a:rPr>
              <a:t>, order=(</a:t>
            </a:r>
            <a:r>
              <a:rPr lang="en-IN" sz="1800" dirty="0" err="1">
                <a:effectLst/>
                <a:latin typeface="Arial" panose="020B0604020202020204" pitchFamily="34" charset="0"/>
                <a:cs typeface="Arial" panose="020B0604020202020204" pitchFamily="34" charset="0"/>
              </a:rPr>
              <a:t>best_pq</a:t>
            </a:r>
            <a:r>
              <a:rPr lang="en-IN" sz="1800" dirty="0">
                <a:effectLst/>
                <a:latin typeface="Arial" panose="020B0604020202020204" pitchFamily="34" charset="0"/>
                <a:cs typeface="Arial" panose="020B0604020202020204" pitchFamily="34" charset="0"/>
              </a:rPr>
              <a:t>[0], d, </a:t>
            </a:r>
            <a:r>
              <a:rPr lang="en-IN" sz="1800" dirty="0" err="1">
                <a:effectLst/>
                <a:latin typeface="Arial" panose="020B0604020202020204" pitchFamily="34" charset="0"/>
                <a:cs typeface="Arial" panose="020B0604020202020204" pitchFamily="34" charset="0"/>
              </a:rPr>
              <a:t>best_pq</a:t>
            </a:r>
            <a:r>
              <a:rPr lang="en-IN" sz="1800" dirty="0">
                <a:effectLst/>
                <a:latin typeface="Arial" panose="020B0604020202020204" pitchFamily="34" charset="0"/>
                <a:cs typeface="Arial" panose="020B0604020202020204" pitchFamily="34" charset="0"/>
              </a:rPr>
              <a:t>[1])).fit() </a:t>
            </a:r>
            <a:endParaRPr lang="en-IN" dirty="0">
              <a:effectLst/>
              <a:latin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DF5DBE8F-EF57-B298-3504-EAED229326A5}"/>
              </a:ext>
            </a:extLst>
          </p:cNvPr>
          <p:cNvSpPr>
            <a:spLocks noGrp="1"/>
          </p:cNvSpPr>
          <p:nvPr>
            <p:ph type="dt" sz="half" idx="10"/>
          </p:nvPr>
        </p:nvSpPr>
        <p:spPr/>
        <p:txBody>
          <a:bodyPr/>
          <a:lstStyle/>
          <a:p>
            <a:fld id="{ABD8F6B8-6CCD-44CC-8EC5-043D277CA19F}" type="datetime1">
              <a:rPr lang="en-US" smtClean="0"/>
              <a:pPr/>
              <a:t>11/30/23</a:t>
            </a:fld>
            <a:endParaRPr lang="en-US"/>
          </a:p>
        </p:txBody>
      </p:sp>
      <p:sp>
        <p:nvSpPr>
          <p:cNvPr id="5" name="Footer Placeholder 4">
            <a:extLst>
              <a:ext uri="{FF2B5EF4-FFF2-40B4-BE49-F238E27FC236}">
                <a16:creationId xmlns:a16="http://schemas.microsoft.com/office/drawing/2014/main" id="{19F6A7D2-98B3-BBA0-CA7E-3709FFD7D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73B13-E146-5B13-2414-2D4035A132EC}"/>
              </a:ext>
            </a:extLst>
          </p:cNvPr>
          <p:cNvSpPr>
            <a:spLocks noGrp="1"/>
          </p:cNvSpPr>
          <p:nvPr>
            <p:ph type="sldNum" sz="quarter" idx="12"/>
          </p:nvPr>
        </p:nvSpPr>
        <p:spPr/>
        <p:txBody>
          <a:bodyPr/>
          <a:lstStyle/>
          <a:p>
            <a:fld id="{4F7E9C80-C75B-4B75-A6C5-E58A18995148}" type="slidenum">
              <a:rPr lang="en-US" smtClean="0"/>
              <a:pPr/>
              <a:t>16</a:t>
            </a:fld>
            <a:endParaRPr lang="en-US"/>
          </a:p>
        </p:txBody>
      </p:sp>
    </p:spTree>
    <p:extLst>
      <p:ext uri="{BB962C8B-B14F-4D97-AF65-F5344CB8AC3E}">
        <p14:creationId xmlns:p14="http://schemas.microsoft.com/office/powerpoint/2010/main" val="44705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6640-73D8-B89D-74D6-06F572605536}"/>
              </a:ext>
            </a:extLst>
          </p:cNvPr>
          <p:cNvSpPr>
            <a:spLocks noGrp="1"/>
          </p:cNvSpPr>
          <p:nvPr>
            <p:ph type="title"/>
          </p:nvPr>
        </p:nvSpPr>
        <p:spPr>
          <a:xfrm>
            <a:off x="840699" y="617012"/>
            <a:ext cx="6061361" cy="1064640"/>
          </a:xfrm>
        </p:spPr>
        <p:txBody>
          <a:bodyPr>
            <a:normAutofit/>
          </a:bodyPr>
          <a:lstStyle/>
          <a:p>
            <a:r>
              <a:rPr lang="en-IN" sz="3850">
                <a:latin typeface="Calibri" panose="020F0502020204030204" pitchFamily="34" charset="0"/>
                <a:cs typeface="Calibri" panose="020F0502020204030204" pitchFamily="34" charset="0"/>
              </a:rPr>
              <a:t>MODEL FOR FORECASTING</a:t>
            </a:r>
          </a:p>
        </p:txBody>
      </p:sp>
      <p:sp>
        <p:nvSpPr>
          <p:cNvPr id="3" name="Content Placeholder 2">
            <a:extLst>
              <a:ext uri="{FF2B5EF4-FFF2-40B4-BE49-F238E27FC236}">
                <a16:creationId xmlns:a16="http://schemas.microsoft.com/office/drawing/2014/main" id="{AA49169D-64A8-BECA-2A9A-AD2A8F6F5E3D}"/>
              </a:ext>
            </a:extLst>
          </p:cNvPr>
          <p:cNvSpPr>
            <a:spLocks noGrp="1"/>
          </p:cNvSpPr>
          <p:nvPr>
            <p:ph idx="1"/>
          </p:nvPr>
        </p:nvSpPr>
        <p:spPr>
          <a:xfrm>
            <a:off x="852321" y="1959429"/>
            <a:ext cx="5442417" cy="4056741"/>
          </a:xfrm>
        </p:spPr>
        <p:txBody>
          <a:bodyPr anchor="ctr">
            <a:normAutofit/>
          </a:bodyPr>
          <a:lstStyle/>
          <a:p>
            <a:pPr>
              <a:lnSpc>
                <a:spcPct val="90000"/>
              </a:lnSpc>
            </a:pPr>
            <a:r>
              <a:rPr lang="en-US" sz="1800">
                <a:latin typeface="Calibri" panose="020F0502020204030204" pitchFamily="34" charset="0"/>
                <a:cs typeface="Calibri" panose="020F0502020204030204" pitchFamily="34" charset="0"/>
              </a:rPr>
              <a:t>Since we have time series data, we have chosen to use an ARIMA (AutoRegressive Integrated Moving Averages) model for time series forecasting.</a:t>
            </a:r>
          </a:p>
          <a:p>
            <a:pPr>
              <a:lnSpc>
                <a:spcPct val="90000"/>
              </a:lnSpc>
            </a:pPr>
            <a:r>
              <a:rPr lang="en-US" sz="1800">
                <a:latin typeface="Calibri" panose="020F0502020204030204" pitchFamily="34" charset="0"/>
                <a:cs typeface="Calibri" panose="020F0502020204030204" pitchFamily="34" charset="0"/>
              </a:rPr>
              <a:t>We have automated the process of estimating the best p, q parameters for the ARIMA model using a grid-search technique, for any given time series data. The p,q values were chosen based on the pair that returned the lowest AIC (Akaike Information Criterion) values.</a:t>
            </a:r>
          </a:p>
          <a:p>
            <a:pPr>
              <a:lnSpc>
                <a:spcPct val="90000"/>
              </a:lnSpc>
            </a:pPr>
            <a:r>
              <a:rPr lang="en-US" sz="1800">
                <a:latin typeface="Calibri" panose="020F0502020204030204" pitchFamily="34" charset="0"/>
                <a:cs typeface="Calibri" panose="020F0502020204030204" pitchFamily="34" charset="0"/>
              </a:rPr>
              <a:t>The model was used to successfully forecast the temperatures for a given city across a specified time period.</a:t>
            </a:r>
            <a:endParaRPr lang="en-IN" sz="180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618A1564-6978-6DD3-97CB-826FF002B3C0}"/>
              </a:ext>
            </a:extLst>
          </p:cNvPr>
          <p:cNvSpPr>
            <a:spLocks noGrp="1"/>
          </p:cNvSpPr>
          <p:nvPr>
            <p:ph type="ftr" sz="quarter" idx="11"/>
          </p:nvPr>
        </p:nvSpPr>
        <p:spPr>
          <a:xfrm>
            <a:off x="307916" y="6404053"/>
            <a:ext cx="3969045" cy="293254"/>
          </a:xfrm>
        </p:spPr>
        <p:txBody>
          <a:bodyPr>
            <a:normAutofit/>
          </a:bodyPr>
          <a:lstStyle/>
          <a:p>
            <a:pPr algn="l"/>
            <a:endParaRPr lang="en-US" sz="920">
              <a:solidFill>
                <a:schemeClr val="tx1">
                  <a:lumMod val="75000"/>
                  <a:lumOff val="2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D3FCE08-BD98-2DDA-1377-1E6574CEEBF4}"/>
              </a:ext>
            </a:extLst>
          </p:cNvPr>
          <p:cNvSpPr>
            <a:spLocks noGrp="1"/>
          </p:cNvSpPr>
          <p:nvPr>
            <p:ph type="dt" sz="half" idx="10"/>
          </p:nvPr>
        </p:nvSpPr>
        <p:spPr>
          <a:xfrm>
            <a:off x="4938714" y="6404053"/>
            <a:ext cx="2224665" cy="293254"/>
          </a:xfrm>
        </p:spPr>
        <p:txBody>
          <a:bodyPr>
            <a:normAutofit/>
          </a:bodyPr>
          <a:lstStyle/>
          <a:p>
            <a:pPr algn="r">
              <a:spcAft>
                <a:spcPts val="600"/>
              </a:spcAft>
            </a:pPr>
            <a:fld id="{ABD8F6B8-6CCD-44CC-8EC5-043D277CA19F}" type="datetime1">
              <a:rPr lang="en-US" sz="920">
                <a:solidFill>
                  <a:schemeClr val="tx1">
                    <a:lumMod val="75000"/>
                    <a:lumOff val="25000"/>
                  </a:schemeClr>
                </a:solidFill>
                <a:latin typeface="Calibri" panose="020F0502020204030204" pitchFamily="34" charset="0"/>
                <a:cs typeface="Calibri" panose="020F0502020204030204" pitchFamily="34" charset="0"/>
              </a:rPr>
              <a:pPr algn="r">
                <a:spcAft>
                  <a:spcPts val="600"/>
                </a:spcAft>
              </a:pPr>
              <a:t>11/30/23</a:t>
            </a:fld>
            <a:endParaRPr lang="en-US" sz="920">
              <a:solidFill>
                <a:schemeClr val="tx1">
                  <a:lumMod val="75000"/>
                  <a:lumOff val="25000"/>
                </a:schemeClr>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Graphic 9" descr="Statistics">
            <a:extLst>
              <a:ext uri="{FF2B5EF4-FFF2-40B4-BE49-F238E27FC236}">
                <a16:creationId xmlns:a16="http://schemas.microsoft.com/office/drawing/2014/main" id="{800B93BC-D6A8-9BAB-F674-00DA941E42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
        <p:nvSpPr>
          <p:cNvPr id="6" name="Slide Number Placeholder 5">
            <a:extLst>
              <a:ext uri="{FF2B5EF4-FFF2-40B4-BE49-F238E27FC236}">
                <a16:creationId xmlns:a16="http://schemas.microsoft.com/office/drawing/2014/main" id="{51E8C640-898F-186A-21A1-EA8E41D696B3}"/>
              </a:ext>
            </a:extLst>
          </p:cNvPr>
          <p:cNvSpPr>
            <a:spLocks noGrp="1"/>
          </p:cNvSpPr>
          <p:nvPr>
            <p:ph type="sldNum" sz="quarter" idx="12"/>
          </p:nvPr>
        </p:nvSpPr>
        <p:spPr>
          <a:xfrm>
            <a:off x="7576074" y="6396350"/>
            <a:ext cx="821007" cy="293254"/>
          </a:xfrm>
        </p:spPr>
        <p:txBody>
          <a:bodyPr>
            <a:normAutofit/>
          </a:bodyPr>
          <a:lstStyle/>
          <a:p>
            <a:pPr>
              <a:spcAft>
                <a:spcPts val="600"/>
              </a:spcAft>
            </a:pPr>
            <a:fld id="{4F7E9C80-C75B-4B75-A6C5-E58A18995148}" type="slidenum">
              <a:rPr lang="en-US" sz="920">
                <a:solidFill>
                  <a:srgbClr val="FFFFFF"/>
                </a:solidFill>
                <a:latin typeface="Calibri" panose="020F0502020204030204" pitchFamily="34" charset="0"/>
                <a:cs typeface="Calibri" panose="020F0502020204030204" pitchFamily="34" charset="0"/>
              </a:rPr>
              <a:pPr>
                <a:spcAft>
                  <a:spcPts val="600"/>
                </a:spcAft>
              </a:pPr>
              <a:t>17</a:t>
            </a:fld>
            <a:endParaRPr lang="en-US" sz="92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1641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AE9A-F867-88DA-48E2-0F9861AD1623}"/>
              </a:ext>
            </a:extLst>
          </p:cNvPr>
          <p:cNvSpPr>
            <a:spLocks noGrp="1"/>
          </p:cNvSpPr>
          <p:nvPr>
            <p:ph type="title"/>
          </p:nvPr>
        </p:nvSpPr>
        <p:spPr/>
        <p:txBody>
          <a:bodyPr/>
          <a:lstStyle/>
          <a:p>
            <a:r>
              <a:rPr lang="en-IN" dirty="0"/>
              <a:t>EVALUATION</a:t>
            </a:r>
          </a:p>
        </p:txBody>
      </p:sp>
      <p:pic>
        <p:nvPicPr>
          <p:cNvPr id="10" name="Content Placeholder 9">
            <a:extLst>
              <a:ext uri="{FF2B5EF4-FFF2-40B4-BE49-F238E27FC236}">
                <a16:creationId xmlns:a16="http://schemas.microsoft.com/office/drawing/2014/main" id="{05CED0CD-3A6F-2BB2-304A-537372DF35E8}"/>
              </a:ext>
            </a:extLst>
          </p:cNvPr>
          <p:cNvPicPr>
            <a:picLocks noGrp="1" noChangeAspect="1"/>
          </p:cNvPicPr>
          <p:nvPr>
            <p:ph idx="1"/>
          </p:nvPr>
        </p:nvPicPr>
        <p:blipFill>
          <a:blip r:embed="rId2"/>
          <a:stretch>
            <a:fillRect/>
          </a:stretch>
        </p:blipFill>
        <p:spPr>
          <a:xfrm>
            <a:off x="1256305" y="2094810"/>
            <a:ext cx="6791583" cy="3622177"/>
          </a:xfrm>
        </p:spPr>
      </p:pic>
      <p:sp>
        <p:nvSpPr>
          <p:cNvPr id="4" name="Date Placeholder 3">
            <a:extLst>
              <a:ext uri="{FF2B5EF4-FFF2-40B4-BE49-F238E27FC236}">
                <a16:creationId xmlns:a16="http://schemas.microsoft.com/office/drawing/2014/main" id="{9ACA12BC-4ADF-0063-D02E-D4BBBEBFF537}"/>
              </a:ext>
            </a:extLst>
          </p:cNvPr>
          <p:cNvSpPr>
            <a:spLocks noGrp="1"/>
          </p:cNvSpPr>
          <p:nvPr>
            <p:ph type="dt" sz="half" idx="10"/>
          </p:nvPr>
        </p:nvSpPr>
        <p:spPr/>
        <p:txBody>
          <a:bodyPr/>
          <a:lstStyle/>
          <a:p>
            <a:fld id="{ABD8F6B8-6CCD-44CC-8EC5-043D277CA19F}" type="datetime1">
              <a:rPr lang="en-US" smtClean="0"/>
              <a:pPr/>
              <a:t>11/30/23</a:t>
            </a:fld>
            <a:endParaRPr lang="en-US"/>
          </a:p>
        </p:txBody>
      </p:sp>
      <p:sp>
        <p:nvSpPr>
          <p:cNvPr id="5" name="Footer Placeholder 4">
            <a:extLst>
              <a:ext uri="{FF2B5EF4-FFF2-40B4-BE49-F238E27FC236}">
                <a16:creationId xmlns:a16="http://schemas.microsoft.com/office/drawing/2014/main" id="{87C06573-12AA-4757-B50D-098E1ECE5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FC343-1CE5-21CD-59C3-DFA92C7437B9}"/>
              </a:ext>
            </a:extLst>
          </p:cNvPr>
          <p:cNvSpPr>
            <a:spLocks noGrp="1"/>
          </p:cNvSpPr>
          <p:nvPr>
            <p:ph type="sldNum" sz="quarter" idx="12"/>
          </p:nvPr>
        </p:nvSpPr>
        <p:spPr/>
        <p:txBody>
          <a:bodyPr/>
          <a:lstStyle/>
          <a:p>
            <a:fld id="{4F7E9C80-C75B-4B75-A6C5-E58A18995148}" type="slidenum">
              <a:rPr lang="en-US" smtClean="0"/>
              <a:pPr/>
              <a:t>18</a:t>
            </a:fld>
            <a:endParaRPr lang="en-US"/>
          </a:p>
        </p:txBody>
      </p:sp>
    </p:spTree>
    <p:extLst>
      <p:ext uri="{BB962C8B-B14F-4D97-AF65-F5344CB8AC3E}">
        <p14:creationId xmlns:p14="http://schemas.microsoft.com/office/powerpoint/2010/main" val="359678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F304-2D4B-18BC-5AF4-CA46C35AC5BB}"/>
              </a:ext>
            </a:extLst>
          </p:cNvPr>
          <p:cNvSpPr>
            <a:spLocks noGrp="1"/>
          </p:cNvSpPr>
          <p:nvPr>
            <p:ph type="title"/>
          </p:nvPr>
        </p:nvSpPr>
        <p:spPr>
          <a:xfrm>
            <a:off x="457200" y="274638"/>
            <a:ext cx="8229600" cy="1848360"/>
          </a:xfrm>
        </p:spPr>
        <p:txBody>
          <a:bodyPr>
            <a:noAutofit/>
          </a:bodyPr>
          <a:lstStyle/>
          <a:p>
            <a:r>
              <a:rPr lang="en-US" sz="2400" dirty="0"/>
              <a:t>We have used Mean Squared Error (MSE) and Mean Absolute Error (MAE) to evaluate the performance of the ARIMA model.</a:t>
            </a:r>
            <a:br>
              <a:rPr lang="en-IN" sz="2400" dirty="0"/>
            </a:br>
            <a:endParaRPr lang="en-IN" sz="2400" dirty="0"/>
          </a:p>
        </p:txBody>
      </p:sp>
      <p:sp>
        <p:nvSpPr>
          <p:cNvPr id="3" name="Content Placeholder 2">
            <a:extLst>
              <a:ext uri="{FF2B5EF4-FFF2-40B4-BE49-F238E27FC236}">
                <a16:creationId xmlns:a16="http://schemas.microsoft.com/office/drawing/2014/main" id="{E6DE4A95-6E97-591D-3ED8-EFFD4041C37D}"/>
              </a:ext>
            </a:extLst>
          </p:cNvPr>
          <p:cNvSpPr>
            <a:spLocks noGrp="1"/>
          </p:cNvSpPr>
          <p:nvPr>
            <p:ph idx="1"/>
          </p:nvPr>
        </p:nvSpPr>
        <p:spPr/>
        <p:txBody>
          <a:bodyPr>
            <a:normAutofit/>
          </a:bodyPr>
          <a:lstStyle/>
          <a:p>
            <a:pPr marL="0" indent="0">
              <a:buNone/>
            </a:pPr>
            <a:endParaRPr lang="en-IN" sz="2000" dirty="0"/>
          </a:p>
        </p:txBody>
      </p:sp>
      <p:sp>
        <p:nvSpPr>
          <p:cNvPr id="4" name="Date Placeholder 3">
            <a:extLst>
              <a:ext uri="{FF2B5EF4-FFF2-40B4-BE49-F238E27FC236}">
                <a16:creationId xmlns:a16="http://schemas.microsoft.com/office/drawing/2014/main" id="{F9C31C6F-E602-4E4D-40F5-5CA7D60FB275}"/>
              </a:ext>
            </a:extLst>
          </p:cNvPr>
          <p:cNvSpPr>
            <a:spLocks noGrp="1"/>
          </p:cNvSpPr>
          <p:nvPr>
            <p:ph type="dt" sz="half" idx="10"/>
          </p:nvPr>
        </p:nvSpPr>
        <p:spPr/>
        <p:txBody>
          <a:bodyPr/>
          <a:lstStyle/>
          <a:p>
            <a:fld id="{ABD8F6B8-6CCD-44CC-8EC5-043D277CA19F}" type="datetime1">
              <a:rPr lang="en-US" smtClean="0"/>
              <a:pPr/>
              <a:t>11/30/23</a:t>
            </a:fld>
            <a:endParaRPr lang="en-US"/>
          </a:p>
        </p:txBody>
      </p:sp>
      <p:sp>
        <p:nvSpPr>
          <p:cNvPr id="5" name="Footer Placeholder 4">
            <a:extLst>
              <a:ext uri="{FF2B5EF4-FFF2-40B4-BE49-F238E27FC236}">
                <a16:creationId xmlns:a16="http://schemas.microsoft.com/office/drawing/2014/main" id="{5B4C4BCF-1ECD-A9C1-94F2-0834E684A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98EE0-F829-06CB-1586-F5733E8D378F}"/>
              </a:ext>
            </a:extLst>
          </p:cNvPr>
          <p:cNvSpPr>
            <a:spLocks noGrp="1"/>
          </p:cNvSpPr>
          <p:nvPr>
            <p:ph type="sldNum" sz="quarter" idx="12"/>
          </p:nvPr>
        </p:nvSpPr>
        <p:spPr/>
        <p:txBody>
          <a:bodyPr/>
          <a:lstStyle/>
          <a:p>
            <a:fld id="{4F7E9C80-C75B-4B75-A6C5-E58A18995148}" type="slidenum">
              <a:rPr lang="en-US" smtClean="0"/>
              <a:pPr/>
              <a:t>19</a:t>
            </a:fld>
            <a:endParaRPr lang="en-US"/>
          </a:p>
        </p:txBody>
      </p:sp>
      <p:pic>
        <p:nvPicPr>
          <p:cNvPr id="8" name="Picture 7">
            <a:extLst>
              <a:ext uri="{FF2B5EF4-FFF2-40B4-BE49-F238E27FC236}">
                <a16:creationId xmlns:a16="http://schemas.microsoft.com/office/drawing/2014/main" id="{37F3B0FA-97D5-BEEE-02DB-42EE6435CBF0}"/>
              </a:ext>
            </a:extLst>
          </p:cNvPr>
          <p:cNvPicPr>
            <a:picLocks noChangeAspect="1"/>
          </p:cNvPicPr>
          <p:nvPr/>
        </p:nvPicPr>
        <p:blipFill>
          <a:blip r:embed="rId2"/>
          <a:stretch>
            <a:fillRect/>
          </a:stretch>
        </p:blipFill>
        <p:spPr>
          <a:xfrm>
            <a:off x="457199" y="1600201"/>
            <a:ext cx="8229599" cy="4525962"/>
          </a:xfrm>
          <a:prstGeom prst="rect">
            <a:avLst/>
          </a:prstGeom>
        </p:spPr>
      </p:pic>
    </p:spTree>
    <p:extLst>
      <p:ext uri="{BB962C8B-B14F-4D97-AF65-F5344CB8AC3E}">
        <p14:creationId xmlns:p14="http://schemas.microsoft.com/office/powerpoint/2010/main" val="288603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2;p1"/>
          <p:cNvSpPr txBox="1">
            <a:spLocks noGrp="1"/>
          </p:cNvSpPr>
          <p:nvPr>
            <p:ph type="title"/>
          </p:nvPr>
        </p:nvSpPr>
        <p:spPr>
          <a:xfrm>
            <a:off x="852297" y="502020"/>
            <a:ext cx="4024503" cy="830391"/>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GB" sz="3500" b="1" i="0" u="none" strike="noStrike" dirty="0">
                <a:latin typeface="Calibri" panose="020F0502020204030204" pitchFamily="34" charset="0"/>
                <a:ea typeface="Calibri"/>
                <a:cs typeface="Calibri" panose="020F0502020204030204" pitchFamily="34" charset="0"/>
                <a:sym typeface="Calibri"/>
              </a:rPr>
              <a:t>Abstract</a:t>
            </a:r>
            <a:endParaRPr lang="en-GB" sz="3500" b="1" dirty="0">
              <a:latin typeface="Calibri" panose="020F0502020204030204" pitchFamily="34" charset="0"/>
              <a:ea typeface="Calibri"/>
              <a:cs typeface="Calibri" panose="020F0502020204030204" pitchFamily="34" charset="0"/>
              <a:sym typeface="Calibri"/>
            </a:endParaRPr>
          </a:p>
        </p:txBody>
      </p:sp>
      <p:sp>
        <p:nvSpPr>
          <p:cNvPr id="16" name="Google Shape;16;p1"/>
          <p:cNvSpPr txBox="1">
            <a:spLocks noGrp="1"/>
          </p:cNvSpPr>
          <p:nvPr>
            <p:ph type="ftr" idx="11"/>
          </p:nvPr>
        </p:nvSpPr>
        <p:spPr>
          <a:xfrm rot="5400000">
            <a:off x="-1371600" y="1983972"/>
            <a:ext cx="3086100" cy="365125"/>
          </a:xfrm>
          <a:prstGeom prst="rect">
            <a:avLst/>
          </a:prstGeom>
        </p:spPr>
        <p:txBody>
          <a:bodyPr spcFirstLastPara="1" lIns="91425" tIns="45700" rIns="91425" bIns="45700" anchorCtr="0">
            <a:normAutofit/>
          </a:bodyPr>
          <a:lstStyle/>
          <a:p>
            <a:pPr marL="0" lvl="0" indent="0" algn="l" rtl="0">
              <a:spcBef>
                <a:spcPts val="0"/>
              </a:spcBef>
              <a:spcAft>
                <a:spcPts val="600"/>
              </a:spcAft>
              <a:buNone/>
            </a:pPr>
            <a:endParaRPr lang="en-GB" sz="10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3" name="Google Shape;13;p1"/>
          <p:cNvSpPr txBox="1">
            <a:spLocks noGrp="1"/>
          </p:cNvSpPr>
          <p:nvPr>
            <p:ph type="body" idx="1"/>
          </p:nvPr>
        </p:nvSpPr>
        <p:spPr>
          <a:xfrm>
            <a:off x="709128" y="2116182"/>
            <a:ext cx="4451450" cy="4158493"/>
          </a:xfrm>
          <a:prstGeom prst="rect">
            <a:avLst/>
          </a:prstGeom>
        </p:spPr>
        <p:txBody>
          <a:bodyPr spcFirstLastPara="1" lIns="91425" tIns="45700" rIns="91425" bIns="45700" anchor="t" anchorCtr="0">
            <a:normAutofit lnSpcReduction="10000"/>
          </a:bodyPr>
          <a:lstStyle/>
          <a:p>
            <a:pPr indent="-327660">
              <a:lnSpc>
                <a:spcPct val="90000"/>
              </a:lnSpc>
              <a:spcBef>
                <a:spcPts val="0"/>
              </a:spcBef>
              <a:spcAft>
                <a:spcPts val="600"/>
              </a:spcAft>
              <a:buClr>
                <a:schemeClr val="dk1"/>
              </a:buClr>
              <a:buSzPct val="100000"/>
            </a:pPr>
            <a:r>
              <a:rPr lang="en-IN" sz="1400" b="0" i="0" dirty="0">
                <a:effectLst/>
                <a:latin typeface="Calibri" panose="020F0502020204030204" pitchFamily="34" charset="0"/>
                <a:cs typeface="Calibri" panose="020F0502020204030204" pitchFamily="34" charset="0"/>
              </a:rPr>
              <a:t>The project aims to enhance climate change awareness and mitigation by precisely forecasting temperature changes using data-driven ARIMA models recognizing the urgency of climate change..</a:t>
            </a:r>
          </a:p>
          <a:p>
            <a:pPr indent="-327660">
              <a:lnSpc>
                <a:spcPct val="90000"/>
              </a:lnSpc>
              <a:spcBef>
                <a:spcPts val="0"/>
              </a:spcBef>
              <a:spcAft>
                <a:spcPts val="600"/>
              </a:spcAft>
              <a:buClr>
                <a:schemeClr val="dk1"/>
              </a:buClr>
              <a:buSzPct val="100000"/>
            </a:pPr>
            <a:r>
              <a:rPr lang="en-IN" sz="1400" b="0" i="0" dirty="0">
                <a:effectLst/>
                <a:latin typeface="Calibri" panose="020F0502020204030204" pitchFamily="34" charset="0"/>
                <a:cs typeface="Calibri" panose="020F0502020204030204" pitchFamily="34" charset="0"/>
              </a:rPr>
              <a:t>ARIMA (Auto Regressive Integrated Moving Averages) models are selected for their accuracy in time series analysis, providing a robust foundation for temperature prediction.</a:t>
            </a:r>
            <a:endParaRPr lang="en-IN" sz="1400" dirty="0">
              <a:latin typeface="Calibri" panose="020F0502020204030204" pitchFamily="34" charset="0"/>
              <a:cs typeface="Calibri" panose="020F0502020204030204" pitchFamily="34" charset="0"/>
            </a:endParaRPr>
          </a:p>
          <a:p>
            <a:pPr indent="-327660">
              <a:lnSpc>
                <a:spcPct val="90000"/>
              </a:lnSpc>
              <a:spcBef>
                <a:spcPts val="0"/>
              </a:spcBef>
              <a:spcAft>
                <a:spcPts val="600"/>
              </a:spcAft>
              <a:buClr>
                <a:schemeClr val="dk1"/>
              </a:buClr>
              <a:buSzPct val="100000"/>
            </a:pPr>
            <a:r>
              <a:rPr lang="en-IN" sz="1400" b="0" i="0" dirty="0">
                <a:effectLst/>
                <a:latin typeface="Calibri" panose="020F0502020204030204" pitchFamily="34" charset="0"/>
                <a:cs typeface="Calibri" panose="020F0502020204030204" pitchFamily="34" charset="0"/>
              </a:rPr>
              <a:t>A grid-search approach automates the selection of crucial model parameters (p and q) to optimize accuracy, with a focus on minimizing the Akaike Information Criterion (AIC) values.</a:t>
            </a:r>
          </a:p>
          <a:p>
            <a:pPr indent="-327660">
              <a:lnSpc>
                <a:spcPct val="90000"/>
              </a:lnSpc>
              <a:spcBef>
                <a:spcPts val="0"/>
              </a:spcBef>
              <a:spcAft>
                <a:spcPts val="600"/>
              </a:spcAft>
              <a:buClr>
                <a:schemeClr val="dk1"/>
              </a:buClr>
              <a:buSzPct val="100000"/>
            </a:pPr>
            <a:r>
              <a:rPr lang="en-IN" sz="1400" b="0" i="0" dirty="0">
                <a:effectLst/>
                <a:latin typeface="Calibri" panose="020F0502020204030204" pitchFamily="34" charset="0"/>
                <a:cs typeface="Calibri" panose="020F0502020204030204" pitchFamily="34" charset="0"/>
              </a:rPr>
              <a:t>Combining computer science knowledge with environmental awareness, the project strives to bridge the gap between data science and climate concerns.</a:t>
            </a:r>
            <a:endParaRPr lang="en-IN" sz="1400" dirty="0">
              <a:latin typeface="Calibri" panose="020F0502020204030204" pitchFamily="34" charset="0"/>
              <a:cs typeface="Calibri" panose="020F0502020204030204" pitchFamily="34" charset="0"/>
            </a:endParaRPr>
          </a:p>
          <a:p>
            <a:pPr indent="-327660">
              <a:lnSpc>
                <a:spcPct val="90000"/>
              </a:lnSpc>
              <a:spcBef>
                <a:spcPts val="0"/>
              </a:spcBef>
              <a:spcAft>
                <a:spcPts val="600"/>
              </a:spcAft>
              <a:buClr>
                <a:schemeClr val="dk1"/>
              </a:buClr>
              <a:buSzPct val="100000"/>
            </a:pPr>
            <a:r>
              <a:rPr lang="en-IN" sz="1400" b="0" i="0" dirty="0">
                <a:effectLst/>
                <a:latin typeface="Calibri" panose="020F0502020204030204" pitchFamily="34" charset="0"/>
                <a:cs typeface="Calibri" panose="020F0502020204030204" pitchFamily="34" charset="0"/>
              </a:rPr>
              <a:t>By improving temperature forecasts and highlighting imminent shifts, the project aims to raise awareness, encourage sustainable practices, and inspire further research at the intersection of data science and environmental issues.</a:t>
            </a:r>
            <a:endParaRPr lang="en-US" sz="1400" dirty="0">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oogle Shape;14;p1"/>
          <p:cNvPicPr preferRelativeResize="0"/>
          <p:nvPr/>
        </p:nvPicPr>
        <p:blipFill rotWithShape="1">
          <a:blip r:embed="rId3"/>
          <a:stretch/>
        </p:blipFill>
        <p:spPr>
          <a:xfrm>
            <a:off x="5306975" y="2917114"/>
            <a:ext cx="3127897" cy="1055665"/>
          </a:xfrm>
          <a:prstGeom prst="rect">
            <a:avLst/>
          </a:prstGeom>
          <a:noFill/>
        </p:spPr>
      </p:pic>
      <p:sp>
        <p:nvSpPr>
          <p:cNvPr id="2" name="TextBox 1">
            <a:extLst>
              <a:ext uri="{FF2B5EF4-FFF2-40B4-BE49-F238E27FC236}">
                <a16:creationId xmlns:a16="http://schemas.microsoft.com/office/drawing/2014/main" id="{04F68254-B18B-51BB-16A8-997B45DC58E6}"/>
              </a:ext>
            </a:extLst>
          </p:cNvPr>
          <p:cNvSpPr txBox="1"/>
          <p:nvPr/>
        </p:nvSpPr>
        <p:spPr>
          <a:xfrm>
            <a:off x="10162903" y="2464526"/>
            <a:ext cx="184731" cy="369332"/>
          </a:xfrm>
          <a:prstGeom prst="rect">
            <a:avLst/>
          </a:prstGeom>
          <a:noFill/>
        </p:spPr>
        <p:txBody>
          <a:bodyPr wrap="none" rtlCol="0">
            <a:spAutoFit/>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FA6C-1084-4AB7-189B-B9F91CDE11AD}"/>
              </a:ext>
            </a:extLst>
          </p:cNvPr>
          <p:cNvSpPr>
            <a:spLocks noGrp="1"/>
          </p:cNvSpPr>
          <p:nvPr>
            <p:ph type="title"/>
          </p:nvPr>
        </p:nvSpPr>
        <p:spPr>
          <a:xfrm>
            <a:off x="840699" y="687480"/>
            <a:ext cx="5605629" cy="994172"/>
          </a:xfrm>
        </p:spPr>
        <p:txBody>
          <a:bodyPr>
            <a:normAutofit/>
          </a:bodyPr>
          <a:lstStyle/>
          <a:p>
            <a:pPr>
              <a:lnSpc>
                <a:spcPct val="90000"/>
              </a:lnSpc>
            </a:pPr>
            <a:r>
              <a:rPr lang="en" sz="3000" b="1">
                <a:latin typeface="Calibri" panose="020F0502020204030204" pitchFamily="34" charset="0"/>
                <a:cs typeface="Calibri" panose="020F0502020204030204" pitchFamily="34" charset="0"/>
              </a:rPr>
              <a:t>IMPLEMENTATION / </a:t>
            </a:r>
            <a:r>
              <a:rPr lang="en-IN" sz="3000" b="1">
                <a:latin typeface="Calibri" panose="020F0502020204030204" pitchFamily="34" charset="0"/>
                <a:cs typeface="Calibri" panose="020F0502020204030204" pitchFamily="34" charset="0"/>
              </a:rPr>
              <a:t>CONCEPTS INVOLVED</a:t>
            </a:r>
            <a:endParaRPr lang="en-IN" sz="300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137DF8E-128A-8FD2-CFA3-75933D8B133A}"/>
              </a:ext>
            </a:extLst>
          </p:cNvPr>
          <p:cNvSpPr>
            <a:spLocks noGrp="1"/>
          </p:cNvSpPr>
          <p:nvPr>
            <p:ph idx="1"/>
          </p:nvPr>
        </p:nvSpPr>
        <p:spPr>
          <a:xfrm>
            <a:off x="852321" y="2227943"/>
            <a:ext cx="5033221" cy="3788227"/>
          </a:xfrm>
        </p:spPr>
        <p:txBody>
          <a:bodyPr anchor="ctr">
            <a:normAutofit/>
          </a:bodyPr>
          <a:lstStyle/>
          <a:p>
            <a:pPr marL="0" indent="0">
              <a:lnSpc>
                <a:spcPct val="90000"/>
              </a:lnSpc>
              <a:buNone/>
            </a:pPr>
            <a:r>
              <a:rPr lang="en-US" sz="1900">
                <a:latin typeface="Calibri" panose="020F0502020204030204" pitchFamily="34" charset="0"/>
                <a:cs typeface="Calibri" panose="020F0502020204030204" pitchFamily="34" charset="0"/>
              </a:rPr>
              <a:t>The crux of our problem lies in Time Series Forecasting . We have made use of ACF and PACF plots, in combination with AIC values, to estimate the best p, q values for the ARIMA model and have forecasted the temperatures for cities over a given period of time.</a:t>
            </a:r>
          </a:p>
          <a:p>
            <a:pPr marL="0" indent="0">
              <a:lnSpc>
                <a:spcPct val="90000"/>
              </a:lnSpc>
              <a:buNone/>
            </a:pPr>
            <a:r>
              <a:rPr lang="en-US" sz="1900">
                <a:latin typeface="Calibri" panose="020F0502020204030204" pitchFamily="34" charset="0"/>
                <a:cs typeface="Calibri" panose="020F0502020204030204" pitchFamily="34" charset="0"/>
              </a:rPr>
              <a:t>We have used libraries including pandas, numpy, matplotlib, sklearn, seaborn, plotly and</a:t>
            </a:r>
          </a:p>
          <a:p>
            <a:pPr marL="0" indent="0">
              <a:lnSpc>
                <a:spcPct val="90000"/>
              </a:lnSpc>
              <a:buNone/>
            </a:pPr>
            <a:r>
              <a:rPr lang="en-US" sz="1900">
                <a:latin typeface="Calibri" panose="020F0502020204030204" pitchFamily="34" charset="0"/>
                <a:cs typeface="Calibri" panose="020F0502020204030204" pitchFamily="34" charset="0"/>
              </a:rPr>
              <a:t>statsmodels.</a:t>
            </a:r>
          </a:p>
          <a:p>
            <a:pPr marL="0" indent="0">
              <a:lnSpc>
                <a:spcPct val="90000"/>
              </a:lnSpc>
              <a:buNone/>
            </a:pPr>
            <a:r>
              <a:rPr lang="en-US" sz="1900">
                <a:latin typeface="Calibri" panose="020F0502020204030204" pitchFamily="34" charset="0"/>
                <a:cs typeface="Calibri" panose="020F0502020204030204" pitchFamily="34" charset="0"/>
              </a:rPr>
              <a:t>Additionally, we have also used Pearson’s Correlation Coefficient to analyze the pairwise correlations between Pollution, Greenhouse Gas emissions and temperature change.</a:t>
            </a:r>
            <a:endParaRPr lang="en-IN" sz="190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933CFA36-C269-4910-F217-80515FD4AB93}"/>
              </a:ext>
            </a:extLst>
          </p:cNvPr>
          <p:cNvSpPr>
            <a:spLocks noGrp="1"/>
          </p:cNvSpPr>
          <p:nvPr>
            <p:ph type="ftr" sz="quarter" idx="11"/>
          </p:nvPr>
        </p:nvSpPr>
        <p:spPr>
          <a:xfrm>
            <a:off x="307916" y="6423463"/>
            <a:ext cx="3670627" cy="273844"/>
          </a:xfrm>
        </p:spPr>
        <p:txBody>
          <a:bodyPr>
            <a:normAutofit/>
          </a:bodyPr>
          <a:lstStyle/>
          <a:p>
            <a:pPr algn="l"/>
            <a:endParaRPr lang="en-US" sz="920">
              <a:solidFill>
                <a:schemeClr val="tx1">
                  <a:lumMod val="75000"/>
                  <a:lumOff val="2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C8745C4-752F-DD80-5B65-0CC124B6DF04}"/>
              </a:ext>
            </a:extLst>
          </p:cNvPr>
          <p:cNvSpPr>
            <a:spLocks noGrp="1"/>
          </p:cNvSpPr>
          <p:nvPr>
            <p:ph type="dt" sz="half" idx="10"/>
          </p:nvPr>
        </p:nvSpPr>
        <p:spPr>
          <a:xfrm>
            <a:off x="4938715" y="6423463"/>
            <a:ext cx="2057400" cy="273844"/>
          </a:xfrm>
        </p:spPr>
        <p:txBody>
          <a:bodyPr>
            <a:normAutofit/>
          </a:bodyPr>
          <a:lstStyle/>
          <a:p>
            <a:pPr algn="r">
              <a:spcAft>
                <a:spcPts val="600"/>
              </a:spcAft>
            </a:pPr>
            <a:fld id="{ABD8F6B8-6CCD-44CC-8EC5-043D277CA19F}" type="datetime1">
              <a:rPr lang="en-US" sz="920">
                <a:solidFill>
                  <a:schemeClr val="tx1">
                    <a:lumMod val="75000"/>
                    <a:lumOff val="25000"/>
                  </a:schemeClr>
                </a:solidFill>
                <a:latin typeface="Calibri" panose="020F0502020204030204" pitchFamily="34" charset="0"/>
                <a:cs typeface="Calibri" panose="020F0502020204030204" pitchFamily="34" charset="0"/>
              </a:rPr>
              <a:pPr algn="r">
                <a:spcAft>
                  <a:spcPts val="600"/>
                </a:spcAft>
              </a:pPr>
              <a:t>11/30/23</a:t>
            </a:fld>
            <a:endParaRPr lang="en-US" sz="920">
              <a:solidFill>
                <a:schemeClr val="tx1">
                  <a:lumMod val="75000"/>
                  <a:lumOff val="25000"/>
                </a:schemeClr>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Graphic 9" descr="Robot Outline">
            <a:extLst>
              <a:ext uri="{FF2B5EF4-FFF2-40B4-BE49-F238E27FC236}">
                <a16:creationId xmlns:a16="http://schemas.microsoft.com/office/drawing/2014/main" id="{D6A00D44-12DA-6EB6-42EA-24AFD34FB3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
        <p:nvSpPr>
          <p:cNvPr id="6" name="Slide Number Placeholder 5">
            <a:extLst>
              <a:ext uri="{FF2B5EF4-FFF2-40B4-BE49-F238E27FC236}">
                <a16:creationId xmlns:a16="http://schemas.microsoft.com/office/drawing/2014/main" id="{068FA10F-2768-C313-22F1-FD8148FA0F3C}"/>
              </a:ext>
            </a:extLst>
          </p:cNvPr>
          <p:cNvSpPr>
            <a:spLocks noGrp="1"/>
          </p:cNvSpPr>
          <p:nvPr>
            <p:ph type="sldNum" sz="quarter" idx="12"/>
          </p:nvPr>
        </p:nvSpPr>
        <p:spPr>
          <a:xfrm>
            <a:off x="7576075" y="6415760"/>
            <a:ext cx="759278" cy="273844"/>
          </a:xfrm>
        </p:spPr>
        <p:txBody>
          <a:bodyPr>
            <a:normAutofit/>
          </a:bodyPr>
          <a:lstStyle/>
          <a:p>
            <a:pPr>
              <a:spcAft>
                <a:spcPts val="600"/>
              </a:spcAft>
            </a:pPr>
            <a:fld id="{4F7E9C80-C75B-4B75-A6C5-E58A18995148}" type="slidenum">
              <a:rPr lang="en-US" sz="920">
                <a:solidFill>
                  <a:srgbClr val="FFFFFF"/>
                </a:solidFill>
                <a:latin typeface="Calibri" panose="020F0502020204030204" pitchFamily="34" charset="0"/>
                <a:cs typeface="Calibri" panose="020F0502020204030204" pitchFamily="34" charset="0"/>
              </a:rPr>
              <a:pPr>
                <a:spcAft>
                  <a:spcPts val="600"/>
                </a:spcAft>
              </a:pPr>
              <a:t>20</a:t>
            </a:fld>
            <a:endParaRPr lang="en-US" sz="92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858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79AF-C3FD-0289-881E-7DA97FBB6B30}"/>
              </a:ext>
            </a:extLst>
          </p:cNvPr>
          <p:cNvSpPr>
            <a:spLocks noGrp="1"/>
          </p:cNvSpPr>
          <p:nvPr>
            <p:ph type="title"/>
          </p:nvPr>
        </p:nvSpPr>
        <p:spPr/>
        <p:txBody>
          <a:bodyPr/>
          <a:lstStyle/>
          <a:p>
            <a:r>
              <a:rPr lang="en-US" dirty="0"/>
              <a:t>Pearson’s Correlation Coefficient</a:t>
            </a:r>
            <a:endParaRPr lang="en-IN" dirty="0"/>
          </a:p>
        </p:txBody>
      </p:sp>
      <p:pic>
        <p:nvPicPr>
          <p:cNvPr id="10" name="Content Placeholder 9">
            <a:extLst>
              <a:ext uri="{FF2B5EF4-FFF2-40B4-BE49-F238E27FC236}">
                <a16:creationId xmlns:a16="http://schemas.microsoft.com/office/drawing/2014/main" id="{BCDF5523-813F-1496-9C39-10E6723C1177}"/>
              </a:ext>
            </a:extLst>
          </p:cNvPr>
          <p:cNvPicPr>
            <a:picLocks noGrp="1" noChangeAspect="1"/>
          </p:cNvPicPr>
          <p:nvPr>
            <p:ph idx="1"/>
          </p:nvPr>
        </p:nvPicPr>
        <p:blipFill>
          <a:blip r:embed="rId2"/>
          <a:stretch>
            <a:fillRect/>
          </a:stretch>
        </p:blipFill>
        <p:spPr>
          <a:xfrm>
            <a:off x="1826981" y="1581150"/>
            <a:ext cx="5490038" cy="4525963"/>
          </a:xfrm>
        </p:spPr>
      </p:pic>
      <p:sp>
        <p:nvSpPr>
          <p:cNvPr id="4" name="Date Placeholder 3">
            <a:extLst>
              <a:ext uri="{FF2B5EF4-FFF2-40B4-BE49-F238E27FC236}">
                <a16:creationId xmlns:a16="http://schemas.microsoft.com/office/drawing/2014/main" id="{21B7045F-F571-240A-9AF4-59CC7AF837FD}"/>
              </a:ext>
            </a:extLst>
          </p:cNvPr>
          <p:cNvSpPr>
            <a:spLocks noGrp="1"/>
          </p:cNvSpPr>
          <p:nvPr>
            <p:ph type="dt" sz="half" idx="10"/>
          </p:nvPr>
        </p:nvSpPr>
        <p:spPr/>
        <p:txBody>
          <a:bodyPr/>
          <a:lstStyle/>
          <a:p>
            <a:fld id="{ABD8F6B8-6CCD-44CC-8EC5-043D277CA19F}" type="datetime1">
              <a:rPr lang="en-US" smtClean="0"/>
              <a:pPr/>
              <a:t>11/30/23</a:t>
            </a:fld>
            <a:endParaRPr lang="en-US"/>
          </a:p>
        </p:txBody>
      </p:sp>
      <p:sp>
        <p:nvSpPr>
          <p:cNvPr id="5" name="Footer Placeholder 4">
            <a:extLst>
              <a:ext uri="{FF2B5EF4-FFF2-40B4-BE49-F238E27FC236}">
                <a16:creationId xmlns:a16="http://schemas.microsoft.com/office/drawing/2014/main" id="{9B15CDD3-E2FD-6426-482B-B1DE9285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6C64B-1710-A6DE-C576-5889712A4D17}"/>
              </a:ext>
            </a:extLst>
          </p:cNvPr>
          <p:cNvSpPr>
            <a:spLocks noGrp="1"/>
          </p:cNvSpPr>
          <p:nvPr>
            <p:ph type="sldNum" sz="quarter" idx="12"/>
          </p:nvPr>
        </p:nvSpPr>
        <p:spPr/>
        <p:txBody>
          <a:bodyPr/>
          <a:lstStyle/>
          <a:p>
            <a:fld id="{4F7E9C80-C75B-4B75-A6C5-E58A18995148}" type="slidenum">
              <a:rPr lang="en-US" smtClean="0"/>
              <a:pPr/>
              <a:t>21</a:t>
            </a:fld>
            <a:endParaRPr lang="en-US"/>
          </a:p>
        </p:txBody>
      </p:sp>
    </p:spTree>
    <p:extLst>
      <p:ext uri="{BB962C8B-B14F-4D97-AF65-F5344CB8AC3E}">
        <p14:creationId xmlns:p14="http://schemas.microsoft.com/office/powerpoint/2010/main" val="66180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13831-EABA-77A9-DDE6-1E931117A375}"/>
              </a:ext>
            </a:extLst>
          </p:cNvPr>
          <p:cNvSpPr>
            <a:spLocks noGrp="1"/>
          </p:cNvSpPr>
          <p:nvPr>
            <p:ph type="title"/>
          </p:nvPr>
        </p:nvSpPr>
        <p:spPr>
          <a:xfrm>
            <a:off x="628650" y="3513931"/>
            <a:ext cx="2357437" cy="2601119"/>
          </a:xfrm>
        </p:spPr>
        <p:txBody>
          <a:bodyPr anchor="t">
            <a:normAutofit/>
          </a:bodyPr>
          <a:lstStyle/>
          <a:p>
            <a:r>
              <a:rPr lang="en" sz="3000" b="1">
                <a:latin typeface="Calibri" panose="020F0502020204030204" pitchFamily="34" charset="0"/>
                <a:cs typeface="Calibri" panose="020F0502020204030204" pitchFamily="34" charset="0"/>
              </a:rPr>
              <a:t>RESULTS AND DISCUSSIONS</a:t>
            </a:r>
            <a:endParaRPr lang="en-IN" sz="3000">
              <a:latin typeface="Calibri" panose="020F0502020204030204" pitchFamily="34" charset="0"/>
              <a:cs typeface="Calibri" panose="020F0502020204030204" pitchFamily="34" charset="0"/>
            </a:endParaRPr>
          </a:p>
        </p:txBody>
      </p:sp>
      <p:pic>
        <p:nvPicPr>
          <p:cNvPr id="10" name="Graphic 9" descr="Sun">
            <a:extLst>
              <a:ext uri="{FF2B5EF4-FFF2-40B4-BE49-F238E27FC236}">
                <a16:creationId xmlns:a16="http://schemas.microsoft.com/office/drawing/2014/main" id="{DDD75482-E4BC-5B87-2A7A-F09E36A22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5900" y="2543970"/>
            <a:ext cx="685800" cy="685800"/>
          </a:xfrm>
          <a:prstGeom prst="rect">
            <a:avLst/>
          </a:prstGeom>
        </p:spPr>
      </p:pic>
      <p:sp>
        <p:nvSpPr>
          <p:cNvPr id="3" name="Content Placeholder 2">
            <a:extLst>
              <a:ext uri="{FF2B5EF4-FFF2-40B4-BE49-F238E27FC236}">
                <a16:creationId xmlns:a16="http://schemas.microsoft.com/office/drawing/2014/main" id="{05BFEB05-ED2C-112D-6A69-63497416A771}"/>
              </a:ext>
            </a:extLst>
          </p:cNvPr>
          <p:cNvSpPr>
            <a:spLocks noGrp="1"/>
          </p:cNvSpPr>
          <p:nvPr>
            <p:ph idx="1"/>
          </p:nvPr>
        </p:nvSpPr>
        <p:spPr>
          <a:xfrm>
            <a:off x="3150489" y="730249"/>
            <a:ext cx="5364860" cy="5384801"/>
          </a:xfrm>
        </p:spPr>
        <p:txBody>
          <a:bodyPr anchor="ctr">
            <a:normAutofit/>
          </a:bodyPr>
          <a:lstStyle/>
          <a:p>
            <a:pPr marL="0" indent="0">
              <a:buNone/>
            </a:pPr>
            <a:r>
              <a:rPr lang="en-US" sz="1600" dirty="0">
                <a:latin typeface="Calibri" panose="020F0502020204030204" pitchFamily="34" charset="0"/>
                <a:cs typeface="Calibri" panose="020F0502020204030204" pitchFamily="34" charset="0"/>
              </a:rPr>
              <a:t>We predicted the temperature of any given city across a specific time period. We also identified the top-10 cities in the India that are likely to experience the most temperature change. Additionally, we analyzed the correlation between pollution levels and temperature, as well as the correlation between Greenhouse gas emissions and temperature, which helped us identify the Greenhouse Gas that has and will have the most impact on temperature change.</a:t>
            </a:r>
            <a:endParaRPr lang="en-IN" sz="16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54392BD1-DBB4-7297-6DCE-86BBF4D223EB}"/>
              </a:ext>
            </a:extLst>
          </p:cNvPr>
          <p:cNvSpPr>
            <a:spLocks noGrp="1"/>
          </p:cNvSpPr>
          <p:nvPr>
            <p:ph type="dt" sz="half" idx="10"/>
          </p:nvPr>
        </p:nvSpPr>
        <p:spPr>
          <a:xfrm>
            <a:off x="628650" y="6356350"/>
            <a:ext cx="2057400" cy="365125"/>
          </a:xfrm>
        </p:spPr>
        <p:txBody>
          <a:bodyPr>
            <a:normAutofit/>
          </a:bodyPr>
          <a:lstStyle/>
          <a:p>
            <a:pPr>
              <a:spcAft>
                <a:spcPts val="600"/>
              </a:spcAft>
            </a:pPr>
            <a:fld id="{ABD8F6B8-6CCD-44CC-8EC5-043D277CA19F}" type="datetime1">
              <a:rPr lang="en-US" smtClean="0">
                <a:latin typeface="Calibri" panose="020F0502020204030204" pitchFamily="34" charset="0"/>
                <a:cs typeface="Calibri" panose="020F0502020204030204" pitchFamily="34" charset="0"/>
              </a:rPr>
              <a:pPr>
                <a:spcAft>
                  <a:spcPts val="600"/>
                </a:spcAft>
              </a:pPr>
              <a:t>11/30/23</a:t>
            </a:fld>
            <a:endParaRPr lang="en-US">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6D506921-49DC-82D1-6B0A-70FF4CDBB0B4}"/>
              </a:ext>
            </a:extLst>
          </p:cNvPr>
          <p:cNvSpPr>
            <a:spLocks noGrp="1"/>
          </p:cNvSpPr>
          <p:nvPr>
            <p:ph type="ftr" sz="quarter" idx="11"/>
          </p:nvPr>
        </p:nvSpPr>
        <p:spPr>
          <a:xfrm>
            <a:off x="3028950" y="6356350"/>
            <a:ext cx="3086100" cy="365125"/>
          </a:xfrm>
        </p:spPr>
        <p:txBody>
          <a:bodyPr>
            <a:normAutofit/>
          </a:bodyPr>
          <a:lstStyle/>
          <a:p>
            <a:endParaRPr lang="en-US">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1FA035CA-88DF-71C0-766A-A311DB096415}"/>
              </a:ext>
            </a:extLst>
          </p:cNvPr>
          <p:cNvSpPr>
            <a:spLocks noGrp="1"/>
          </p:cNvSpPr>
          <p:nvPr>
            <p:ph type="sldNum" sz="quarter" idx="12"/>
          </p:nvPr>
        </p:nvSpPr>
        <p:spPr>
          <a:xfrm>
            <a:off x="6457950" y="6356350"/>
            <a:ext cx="2057400" cy="365125"/>
          </a:xfrm>
        </p:spPr>
        <p:txBody>
          <a:bodyPr>
            <a:normAutofit/>
          </a:bodyPr>
          <a:lstStyle/>
          <a:p>
            <a:pPr>
              <a:spcAft>
                <a:spcPts val="600"/>
              </a:spcAft>
            </a:pPr>
            <a:fld id="{4F7E9C80-C75B-4B75-A6C5-E58A18995148}" type="slidenum">
              <a:rPr lang="en-US" smtClean="0">
                <a:latin typeface="Calibri" panose="020F0502020204030204" pitchFamily="34" charset="0"/>
                <a:cs typeface="Calibri" panose="020F0502020204030204" pitchFamily="34" charset="0"/>
              </a:rPr>
              <a:pPr>
                <a:spcAft>
                  <a:spcPts val="600"/>
                </a:spcAft>
              </a:pPr>
              <a:t>22</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12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6444-4D04-D867-38B9-0E75E1503C8C}"/>
              </a:ext>
            </a:extLst>
          </p:cNvPr>
          <p:cNvSpPr>
            <a:spLocks noGrp="1"/>
          </p:cNvSpPr>
          <p:nvPr>
            <p:ph type="title"/>
          </p:nvPr>
        </p:nvSpPr>
        <p:spPr/>
        <p:txBody>
          <a:bodyPr/>
          <a:lstStyle/>
          <a:p>
            <a:r>
              <a:rPr lang="en" b="1" dirty="0"/>
              <a:t>RESULT</a:t>
            </a:r>
            <a:endParaRPr lang="en-IN" dirty="0"/>
          </a:p>
        </p:txBody>
      </p:sp>
      <p:pic>
        <p:nvPicPr>
          <p:cNvPr id="8" name="Content Placeholder 7">
            <a:extLst>
              <a:ext uri="{FF2B5EF4-FFF2-40B4-BE49-F238E27FC236}">
                <a16:creationId xmlns:a16="http://schemas.microsoft.com/office/drawing/2014/main" id="{A3B55DA3-C43A-3B4B-38F6-2F1D69AF3F93}"/>
              </a:ext>
            </a:extLst>
          </p:cNvPr>
          <p:cNvPicPr>
            <a:picLocks noGrp="1" noChangeAspect="1"/>
          </p:cNvPicPr>
          <p:nvPr>
            <p:ph idx="1"/>
          </p:nvPr>
        </p:nvPicPr>
        <p:blipFill>
          <a:blip r:embed="rId2"/>
          <a:stretch>
            <a:fillRect/>
          </a:stretch>
        </p:blipFill>
        <p:spPr>
          <a:xfrm>
            <a:off x="457200" y="1873515"/>
            <a:ext cx="8229600" cy="3979333"/>
          </a:xfrm>
        </p:spPr>
      </p:pic>
      <p:sp>
        <p:nvSpPr>
          <p:cNvPr id="4" name="Date Placeholder 3">
            <a:extLst>
              <a:ext uri="{FF2B5EF4-FFF2-40B4-BE49-F238E27FC236}">
                <a16:creationId xmlns:a16="http://schemas.microsoft.com/office/drawing/2014/main" id="{FB0AE483-A3A5-C830-0BD9-0CBB11488D11}"/>
              </a:ext>
            </a:extLst>
          </p:cNvPr>
          <p:cNvSpPr>
            <a:spLocks noGrp="1"/>
          </p:cNvSpPr>
          <p:nvPr>
            <p:ph type="dt" sz="half" idx="10"/>
          </p:nvPr>
        </p:nvSpPr>
        <p:spPr/>
        <p:txBody>
          <a:bodyPr/>
          <a:lstStyle/>
          <a:p>
            <a:fld id="{ABD8F6B8-6CCD-44CC-8EC5-043D277CA19F}" type="datetime1">
              <a:rPr lang="en-US" smtClean="0"/>
              <a:pPr/>
              <a:t>11/30/23</a:t>
            </a:fld>
            <a:endParaRPr lang="en-US"/>
          </a:p>
        </p:txBody>
      </p:sp>
      <p:sp>
        <p:nvSpPr>
          <p:cNvPr id="5" name="Footer Placeholder 4">
            <a:extLst>
              <a:ext uri="{FF2B5EF4-FFF2-40B4-BE49-F238E27FC236}">
                <a16:creationId xmlns:a16="http://schemas.microsoft.com/office/drawing/2014/main" id="{79AC69B1-98A2-BBC4-9DB5-B3A630A64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86F62-8469-E100-A0E0-E31BBD65017A}"/>
              </a:ext>
            </a:extLst>
          </p:cNvPr>
          <p:cNvSpPr>
            <a:spLocks noGrp="1"/>
          </p:cNvSpPr>
          <p:nvPr>
            <p:ph type="sldNum" sz="quarter" idx="12"/>
          </p:nvPr>
        </p:nvSpPr>
        <p:spPr/>
        <p:txBody>
          <a:bodyPr/>
          <a:lstStyle/>
          <a:p>
            <a:fld id="{4F7E9C80-C75B-4B75-A6C5-E58A18995148}" type="slidenum">
              <a:rPr lang="en-US" smtClean="0"/>
              <a:pPr/>
              <a:t>23</a:t>
            </a:fld>
            <a:endParaRPr lang="en-US"/>
          </a:p>
        </p:txBody>
      </p:sp>
    </p:spTree>
    <p:extLst>
      <p:ext uri="{BB962C8B-B14F-4D97-AF65-F5344CB8AC3E}">
        <p14:creationId xmlns:p14="http://schemas.microsoft.com/office/powerpoint/2010/main" val="3509961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80975-001D-61EE-C915-4B532DEE8E35}"/>
              </a:ext>
            </a:extLst>
          </p:cNvPr>
          <p:cNvSpPr>
            <a:spLocks noGrp="1"/>
          </p:cNvSpPr>
          <p:nvPr>
            <p:ph type="title"/>
          </p:nvPr>
        </p:nvSpPr>
        <p:spPr>
          <a:xfrm>
            <a:off x="748937" y="-522"/>
            <a:ext cx="7144939" cy="967173"/>
          </a:xfrm>
        </p:spPr>
        <p:txBody>
          <a:bodyPr anchor="b">
            <a:normAutofit/>
          </a:bodyPr>
          <a:lstStyle/>
          <a:p>
            <a:r>
              <a:rPr lang="en-US" sz="3100" dirty="0" err="1">
                <a:solidFill>
                  <a:schemeClr val="tx2"/>
                </a:solidFill>
              </a:rPr>
              <a:t>Refrences</a:t>
            </a:r>
            <a:endParaRPr lang="en-US" sz="3100" dirty="0">
              <a:solidFill>
                <a:schemeClr val="tx2"/>
              </a:solidFill>
            </a:endParaRPr>
          </a:p>
        </p:txBody>
      </p:sp>
      <p:grpSp>
        <p:nvGrpSpPr>
          <p:cNvPr id="23" name="Group 2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9"/>
            <a:chOff x="-305" y="-1"/>
            <a:chExt cx="3832880" cy="2876136"/>
          </a:xfrm>
        </p:grpSpPr>
        <p:sp>
          <p:nvSpPr>
            <p:cNvPr id="24" name="Freeform: Shape 2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2DFC031-1301-1629-890B-C2B7FA9E5D9E}"/>
              </a:ext>
            </a:extLst>
          </p:cNvPr>
          <p:cNvSpPr>
            <a:spLocks noGrp="1"/>
          </p:cNvSpPr>
          <p:nvPr>
            <p:ph idx="1"/>
          </p:nvPr>
        </p:nvSpPr>
        <p:spPr>
          <a:xfrm>
            <a:off x="376028" y="1053738"/>
            <a:ext cx="4413686" cy="4955176"/>
          </a:xfrm>
        </p:spPr>
        <p:txBody>
          <a:bodyPr anchor="ctr">
            <a:normAutofit/>
          </a:bodyPr>
          <a:lstStyle/>
          <a:p>
            <a:pPr>
              <a:lnSpc>
                <a:spcPct val="90000"/>
              </a:lnSpc>
            </a:pPr>
            <a:r>
              <a:rPr lang="en-IN" sz="1200" dirty="0">
                <a:effectLst/>
                <a:latin typeface="Arial" panose="020B0604020202020204" pitchFamily="34" charset="0"/>
                <a:cs typeface="Arial" panose="020B0604020202020204" pitchFamily="34" charset="0"/>
              </a:rPr>
              <a:t>H. B. Jang, J. Choi, I. Yoon, S.-S. Lim, S. Shin, N. Chang, and S. W. Chung, "Exploiting application/system-dependent ambient temperature for accurate microarchitectural simulation," IEEE Transactions on Computers, vol. 62, no. 4, pp. 705-715, 2013.</a:t>
            </a:r>
          </a:p>
          <a:p>
            <a:pPr>
              <a:lnSpc>
                <a:spcPct val="90000"/>
              </a:lnSpc>
            </a:pPr>
            <a:r>
              <a:rPr lang="en-IN" sz="1200" dirty="0">
                <a:effectLst/>
                <a:latin typeface="Arial" panose="020B0604020202020204" pitchFamily="34" charset="0"/>
                <a:cs typeface="Arial" panose="020B0604020202020204" pitchFamily="34" charset="0"/>
              </a:rPr>
              <a:t>F. </a:t>
            </a:r>
            <a:r>
              <a:rPr lang="en-IN" sz="1200" dirty="0" err="1">
                <a:effectLst/>
                <a:latin typeface="Arial" panose="020B0604020202020204" pitchFamily="34" charset="0"/>
                <a:cs typeface="Arial" panose="020B0604020202020204" pitchFamily="34" charset="0"/>
              </a:rPr>
              <a:t>Pedregosa</a:t>
            </a:r>
            <a:r>
              <a:rPr lang="en-IN" sz="1200" dirty="0">
                <a:effectLst/>
                <a:latin typeface="Arial" panose="020B0604020202020204" pitchFamily="34" charset="0"/>
                <a:cs typeface="Arial" panose="020B0604020202020204" pitchFamily="34" charset="0"/>
              </a:rPr>
              <a:t>, G. </a:t>
            </a:r>
            <a:r>
              <a:rPr lang="en-IN" sz="1200" dirty="0" err="1">
                <a:effectLst/>
                <a:latin typeface="Arial" panose="020B0604020202020204" pitchFamily="34" charset="0"/>
                <a:cs typeface="Arial" panose="020B0604020202020204" pitchFamily="34" charset="0"/>
              </a:rPr>
              <a:t>Varoquaux</a:t>
            </a:r>
            <a:r>
              <a:rPr lang="en-IN" sz="1200" dirty="0">
                <a:effectLst/>
                <a:latin typeface="Arial" panose="020B0604020202020204" pitchFamily="34" charset="0"/>
                <a:cs typeface="Arial" panose="020B0604020202020204" pitchFamily="34" charset="0"/>
              </a:rPr>
              <a:t>, A. </a:t>
            </a:r>
            <a:r>
              <a:rPr lang="en-IN" sz="1200" dirty="0" err="1">
                <a:effectLst/>
                <a:latin typeface="Arial" panose="020B0604020202020204" pitchFamily="34" charset="0"/>
                <a:cs typeface="Arial" panose="020B0604020202020204" pitchFamily="34" charset="0"/>
              </a:rPr>
              <a:t>Gramfort</a:t>
            </a:r>
            <a:r>
              <a:rPr lang="en-IN" sz="1200" dirty="0">
                <a:effectLst/>
                <a:latin typeface="Arial" panose="020B0604020202020204" pitchFamily="34" charset="0"/>
                <a:cs typeface="Arial" panose="020B0604020202020204" pitchFamily="34" charset="0"/>
              </a:rPr>
              <a:t>, V. Michel, B. </a:t>
            </a:r>
            <a:r>
              <a:rPr lang="en-IN" sz="1200" dirty="0" err="1">
                <a:effectLst/>
                <a:latin typeface="Arial" panose="020B0604020202020204" pitchFamily="34" charset="0"/>
                <a:cs typeface="Arial" panose="020B0604020202020204" pitchFamily="34" charset="0"/>
              </a:rPr>
              <a:t>Thirion</a:t>
            </a:r>
            <a:r>
              <a:rPr lang="en-IN" sz="1200" dirty="0">
                <a:effectLst/>
                <a:latin typeface="Arial" panose="020B0604020202020204" pitchFamily="34" charset="0"/>
                <a:cs typeface="Arial" panose="020B0604020202020204" pitchFamily="34" charset="0"/>
              </a:rPr>
              <a:t>, O. Grisel, M. Blondel, P. </a:t>
            </a:r>
            <a:r>
              <a:rPr lang="en-IN" sz="1200" dirty="0" err="1">
                <a:effectLst/>
                <a:latin typeface="Arial" panose="020B0604020202020204" pitchFamily="34" charset="0"/>
                <a:cs typeface="Arial" panose="020B0604020202020204" pitchFamily="34" charset="0"/>
              </a:rPr>
              <a:t>Prettenhofer</a:t>
            </a:r>
            <a:r>
              <a:rPr lang="en-IN" sz="1200" dirty="0">
                <a:effectLst/>
                <a:latin typeface="Arial" panose="020B0604020202020204" pitchFamily="34" charset="0"/>
                <a:cs typeface="Arial" panose="020B0604020202020204" pitchFamily="34" charset="0"/>
              </a:rPr>
              <a:t>, R. Weiss, V. </a:t>
            </a:r>
            <a:r>
              <a:rPr lang="en-IN" sz="1200" dirty="0" err="1">
                <a:effectLst/>
                <a:latin typeface="Arial" panose="020B0604020202020204" pitchFamily="34" charset="0"/>
                <a:cs typeface="Arial" panose="020B0604020202020204" pitchFamily="34" charset="0"/>
              </a:rPr>
              <a:t>Dubourg</a:t>
            </a:r>
            <a:r>
              <a:rPr lang="en-IN" sz="1200" dirty="0">
                <a:effectLst/>
                <a:latin typeface="Arial" panose="020B0604020202020204" pitchFamily="34" charset="0"/>
                <a:cs typeface="Arial" panose="020B0604020202020204" pitchFamily="34" charset="0"/>
              </a:rPr>
              <a:t>, J. </a:t>
            </a:r>
            <a:r>
              <a:rPr lang="en-IN" sz="1200" dirty="0" err="1">
                <a:effectLst/>
                <a:latin typeface="Arial" panose="020B0604020202020204" pitchFamily="34" charset="0"/>
                <a:cs typeface="Arial" panose="020B0604020202020204" pitchFamily="34" charset="0"/>
              </a:rPr>
              <a:t>Vanderplas</a:t>
            </a:r>
            <a:r>
              <a:rPr lang="en-IN" sz="1200" dirty="0">
                <a:effectLst/>
                <a:latin typeface="Arial" panose="020B0604020202020204" pitchFamily="34" charset="0"/>
                <a:cs typeface="Arial" panose="020B0604020202020204" pitchFamily="34" charset="0"/>
              </a:rPr>
              <a:t>, A. </a:t>
            </a:r>
            <a:r>
              <a:rPr lang="en-IN" sz="1200" dirty="0" err="1">
                <a:effectLst/>
                <a:latin typeface="Arial" panose="020B0604020202020204" pitchFamily="34" charset="0"/>
                <a:cs typeface="Arial" panose="020B0604020202020204" pitchFamily="34" charset="0"/>
              </a:rPr>
              <a:t>Passos</a:t>
            </a:r>
            <a:r>
              <a:rPr lang="en-IN" sz="1200" dirty="0">
                <a:effectLst/>
                <a:latin typeface="Arial" panose="020B0604020202020204" pitchFamily="34" charset="0"/>
                <a:cs typeface="Arial" panose="020B0604020202020204" pitchFamily="34" charset="0"/>
              </a:rPr>
              <a:t>, D. </a:t>
            </a:r>
            <a:r>
              <a:rPr lang="en-IN" sz="1200" dirty="0" err="1">
                <a:effectLst/>
                <a:latin typeface="Arial" panose="020B0604020202020204" pitchFamily="34" charset="0"/>
                <a:cs typeface="Arial" panose="020B0604020202020204" pitchFamily="34" charset="0"/>
              </a:rPr>
              <a:t>Cournapeau</a:t>
            </a:r>
            <a:r>
              <a:rPr lang="en-IN" sz="1200" dirty="0">
                <a:effectLst/>
                <a:latin typeface="Arial" panose="020B0604020202020204" pitchFamily="34" charset="0"/>
                <a:cs typeface="Arial" panose="020B0604020202020204" pitchFamily="34" charset="0"/>
              </a:rPr>
              <a:t>, M. </a:t>
            </a:r>
            <a:r>
              <a:rPr lang="en-IN" sz="1200" dirty="0" err="1">
                <a:effectLst/>
                <a:latin typeface="Arial" panose="020B0604020202020204" pitchFamily="34" charset="0"/>
                <a:cs typeface="Arial" panose="020B0604020202020204" pitchFamily="34" charset="0"/>
              </a:rPr>
              <a:t>Brucher</a:t>
            </a:r>
            <a:r>
              <a:rPr lang="en-IN" sz="1200" dirty="0">
                <a:effectLst/>
                <a:latin typeface="Arial" panose="020B0604020202020204" pitchFamily="34" charset="0"/>
                <a:cs typeface="Arial" panose="020B0604020202020204" pitchFamily="34" charset="0"/>
              </a:rPr>
              <a:t>, M. Perrot, and E. </a:t>
            </a:r>
            <a:r>
              <a:rPr lang="en-IN" sz="1200" dirty="0" err="1">
                <a:effectLst/>
                <a:latin typeface="Arial" panose="020B0604020202020204" pitchFamily="34" charset="0"/>
                <a:cs typeface="Arial" panose="020B0604020202020204" pitchFamily="34" charset="0"/>
              </a:rPr>
              <a:t>Duchesnav</a:t>
            </a:r>
            <a:r>
              <a:rPr lang="en-IN" sz="1200" dirty="0">
                <a:effectLst/>
                <a:latin typeface="Arial" panose="020B0604020202020204" pitchFamily="34" charset="0"/>
                <a:cs typeface="Arial" panose="020B0604020202020204" pitchFamily="34" charset="0"/>
              </a:rPr>
              <a:t>, "Scikit-learn: Machine Learning in </a:t>
            </a:r>
            <a:r>
              <a:rPr lang="en-IN" sz="1200" dirty="0" err="1">
                <a:effectLst/>
                <a:latin typeface="Arial" panose="020B0604020202020204" pitchFamily="34" charset="0"/>
                <a:cs typeface="Arial" panose="020B0604020202020204" pitchFamily="34" charset="0"/>
              </a:rPr>
              <a:t>Pvthon</a:t>
            </a:r>
            <a:r>
              <a:rPr lang="en-IN" sz="1200" dirty="0">
                <a:effectLst/>
                <a:latin typeface="Arial" panose="020B0604020202020204" pitchFamily="34" charset="0"/>
                <a:cs typeface="Arial" panose="020B0604020202020204" pitchFamily="34" charset="0"/>
              </a:rPr>
              <a:t>," Journal of Machine Learning Research, vol. 12, pp. 2825-2830, 2011.</a:t>
            </a:r>
          </a:p>
          <a:p>
            <a:pPr fontAlgn="base"/>
            <a:r>
              <a:rPr lang="en-IN" sz="1200" b="0" i="0" u="none" strike="noStrike" kern="1200" dirty="0">
                <a:solidFill>
                  <a:schemeClr val="tx1"/>
                </a:solidFill>
                <a:effectLst/>
                <a:latin typeface="Arial" panose="020B0604020202020204" pitchFamily="34" charset="0"/>
                <a:cs typeface="Arial" panose="020B0604020202020204" pitchFamily="34" charset="0"/>
              </a:rPr>
              <a:t>Forecasting Daily Meteorological Time Series Using ARIMA and Regression Models</a:t>
            </a:r>
            <a:endParaRPr lang="en-IN" sz="1200" dirty="0">
              <a:solidFill>
                <a:schemeClr val="tx1"/>
              </a:solidFill>
              <a:effectLst/>
              <a:latin typeface="Arial" panose="020B0604020202020204" pitchFamily="34" charset="0"/>
              <a:cs typeface="Arial" panose="020B0604020202020204" pitchFamily="34" charset="0"/>
            </a:endParaRPr>
          </a:p>
          <a:p>
            <a:pPr fontAlgn="base"/>
            <a:r>
              <a:rPr lang="en-IN" sz="1200" b="0" i="0" u="none" strike="noStrike" kern="1200" dirty="0">
                <a:solidFill>
                  <a:schemeClr val="tx1"/>
                </a:solidFill>
                <a:effectLst/>
                <a:latin typeface="Arial" panose="020B0604020202020204" pitchFamily="34" charset="0"/>
                <a:cs typeface="Arial" panose="020B0604020202020204" pitchFamily="34" charset="0"/>
              </a:rPr>
              <a:t>Predicting Temperature Data Using ARIMA Model</a:t>
            </a:r>
            <a:endParaRPr lang="en-IN" sz="1200" dirty="0">
              <a:solidFill>
                <a:schemeClr val="tx1"/>
              </a:solidFill>
              <a:effectLst/>
              <a:latin typeface="Arial" panose="020B0604020202020204" pitchFamily="34" charset="0"/>
              <a:cs typeface="Arial" panose="020B0604020202020204" pitchFamily="34" charset="0"/>
            </a:endParaRPr>
          </a:p>
          <a:p>
            <a:pPr fontAlgn="base"/>
            <a:r>
              <a:rPr lang="en-IN" sz="1200" b="0" i="0" u="none" strike="noStrike" kern="1200" dirty="0">
                <a:solidFill>
                  <a:schemeClr val="tx1"/>
                </a:solidFill>
                <a:effectLst/>
                <a:latin typeface="Arial" panose="020B0604020202020204" pitchFamily="34" charset="0"/>
                <a:cs typeface="Arial" panose="020B0604020202020204" pitchFamily="34" charset="0"/>
              </a:rPr>
              <a:t>Global Temperature Forecast Based on ARIMA Model</a:t>
            </a:r>
            <a:endParaRPr lang="en-IN" sz="1200" dirty="0">
              <a:solidFill>
                <a:schemeClr val="tx1"/>
              </a:solidFill>
              <a:effectLst/>
              <a:latin typeface="Arial" panose="020B0604020202020204" pitchFamily="34" charset="0"/>
              <a:cs typeface="Arial" panose="020B0604020202020204" pitchFamily="34" charset="0"/>
            </a:endParaRPr>
          </a:p>
          <a:p>
            <a:pPr fontAlgn="base"/>
            <a:r>
              <a:rPr lang="en-IN" sz="1200" b="0" i="0" u="none" strike="noStrike" kern="1200" dirty="0">
                <a:solidFill>
                  <a:schemeClr val="tx1"/>
                </a:solidFill>
                <a:effectLst/>
                <a:latin typeface="Arial" panose="020B0604020202020204" pitchFamily="34" charset="0"/>
                <a:cs typeface="Arial" panose="020B0604020202020204" pitchFamily="34" charset="0"/>
              </a:rPr>
              <a:t>Monthly Temperature Prediction Based on ARIMA Model: A Case Study in Dibrugarh Station of Assam, India</a:t>
            </a:r>
            <a:endParaRPr lang="en-IN" sz="1200" dirty="0">
              <a:solidFill>
                <a:schemeClr val="tx1"/>
              </a:solidFill>
              <a:effectLst/>
              <a:latin typeface="Arial" panose="020B0604020202020204" pitchFamily="34" charset="0"/>
              <a:cs typeface="Arial" panose="020B0604020202020204" pitchFamily="34" charset="0"/>
            </a:endParaRPr>
          </a:p>
          <a:p>
            <a:pPr>
              <a:lnSpc>
                <a:spcPct val="90000"/>
              </a:lnSpc>
            </a:pPr>
            <a:r>
              <a:rPr lang="en-IN" sz="1200" dirty="0">
                <a:solidFill>
                  <a:schemeClr val="tx2"/>
                </a:solidFill>
                <a:effectLst/>
                <a:latin typeface="Arial" panose="020B0604020202020204" pitchFamily="34" charset="0"/>
                <a:cs typeface="Arial" panose="020B0604020202020204" pitchFamily="34" charset="0"/>
                <a:hlinkClick r:id="rId2"/>
              </a:rPr>
              <a:t>https://mausam.imd.gov.in</a:t>
            </a:r>
            <a:endParaRPr lang="en-IN" sz="1200" dirty="0">
              <a:solidFill>
                <a:schemeClr val="tx2"/>
              </a:solidFill>
              <a:latin typeface="Arial" panose="020B0604020202020204" pitchFamily="34" charset="0"/>
              <a:cs typeface="Arial" panose="020B0604020202020204" pitchFamily="34" charset="0"/>
            </a:endParaRPr>
          </a:p>
          <a:p>
            <a:pPr>
              <a:lnSpc>
                <a:spcPct val="90000"/>
              </a:lnSpc>
            </a:pPr>
            <a:r>
              <a:rPr lang="en-IN" sz="1200" dirty="0">
                <a:solidFill>
                  <a:schemeClr val="tx2"/>
                </a:solidFill>
                <a:effectLst/>
                <a:latin typeface="Arial" panose="020B0604020202020204" pitchFamily="34" charset="0"/>
                <a:cs typeface="Arial" panose="020B0604020202020204" pitchFamily="34" charset="0"/>
                <a:hlinkClick r:id="rId3"/>
              </a:rPr>
              <a:t>https://cdsp.imdpune.gov.in</a:t>
            </a:r>
            <a:endParaRPr lang="en-IN" sz="1200" dirty="0">
              <a:solidFill>
                <a:schemeClr val="tx2"/>
              </a:solidFill>
              <a:effectLst/>
              <a:latin typeface="Arial" panose="020B0604020202020204" pitchFamily="34" charset="0"/>
              <a:cs typeface="Arial" panose="020B0604020202020204" pitchFamily="34" charset="0"/>
            </a:endParaRPr>
          </a:p>
          <a:p>
            <a:pPr>
              <a:lnSpc>
                <a:spcPct val="90000"/>
              </a:lnSpc>
            </a:pPr>
            <a:r>
              <a:rPr lang="en-IN" sz="1200" dirty="0">
                <a:solidFill>
                  <a:schemeClr val="tx2"/>
                </a:solidFill>
                <a:effectLst/>
                <a:latin typeface="Arial" panose="020B0604020202020204" pitchFamily="34" charset="0"/>
                <a:cs typeface="Arial" panose="020B0604020202020204" pitchFamily="34" charset="0"/>
                <a:hlinkClick r:id="rId4"/>
              </a:rPr>
              <a:t>https://dsp.imdpune.gov.in</a:t>
            </a:r>
            <a:endParaRPr lang="en-IN" sz="1200" dirty="0">
              <a:solidFill>
                <a:schemeClr val="tx2"/>
              </a:solidFill>
              <a:effectLst/>
              <a:latin typeface="Arial" panose="020B0604020202020204" pitchFamily="34" charset="0"/>
              <a:cs typeface="Arial" panose="020B0604020202020204" pitchFamily="34" charset="0"/>
            </a:endParaRPr>
          </a:p>
          <a:p>
            <a:pPr>
              <a:lnSpc>
                <a:spcPct val="90000"/>
              </a:lnSpc>
            </a:pPr>
            <a:r>
              <a:rPr lang="en-IN" sz="1200" dirty="0">
                <a:solidFill>
                  <a:schemeClr val="tx2"/>
                </a:solidFill>
                <a:effectLst/>
                <a:latin typeface="Arial" panose="020B0604020202020204" pitchFamily="34" charset="0"/>
                <a:cs typeface="Arial" panose="020B0604020202020204" pitchFamily="34" charset="0"/>
              </a:rPr>
              <a:t>https://</a:t>
            </a:r>
            <a:r>
              <a:rPr lang="en-IN" sz="1200" dirty="0" err="1">
                <a:solidFill>
                  <a:schemeClr val="tx2"/>
                </a:solidFill>
                <a:effectLst/>
                <a:latin typeface="Arial" panose="020B0604020202020204" pitchFamily="34" charset="0"/>
                <a:cs typeface="Arial" panose="020B0604020202020204" pitchFamily="34" charset="0"/>
              </a:rPr>
              <a:t>www.fao.org</a:t>
            </a:r>
            <a:r>
              <a:rPr lang="en-IN" sz="1200" dirty="0">
                <a:solidFill>
                  <a:schemeClr val="tx2"/>
                </a:solidFill>
                <a:effectLst/>
                <a:latin typeface="Arial" panose="020B0604020202020204" pitchFamily="34" charset="0"/>
                <a:cs typeface="Arial" panose="020B0604020202020204" pitchFamily="34" charset="0"/>
              </a:rPr>
              <a:t>/</a:t>
            </a:r>
            <a:r>
              <a:rPr lang="en-IN" sz="1200" dirty="0" err="1">
                <a:solidFill>
                  <a:schemeClr val="tx2"/>
                </a:solidFill>
                <a:effectLst/>
                <a:latin typeface="Arial" panose="020B0604020202020204" pitchFamily="34" charset="0"/>
                <a:cs typeface="Arial" panose="020B0604020202020204" pitchFamily="34" charset="0"/>
              </a:rPr>
              <a:t>faostat</a:t>
            </a:r>
            <a:r>
              <a:rPr lang="en-IN" sz="1200" dirty="0">
                <a:solidFill>
                  <a:schemeClr val="tx2"/>
                </a:solidFill>
                <a:effectLst/>
                <a:latin typeface="Arial" panose="020B0604020202020204" pitchFamily="34" charset="0"/>
                <a:cs typeface="Arial" panose="020B0604020202020204" pitchFamily="34" charset="0"/>
              </a:rPr>
              <a:t>/</a:t>
            </a:r>
            <a:r>
              <a:rPr lang="en-IN" sz="1200" dirty="0" err="1">
                <a:solidFill>
                  <a:schemeClr val="tx2"/>
                </a:solidFill>
                <a:effectLst/>
                <a:latin typeface="Arial" panose="020B0604020202020204" pitchFamily="34" charset="0"/>
                <a:cs typeface="Arial" panose="020B0604020202020204" pitchFamily="34" charset="0"/>
              </a:rPr>
              <a:t>en</a:t>
            </a:r>
            <a:r>
              <a:rPr lang="en-IN" sz="1200" dirty="0">
                <a:solidFill>
                  <a:schemeClr val="tx2"/>
                </a:solidFill>
                <a:effectLst/>
                <a:latin typeface="Arial" panose="020B0604020202020204" pitchFamily="34" charset="0"/>
                <a:cs typeface="Arial" panose="020B0604020202020204" pitchFamily="34" charset="0"/>
              </a:rPr>
              <a:t>/#data/ET</a:t>
            </a:r>
          </a:p>
          <a:p>
            <a:pPr>
              <a:lnSpc>
                <a:spcPct val="90000"/>
              </a:lnSpc>
            </a:pPr>
            <a:endParaRPr lang="en-IN" sz="1200" dirty="0">
              <a:solidFill>
                <a:schemeClr val="tx2"/>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678ABFA-AF79-1A96-005D-9E0B933C6891}"/>
              </a:ext>
            </a:extLst>
          </p:cNvPr>
          <p:cNvSpPr>
            <a:spLocks noGrp="1"/>
          </p:cNvSpPr>
          <p:nvPr>
            <p:ph type="dt" sz="half" idx="10"/>
          </p:nvPr>
        </p:nvSpPr>
        <p:spPr>
          <a:xfrm>
            <a:off x="603504" y="6356350"/>
            <a:ext cx="2057400" cy="365125"/>
          </a:xfrm>
        </p:spPr>
        <p:txBody>
          <a:bodyPr>
            <a:normAutofit/>
          </a:bodyPr>
          <a:lstStyle/>
          <a:p>
            <a:pPr>
              <a:spcAft>
                <a:spcPts val="600"/>
              </a:spcAft>
            </a:pPr>
            <a:fld id="{ABD8F6B8-6CCD-44CC-8EC5-043D277CA19F}" type="datetime1">
              <a:rPr lang="en-US"/>
              <a:pPr>
                <a:spcAft>
                  <a:spcPts val="600"/>
                </a:spcAft>
              </a:pPr>
              <a:t>11/30/23</a:t>
            </a:fld>
            <a:endParaRPr lang="en-US"/>
          </a:p>
        </p:txBody>
      </p:sp>
      <p:grpSp>
        <p:nvGrpSpPr>
          <p:cNvPr id="29" name="Group 2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340" y="5084569"/>
            <a:ext cx="2151670" cy="1395192"/>
            <a:chOff x="-305" y="-4155"/>
            <a:chExt cx="2514948" cy="2174333"/>
          </a:xfrm>
        </p:grpSpPr>
        <p:sp>
          <p:nvSpPr>
            <p:cNvPr id="30" name="Freeform: Shape 2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image2.jpeg" descr="A blue and white logo&#10;&#10;Description automatically generated">
            <a:extLst>
              <a:ext uri="{FF2B5EF4-FFF2-40B4-BE49-F238E27FC236}">
                <a16:creationId xmlns:a16="http://schemas.microsoft.com/office/drawing/2014/main" id="{4C2E309A-33C2-583E-AD07-2AAF6939745D}"/>
              </a:ext>
            </a:extLst>
          </p:cNvPr>
          <p:cNvPicPr/>
          <p:nvPr/>
        </p:nvPicPr>
        <p:blipFill>
          <a:blip r:embed="rId5"/>
          <a:stretch>
            <a:fillRect/>
          </a:stretch>
        </p:blipFill>
        <p:spPr bwMode="auto">
          <a:xfrm>
            <a:off x="5051952" y="2327700"/>
            <a:ext cx="3716020" cy="1254156"/>
          </a:xfrm>
          <a:prstGeom prst="rect">
            <a:avLst/>
          </a:prstGeom>
          <a:noFill/>
        </p:spPr>
      </p:pic>
      <p:sp>
        <p:nvSpPr>
          <p:cNvPr id="6" name="Slide Number Placeholder 5">
            <a:extLst>
              <a:ext uri="{FF2B5EF4-FFF2-40B4-BE49-F238E27FC236}">
                <a16:creationId xmlns:a16="http://schemas.microsoft.com/office/drawing/2014/main" id="{95C53A24-4A18-4F10-66CE-52ABCCD5F663}"/>
              </a:ext>
            </a:extLst>
          </p:cNvPr>
          <p:cNvSpPr>
            <a:spLocks noGrp="1"/>
          </p:cNvSpPr>
          <p:nvPr>
            <p:ph type="sldNum" sz="quarter" idx="12"/>
          </p:nvPr>
        </p:nvSpPr>
        <p:spPr>
          <a:xfrm>
            <a:off x="6457950" y="6356350"/>
            <a:ext cx="2057400" cy="365125"/>
          </a:xfrm>
        </p:spPr>
        <p:txBody>
          <a:bodyPr>
            <a:normAutofit/>
          </a:bodyPr>
          <a:lstStyle/>
          <a:p>
            <a:pPr>
              <a:spcAft>
                <a:spcPts val="600"/>
              </a:spcAft>
            </a:pPr>
            <a:fld id="{4F7E9C80-C75B-4B75-A6C5-E58A18995148}" type="slidenum">
              <a:rPr lang="en-US"/>
              <a:pPr>
                <a:spcAft>
                  <a:spcPts val="600"/>
                </a:spcAft>
              </a:pPr>
              <a:t>24</a:t>
            </a:fld>
            <a:endParaRPr lang="en-US"/>
          </a:p>
        </p:txBody>
      </p:sp>
    </p:spTree>
    <p:extLst>
      <p:ext uri="{BB962C8B-B14F-4D97-AF65-F5344CB8AC3E}">
        <p14:creationId xmlns:p14="http://schemas.microsoft.com/office/powerpoint/2010/main" val="3872908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sz="9600" b="1" dirty="0">
                <a:solidFill>
                  <a:schemeClr val="tx2">
                    <a:lumMod val="60000"/>
                    <a:lumOff val="40000"/>
                  </a:schemeClr>
                </a:solidFill>
              </a:rPr>
              <a:t>Thank You</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pPr/>
              <a:t>11/30/23</a:t>
            </a:fld>
            <a:endParaRPr lang="en-US"/>
          </a:p>
        </p:txBody>
      </p:sp>
      <p:sp>
        <p:nvSpPr>
          <p:cNvPr id="6" name="Footer Placeholder 5"/>
          <p:cNvSpPr>
            <a:spLocks noGrp="1"/>
          </p:cNvSpPr>
          <p:nvPr>
            <p:ph type="ftr" sz="quarter" idx="11"/>
          </p:nvPr>
        </p:nvSpPr>
        <p:spPr/>
        <p:txBody>
          <a:bodyPr/>
          <a:lstStyle/>
          <a:p>
            <a:r>
              <a:rPr lang="en-IN" dirty="0"/>
              <a:t>Zeroth Review</a:t>
            </a:r>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pPr/>
              <a:t>25</a:t>
            </a:fld>
            <a:endParaRPr lang="en-US"/>
          </a:p>
        </p:txBody>
      </p:sp>
    </p:spTree>
    <p:extLst>
      <p:ext uri="{BB962C8B-B14F-4D97-AF65-F5344CB8AC3E}">
        <p14:creationId xmlns:p14="http://schemas.microsoft.com/office/powerpoint/2010/main" val="325180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0322C-8DAE-18C8-9218-40EFE2A95E8D}"/>
              </a:ext>
            </a:extLst>
          </p:cNvPr>
          <p:cNvSpPr>
            <a:spLocks noGrp="1"/>
          </p:cNvSpPr>
          <p:nvPr>
            <p:ph type="title"/>
          </p:nvPr>
        </p:nvSpPr>
        <p:spPr>
          <a:xfrm>
            <a:off x="4570578" y="802956"/>
            <a:ext cx="3733482" cy="931252"/>
          </a:xfrm>
        </p:spPr>
        <p:txBody>
          <a:bodyPr>
            <a:normAutofit/>
          </a:bodyPr>
          <a:lstStyle/>
          <a:p>
            <a:r>
              <a:rPr lang="en-US" sz="3100" dirty="0">
                <a:latin typeface="Calibri" panose="020F0502020204030204" pitchFamily="34" charset="0"/>
                <a:cs typeface="Calibri" panose="020F0502020204030204" pitchFamily="34" charset="0"/>
              </a:rPr>
              <a:t>Introduction</a:t>
            </a:r>
          </a:p>
        </p:txBody>
      </p:sp>
      <p:pic>
        <p:nvPicPr>
          <p:cNvPr id="23" name="Graphic 9" descr="Thermometer">
            <a:extLst>
              <a:ext uri="{FF2B5EF4-FFF2-40B4-BE49-F238E27FC236}">
                <a16:creationId xmlns:a16="http://schemas.microsoft.com/office/drawing/2014/main" id="{DE9A8D81-B37B-4130-370B-8562E7EC6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534" y="2230670"/>
            <a:ext cx="2746373" cy="2746373"/>
          </a:xfrm>
          <a:prstGeom prst="rect">
            <a:avLst/>
          </a:prstGeom>
        </p:spPr>
      </p:pic>
      <p:sp>
        <p:nvSpPr>
          <p:cNvPr id="3" name="Content Placeholder 2">
            <a:extLst>
              <a:ext uri="{FF2B5EF4-FFF2-40B4-BE49-F238E27FC236}">
                <a16:creationId xmlns:a16="http://schemas.microsoft.com/office/drawing/2014/main" id="{ADDEFEBF-155A-3C71-3EB9-AF1C21206A61}"/>
              </a:ext>
            </a:extLst>
          </p:cNvPr>
          <p:cNvSpPr>
            <a:spLocks noGrp="1"/>
          </p:cNvSpPr>
          <p:nvPr>
            <p:ph idx="1"/>
          </p:nvPr>
        </p:nvSpPr>
        <p:spPr>
          <a:xfrm>
            <a:off x="4448429" y="1587062"/>
            <a:ext cx="4348729" cy="4473909"/>
          </a:xfrm>
        </p:spPr>
        <p:txBody>
          <a:bodyPr anchor="ctr">
            <a:normAutofit/>
          </a:bodyPr>
          <a:lstStyle/>
          <a:p>
            <a:pPr>
              <a:lnSpc>
                <a:spcPct val="90000"/>
              </a:lnSpc>
            </a:pPr>
            <a:r>
              <a:rPr lang="en-IN" sz="1200" b="0" i="0" dirty="0">
                <a:effectLst/>
                <a:latin typeface="Calibri" panose="020F0502020204030204" pitchFamily="34" charset="0"/>
                <a:cs typeface="Calibri" panose="020F0502020204030204" pitchFamily="34" charset="0"/>
              </a:rPr>
              <a:t>The project operates within the context of intensifying global climate change, emphasizing the critical need for accurate temperature predictions.</a:t>
            </a:r>
          </a:p>
          <a:p>
            <a:pPr>
              <a:lnSpc>
                <a:spcPct val="90000"/>
              </a:lnSpc>
            </a:pPr>
            <a:r>
              <a:rPr lang="en-IN" sz="1200" b="0" i="0" dirty="0">
                <a:effectLst/>
                <a:latin typeface="Calibri" panose="020F0502020204030204" pitchFamily="34" charset="0"/>
                <a:cs typeface="Calibri" panose="020F0502020204030204" pitchFamily="34" charset="0"/>
              </a:rPr>
              <a:t>It combines Computer Science and forecasting techniques to address climate awareness and empower informed decisions.</a:t>
            </a:r>
            <a:endParaRPr lang="en-IN" sz="1200" dirty="0">
              <a:latin typeface="Calibri" panose="020F0502020204030204" pitchFamily="34" charset="0"/>
              <a:cs typeface="Calibri" panose="020F0502020204030204" pitchFamily="34" charset="0"/>
            </a:endParaRPr>
          </a:p>
          <a:p>
            <a:pPr>
              <a:lnSpc>
                <a:spcPct val="90000"/>
              </a:lnSpc>
            </a:pPr>
            <a:r>
              <a:rPr lang="en-IN" sz="1200" b="0" i="0" dirty="0">
                <a:effectLst/>
                <a:latin typeface="Calibri" panose="020F0502020204030204" pitchFamily="34" charset="0"/>
                <a:cs typeface="Calibri" panose="020F0502020204030204" pitchFamily="34" charset="0"/>
              </a:rPr>
              <a:t>The project utilizes automated parameter selection within ARIMA models, optimizing accuracy through grid-search methods and minimizing Akaike Information Criterion (AIC) values.</a:t>
            </a:r>
          </a:p>
          <a:p>
            <a:pPr>
              <a:lnSpc>
                <a:spcPct val="90000"/>
              </a:lnSpc>
            </a:pPr>
            <a:r>
              <a:rPr lang="en-IN" sz="1200" b="0" i="0" dirty="0">
                <a:effectLst/>
                <a:latin typeface="Calibri" panose="020F0502020204030204" pitchFamily="34" charset="0"/>
                <a:cs typeface="Calibri" panose="020F0502020204030204" pitchFamily="34" charset="0"/>
              </a:rPr>
              <a:t>It embodies a harmonious blend of scientific innovation and environmental consciousness, demonstrating a commitment to climate solutions.</a:t>
            </a:r>
            <a:endParaRPr lang="en-IN" sz="1200" dirty="0">
              <a:latin typeface="Calibri" panose="020F0502020204030204" pitchFamily="34" charset="0"/>
              <a:cs typeface="Calibri" panose="020F0502020204030204" pitchFamily="34" charset="0"/>
            </a:endParaRPr>
          </a:p>
          <a:p>
            <a:pPr>
              <a:lnSpc>
                <a:spcPct val="90000"/>
              </a:lnSpc>
            </a:pPr>
            <a:r>
              <a:rPr lang="en-IN" sz="1200" b="0" i="0" dirty="0">
                <a:effectLst/>
                <a:latin typeface="Calibri" panose="020F0502020204030204" pitchFamily="34" charset="0"/>
                <a:cs typeface="Calibri" panose="020F0502020204030204" pitchFamily="34" charset="0"/>
              </a:rPr>
              <a:t>The project aims to raise awareness, foster sustainable practices, and encourage further research at the intersection of data science and environmental concerns to tackle climate change effectively.</a:t>
            </a:r>
            <a:endParaRPr lang="en-US" sz="1200" dirty="0">
              <a:latin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76" y="52996"/>
            <a:ext cx="4446455" cy="6805005"/>
            <a:chOff x="6095999" y="52996"/>
            <a:chExt cx="6093363" cy="6805005"/>
          </a:xfrm>
          <a:solidFill>
            <a:schemeClr val="accent5">
              <a:alpha val="10000"/>
            </a:schemeClr>
          </a:solidFill>
        </p:grpSpPr>
        <p:sp>
          <p:nvSpPr>
            <p:cNvPr id="18" name="Freeform: Shape 17">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grpSp>
      <p:sp>
        <p:nvSpPr>
          <p:cNvPr id="4" name="Date Placeholder 3">
            <a:extLst>
              <a:ext uri="{FF2B5EF4-FFF2-40B4-BE49-F238E27FC236}">
                <a16:creationId xmlns:a16="http://schemas.microsoft.com/office/drawing/2014/main" id="{744C9438-3718-4B4C-69BF-C60A97697A84}"/>
              </a:ext>
            </a:extLst>
          </p:cNvPr>
          <p:cNvSpPr>
            <a:spLocks noGrp="1"/>
          </p:cNvSpPr>
          <p:nvPr>
            <p:ph type="dt" sz="half" idx="10"/>
          </p:nvPr>
        </p:nvSpPr>
        <p:spPr>
          <a:xfrm>
            <a:off x="603504" y="6356350"/>
            <a:ext cx="2057400" cy="365125"/>
          </a:xfrm>
        </p:spPr>
        <p:txBody>
          <a:bodyPr>
            <a:normAutofit/>
          </a:bodyPr>
          <a:lstStyle/>
          <a:p>
            <a:pPr>
              <a:spcAft>
                <a:spcPts val="600"/>
              </a:spcAft>
            </a:pPr>
            <a:fld id="{ABD8F6B8-6CCD-44CC-8EC5-043D277CA19F}" type="datetime1">
              <a:rPr lang="en-US" smtClean="0">
                <a:latin typeface="Calibri" panose="020F0502020204030204" pitchFamily="34" charset="0"/>
                <a:cs typeface="Calibri" panose="020F0502020204030204" pitchFamily="34" charset="0"/>
              </a:rPr>
              <a:pPr>
                <a:spcAft>
                  <a:spcPts val="600"/>
                </a:spcAft>
              </a:pPr>
              <a:t>11/30/23</a:t>
            </a:fld>
            <a:endParaRPr lang="en-US">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FAAFE460-67BF-8165-0D37-D4DECCDC09E3}"/>
              </a:ext>
            </a:extLst>
          </p:cNvPr>
          <p:cNvSpPr>
            <a:spLocks noGrp="1"/>
          </p:cNvSpPr>
          <p:nvPr>
            <p:ph type="sldNum" sz="quarter" idx="12"/>
          </p:nvPr>
        </p:nvSpPr>
        <p:spPr>
          <a:xfrm>
            <a:off x="6457950" y="6356350"/>
            <a:ext cx="2057400" cy="365125"/>
          </a:xfrm>
        </p:spPr>
        <p:txBody>
          <a:bodyPr>
            <a:normAutofit/>
          </a:bodyPr>
          <a:lstStyle/>
          <a:p>
            <a:pPr>
              <a:spcAft>
                <a:spcPts val="600"/>
              </a:spcAft>
            </a:pPr>
            <a:fld id="{4F7E9C80-C75B-4B75-A6C5-E58A18995148}" type="slidenum">
              <a:rPr lang="en-US" smtClean="0">
                <a:latin typeface="Calibri" panose="020F0502020204030204" pitchFamily="34" charset="0"/>
                <a:cs typeface="Calibri" panose="020F0502020204030204" pitchFamily="34" charset="0"/>
              </a:rPr>
              <a:pPr>
                <a:spcAft>
                  <a:spcPts val="600"/>
                </a:spcAft>
              </a:pPr>
              <a:t>3</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040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Calibri" panose="020F0502020204030204" pitchFamily="34" charset="0"/>
                <a:cs typeface="Calibri" panose="020F0502020204030204" pitchFamily="34" charset="0"/>
              </a:rPr>
              <a:t>Motivation</a:t>
            </a:r>
            <a:r>
              <a:rPr lang="en-IN" b="1" i="0" dirty="0">
                <a:effectLst/>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graphicFrame>
        <p:nvGraphicFramePr>
          <p:cNvPr id="9" name="Content Placeholder 2">
            <a:extLst>
              <a:ext uri="{FF2B5EF4-FFF2-40B4-BE49-F238E27FC236}">
                <a16:creationId xmlns:a16="http://schemas.microsoft.com/office/drawing/2014/main" id="{0E7FBFE3-441A-3AE4-BA7E-64E1458CBA0A}"/>
              </a:ext>
            </a:extLst>
          </p:cNvPr>
          <p:cNvGraphicFramePr>
            <a:graphicFrameLocks noGrp="1"/>
          </p:cNvGraphicFramePr>
          <p:nvPr>
            <p:ph idx="1"/>
            <p:extLst>
              <p:ext uri="{D42A27DB-BD31-4B8C-83A1-F6EECF244321}">
                <p14:modId xmlns:p14="http://schemas.microsoft.com/office/powerpoint/2010/main" val="476605810"/>
              </p:ext>
            </p:extLst>
          </p:nvPr>
        </p:nvGraphicFramePr>
        <p:xfrm>
          <a:off x="457200" y="1600199"/>
          <a:ext cx="82296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2.jpeg"/>
          <p:cNvPicPr/>
          <p:nvPr/>
        </p:nvPicPr>
        <p:blipFill>
          <a:blip r:embed="rId8"/>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latin typeface="Calibri" panose="020F0502020204030204" pitchFamily="34" charset="0"/>
                <a:cs typeface="Calibri" panose="020F0502020204030204" pitchFamily="34" charset="0"/>
              </a:rPr>
              <a:pPr/>
              <a:t>11/30/23</a:t>
            </a:fld>
            <a:endParaRPr lang="en-US">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r>
              <a:rPr lang="en-IN" dirty="0">
                <a:latin typeface="Calibri" panose="020F0502020204030204" pitchFamily="34" charset="0"/>
                <a:cs typeface="Calibri" panose="020F0502020204030204" pitchFamily="34" charset="0"/>
              </a:rPr>
              <a:t>Zeroth Review</a:t>
            </a:r>
            <a:endParaRPr lang="en-US" dirty="0">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4F7E9C80-C75B-4B75-A6C5-E58A18995148}" type="slidenum">
              <a:rPr lang="en-US" smtClean="0">
                <a:latin typeface="Calibri" panose="020F0502020204030204" pitchFamily="34" charset="0"/>
                <a:cs typeface="Calibri" panose="020F0502020204030204" pitchFamily="34" charset="0"/>
              </a:rPr>
              <a:pPr/>
              <a:t>4</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14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Calibri" panose="020F0502020204030204" pitchFamily="34" charset="0"/>
                <a:cs typeface="Calibri" panose="020F0502020204030204" pitchFamily="34" charset="0"/>
              </a:rPr>
              <a:t>    Innovation</a:t>
            </a:r>
          </a:p>
        </p:txBody>
      </p:sp>
      <p:graphicFrame>
        <p:nvGraphicFramePr>
          <p:cNvPr id="10" name="Content Placeholder 2">
            <a:extLst>
              <a:ext uri="{FF2B5EF4-FFF2-40B4-BE49-F238E27FC236}">
                <a16:creationId xmlns:a16="http://schemas.microsoft.com/office/drawing/2014/main" id="{5E015F59-F1DC-8D18-79CF-874E01F2B9F9}"/>
              </a:ext>
            </a:extLst>
          </p:cNvPr>
          <p:cNvGraphicFramePr>
            <a:graphicFrameLocks noGrp="1"/>
          </p:cNvGraphicFramePr>
          <p:nvPr>
            <p:ph idx="1"/>
            <p:extLst>
              <p:ext uri="{D42A27DB-BD31-4B8C-83A1-F6EECF244321}">
                <p14:modId xmlns:p14="http://schemas.microsoft.com/office/powerpoint/2010/main" val="3142599765"/>
              </p:ext>
            </p:extLst>
          </p:nvPr>
        </p:nvGraphicFramePr>
        <p:xfrm>
          <a:off x="457200" y="1587083"/>
          <a:ext cx="8229600" cy="4443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56EF3FC5-A176-4F94-826C-363911495B0D}" type="datetime1">
              <a:rPr lang="en-US" smtClean="0">
                <a:latin typeface="Calibri" panose="020F0502020204030204" pitchFamily="34" charset="0"/>
                <a:cs typeface="Calibri" panose="020F0502020204030204" pitchFamily="34" charset="0"/>
              </a:rPr>
              <a:pPr/>
              <a:t>11/30/23</a:t>
            </a:fld>
            <a:endParaRPr lang="en-US">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r>
              <a:rPr lang="en-IN" dirty="0">
                <a:latin typeface="Calibri" panose="020F0502020204030204" pitchFamily="34" charset="0"/>
                <a:cs typeface="Calibri" panose="020F0502020204030204" pitchFamily="34" charset="0"/>
              </a:rPr>
              <a:t>Zeroth Review</a:t>
            </a:r>
            <a:endParaRPr lang="en-US" dirty="0">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4F7E9C80-C75B-4B75-A6C5-E58A18995148}" type="slidenum">
              <a:rPr lang="en-US" smtClean="0">
                <a:latin typeface="Calibri" panose="020F0502020204030204" pitchFamily="34" charset="0"/>
                <a:cs typeface="Calibri" panose="020F0502020204030204" pitchFamily="34" charset="0"/>
              </a:rPr>
              <a:pPr/>
              <a:t>5</a:t>
            </a:fld>
            <a:endParaRPr lang="en-US">
              <a:latin typeface="Calibri" panose="020F0502020204030204" pitchFamily="34" charset="0"/>
              <a:cs typeface="Calibri" panose="020F0502020204030204" pitchFamily="34" charset="0"/>
            </a:endParaRPr>
          </a:p>
        </p:txBody>
      </p:sp>
      <p:pic>
        <p:nvPicPr>
          <p:cNvPr id="4" name="image2.jpeg"/>
          <p:cNvPicPr/>
          <p:nvPr/>
        </p:nvPicPr>
        <p:blipFill>
          <a:blip r:embed="rId7"/>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155695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F689-F86B-B619-8C86-39626AE70B82}"/>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 </a:t>
            </a:r>
          </a:p>
        </p:txBody>
      </p:sp>
      <p:graphicFrame>
        <p:nvGraphicFramePr>
          <p:cNvPr id="9" name="Content Placeholder 2">
            <a:extLst>
              <a:ext uri="{FF2B5EF4-FFF2-40B4-BE49-F238E27FC236}">
                <a16:creationId xmlns:a16="http://schemas.microsoft.com/office/drawing/2014/main" id="{F6F257EA-42D9-1ABB-F1AA-12C38D2C431E}"/>
              </a:ext>
            </a:extLst>
          </p:cNvPr>
          <p:cNvGraphicFramePr>
            <a:graphicFrameLocks noGrp="1"/>
          </p:cNvGraphicFramePr>
          <p:nvPr>
            <p:ph idx="1"/>
            <p:extLst>
              <p:ext uri="{D42A27DB-BD31-4B8C-83A1-F6EECF244321}">
                <p14:modId xmlns:p14="http://schemas.microsoft.com/office/powerpoint/2010/main" val="916962450"/>
              </p:ext>
            </p:extLst>
          </p:nvPr>
        </p:nvGraphicFramePr>
        <p:xfrm>
          <a:off x="457200" y="1587083"/>
          <a:ext cx="8229600" cy="4539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1BB83A1-54D2-FAF2-B51C-0E73C67247EB}"/>
              </a:ext>
            </a:extLst>
          </p:cNvPr>
          <p:cNvSpPr>
            <a:spLocks noGrp="1"/>
          </p:cNvSpPr>
          <p:nvPr>
            <p:ph type="dt" sz="half" idx="10"/>
          </p:nvPr>
        </p:nvSpPr>
        <p:spPr/>
        <p:txBody>
          <a:bodyPr/>
          <a:lstStyle/>
          <a:p>
            <a:fld id="{ABD8F6B8-6CCD-44CC-8EC5-043D277CA19F}" type="datetime1">
              <a:rPr lang="en-US" smtClean="0">
                <a:latin typeface="Calibri" panose="020F0502020204030204" pitchFamily="34" charset="0"/>
                <a:cs typeface="Calibri" panose="020F0502020204030204" pitchFamily="34" charset="0"/>
              </a:rPr>
              <a:pPr/>
              <a:t>11/30/23</a:t>
            </a:fld>
            <a:endParaRPr lang="en-US">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DAD3DA6B-F885-90D2-5130-72411BD7AF43}"/>
              </a:ext>
            </a:extLst>
          </p:cNvPr>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Zeroth Review</a:t>
            </a:r>
          </a:p>
        </p:txBody>
      </p:sp>
      <p:sp>
        <p:nvSpPr>
          <p:cNvPr id="6" name="Slide Number Placeholder 5">
            <a:extLst>
              <a:ext uri="{FF2B5EF4-FFF2-40B4-BE49-F238E27FC236}">
                <a16:creationId xmlns:a16="http://schemas.microsoft.com/office/drawing/2014/main" id="{C2C6BD5C-6486-F4EA-6ED6-82ADFD538F58}"/>
              </a:ext>
            </a:extLst>
          </p:cNvPr>
          <p:cNvSpPr>
            <a:spLocks noGrp="1"/>
          </p:cNvSpPr>
          <p:nvPr>
            <p:ph type="sldNum" sz="quarter" idx="12"/>
          </p:nvPr>
        </p:nvSpPr>
        <p:spPr/>
        <p:txBody>
          <a:bodyPr/>
          <a:lstStyle/>
          <a:p>
            <a:fld id="{4F7E9C80-C75B-4B75-A6C5-E58A18995148}" type="slidenum">
              <a:rPr lang="en-US" smtClean="0">
                <a:latin typeface="Calibri" panose="020F0502020204030204" pitchFamily="34" charset="0"/>
                <a:cs typeface="Calibri" panose="020F0502020204030204" pitchFamily="34" charset="0"/>
              </a:rPr>
              <a:pPr/>
              <a:t>6</a:t>
            </a:fld>
            <a:endParaRPr lang="en-US" dirty="0">
              <a:latin typeface="Calibri" panose="020F0502020204030204" pitchFamily="34" charset="0"/>
              <a:cs typeface="Calibri" panose="020F0502020204030204" pitchFamily="34" charset="0"/>
            </a:endParaRPr>
          </a:p>
        </p:txBody>
      </p:sp>
      <p:pic>
        <p:nvPicPr>
          <p:cNvPr id="7" name="image2.jpeg">
            <a:extLst>
              <a:ext uri="{FF2B5EF4-FFF2-40B4-BE49-F238E27FC236}">
                <a16:creationId xmlns:a16="http://schemas.microsoft.com/office/drawing/2014/main" id="{C9CFE6DF-7EDF-3A1A-9724-6FA15E0BF28A}"/>
              </a:ext>
            </a:extLst>
          </p:cNvPr>
          <p:cNvPicPr/>
          <p:nvPr/>
        </p:nvPicPr>
        <p:blipFill>
          <a:blip r:embed="rId7"/>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59297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7691B-B020-2454-83CB-1722AD7471FE}"/>
              </a:ext>
            </a:extLst>
          </p:cNvPr>
          <p:cNvSpPr>
            <a:spLocks noGrp="1"/>
          </p:cNvSpPr>
          <p:nvPr>
            <p:ph type="title"/>
          </p:nvPr>
        </p:nvSpPr>
        <p:spPr>
          <a:xfrm>
            <a:off x="852297" y="502021"/>
            <a:ext cx="7266222" cy="1265819"/>
          </a:xfrm>
        </p:spPr>
        <p:txBody>
          <a:bodyPr anchor="b">
            <a:normAutofit/>
          </a:bodyPr>
          <a:lstStyle/>
          <a:p>
            <a:r>
              <a:rPr lang="en-US" sz="3500" dirty="0">
                <a:latin typeface="Calibri" panose="020F0502020204030204" pitchFamily="34" charset="0"/>
                <a:cs typeface="Calibri" panose="020F0502020204030204" pitchFamily="34" charset="0"/>
              </a:rPr>
              <a:t>Requirement Gathering</a:t>
            </a:r>
          </a:p>
        </p:txBody>
      </p:sp>
      <p:sp>
        <p:nvSpPr>
          <p:cNvPr id="3" name="Content Placeholder 2">
            <a:extLst>
              <a:ext uri="{FF2B5EF4-FFF2-40B4-BE49-F238E27FC236}">
                <a16:creationId xmlns:a16="http://schemas.microsoft.com/office/drawing/2014/main" id="{9BB48F48-070A-8621-F093-B52470E5DE01}"/>
              </a:ext>
            </a:extLst>
          </p:cNvPr>
          <p:cNvSpPr>
            <a:spLocks noGrp="1"/>
          </p:cNvSpPr>
          <p:nvPr>
            <p:ph idx="1"/>
          </p:nvPr>
        </p:nvSpPr>
        <p:spPr>
          <a:xfrm>
            <a:off x="852297" y="2418409"/>
            <a:ext cx="7266222" cy="3454358"/>
          </a:xfrm>
        </p:spPr>
        <p:txBody>
          <a:bodyPr anchor="t">
            <a:normAutofit/>
          </a:bodyPr>
          <a:lstStyle/>
          <a:p>
            <a:pPr marL="0" indent="0">
              <a:lnSpc>
                <a:spcPct val="90000"/>
              </a:lnSpc>
              <a:buNone/>
            </a:pPr>
            <a:r>
              <a:rPr lang="en-IN" sz="1100" b="1" i="0">
                <a:effectLst/>
                <a:latin typeface="Calibri" panose="020F0502020204030204" pitchFamily="34" charset="0"/>
                <a:cs typeface="Calibri" panose="020F0502020204030204" pitchFamily="34" charset="0"/>
              </a:rPr>
              <a:t>Data Sources</a:t>
            </a:r>
            <a:r>
              <a:rPr lang="en-IN" sz="1100" b="0" i="0">
                <a:effectLst/>
                <a:latin typeface="Calibri" panose="020F0502020204030204" pitchFamily="34" charset="0"/>
                <a:cs typeface="Calibri" panose="020F0502020204030204" pitchFamily="34" charset="0"/>
              </a:rPr>
              <a:t>:</a:t>
            </a:r>
          </a:p>
          <a:p>
            <a:pPr>
              <a:lnSpc>
                <a:spcPct val="90000"/>
              </a:lnSpc>
              <a:buFont typeface="Arial" panose="020B0604020202020204" pitchFamily="34" charset="0"/>
              <a:buChar char="•"/>
            </a:pPr>
            <a:r>
              <a:rPr lang="en-IN" sz="1100" b="0" i="0">
                <a:effectLst/>
                <a:latin typeface="Calibri" panose="020F0502020204030204" pitchFamily="34" charset="0"/>
                <a:cs typeface="Calibri" panose="020F0502020204030204" pitchFamily="34" charset="0"/>
              </a:rPr>
              <a:t>Historical Temperature Data: Identify and access reliable sources of historical temperature data. You can explore government agencies, meteorological organizations, and research institutions that provide climate data.</a:t>
            </a:r>
          </a:p>
          <a:p>
            <a:pPr>
              <a:lnSpc>
                <a:spcPct val="90000"/>
              </a:lnSpc>
              <a:buFont typeface="Arial" panose="020B0604020202020204" pitchFamily="34" charset="0"/>
              <a:buChar char="•"/>
            </a:pPr>
            <a:r>
              <a:rPr lang="en-IN" sz="1100" b="0" i="0">
                <a:effectLst/>
                <a:latin typeface="Calibri" panose="020F0502020204030204" pitchFamily="34" charset="0"/>
                <a:cs typeface="Calibri" panose="020F0502020204030204" pitchFamily="34" charset="0"/>
              </a:rPr>
              <a:t>Climate Models and Projections: Depending on your project's scope, you might also need access to climate models and future climate projections. These can be obtained from reputable sources such as the Intergovernmental Panel on Climate Change (IPCC) reports.</a:t>
            </a:r>
          </a:p>
          <a:p>
            <a:pPr marL="0" indent="0">
              <a:lnSpc>
                <a:spcPct val="90000"/>
              </a:lnSpc>
              <a:buNone/>
            </a:pPr>
            <a:r>
              <a:rPr lang="en-IN" sz="1100" b="1" i="0">
                <a:effectLst/>
                <a:latin typeface="Calibri" panose="020F0502020204030204" pitchFamily="34" charset="0"/>
                <a:cs typeface="Calibri" panose="020F0502020204030204" pitchFamily="34" charset="0"/>
              </a:rPr>
              <a:t>Software and Tools</a:t>
            </a:r>
            <a:r>
              <a:rPr lang="en-IN" sz="1100" b="0" i="0">
                <a:effectLst/>
                <a:latin typeface="Calibri" panose="020F0502020204030204" pitchFamily="34" charset="0"/>
                <a:cs typeface="Calibri" panose="020F0502020204030204" pitchFamily="34" charset="0"/>
              </a:rPr>
              <a:t>:</a:t>
            </a:r>
          </a:p>
          <a:p>
            <a:pPr>
              <a:lnSpc>
                <a:spcPct val="90000"/>
              </a:lnSpc>
              <a:buFont typeface="Arial" panose="020B0604020202020204" pitchFamily="34" charset="0"/>
              <a:buChar char="•"/>
            </a:pPr>
            <a:r>
              <a:rPr lang="en-IN" sz="1100" b="0" i="0">
                <a:effectLst/>
                <a:latin typeface="Calibri" panose="020F0502020204030204" pitchFamily="34" charset="0"/>
                <a:cs typeface="Calibri" panose="020F0502020204030204" pitchFamily="34" charset="0"/>
              </a:rPr>
              <a:t>Data Analysis Tools: Acquire data analysis software and tools such as Python with libraries like pandas, NumPy, and matplotlib for data manipulation and visualization.</a:t>
            </a:r>
          </a:p>
          <a:p>
            <a:pPr>
              <a:lnSpc>
                <a:spcPct val="90000"/>
              </a:lnSpc>
              <a:buFont typeface="Arial" panose="020B0604020202020204" pitchFamily="34" charset="0"/>
              <a:buChar char="•"/>
            </a:pPr>
            <a:r>
              <a:rPr lang="en-IN" sz="1100" b="0" i="0">
                <a:effectLst/>
                <a:latin typeface="Calibri" panose="020F0502020204030204" pitchFamily="34" charset="0"/>
                <a:cs typeface="Calibri" panose="020F0502020204030204" pitchFamily="34" charset="0"/>
              </a:rPr>
              <a:t>ARIMA Modelling Tools: Familiarize yourself with time series analysis libraries and packages in Python, such as stats models, which can be used for ARIMA modelling.</a:t>
            </a:r>
          </a:p>
          <a:p>
            <a:pPr marL="0" indent="0">
              <a:lnSpc>
                <a:spcPct val="90000"/>
              </a:lnSpc>
              <a:buNone/>
            </a:pPr>
            <a:r>
              <a:rPr lang="en-IN" sz="1100" b="1" i="0">
                <a:effectLst/>
                <a:latin typeface="Calibri" panose="020F0502020204030204" pitchFamily="34" charset="0"/>
                <a:cs typeface="Calibri" panose="020F0502020204030204" pitchFamily="34" charset="0"/>
              </a:rPr>
              <a:t>Literature and Research Materials</a:t>
            </a:r>
            <a:r>
              <a:rPr lang="en-IN" sz="1100" b="0" i="0">
                <a:effectLst/>
                <a:latin typeface="Calibri" panose="020F0502020204030204" pitchFamily="34" charset="0"/>
                <a:cs typeface="Calibri" panose="020F0502020204030204" pitchFamily="34" charset="0"/>
              </a:rPr>
              <a:t>:</a:t>
            </a:r>
          </a:p>
          <a:p>
            <a:pPr>
              <a:lnSpc>
                <a:spcPct val="90000"/>
              </a:lnSpc>
              <a:buFont typeface="Arial" panose="020B0604020202020204" pitchFamily="34" charset="0"/>
              <a:buChar char="•"/>
            </a:pPr>
            <a:r>
              <a:rPr lang="en-IN" sz="1100" b="0" i="0">
                <a:effectLst/>
                <a:latin typeface="Calibri" panose="020F0502020204030204" pitchFamily="34" charset="0"/>
                <a:cs typeface="Calibri" panose="020F0502020204030204" pitchFamily="34" charset="0"/>
              </a:rPr>
              <a:t>Gather relevant research papers, articles, and books on ARIMA modelling, time series analysis, climate science, and climate change impacts. These materials will help you build a strong theoretical foundation for your project.</a:t>
            </a:r>
          </a:p>
          <a:p>
            <a:pPr marL="0" indent="0">
              <a:lnSpc>
                <a:spcPct val="90000"/>
              </a:lnSpc>
              <a:buNone/>
            </a:pPr>
            <a:r>
              <a:rPr lang="en-IN" sz="1100" b="1" i="0">
                <a:effectLst/>
                <a:latin typeface="Calibri" panose="020F0502020204030204" pitchFamily="34" charset="0"/>
                <a:cs typeface="Calibri" panose="020F0502020204030204" pitchFamily="34" charset="0"/>
              </a:rPr>
              <a:t>Data Pre-processing Tools</a:t>
            </a:r>
            <a:r>
              <a:rPr lang="en-IN" sz="1100" b="0" i="0">
                <a:effectLst/>
                <a:latin typeface="Calibri" panose="020F0502020204030204" pitchFamily="34" charset="0"/>
                <a:cs typeface="Calibri" panose="020F0502020204030204" pitchFamily="34" charset="0"/>
              </a:rPr>
              <a:t>:</a:t>
            </a:r>
          </a:p>
          <a:p>
            <a:pPr>
              <a:lnSpc>
                <a:spcPct val="90000"/>
              </a:lnSpc>
              <a:buFont typeface="Arial" panose="020B0604020202020204" pitchFamily="34" charset="0"/>
              <a:buChar char="•"/>
            </a:pPr>
            <a:r>
              <a:rPr lang="en-IN" sz="1100" b="0" i="0">
                <a:effectLst/>
                <a:latin typeface="Calibri" panose="020F0502020204030204" pitchFamily="34" charset="0"/>
                <a:cs typeface="Calibri" panose="020F0502020204030204" pitchFamily="34" charset="0"/>
              </a:rPr>
              <a:t>For data cleaning and pre-processing, you might need tools like Excel or specialized data cleaning software.</a:t>
            </a:r>
          </a:p>
          <a:p>
            <a:pPr marL="0" indent="0">
              <a:lnSpc>
                <a:spcPct val="90000"/>
              </a:lnSpc>
              <a:buNone/>
            </a:pPr>
            <a:r>
              <a:rPr lang="en-IN" sz="1100" b="1" i="0">
                <a:effectLst/>
                <a:latin typeface="Calibri" panose="020F0502020204030204" pitchFamily="34" charset="0"/>
                <a:cs typeface="Calibri" panose="020F0502020204030204" pitchFamily="34" charset="0"/>
              </a:rPr>
              <a:t>Collaborative Tools</a:t>
            </a:r>
            <a:r>
              <a:rPr lang="en-IN" sz="1100" b="0" i="0">
                <a:effectLst/>
                <a:latin typeface="Calibri" panose="020F0502020204030204" pitchFamily="34" charset="0"/>
                <a:cs typeface="Calibri" panose="020F0502020204030204" pitchFamily="34" charset="0"/>
              </a:rPr>
              <a:t>:</a:t>
            </a:r>
          </a:p>
          <a:p>
            <a:pPr>
              <a:lnSpc>
                <a:spcPct val="90000"/>
              </a:lnSpc>
              <a:buFont typeface="Arial" panose="020B0604020202020204" pitchFamily="34" charset="0"/>
              <a:buChar char="•"/>
            </a:pPr>
            <a:r>
              <a:rPr lang="en-IN" sz="1100" b="0" i="0">
                <a:effectLst/>
                <a:latin typeface="Calibri" panose="020F0502020204030204" pitchFamily="34" charset="0"/>
                <a:cs typeface="Calibri" panose="020F0502020204030204" pitchFamily="34" charset="0"/>
              </a:rPr>
              <a:t>Communication and collaboration tools such as project management software, video conferencing platforms, and version control systems (e.g., Git) for team collaboration.</a:t>
            </a:r>
          </a:p>
          <a:p>
            <a:pPr marL="0" indent="0">
              <a:lnSpc>
                <a:spcPct val="90000"/>
              </a:lnSpc>
              <a:buNone/>
            </a:pPr>
            <a:endParaRPr lang="en-IN" sz="1100" b="0" i="0">
              <a:effectLst/>
              <a:latin typeface="Calibri" panose="020F0502020204030204" pitchFamily="34" charset="0"/>
              <a:cs typeface="Calibri" panose="020F0502020204030204" pitchFamily="34" charset="0"/>
            </a:endParaRPr>
          </a:p>
          <a:p>
            <a:pPr>
              <a:lnSpc>
                <a:spcPct val="90000"/>
              </a:lnSpc>
            </a:pPr>
            <a:endParaRPr lang="en-US" sz="1100">
              <a:latin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A74857D-BDC1-01AC-17B5-87FF418ED694}"/>
              </a:ext>
            </a:extLst>
          </p:cNvPr>
          <p:cNvSpPr>
            <a:spLocks noGrp="1"/>
          </p:cNvSpPr>
          <p:nvPr>
            <p:ph type="dt" sz="half" idx="10"/>
          </p:nvPr>
        </p:nvSpPr>
        <p:spPr>
          <a:xfrm>
            <a:off x="6727698" y="6455664"/>
            <a:ext cx="2057400" cy="365125"/>
          </a:xfrm>
        </p:spPr>
        <p:txBody>
          <a:bodyPr>
            <a:normAutofit/>
          </a:bodyPr>
          <a:lstStyle/>
          <a:p>
            <a:pPr algn="r">
              <a:spcAft>
                <a:spcPts val="600"/>
              </a:spcAft>
            </a:pPr>
            <a:fld id="{ABD8F6B8-6CCD-44CC-8EC5-043D277CA19F}" type="datetime1">
              <a:rPr lang="en-US" sz="1000">
                <a:solidFill>
                  <a:srgbClr val="FFFFFF"/>
                </a:solidFill>
                <a:latin typeface="Calibri" panose="020F0502020204030204" pitchFamily="34" charset="0"/>
                <a:cs typeface="Calibri" panose="020F0502020204030204" pitchFamily="34" charset="0"/>
              </a:rPr>
              <a:pPr algn="r">
                <a:spcAft>
                  <a:spcPts val="600"/>
                </a:spcAft>
              </a:pPr>
              <a:t>11/30/23</a:t>
            </a:fld>
            <a:endParaRPr lang="en-US" sz="1000">
              <a:solidFill>
                <a:srgbClr val="FFFFFF"/>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1C56E3DE-8391-2EBA-A715-066B06CE0101}"/>
              </a:ext>
            </a:extLst>
          </p:cNvPr>
          <p:cNvSpPr>
            <a:spLocks noGrp="1"/>
          </p:cNvSpPr>
          <p:nvPr>
            <p:ph type="sldNum" sz="quarter" idx="12"/>
          </p:nvPr>
        </p:nvSpPr>
        <p:spPr>
          <a:xfrm>
            <a:off x="8778240" y="6455664"/>
            <a:ext cx="336042" cy="365125"/>
          </a:xfrm>
        </p:spPr>
        <p:txBody>
          <a:bodyPr>
            <a:normAutofit/>
          </a:bodyPr>
          <a:lstStyle/>
          <a:p>
            <a:pPr>
              <a:spcAft>
                <a:spcPts val="600"/>
              </a:spcAft>
            </a:pPr>
            <a:fld id="{4F7E9C80-C75B-4B75-A6C5-E58A18995148}" type="slidenum">
              <a:rPr lang="en-US" sz="1000">
                <a:solidFill>
                  <a:srgbClr val="FFFFFF"/>
                </a:solidFill>
                <a:latin typeface="Calibri" panose="020F0502020204030204" pitchFamily="34" charset="0"/>
                <a:cs typeface="Calibri" panose="020F0502020204030204" pitchFamily="34" charset="0"/>
              </a:rPr>
              <a:pPr>
                <a:spcAft>
                  <a:spcPts val="600"/>
                </a:spcAft>
              </a:pPr>
              <a:t>7</a:t>
            </a:fld>
            <a:endParaRPr lang="en-US" sz="100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92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DAA-66F9-2CD0-F11A-C1D7F1D54721}"/>
              </a:ext>
            </a:extLst>
          </p:cNvPr>
          <p:cNvSpPr>
            <a:spLocks noGrp="1"/>
          </p:cNvSpPr>
          <p:nvPr>
            <p:ph type="title"/>
          </p:nvPr>
        </p:nvSpPr>
        <p:spPr>
          <a:xfrm>
            <a:off x="457200" y="274638"/>
            <a:ext cx="8229600" cy="918436"/>
          </a:xfrm>
        </p:spPr>
        <p:txBody>
          <a:bodyPr/>
          <a:lstStyle/>
          <a:p>
            <a:r>
              <a:rPr lang="en-US" dirty="0">
                <a:latin typeface="Calibri" panose="020F0502020204030204" pitchFamily="34" charset="0"/>
                <a:cs typeface="Calibri" panose="020F0502020204030204" pitchFamily="34" charset="0"/>
              </a:rPr>
              <a:t>Literature Survey</a:t>
            </a:r>
          </a:p>
        </p:txBody>
      </p:sp>
      <p:graphicFrame>
        <p:nvGraphicFramePr>
          <p:cNvPr id="7" name="Content Placeholder 6">
            <a:extLst>
              <a:ext uri="{FF2B5EF4-FFF2-40B4-BE49-F238E27FC236}">
                <a16:creationId xmlns:a16="http://schemas.microsoft.com/office/drawing/2014/main" id="{411C5B56-70C2-2418-8264-F6EA66AF0D88}"/>
              </a:ext>
            </a:extLst>
          </p:cNvPr>
          <p:cNvGraphicFramePr>
            <a:graphicFrameLocks noGrp="1"/>
          </p:cNvGraphicFramePr>
          <p:nvPr>
            <p:ph idx="1"/>
            <p:extLst>
              <p:ext uri="{D42A27DB-BD31-4B8C-83A1-F6EECF244321}">
                <p14:modId xmlns:p14="http://schemas.microsoft.com/office/powerpoint/2010/main" val="3587144623"/>
              </p:ext>
            </p:extLst>
          </p:nvPr>
        </p:nvGraphicFramePr>
        <p:xfrm>
          <a:off x="278673" y="1086713"/>
          <a:ext cx="8064140" cy="4808741"/>
        </p:xfrm>
        <a:graphic>
          <a:graphicData uri="http://schemas.openxmlformats.org/drawingml/2006/table">
            <a:tbl>
              <a:tblPr/>
              <a:tblGrid>
                <a:gridCol w="2016035">
                  <a:extLst>
                    <a:ext uri="{9D8B030D-6E8A-4147-A177-3AD203B41FA5}">
                      <a16:colId xmlns:a16="http://schemas.microsoft.com/office/drawing/2014/main" val="1072682881"/>
                    </a:ext>
                  </a:extLst>
                </a:gridCol>
                <a:gridCol w="2016035">
                  <a:extLst>
                    <a:ext uri="{9D8B030D-6E8A-4147-A177-3AD203B41FA5}">
                      <a16:colId xmlns:a16="http://schemas.microsoft.com/office/drawing/2014/main" val="130737269"/>
                    </a:ext>
                  </a:extLst>
                </a:gridCol>
                <a:gridCol w="2016035">
                  <a:extLst>
                    <a:ext uri="{9D8B030D-6E8A-4147-A177-3AD203B41FA5}">
                      <a16:colId xmlns:a16="http://schemas.microsoft.com/office/drawing/2014/main" val="1636805241"/>
                    </a:ext>
                  </a:extLst>
                </a:gridCol>
                <a:gridCol w="2016035">
                  <a:extLst>
                    <a:ext uri="{9D8B030D-6E8A-4147-A177-3AD203B41FA5}">
                      <a16:colId xmlns:a16="http://schemas.microsoft.com/office/drawing/2014/main" val="3549393396"/>
                    </a:ext>
                  </a:extLst>
                </a:gridCol>
              </a:tblGrid>
              <a:tr h="169669">
                <a:tc>
                  <a:txBody>
                    <a:bodyPr/>
                    <a:lstStyle/>
                    <a:p>
                      <a:pPr fontAlgn="b"/>
                      <a:r>
                        <a:rPr lang="en-IN" sz="900" b="1" dirty="0">
                          <a:solidFill>
                            <a:schemeClr val="tx1"/>
                          </a:solidFill>
                          <a:effectLst/>
                          <a:latin typeface="Arial" panose="020B0604020202020204" pitchFamily="34" charset="0"/>
                          <a:cs typeface="Arial" panose="020B0604020202020204" pitchFamily="34" charset="0"/>
                        </a:rPr>
                        <a:t>Paper Title</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dirty="0">
                          <a:solidFill>
                            <a:schemeClr val="tx1"/>
                          </a:solidFill>
                          <a:effectLst/>
                          <a:latin typeface="Arial" panose="020B0604020202020204" pitchFamily="34" charset="0"/>
                          <a:cs typeface="Arial" panose="020B0604020202020204" pitchFamily="34" charset="0"/>
                        </a:rPr>
                        <a:t>Authors</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a:solidFill>
                            <a:schemeClr val="tx1"/>
                          </a:solidFill>
                          <a:effectLst/>
                          <a:latin typeface="Arial" panose="020B0604020202020204" pitchFamily="34" charset="0"/>
                          <a:cs typeface="Arial" panose="020B0604020202020204" pitchFamily="34" charset="0"/>
                        </a:rPr>
                        <a:t>Abstract</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dirty="0">
                          <a:solidFill>
                            <a:schemeClr val="tx1"/>
                          </a:solidFill>
                          <a:effectLst/>
                          <a:latin typeface="Arial" panose="020B0604020202020204" pitchFamily="34" charset="0"/>
                          <a:cs typeface="Arial" panose="020B0604020202020204" pitchFamily="34" charset="0"/>
                        </a:rPr>
                        <a:t>Drawbacks</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88662352"/>
                  </a:ext>
                </a:extLst>
              </a:tr>
              <a:tr h="1235930">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Forecasting Daily Meteorological Time Series Using ARIMA and Regression Models</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0" i="0" u="sng" strike="noStrike" kern="1200" dirty="0">
                          <a:solidFill>
                            <a:schemeClr val="tx1"/>
                          </a:solidFill>
                          <a:effectLst/>
                          <a:latin typeface="Arial" panose="020B0604020202020204" pitchFamily="34" charset="0"/>
                          <a:ea typeface="+mn-ea"/>
                          <a:cs typeface="Arial" panose="020B0604020202020204" pitchFamily="34" charset="0"/>
                        </a:rPr>
                        <a:t>Yusof and Kane (2012)</a:t>
                      </a:r>
                      <a:endParaRPr lang="en-IN" sz="900" u="sng"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This paper studies the use of ARIMA and regression models for forecasting daily meteorological time series, such as rainfall and temperature. The authors found that ARIMA models can be effective for forecasting these time series, but that the choice of model and parameters is important.</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The authors only used data from one location, so the results may not be generalizable to other locations. The authors did not consider the effects of climate change on temperature trends.</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21791601"/>
                  </a:ext>
                </a:extLst>
              </a:tr>
              <a:tr h="1235930">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Predicting Temperature Data Using ARIMA Model</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0" i="0" u="sng" strike="noStrike" kern="1200" dirty="0">
                          <a:solidFill>
                            <a:schemeClr val="tx1"/>
                          </a:solidFill>
                          <a:effectLst/>
                          <a:latin typeface="Arial" panose="020B0604020202020204" pitchFamily="34" charset="0"/>
                          <a:ea typeface="+mn-ea"/>
                          <a:cs typeface="Arial" panose="020B0604020202020204" pitchFamily="34" charset="0"/>
                        </a:rPr>
                        <a:t>William </a:t>
                      </a:r>
                      <a:r>
                        <a:rPr lang="en-IN" sz="900" b="0" i="0" u="sng" strike="noStrike" kern="1200" dirty="0" err="1">
                          <a:solidFill>
                            <a:schemeClr val="tx1"/>
                          </a:solidFill>
                          <a:effectLst/>
                          <a:latin typeface="Arial" panose="020B0604020202020204" pitchFamily="34" charset="0"/>
                          <a:ea typeface="+mn-ea"/>
                          <a:cs typeface="Arial" panose="020B0604020202020204" pitchFamily="34" charset="0"/>
                        </a:rPr>
                        <a:t>Blanzeisky</a:t>
                      </a:r>
                      <a:r>
                        <a:rPr lang="en-IN" sz="900" b="0" i="0" u="sng" strike="noStrike" kern="1200" dirty="0">
                          <a:solidFill>
                            <a:schemeClr val="tx1"/>
                          </a:solidFill>
                          <a:effectLst/>
                          <a:latin typeface="Arial" panose="020B0604020202020204" pitchFamily="34" charset="0"/>
                          <a:ea typeface="+mn-ea"/>
                          <a:cs typeface="Arial" panose="020B0604020202020204" pitchFamily="34" charset="0"/>
                        </a:rPr>
                        <a:t> (2022)</a:t>
                      </a:r>
                      <a:endParaRPr lang="en-IN" sz="900" u="sng"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This paper describes how to use ARIMA models to predict temperature data. The author provides an overview of ARIMA models and their components, and then walks through an example of how to build and use an ARIMA model to predict temperature data.</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The author only used a simple ARIMA model, so the results may not be as accurate as more complex models. The author did not consider the effects of seasonality on temperature data.</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32328196"/>
                  </a:ext>
                </a:extLst>
              </a:tr>
              <a:tr h="1083606">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Global Temperature Forecast Based on ARIMA Model</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Guan Naiqian</a:t>
                      </a:r>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900" b="0" i="0" u="none" strike="noStrike" kern="1200" dirty="0">
                          <a:solidFill>
                            <a:schemeClr val="tx1"/>
                          </a:solidFill>
                          <a:effectLst/>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Guan Yuxin</a:t>
                      </a:r>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900" b="0" i="0" u="none" strike="noStrike" kern="1200" dirty="0">
                          <a:solidFill>
                            <a:schemeClr val="tx1"/>
                          </a:solidFill>
                          <a:effectLst/>
                          <a:latin typeface="Arial" panose="020B0604020202020204" pitchFamily="34" charset="0"/>
                          <a:ea typeface="+mn-ea"/>
                          <a:cs typeface="Arial" panose="020B0604020202020204" pitchFamily="34" charset="0"/>
                          <a:hlinkClick r:id="rId4">
                            <a:extLst>
                              <a:ext uri="{A12FA001-AC4F-418D-AE19-62706E023703}">
                                <ahyp:hlinkClr xmlns:ahyp="http://schemas.microsoft.com/office/drawing/2018/hyperlinkcolor" val="tx"/>
                              </a:ext>
                            </a:extLst>
                          </a:hlinkClick>
                        </a:rPr>
                        <a:t>Sun Xuelian</a:t>
                      </a:r>
                      <a:endParaRPr lang="en-IN" sz="900" u="none"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This paper uses ARIMA models to forecast global temperature trends. The authors found that ARIMA models can be effective for forecasting global temperature trends, but that the choice of model and parameters is important. </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The authors only used data from the past few decades, so the results may not be generalizable to future climate conditions. The authors did not consider the effects of other factors, such as greenhouse gas emissions, on temperature trends.</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552421876"/>
                  </a:ext>
                </a:extLst>
              </a:tr>
              <a:tr h="1083606">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Monthly Temperature Prediction Based on ARIMA Model: A Case Study in Dibrugarh Station of Assam, India</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900" u="sng" kern="1200" dirty="0">
                          <a:solidFill>
                            <a:schemeClr val="tx1"/>
                          </a:solidFill>
                          <a:effectLst/>
                          <a:latin typeface="Arial" panose="020B0604020202020204" pitchFamily="34" charset="0"/>
                          <a:ea typeface="+mn-ea"/>
                          <a:cs typeface="Arial" panose="020B0604020202020204" pitchFamily="34" charset="0"/>
                        </a:rPr>
                        <a:t>K. Goswami</a:t>
                      </a:r>
                      <a:br>
                        <a:rPr lang="en-IN" sz="900" kern="1200" dirty="0">
                          <a:solidFill>
                            <a:schemeClr val="tx1"/>
                          </a:solidFill>
                          <a:effectLst/>
                          <a:latin typeface="Arial" panose="020B0604020202020204" pitchFamily="34" charset="0"/>
                          <a:ea typeface="+mn-ea"/>
                          <a:cs typeface="Arial" panose="020B0604020202020204" pitchFamily="34" charset="0"/>
                        </a:rPr>
                      </a:br>
                      <a:endParaRPr lang="en-IN" sz="900" dirty="0">
                        <a:solidFill>
                          <a:schemeClr val="tx1"/>
                        </a:solidFill>
                        <a:latin typeface="Arial" panose="020B0604020202020204" pitchFamily="34" charset="0"/>
                        <a:cs typeface="Arial" panose="020B0604020202020204" pitchFamily="34" charset="0"/>
                      </a:endParaRPr>
                    </a:p>
                    <a:p>
                      <a:pPr fontAlgn="base"/>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This paper uses a seasonal ARIMA model to predict monthly temperature in Dibrugarh, Assam, India. The authors found that the model was able to accurately predict temperature trends over a period of 50 years. </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IN" sz="900" b="0" i="0" u="none" strike="noStrike" kern="1200" dirty="0">
                          <a:solidFill>
                            <a:schemeClr val="tx1"/>
                          </a:solidFill>
                          <a:effectLst/>
                          <a:latin typeface="Arial" panose="020B0604020202020204" pitchFamily="34" charset="0"/>
                          <a:ea typeface="+mn-ea"/>
                          <a:cs typeface="Arial" panose="020B0604020202020204" pitchFamily="34" charset="0"/>
                        </a:rPr>
                        <a:t>The authors only used data from one location, so the results may not be generalizable to other locations. The authors did not consider the effects of climate change on temperature trends.</a:t>
                      </a:r>
                      <a:endParaRPr lang="en-IN" sz="900" dirty="0">
                        <a:solidFill>
                          <a:schemeClr val="tx1"/>
                        </a:solidFill>
                        <a:effectLst/>
                        <a:latin typeface="Arial" panose="020B0604020202020204" pitchFamily="34" charset="0"/>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16370623"/>
                  </a:ext>
                </a:extLst>
              </a:tr>
            </a:tbl>
          </a:graphicData>
        </a:graphic>
      </p:graphicFrame>
      <p:sp>
        <p:nvSpPr>
          <p:cNvPr id="4" name="Date Placeholder 3">
            <a:extLst>
              <a:ext uri="{FF2B5EF4-FFF2-40B4-BE49-F238E27FC236}">
                <a16:creationId xmlns:a16="http://schemas.microsoft.com/office/drawing/2014/main" id="{F3FC538B-FDA3-92E5-6557-CA2D4F75B700}"/>
              </a:ext>
            </a:extLst>
          </p:cNvPr>
          <p:cNvSpPr>
            <a:spLocks noGrp="1"/>
          </p:cNvSpPr>
          <p:nvPr>
            <p:ph type="dt" sz="half" idx="10"/>
          </p:nvPr>
        </p:nvSpPr>
        <p:spPr/>
        <p:txBody>
          <a:bodyPr/>
          <a:lstStyle/>
          <a:p>
            <a:fld id="{ABD8F6B8-6CCD-44CC-8EC5-043D277CA19F}" type="datetime1">
              <a:rPr lang="en-US" smtClean="0">
                <a:latin typeface="Calibri" panose="020F0502020204030204" pitchFamily="34" charset="0"/>
                <a:cs typeface="Calibri" panose="020F0502020204030204" pitchFamily="34" charset="0"/>
              </a:rPr>
              <a:pPr/>
              <a:t>11/30/23</a:t>
            </a:fld>
            <a:endParaRPr lang="en-US">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10218386-9D1A-CA13-7439-83778E6899B6}"/>
              </a:ext>
            </a:extLst>
          </p:cNvPr>
          <p:cNvSpPr>
            <a:spLocks noGrp="1"/>
          </p:cNvSpPr>
          <p:nvPr>
            <p:ph type="ftr" sz="quarter" idx="11"/>
          </p:nvPr>
        </p:nvSpPr>
        <p:spPr/>
        <p:txBody>
          <a:bodyPr/>
          <a:lstStyle/>
          <a:p>
            <a:endParaRPr lang="en-US">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A315D594-3A14-1AC7-BF9D-E5F4E401AEC8}"/>
              </a:ext>
            </a:extLst>
          </p:cNvPr>
          <p:cNvSpPr>
            <a:spLocks noGrp="1"/>
          </p:cNvSpPr>
          <p:nvPr>
            <p:ph type="sldNum" sz="quarter" idx="12"/>
          </p:nvPr>
        </p:nvSpPr>
        <p:spPr/>
        <p:txBody>
          <a:bodyPr/>
          <a:lstStyle/>
          <a:p>
            <a:fld id="{4F7E9C80-C75B-4B75-A6C5-E58A18995148}" type="slidenum">
              <a:rPr lang="en-US" smtClean="0">
                <a:latin typeface="Calibri" panose="020F0502020204030204" pitchFamily="34" charset="0"/>
                <a:cs typeface="Calibri" panose="020F0502020204030204" pitchFamily="34" charset="0"/>
              </a:rPr>
              <a:pPr/>
              <a:t>8</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1364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CF90C74-D6DC-BC0C-00B8-92404B300348}"/>
              </a:ext>
            </a:extLst>
          </p:cNvPr>
          <p:cNvSpPr>
            <a:spLocks noGrp="1"/>
          </p:cNvSpPr>
          <p:nvPr>
            <p:ph type="ftr" sz="quarter" idx="11"/>
          </p:nvPr>
        </p:nvSpPr>
        <p:spPr/>
        <p:txBody>
          <a:bodyPr/>
          <a:lstStyle/>
          <a:p>
            <a:endParaRPr lang="en-US">
              <a:latin typeface="Calibri" panose="020F0502020204030204" pitchFamily="34" charset="0"/>
              <a:cs typeface="Calibri" panose="020F0502020204030204" pitchFamily="34" charset="0"/>
            </a:endParaRPr>
          </a:p>
        </p:txBody>
      </p:sp>
      <p:sp>
        <p:nvSpPr>
          <p:cNvPr id="15" name="Title 1">
            <a:extLst>
              <a:ext uri="{FF2B5EF4-FFF2-40B4-BE49-F238E27FC236}">
                <a16:creationId xmlns:a16="http://schemas.microsoft.com/office/drawing/2014/main" id="{114F6539-6C9A-A264-44AD-A1AE6905E4D7}"/>
              </a:ext>
            </a:extLst>
          </p:cNvPr>
          <p:cNvSpPr>
            <a:spLocks noGrp="1"/>
          </p:cNvSpPr>
          <p:nvPr>
            <p:ph type="title"/>
          </p:nvPr>
        </p:nvSpPr>
        <p:spPr>
          <a:xfrm>
            <a:off x="609600" y="427038"/>
            <a:ext cx="8229600" cy="918436"/>
          </a:xfrm>
        </p:spPr>
        <p:txBody>
          <a:bodyPr/>
          <a:lstStyle/>
          <a:p>
            <a:r>
              <a:rPr lang="en-US" dirty="0">
                <a:latin typeface="Calibri" panose="020F0502020204030204" pitchFamily="34" charset="0"/>
                <a:cs typeface="Calibri" panose="020F0502020204030204" pitchFamily="34" charset="0"/>
              </a:rPr>
              <a:t>Literature Survey</a:t>
            </a:r>
          </a:p>
        </p:txBody>
      </p:sp>
      <p:graphicFrame>
        <p:nvGraphicFramePr>
          <p:cNvPr id="16" name="Content Placeholder 6">
            <a:extLst>
              <a:ext uri="{FF2B5EF4-FFF2-40B4-BE49-F238E27FC236}">
                <a16:creationId xmlns:a16="http://schemas.microsoft.com/office/drawing/2014/main" id="{726805F9-977A-1F5B-82D8-C64B06D62928}"/>
              </a:ext>
            </a:extLst>
          </p:cNvPr>
          <p:cNvGraphicFramePr>
            <a:graphicFrameLocks noGrp="1"/>
          </p:cNvGraphicFramePr>
          <p:nvPr>
            <p:ph idx="1"/>
            <p:extLst>
              <p:ext uri="{D42A27DB-BD31-4B8C-83A1-F6EECF244321}">
                <p14:modId xmlns:p14="http://schemas.microsoft.com/office/powerpoint/2010/main" val="3271087816"/>
              </p:ext>
            </p:extLst>
          </p:nvPr>
        </p:nvGraphicFramePr>
        <p:xfrm>
          <a:off x="431073" y="1239113"/>
          <a:ext cx="8064140" cy="4808741"/>
        </p:xfrm>
        <a:graphic>
          <a:graphicData uri="http://schemas.openxmlformats.org/drawingml/2006/table">
            <a:tbl>
              <a:tblPr/>
              <a:tblGrid>
                <a:gridCol w="2016035">
                  <a:extLst>
                    <a:ext uri="{9D8B030D-6E8A-4147-A177-3AD203B41FA5}">
                      <a16:colId xmlns:a16="http://schemas.microsoft.com/office/drawing/2014/main" val="1072682881"/>
                    </a:ext>
                  </a:extLst>
                </a:gridCol>
                <a:gridCol w="2016035">
                  <a:extLst>
                    <a:ext uri="{9D8B030D-6E8A-4147-A177-3AD203B41FA5}">
                      <a16:colId xmlns:a16="http://schemas.microsoft.com/office/drawing/2014/main" val="130737269"/>
                    </a:ext>
                  </a:extLst>
                </a:gridCol>
                <a:gridCol w="2016035">
                  <a:extLst>
                    <a:ext uri="{9D8B030D-6E8A-4147-A177-3AD203B41FA5}">
                      <a16:colId xmlns:a16="http://schemas.microsoft.com/office/drawing/2014/main" val="1636805241"/>
                    </a:ext>
                  </a:extLst>
                </a:gridCol>
                <a:gridCol w="2016035">
                  <a:extLst>
                    <a:ext uri="{9D8B030D-6E8A-4147-A177-3AD203B41FA5}">
                      <a16:colId xmlns:a16="http://schemas.microsoft.com/office/drawing/2014/main" val="3549393396"/>
                    </a:ext>
                  </a:extLst>
                </a:gridCol>
              </a:tblGrid>
              <a:tr h="169669">
                <a:tc>
                  <a:txBody>
                    <a:bodyPr/>
                    <a:lstStyle/>
                    <a:p>
                      <a:pPr fontAlgn="b"/>
                      <a:r>
                        <a:rPr lang="en-IN" sz="900" b="1" dirty="0">
                          <a:solidFill>
                            <a:schemeClr val="tx1"/>
                          </a:solidFill>
                          <a:effectLst/>
                          <a:latin typeface="+mn-lt"/>
                          <a:cs typeface="Arial" panose="020B0604020202020204" pitchFamily="34" charset="0"/>
                        </a:rPr>
                        <a:t>Paper Title</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dirty="0">
                          <a:solidFill>
                            <a:schemeClr val="tx1"/>
                          </a:solidFill>
                          <a:effectLst/>
                          <a:latin typeface="+mn-lt"/>
                          <a:cs typeface="Arial" panose="020B0604020202020204" pitchFamily="34" charset="0"/>
                        </a:rPr>
                        <a:t>Authors</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a:solidFill>
                            <a:schemeClr val="tx1"/>
                          </a:solidFill>
                          <a:effectLst/>
                          <a:latin typeface="+mn-lt"/>
                          <a:cs typeface="Arial" panose="020B0604020202020204" pitchFamily="34" charset="0"/>
                        </a:rPr>
                        <a:t>Abstract</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dirty="0">
                          <a:solidFill>
                            <a:schemeClr val="tx1"/>
                          </a:solidFill>
                          <a:effectLst/>
                          <a:latin typeface="+mn-lt"/>
                          <a:cs typeface="Arial" panose="020B0604020202020204" pitchFamily="34" charset="0"/>
                        </a:rPr>
                        <a:t>Drawbacks</a:t>
                      </a:r>
                    </a:p>
                  </a:txBody>
                  <a:tcPr marL="13883" marR="13883" marT="6942" marB="694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88662352"/>
                  </a:ext>
                </a:extLst>
              </a:tr>
              <a:tr h="1235930">
                <a:tc>
                  <a:txBody>
                    <a:bodyPr/>
                    <a:lstStyle/>
                    <a:p>
                      <a:pPr fontAlgn="base"/>
                      <a:r>
                        <a:rPr lang="en-IN" sz="900" dirty="0">
                          <a:solidFill>
                            <a:schemeClr val="tx1"/>
                          </a:solidFill>
                          <a:effectLst/>
                          <a:latin typeface="+mn-lt"/>
                          <a:cs typeface="Arial" panose="020B0604020202020204" pitchFamily="34" charset="0"/>
                        </a:rPr>
                        <a:t>Temperature forecasting using ARIMA </a:t>
                      </a:r>
                      <a:r>
                        <a:rPr lang="en-IN" sz="900" dirty="0" err="1">
                          <a:solidFill>
                            <a:schemeClr val="tx1"/>
                          </a:solidFill>
                          <a:effectLst/>
                          <a:latin typeface="+mn-lt"/>
                          <a:cs typeface="Arial" panose="020B0604020202020204" pitchFamily="34" charset="0"/>
                        </a:rPr>
                        <a:t>modeling</a:t>
                      </a:r>
                      <a:r>
                        <a:rPr lang="en-IN" sz="900" dirty="0">
                          <a:solidFill>
                            <a:schemeClr val="tx1"/>
                          </a:solidFill>
                          <a:effectLst/>
                          <a:latin typeface="+mn-lt"/>
                          <a:cs typeface="Arial" panose="020B0604020202020204" pitchFamily="34" charset="0"/>
                        </a:rPr>
                        <a:t> in R</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u="sng" dirty="0">
                          <a:solidFill>
                            <a:schemeClr val="tx1"/>
                          </a:solidFill>
                          <a:effectLst/>
                          <a:latin typeface="+mn-lt"/>
                          <a:cs typeface="Arial" panose="020B0604020202020204" pitchFamily="34" charset="0"/>
                        </a:rPr>
                        <a:t>Ankur Sharma (2019)</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This paper describes how to use ARIMA models to forecast temperature data in R. The author provides an overview of ARIMA models and their components, and then walks through an example of how to build and use an ARIMA model to forecast temperature data. </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The author only used a simple ARIMA model, so the results may not be as accurate as more complex models. The author did not consider the effects of seasonality on temperature data.</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21791601"/>
                  </a:ext>
                </a:extLst>
              </a:tr>
              <a:tr h="1235930">
                <a:tc>
                  <a:txBody>
                    <a:bodyPr/>
                    <a:lstStyle/>
                    <a:p>
                      <a:pPr fontAlgn="base"/>
                      <a:r>
                        <a:rPr lang="en-IN" sz="900" dirty="0">
                          <a:solidFill>
                            <a:schemeClr val="tx1"/>
                          </a:solidFill>
                          <a:effectLst/>
                          <a:latin typeface="+mn-lt"/>
                          <a:cs typeface="Arial" panose="020B0604020202020204" pitchFamily="34" charset="0"/>
                        </a:rPr>
                        <a:t>Forecasting temperature using ARIMA and SARIMA models: A comparative study</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u="sng" dirty="0">
                          <a:solidFill>
                            <a:schemeClr val="tx1"/>
                          </a:solidFill>
                          <a:effectLst/>
                          <a:latin typeface="+mn-lt"/>
                          <a:cs typeface="Arial" panose="020B0604020202020204" pitchFamily="34" charset="0"/>
                        </a:rPr>
                        <a:t>M. Sivakumar and S. S. Ayyappan (2019)</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This paper compares the performance of ARIMA and SARIMA models for forecasting temperature data. The authors found that SARIMA models outperformed ARIMA models in terms of accuracy.</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The authors only used data from one location, so the results may not be generalizable to other </a:t>
                      </a:r>
                      <a:r>
                        <a:rPr lang="en-IN" sz="900" dirty="0" err="1">
                          <a:solidFill>
                            <a:schemeClr val="tx1"/>
                          </a:solidFill>
                          <a:effectLst/>
                          <a:latin typeface="+mn-lt"/>
                          <a:cs typeface="Arial" panose="020B0604020202020204" pitchFamily="34" charset="0"/>
                        </a:rPr>
                        <a:t>locations.The</a:t>
                      </a:r>
                      <a:r>
                        <a:rPr lang="en-IN" sz="900" dirty="0">
                          <a:solidFill>
                            <a:schemeClr val="tx1"/>
                          </a:solidFill>
                          <a:effectLst/>
                          <a:latin typeface="+mn-lt"/>
                          <a:cs typeface="Arial" panose="020B0604020202020204" pitchFamily="34" charset="0"/>
                        </a:rPr>
                        <a:t> authors did not consider the effects of climate change on temperature trends.</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32328196"/>
                  </a:ext>
                </a:extLst>
              </a:tr>
              <a:tr h="1083606">
                <a:tc>
                  <a:txBody>
                    <a:bodyPr/>
                    <a:lstStyle/>
                    <a:p>
                      <a:pPr fontAlgn="base"/>
                      <a:r>
                        <a:rPr lang="en-IN" sz="900" dirty="0">
                          <a:solidFill>
                            <a:schemeClr val="tx1"/>
                          </a:solidFill>
                          <a:effectLst/>
                          <a:latin typeface="+mn-lt"/>
                          <a:cs typeface="Arial" panose="020B0604020202020204" pitchFamily="34" charset="0"/>
                        </a:rPr>
                        <a:t>Application of ARIMA Model for Temperature Forecasting</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u="sng" dirty="0">
                          <a:solidFill>
                            <a:schemeClr val="tx1"/>
                          </a:solidFill>
                          <a:effectLst/>
                          <a:latin typeface="+mn-lt"/>
                          <a:cs typeface="Arial" panose="020B0604020202020204" pitchFamily="34" charset="0"/>
                        </a:rPr>
                        <a:t>S. A. Kumar and M. S. S. Kumar (2018)</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This paper describes how to use ARIMA models to forecast temperature data in Python. The authors provide an overview of ARIMA models and their components, and then walk through an example of how to build and use an ARIMA model to forecast temperature data.</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 The authors only used a simple ARIMA model, so the results may not be as accurate as more complex </a:t>
                      </a:r>
                      <a:r>
                        <a:rPr lang="en-IN" sz="900" dirty="0" err="1">
                          <a:solidFill>
                            <a:schemeClr val="tx1"/>
                          </a:solidFill>
                          <a:effectLst/>
                          <a:latin typeface="+mn-lt"/>
                          <a:cs typeface="Arial" panose="020B0604020202020204" pitchFamily="34" charset="0"/>
                        </a:rPr>
                        <a:t>models.The</a:t>
                      </a:r>
                      <a:r>
                        <a:rPr lang="en-IN" sz="900" dirty="0">
                          <a:solidFill>
                            <a:schemeClr val="tx1"/>
                          </a:solidFill>
                          <a:effectLst/>
                          <a:latin typeface="+mn-lt"/>
                          <a:cs typeface="Arial" panose="020B0604020202020204" pitchFamily="34" charset="0"/>
                        </a:rPr>
                        <a:t> authors did not consider the effects of seasonality on temperature data.</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552421876"/>
                  </a:ext>
                </a:extLst>
              </a:tr>
              <a:tr h="1083606">
                <a:tc>
                  <a:txBody>
                    <a:bodyPr/>
                    <a:lstStyle/>
                    <a:p>
                      <a:pPr fontAlgn="base"/>
                      <a:r>
                        <a:rPr lang="en-IN" sz="900" dirty="0">
                          <a:solidFill>
                            <a:schemeClr val="tx1"/>
                          </a:solidFill>
                          <a:effectLst/>
                          <a:latin typeface="+mn-lt"/>
                          <a:cs typeface="Arial" panose="020B0604020202020204" pitchFamily="34" charset="0"/>
                        </a:rPr>
                        <a:t>Forecasting Temperature Time Series Based on ARIMA and Hybrid Models</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br>
                        <a:rPr lang="en-IN" sz="900" u="sng" kern="1200" dirty="0">
                          <a:solidFill>
                            <a:schemeClr val="tx1"/>
                          </a:solidFill>
                          <a:effectLst/>
                          <a:latin typeface="+mn-lt"/>
                          <a:ea typeface="+mn-ea"/>
                          <a:cs typeface="+mn-cs"/>
                        </a:rPr>
                      </a:br>
                      <a:r>
                        <a:rPr lang="en-IN" sz="900" u="sng" kern="1200" dirty="0">
                          <a:solidFill>
                            <a:schemeClr val="tx1"/>
                          </a:solidFill>
                          <a:effectLst/>
                          <a:latin typeface="+mn-lt"/>
                          <a:ea typeface="+mn-ea"/>
                          <a:cs typeface="+mn-cs"/>
                        </a:rPr>
                        <a:t>X. Zhang, S. Yu, and S. Wang (2017)</a:t>
                      </a:r>
                      <a:endParaRPr lang="en-IN" sz="900" u="sng" dirty="0">
                        <a:solidFill>
                          <a:schemeClr val="tx1"/>
                        </a:solidFill>
                        <a:latin typeface="+mn-lt"/>
                      </a:endParaRPr>
                    </a:p>
                    <a:p>
                      <a:pPr fontAlgn="base"/>
                      <a:endParaRPr lang="en-IN" sz="900" dirty="0">
                        <a:solidFill>
                          <a:schemeClr val="tx1"/>
                        </a:solidFill>
                        <a:effectLst/>
                        <a:latin typeface="+mn-lt"/>
                        <a:cs typeface="Arial" panose="020B0604020202020204" pitchFamily="34" charset="0"/>
                      </a:endParaRP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This paper compares the performance of ARIMA and hybrid models for forecasting temperature data. The authors found that hybrid models outperformed ARIMA models in terms of accuracy.</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IN" sz="900" dirty="0">
                          <a:solidFill>
                            <a:schemeClr val="tx1"/>
                          </a:solidFill>
                          <a:effectLst/>
                          <a:latin typeface="+mn-lt"/>
                          <a:cs typeface="Arial" panose="020B0604020202020204" pitchFamily="34" charset="0"/>
                        </a:rPr>
                        <a:t>The authors only used data from one location, so the results may not be generalizable to other </a:t>
                      </a:r>
                      <a:r>
                        <a:rPr lang="en-IN" sz="900" dirty="0" err="1">
                          <a:solidFill>
                            <a:schemeClr val="tx1"/>
                          </a:solidFill>
                          <a:effectLst/>
                          <a:latin typeface="+mn-lt"/>
                          <a:cs typeface="Arial" panose="020B0604020202020204" pitchFamily="34" charset="0"/>
                        </a:rPr>
                        <a:t>locations.The</a:t>
                      </a:r>
                      <a:r>
                        <a:rPr lang="en-IN" sz="900" dirty="0">
                          <a:solidFill>
                            <a:schemeClr val="tx1"/>
                          </a:solidFill>
                          <a:effectLst/>
                          <a:latin typeface="+mn-lt"/>
                          <a:cs typeface="Arial" panose="020B0604020202020204" pitchFamily="34" charset="0"/>
                        </a:rPr>
                        <a:t> authors did not consider the effects of climate change on temperature trends.</a:t>
                      </a:r>
                    </a:p>
                  </a:txBody>
                  <a:tcPr marL="13883" marR="13883" marT="6942" marB="694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16370623"/>
                  </a:ext>
                </a:extLst>
              </a:tr>
            </a:tbl>
          </a:graphicData>
        </a:graphic>
      </p:graphicFrame>
      <p:sp>
        <p:nvSpPr>
          <p:cNvPr id="17" name="Date Placeholder 3">
            <a:extLst>
              <a:ext uri="{FF2B5EF4-FFF2-40B4-BE49-F238E27FC236}">
                <a16:creationId xmlns:a16="http://schemas.microsoft.com/office/drawing/2014/main" id="{371B9EF4-AFAA-3430-D949-C39D09518DCE}"/>
              </a:ext>
            </a:extLst>
          </p:cNvPr>
          <p:cNvSpPr>
            <a:spLocks noGrp="1"/>
          </p:cNvSpPr>
          <p:nvPr>
            <p:ph type="dt" sz="half" idx="10"/>
          </p:nvPr>
        </p:nvSpPr>
        <p:spPr>
          <a:xfrm>
            <a:off x="609600" y="6508750"/>
            <a:ext cx="2133600" cy="365125"/>
          </a:xfrm>
        </p:spPr>
        <p:txBody>
          <a:bodyPr/>
          <a:lstStyle/>
          <a:p>
            <a:fld id="{ABD8F6B8-6CCD-44CC-8EC5-043D277CA19F}" type="datetime1">
              <a:rPr lang="en-US" smtClean="0">
                <a:latin typeface="Calibri" panose="020F0502020204030204" pitchFamily="34" charset="0"/>
                <a:cs typeface="Calibri" panose="020F0502020204030204" pitchFamily="34" charset="0"/>
              </a:rPr>
              <a:pPr/>
              <a:t>11/30/23</a:t>
            </a:fld>
            <a:endParaRPr lang="en-US">
              <a:latin typeface="Calibri" panose="020F0502020204030204" pitchFamily="34" charset="0"/>
              <a:cs typeface="Calibri" panose="020F0502020204030204" pitchFamily="34" charset="0"/>
            </a:endParaRPr>
          </a:p>
        </p:txBody>
      </p:sp>
      <p:sp>
        <p:nvSpPr>
          <p:cNvPr id="18" name="Slide Number Placeholder 5">
            <a:extLst>
              <a:ext uri="{FF2B5EF4-FFF2-40B4-BE49-F238E27FC236}">
                <a16:creationId xmlns:a16="http://schemas.microsoft.com/office/drawing/2014/main" id="{DDBAD0EF-1279-6C6C-651F-3FEC31EE442E}"/>
              </a:ext>
            </a:extLst>
          </p:cNvPr>
          <p:cNvSpPr txBox="1">
            <a:spLocks/>
          </p:cNvSpPr>
          <p:nvPr/>
        </p:nvSpPr>
        <p:spPr>
          <a:xfrm>
            <a:off x="6705600" y="6508750"/>
            <a:ext cx="2133600" cy="365125"/>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4F7E9C80-C75B-4B75-A6C5-E58A18995148}" type="slidenum">
              <a:rPr lang="en-US" smtClean="0">
                <a:latin typeface="Calibri" panose="020F0502020204030204" pitchFamily="34" charset="0"/>
                <a:cs typeface="Calibri" panose="020F0502020204030204" pitchFamily="34" charset="0"/>
              </a:rPr>
              <a:pPr/>
              <a:t>9</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0016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3487</Words>
  <Application>Microsoft Macintosh PowerPoint</Application>
  <PresentationFormat>On-screen Show (4:3)</PresentationFormat>
  <Paragraphs>237</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Helvetica</vt:lpstr>
      <vt:lpstr>Office Theme</vt:lpstr>
      <vt:lpstr>Forecasting Of Temperature using ARIMA Model</vt:lpstr>
      <vt:lpstr>Abstract</vt:lpstr>
      <vt:lpstr>Introduction</vt:lpstr>
      <vt:lpstr>Motivation    </vt:lpstr>
      <vt:lpstr>    Innovation</vt:lpstr>
      <vt:lpstr> </vt:lpstr>
      <vt:lpstr>Requirement Gathering</vt:lpstr>
      <vt:lpstr>Literature Survey</vt:lpstr>
      <vt:lpstr>Literature Survey</vt:lpstr>
      <vt:lpstr>Literature Survey</vt:lpstr>
      <vt:lpstr>RESEARCH GAP / LIMITATIONS</vt:lpstr>
      <vt:lpstr>OBJECTIVE</vt:lpstr>
      <vt:lpstr>PROBLEM STATEMENT</vt:lpstr>
      <vt:lpstr>PROPOSED SYSTEM ARCHITECTURE</vt:lpstr>
      <vt:lpstr>MODULES DESCRIPTION</vt:lpstr>
      <vt:lpstr>Algorithm</vt:lpstr>
      <vt:lpstr>MODEL FOR FORECASTING</vt:lpstr>
      <vt:lpstr>EVALUATION</vt:lpstr>
      <vt:lpstr>We have used Mean Squared Error (MSE) and Mean Absolute Error (MAE) to evaluate the performance of the ARIMA model. </vt:lpstr>
      <vt:lpstr>IMPLEMENTATION / CONCEPTS INVOLVED</vt:lpstr>
      <vt:lpstr>Pearson’s Correlation Coefficient</vt:lpstr>
      <vt:lpstr>RESULTS AND DISCUSSIONS</vt:lpstr>
      <vt:lpstr>RESULT</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Zero Trust Approach to Securing 5G Smart Healthcare</dc:title>
  <dc:creator>Vansh Bavishi</dc:creator>
  <cp:lastModifiedBy>ANMOL AGARWAL (RA2011026010034)</cp:lastModifiedBy>
  <cp:revision>46</cp:revision>
  <dcterms:modified xsi:type="dcterms:W3CDTF">2023-11-30T16:47:20Z</dcterms:modified>
</cp:coreProperties>
</file>