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491" r:id="rId2"/>
    <p:sldId id="258" r:id="rId3"/>
    <p:sldId id="518" r:id="rId4"/>
    <p:sldId id="493" r:id="rId5"/>
    <p:sldId id="519" r:id="rId6"/>
    <p:sldId id="494" r:id="rId7"/>
    <p:sldId id="496" r:id="rId8"/>
    <p:sldId id="498" r:id="rId9"/>
    <p:sldId id="499" r:id="rId10"/>
    <p:sldId id="520" r:id="rId11"/>
    <p:sldId id="521" r:id="rId12"/>
    <p:sldId id="529" r:id="rId13"/>
    <p:sldId id="523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3" r:id="rId22"/>
    <p:sldId id="532" r:id="rId23"/>
    <p:sldId id="534" r:id="rId24"/>
    <p:sldId id="535" r:id="rId25"/>
    <p:sldId id="536" r:id="rId26"/>
    <p:sldId id="537" r:id="rId27"/>
    <p:sldId id="538" r:id="rId28"/>
    <p:sldId id="539" r:id="rId29"/>
    <p:sldId id="541" r:id="rId30"/>
    <p:sldId id="542" r:id="rId31"/>
    <p:sldId id="543" r:id="rId32"/>
    <p:sldId id="544" r:id="rId33"/>
    <p:sldId id="546" r:id="rId34"/>
    <p:sldId id="545" r:id="rId35"/>
    <p:sldId id="54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FF"/>
    <a:srgbClr val="F6CAD4"/>
    <a:srgbClr val="F9B9EB"/>
    <a:srgbClr val="F139E4"/>
    <a:srgbClr val="FFFF66"/>
    <a:srgbClr val="3A30FA"/>
    <a:srgbClr val="FF6600"/>
    <a:srgbClr val="B85250"/>
    <a:srgbClr val="FF3300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5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IWT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in%2010\Desktop\experiments\headj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in%2010\Desktop\experiments\bodyj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grid_larg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52400" y="914400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 to web technologies (ITWT) 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course-CS111</a:t>
            </a:r>
            <a:endParaRPr lang="en-US" sz="4000" b="1" dirty="0">
              <a:solidFill>
                <a:srgbClr val="3A30F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953000"/>
            <a:ext cx="47625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Leema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Nelson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Bootstrap also requires a containing element to wrap site contents.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There are two container classes to choose from: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 .container class provides a responsive </a:t>
            </a:r>
            <a:r>
              <a:rPr lang="en-US" b="1" dirty="0" smtClean="0"/>
              <a:t>fixed width container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 .container-fluid class provides a </a:t>
            </a:r>
            <a:r>
              <a:rPr lang="en-US" b="1" dirty="0" smtClean="0"/>
              <a:t>full width container</a:t>
            </a:r>
            <a:r>
              <a:rPr lang="en-US" dirty="0" smtClean="0"/>
              <a:t>, spanning the entire width of the viewport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Margin, Display other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8893"/>
          </a:xfrm>
        </p:spPr>
        <p:txBody>
          <a:bodyPr/>
          <a:lstStyle/>
          <a:p>
            <a:r>
              <a:rPr lang="en-US" dirty="0" smtClean="0"/>
              <a:t>Bootstrap has a lot of utility/helper classes to quickly style elements without using any CSS code.</a:t>
            </a:r>
            <a:endParaRPr lang="en-US" dirty="0"/>
          </a:p>
          <a:p>
            <a:r>
              <a:rPr lang="en-US" dirty="0" smtClean="0"/>
              <a:t>Borders</a:t>
            </a:r>
          </a:p>
          <a:p>
            <a:r>
              <a:rPr lang="en-US" dirty="0" smtClean="0"/>
              <a:t>Border Color</a:t>
            </a:r>
          </a:p>
          <a:p>
            <a:r>
              <a:rPr lang="en-US" dirty="0" smtClean="0"/>
              <a:t>Border Radius</a:t>
            </a:r>
          </a:p>
          <a:p>
            <a:r>
              <a:rPr lang="en-US" dirty="0" smtClean="0"/>
              <a:t>Float and </a:t>
            </a:r>
            <a:r>
              <a:rPr lang="en-US" dirty="0" err="1" smtClean="0"/>
              <a:t>Clearfix</a:t>
            </a:r>
            <a:endParaRPr lang="en-US" dirty="0" smtClean="0"/>
          </a:p>
          <a:p>
            <a:r>
              <a:rPr lang="en-US" dirty="0" smtClean="0"/>
              <a:t>Responsive Floats</a:t>
            </a:r>
          </a:p>
          <a:p>
            <a:r>
              <a:rPr lang="en-US" dirty="0" smtClean="0"/>
              <a:t>Center Align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Spacing</a:t>
            </a:r>
          </a:p>
          <a:p>
            <a:r>
              <a:rPr lang="en-US" dirty="0" smtClean="0"/>
              <a:t>Shadows</a:t>
            </a:r>
          </a:p>
          <a:p>
            <a:r>
              <a:rPr lang="en-US" dirty="0" smtClean="0"/>
              <a:t>Vertical Align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Embeds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Position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Bootstrap Components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Dropdowns</a:t>
            </a:r>
          </a:p>
          <a:p>
            <a:pPr algn="just"/>
            <a:r>
              <a:rPr lang="en-US" dirty="0" err="1" smtClean="0"/>
              <a:t>Navs</a:t>
            </a:r>
            <a:endParaRPr lang="en-US" dirty="0" smtClean="0"/>
          </a:p>
          <a:p>
            <a:pPr algn="just"/>
            <a:r>
              <a:rPr lang="en-US" dirty="0" err="1" smtClean="0"/>
              <a:t>Glyphicons</a:t>
            </a:r>
            <a:endParaRPr lang="en-US" dirty="0" smtClean="0"/>
          </a:p>
          <a:p>
            <a:pPr algn="just"/>
            <a:r>
              <a:rPr lang="en-US" dirty="0" smtClean="0"/>
              <a:t>Typography </a:t>
            </a:r>
          </a:p>
          <a:p>
            <a:pPr algn="just"/>
            <a:r>
              <a:rPr lang="en-US" dirty="0" smtClean="0"/>
              <a:t>Buttons</a:t>
            </a:r>
          </a:p>
          <a:p>
            <a:pPr algn="just"/>
            <a:r>
              <a:rPr lang="en-US" dirty="0" smtClean="0"/>
              <a:t>Forms</a:t>
            </a:r>
          </a:p>
          <a:p>
            <a:pPr algn="just"/>
            <a:r>
              <a:rPr lang="en-US" dirty="0" smtClean="0"/>
              <a:t>Helpers</a:t>
            </a:r>
          </a:p>
          <a:p>
            <a:pPr algn="just"/>
            <a:r>
              <a:rPr lang="en-US" dirty="0" smtClean="0"/>
              <a:t>Images</a:t>
            </a:r>
          </a:p>
          <a:p>
            <a:pPr algn="just"/>
            <a:r>
              <a:rPr lang="en-US" dirty="0" smtClean="0"/>
              <a:t>Tables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The Modal </a:t>
            </a:r>
            <a:r>
              <a:rPr lang="en-US" dirty="0" err="1" smtClean="0"/>
              <a:t>plugin</a:t>
            </a:r>
            <a:r>
              <a:rPr lang="en-US" dirty="0" smtClean="0"/>
              <a:t> is a dialog box/popup window that is displayed on top of the current page: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Collapse Component 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Collapsible</a:t>
            </a:r>
          </a:p>
          <a:p>
            <a:r>
              <a:rPr lang="en-US" dirty="0" smtClean="0"/>
              <a:t>Collapsible Panel</a:t>
            </a:r>
          </a:p>
          <a:p>
            <a:r>
              <a:rPr lang="en-US" dirty="0" smtClean="0"/>
              <a:t>Collapsible List Group</a:t>
            </a:r>
          </a:p>
          <a:p>
            <a:r>
              <a:rPr lang="en-US" dirty="0" smtClean="0"/>
              <a:t>Accordion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8893"/>
          </a:xfrm>
        </p:spPr>
        <p:txBody>
          <a:bodyPr/>
          <a:lstStyle/>
          <a:p>
            <a:pPr algn="just"/>
            <a:r>
              <a:rPr lang="en-US" dirty="0" smtClean="0"/>
              <a:t>To create a simple horizontal menu, add the .</a:t>
            </a:r>
            <a:r>
              <a:rPr lang="en-US" dirty="0" err="1" smtClean="0"/>
              <a:t>nav</a:t>
            </a:r>
            <a:r>
              <a:rPr lang="en-US" dirty="0" smtClean="0"/>
              <a:t> class to a &lt;</a:t>
            </a:r>
            <a:r>
              <a:rPr lang="en-US" dirty="0" err="1" smtClean="0"/>
              <a:t>ul</a:t>
            </a:r>
            <a:r>
              <a:rPr lang="en-US" dirty="0" smtClean="0"/>
              <a:t>&gt; element, followed by .</a:t>
            </a:r>
            <a:r>
              <a:rPr lang="en-US" dirty="0" err="1" smtClean="0"/>
              <a:t>nav</a:t>
            </a:r>
            <a:r>
              <a:rPr lang="en-US" dirty="0" smtClean="0"/>
              <a:t>-item for each &lt;</a:t>
            </a:r>
            <a:r>
              <a:rPr lang="en-US" dirty="0" err="1" smtClean="0"/>
              <a:t>li</a:t>
            </a:r>
            <a:r>
              <a:rPr lang="en-US" dirty="0" smtClean="0"/>
              <a:t>&gt; and add the .</a:t>
            </a:r>
            <a:r>
              <a:rPr lang="en-US" dirty="0" err="1" smtClean="0"/>
              <a:t>nav</a:t>
            </a:r>
            <a:r>
              <a:rPr lang="en-US" dirty="0" smtClean="0"/>
              <a:t>-link class to their links:</a:t>
            </a:r>
          </a:p>
          <a:p>
            <a:pPr lvl="1" algn="just"/>
            <a:r>
              <a:rPr lang="en-US" dirty="0" err="1" smtClean="0"/>
              <a:t>Nav</a:t>
            </a:r>
            <a:r>
              <a:rPr lang="en-US" dirty="0" smtClean="0"/>
              <a:t> Menus</a:t>
            </a:r>
          </a:p>
          <a:p>
            <a:pPr lvl="1" algn="just"/>
            <a:r>
              <a:rPr lang="en-US" dirty="0" smtClean="0"/>
              <a:t>Aligned </a:t>
            </a:r>
            <a:r>
              <a:rPr lang="en-US" dirty="0" err="1" smtClean="0"/>
              <a:t>Nav</a:t>
            </a:r>
            <a:endParaRPr lang="en-US" dirty="0" smtClean="0"/>
          </a:p>
          <a:p>
            <a:pPr lvl="1" algn="just"/>
            <a:r>
              <a:rPr lang="en-US" dirty="0" smtClean="0"/>
              <a:t>Vertical </a:t>
            </a:r>
            <a:r>
              <a:rPr lang="en-US" dirty="0" err="1" smtClean="0"/>
              <a:t>Nav</a:t>
            </a:r>
            <a:endParaRPr lang="en-US" dirty="0" smtClean="0"/>
          </a:p>
          <a:p>
            <a:pPr lvl="1" algn="just"/>
            <a:r>
              <a:rPr lang="en-US" dirty="0" smtClean="0"/>
              <a:t>Tabs</a:t>
            </a:r>
          </a:p>
          <a:p>
            <a:pPr lvl="1" algn="just"/>
            <a:r>
              <a:rPr lang="en-US" dirty="0" smtClean="0"/>
              <a:t>Pills</a:t>
            </a:r>
          </a:p>
          <a:p>
            <a:pPr lvl="1" algn="just"/>
            <a:r>
              <a:rPr lang="en-US" dirty="0" smtClean="0"/>
              <a:t>Justified Tabs/pills</a:t>
            </a:r>
          </a:p>
          <a:p>
            <a:pPr lvl="1" algn="just"/>
            <a:r>
              <a:rPr lang="en-US" dirty="0" smtClean="0"/>
              <a:t>Pills with Dropdown</a:t>
            </a:r>
          </a:p>
          <a:p>
            <a:pPr lvl="1" algn="just"/>
            <a:r>
              <a:rPr lang="en-US" dirty="0" smtClean="0"/>
              <a:t>Tabs with Dropdown</a:t>
            </a:r>
          </a:p>
          <a:p>
            <a:pPr lvl="1" algn="just"/>
            <a:r>
              <a:rPr lang="en-US" dirty="0" err="1" smtClean="0"/>
              <a:t>Toggleable</a:t>
            </a:r>
            <a:r>
              <a:rPr lang="en-US" dirty="0" smtClean="0"/>
              <a:t> / Dynamic Tabs</a:t>
            </a:r>
          </a:p>
          <a:p>
            <a:pPr lvl="1" algn="just"/>
            <a:r>
              <a:rPr lang="en-US" dirty="0" err="1" smtClean="0"/>
              <a:t>Toggleable</a:t>
            </a:r>
            <a:r>
              <a:rPr lang="en-US" dirty="0" smtClean="0"/>
              <a:t> / Dynamic Pills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Bars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Vertical </a:t>
            </a:r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Centered </a:t>
            </a:r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Colored </a:t>
            </a:r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Brand / Logo</a:t>
            </a:r>
          </a:p>
          <a:p>
            <a:r>
              <a:rPr lang="en-US" dirty="0" smtClean="0"/>
              <a:t>Collapsing The Navigation Bar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 With Dropdown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 Forms and Buttons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Fixed Navigation Bar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Jumbotron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Template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 </a:t>
            </a:r>
            <a:r>
              <a:rPr lang="en-US" dirty="0" err="1" smtClean="0"/>
              <a:t>Jumbotron</a:t>
            </a:r>
            <a:r>
              <a:rPr lang="en-US" dirty="0" smtClean="0"/>
              <a:t> and Page Header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Jumbotron</a:t>
            </a:r>
            <a:endParaRPr lang="en-US" dirty="0" smtClean="0"/>
          </a:p>
          <a:p>
            <a:r>
              <a:rPr lang="en-US" dirty="0" err="1" smtClean="0"/>
              <a:t>Jumbotron</a:t>
            </a:r>
            <a:r>
              <a:rPr lang="en-US" dirty="0" smtClean="0"/>
              <a:t> Inside Container</a:t>
            </a:r>
          </a:p>
          <a:p>
            <a:r>
              <a:rPr lang="en-US" dirty="0" err="1" smtClean="0"/>
              <a:t>Jumbotron</a:t>
            </a:r>
            <a:r>
              <a:rPr lang="en-US" dirty="0" smtClean="0"/>
              <a:t> Outside Container</a:t>
            </a:r>
          </a:p>
          <a:p>
            <a:r>
              <a:rPr lang="en-US" dirty="0" smtClean="0"/>
              <a:t>Creating a Page Header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JavaScript </a:t>
            </a:r>
          </a:p>
          <a:p>
            <a:r>
              <a:rPr lang="en-US" dirty="0" smtClean="0"/>
              <a:t>History of JavaScript </a:t>
            </a:r>
          </a:p>
          <a:p>
            <a:r>
              <a:rPr lang="en-US" dirty="0" smtClean="0"/>
              <a:t>Chrome Dev Tools 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Null </a:t>
            </a:r>
            <a:r>
              <a:rPr lang="en-US" dirty="0" err="1" smtClean="0"/>
              <a:t>vs</a:t>
            </a:r>
            <a:r>
              <a:rPr lang="en-US" dirty="0" smtClean="0"/>
              <a:t> Undefined </a:t>
            </a:r>
          </a:p>
          <a:p>
            <a:r>
              <a:rPr lang="en-US" dirty="0" smtClean="0"/>
              <a:t>Operators </a:t>
            </a:r>
          </a:p>
          <a:p>
            <a:r>
              <a:rPr lang="en-US" dirty="0" smtClean="0"/>
              <a:t>Type Coercion </a:t>
            </a:r>
          </a:p>
          <a:p>
            <a:r>
              <a:rPr lang="en-US" dirty="0" smtClean="0"/>
              <a:t>Conditionals </a:t>
            </a:r>
          </a:p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56032"/>
            <a:ext cx="732853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4000" dirty="0" smtClean="0"/>
              <a:t>Bootstrap</a:t>
            </a:r>
            <a:endParaRPr lang="en-US"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809E54-6084-406E-9141-4007DAE0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714644" cy="365125"/>
          </a:xfrm>
        </p:spPr>
        <p:txBody>
          <a:bodyPr/>
          <a:lstStyle/>
          <a:p>
            <a:r>
              <a:rPr lang="en-US" smtClean="0"/>
              <a:t>IWT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4CDC070-841E-43C2-B59E-DA928BE7D346}"/>
              </a:ext>
            </a:extLst>
          </p:cNvPr>
          <p:cNvSpPr txBox="1"/>
          <p:nvPr/>
        </p:nvSpPr>
        <p:spPr>
          <a:xfrm>
            <a:off x="685800" y="928671"/>
            <a:ext cx="7543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Frontend Frameworks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Started with Bootstrap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Bootstrap to your Project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Bootstrap Breakpoints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Bootstrap Grid System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Using Bootstrap Grid System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 and Display Utilities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Utility Classes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Bootstrap Components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Modals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Collapse Component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Navbar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Jumbotron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Template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JavaScript is </a:t>
            </a:r>
            <a:r>
              <a:rPr lang="en-US" sz="2400" i="1" dirty="0" smtClean="0"/>
              <a:t>an object-based scripting language </a:t>
            </a:r>
            <a:r>
              <a:rPr lang="en-US" sz="2400" dirty="0" smtClean="0"/>
              <a:t>that is lightweight and cross-platform. </a:t>
            </a:r>
          </a:p>
          <a:p>
            <a:pPr algn="just"/>
            <a:r>
              <a:rPr lang="en-US" sz="2400" dirty="0" smtClean="0"/>
              <a:t>JavaScript is used to create interactive websites. </a:t>
            </a:r>
          </a:p>
          <a:p>
            <a:pPr algn="just"/>
            <a:r>
              <a:rPr lang="en-US" sz="2400" dirty="0" smtClean="0"/>
              <a:t>It is mainly used for:</a:t>
            </a:r>
          </a:p>
          <a:p>
            <a:pPr lvl="2" algn="just"/>
            <a:r>
              <a:rPr lang="en-US" sz="2400" dirty="0" smtClean="0"/>
              <a:t>Client-side validation</a:t>
            </a:r>
          </a:p>
          <a:p>
            <a:pPr lvl="2" algn="just"/>
            <a:r>
              <a:rPr lang="en-US" sz="2400" dirty="0" smtClean="0"/>
              <a:t>Dynamic drop-down menus</a:t>
            </a:r>
          </a:p>
          <a:p>
            <a:pPr lvl="2" algn="just"/>
            <a:r>
              <a:rPr lang="en-US" sz="2400" dirty="0" smtClean="0"/>
              <a:t>Displaying date and time</a:t>
            </a:r>
          </a:p>
          <a:p>
            <a:pPr lvl="2" algn="just"/>
            <a:r>
              <a:rPr lang="en-US" sz="2400" dirty="0" smtClean="0"/>
              <a:t>Displaying popup windows and dialog boxes (like alert dialog box, confirm dialog box and prompt </a:t>
            </a:r>
            <a:r>
              <a:rPr lang="en-US" sz="2400" dirty="0" err="1" smtClean="0"/>
              <a:t>dialogbox</a:t>
            </a:r>
            <a:r>
              <a:rPr lang="en-US" sz="2400" dirty="0" smtClean="0"/>
              <a:t>)</a:t>
            </a:r>
          </a:p>
          <a:p>
            <a:pPr lvl="2" algn="just"/>
            <a:r>
              <a:rPr lang="en-US" sz="2400" dirty="0" smtClean="0"/>
              <a:t>Displaying clocks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one of the </a:t>
            </a:r>
            <a:r>
              <a:rPr lang="en-US" b="1" dirty="0" smtClean="0"/>
              <a:t>3 languages</a:t>
            </a:r>
            <a:r>
              <a:rPr lang="en-US" dirty="0" smtClean="0"/>
              <a:t> all web developers </a:t>
            </a:r>
            <a:r>
              <a:rPr lang="en-US" b="1" dirty="0" smtClean="0"/>
              <a:t>must</a:t>
            </a:r>
            <a:r>
              <a:rPr lang="en-US" dirty="0" smtClean="0"/>
              <a:t> learn.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/>
              <a:t>HTML</a:t>
            </a:r>
            <a:r>
              <a:rPr lang="en-US" dirty="0" smtClean="0"/>
              <a:t> to define the content of web pages</a:t>
            </a:r>
          </a:p>
          <a:p>
            <a:pPr lvl="1"/>
            <a:r>
              <a:rPr lang="en-US" b="1" dirty="0" smtClean="0"/>
              <a:t>CSS</a:t>
            </a:r>
            <a:r>
              <a:rPr lang="en-US" dirty="0" smtClean="0"/>
              <a:t> to specify the layout of web pages</a:t>
            </a:r>
          </a:p>
          <a:p>
            <a:pPr lvl="1"/>
            <a:r>
              <a:rPr lang="en-US" b="1" dirty="0" smtClean="0"/>
              <a:t>JavaScript</a:t>
            </a:r>
            <a:r>
              <a:rPr lang="en-US" dirty="0" smtClean="0"/>
              <a:t> to program the behavior of web pages</a:t>
            </a:r>
          </a:p>
          <a:p>
            <a:pPr algn="just"/>
            <a:r>
              <a:rPr lang="en-US" dirty="0" smtClean="0"/>
              <a:t>JavaScript is already running in your browser on your computer, on your tablet, and on your smart-phone.</a:t>
            </a:r>
          </a:p>
          <a:p>
            <a:pPr algn="just"/>
            <a:r>
              <a:rPr lang="en-US" dirty="0" smtClean="0"/>
              <a:t>JavaScript is free to use for everyone.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Embedding JavaScript in HTML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Script </a:t>
            </a:r>
            <a:r>
              <a:rPr lang="en-US" dirty="0" smtClean="0"/>
              <a:t>tag specifies the usage of JavaScript.</a:t>
            </a:r>
          </a:p>
          <a:p>
            <a:pPr lvl="0" algn="just"/>
            <a:r>
              <a:rPr lang="en-US" dirty="0" smtClean="0"/>
              <a:t>&lt;SCRIPT&gt; tag is an extension to HTML, </a:t>
            </a:r>
          </a:p>
          <a:p>
            <a:pPr lvl="0" algn="just"/>
            <a:r>
              <a:rPr lang="en-US" dirty="0" smtClean="0"/>
              <a:t>JavaScript code is inserted between &lt;script&gt; and &lt;/script&gt; tags.</a:t>
            </a:r>
          </a:p>
          <a:p>
            <a:pPr algn="ctr">
              <a:buNone/>
            </a:pPr>
            <a:r>
              <a:rPr lang="en-US" b="1" dirty="0" smtClean="0"/>
              <a:t>&lt;SCRIPT&gt;</a:t>
            </a:r>
            <a:endParaRPr lang="en-US" b="1" u="sng" dirty="0" smtClean="0"/>
          </a:p>
          <a:p>
            <a:pPr algn="ctr">
              <a:buNone/>
            </a:pPr>
            <a:r>
              <a:rPr lang="en-US" b="1" i="1" dirty="0" smtClean="0"/>
              <a:t>JavaScript statements..</a:t>
            </a:r>
            <a:r>
              <a:rPr lang="en-US" b="1" dirty="0" smtClean="0"/>
              <a:t>.</a:t>
            </a:r>
            <a:endParaRPr lang="en-US" b="1" i="1" dirty="0" smtClean="0"/>
          </a:p>
          <a:p>
            <a:pPr algn="ctr">
              <a:buNone/>
            </a:pPr>
            <a:r>
              <a:rPr lang="en-US" b="1" dirty="0" smtClean="0"/>
              <a:t>&lt;/SCRIPT&gt;</a:t>
            </a:r>
            <a:endParaRPr lang="en-US" dirty="0" smtClean="0"/>
          </a:p>
          <a:p>
            <a:pPr lvl="0" algn="just"/>
            <a:r>
              <a:rPr lang="en-US" dirty="0" smtClean="0"/>
              <a:t>A document can have multiple &lt;SCRIPT&gt; tags, and each can enclose any number of JavaScript statements.</a:t>
            </a:r>
          </a:p>
          <a:p>
            <a:r>
              <a:rPr lang="en-US" dirty="0" smtClean="0"/>
              <a:t>Scripts can be placed in the &lt;body&gt;, or in the &lt;head&gt; section of an HTML page, or in both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of many JavaScript HTML methods is </a:t>
            </a:r>
            <a:r>
              <a:rPr lang="en-US" dirty="0" err="1" smtClean="0"/>
              <a:t>getElementById</a:t>
            </a:r>
            <a:r>
              <a:rPr lang="en-US" dirty="0" smtClean="0"/>
              <a:t>(). </a:t>
            </a:r>
            <a:r>
              <a:rPr lang="en-US" dirty="0" smtClean="0"/>
              <a:t>HTML element (with id="demo"), and changes the element content (</a:t>
            </a:r>
            <a:r>
              <a:rPr lang="en-US" dirty="0" err="1" smtClean="0"/>
              <a:t>innerHTML</a:t>
            </a:r>
            <a:r>
              <a:rPr lang="en-US" dirty="0" smtClean="0"/>
              <a:t>) to "Hello JavaScript":</a:t>
            </a:r>
          </a:p>
          <a:p>
            <a:endParaRPr lang="en-US" dirty="0" smtClean="0"/>
          </a:p>
          <a:p>
            <a:pPr lvl="0"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&lt;title&gt;java script&lt;/title&gt;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h2&gt;What Can JavaScript Do?&lt;/h2&gt;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p id="demo"&gt;JavaScript can change HTML content.&lt;/p&gt;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/>
              <a:t>button type="</a:t>
            </a:r>
            <a:r>
              <a:rPr lang="en-US" sz="1800" dirty="0" err="1" smtClean="0"/>
              <a:t>button"onclick</a:t>
            </a:r>
            <a:r>
              <a:rPr lang="en-US" sz="1800" dirty="0" smtClean="0"/>
              <a:t>='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("demo").</a:t>
            </a:r>
            <a:r>
              <a:rPr lang="en-US" sz="1800" dirty="0" err="1" smtClean="0"/>
              <a:t>innerHTML</a:t>
            </a:r>
            <a:r>
              <a:rPr lang="en-US" sz="1800" dirty="0" smtClean="0"/>
              <a:t> = "Hello JavaScript!"'&gt;Click Me!&lt;/button&gt;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smtClean="0"/>
              <a:t>body</a:t>
            </a:r>
            <a:r>
              <a:rPr lang="en-US" smtClean="0"/>
              <a:t>&gt;</a:t>
            </a:r>
          </a:p>
          <a:p>
            <a:pPr>
              <a:buNone/>
            </a:pPr>
            <a:r>
              <a:rPr lang="en-US" smtClean="0"/>
              <a:t>&lt;/</a:t>
            </a:r>
            <a:r>
              <a:rPr lang="en-US" dirty="0" smtClean="0"/>
              <a:t>html&gt;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&lt;head&gt;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 function is placed in the &lt;head&gt; section of an HTML page.</a:t>
            </a:r>
          </a:p>
          <a:p>
            <a:r>
              <a:rPr lang="en-US" dirty="0" smtClean="0"/>
              <a:t>The function is called when a button is clicked</a:t>
            </a:r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&lt;body&gt;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a JavaScript function is placed in the &lt;body&gt; section of an HTML page.</a:t>
            </a:r>
          </a:p>
          <a:p>
            <a:r>
              <a:rPr lang="en-US" dirty="0" smtClean="0"/>
              <a:t>The function is called when a button is clicked:</a:t>
            </a:r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826017"/>
          </a:xfrm>
        </p:spPr>
        <p:txBody>
          <a:bodyPr/>
          <a:lstStyle/>
          <a:p>
            <a:pPr lvl="0"/>
            <a:r>
              <a:rPr lang="en-US" sz="2400" dirty="0" smtClean="0"/>
              <a:t>Variables are used to store data.</a:t>
            </a:r>
          </a:p>
          <a:p>
            <a:pPr lvl="1"/>
            <a:r>
              <a:rPr lang="en-US" sz="2400" dirty="0" smtClean="0"/>
              <a:t>Keyword :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pPr lvl="0"/>
            <a:r>
              <a:rPr lang="en-US" sz="2400" b="1" dirty="0" smtClean="0"/>
              <a:t>VARIABLES</a:t>
            </a:r>
            <a:endParaRPr lang="en-US" sz="2400" b="1" u="sng" dirty="0" smtClean="0"/>
          </a:p>
          <a:p>
            <a:pPr lvl="1"/>
            <a:r>
              <a:rPr lang="en-US" sz="2400" dirty="0" smtClean="0"/>
              <a:t>A variable's value can change during the script.</a:t>
            </a:r>
          </a:p>
          <a:p>
            <a:pPr lvl="1"/>
            <a:r>
              <a:rPr lang="en-US" sz="2400" dirty="0" smtClean="0"/>
              <a:t>Refer  to a variable by name to see its value or to change its value.</a:t>
            </a:r>
          </a:p>
          <a:p>
            <a:pPr lvl="0"/>
            <a:r>
              <a:rPr lang="en-US" sz="2400" dirty="0" smtClean="0"/>
              <a:t>Name of a variable : a series of characters</a:t>
            </a:r>
          </a:p>
          <a:p>
            <a:pPr lvl="1"/>
            <a:r>
              <a:rPr lang="en-US" sz="2400" dirty="0" smtClean="0"/>
              <a:t>letters, digits, underscores( _ ) and dollar signs($)</a:t>
            </a:r>
          </a:p>
          <a:p>
            <a:pPr lvl="1"/>
            <a:r>
              <a:rPr lang="en-US" sz="2400" dirty="0" smtClean="0"/>
              <a:t>no whitespace</a:t>
            </a:r>
          </a:p>
          <a:p>
            <a:pPr lvl="1"/>
            <a:r>
              <a:rPr lang="en-US" sz="2400" dirty="0" smtClean="0"/>
              <a:t>not begin with a digit</a:t>
            </a:r>
          </a:p>
          <a:p>
            <a:pPr lvl="1"/>
            <a:r>
              <a:rPr lang="en-US" sz="2400" dirty="0" smtClean="0"/>
              <a:t>not a keyword.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IWT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Declare </a:t>
            </a:r>
            <a:r>
              <a:rPr lang="en-US" sz="2000" dirty="0" err="1" smtClean="0"/>
              <a:t>avariable</a:t>
            </a:r>
            <a:r>
              <a:rPr lang="en-US" sz="2000" dirty="0" smtClean="0"/>
              <a:t>:</a:t>
            </a:r>
            <a:endParaRPr lang="en-US" sz="1800" dirty="0" smtClean="0"/>
          </a:p>
          <a:p>
            <a:pPr>
              <a:buNone/>
            </a:pPr>
            <a:r>
              <a:rPr lang="en-US" sz="2000" b="1" dirty="0" err="1" smtClean="0"/>
              <a:t>Eg</a:t>
            </a:r>
            <a:r>
              <a:rPr lang="en-US" sz="2000" b="1" dirty="0" smtClean="0"/>
              <a:t>:</a:t>
            </a:r>
            <a:endParaRPr lang="en-US" sz="2000" b="1" u="sng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size;(Semicolon is not mandatory)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name, size;</a:t>
            </a:r>
          </a:p>
          <a:p>
            <a:pPr lvl="0"/>
            <a:r>
              <a:rPr lang="en-US" sz="2000" dirty="0" smtClean="0"/>
              <a:t>Assign a value to a variable: 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 = “Lisa”;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size = 20;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operate on variables, it is important to know something about the type.</a:t>
            </a:r>
          </a:p>
          <a:p>
            <a:r>
              <a:rPr lang="en-US" dirty="0" smtClean="0"/>
              <a:t>Without data types, a computer cannot safely solve this:</a:t>
            </a:r>
          </a:p>
          <a:p>
            <a:r>
              <a:rPr lang="en-US" dirty="0" smtClean="0"/>
              <a:t>JavaScript variables can hold different data types: numbers, strings, objects and more:</a:t>
            </a:r>
          </a:p>
          <a:p>
            <a:pPr lvl="1"/>
            <a:r>
              <a:rPr lang="en-US" dirty="0" smtClean="0"/>
              <a:t>let length = 16;                               // Number</a:t>
            </a:r>
            <a:br>
              <a:rPr lang="en-US" dirty="0" smtClean="0"/>
            </a:br>
            <a:r>
              <a:rPr lang="en-US" dirty="0" smtClean="0"/>
              <a:t>let </a:t>
            </a:r>
            <a:r>
              <a:rPr lang="en-US" dirty="0" err="1" smtClean="0"/>
              <a:t>lastName</a:t>
            </a:r>
            <a:r>
              <a:rPr lang="en-US" dirty="0" smtClean="0"/>
              <a:t> = "Johnson";                      // String</a:t>
            </a:r>
            <a:br>
              <a:rPr lang="en-US" dirty="0" smtClean="0"/>
            </a:br>
            <a:r>
              <a:rPr lang="en-US" dirty="0" smtClean="0"/>
              <a:t>let x = {</a:t>
            </a: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  <a:r>
              <a:rPr lang="en-US" dirty="0" err="1" smtClean="0"/>
              <a:t>lastName</a:t>
            </a:r>
            <a:r>
              <a:rPr lang="en-US" dirty="0" smtClean="0"/>
              <a:t>:"Doe"};    // Object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Responsive Web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web sites which automatically adjust themselves to look good on all devices, from small phones to large desktops.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7BB46C85-7089-401C-AF05-3DB657E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45163"/>
            <a:ext cx="8229600" cy="237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 x = 16 + "Volvo";</a:t>
            </a:r>
          </a:p>
          <a:p>
            <a:r>
              <a:rPr lang="en-US" dirty="0" smtClean="0"/>
              <a:t>let x = "16" + "Volvo";</a:t>
            </a:r>
          </a:p>
          <a:p>
            <a:r>
              <a:rPr lang="en-US" dirty="0" smtClean="0"/>
              <a:t>let x = 16 + "Volvo";</a:t>
            </a:r>
          </a:p>
          <a:p>
            <a:r>
              <a:rPr lang="en-US" dirty="0" smtClean="0"/>
              <a:t>let x = "Volvo" + 16;</a:t>
            </a:r>
          </a:p>
          <a:p>
            <a:r>
              <a:rPr lang="da-DK" dirty="0" smtClean="0"/>
              <a:t>let x = 16 + 4 + "Volvo";</a:t>
            </a:r>
          </a:p>
          <a:p>
            <a:r>
              <a:rPr lang="da-DK" dirty="0" smtClean="0"/>
              <a:t>let x = "Volvo" + 16 + 4;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Types are Dynamic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has dynamic types. This means that the same variable can be used to hold different data types</a:t>
            </a:r>
          </a:p>
          <a:p>
            <a:pPr lvl="1"/>
            <a:r>
              <a:rPr lang="en-US" dirty="0" smtClean="0"/>
              <a:t>let x;           // Now x is undefined</a:t>
            </a:r>
            <a:br>
              <a:rPr lang="en-US" dirty="0" smtClean="0"/>
            </a:br>
            <a:r>
              <a:rPr lang="en-US" dirty="0" smtClean="0"/>
              <a:t>x = 5;           // Now x is a Number</a:t>
            </a:r>
            <a:br>
              <a:rPr lang="en-US" dirty="0" smtClean="0"/>
            </a:br>
            <a:r>
              <a:rPr lang="en-US" dirty="0" smtClean="0"/>
              <a:t>x = "John";      // Now x is a String.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Numbers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has only one type of numbers.</a:t>
            </a:r>
          </a:p>
          <a:p>
            <a:r>
              <a:rPr lang="en-US" dirty="0" smtClean="0"/>
              <a:t>Numbers can be written with, or without decimals:</a:t>
            </a:r>
          </a:p>
          <a:p>
            <a:pPr lvl="1"/>
            <a:r>
              <a:rPr lang="en-US" dirty="0" smtClean="0"/>
              <a:t>let x1 = 34.00;     // Written with decimals</a:t>
            </a:r>
            <a:br>
              <a:rPr lang="en-US" dirty="0" smtClean="0"/>
            </a:br>
            <a:r>
              <a:rPr lang="en-US" dirty="0" smtClean="0"/>
              <a:t>let x2 = 34;        // Written without decimals</a:t>
            </a:r>
          </a:p>
          <a:p>
            <a:r>
              <a:rPr lang="en-US" dirty="0" smtClean="0"/>
              <a:t>Extra large or extra small numbers can be written with scientific (exponential) notation:</a:t>
            </a:r>
          </a:p>
          <a:p>
            <a:pPr lvl="1"/>
            <a:r>
              <a:rPr lang="en-US" dirty="0" smtClean="0"/>
              <a:t>let y = 123e5;      // 12300000</a:t>
            </a:r>
            <a:br>
              <a:rPr lang="en-US" dirty="0" smtClean="0"/>
            </a:br>
            <a:r>
              <a:rPr lang="en-US" dirty="0" smtClean="0"/>
              <a:t>let z = 123e-5;     // 0.00123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(or a text string) is a series of characters like "John Doe".</a:t>
            </a:r>
          </a:p>
          <a:p>
            <a:r>
              <a:rPr lang="en-US" dirty="0" smtClean="0"/>
              <a:t>Strings are written with quotes. You can use single or double quotes:</a:t>
            </a:r>
          </a:p>
          <a:p>
            <a:pPr lvl="1"/>
            <a:r>
              <a:rPr lang="en-US" dirty="0" smtClean="0"/>
              <a:t>let carName1 = "Volvo XC60";   // Using double quotes</a:t>
            </a:r>
            <a:br>
              <a:rPr lang="en-US" dirty="0" smtClean="0"/>
            </a:br>
            <a:r>
              <a:rPr lang="en-US" dirty="0" smtClean="0"/>
              <a:t>let carName2 = 'Volvo XC60';   // Using single quotes</a:t>
            </a:r>
          </a:p>
          <a:p>
            <a:r>
              <a:rPr lang="en-US" dirty="0" smtClean="0"/>
              <a:t>use quotes inside a string, as long as they don't match the quotes surrounding the string:</a:t>
            </a:r>
          </a:p>
          <a:p>
            <a:pPr lvl="1"/>
            <a:r>
              <a:rPr lang="en-US" dirty="0" smtClean="0"/>
              <a:t>let answer1 = "It's alright";             // Single quote inside double quotes</a:t>
            </a:r>
            <a:br>
              <a:rPr lang="en-US" dirty="0" smtClean="0"/>
            </a:br>
            <a:r>
              <a:rPr lang="en-US" dirty="0" smtClean="0"/>
              <a:t>let answer2 = "He is called 'Johnny'";    // Single quotes inside double quotes</a:t>
            </a:r>
            <a:br>
              <a:rPr lang="en-US" dirty="0" smtClean="0"/>
            </a:br>
            <a:r>
              <a:rPr lang="en-US" dirty="0" smtClean="0"/>
              <a:t>let answer3 = 'He is called "Johnny"';    // Double quotes inside single quotes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Booleans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Booleans can only have two values: true or false</a:t>
            </a:r>
          </a:p>
          <a:p>
            <a:r>
              <a:rPr lang="en-US" dirty="0" smtClean="0"/>
              <a:t>let x = 5;</a:t>
            </a:r>
            <a:br>
              <a:rPr lang="en-US" dirty="0" smtClean="0"/>
            </a:br>
            <a:r>
              <a:rPr lang="en-US" dirty="0" smtClean="0"/>
              <a:t>let y = 5;</a:t>
            </a:r>
            <a:br>
              <a:rPr lang="en-US" dirty="0" smtClean="0"/>
            </a:br>
            <a:r>
              <a:rPr lang="en-US" dirty="0" smtClean="0"/>
              <a:t>let z = 6;</a:t>
            </a:r>
            <a:br>
              <a:rPr lang="en-US" dirty="0" smtClean="0"/>
            </a:br>
            <a:r>
              <a:rPr lang="en-US" dirty="0" smtClean="0"/>
              <a:t>(x == y)       // Returns true</a:t>
            </a:r>
            <a:br>
              <a:rPr lang="en-US" dirty="0" smtClean="0"/>
            </a:br>
            <a:r>
              <a:rPr lang="en-US" dirty="0" smtClean="0"/>
              <a:t>(x == z)       // Returns false</a:t>
            </a:r>
          </a:p>
          <a:p>
            <a:r>
              <a:rPr lang="en-US" dirty="0" smtClean="0"/>
              <a:t>Booleans are often used in conditional testing.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Undefined Vs Null in JavaScript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n-US" b="1" dirty="0" smtClean="0"/>
              <a:t>Undefined</a:t>
            </a:r>
            <a:r>
              <a:rPr lang="en-US" dirty="0" smtClean="0"/>
              <a:t> is a variable that has been declared but not assigned a value.</a:t>
            </a:r>
          </a:p>
          <a:p>
            <a:r>
              <a:rPr lang="en-US" b="1" dirty="0" smtClean="0"/>
              <a:t>Null</a:t>
            </a:r>
            <a:r>
              <a:rPr lang="en-US" dirty="0" smtClean="0"/>
              <a:t> as an assignment value. So you can assign the value null to any variable which basically means it’s blank.</a:t>
            </a:r>
          </a:p>
          <a:p>
            <a:r>
              <a:rPr lang="en-US" dirty="0" smtClean="0"/>
              <a:t>So by not declaring a value to a variable, JavaScript automatically assigns the value to undefined. However, when you assign null to a variable, you are declaring that this value is </a:t>
            </a:r>
            <a:r>
              <a:rPr lang="en-US" i="1" dirty="0" smtClean="0"/>
              <a:t>explicitly empty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will never automatically assign the value to null. That must be done by you in your code.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let name; // undefined</a:t>
            </a:r>
          </a:p>
          <a:p>
            <a:pPr>
              <a:buNone/>
            </a:pPr>
            <a:r>
              <a:rPr lang="en-US" dirty="0" smtClean="0"/>
              <a:t>let age =null; // 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Frontend Frameworks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 is the most popular HTML and CSS framework to develop responsive, mobile-first websites.</a:t>
            </a:r>
          </a:p>
          <a:p>
            <a:pPr algn="just"/>
            <a:r>
              <a:rPr lang="en-US" dirty="0" smtClean="0"/>
              <a:t>Gives ability to create flexible and responsive web layouts with much less efforts.</a:t>
            </a:r>
          </a:p>
          <a:p>
            <a:r>
              <a:rPr lang="en-US" dirty="0" smtClean="0"/>
              <a:t>Bootstrap's Default Settings</a:t>
            </a:r>
          </a:p>
          <a:p>
            <a:pPr lvl="1"/>
            <a:r>
              <a:rPr lang="en-US" dirty="0" smtClean="0"/>
              <a:t>Bootstrap's global default font-size is 14px, with a line-height of 1.428.</a:t>
            </a:r>
          </a:p>
          <a:p>
            <a:pPr lvl="1"/>
            <a:r>
              <a:rPr lang="en-US" dirty="0" smtClean="0"/>
              <a:t>This is applied to the &lt;body&gt; and all paragraphs.</a:t>
            </a:r>
          </a:p>
          <a:p>
            <a:pPr lvl="1"/>
            <a:r>
              <a:rPr lang="en-US" dirty="0" smtClean="0"/>
              <a:t>In addition, all &lt;p&gt; elements have a bottom margin that equals half their computed line-height (10px by default).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14602" cy="365125"/>
          </a:xfrm>
        </p:spPr>
        <p:txBody>
          <a:bodyPr/>
          <a:lstStyle/>
          <a:p>
            <a:r>
              <a:rPr lang="en-US" smtClean="0"/>
              <a:t>IWT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Easy to use:</a:t>
            </a:r>
            <a:r>
              <a:rPr lang="en-US" dirty="0" smtClean="0"/>
              <a:t> Anybody with just basic knowledge of HTML and CSS can start using Bootstrap</a:t>
            </a:r>
          </a:p>
          <a:p>
            <a:r>
              <a:rPr lang="en-US" b="1" dirty="0" smtClean="0"/>
              <a:t>Responsive features:</a:t>
            </a:r>
            <a:r>
              <a:rPr lang="en-US" dirty="0" smtClean="0"/>
              <a:t> Bootstrap's responsive CSS adjusts to phones, tablets, and desktops</a:t>
            </a:r>
          </a:p>
          <a:p>
            <a:r>
              <a:rPr lang="en-US" b="1" dirty="0" smtClean="0"/>
              <a:t>Mobile-first approach:</a:t>
            </a:r>
            <a:r>
              <a:rPr lang="en-US" dirty="0" smtClean="0"/>
              <a:t> In Bootstrap 3, mobile-first styles are part of the core framework</a:t>
            </a:r>
          </a:p>
          <a:p>
            <a:r>
              <a:rPr lang="en-US" b="1" dirty="0" smtClean="0"/>
              <a:t>Browser compatibility:</a:t>
            </a:r>
            <a:r>
              <a:rPr lang="en-US" dirty="0" smtClean="0"/>
              <a:t> Bootstrap is compatible with all modern browsers (Chrome, Firefox, Internet Explorer, Edge, Safari, and Opera)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Frontend Frameworks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 is a powerful front-end framework for faster and easier web development. </a:t>
            </a:r>
          </a:p>
          <a:p>
            <a:pPr algn="just"/>
            <a:r>
              <a:rPr lang="en-US" dirty="0" smtClean="0"/>
              <a:t>It includes HTML and CSS based design templates for creating common user interface components like</a:t>
            </a:r>
          </a:p>
          <a:p>
            <a:pPr marL="344488" indent="-174625" algn="just">
              <a:buFont typeface="Wingdings" panose="05000000000000000000" pitchFamily="2" charset="2"/>
              <a:buChar char="§"/>
            </a:pPr>
            <a:r>
              <a:rPr lang="en-US" dirty="0" smtClean="0"/>
              <a:t> forms</a:t>
            </a:r>
          </a:p>
          <a:p>
            <a:pPr marL="344488" indent="-174625" algn="just">
              <a:buFont typeface="Wingdings" panose="05000000000000000000" pitchFamily="2" charset="2"/>
              <a:buChar char="§"/>
            </a:pPr>
            <a:r>
              <a:rPr lang="en-US" dirty="0" smtClean="0"/>
              <a:t>Buttons</a:t>
            </a:r>
          </a:p>
          <a:p>
            <a:pPr marL="344488" indent="-174625" algn="just">
              <a:buFont typeface="Wingdings" panose="05000000000000000000" pitchFamily="2" charset="2"/>
              <a:buChar char="§"/>
            </a:pPr>
            <a:r>
              <a:rPr lang="en-US" dirty="0" smtClean="0"/>
              <a:t>Navigations</a:t>
            </a:r>
          </a:p>
          <a:p>
            <a:pPr marL="344488" indent="-174625" algn="just">
              <a:buFont typeface="Wingdings" panose="05000000000000000000" pitchFamily="2" charset="2"/>
              <a:buChar char="§"/>
            </a:pPr>
            <a:r>
              <a:rPr lang="en-US" dirty="0" smtClean="0"/>
              <a:t>Dropdowns</a:t>
            </a:r>
          </a:p>
          <a:p>
            <a:pPr marL="344488" indent="-174625" algn="just">
              <a:buFont typeface="Wingdings" panose="05000000000000000000" pitchFamily="2" charset="2"/>
              <a:buChar char="§"/>
            </a:pPr>
            <a:r>
              <a:rPr lang="en-US" dirty="0" smtClean="0"/>
              <a:t>Alerts</a:t>
            </a:r>
          </a:p>
          <a:p>
            <a:pPr marL="344488" indent="-174625" algn="just">
              <a:buFont typeface="Wingdings" panose="05000000000000000000" pitchFamily="2" charset="2"/>
              <a:buChar char="§"/>
            </a:pPr>
            <a:r>
              <a:rPr lang="en-US" dirty="0" smtClean="0"/>
              <a:t>modals, tabs and so 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Bootstrap Breakpoints  &amp; Grid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Bootstrap's grid system allows up to 12 columns across the page.</a:t>
            </a:r>
          </a:p>
          <a:p>
            <a:pPr algn="just"/>
            <a:r>
              <a:rPr lang="en-US" dirty="0" smtClean="0"/>
              <a:t>If you do not want to use all 12 column individually, you can group the columns together to create wider columns:</a:t>
            </a:r>
          </a:p>
          <a:p>
            <a:pPr algn="just"/>
            <a:r>
              <a:rPr lang="en-US" dirty="0" smtClean="0"/>
              <a:t>Bootstrap's grid system is responsive, and the columns will re-arrange depending on the screen size: </a:t>
            </a:r>
          </a:p>
          <a:p>
            <a:pPr algn="just"/>
            <a:r>
              <a:rPr lang="en-US" dirty="0" smtClean="0"/>
              <a:t>On a big screen it might look better with the content organized in three columns, </a:t>
            </a:r>
          </a:p>
          <a:p>
            <a:pPr algn="just"/>
            <a:r>
              <a:rPr lang="en-US" dirty="0" smtClean="0"/>
              <a:t>On a small screen it would be better if the content items were stacked on top of each other.</a:t>
            </a:r>
          </a:p>
          <a:p>
            <a:pPr algn="just"/>
            <a:r>
              <a:rPr lang="en-US" dirty="0" smtClean="0"/>
              <a:t>Rows must be placed within a .container (fixed-width) or .container-fluid (full-width) for proper alignment and padding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Bootstrap grid system has four classes:</a:t>
            </a:r>
          </a:p>
          <a:p>
            <a:pPr lvl="1" algn="just"/>
            <a:r>
              <a:rPr lang="en-US" dirty="0" err="1" smtClean="0"/>
              <a:t>xs</a:t>
            </a:r>
            <a:r>
              <a:rPr lang="en-US" dirty="0" smtClean="0"/>
              <a:t> (for phones - screens less than 768px wide)</a:t>
            </a:r>
          </a:p>
          <a:p>
            <a:pPr lvl="1" algn="just"/>
            <a:r>
              <a:rPr lang="en-US" dirty="0" err="1" smtClean="0"/>
              <a:t>sm</a:t>
            </a:r>
            <a:r>
              <a:rPr lang="en-US" dirty="0" smtClean="0"/>
              <a:t> (for tablets - screens equal to or greater than 768px wide)</a:t>
            </a:r>
          </a:p>
          <a:p>
            <a:pPr lvl="1" algn="just"/>
            <a:r>
              <a:rPr lang="en-US" dirty="0" err="1" smtClean="0"/>
              <a:t>md</a:t>
            </a:r>
            <a:r>
              <a:rPr lang="en-US" dirty="0" smtClean="0"/>
              <a:t> (for small laptops - screens equal to or greater than 992px wide)</a:t>
            </a:r>
          </a:p>
          <a:p>
            <a:pPr lvl="1" algn="just"/>
            <a:r>
              <a:rPr lang="en-US" dirty="0" err="1" smtClean="0"/>
              <a:t>lg</a:t>
            </a:r>
            <a:r>
              <a:rPr lang="en-US" dirty="0" smtClean="0"/>
              <a:t> (for laptops and desktops - screens equal to or greater than 1200px wide)</a:t>
            </a:r>
          </a:p>
          <a:p>
            <a:pPr algn="just"/>
            <a:r>
              <a:rPr lang="en-US" dirty="0" smtClean="0"/>
              <a:t>To create a basic grid system that starts out stacked on extra small devices, before becoming horizontal on larger devices.</a:t>
            </a:r>
          </a:p>
          <a:p>
            <a:pPr algn="just"/>
            <a:r>
              <a:rPr lang="en-US" dirty="0" smtClean="0"/>
              <a:t>Example shows a simple "stacked-to-horizontal" two-column layout, meaning it will result in a 50%/50% split on all screens, except for extra small screens, which it will automatically stack (100%):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Breakpoints  &amp;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25%/75% split on small devices, a 50%/50% split on medium devices, and a 33%/66% split on large devices</a:t>
            </a:r>
          </a:p>
          <a:p>
            <a:r>
              <a:rPr lang="en-US" dirty="0" smtClean="0">
                <a:hlinkClick r:id="rId2"/>
              </a:rPr>
              <a:t>breakpoints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IWT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Leema Nelson- Group HG02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5728890</TotalTime>
  <Words>1154</Words>
  <Application>Microsoft Office PowerPoint</Application>
  <PresentationFormat>On-screen Show (4:3)</PresentationFormat>
  <Paragraphs>353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Bootstrap</vt:lpstr>
      <vt:lpstr>Responsive Web Design </vt:lpstr>
      <vt:lpstr>What are Frontend Frameworks  </vt:lpstr>
      <vt:lpstr>advantages</vt:lpstr>
      <vt:lpstr>What are Frontend Frameworks </vt:lpstr>
      <vt:lpstr>Bootstrap Breakpoints  &amp; Grid System</vt:lpstr>
      <vt:lpstr>Grid Classes </vt:lpstr>
      <vt:lpstr>Bootstrap Breakpoints  &amp; Grid System</vt:lpstr>
      <vt:lpstr>Containers</vt:lpstr>
      <vt:lpstr>Margin, Display other Utilities</vt:lpstr>
      <vt:lpstr>Slide 12</vt:lpstr>
      <vt:lpstr>Bootstrap Components  </vt:lpstr>
      <vt:lpstr>Modals</vt:lpstr>
      <vt:lpstr>Collapse Component  </vt:lpstr>
      <vt:lpstr>Nav</vt:lpstr>
      <vt:lpstr>Navbar</vt:lpstr>
      <vt:lpstr>Jumbotron Template </vt:lpstr>
      <vt:lpstr>Starting with JavaScript</vt:lpstr>
      <vt:lpstr>Intro to JavaScript </vt:lpstr>
      <vt:lpstr>JavaScript </vt:lpstr>
      <vt:lpstr>Embedding JavaScript in HTML </vt:lpstr>
      <vt:lpstr>My First JavaScript</vt:lpstr>
      <vt:lpstr>JavaScript in &lt;head&gt;</vt:lpstr>
      <vt:lpstr>JavaScript in &lt;body&gt; </vt:lpstr>
      <vt:lpstr>External JavaScript</vt:lpstr>
      <vt:lpstr>Variables</vt:lpstr>
      <vt:lpstr>Slide 28</vt:lpstr>
      <vt:lpstr>Data Types </vt:lpstr>
      <vt:lpstr>Examples </vt:lpstr>
      <vt:lpstr>JavaScript Types are Dynamic </vt:lpstr>
      <vt:lpstr>JavaScript Numbers </vt:lpstr>
      <vt:lpstr>JavaScript Strings </vt:lpstr>
      <vt:lpstr>JavaScript Booleans </vt:lpstr>
      <vt:lpstr>Undefined Vs Null in JavaScript 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win 10</cp:lastModifiedBy>
  <cp:revision>1496</cp:revision>
  <dcterms:created xsi:type="dcterms:W3CDTF">2010-04-09T07:36:15Z</dcterms:created>
  <dcterms:modified xsi:type="dcterms:W3CDTF">2022-01-13T04:10:13Z</dcterms:modified>
</cp:coreProperties>
</file>