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  <p:sldMasterId id="2147483686" r:id="rId2"/>
  </p:sldMasterIdLst>
  <p:notesMasterIdLst>
    <p:notesMasterId r:id="rId17"/>
  </p:notesMasterIdLst>
  <p:handoutMasterIdLst>
    <p:handoutMasterId r:id="rId18"/>
  </p:handoutMasterIdLst>
  <p:sldIdLst>
    <p:sldId id="277" r:id="rId3"/>
    <p:sldId id="1032" r:id="rId4"/>
    <p:sldId id="1033" r:id="rId5"/>
    <p:sldId id="1035" r:id="rId6"/>
    <p:sldId id="1036" r:id="rId7"/>
    <p:sldId id="1037" r:id="rId8"/>
    <p:sldId id="1041" r:id="rId9"/>
    <p:sldId id="1042" r:id="rId10"/>
    <p:sldId id="1043" r:id="rId11"/>
    <p:sldId id="1044" r:id="rId12"/>
    <p:sldId id="1045" r:id="rId13"/>
    <p:sldId id="1046" r:id="rId14"/>
    <p:sldId id="1047" r:id="rId15"/>
    <p:sldId id="83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3F5B"/>
    <a:srgbClr val="ED8137"/>
    <a:srgbClr val="BC8F00"/>
    <a:srgbClr val="860000"/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41250" autoAdjust="0"/>
    <p:restoredTop sz="94660"/>
  </p:normalViewPr>
  <p:slideViewPr>
    <p:cSldViewPr snapToGrid="0">
      <p:cViewPr varScale="1">
        <p:scale>
          <a:sx n="74" d="100"/>
          <a:sy n="74" d="100"/>
        </p:scale>
        <p:origin x="96" y="34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CDA8E9-9948-4BC7-A1DE-415AE6D34228}" type="datetimeFigureOut">
              <a:rPr lang="en-US" smtClean="0"/>
              <a:pPr/>
              <a:t>1/25/2023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B5F544-A886-482E-AF73-1D6364AAC6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9196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A4AE53-78AB-4E30-A376-70F5FA87A326}" type="datetimeFigureOut">
              <a:rPr lang="en-US" smtClean="0"/>
              <a:pPr/>
              <a:t>1/25/2023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732FBC-CC67-4B17-8935-02F23E3364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5558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E489CA-931D-4257-B35A-14E521A458A4}" type="slidenum">
              <a:rPr lang="en-US"/>
              <a:pPr/>
              <a:t>4</a:t>
            </a:fld>
            <a:endParaRPr lang="en-US"/>
          </a:p>
        </p:txBody>
      </p:sp>
      <p:sp>
        <p:nvSpPr>
          <p:cNvPr id="891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1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AC0959-FAF8-4036-B570-13CB4CE8B236}" type="slidenum">
              <a:rPr lang="en-US"/>
              <a:pPr/>
              <a:t>13</a:t>
            </a:fld>
            <a:endParaRPr lang="en-US"/>
          </a:p>
        </p:txBody>
      </p:sp>
      <p:sp>
        <p:nvSpPr>
          <p:cNvPr id="919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9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90BA0DA-9497-489F-B22F-6E00B825F09D}" type="slidenum">
              <a:rPr lang="en-US"/>
              <a:pPr/>
              <a:t>5</a:t>
            </a:fld>
            <a:endParaRPr lang="en-US"/>
          </a:p>
        </p:txBody>
      </p:sp>
      <p:sp>
        <p:nvSpPr>
          <p:cNvPr id="892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2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E8CECC-6D62-493B-BF88-5FC2898125CE}" type="slidenum">
              <a:rPr lang="en-US"/>
              <a:pPr/>
              <a:t>6</a:t>
            </a:fld>
            <a:endParaRPr lang="en-US"/>
          </a:p>
        </p:txBody>
      </p:sp>
      <p:sp>
        <p:nvSpPr>
          <p:cNvPr id="893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3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0F9044-6EC2-43B3-892F-260864A47A77}" type="slidenum">
              <a:rPr lang="en-US"/>
              <a:pPr/>
              <a:t>7</a:t>
            </a:fld>
            <a:endParaRPr lang="en-US"/>
          </a:p>
        </p:txBody>
      </p:sp>
      <p:sp>
        <p:nvSpPr>
          <p:cNvPr id="906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6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6BC4FF-4452-417D-B6C4-70935CDF0BA9}" type="slidenum">
              <a:rPr lang="en-US"/>
              <a:pPr/>
              <a:t>8</a:t>
            </a:fld>
            <a:endParaRPr lang="en-US"/>
          </a:p>
        </p:txBody>
      </p:sp>
      <p:sp>
        <p:nvSpPr>
          <p:cNvPr id="907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7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D1EF175-B955-4405-9730-BE88873F1EE1}" type="slidenum">
              <a:rPr lang="en-US"/>
              <a:pPr/>
              <a:t>9</a:t>
            </a:fld>
            <a:endParaRPr lang="en-US"/>
          </a:p>
        </p:txBody>
      </p:sp>
      <p:sp>
        <p:nvSpPr>
          <p:cNvPr id="908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8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A629841-0A75-45B1-B71B-086572CD8E32}" type="slidenum">
              <a:rPr lang="en-US"/>
              <a:pPr/>
              <a:t>10</a:t>
            </a:fld>
            <a:endParaRPr lang="en-US"/>
          </a:p>
        </p:txBody>
      </p:sp>
      <p:sp>
        <p:nvSpPr>
          <p:cNvPr id="909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9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90D3A66-22D7-4513-A9FD-63BC0BE1278F}" type="slidenum">
              <a:rPr lang="en-US"/>
              <a:pPr/>
              <a:t>11</a:t>
            </a:fld>
            <a:endParaRPr lang="en-US"/>
          </a:p>
        </p:txBody>
      </p:sp>
      <p:sp>
        <p:nvSpPr>
          <p:cNvPr id="917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7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99C114-B352-4D83-8BAB-DF454C4DD3E3}" type="slidenum">
              <a:rPr lang="en-US"/>
              <a:pPr/>
              <a:t>12</a:t>
            </a:fld>
            <a:endParaRPr lang="en-US"/>
          </a:p>
        </p:txBody>
      </p:sp>
      <p:sp>
        <p:nvSpPr>
          <p:cNvPr id="918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8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19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815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4941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1"/>
          <p:cNvSpPr/>
          <p:nvPr userDrawn="1"/>
        </p:nvSpPr>
        <p:spPr>
          <a:xfrm>
            <a:off x="-19050" y="1905000"/>
            <a:ext cx="12211050" cy="4953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4" name="Прямоугольник 8"/>
          <p:cNvSpPr/>
          <p:nvPr userDrawn="1"/>
        </p:nvSpPr>
        <p:spPr>
          <a:xfrm>
            <a:off x="-19050" y="0"/>
            <a:ext cx="12211050" cy="4438650"/>
          </a:xfrm>
          <a:custGeom>
            <a:avLst/>
            <a:gdLst>
              <a:gd name="connsiteX0" fmla="*/ 0 w 12192000"/>
              <a:gd name="connsiteY0" fmla="*/ 0 h 4133850"/>
              <a:gd name="connsiteX1" fmla="*/ 12192000 w 12192000"/>
              <a:gd name="connsiteY1" fmla="*/ 0 h 4133850"/>
              <a:gd name="connsiteX2" fmla="*/ 12192000 w 12192000"/>
              <a:gd name="connsiteY2" fmla="*/ 4133850 h 4133850"/>
              <a:gd name="connsiteX3" fmla="*/ 0 w 12192000"/>
              <a:gd name="connsiteY3" fmla="*/ 4133850 h 4133850"/>
              <a:gd name="connsiteX4" fmla="*/ 0 w 12192000"/>
              <a:gd name="connsiteY4" fmla="*/ 0 h 4133850"/>
              <a:gd name="connsiteX0" fmla="*/ 19050 w 12211050"/>
              <a:gd name="connsiteY0" fmla="*/ 0 h 4133850"/>
              <a:gd name="connsiteX1" fmla="*/ 12211050 w 12211050"/>
              <a:gd name="connsiteY1" fmla="*/ 0 h 4133850"/>
              <a:gd name="connsiteX2" fmla="*/ 12211050 w 12211050"/>
              <a:gd name="connsiteY2" fmla="*/ 4133850 h 4133850"/>
              <a:gd name="connsiteX3" fmla="*/ 0 w 12211050"/>
              <a:gd name="connsiteY3" fmla="*/ 3219450 h 4133850"/>
              <a:gd name="connsiteX4" fmla="*/ 19050 w 12211050"/>
              <a:gd name="connsiteY4" fmla="*/ 0 h 4133850"/>
              <a:gd name="connsiteX0" fmla="*/ 19050 w 12211050"/>
              <a:gd name="connsiteY0" fmla="*/ 0 h 4438650"/>
              <a:gd name="connsiteX1" fmla="*/ 12211050 w 12211050"/>
              <a:gd name="connsiteY1" fmla="*/ 0 h 4438650"/>
              <a:gd name="connsiteX2" fmla="*/ 12211050 w 12211050"/>
              <a:gd name="connsiteY2" fmla="*/ 4438650 h 4438650"/>
              <a:gd name="connsiteX3" fmla="*/ 0 w 12211050"/>
              <a:gd name="connsiteY3" fmla="*/ 3219450 h 4438650"/>
              <a:gd name="connsiteX4" fmla="*/ 19050 w 12211050"/>
              <a:gd name="connsiteY4" fmla="*/ 0 h 443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11050" h="4438650">
                <a:moveTo>
                  <a:pt x="19050" y="0"/>
                </a:moveTo>
                <a:lnTo>
                  <a:pt x="12211050" y="0"/>
                </a:lnTo>
                <a:lnTo>
                  <a:pt x="12211050" y="4438650"/>
                </a:lnTo>
                <a:lnTo>
                  <a:pt x="0" y="3219450"/>
                </a:lnTo>
                <a:lnTo>
                  <a:pt x="19050" y="0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5" name="Прямоугольник 3"/>
          <p:cNvSpPr/>
          <p:nvPr userDrawn="1"/>
        </p:nvSpPr>
        <p:spPr>
          <a:xfrm>
            <a:off x="1085850" y="1009650"/>
            <a:ext cx="10020300" cy="5238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0"/>
          </p:nvPr>
        </p:nvSpPr>
        <p:spPr>
          <a:xfrm>
            <a:off x="1847850" y="2819400"/>
            <a:ext cx="8496300" cy="2800350"/>
          </a:xfrm>
          <a:prstGeom prst="rect">
            <a:avLst/>
          </a:prstGeom>
        </p:spPr>
        <p:txBody>
          <a:bodyPr/>
          <a:lstStyle/>
          <a:p>
            <a:pPr lvl="0"/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974081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30204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909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71595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735627" y="164638"/>
            <a:ext cx="9456373" cy="7680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735627" y="932723"/>
            <a:ext cx="9456373" cy="38404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"/>
            <a:ext cx="2543605" cy="68641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43781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2276872"/>
            <a:ext cx="12192000" cy="24002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3" name="Isosceles Triangle 2"/>
          <p:cNvSpPr/>
          <p:nvPr userDrawn="1"/>
        </p:nvSpPr>
        <p:spPr>
          <a:xfrm rot="10800000">
            <a:off x="158339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2" name="Isosceles Triangle 11"/>
          <p:cNvSpPr/>
          <p:nvPr userDrawn="1"/>
        </p:nvSpPr>
        <p:spPr>
          <a:xfrm rot="10800000">
            <a:off x="446371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3" name="Isosceles Triangle 12"/>
          <p:cNvSpPr/>
          <p:nvPr userDrawn="1"/>
        </p:nvSpPr>
        <p:spPr>
          <a:xfrm rot="10800000">
            <a:off x="734403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4" name="Isosceles Triangle 13"/>
          <p:cNvSpPr/>
          <p:nvPr userDrawn="1"/>
        </p:nvSpPr>
        <p:spPr>
          <a:xfrm rot="10800000">
            <a:off x="10224348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15413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695732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576051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9456369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72175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5231904" y="2276872"/>
            <a:ext cx="5711957" cy="39364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103445" y="1412776"/>
            <a:ext cx="4560000" cy="36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20052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990600"/>
            <a:ext cx="3887755" cy="5867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079776" y="0"/>
            <a:ext cx="8112224" cy="36210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574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3695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1013496"/>
            <a:ext cx="3887755" cy="35676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8304245" y="0"/>
            <a:ext cx="3887755" cy="45811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0" y="4773149"/>
            <a:ext cx="6096000" cy="20848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75951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595027" y="4101331"/>
            <a:ext cx="2400000" cy="23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9196973" y="1700808"/>
            <a:ext cx="2400000" cy="230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95027" y="1700808"/>
            <a:ext cx="2400000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9196973" y="4101331"/>
            <a:ext cx="2400000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119669" y="4101331"/>
            <a:ext cx="5952663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3119669" y="1700808"/>
            <a:ext cx="5952663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83594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709650" y="480055"/>
            <a:ext cx="4224469" cy="41970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126140" y="480056"/>
            <a:ext cx="6336704" cy="22961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126140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310492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9494844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230215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6767" y="2276873"/>
            <a:ext cx="7238124" cy="3966041"/>
          </a:xfrm>
          <a:prstGeom prst="rect">
            <a:avLst/>
          </a:prstGeom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705875" y="2485912"/>
            <a:ext cx="4832891" cy="31242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804153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4" descr="D:\Fullppt\005-PNG이미지\모니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00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D:\Fullppt\005-PNG이미지\모니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6826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D:\Fullppt\005-PNG이미지\모니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7251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0990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53956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816922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940683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12192000" cy="41010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465714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472011" y="1508786"/>
            <a:ext cx="3799787" cy="486556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1978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14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201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216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204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19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860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762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>
            <a:lum/>
          </a:blip>
          <a:srcRect/>
          <a:stretch>
            <a:fillRect l="1000" t="-1000" r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39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60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8544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</p:sldLayoutIdLst>
  <p:hf sldNum="0" hdr="0" ftr="0" dt="0"/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microsoft.com/office/2007/relationships/hdphoto" Target="../media/hdphoto1.wdp"/><Relationship Id="rId5" Type="http://schemas.openxmlformats.org/officeDocument/2006/relationships/image" Target="../media/image7.png"/><Relationship Id="rId4" Type="http://schemas.openxmlformats.org/officeDocument/2006/relationships/image" Target="../media/image6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data_communication_computer_network/data_link_control_and_protocols.htm" TargetMode="External"/><Relationship Id="rId2" Type="http://schemas.openxmlformats.org/officeDocument/2006/relationships/hyperlink" Target="http://highered.mheducation.com/sites/0072967757/student_view0/chapter11/powerpoint_slide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mhhe.com/Forouzan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-4421" y="5427341"/>
            <a:ext cx="12196420" cy="15185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02197" y="5901985"/>
            <a:ext cx="45719" cy="61388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Slide Number Placeholder 2"/>
          <p:cNvSpPr txBox="1">
            <a:spLocks/>
          </p:cNvSpPr>
          <p:nvPr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6" name="Right Triangle 45">
            <a:extLst>
              <a:ext uri="{FF2B5EF4-FFF2-40B4-BE49-F238E27FC236}">
                <a16:creationId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V="1">
            <a:off x="9506857" y="5939880"/>
            <a:ext cx="1291772" cy="1157606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graphicFrame>
        <p:nvGraphicFramePr>
          <p:cNvPr id="48" name="Object 47">
            <a:extLst>
              <a:ext uri="{FF2B5EF4-FFF2-40B4-BE49-F238E27FC236}">
                <a16:creationId xmlns:a16="http://schemas.microsoft.com/office/drawing/2014/main" id="{CAD0D7B8-E462-453C-B296-CA0154FA54A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9304721"/>
              </p:ext>
            </p:extLst>
          </p:nvPr>
        </p:nvGraphicFramePr>
        <p:xfrm>
          <a:off x="76788" y="3121720"/>
          <a:ext cx="3303056" cy="31480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2" name="CorelDRAW" r:id="rId3" imgW="2169000" imgH="2169360" progId="">
                  <p:embed/>
                </p:oleObj>
              </mc:Choice>
              <mc:Fallback>
                <p:oleObj name="CorelDRAW" r:id="rId3" imgW="2169000" imgH="2169360" progId="">
                  <p:embed/>
                  <p:pic>
                    <p:nvPicPr>
                      <p:cNvPr id="0" name="Picture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7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788" y="3121720"/>
                        <a:ext cx="3303056" cy="314805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Right Triangle 36">
            <a:extLst>
              <a:ext uri="{FF2B5EF4-FFF2-40B4-BE49-F238E27FC236}">
                <a16:creationId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H="1">
            <a:off x="7045437" y="-64960"/>
            <a:ext cx="5146562" cy="5852440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124074" y="2025525"/>
            <a:ext cx="6829425" cy="1580679"/>
          </a:xfrm>
          <a:prstGeom prst="rect">
            <a:avLst/>
          </a:prstGeom>
          <a:gradFill flip="none" rotWithShape="1">
            <a:gsLst>
              <a:gs pos="15000">
                <a:srgbClr val="FFFFFF">
                  <a:alpha val="34000"/>
                </a:srgbClr>
              </a:gs>
              <a:gs pos="94000">
                <a:srgbClr val="FFFFFF">
                  <a:alpha val="34000"/>
                </a:srgbClr>
              </a:gs>
              <a:gs pos="2655">
                <a:schemeClr val="bg1">
                  <a:alpha val="0"/>
                </a:schemeClr>
              </a:gs>
              <a:gs pos="51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4" y="24501"/>
            <a:ext cx="3859753" cy="1538254"/>
          </a:xfrm>
          <a:prstGeom prst="rect">
            <a:avLst/>
          </a:prstGeom>
        </p:spPr>
      </p:pic>
      <p:sp>
        <p:nvSpPr>
          <p:cNvPr id="43" name="Right Triangle 42"/>
          <p:cNvSpPr/>
          <p:nvPr/>
        </p:nvSpPr>
        <p:spPr>
          <a:xfrm rot="10800000" flipV="1">
            <a:off x="9829797" y="5333999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6881359" y="6019560"/>
            <a:ext cx="492860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/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DISCOVER . </a:t>
            </a:r>
            <a:r>
              <a:rPr lang="en-US" sz="2000" b="1" dirty="0">
                <a:solidFill>
                  <a:srgbClr val="C00000"/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LEARN</a:t>
            </a:r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 . EMPOWER</a:t>
            </a:r>
            <a:endParaRPr lang="en-US" sz="1200" b="1" dirty="0">
              <a:solidFill>
                <a:prstClr val="black"/>
              </a:solidFill>
              <a:latin typeface="Casper" panose="02000506000000020004" pitchFamily="2" charset="0"/>
            </a:endParaRPr>
          </a:p>
          <a:p>
            <a:pPr eaLnBrk="1" hangingPunct="1"/>
            <a:endParaRPr lang="en-US" sz="1600" b="1" dirty="0">
              <a:latin typeface="Casper" panose="02000506000000020004" pitchFamily="2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885780" y="6043646"/>
            <a:ext cx="45719" cy="3706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871857" y="6296559"/>
            <a:ext cx="1830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2127857" y="2051945"/>
            <a:ext cx="9063318" cy="54753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>
                <a:latin typeface="Arial Black" panose="020B0A04020102020204" pitchFamily="34" charset="0"/>
                <a:ea typeface="Karla" pitchFamily="2" charset="0"/>
                <a:cs typeface="Karla" pitchFamily="2" charset="0"/>
              </a:rPr>
              <a:t>University Institute of Engineering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>
                <a:latin typeface="Arial Black" panose="020B0A04020102020204" pitchFamily="34" charset="0"/>
                <a:ea typeface="Karla" pitchFamily="2" charset="0"/>
                <a:cs typeface="Karla" pitchFamily="2" charset="0"/>
              </a:rPr>
              <a:t>DEPARTMENT OF COMPUTER SCIENCE &amp; ENGINEERING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Bachelor of Engineering (Computer Science &amp; Engineering) </a:t>
            </a:r>
          </a:p>
          <a:p>
            <a:pPr algn="ctr">
              <a:lnSpc>
                <a:spcPct val="90000"/>
              </a:lnSpc>
              <a:spcAft>
                <a:spcPct val="35000"/>
              </a:spcAft>
            </a:pP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Subject </a:t>
            </a:r>
            <a:r>
              <a:rPr lang="en-US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Name:</a:t>
            </a:r>
            <a:r>
              <a:rPr lang="en-US" altLang="en-US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Computer</a:t>
            </a:r>
            <a:r>
              <a:rPr lang="en-US" alt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Network</a:t>
            </a:r>
          </a:p>
          <a:p>
            <a:pPr algn="ctr">
              <a:lnSpc>
                <a:spcPct val="90000"/>
              </a:lnSpc>
              <a:spcAft>
                <a:spcPct val="35000"/>
              </a:spcAft>
            </a:pPr>
            <a:r>
              <a:rPr lang="en-US" alt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Subject Code: </a:t>
            </a:r>
            <a:r>
              <a:rPr lang="en-US" altLang="en-US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21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CSH-256/ 21ITH-256</a:t>
            </a:r>
            <a:endParaRPr lang="en-US" alt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200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200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eaLnBrk="1" hangingPunct="1"/>
            <a:endParaRPr lang="en-US" sz="1600" dirty="0">
              <a:latin typeface="Raleway ExtraBold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456502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379" name="Line 3"/>
          <p:cNvSpPr>
            <a:spLocks noChangeShapeType="1"/>
          </p:cNvSpPr>
          <p:nvPr/>
        </p:nvSpPr>
        <p:spPr bwMode="auto">
          <a:xfrm>
            <a:off x="203200" y="1371600"/>
            <a:ext cx="11684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69380" name="Text Box 4"/>
          <p:cNvSpPr txBox="1">
            <a:spLocks noChangeArrowheads="1"/>
          </p:cNvSpPr>
          <p:nvPr/>
        </p:nvSpPr>
        <p:spPr bwMode="auto">
          <a:xfrm>
            <a:off x="406401" y="762000"/>
            <a:ext cx="1149465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400" b="1" i="1" dirty="0" smtClean="0">
                <a:latin typeface="Times New Roman" pitchFamily="18" charset="0"/>
              </a:rPr>
              <a:t>Exposed </a:t>
            </a:r>
            <a:r>
              <a:rPr lang="en-US" sz="2400" b="1" i="1" dirty="0">
                <a:latin typeface="Times New Roman" pitchFamily="18" charset="0"/>
              </a:rPr>
              <a:t>station problem</a:t>
            </a:r>
          </a:p>
        </p:txBody>
      </p:sp>
      <p:sp>
        <p:nvSpPr>
          <p:cNvPr id="869381" name="Line 5"/>
          <p:cNvSpPr>
            <a:spLocks noChangeShapeType="1"/>
          </p:cNvSpPr>
          <p:nvPr/>
        </p:nvSpPr>
        <p:spPr bwMode="auto">
          <a:xfrm>
            <a:off x="203200" y="6248400"/>
            <a:ext cx="11684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869382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20801" y="1900238"/>
            <a:ext cx="8837084" cy="3509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091" name="Text Box 3"/>
          <p:cNvSpPr txBox="1">
            <a:spLocks noChangeArrowheads="1"/>
          </p:cNvSpPr>
          <p:nvPr/>
        </p:nvSpPr>
        <p:spPr bwMode="auto">
          <a:xfrm>
            <a:off x="304801" y="406400"/>
            <a:ext cx="911629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8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8" charset="0"/>
              </a:rPr>
              <a:t>BLUETOOTH</a:t>
            </a:r>
            <a:endParaRPr lang="en-US" sz="2800" dirty="0">
              <a:effectLst>
                <a:outerShdw blurRad="38100" dist="38100" dir="2700000" algn="tl">
                  <a:srgbClr val="C0C0C0"/>
                </a:outerShdw>
              </a:effectLst>
              <a:latin typeface="Times" pitchFamily="18" charset="0"/>
            </a:endParaRPr>
          </a:p>
        </p:txBody>
      </p:sp>
      <p:sp>
        <p:nvSpPr>
          <p:cNvPr id="857092" name="Text Box 4"/>
          <p:cNvSpPr txBox="1">
            <a:spLocks noChangeArrowheads="1"/>
          </p:cNvSpPr>
          <p:nvPr/>
        </p:nvSpPr>
        <p:spPr bwMode="auto">
          <a:xfrm>
            <a:off x="10972800" y="6400801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 sz="1800">
              <a:latin typeface="Times New Roman" pitchFamily="18" charset="0"/>
            </a:endParaRPr>
          </a:p>
        </p:txBody>
      </p:sp>
      <p:sp>
        <p:nvSpPr>
          <p:cNvPr id="857093" name="Rectangle 5"/>
          <p:cNvSpPr>
            <a:spLocks noChangeArrowheads="1"/>
          </p:cNvSpPr>
          <p:nvPr/>
        </p:nvSpPr>
        <p:spPr bwMode="auto">
          <a:xfrm>
            <a:off x="1741054" y="1546958"/>
            <a:ext cx="7735455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just" eaLnBrk="1" hangingPunct="1"/>
            <a:r>
              <a:rPr lang="en-US" sz="2800" i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Bluetooth</a:t>
            </a:r>
            <a:r>
              <a:rPr lang="en-US" sz="28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is a wireless LAN technology designed to connect devices of different functions such as telephones, notebooks, computers, cameras, printers, coffee makers, and so on. A Bluetooth LAN is an ad hoc network, which means that the network is formed spontaneously.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547" name="Line 3"/>
          <p:cNvSpPr>
            <a:spLocks noChangeShapeType="1"/>
          </p:cNvSpPr>
          <p:nvPr/>
        </p:nvSpPr>
        <p:spPr bwMode="auto">
          <a:xfrm>
            <a:off x="203200" y="1371600"/>
            <a:ext cx="11684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76548" name="Text Box 4"/>
          <p:cNvSpPr txBox="1">
            <a:spLocks noChangeArrowheads="1"/>
          </p:cNvSpPr>
          <p:nvPr/>
        </p:nvSpPr>
        <p:spPr bwMode="auto">
          <a:xfrm>
            <a:off x="170873" y="6234545"/>
            <a:ext cx="1067723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000" i="1" dirty="0" err="1" smtClean="0">
                <a:latin typeface="Times New Roman" pitchFamily="18" charset="0"/>
              </a:rPr>
              <a:t>Piconet</a:t>
            </a:r>
            <a:endParaRPr lang="en-US" sz="2000" i="1" dirty="0">
              <a:latin typeface="Times New Roman" pitchFamily="18" charset="0"/>
            </a:endParaRPr>
          </a:p>
        </p:txBody>
      </p:sp>
      <p:sp>
        <p:nvSpPr>
          <p:cNvPr id="876549" name="Line 5"/>
          <p:cNvSpPr>
            <a:spLocks noChangeShapeType="1"/>
          </p:cNvSpPr>
          <p:nvPr/>
        </p:nvSpPr>
        <p:spPr bwMode="auto">
          <a:xfrm>
            <a:off x="203200" y="6248400"/>
            <a:ext cx="11684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876550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02267" y="1500188"/>
            <a:ext cx="9872133" cy="444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571" name="Line 3"/>
          <p:cNvSpPr>
            <a:spLocks noChangeShapeType="1"/>
          </p:cNvSpPr>
          <p:nvPr/>
        </p:nvSpPr>
        <p:spPr bwMode="auto">
          <a:xfrm>
            <a:off x="203200" y="1371600"/>
            <a:ext cx="11684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77572" name="Text Box 4"/>
          <p:cNvSpPr txBox="1">
            <a:spLocks noChangeArrowheads="1"/>
          </p:cNvSpPr>
          <p:nvPr/>
        </p:nvSpPr>
        <p:spPr bwMode="auto">
          <a:xfrm>
            <a:off x="877454" y="6234546"/>
            <a:ext cx="1070494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000" i="1" dirty="0" err="1" smtClean="0">
                <a:latin typeface="Times New Roman" pitchFamily="18" charset="0"/>
              </a:rPr>
              <a:t>Scatternet</a:t>
            </a:r>
            <a:endParaRPr lang="en-US" sz="2000" i="1" dirty="0">
              <a:latin typeface="Times New Roman" pitchFamily="18" charset="0"/>
            </a:endParaRPr>
          </a:p>
        </p:txBody>
      </p:sp>
      <p:sp>
        <p:nvSpPr>
          <p:cNvPr id="877573" name="Line 5"/>
          <p:cNvSpPr>
            <a:spLocks noChangeShapeType="1"/>
          </p:cNvSpPr>
          <p:nvPr/>
        </p:nvSpPr>
        <p:spPr bwMode="auto">
          <a:xfrm>
            <a:off x="203200" y="6248400"/>
            <a:ext cx="11684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877574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1" y="1590676"/>
            <a:ext cx="10274300" cy="442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8039"/>
          </a:xfrm>
        </p:spPr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http://highered.mheducation.com/sites/0072967757/student_view0/chapter11/powerpoint_slides.html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https://www.tutorialspoint.com/data_communication_computer_network/data_link_control_and_protocols.htm</a:t>
            </a:r>
            <a:endParaRPr lang="en-US" dirty="0" smtClean="0"/>
          </a:p>
          <a:p>
            <a:r>
              <a:rPr lang="en-US" dirty="0" smtClean="0"/>
              <a:t>Data Communications and Networking by </a:t>
            </a:r>
            <a:r>
              <a:rPr lang="en-US" dirty="0" err="1" smtClean="0"/>
              <a:t>Behrouz</a:t>
            </a:r>
            <a:r>
              <a:rPr lang="en-US" dirty="0" smtClean="0"/>
              <a:t> A. </a:t>
            </a:r>
            <a:r>
              <a:rPr lang="en-US" dirty="0" err="1" smtClean="0"/>
              <a:t>Forouzan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www.mhhe.com/Forouzan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175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39CF3-5C66-47E1-8773-1AD30262E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25"/>
            <a:ext cx="10515600" cy="836757"/>
          </a:xfrm>
        </p:spPr>
        <p:txBody>
          <a:bodyPr/>
          <a:lstStyle/>
          <a:p>
            <a:pPr algn="ctr"/>
            <a:r>
              <a:rPr lang="en-US" dirty="0"/>
              <a:t>Syllabus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29C1C9-571A-41C5-AF2B-1FE61DD740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7528" y="692727"/>
            <a:ext cx="10461665" cy="592137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en-US" sz="1600" dirty="0"/>
          </a:p>
          <a:p>
            <a:pPr marL="0" indent="0" algn="just">
              <a:buNone/>
            </a:pPr>
            <a:r>
              <a:rPr lang="en-US" sz="1600" b="1" dirty="0"/>
              <a:t>     UNIT-I											</a:t>
            </a:r>
            <a:endParaRPr lang="en-US" sz="1600" dirty="0"/>
          </a:p>
          <a:p>
            <a:pPr marL="0" indent="0" algn="just">
              <a:buNone/>
            </a:pPr>
            <a:r>
              <a:rPr lang="en-US" sz="1600" b="1" dirty="0"/>
              <a:t>Introduction: </a:t>
            </a:r>
            <a:r>
              <a:rPr lang="en-US" sz="1600" dirty="0"/>
              <a:t>Introduction to network, types of transmission technologies</a:t>
            </a:r>
            <a:r>
              <a:rPr lang="en-US" sz="1600" b="1" dirty="0"/>
              <a:t>, </a:t>
            </a:r>
            <a:r>
              <a:rPr lang="en-US" sz="1600" dirty="0"/>
              <a:t>Network Categories: LAN, MAN, WAN (Wireless /Wired)</a:t>
            </a:r>
            <a:r>
              <a:rPr lang="en-US" sz="1600" b="1" dirty="0"/>
              <a:t>, </a:t>
            </a:r>
            <a:r>
              <a:rPr lang="en-US" sz="1600" dirty="0"/>
              <a:t>Network Software: Concept of Layers, Protocols, interfaces and services. Reference Models: OSI, TCP/IP and comparison, Concept of Topologies.	</a:t>
            </a:r>
          </a:p>
          <a:p>
            <a:pPr marL="0" indent="0" algn="just">
              <a:buNone/>
            </a:pPr>
            <a:r>
              <a:rPr lang="en-US" sz="1600" b="1" dirty="0"/>
              <a:t>Physical Layer: </a:t>
            </a:r>
            <a:r>
              <a:rPr lang="en-US" sz="1600" dirty="0"/>
              <a:t>Bit rate, Baud rate, Bandwidth,  Transmission Impairments: Attenuation, Distortion, Noise; Data rate limits: Nyquist formula, Shannon Formula, Modulation &amp; modems; Transmission Modes, Multiplexing: Frequency Division, Time Division, Wavelength Division;  Transmission Media: Twisted pair, coaxial, fiber optics, Wireless Transmission (radio, microwave &amp; infrared);Message switching, Circuit Switching &amp; Packet Switching. 				</a:t>
            </a:r>
            <a:r>
              <a:rPr lang="en-US" sz="1600" b="1" dirty="0" smtClean="0"/>
              <a:t>    UNIT-II</a:t>
            </a:r>
            <a:endParaRPr lang="en-US" sz="1600" b="1" dirty="0"/>
          </a:p>
          <a:p>
            <a:pPr marL="0" indent="0" algn="just">
              <a:buNone/>
            </a:pPr>
            <a:r>
              <a:rPr lang="en-US" sz="1600" b="1" dirty="0"/>
              <a:t>Data Link Layer: </a:t>
            </a:r>
            <a:r>
              <a:rPr lang="en-US" sz="1600" dirty="0"/>
              <a:t>Design issues</a:t>
            </a:r>
            <a:r>
              <a:rPr lang="en-US" sz="1600" b="1" dirty="0"/>
              <a:t>, </a:t>
            </a:r>
            <a:r>
              <a:rPr lang="en-US" sz="1600" dirty="0"/>
              <a:t>Error Detection &amp; Correction; Flow control &amp; Error Control; Sliding Window Protocols, ARQ: Stop &amp; Wait , Go Back n, Selective Repeat ; Examples of DLL protocols – HDLC, PPP; Medium Access Sub layer: Channel Allocation; Random Access: ALOHA, CSMA protocols; Controlled Access: Polling,   Reservation, Token Passing; Examples of IEEE standards(802.2,802.3,802.4, 802.5), Basics of Wi-Fi(802.11).</a:t>
            </a:r>
            <a:r>
              <a:rPr lang="en-US" sz="1600" b="1" dirty="0"/>
              <a:t>Network Layer: </a:t>
            </a:r>
            <a:r>
              <a:rPr lang="en-US" sz="1600" dirty="0"/>
              <a:t>Design issues</a:t>
            </a:r>
            <a:r>
              <a:rPr lang="en-US" sz="1600" b="1" dirty="0"/>
              <a:t>, </a:t>
            </a:r>
            <a:r>
              <a:rPr lang="en-US" sz="1600" dirty="0"/>
              <a:t>Logical Addressing: IPv4 &amp; IPv6; Packet Formats &amp; their comparison IPv4 &amp; IPv6; Routing Algorithms: Distance Vector, Link State </a:t>
            </a:r>
          </a:p>
          <a:p>
            <a:pPr marL="0" indent="0" algn="just">
              <a:buNone/>
            </a:pPr>
            <a:r>
              <a:rPr lang="en-US" sz="1600" b="1" dirty="0" smtClean="0"/>
              <a:t> UNIT-III</a:t>
            </a:r>
            <a:endParaRPr lang="en-US" sz="1600" dirty="0"/>
          </a:p>
          <a:p>
            <a:pPr marL="0" indent="0" algn="just">
              <a:buNone/>
            </a:pPr>
            <a:r>
              <a:rPr lang="en-US" sz="1600" b="1" dirty="0"/>
              <a:t>Network Layer(Continue):</a:t>
            </a:r>
            <a:r>
              <a:rPr lang="en-US" sz="1600" dirty="0"/>
              <a:t> Congestion Control: Principles of congestion control; Congestion prevention policies, Leaky bucket &amp; Token Bucket Algorithms.</a:t>
            </a:r>
          </a:p>
          <a:p>
            <a:pPr marL="0" indent="0" algn="just">
              <a:buNone/>
            </a:pPr>
            <a:r>
              <a:rPr lang="en-US" sz="1600" b="1" dirty="0"/>
              <a:t>Transport Layer: </a:t>
            </a:r>
            <a:r>
              <a:rPr lang="en-US" sz="1600" dirty="0"/>
              <a:t>Services provided to upper layers, Elements of Transport protocols. Addressing, Flow Control &amp; buffering; Example Transport protocols: TCP, SCTCP &amp; UDP.</a:t>
            </a:r>
          </a:p>
          <a:p>
            <a:pPr marL="0" indent="0" algn="just">
              <a:buNone/>
            </a:pPr>
            <a:r>
              <a:rPr lang="en-US" sz="1600" b="1" dirty="0"/>
              <a:t>Application Layer and Network Security</a:t>
            </a:r>
            <a:r>
              <a:rPr lang="en-US" sz="1600" dirty="0"/>
              <a:t>: Domain Name System, Simple Network Management Protocol, Electronic Mail, World Wide Web, Basics of authentication, Public and Private Key Cryptography, Digital Signatures and Certificates, Firewalls.</a:t>
            </a:r>
          </a:p>
        </p:txBody>
      </p:sp>
    </p:spTree>
    <p:extLst>
      <p:ext uri="{BB962C8B-B14F-4D97-AF65-F5344CB8AC3E}">
        <p14:creationId xmlns:p14="http://schemas.microsoft.com/office/powerpoint/2010/main" val="2019386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altLang="en-US" i="1" dirty="0" smtClean="0">
                <a:solidFill>
                  <a:srgbClr val="FF0066"/>
                </a:solidFill>
              </a:rPr>
              <a:t> Wireless LANs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i="1" dirty="0" smtClean="0">
              <a:solidFill>
                <a:srgbClr val="FF0066"/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251" name="Text Box 3"/>
          <p:cNvSpPr txBox="1">
            <a:spLocks noChangeArrowheads="1"/>
          </p:cNvSpPr>
          <p:nvPr/>
        </p:nvSpPr>
        <p:spPr bwMode="auto">
          <a:xfrm>
            <a:off x="914400" y="254000"/>
            <a:ext cx="5394281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/>
            <a:r>
              <a:rPr lang="en-US" sz="4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8" charset="0"/>
              </a:rPr>
              <a:t> </a:t>
            </a:r>
            <a:r>
              <a:rPr lang="en-US" sz="4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8" charset="0"/>
              </a:rPr>
              <a:t>IEEE 802.11</a:t>
            </a:r>
          </a:p>
        </p:txBody>
      </p:sp>
      <p:sp>
        <p:nvSpPr>
          <p:cNvPr id="565252" name="Text Box 4"/>
          <p:cNvSpPr txBox="1">
            <a:spLocks noChangeArrowheads="1"/>
          </p:cNvSpPr>
          <p:nvPr/>
        </p:nvSpPr>
        <p:spPr bwMode="auto">
          <a:xfrm>
            <a:off x="10968430" y="6400801"/>
            <a:ext cx="18910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/>
            <a:endParaRPr lang="en-US" sz="1800">
              <a:latin typeface="Times New Roman" pitchFamily="18" charset="0"/>
            </a:endParaRPr>
          </a:p>
        </p:txBody>
      </p:sp>
      <p:sp>
        <p:nvSpPr>
          <p:cNvPr id="565253" name="Rectangle 5"/>
          <p:cNvSpPr>
            <a:spLocks noChangeArrowheads="1"/>
          </p:cNvSpPr>
          <p:nvPr/>
        </p:nvSpPr>
        <p:spPr bwMode="auto">
          <a:xfrm>
            <a:off x="650140" y="1461790"/>
            <a:ext cx="11232442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just" eaLnBrk="1" hangingPunct="1"/>
            <a:r>
              <a:rPr lang="en-US" sz="2800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IEEE has defined the specifications for a wireless LAN, called IEEE 802.11, which covers the physical and data link layers.</a:t>
            </a:r>
          </a:p>
        </p:txBody>
      </p:sp>
      <p:sp>
        <p:nvSpPr>
          <p:cNvPr id="565277" name="Rectangle 29"/>
          <p:cNvSpPr>
            <a:spLocks noChangeArrowheads="1"/>
          </p:cNvSpPr>
          <p:nvPr/>
        </p:nvSpPr>
        <p:spPr bwMode="auto">
          <a:xfrm>
            <a:off x="-8361" y="4679950"/>
            <a:ext cx="9152361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buClr>
                <a:schemeClr val="tx1"/>
              </a:buClr>
              <a:buSzPct val="117000"/>
              <a:buFont typeface="Wingdings" pitchFamily="2" charset="2"/>
              <a:buNone/>
            </a:pPr>
            <a:r>
              <a:rPr lang="en-US" sz="2400">
                <a:solidFill>
                  <a:srgbClr val="0033CC"/>
                </a:solidFill>
                <a:latin typeface="Times New Roman" pitchFamily="18" charset="0"/>
              </a:rPr>
              <a:t>Architecture</a:t>
            </a:r>
            <a:r>
              <a:rPr lang="fr-FR" sz="2400">
                <a:solidFill>
                  <a:srgbClr val="0033CC"/>
                </a:solidFill>
                <a:latin typeface="Times New Roman" pitchFamily="18" charset="0"/>
              </a:rPr>
              <a:t/>
            </a:r>
            <a:br>
              <a:rPr lang="fr-FR" sz="2400">
                <a:solidFill>
                  <a:srgbClr val="0033CC"/>
                </a:solidFill>
                <a:latin typeface="Times New Roman" pitchFamily="18" charset="0"/>
              </a:rPr>
            </a:br>
            <a:r>
              <a:rPr lang="fr-FR" sz="2400">
                <a:solidFill>
                  <a:srgbClr val="0033CC"/>
                </a:solidFill>
                <a:latin typeface="Times New Roman" pitchFamily="18" charset="0"/>
              </a:rPr>
              <a:t>MAC Sublayer</a:t>
            </a:r>
          </a:p>
          <a:p>
            <a:pPr algn="just">
              <a:buClr>
                <a:schemeClr val="tx1"/>
              </a:buClr>
              <a:buSzPct val="117000"/>
              <a:buFont typeface="Wingdings" pitchFamily="2" charset="2"/>
              <a:buNone/>
            </a:pPr>
            <a:r>
              <a:rPr lang="fr-FR" sz="2400">
                <a:solidFill>
                  <a:srgbClr val="0033CC"/>
                </a:solidFill>
                <a:latin typeface="Times New Roman" pitchFamily="18" charset="0"/>
              </a:rPr>
              <a:t>Physical Layer</a:t>
            </a:r>
            <a:endParaRPr lang="en-US" sz="2400">
              <a:solidFill>
                <a:srgbClr val="0033CC"/>
              </a:solidFill>
              <a:latin typeface="Times New Roman" pitchFamily="18" charset="0"/>
            </a:endParaRPr>
          </a:p>
        </p:txBody>
      </p:sp>
      <p:sp>
        <p:nvSpPr>
          <p:cNvPr id="565278" name="Text Box 30"/>
          <p:cNvSpPr txBox="1">
            <a:spLocks noChangeArrowheads="1"/>
          </p:cNvSpPr>
          <p:nvPr/>
        </p:nvSpPr>
        <p:spPr bwMode="auto">
          <a:xfrm>
            <a:off x="145261" y="4203701"/>
            <a:ext cx="5703131" cy="523220"/>
          </a:xfrm>
          <a:prstGeom prst="rect">
            <a:avLst/>
          </a:prstGeom>
          <a:noFill/>
          <a:ln w="762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/>
            <a:r>
              <a:rPr lang="en-US" sz="2800" i="1" u="sng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Topics discussed in this section: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841" name="Line 9"/>
          <p:cNvSpPr>
            <a:spLocks noChangeShapeType="1"/>
          </p:cNvSpPr>
          <p:nvPr/>
        </p:nvSpPr>
        <p:spPr bwMode="auto">
          <a:xfrm>
            <a:off x="609600" y="2667000"/>
            <a:ext cx="108712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88842" name="Line 10"/>
          <p:cNvSpPr>
            <a:spLocks noChangeShapeType="1"/>
          </p:cNvSpPr>
          <p:nvPr/>
        </p:nvSpPr>
        <p:spPr bwMode="auto">
          <a:xfrm>
            <a:off x="611717" y="4876800"/>
            <a:ext cx="108712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88843" name="Rectangle 11"/>
          <p:cNvSpPr>
            <a:spLocks noChangeArrowheads="1"/>
          </p:cNvSpPr>
          <p:nvPr/>
        </p:nvSpPr>
        <p:spPr bwMode="auto">
          <a:xfrm>
            <a:off x="660400" y="2759075"/>
            <a:ext cx="10769600" cy="1077218"/>
          </a:xfrm>
          <a:prstGeom prst="rect">
            <a:avLst/>
          </a:prstGeom>
          <a:solidFill>
            <a:srgbClr val="99FF33"/>
          </a:solidFill>
          <a:ln w="762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3200" dirty="0"/>
              <a:t>A BSS without an AP is called an ad</a:t>
            </a:r>
            <a:r>
              <a:rPr lang="en-US" sz="3200" dirty="0">
                <a:solidFill>
                  <a:schemeClr val="hlink"/>
                </a:solidFill>
              </a:rPr>
              <a:t> hoc</a:t>
            </a:r>
            <a:r>
              <a:rPr lang="en-US" sz="3200" dirty="0"/>
              <a:t> network;</a:t>
            </a:r>
          </a:p>
          <a:p>
            <a:pPr algn="ctr"/>
            <a:r>
              <a:rPr lang="en-US" sz="3200" dirty="0"/>
              <a:t>a BSS with an AP is called an</a:t>
            </a:r>
            <a:r>
              <a:rPr lang="en-US" sz="3200" dirty="0">
                <a:solidFill>
                  <a:schemeClr val="hlink"/>
                </a:solidFill>
              </a:rPr>
              <a:t> infrastructure</a:t>
            </a:r>
            <a:r>
              <a:rPr lang="en-US" sz="3200" dirty="0"/>
              <a:t> network.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609600" y="1981200"/>
            <a:ext cx="1524000" cy="566738"/>
            <a:chOff x="1200" y="1248"/>
            <a:chExt cx="720" cy="357"/>
          </a:xfrm>
        </p:grpSpPr>
        <p:pic>
          <p:nvPicPr>
            <p:cNvPr id="888845" name="Picture 1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00" y="1248"/>
              <a:ext cx="720" cy="3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888846" name="Text Box 14"/>
            <p:cNvSpPr txBox="1">
              <a:spLocks noChangeArrowheads="1"/>
            </p:cNvSpPr>
            <p:nvPr/>
          </p:nvSpPr>
          <p:spPr bwMode="auto">
            <a:xfrm>
              <a:off x="1284" y="1248"/>
              <a:ext cx="407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800" i="1">
                  <a:solidFill>
                    <a:schemeClr val="hlink"/>
                  </a:solidFill>
                  <a:latin typeface="Times New Roman" pitchFamily="18" charset="0"/>
                </a:rPr>
                <a:t>Note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115" name="Line 3"/>
          <p:cNvSpPr>
            <a:spLocks noChangeShapeType="1"/>
          </p:cNvSpPr>
          <p:nvPr/>
        </p:nvSpPr>
        <p:spPr bwMode="auto">
          <a:xfrm>
            <a:off x="203200" y="1371600"/>
            <a:ext cx="11684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58116" name="Text Box 4"/>
          <p:cNvSpPr txBox="1">
            <a:spLocks noChangeArrowheads="1"/>
          </p:cNvSpPr>
          <p:nvPr/>
        </p:nvSpPr>
        <p:spPr bwMode="auto">
          <a:xfrm>
            <a:off x="4599710" y="803565"/>
            <a:ext cx="286595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000" b="1" i="1" dirty="0" smtClean="0">
                <a:latin typeface="Times New Roman" pitchFamily="18" charset="0"/>
              </a:rPr>
              <a:t>Basic </a:t>
            </a:r>
            <a:r>
              <a:rPr lang="en-US" sz="2000" b="1" i="1" dirty="0">
                <a:latin typeface="Times New Roman" pitchFamily="18" charset="0"/>
              </a:rPr>
              <a:t>service sets (BSSs)</a:t>
            </a:r>
          </a:p>
        </p:txBody>
      </p:sp>
      <p:sp>
        <p:nvSpPr>
          <p:cNvPr id="858117" name="Line 5"/>
          <p:cNvSpPr>
            <a:spLocks noChangeShapeType="1"/>
          </p:cNvSpPr>
          <p:nvPr/>
        </p:nvSpPr>
        <p:spPr bwMode="auto">
          <a:xfrm>
            <a:off x="203200" y="6248400"/>
            <a:ext cx="11684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858119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3552" y="1731964"/>
            <a:ext cx="11322049" cy="3754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332" name="Text Box 4"/>
          <p:cNvSpPr txBox="1">
            <a:spLocks noChangeArrowheads="1"/>
          </p:cNvSpPr>
          <p:nvPr/>
        </p:nvSpPr>
        <p:spPr bwMode="auto">
          <a:xfrm>
            <a:off x="905165" y="789709"/>
            <a:ext cx="1003992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000" b="1" i="1" dirty="0" smtClean="0">
                <a:latin typeface="Times New Roman" pitchFamily="18" charset="0"/>
              </a:rPr>
              <a:t>Hidden </a:t>
            </a:r>
            <a:r>
              <a:rPr lang="en-US" sz="2000" b="1" i="1" dirty="0">
                <a:latin typeface="Times New Roman" pitchFamily="18" charset="0"/>
              </a:rPr>
              <a:t>station problem</a:t>
            </a:r>
          </a:p>
        </p:txBody>
      </p:sp>
      <p:sp>
        <p:nvSpPr>
          <p:cNvPr id="867333" name="Line 5"/>
          <p:cNvSpPr>
            <a:spLocks noChangeShapeType="1"/>
          </p:cNvSpPr>
          <p:nvPr/>
        </p:nvSpPr>
        <p:spPr bwMode="auto">
          <a:xfrm>
            <a:off x="203200" y="6248400"/>
            <a:ext cx="11684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867335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46717" y="2149476"/>
            <a:ext cx="9726083" cy="303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817" name="Line 9"/>
          <p:cNvSpPr>
            <a:spLocks noChangeShapeType="1"/>
          </p:cNvSpPr>
          <p:nvPr/>
        </p:nvSpPr>
        <p:spPr bwMode="auto">
          <a:xfrm>
            <a:off x="609600" y="2895600"/>
            <a:ext cx="108712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87818" name="Line 10"/>
          <p:cNvSpPr>
            <a:spLocks noChangeShapeType="1"/>
          </p:cNvSpPr>
          <p:nvPr/>
        </p:nvSpPr>
        <p:spPr bwMode="auto">
          <a:xfrm>
            <a:off x="611717" y="4648200"/>
            <a:ext cx="108712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87819" name="Rectangle 11"/>
          <p:cNvSpPr>
            <a:spLocks noChangeArrowheads="1"/>
          </p:cNvSpPr>
          <p:nvPr/>
        </p:nvSpPr>
        <p:spPr bwMode="auto">
          <a:xfrm>
            <a:off x="660400" y="3000375"/>
            <a:ext cx="10769600" cy="954107"/>
          </a:xfrm>
          <a:prstGeom prst="rect">
            <a:avLst/>
          </a:prstGeom>
          <a:solidFill>
            <a:srgbClr val="99FF33"/>
          </a:solidFill>
          <a:ln w="762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800" dirty="0"/>
              <a:t>The CTS frame in CSMA/CA handshake can prevent collision from </a:t>
            </a:r>
            <a:br>
              <a:rPr lang="en-US" sz="2800" dirty="0"/>
            </a:br>
            <a:r>
              <a:rPr lang="en-US" sz="2800" dirty="0"/>
              <a:t>a hidden station.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609600" y="2209800"/>
            <a:ext cx="1524000" cy="566738"/>
            <a:chOff x="1200" y="1248"/>
            <a:chExt cx="720" cy="357"/>
          </a:xfrm>
        </p:grpSpPr>
        <p:pic>
          <p:nvPicPr>
            <p:cNvPr id="887821" name="Picture 1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00" y="1248"/>
              <a:ext cx="720" cy="3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887822" name="Text Box 14"/>
            <p:cNvSpPr txBox="1">
              <a:spLocks noChangeArrowheads="1"/>
            </p:cNvSpPr>
            <p:nvPr/>
          </p:nvSpPr>
          <p:spPr bwMode="auto">
            <a:xfrm>
              <a:off x="1284" y="1248"/>
              <a:ext cx="407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800" i="1">
                  <a:solidFill>
                    <a:schemeClr val="hlink"/>
                  </a:solidFill>
                  <a:latin typeface="Times New Roman" pitchFamily="18" charset="0"/>
                </a:rPr>
                <a:t>Note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355" name="Line 3"/>
          <p:cNvSpPr>
            <a:spLocks noChangeShapeType="1"/>
          </p:cNvSpPr>
          <p:nvPr/>
        </p:nvSpPr>
        <p:spPr bwMode="auto">
          <a:xfrm>
            <a:off x="203200" y="1371600"/>
            <a:ext cx="11684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68356" name="Text Box 4"/>
          <p:cNvSpPr txBox="1">
            <a:spLocks noChangeArrowheads="1"/>
          </p:cNvSpPr>
          <p:nvPr/>
        </p:nvSpPr>
        <p:spPr bwMode="auto">
          <a:xfrm>
            <a:off x="2401455" y="900546"/>
            <a:ext cx="706635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i="1" dirty="0" smtClean="0">
                <a:latin typeface="Times New Roman" pitchFamily="18" charset="0"/>
              </a:rPr>
              <a:t>Use </a:t>
            </a:r>
            <a:r>
              <a:rPr lang="en-US" sz="2400" b="1" i="1" dirty="0">
                <a:latin typeface="Times New Roman" pitchFamily="18" charset="0"/>
              </a:rPr>
              <a:t>of handshaking to prevent hidden station problem</a:t>
            </a:r>
          </a:p>
        </p:txBody>
      </p:sp>
      <p:sp>
        <p:nvSpPr>
          <p:cNvPr id="868357" name="Line 5"/>
          <p:cNvSpPr>
            <a:spLocks noChangeShapeType="1"/>
          </p:cNvSpPr>
          <p:nvPr/>
        </p:nvSpPr>
        <p:spPr bwMode="auto">
          <a:xfrm>
            <a:off x="203200" y="6248400"/>
            <a:ext cx="11684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868358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9667" y="1963738"/>
            <a:ext cx="10750551" cy="3598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COLOR-A3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F4A4A"/>
      </a:accent1>
      <a:accent2>
        <a:srgbClr val="262626"/>
      </a:accent2>
      <a:accent3>
        <a:srgbClr val="EF4A4A"/>
      </a:accent3>
      <a:accent4>
        <a:srgbClr val="262626"/>
      </a:accent4>
      <a:accent5>
        <a:srgbClr val="EF4A4A"/>
      </a:accent5>
      <a:accent6>
        <a:srgbClr val="262626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smaple</Template>
  <TotalTime>2346</TotalTime>
  <Words>206</Words>
  <Application>Microsoft Office PowerPoint</Application>
  <PresentationFormat>Widescreen</PresentationFormat>
  <Paragraphs>55</Paragraphs>
  <Slides>14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8" baseType="lpstr">
      <vt:lpstr>Arial</vt:lpstr>
      <vt:lpstr>Arial Black</vt:lpstr>
      <vt:lpstr>Arial Unicode MS</vt:lpstr>
      <vt:lpstr>Calibri</vt:lpstr>
      <vt:lpstr>Calibri Light</vt:lpstr>
      <vt:lpstr>Casper</vt:lpstr>
      <vt:lpstr>Karla</vt:lpstr>
      <vt:lpstr>Raleway ExtraBold</vt:lpstr>
      <vt:lpstr>Times</vt:lpstr>
      <vt:lpstr>Times New Roman</vt:lpstr>
      <vt:lpstr>Wingdings</vt:lpstr>
      <vt:lpstr>1_Office Theme</vt:lpstr>
      <vt:lpstr>Contents Slide Master</vt:lpstr>
      <vt:lpstr>CorelDRAW</vt:lpstr>
      <vt:lpstr>PowerPoint Presentation</vt:lpstr>
      <vt:lpstr>Syllabus</vt:lpstr>
      <vt:lpstr>  Wireless LANs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Branding</dc:creator>
  <cp:lastModifiedBy>jaideepmudhar@gmail.com</cp:lastModifiedBy>
  <cp:revision>220</cp:revision>
  <dcterms:created xsi:type="dcterms:W3CDTF">2019-01-09T10:33:58Z</dcterms:created>
  <dcterms:modified xsi:type="dcterms:W3CDTF">2023-01-25T04:14:21Z</dcterms:modified>
</cp:coreProperties>
</file>