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8.jpg" ContentType="image/jpeg"/>
  <Override PartName="/ppt/media/image9.jpg" ContentType="image/jpeg"/>
  <Override PartName="/ppt/media/image10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7" r:id="rId24"/>
    <p:sldId id="291" r:id="rId25"/>
    <p:sldId id="294" r:id="rId26"/>
    <p:sldId id="296" r:id="rId27"/>
    <p:sldId id="297" r:id="rId28"/>
    <p:sldId id="298" r:id="rId29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122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t Singh" userId="8d5ecef1a898ff0f" providerId="LiveId" clId="{DF6A0D28-7FCF-49E4-A886-729673520BBE}"/>
    <pc:docChg chg="undo custSel delSld modSld">
      <pc:chgData name="Rajat Singh" userId="8d5ecef1a898ff0f" providerId="LiveId" clId="{DF6A0D28-7FCF-49E4-A886-729673520BBE}" dt="2023-11-01T09:46:42.866" v="785" actId="20577"/>
      <pc:docMkLst>
        <pc:docMk/>
      </pc:docMkLst>
      <pc:sldChg chg="modSp mod">
        <pc:chgData name="Rajat Singh" userId="8d5ecef1a898ff0f" providerId="LiveId" clId="{DF6A0D28-7FCF-49E4-A886-729673520BBE}" dt="2023-10-31T07:31:58.610" v="72" actId="20577"/>
        <pc:sldMkLst>
          <pc:docMk/>
          <pc:sldMk cId="0" sldId="256"/>
        </pc:sldMkLst>
        <pc:spChg chg="mod">
          <ac:chgData name="Rajat Singh" userId="8d5ecef1a898ff0f" providerId="LiveId" clId="{DF6A0D28-7FCF-49E4-A886-729673520BBE}" dt="2023-10-31T07:31:58.610" v="72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Rajat Singh" userId="8d5ecef1a898ff0f" providerId="LiveId" clId="{DF6A0D28-7FCF-49E4-A886-729673520BBE}" dt="2023-11-01T09:39:38.837" v="373" actId="20577"/>
        <pc:sldMkLst>
          <pc:docMk/>
          <pc:sldMk cId="0" sldId="258"/>
        </pc:sldMkLst>
        <pc:spChg chg="mod">
          <ac:chgData name="Rajat Singh" userId="8d5ecef1a898ff0f" providerId="LiveId" clId="{DF6A0D28-7FCF-49E4-A886-729673520BBE}" dt="2023-11-01T09:37:46.619" v="309" actId="20577"/>
          <ac:spMkLst>
            <pc:docMk/>
            <pc:sldMk cId="0" sldId="258"/>
            <ac:spMk id="3" creationId="{00000000-0000-0000-0000-000000000000}"/>
          </ac:spMkLst>
        </pc:spChg>
        <pc:spChg chg="mod">
          <ac:chgData name="Rajat Singh" userId="8d5ecef1a898ff0f" providerId="LiveId" clId="{DF6A0D28-7FCF-49E4-A886-729673520BBE}" dt="2023-11-01T09:39:38.837" v="373" actId="20577"/>
          <ac:spMkLst>
            <pc:docMk/>
            <pc:sldMk cId="0" sldId="258"/>
            <ac:spMk id="4" creationId="{00000000-0000-0000-0000-000000000000}"/>
          </ac:spMkLst>
        </pc:spChg>
      </pc:sldChg>
      <pc:sldChg chg="modSp mod">
        <pc:chgData name="Rajat Singh" userId="8d5ecef1a898ff0f" providerId="LiveId" clId="{DF6A0D28-7FCF-49E4-A886-729673520BBE}" dt="2023-11-01T09:46:42.866" v="785" actId="20577"/>
        <pc:sldMkLst>
          <pc:docMk/>
          <pc:sldMk cId="0" sldId="259"/>
        </pc:sldMkLst>
        <pc:spChg chg="mod">
          <ac:chgData name="Rajat Singh" userId="8d5ecef1a898ff0f" providerId="LiveId" clId="{DF6A0D28-7FCF-49E4-A886-729673520BBE}" dt="2023-11-01T09:46:42.866" v="785" actId="20577"/>
          <ac:spMkLst>
            <pc:docMk/>
            <pc:sldMk cId="0" sldId="259"/>
            <ac:spMk id="3" creationId="{AFF41B56-24B5-7A06-2BF2-9C653192527D}"/>
          </ac:spMkLst>
        </pc:spChg>
      </pc:sldChg>
      <pc:sldChg chg="modSp mod">
        <pc:chgData name="Rajat Singh" userId="8d5ecef1a898ff0f" providerId="LiveId" clId="{DF6A0D28-7FCF-49E4-A886-729673520BBE}" dt="2023-11-01T09:35:37.991" v="281" actId="20577"/>
        <pc:sldMkLst>
          <pc:docMk/>
          <pc:sldMk cId="0" sldId="280"/>
        </pc:sldMkLst>
        <pc:spChg chg="mod">
          <ac:chgData name="Rajat Singh" userId="8d5ecef1a898ff0f" providerId="LiveId" clId="{DF6A0D28-7FCF-49E4-A886-729673520BBE}" dt="2023-11-01T09:35:37.991" v="281" actId="20577"/>
          <ac:spMkLst>
            <pc:docMk/>
            <pc:sldMk cId="0" sldId="280"/>
            <ac:spMk id="3" creationId="{00000000-0000-0000-0000-000000000000}"/>
          </ac:spMkLst>
        </pc:spChg>
      </pc:sldChg>
      <pc:sldChg chg="modSp mod">
        <pc:chgData name="Rajat Singh" userId="8d5ecef1a898ff0f" providerId="LiveId" clId="{DF6A0D28-7FCF-49E4-A886-729673520BBE}" dt="2023-11-01T09:35:43.581" v="283" actId="20577"/>
        <pc:sldMkLst>
          <pc:docMk/>
          <pc:sldMk cId="0" sldId="281"/>
        </pc:sldMkLst>
        <pc:spChg chg="mod">
          <ac:chgData name="Rajat Singh" userId="8d5ecef1a898ff0f" providerId="LiveId" clId="{DF6A0D28-7FCF-49E4-A886-729673520BBE}" dt="2023-11-01T09:35:43.581" v="283" actId="20577"/>
          <ac:spMkLst>
            <pc:docMk/>
            <pc:sldMk cId="0" sldId="281"/>
            <ac:spMk id="3" creationId="{00000000-0000-0000-0000-000000000000}"/>
          </ac:spMkLst>
        </pc:spChg>
      </pc:sldChg>
      <pc:sldChg chg="modSp mod">
        <pc:chgData name="Rajat Singh" userId="8d5ecef1a898ff0f" providerId="LiveId" clId="{DF6A0D28-7FCF-49E4-A886-729673520BBE}" dt="2023-11-01T09:35:50.624" v="285" actId="20577"/>
        <pc:sldMkLst>
          <pc:docMk/>
          <pc:sldMk cId="0" sldId="282"/>
        </pc:sldMkLst>
        <pc:spChg chg="mod">
          <ac:chgData name="Rajat Singh" userId="8d5ecef1a898ff0f" providerId="LiveId" clId="{DF6A0D28-7FCF-49E4-A886-729673520BBE}" dt="2023-11-01T09:35:50.624" v="285" actId="20577"/>
          <ac:spMkLst>
            <pc:docMk/>
            <pc:sldMk cId="0" sldId="282"/>
            <ac:spMk id="3" creationId="{00000000-0000-0000-0000-000000000000}"/>
          </ac:spMkLst>
        </pc:spChg>
      </pc:sldChg>
      <pc:sldChg chg="modSp mod">
        <pc:chgData name="Rajat Singh" userId="8d5ecef1a898ff0f" providerId="LiveId" clId="{DF6A0D28-7FCF-49E4-A886-729673520BBE}" dt="2023-11-01T09:35:57.409" v="287" actId="20577"/>
        <pc:sldMkLst>
          <pc:docMk/>
          <pc:sldMk cId="0" sldId="284"/>
        </pc:sldMkLst>
        <pc:spChg chg="mod">
          <ac:chgData name="Rajat Singh" userId="8d5ecef1a898ff0f" providerId="LiveId" clId="{DF6A0D28-7FCF-49E4-A886-729673520BBE}" dt="2023-11-01T09:35:04.740" v="279" actId="20577"/>
          <ac:spMkLst>
            <pc:docMk/>
            <pc:sldMk cId="0" sldId="284"/>
            <ac:spMk id="2" creationId="{00000000-0000-0000-0000-000000000000}"/>
          </ac:spMkLst>
        </pc:spChg>
        <pc:spChg chg="mod">
          <ac:chgData name="Rajat Singh" userId="8d5ecef1a898ff0f" providerId="LiveId" clId="{DF6A0D28-7FCF-49E4-A886-729673520BBE}" dt="2023-11-01T09:35:57.409" v="287" actId="20577"/>
          <ac:spMkLst>
            <pc:docMk/>
            <pc:sldMk cId="0" sldId="284"/>
            <ac:spMk id="3" creationId="{00000000-0000-0000-0000-000000000000}"/>
          </ac:spMkLst>
        </pc:spChg>
      </pc:sldChg>
      <pc:sldChg chg="addSp delSp modSp mod">
        <pc:chgData name="Rajat Singh" userId="8d5ecef1a898ff0f" providerId="LiveId" clId="{DF6A0D28-7FCF-49E4-A886-729673520BBE}" dt="2023-11-01T07:44:41.885" v="199" actId="122"/>
        <pc:sldMkLst>
          <pc:docMk/>
          <pc:sldMk cId="0" sldId="287"/>
        </pc:sldMkLst>
        <pc:spChg chg="mod">
          <ac:chgData name="Rajat Singh" userId="8d5ecef1a898ff0f" providerId="LiveId" clId="{DF6A0D28-7FCF-49E4-A886-729673520BBE}" dt="2023-11-01T07:37:19.463" v="74" actId="20577"/>
          <ac:spMkLst>
            <pc:docMk/>
            <pc:sldMk cId="0" sldId="287"/>
            <ac:spMk id="6" creationId="{C0C6F4B6-7515-991D-7B3D-DD0D56D10AE5}"/>
          </ac:spMkLst>
        </pc:spChg>
        <pc:spChg chg="add mod">
          <ac:chgData name="Rajat Singh" userId="8d5ecef1a898ff0f" providerId="LiveId" clId="{DF6A0D28-7FCF-49E4-A886-729673520BBE}" dt="2023-11-01T07:44:41.885" v="199" actId="122"/>
          <ac:spMkLst>
            <pc:docMk/>
            <pc:sldMk cId="0" sldId="287"/>
            <ac:spMk id="10" creationId="{398B11FF-B247-06FC-98F7-2D0D96026064}"/>
          </ac:spMkLst>
        </pc:spChg>
        <pc:picChg chg="add del mod">
          <ac:chgData name="Rajat Singh" userId="8d5ecef1a898ff0f" providerId="LiveId" clId="{DF6A0D28-7FCF-49E4-A886-729673520BBE}" dt="2023-11-01T07:38:31.458" v="95" actId="478"/>
          <ac:picMkLst>
            <pc:docMk/>
            <pc:sldMk cId="0" sldId="287"/>
            <ac:picMk id="3" creationId="{127023B3-8C0D-2CE9-E3B1-F216756FD090}"/>
          </ac:picMkLst>
        </pc:picChg>
        <pc:picChg chg="add del mod">
          <ac:chgData name="Rajat Singh" userId="8d5ecef1a898ff0f" providerId="LiveId" clId="{DF6A0D28-7FCF-49E4-A886-729673520BBE}" dt="2023-11-01T07:39:11.701" v="107"/>
          <ac:picMkLst>
            <pc:docMk/>
            <pc:sldMk cId="0" sldId="287"/>
            <ac:picMk id="5" creationId="{A0E94554-3DD8-06F9-DBE6-DC30DD9BDD41}"/>
          </ac:picMkLst>
        </pc:picChg>
        <pc:picChg chg="add mod">
          <ac:chgData name="Rajat Singh" userId="8d5ecef1a898ff0f" providerId="LiveId" clId="{DF6A0D28-7FCF-49E4-A886-729673520BBE}" dt="2023-11-01T07:41:23.730" v="121" actId="1076"/>
          <ac:picMkLst>
            <pc:docMk/>
            <pc:sldMk cId="0" sldId="287"/>
            <ac:picMk id="8" creationId="{8F0AC0BF-D8CB-9AE6-1FF0-523B5BD5916C}"/>
          </ac:picMkLst>
        </pc:picChg>
      </pc:sldChg>
      <pc:sldChg chg="addSp modSp mod">
        <pc:chgData name="Rajat Singh" userId="8d5ecef1a898ff0f" providerId="LiveId" clId="{DF6A0D28-7FCF-49E4-A886-729673520BBE}" dt="2023-11-01T07:47:10.877" v="276" actId="122"/>
        <pc:sldMkLst>
          <pc:docMk/>
          <pc:sldMk cId="0" sldId="291"/>
        </pc:sldMkLst>
        <pc:spChg chg="add mod">
          <ac:chgData name="Rajat Singh" userId="8d5ecef1a898ff0f" providerId="LiveId" clId="{DF6A0D28-7FCF-49E4-A886-729673520BBE}" dt="2023-11-01T07:46:04.395" v="248" actId="122"/>
          <ac:spMkLst>
            <pc:docMk/>
            <pc:sldMk cId="0" sldId="291"/>
            <ac:spMk id="4" creationId="{45F78AB9-FDDB-FF54-309D-0B22B2700554}"/>
          </ac:spMkLst>
        </pc:spChg>
        <pc:spChg chg="add mod">
          <ac:chgData name="Rajat Singh" userId="8d5ecef1a898ff0f" providerId="LiveId" clId="{DF6A0D28-7FCF-49E4-A886-729673520BBE}" dt="2023-11-01T07:47:10.877" v="276" actId="122"/>
          <ac:spMkLst>
            <pc:docMk/>
            <pc:sldMk cId="0" sldId="291"/>
            <ac:spMk id="7" creationId="{FD58A73B-1495-BA91-8E28-EC3B9C4A969E}"/>
          </ac:spMkLst>
        </pc:spChg>
        <pc:picChg chg="add mod">
          <ac:chgData name="Rajat Singh" userId="8d5ecef1a898ff0f" providerId="LiveId" clId="{DF6A0D28-7FCF-49E4-A886-729673520BBE}" dt="2023-11-01T07:45:25.522" v="209" actId="14100"/>
          <ac:picMkLst>
            <pc:docMk/>
            <pc:sldMk cId="0" sldId="291"/>
            <ac:picMk id="3" creationId="{BB054AA2-BB29-FADE-FF9D-B34CA9D099A9}"/>
          </ac:picMkLst>
        </pc:picChg>
        <pc:picChg chg="add mod">
          <ac:chgData name="Rajat Singh" userId="8d5ecef1a898ff0f" providerId="LiveId" clId="{DF6A0D28-7FCF-49E4-A886-729673520BBE}" dt="2023-11-01T07:46:39.946" v="254" actId="14100"/>
          <ac:picMkLst>
            <pc:docMk/>
            <pc:sldMk cId="0" sldId="291"/>
            <ac:picMk id="6" creationId="{2A833B16-82BD-0BC5-0152-31218E84C846}"/>
          </ac:picMkLst>
        </pc:picChg>
      </pc:sldChg>
      <pc:sldChg chg="del">
        <pc:chgData name="Rajat Singh" userId="8d5ecef1a898ff0f" providerId="LiveId" clId="{DF6A0D28-7FCF-49E4-A886-729673520BBE}" dt="2023-11-01T07:47:39.465" v="277" actId="2696"/>
        <pc:sldMkLst>
          <pc:docMk/>
          <pc:sldMk cId="0" sldId="29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ftp/arxiv/papers/2112/2112.05753.pdf" TargetMode="External"/><Relationship Id="rId3" Type="http://schemas.openxmlformats.org/officeDocument/2006/relationships/hyperlink" Target="https://rpubs.com/Learning-Monk/air-quality-in-indian-cities" TargetMode="External"/><Relationship Id="rId7" Type="http://schemas.openxmlformats.org/officeDocument/2006/relationships/hyperlink" Target="https://ieeexplore.ieee.org/document/1005545" TargetMode="External"/><Relationship Id="rId2" Type="http://schemas.openxmlformats.org/officeDocument/2006/relationships/hyperlink" Target="https://www.kaggle.com/code/kewalchavan/air-quality-index-prediction-using-svm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researchgate.net/publication/333686129_Prediction_of_air_pollution_index_API_using_support_vector_machine_SVM" TargetMode="External"/><Relationship Id="rId5" Type="http://schemas.openxmlformats.org/officeDocument/2006/relationships/hyperlink" Target="https://www.sciencedirect.com/science/article/abs/pii/S2213343719303318?fr=RR-2&amp;ref=pdf_download&amp;rr=7c37475d0ca48e78" TargetMode="External"/><Relationship Id="rId10" Type="http://schemas.openxmlformats.org/officeDocument/2006/relationships/hyperlink" Target="https://ijariie.com/AdminUploadPdf/A_Survey_on_Machine_Learning_Based_Prediction_of_Air__Quality_Index_ijariie15775.pdf" TargetMode="External"/><Relationship Id="rId4" Type="http://schemas.openxmlformats.org/officeDocument/2006/relationships/hyperlink" Target="https://link.springer.com/article/10.1007/s13762-022-04241-5" TargetMode="External"/><Relationship Id="rId9" Type="http://schemas.openxmlformats.org/officeDocument/2006/relationships/hyperlink" Target="https://www.ijraset.com/research-paper/prediction-of-air-quality-index-using-supervised-machine-learning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icsbiz.com/pros-and-cons-of-support-vector-machine-svm/" TargetMode="External"/><Relationship Id="rId2" Type="http://schemas.openxmlformats.org/officeDocument/2006/relationships/hyperlink" Target="https://www.bing.com/ck/a?!&amp;&amp;p=c370ececf5c840cfJmltdHM9MTY4MzMzMTIwMCZpZ3VpZD0zMTA3MWVkNS0zODdmLTYxM2UtMjBlYi0wZGRjMzljODYwNmQmaW5zaWQ9NTE3Nw&amp;ptn=3&amp;hsh=3&amp;fclid=31071ed5-387f-613e-20eb-0ddc39c8606d&amp;psq=%22%e2%80%a2%2BSVM%2Bclassifiers%2Bperform%2Bwell%2Bin%2Bhigh-dimensional%2Bspace%2Band%2Bhave%2Bexcellent%2Baccuracy.%22&amp;u=a1aHR0cHM6Ly9za2lsbC1seW5jLmNvbS9zdHVkZW50LXByb2plY3RzL3Byb2plY3QtMi1zdXBwbHktYW5kLWRlbWFuZC1nYXAtYW5hbHlzaXMtMw&amp;ntb=1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skill-lync.com/student-projects/supervised-learning-classification-week-7-challenge-75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3810" y="1110488"/>
            <a:ext cx="4888230" cy="3810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Times New Roman"/>
                <a:cs typeface="Times New Roman"/>
              </a:rPr>
              <a:t>WEATHER FORECASTING WEB APPLICATION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35280" algn="ctr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PR</a:t>
            </a:r>
            <a:r>
              <a:rPr sz="1400" b="1" dirty="0">
                <a:latin typeface="Times New Roman"/>
                <a:cs typeface="Times New Roman"/>
              </a:rPr>
              <a:t>OJE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5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331470" algn="ctr">
              <a:lnSpc>
                <a:spcPct val="100000"/>
              </a:lnSpc>
            </a:pPr>
            <a:r>
              <a:rPr sz="1400" b="1" i="1" spc="-15" dirty="0">
                <a:latin typeface="Times New Roman"/>
                <a:cs typeface="Times New Roman"/>
              </a:rPr>
              <a:t>Su</a:t>
            </a:r>
            <a:r>
              <a:rPr sz="1400" b="1" i="1" spc="-10" dirty="0">
                <a:latin typeface="Times New Roman"/>
                <a:cs typeface="Times New Roman"/>
              </a:rPr>
              <a:t>b</a:t>
            </a:r>
            <a:r>
              <a:rPr sz="1400" b="1" i="1" spc="5" dirty="0">
                <a:latin typeface="Times New Roman"/>
                <a:cs typeface="Times New Roman"/>
              </a:rPr>
              <a:t>m</a:t>
            </a:r>
            <a:r>
              <a:rPr sz="1400" b="1" i="1" spc="-20" dirty="0">
                <a:latin typeface="Times New Roman"/>
                <a:cs typeface="Times New Roman"/>
              </a:rPr>
              <a:t>i</a:t>
            </a:r>
            <a:r>
              <a:rPr sz="1400" b="1" i="1" spc="-10" dirty="0">
                <a:latin typeface="Times New Roman"/>
                <a:cs typeface="Times New Roman"/>
              </a:rPr>
              <a:t>t</a:t>
            </a:r>
            <a:r>
              <a:rPr sz="1400" b="1" i="1" spc="-20" dirty="0">
                <a:latin typeface="Times New Roman"/>
                <a:cs typeface="Times New Roman"/>
              </a:rPr>
              <a:t>t</a:t>
            </a:r>
            <a:r>
              <a:rPr sz="1400" b="1" i="1" spc="-15" dirty="0">
                <a:latin typeface="Times New Roman"/>
                <a:cs typeface="Times New Roman"/>
              </a:rPr>
              <a:t>e</a:t>
            </a:r>
            <a:r>
              <a:rPr sz="1400" b="1" i="1" dirty="0">
                <a:latin typeface="Times New Roman"/>
                <a:cs typeface="Times New Roman"/>
              </a:rPr>
              <a:t>d</a:t>
            </a:r>
            <a:r>
              <a:rPr sz="1400" b="1" i="1" spc="-55" dirty="0">
                <a:latin typeface="Times New Roman"/>
                <a:cs typeface="Times New Roman"/>
              </a:rPr>
              <a:t> </a:t>
            </a:r>
            <a:r>
              <a:rPr sz="1400" b="1" i="1" spc="5" dirty="0">
                <a:latin typeface="Times New Roman"/>
                <a:cs typeface="Times New Roman"/>
              </a:rPr>
              <a:t>by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365885" marR="974090" algn="ctr">
              <a:lnSpc>
                <a:spcPct val="176000"/>
              </a:lnSpc>
            </a:pPr>
            <a:r>
              <a:rPr sz="1600" b="1" spc="-5" dirty="0">
                <a:latin typeface="Times New Roman"/>
                <a:cs typeface="Times New Roman"/>
              </a:rPr>
              <a:t>RAJ</a:t>
            </a:r>
            <a:r>
              <a:rPr sz="1600" b="1" spc="-125" dirty="0">
                <a:latin typeface="Times New Roman"/>
                <a:cs typeface="Times New Roman"/>
              </a:rPr>
              <a:t>A</a:t>
            </a:r>
            <a:r>
              <a:rPr sz="1600" b="1" spc="-5" dirty="0">
                <a:latin typeface="Times New Roman"/>
                <a:cs typeface="Times New Roman"/>
              </a:rPr>
              <a:t>T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</a:t>
            </a:r>
            <a:r>
              <a:rPr sz="1600" b="1" dirty="0">
                <a:latin typeface="Times New Roman"/>
                <a:cs typeface="Times New Roman"/>
              </a:rPr>
              <a:t>I</a:t>
            </a:r>
            <a:r>
              <a:rPr sz="1600" b="1" spc="-5" dirty="0">
                <a:latin typeface="Times New Roman"/>
                <a:cs typeface="Times New Roman"/>
              </a:rPr>
              <a:t>NGH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(2</a:t>
            </a:r>
            <a:r>
              <a:rPr sz="1600" b="1" dirty="0">
                <a:latin typeface="Times New Roman"/>
                <a:cs typeface="Times New Roman"/>
              </a:rPr>
              <a:t>1</a:t>
            </a:r>
            <a:r>
              <a:rPr sz="1600" b="1" spc="-5" dirty="0">
                <a:latin typeface="Times New Roman"/>
                <a:cs typeface="Times New Roman"/>
              </a:rPr>
              <a:t>BCS4</a:t>
            </a:r>
            <a:r>
              <a:rPr sz="1600" b="1" spc="-15" dirty="0">
                <a:latin typeface="Times New Roman"/>
                <a:cs typeface="Times New Roman"/>
              </a:rPr>
              <a:t>80</a:t>
            </a:r>
            <a:r>
              <a:rPr sz="1600" b="1" spc="-5" dirty="0">
                <a:latin typeface="Times New Roman"/>
                <a:cs typeface="Times New Roman"/>
              </a:rPr>
              <a:t>1)  TILAK </a:t>
            </a:r>
            <a:r>
              <a:rPr sz="1600" b="1" spc="-15" dirty="0">
                <a:latin typeface="Times New Roman"/>
                <a:cs typeface="Times New Roman"/>
              </a:rPr>
              <a:t>RAJ </a:t>
            </a:r>
            <a:r>
              <a:rPr sz="1600" b="1" spc="-5" dirty="0">
                <a:latin typeface="Times New Roman"/>
                <a:cs typeface="Times New Roman"/>
              </a:rPr>
              <a:t>(21BCS4773) 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ADIT</a:t>
            </a:r>
            <a:r>
              <a:rPr lang="en-US" sz="1600" b="1" spc="-150" dirty="0">
                <a:latin typeface="Times New Roman"/>
                <a:cs typeface="Times New Roman"/>
              </a:rPr>
              <a:t>AY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(2</a:t>
            </a:r>
            <a:r>
              <a:rPr sz="1600" b="1" dirty="0">
                <a:latin typeface="Times New Roman"/>
                <a:cs typeface="Times New Roman"/>
              </a:rPr>
              <a:t>1</a:t>
            </a:r>
            <a:r>
              <a:rPr sz="1600" b="1" spc="-5" dirty="0">
                <a:latin typeface="Times New Roman"/>
                <a:cs typeface="Times New Roman"/>
              </a:rPr>
              <a:t>BCS</a:t>
            </a:r>
            <a:r>
              <a:rPr sz="1600" b="1" dirty="0">
                <a:latin typeface="Times New Roman"/>
                <a:cs typeface="Times New Roman"/>
              </a:rPr>
              <a:t>4</a:t>
            </a:r>
            <a:r>
              <a:rPr lang="en-US" sz="1600" b="1" spc="-15" dirty="0">
                <a:latin typeface="Times New Roman"/>
                <a:cs typeface="Times New Roman"/>
              </a:rPr>
              <a:t>736</a:t>
            </a:r>
            <a:r>
              <a:rPr sz="1600" b="1" spc="-5" dirty="0">
                <a:latin typeface="Times New Roman"/>
                <a:cs typeface="Times New Roman"/>
              </a:rPr>
              <a:t>)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336550" algn="ctr">
              <a:lnSpc>
                <a:spcPct val="100000"/>
              </a:lnSpc>
            </a:pPr>
            <a:r>
              <a:rPr sz="1400" b="1" i="1" dirty="0">
                <a:latin typeface="Times New Roman"/>
                <a:cs typeface="Times New Roman"/>
              </a:rPr>
              <a:t>in</a:t>
            </a:r>
            <a:r>
              <a:rPr sz="1400" b="1" i="1" spc="-30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partial </a:t>
            </a:r>
            <a:r>
              <a:rPr sz="1400" b="1" i="1" spc="-10" dirty="0">
                <a:latin typeface="Times New Roman"/>
                <a:cs typeface="Times New Roman"/>
              </a:rPr>
              <a:t>fulfillment for</a:t>
            </a:r>
            <a:r>
              <a:rPr sz="1400" b="1" i="1" spc="-25" dirty="0">
                <a:latin typeface="Times New Roman"/>
                <a:cs typeface="Times New Roman"/>
              </a:rPr>
              <a:t> </a:t>
            </a:r>
            <a:r>
              <a:rPr sz="1400" b="1" i="1" spc="-10" dirty="0">
                <a:latin typeface="Times New Roman"/>
                <a:cs typeface="Times New Roman"/>
              </a:rPr>
              <a:t>the</a:t>
            </a:r>
            <a:r>
              <a:rPr sz="1400" b="1" i="1" spc="-15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award</a:t>
            </a:r>
            <a:r>
              <a:rPr sz="1400" b="1" i="1" spc="-5" dirty="0">
                <a:latin typeface="Times New Roman"/>
                <a:cs typeface="Times New Roman"/>
              </a:rPr>
              <a:t> of</a:t>
            </a:r>
            <a:r>
              <a:rPr sz="1400" b="1" i="1" spc="-40" dirty="0">
                <a:latin typeface="Times New Roman"/>
                <a:cs typeface="Times New Roman"/>
              </a:rPr>
              <a:t> </a:t>
            </a:r>
            <a:r>
              <a:rPr sz="1400" b="1" i="1" spc="-10" dirty="0">
                <a:latin typeface="Times New Roman"/>
                <a:cs typeface="Times New Roman"/>
              </a:rPr>
              <a:t>the</a:t>
            </a:r>
            <a:r>
              <a:rPr sz="1400" b="1" i="1" spc="-15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degree</a:t>
            </a:r>
            <a:r>
              <a:rPr sz="1400" b="1" i="1" spc="-35" dirty="0">
                <a:latin typeface="Times New Roman"/>
                <a:cs typeface="Times New Roman"/>
              </a:rPr>
              <a:t> </a:t>
            </a:r>
            <a:r>
              <a:rPr sz="1400" b="1" i="1" spc="5" dirty="0">
                <a:latin typeface="Times New Roman"/>
                <a:cs typeface="Times New Roman"/>
              </a:rPr>
              <a:t>of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9654" y="5430139"/>
            <a:ext cx="3128010" cy="1052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BACHELORS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O</a:t>
            </a:r>
            <a:r>
              <a:rPr sz="1600" b="1" spc="-5" dirty="0">
                <a:latin typeface="Times New Roman"/>
                <a:cs typeface="Times New Roman"/>
              </a:rPr>
              <a:t>F</a:t>
            </a:r>
            <a:r>
              <a:rPr sz="1600" b="1" spc="-9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ENGINE</a:t>
            </a:r>
            <a:r>
              <a:rPr sz="1600" b="1" dirty="0">
                <a:latin typeface="Times New Roman"/>
                <a:cs typeface="Times New Roman"/>
              </a:rPr>
              <a:t>E</a:t>
            </a:r>
            <a:r>
              <a:rPr sz="1600" b="1" spc="-20" dirty="0">
                <a:latin typeface="Times New Roman"/>
                <a:cs typeface="Times New Roman"/>
              </a:rPr>
              <a:t>R</a:t>
            </a:r>
            <a:r>
              <a:rPr sz="1600" b="1" spc="-5" dirty="0">
                <a:latin typeface="Times New Roman"/>
                <a:cs typeface="Times New Roman"/>
              </a:rPr>
              <a:t>I</a:t>
            </a:r>
            <a:r>
              <a:rPr sz="1600" b="1" spc="-15" dirty="0">
                <a:latin typeface="Times New Roman"/>
                <a:cs typeface="Times New Roman"/>
              </a:rPr>
              <a:t>N</a:t>
            </a:r>
            <a:r>
              <a:rPr sz="1600" b="1" spc="-5" dirty="0">
                <a:latin typeface="Times New Roman"/>
                <a:cs typeface="Times New Roman"/>
              </a:rPr>
              <a:t>G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Times New Roman"/>
              <a:cs typeface="Times New Roman"/>
            </a:endParaRPr>
          </a:p>
          <a:p>
            <a:pPr marL="6985" algn="ctr">
              <a:lnSpc>
                <a:spcPct val="100000"/>
              </a:lnSpc>
            </a:pPr>
            <a:r>
              <a:rPr sz="1300" b="1" spc="-20" dirty="0">
                <a:latin typeface="Times New Roman"/>
                <a:cs typeface="Times New Roman"/>
              </a:rPr>
              <a:t>IN</a:t>
            </a:r>
            <a:endParaRPr sz="13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690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MP</a:t>
            </a:r>
            <a:r>
              <a:rPr sz="1400" spc="-10" dirty="0">
                <a:latin typeface="Times New Roman"/>
                <a:cs typeface="Times New Roman"/>
              </a:rPr>
              <a:t>UTE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SCI</a:t>
            </a:r>
            <a:r>
              <a:rPr sz="1400" spc="-10" dirty="0">
                <a:latin typeface="Times New Roman"/>
                <a:cs typeface="Times New Roman"/>
              </a:rPr>
              <a:t>EN</a:t>
            </a:r>
            <a:r>
              <a:rPr sz="1400" dirty="0">
                <a:latin typeface="Times New Roman"/>
                <a:cs typeface="Times New Roman"/>
              </a:rPr>
              <a:t>CE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2732" y="8079759"/>
            <a:ext cx="1641475" cy="57531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1300" b="1" spc="-10" dirty="0">
                <a:latin typeface="Times New Roman"/>
                <a:cs typeface="Times New Roman"/>
              </a:rPr>
              <a:t>Chandigar</a:t>
            </a:r>
            <a:r>
              <a:rPr sz="1300" b="1" spc="-5" dirty="0">
                <a:latin typeface="Times New Roman"/>
                <a:cs typeface="Times New Roman"/>
              </a:rPr>
              <a:t>h</a:t>
            </a:r>
            <a:r>
              <a:rPr sz="1300" b="1" spc="-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Universi</a:t>
            </a:r>
            <a:r>
              <a:rPr sz="1300" b="1" spc="-5" dirty="0">
                <a:latin typeface="Times New Roman"/>
                <a:cs typeface="Times New Roman"/>
              </a:rPr>
              <a:t>ty</a:t>
            </a:r>
            <a:endParaRPr sz="1300" dirty="0">
              <a:latin typeface="Times New Roman"/>
              <a:cs typeface="Times New Roman"/>
            </a:endParaRPr>
          </a:p>
          <a:p>
            <a:pPr marL="8890" algn="ctr">
              <a:lnSpc>
                <a:spcPct val="100000"/>
              </a:lnSpc>
              <a:spcBef>
                <a:spcPts val="600"/>
              </a:spcBef>
            </a:pPr>
            <a:r>
              <a:rPr lang="en-US" sz="1300" spc="-10" dirty="0">
                <a:latin typeface="Times New Roman"/>
                <a:cs typeface="Times New Roman"/>
              </a:rPr>
              <a:t>AUGUST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2023</a:t>
            </a:r>
            <a:endParaRPr sz="13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6979" y="7196328"/>
            <a:ext cx="2782823" cy="9006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2723" y="1083690"/>
            <a:ext cx="11430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200" b="1" dirty="0">
                <a:latin typeface="Times New Roman"/>
                <a:cs typeface="Times New Roman"/>
              </a:rPr>
              <a:t>1.4.	</a:t>
            </a:r>
            <a:r>
              <a:rPr sz="1400" b="1" spc="-40" dirty="0">
                <a:latin typeface="Times New Roman"/>
                <a:cs typeface="Times New Roman"/>
              </a:rPr>
              <a:t>T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spc="-30" dirty="0">
                <a:latin typeface="Times New Roman"/>
                <a:cs typeface="Times New Roman"/>
              </a:rPr>
              <a:t>m</a:t>
            </a:r>
            <a:r>
              <a:rPr sz="1400" b="1" spc="-15" dirty="0">
                <a:latin typeface="Times New Roman"/>
                <a:cs typeface="Times New Roman"/>
              </a:rPr>
              <a:t>e</a:t>
            </a:r>
            <a:r>
              <a:rPr sz="1400" b="1" spc="-10" dirty="0">
                <a:latin typeface="Times New Roman"/>
                <a:cs typeface="Times New Roman"/>
              </a:rPr>
              <a:t>li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66466" y="7155560"/>
            <a:ext cx="23691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Times New Roman"/>
                <a:cs typeface="Times New Roman"/>
              </a:rPr>
              <a:t>Fig </a:t>
            </a:r>
            <a:r>
              <a:rPr sz="1000" i="1" dirty="0">
                <a:latin typeface="Times New Roman"/>
                <a:cs typeface="Times New Roman"/>
              </a:rPr>
              <a:t>1.1:</a:t>
            </a:r>
            <a:r>
              <a:rPr sz="1000" i="1" spc="-5" dirty="0">
                <a:latin typeface="Times New Roman"/>
                <a:cs typeface="Times New Roman"/>
              </a:rPr>
              <a:t> </a:t>
            </a:r>
            <a:r>
              <a:rPr sz="1000" i="1" spc="-15" dirty="0">
                <a:latin typeface="Times New Roman"/>
                <a:cs typeface="Times New Roman"/>
              </a:rPr>
              <a:t>Time</a:t>
            </a:r>
            <a:r>
              <a:rPr sz="1000" i="1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line</a:t>
            </a:r>
            <a:r>
              <a:rPr sz="1000" i="1" spc="-1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of</a:t>
            </a:r>
            <a:r>
              <a:rPr sz="1000" i="1" spc="-1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the</a:t>
            </a:r>
            <a:r>
              <a:rPr sz="1000" i="1" spc="-1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project (Gantt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Chart)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2723" y="7719186"/>
            <a:ext cx="6076315" cy="119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760" algn="l"/>
              </a:tabLst>
            </a:pPr>
            <a:r>
              <a:rPr sz="1400" b="1" dirty="0">
                <a:latin typeface="Times New Roman"/>
                <a:cs typeface="Times New Roman"/>
              </a:rPr>
              <a:t>1.5.	</a:t>
            </a:r>
            <a:r>
              <a:rPr sz="1400" b="1" spc="-10" dirty="0">
                <a:latin typeface="Times New Roman"/>
                <a:cs typeface="Times New Roman"/>
              </a:rPr>
              <a:t>Organization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of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the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Report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219710" marR="5080" indent="-6350" algn="just">
              <a:lnSpc>
                <a:spcPct val="105000"/>
              </a:lnSpc>
            </a:pPr>
            <a:r>
              <a:rPr sz="1200" spc="-5" dirty="0">
                <a:latin typeface="Times New Roman"/>
                <a:cs typeface="Times New Roman"/>
              </a:rPr>
              <a:t>Successful completion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project requires </a:t>
            </a:r>
            <a:r>
              <a:rPr sz="1200" spc="-5" dirty="0">
                <a:latin typeface="Times New Roman"/>
                <a:cs typeface="Times New Roman"/>
              </a:rPr>
              <a:t>well-organized planning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resource </a:t>
            </a:r>
            <a:r>
              <a:rPr sz="1200" spc="-10" dirty="0">
                <a:latin typeface="Times New Roman"/>
                <a:cs typeface="Times New Roman"/>
              </a:rPr>
              <a:t>management. </a:t>
            </a:r>
            <a:r>
              <a:rPr sz="1200" spc="-5" dirty="0">
                <a:latin typeface="Times New Roman"/>
                <a:cs typeface="Times New Roman"/>
              </a:rPr>
              <a:t> The organization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project </a:t>
            </a:r>
            <a:r>
              <a:rPr sz="1200" spc="-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predicting Air </a:t>
            </a:r>
            <a:r>
              <a:rPr sz="1200" dirty="0">
                <a:latin typeface="Times New Roman"/>
                <a:cs typeface="Times New Roman"/>
              </a:rPr>
              <a:t>Quality </a:t>
            </a:r>
            <a:r>
              <a:rPr sz="1200" spc="-5" dirty="0">
                <a:latin typeface="Times New Roman"/>
                <a:cs typeface="Times New Roman"/>
              </a:rPr>
              <a:t>Index </a:t>
            </a:r>
            <a:r>
              <a:rPr sz="1200" spc="-1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specific </a:t>
            </a:r>
            <a:r>
              <a:rPr sz="1200" spc="5" dirty="0">
                <a:latin typeface="Times New Roman"/>
                <a:cs typeface="Times New Roman"/>
              </a:rPr>
              <a:t>city </a:t>
            </a:r>
            <a:r>
              <a:rPr sz="1200" spc="-5" dirty="0">
                <a:latin typeface="Times New Roman"/>
                <a:cs typeface="Times New Roman"/>
              </a:rPr>
              <a:t>Project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Report can </a:t>
            </a:r>
            <a:r>
              <a:rPr sz="1200" spc="-1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divided </a:t>
            </a:r>
            <a:r>
              <a:rPr sz="1200" spc="-15" dirty="0">
                <a:latin typeface="Times New Roman"/>
                <a:cs typeface="Times New Roman"/>
              </a:rPr>
              <a:t>into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following </a:t>
            </a:r>
            <a:r>
              <a:rPr sz="1200" spc="-5" dirty="0">
                <a:latin typeface="Times New Roman"/>
                <a:cs typeface="Times New Roman"/>
              </a:rPr>
              <a:t>main steps: </a:t>
            </a:r>
            <a:r>
              <a:rPr sz="1200" spc="-15" dirty="0">
                <a:latin typeface="Times New Roman"/>
                <a:cs typeface="Times New Roman"/>
              </a:rPr>
              <a:t>It should </a:t>
            </a:r>
            <a:r>
              <a:rPr sz="1200" spc="-5" dirty="0">
                <a:latin typeface="Times New Roman"/>
                <a:cs typeface="Times New Roman"/>
              </a:rPr>
              <a:t>have and what </a:t>
            </a:r>
            <a:r>
              <a:rPr sz="1200" spc="-15" dirty="0">
                <a:latin typeface="Times New Roman"/>
                <a:cs typeface="Times New Roman"/>
              </a:rPr>
              <a:t>goals it </a:t>
            </a:r>
            <a:r>
              <a:rPr sz="1200" spc="-5" dirty="0">
                <a:latin typeface="Times New Roman"/>
                <a:cs typeface="Times New Roman"/>
              </a:rPr>
              <a:t>should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achieve.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Goals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SMART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(specific,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measurable,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achievable,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realistic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time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bound).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2519" y="1943100"/>
            <a:ext cx="6467856" cy="49697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796" y="836168"/>
            <a:ext cx="5962650" cy="672909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57200" marR="88900" indent="-222885" algn="just">
              <a:lnSpc>
                <a:spcPct val="105000"/>
              </a:lnSpc>
              <a:spcBef>
                <a:spcPts val="25"/>
              </a:spcBef>
              <a:buSzPct val="95833"/>
              <a:buFont typeface="Arial MT"/>
              <a:buChar char="•"/>
              <a:tabLst>
                <a:tab pos="457834" algn="l"/>
              </a:tabLst>
            </a:pP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Plan: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phase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comprehensive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dirty="0">
                <a:latin typeface="Times New Roman"/>
                <a:cs typeface="Times New Roman"/>
              </a:rPr>
              <a:t> plan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including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timelines,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milestones, </a:t>
            </a:r>
            <a:r>
              <a:rPr sz="1200" spc="-10" dirty="0">
                <a:latin typeface="Times New Roman"/>
                <a:cs typeface="Times New Roman"/>
              </a:rPr>
              <a:t>tasks, </a:t>
            </a:r>
            <a:r>
              <a:rPr sz="1200" spc="-15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deliverables. Make </a:t>
            </a:r>
            <a:r>
              <a:rPr sz="1200" dirty="0">
                <a:latin typeface="Times New Roman"/>
                <a:cs typeface="Times New Roman"/>
              </a:rPr>
              <a:t>sure the </a:t>
            </a:r>
            <a:r>
              <a:rPr sz="1200" spc="-5" dirty="0">
                <a:latin typeface="Times New Roman"/>
                <a:cs typeface="Times New Roman"/>
              </a:rPr>
              <a:t>project </a:t>
            </a:r>
            <a:r>
              <a:rPr sz="1200" spc="-15" dirty="0">
                <a:latin typeface="Times New Roman"/>
                <a:cs typeface="Times New Roman"/>
              </a:rPr>
              <a:t>plan </a:t>
            </a:r>
            <a:r>
              <a:rPr sz="1200" spc="-5" dirty="0">
                <a:latin typeface="Times New Roman"/>
                <a:cs typeface="Times New Roman"/>
              </a:rPr>
              <a:t>covers all necessary </a:t>
            </a:r>
            <a:r>
              <a:rPr sz="1200" dirty="0">
                <a:latin typeface="Times New Roman"/>
                <a:cs typeface="Times New Roman"/>
              </a:rPr>
              <a:t>tasks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stakeholders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identified.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00" dirty="0">
              <a:latin typeface="Times New Roman"/>
              <a:cs typeface="Times New Roman"/>
            </a:endParaRPr>
          </a:p>
          <a:p>
            <a:pPr marL="457200" marR="81280" indent="-222885" algn="just">
              <a:lnSpc>
                <a:spcPct val="105100"/>
              </a:lnSpc>
              <a:buSzPct val="95833"/>
              <a:buFont typeface="Arial MT"/>
              <a:buChar char="•"/>
              <a:tabLst>
                <a:tab pos="457834" algn="l"/>
              </a:tabLst>
            </a:pPr>
            <a:r>
              <a:rPr sz="1200" spc="-5" dirty="0">
                <a:latin typeface="Times New Roman"/>
                <a:cs typeface="Times New Roman"/>
              </a:rPr>
              <a:t>Project </a:t>
            </a:r>
            <a:r>
              <a:rPr sz="1200" spc="-30" dirty="0">
                <a:latin typeface="Times New Roman"/>
                <a:cs typeface="Times New Roman"/>
              </a:rPr>
              <a:t>Team: </a:t>
            </a:r>
            <a:r>
              <a:rPr sz="1200" spc="-10" dirty="0">
                <a:latin typeface="Times New Roman"/>
                <a:cs typeface="Times New Roman"/>
              </a:rPr>
              <a:t>Select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5" dirty="0">
                <a:latin typeface="Times New Roman"/>
                <a:cs typeface="Times New Roman"/>
              </a:rPr>
              <a:t>project </a:t>
            </a:r>
            <a:r>
              <a:rPr sz="1200" spc="-5" dirty="0">
                <a:latin typeface="Times New Roman"/>
                <a:cs typeface="Times New Roman"/>
              </a:rPr>
              <a:t>team </a:t>
            </a:r>
            <a:r>
              <a:rPr sz="1200" spc="-10" dirty="0">
                <a:latin typeface="Times New Roman"/>
                <a:cs typeface="Times New Roman"/>
              </a:rPr>
              <a:t>made </a:t>
            </a:r>
            <a:r>
              <a:rPr sz="1200" spc="-5" dirty="0">
                <a:latin typeface="Times New Roman"/>
                <a:cs typeface="Times New Roman"/>
              </a:rPr>
              <a:t>up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people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necessary expertise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 carry </a:t>
            </a:r>
            <a:r>
              <a:rPr sz="1200" dirty="0">
                <a:latin typeface="Times New Roman"/>
                <a:cs typeface="Times New Roman"/>
              </a:rPr>
              <a:t>out the tasks </a:t>
            </a:r>
            <a:r>
              <a:rPr sz="1200" spc="-10" dirty="0">
                <a:latin typeface="Times New Roman"/>
                <a:cs typeface="Times New Roman"/>
              </a:rPr>
              <a:t>identified </a:t>
            </a:r>
            <a:r>
              <a:rPr sz="1200" spc="-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project </a:t>
            </a:r>
            <a:r>
              <a:rPr sz="1200" spc="-15" dirty="0">
                <a:latin typeface="Times New Roman"/>
                <a:cs typeface="Times New Roman"/>
              </a:rPr>
              <a:t>plan. </a:t>
            </a:r>
            <a:r>
              <a:rPr sz="1200" spc="-5" dirty="0">
                <a:latin typeface="Times New Roman"/>
                <a:cs typeface="Times New Roman"/>
              </a:rPr>
              <a:t>Assign roles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responsibilities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team </a:t>
            </a:r>
            <a:r>
              <a:rPr sz="1200" spc="-15" dirty="0">
                <a:latin typeface="Times New Roman"/>
                <a:cs typeface="Times New Roman"/>
              </a:rPr>
              <a:t>her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member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ensure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accountability.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 dirty="0">
              <a:latin typeface="Times New Roman"/>
              <a:cs typeface="Times New Roman"/>
            </a:endParaRPr>
          </a:p>
          <a:p>
            <a:pPr marL="457200" marR="78105" indent="-222885" algn="just">
              <a:lnSpc>
                <a:spcPct val="105000"/>
              </a:lnSpc>
              <a:buSzPct val="95833"/>
              <a:buFont typeface="Arial MT"/>
              <a:buChar char="•"/>
              <a:tabLst>
                <a:tab pos="457834" algn="l"/>
              </a:tabLst>
            </a:pPr>
            <a:r>
              <a:rPr sz="1200" spc="-5" dirty="0">
                <a:latin typeface="Times New Roman"/>
                <a:cs typeface="Times New Roman"/>
              </a:rPr>
              <a:t>Resource Management: </a:t>
            </a:r>
            <a:r>
              <a:rPr sz="1200" spc="-10" dirty="0">
                <a:latin typeface="Times New Roman"/>
                <a:cs typeface="Times New Roman"/>
              </a:rPr>
              <a:t>Determine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resources </a:t>
            </a:r>
            <a:r>
              <a:rPr sz="1200" spc="-15" dirty="0">
                <a:latin typeface="Times New Roman"/>
                <a:cs typeface="Times New Roman"/>
              </a:rPr>
              <a:t>required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complete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project, </a:t>
            </a:r>
            <a:r>
              <a:rPr sz="1200" spc="-15" dirty="0">
                <a:latin typeface="Times New Roman"/>
                <a:cs typeface="Times New Roman"/>
              </a:rPr>
              <a:t>including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hardware, software, </a:t>
            </a:r>
            <a:r>
              <a:rPr sz="1200" spc="-15" dirty="0">
                <a:latin typeface="Times New Roman"/>
                <a:cs typeface="Times New Roman"/>
              </a:rPr>
              <a:t>and personnel. </a:t>
            </a:r>
            <a:r>
              <a:rPr sz="1200" spc="-5" dirty="0">
                <a:latin typeface="Times New Roman"/>
                <a:cs typeface="Times New Roman"/>
              </a:rPr>
              <a:t>Make </a:t>
            </a:r>
            <a:r>
              <a:rPr sz="1200" dirty="0">
                <a:latin typeface="Times New Roman"/>
                <a:cs typeface="Times New Roman"/>
              </a:rPr>
              <a:t>sure the </a:t>
            </a:r>
            <a:r>
              <a:rPr sz="1200" spc="-10" dirty="0">
                <a:latin typeface="Times New Roman"/>
                <a:cs typeface="Times New Roman"/>
              </a:rPr>
              <a:t>required </a:t>
            </a:r>
            <a:r>
              <a:rPr sz="1200" dirty="0">
                <a:latin typeface="Times New Roman"/>
                <a:cs typeface="Times New Roman"/>
              </a:rPr>
              <a:t>resources are </a:t>
            </a:r>
            <a:r>
              <a:rPr sz="1200" spc="-5" dirty="0">
                <a:latin typeface="Times New Roman"/>
                <a:cs typeface="Times New Roman"/>
              </a:rPr>
              <a:t>available 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allocated according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project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plan.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 dirty="0">
              <a:latin typeface="Times New Roman"/>
              <a:cs typeface="Times New Roman"/>
            </a:endParaRPr>
          </a:p>
          <a:p>
            <a:pPr marL="457200" marR="87630" indent="-222885" algn="just">
              <a:lnSpc>
                <a:spcPct val="105000"/>
              </a:lnSpc>
              <a:buSzPct val="95833"/>
              <a:buFont typeface="Arial MT"/>
              <a:buChar char="•"/>
              <a:tabLst>
                <a:tab pos="457834" algn="l"/>
              </a:tabLst>
            </a:pPr>
            <a:r>
              <a:rPr sz="1200" spc="-10" dirty="0">
                <a:latin typeface="Times New Roman"/>
                <a:cs typeface="Times New Roman"/>
              </a:rPr>
              <a:t>Risk </a:t>
            </a:r>
            <a:r>
              <a:rPr sz="1200" spc="-5" dirty="0">
                <a:latin typeface="Times New Roman"/>
                <a:cs typeface="Times New Roman"/>
              </a:rPr>
              <a:t>Management: </a:t>
            </a:r>
            <a:r>
              <a:rPr sz="1200" spc="-10" dirty="0">
                <a:latin typeface="Times New Roman"/>
                <a:cs typeface="Times New Roman"/>
              </a:rPr>
              <a:t>Identify </a:t>
            </a:r>
            <a:r>
              <a:rPr sz="1200" dirty="0">
                <a:latin typeface="Times New Roman"/>
                <a:cs typeface="Times New Roman"/>
              </a:rPr>
              <a:t>potential </a:t>
            </a:r>
            <a:r>
              <a:rPr sz="1200" spc="-5" dirty="0">
                <a:latin typeface="Times New Roman"/>
                <a:cs typeface="Times New Roman"/>
              </a:rPr>
              <a:t>risks </a:t>
            </a:r>
            <a:r>
              <a:rPr sz="1200" dirty="0">
                <a:latin typeface="Times New Roman"/>
                <a:cs typeface="Times New Roman"/>
              </a:rPr>
              <a:t>that may </a:t>
            </a:r>
            <a:r>
              <a:rPr sz="1200" spc="-5" dirty="0">
                <a:latin typeface="Times New Roman"/>
                <a:cs typeface="Times New Roman"/>
              </a:rPr>
              <a:t>arise </a:t>
            </a:r>
            <a:r>
              <a:rPr sz="1200" dirty="0">
                <a:latin typeface="Times New Roman"/>
                <a:cs typeface="Times New Roman"/>
              </a:rPr>
              <a:t>during a </a:t>
            </a:r>
            <a:r>
              <a:rPr sz="1200" spc="-5" dirty="0">
                <a:latin typeface="Times New Roman"/>
                <a:cs typeface="Times New Roman"/>
              </a:rPr>
              <a:t>project </a:t>
            </a:r>
            <a:r>
              <a:rPr sz="1200" spc="-15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develop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risk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mitigate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them.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should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risks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identified,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assessed,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managed.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500" dirty="0">
              <a:latin typeface="Times New Roman"/>
              <a:cs typeface="Times New Roman"/>
            </a:endParaRPr>
          </a:p>
          <a:p>
            <a:pPr marL="457200" marR="85725" indent="-222885" algn="just">
              <a:lnSpc>
                <a:spcPct val="105000"/>
              </a:lnSpc>
              <a:buSzPct val="95833"/>
              <a:buFont typeface="Arial MT"/>
              <a:buChar char="•"/>
              <a:tabLst>
                <a:tab pos="457834" algn="l"/>
              </a:tabLst>
            </a:pPr>
            <a:r>
              <a:rPr sz="1200" spc="-5" dirty="0">
                <a:latin typeface="Times New Roman"/>
                <a:cs typeface="Times New Roman"/>
              </a:rPr>
              <a:t>Communication</a:t>
            </a:r>
            <a:r>
              <a:rPr sz="1200" spc="-15" dirty="0">
                <a:latin typeface="Times New Roman"/>
                <a:cs typeface="Times New Roman"/>
              </a:rPr>
              <a:t> Plan: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outlining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channels,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frequency, </a:t>
            </a:r>
            <a:r>
              <a:rPr sz="1200" spc="-5" dirty="0">
                <a:latin typeface="Times New Roman"/>
                <a:cs typeface="Times New Roman"/>
              </a:rPr>
              <a:t>and stakeholders </a:t>
            </a:r>
            <a:r>
              <a:rPr sz="1200" spc="-10" dirty="0">
                <a:latin typeface="Times New Roman"/>
                <a:cs typeface="Times New Roman"/>
              </a:rPr>
              <a:t>who will </a:t>
            </a:r>
            <a:r>
              <a:rPr sz="1200" spc="-5" dirty="0">
                <a:latin typeface="Times New Roman"/>
                <a:cs typeface="Times New Roman"/>
              </a:rPr>
              <a:t>receive project updates. </a:t>
            </a:r>
            <a:r>
              <a:rPr sz="1200" spc="-20" dirty="0">
                <a:latin typeface="Times New Roman"/>
                <a:cs typeface="Times New Roman"/>
              </a:rPr>
              <a:t>It </a:t>
            </a:r>
            <a:r>
              <a:rPr sz="1200" spc="-10" dirty="0">
                <a:latin typeface="Times New Roman"/>
                <a:cs typeface="Times New Roman"/>
              </a:rPr>
              <a:t>should </a:t>
            </a:r>
            <a:r>
              <a:rPr sz="1200" spc="-5" dirty="0">
                <a:latin typeface="Times New Roman"/>
                <a:cs typeface="Times New Roman"/>
              </a:rPr>
              <a:t>also </a:t>
            </a:r>
            <a:r>
              <a:rPr sz="1200" spc="-10" dirty="0">
                <a:latin typeface="Times New Roman"/>
                <a:cs typeface="Times New Roman"/>
              </a:rPr>
              <a:t>detail </a:t>
            </a:r>
            <a:r>
              <a:rPr sz="1200" dirty="0">
                <a:latin typeface="Times New Roman"/>
                <a:cs typeface="Times New Roman"/>
              </a:rPr>
              <a:t>how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stakeholders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provide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feedback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raise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concerns.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 dirty="0">
              <a:latin typeface="Times New Roman"/>
              <a:cs typeface="Times New Roman"/>
            </a:endParaRPr>
          </a:p>
          <a:p>
            <a:pPr marL="457200" marR="85090" indent="-222885" algn="just">
              <a:lnSpc>
                <a:spcPct val="105000"/>
              </a:lnSpc>
              <a:buSzPct val="95833"/>
              <a:buFont typeface="Arial MT"/>
              <a:buChar char="•"/>
              <a:tabLst>
                <a:tab pos="457834" algn="l"/>
              </a:tabLst>
            </a:pPr>
            <a:r>
              <a:rPr sz="1200" spc="-25" dirty="0">
                <a:latin typeface="Times New Roman"/>
                <a:cs typeface="Times New Roman"/>
              </a:rPr>
              <a:t>Testing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Quality </a:t>
            </a:r>
            <a:r>
              <a:rPr sz="1200" spc="-10" dirty="0">
                <a:latin typeface="Times New Roman"/>
                <a:cs typeface="Times New Roman"/>
              </a:rPr>
              <a:t>Assurance: </a:t>
            </a:r>
            <a:r>
              <a:rPr sz="1200" spc="-45" dirty="0">
                <a:latin typeface="Times New Roman"/>
                <a:cs typeface="Times New Roman"/>
              </a:rPr>
              <a:t>We </a:t>
            </a:r>
            <a:r>
              <a:rPr sz="1200" spc="-10" dirty="0">
                <a:latin typeface="Times New Roman"/>
                <a:cs typeface="Times New Roman"/>
              </a:rPr>
              <a:t>conduct </a:t>
            </a:r>
            <a:r>
              <a:rPr sz="1200" spc="-5" dirty="0">
                <a:latin typeface="Times New Roman"/>
                <a:cs typeface="Times New Roman"/>
              </a:rPr>
              <a:t>rigorous </a:t>
            </a:r>
            <a:r>
              <a:rPr sz="1200" spc="-10" dirty="0">
                <a:latin typeface="Times New Roman"/>
                <a:cs typeface="Times New Roman"/>
              </a:rPr>
              <a:t>testing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ensure </a:t>
            </a:r>
            <a:r>
              <a:rPr sz="1200" dirty="0">
                <a:latin typeface="Times New Roman"/>
                <a:cs typeface="Times New Roman"/>
              </a:rPr>
              <a:t>that our </a:t>
            </a:r>
            <a:r>
              <a:rPr sz="1200" spc="-5" dirty="0">
                <a:latin typeface="Times New Roman"/>
                <a:cs typeface="Times New Roman"/>
              </a:rPr>
              <a:t>online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auction system </a:t>
            </a:r>
            <a:r>
              <a:rPr sz="1200" spc="-10" dirty="0">
                <a:latin typeface="Times New Roman"/>
                <a:cs typeface="Times New Roman"/>
              </a:rPr>
              <a:t>is working </a:t>
            </a:r>
            <a:r>
              <a:rPr sz="1200" spc="-5" dirty="0">
                <a:latin typeface="Times New Roman"/>
                <a:cs typeface="Times New Roman"/>
              </a:rPr>
              <a:t>as intended. Create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quality assurance plan outlining </a:t>
            </a:r>
            <a:r>
              <a:rPr sz="1200" spc="-10" dirty="0">
                <a:latin typeface="Times New Roman"/>
                <a:cs typeface="Times New Roman"/>
              </a:rPr>
              <a:t>how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testing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 </a:t>
            </a:r>
            <a:r>
              <a:rPr sz="1200" spc="-1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conducted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criteria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measure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success.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500" dirty="0">
              <a:latin typeface="Times New Roman"/>
              <a:cs typeface="Times New Roman"/>
            </a:endParaRPr>
          </a:p>
          <a:p>
            <a:pPr marL="457200" marR="87630" indent="-222885" algn="just">
              <a:lnSpc>
                <a:spcPct val="105000"/>
              </a:lnSpc>
              <a:buSzPct val="95833"/>
              <a:buFont typeface="Arial MT"/>
              <a:buChar char="•"/>
              <a:tabLst>
                <a:tab pos="457834" algn="l"/>
              </a:tabLst>
            </a:pPr>
            <a:r>
              <a:rPr sz="1200" spc="-5" dirty="0">
                <a:latin typeface="Times New Roman"/>
                <a:cs typeface="Times New Roman"/>
              </a:rPr>
              <a:t>Deployment: After successful testing, </a:t>
            </a:r>
            <a:r>
              <a:rPr sz="1200" dirty="0">
                <a:latin typeface="Times New Roman"/>
                <a:cs typeface="Times New Roman"/>
              </a:rPr>
              <a:t>deploy the </a:t>
            </a:r>
            <a:r>
              <a:rPr sz="1200" spc="-5" dirty="0">
                <a:latin typeface="Times New Roman"/>
                <a:cs typeface="Times New Roman"/>
              </a:rPr>
              <a:t>online auction </a:t>
            </a:r>
            <a:r>
              <a:rPr sz="1200" spc="-15" dirty="0">
                <a:latin typeface="Times New Roman"/>
                <a:cs typeface="Times New Roman"/>
              </a:rPr>
              <a:t>system. </a:t>
            </a:r>
            <a:r>
              <a:rPr sz="1200" spc="-5" dirty="0">
                <a:latin typeface="Times New Roman"/>
                <a:cs typeface="Times New Roman"/>
              </a:rPr>
              <a:t>Ensure ongoing </a:t>
            </a:r>
            <a:r>
              <a:rPr sz="1200" dirty="0">
                <a:latin typeface="Times New Roman"/>
                <a:cs typeface="Times New Roman"/>
              </a:rPr>
              <a:t> support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maintenance.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 dirty="0">
              <a:latin typeface="Times New Roman"/>
              <a:cs typeface="Times New Roman"/>
            </a:endParaRPr>
          </a:p>
          <a:p>
            <a:pPr marL="457200" marR="85725" indent="-222885" algn="just">
              <a:lnSpc>
                <a:spcPct val="105000"/>
              </a:lnSpc>
              <a:buSzPct val="95833"/>
              <a:buFont typeface="Arial MT"/>
              <a:buChar char="•"/>
              <a:tabLst>
                <a:tab pos="457834" algn="l"/>
              </a:tabLst>
            </a:pPr>
            <a:r>
              <a:rPr sz="1200" spc="-5" dirty="0">
                <a:latin typeface="Times New Roman"/>
                <a:cs typeface="Times New Roman"/>
              </a:rPr>
              <a:t>Monitoring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Evaluation: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After </a:t>
            </a:r>
            <a:r>
              <a:rPr sz="1200" spc="-10" dirty="0">
                <a:latin typeface="Times New Roman"/>
                <a:cs typeface="Times New Roman"/>
              </a:rPr>
              <a:t>implementation,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monitor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auction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 and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evaluate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its</a:t>
            </a:r>
            <a:r>
              <a:rPr sz="1200" spc="-5" dirty="0">
                <a:latin typeface="Times New Roman"/>
                <a:cs typeface="Times New Roman"/>
              </a:rPr>
              <a:t> performance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against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objectives.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necessary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adjustments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necessary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ensure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achieves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purpose.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8415" marR="5080" indent="-6350" algn="just">
              <a:lnSpc>
                <a:spcPct val="105000"/>
              </a:lnSpc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summary,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organizing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report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project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through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careful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planning, </a:t>
            </a:r>
            <a:r>
              <a:rPr sz="1200" dirty="0">
                <a:latin typeface="Times New Roman"/>
                <a:cs typeface="Times New Roman"/>
              </a:rPr>
              <a:t> resource </a:t>
            </a:r>
            <a:r>
              <a:rPr sz="1200" spc="-10" dirty="0">
                <a:latin typeface="Times New Roman"/>
                <a:cs typeface="Times New Roman"/>
              </a:rPr>
              <a:t>management, risk </a:t>
            </a:r>
            <a:r>
              <a:rPr sz="1200" spc="-5" dirty="0">
                <a:latin typeface="Times New Roman"/>
                <a:cs typeface="Times New Roman"/>
              </a:rPr>
              <a:t>management,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comprehensive </a:t>
            </a:r>
            <a:r>
              <a:rPr sz="1200" dirty="0">
                <a:latin typeface="Times New Roman"/>
                <a:cs typeface="Times New Roman"/>
              </a:rPr>
              <a:t>quality </a:t>
            </a:r>
            <a:r>
              <a:rPr sz="1200" spc="-5" dirty="0">
                <a:latin typeface="Times New Roman"/>
                <a:cs typeface="Times New Roman"/>
              </a:rPr>
              <a:t>assurance plan. Effective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monitoring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spc="-10" dirty="0">
                <a:latin typeface="Times New Roman"/>
                <a:cs typeface="Times New Roman"/>
              </a:rPr>
              <a:t>also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critical</a:t>
            </a:r>
            <a:r>
              <a:rPr sz="1200" spc="5" dirty="0">
                <a:latin typeface="Times New Roman"/>
                <a:cs typeface="Times New Roman"/>
              </a:rPr>
              <a:t> 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successful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completion.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0636" y="847420"/>
            <a:ext cx="24612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DESI</a:t>
            </a:r>
            <a:r>
              <a:rPr sz="1600" b="1" spc="-15" dirty="0">
                <a:latin typeface="Times New Roman"/>
                <a:cs typeface="Times New Roman"/>
              </a:rPr>
              <a:t>G</a:t>
            </a:r>
            <a:r>
              <a:rPr sz="1600" b="1" spc="-5" dirty="0">
                <a:latin typeface="Times New Roman"/>
                <a:cs typeface="Times New Roman"/>
              </a:rPr>
              <a:t>N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FLOW/PR</a:t>
            </a:r>
            <a:r>
              <a:rPr sz="1600" b="1" spc="-15" dirty="0">
                <a:latin typeface="Times New Roman"/>
                <a:cs typeface="Times New Roman"/>
              </a:rPr>
              <a:t>O</a:t>
            </a:r>
            <a:r>
              <a:rPr sz="1600" b="1" spc="-5" dirty="0">
                <a:latin typeface="Times New Roman"/>
                <a:cs typeface="Times New Roman"/>
              </a:rPr>
              <a:t>CESS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2723" y="1666494"/>
            <a:ext cx="6261100" cy="7917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lvl="1" indent="-62420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36270" algn="l"/>
                <a:tab pos="63690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Evaluation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&amp;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selection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specification/features:</a:t>
            </a:r>
            <a:endParaRPr sz="1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/>
            </a:pPr>
            <a:endParaRPr sz="15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000"/>
              </a:lnSpc>
              <a:spcBef>
                <a:spcPts val="1175"/>
              </a:spcBef>
            </a:pPr>
            <a:r>
              <a:rPr sz="1200" spc="-5" dirty="0">
                <a:latin typeface="Times New Roman"/>
                <a:cs typeface="Times New Roman"/>
              </a:rPr>
              <a:t>The literature </a:t>
            </a:r>
            <a:r>
              <a:rPr sz="1200" spc="-15" dirty="0">
                <a:latin typeface="Times New Roman"/>
                <a:cs typeface="Times New Roman"/>
              </a:rPr>
              <a:t>has </a:t>
            </a:r>
            <a:r>
              <a:rPr sz="1200" spc="-10" dirty="0">
                <a:latin typeface="Times New Roman"/>
                <a:cs typeface="Times New Roman"/>
              </a:rPr>
              <a:t>employed </a:t>
            </a:r>
            <a:r>
              <a:rPr sz="1200" dirty="0">
                <a:latin typeface="Times New Roman"/>
                <a:cs typeface="Times New Roman"/>
              </a:rPr>
              <a:t>a variety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models, </a:t>
            </a:r>
            <a:r>
              <a:rPr sz="1200" spc="-15" dirty="0">
                <a:latin typeface="Times New Roman"/>
                <a:cs typeface="Times New Roman"/>
              </a:rPr>
              <a:t>including </a:t>
            </a:r>
            <a:r>
              <a:rPr sz="1200" spc="-10" dirty="0">
                <a:latin typeface="Times New Roman"/>
                <a:cs typeface="Times New Roman"/>
              </a:rPr>
              <a:t>statistical, </a:t>
            </a:r>
            <a:r>
              <a:rPr sz="1200" spc="-5" dirty="0">
                <a:latin typeface="Times New Roman"/>
                <a:cs typeface="Times New Roman"/>
              </a:rPr>
              <a:t>deterministic, </a:t>
            </a:r>
            <a:r>
              <a:rPr sz="1200" spc="-15" dirty="0">
                <a:latin typeface="Times New Roman"/>
                <a:cs typeface="Times New Roman"/>
              </a:rPr>
              <a:t>physical,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machine </a:t>
            </a:r>
            <a:r>
              <a:rPr sz="1200" spc="-5" dirty="0">
                <a:latin typeface="Times New Roman"/>
                <a:cs typeface="Times New Roman"/>
              </a:rPr>
              <a:t>learning </a:t>
            </a:r>
            <a:r>
              <a:rPr sz="1200" spc="-15" dirty="0">
                <a:latin typeface="Times New Roman"/>
                <a:cs typeface="Times New Roman"/>
              </a:rPr>
              <a:t>(ML) </a:t>
            </a:r>
            <a:r>
              <a:rPr sz="1200" spc="-10" dirty="0">
                <a:latin typeface="Times New Roman"/>
                <a:cs typeface="Times New Roman"/>
              </a:rPr>
              <a:t>models,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prognosticate </a:t>
            </a:r>
            <a:r>
              <a:rPr sz="1200" spc="-15" dirty="0">
                <a:latin typeface="Times New Roman"/>
                <a:cs typeface="Times New Roman"/>
              </a:rPr>
              <a:t>AQI. </a:t>
            </a:r>
            <a:r>
              <a:rPr sz="1200" spc="-5" dirty="0">
                <a:latin typeface="Times New Roman"/>
                <a:cs typeface="Times New Roman"/>
              </a:rPr>
              <a:t>Traditional </a:t>
            </a:r>
            <a:r>
              <a:rPr sz="1200" spc="-10" dirty="0">
                <a:latin typeface="Times New Roman"/>
                <a:cs typeface="Times New Roman"/>
              </a:rPr>
              <a:t>styles </a:t>
            </a:r>
            <a:r>
              <a:rPr sz="1200" spc="-5" dirty="0">
                <a:latin typeface="Times New Roman"/>
                <a:cs typeface="Times New Roman"/>
              </a:rPr>
              <a:t>grounded </a:t>
            </a:r>
            <a:r>
              <a:rPr sz="1200" spc="5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statistics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extremely complex and </a:t>
            </a:r>
            <a:r>
              <a:rPr sz="1200" spc="-15" dirty="0">
                <a:latin typeface="Times New Roman"/>
                <a:cs typeface="Times New Roman"/>
              </a:rPr>
              <a:t>less </a:t>
            </a:r>
            <a:r>
              <a:rPr sz="1200" spc="-5" dirty="0">
                <a:latin typeface="Times New Roman"/>
                <a:cs typeface="Times New Roman"/>
              </a:rPr>
              <a:t>effective. </a:t>
            </a:r>
            <a:r>
              <a:rPr sz="1200" spc="-15" dirty="0">
                <a:latin typeface="Times New Roman"/>
                <a:cs typeface="Times New Roman"/>
              </a:rPr>
              <a:t>It has </a:t>
            </a:r>
            <a:r>
              <a:rPr sz="1200" spc="-5" dirty="0">
                <a:latin typeface="Times New Roman"/>
                <a:cs typeface="Times New Roman"/>
              </a:rPr>
              <a:t>been </a:t>
            </a:r>
            <a:r>
              <a:rPr sz="1200" dirty="0">
                <a:latin typeface="Times New Roman"/>
                <a:cs typeface="Times New Roman"/>
              </a:rPr>
              <a:t>demonstrated that </a:t>
            </a:r>
            <a:r>
              <a:rPr sz="1200" spc="-5" dirty="0">
                <a:latin typeface="Times New Roman"/>
                <a:cs typeface="Times New Roman"/>
              </a:rPr>
              <a:t>ML </a:t>
            </a:r>
            <a:r>
              <a:rPr sz="1200" dirty="0">
                <a:latin typeface="Times New Roman"/>
                <a:cs typeface="Times New Roman"/>
              </a:rPr>
              <a:t>– </a:t>
            </a:r>
            <a:r>
              <a:rPr sz="1200" spc="-5" dirty="0">
                <a:latin typeface="Times New Roman"/>
                <a:cs typeface="Times New Roman"/>
              </a:rPr>
              <a:t>grounded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AQI </a:t>
            </a:r>
            <a:r>
              <a:rPr sz="1200" spc="-5" dirty="0">
                <a:latin typeface="Times New Roman"/>
                <a:cs typeface="Times New Roman"/>
              </a:rPr>
              <a:t>vaticination </a:t>
            </a:r>
            <a:r>
              <a:rPr sz="1200" spc="-10" dirty="0">
                <a:latin typeface="Times New Roman"/>
                <a:cs typeface="Times New Roman"/>
              </a:rPr>
              <a:t>models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more reliable and harmonious. Data collecting </a:t>
            </a:r>
            <a:r>
              <a:rPr sz="1200" spc="-10" dirty="0">
                <a:latin typeface="Times New Roman"/>
                <a:cs typeface="Times New Roman"/>
              </a:rPr>
              <a:t>is now simple </a:t>
            </a:r>
            <a:r>
              <a:rPr sz="1200" spc="-5" dirty="0">
                <a:latin typeface="Times New Roman"/>
                <a:cs typeface="Times New Roman"/>
              </a:rPr>
              <a:t>and precise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thanks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advance </a:t>
            </a:r>
            <a:r>
              <a:rPr sz="1200" dirty="0">
                <a:latin typeface="Times New Roman"/>
                <a:cs typeface="Times New Roman"/>
              </a:rPr>
              <a:t>technology </a:t>
            </a:r>
            <a:r>
              <a:rPr sz="1200" spc="-5" dirty="0">
                <a:latin typeface="Times New Roman"/>
                <a:cs typeface="Times New Roman"/>
              </a:rPr>
              <a:t>and detectors. </a:t>
            </a:r>
            <a:r>
              <a:rPr sz="1200" dirty="0">
                <a:latin typeface="Times New Roman"/>
                <a:cs typeface="Times New Roman"/>
              </a:rPr>
              <a:t>Only </a:t>
            </a:r>
            <a:r>
              <a:rPr sz="1200" spc="-5" dirty="0">
                <a:latin typeface="Times New Roman"/>
                <a:cs typeface="Times New Roman"/>
              </a:rPr>
              <a:t>ML algorithms are able </a:t>
            </a:r>
            <a:r>
              <a:rPr sz="1200" spc="1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handling successfully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position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in-depth analysis demanded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5" dirty="0">
                <a:latin typeface="Times New Roman"/>
                <a:cs typeface="Times New Roman"/>
              </a:rPr>
              <a:t>make </a:t>
            </a:r>
            <a:r>
              <a:rPr sz="1200" dirty="0">
                <a:latin typeface="Times New Roman"/>
                <a:cs typeface="Times New Roman"/>
              </a:rPr>
              <a:t>accurate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reliable prognostications grounded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similar vast </a:t>
            </a:r>
            <a:r>
              <a:rPr sz="1200" dirty="0">
                <a:latin typeface="Times New Roman"/>
                <a:cs typeface="Times New Roman"/>
              </a:rPr>
              <a:t>environmental data. </a:t>
            </a:r>
            <a:r>
              <a:rPr sz="1200" spc="-55" dirty="0">
                <a:latin typeface="Times New Roman"/>
                <a:cs typeface="Times New Roman"/>
              </a:rPr>
              <a:t>We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looked </a:t>
            </a:r>
            <a:r>
              <a:rPr sz="1200" spc="-10" dirty="0">
                <a:latin typeface="Times New Roman"/>
                <a:cs typeface="Times New Roman"/>
              </a:rPr>
              <a:t>at </a:t>
            </a:r>
            <a:r>
              <a:rPr sz="1200" spc="-5" dirty="0">
                <a:latin typeface="Times New Roman"/>
                <a:cs typeface="Times New Roman"/>
              </a:rPr>
              <a:t>six times’ worth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5" dirty="0">
                <a:latin typeface="Times New Roman"/>
                <a:cs typeface="Times New Roman"/>
              </a:rPr>
              <a:t>on  </a:t>
            </a:r>
            <a:r>
              <a:rPr sz="1200" spc="-15" dirty="0">
                <a:latin typeface="Times New Roman"/>
                <a:cs typeface="Times New Roman"/>
              </a:rPr>
              <a:t>India’s civic </a:t>
            </a:r>
            <a:r>
              <a:rPr sz="1200" spc="-5" dirty="0">
                <a:latin typeface="Times New Roman"/>
                <a:cs typeface="Times New Roman"/>
              </a:rPr>
              <a:t>air pollution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studied </a:t>
            </a:r>
            <a:r>
              <a:rPr sz="1200" dirty="0">
                <a:latin typeface="Times New Roman"/>
                <a:cs typeface="Times New Roman"/>
              </a:rPr>
              <a:t>ten times’ </a:t>
            </a:r>
            <a:r>
              <a:rPr sz="1200" spc="-5" dirty="0">
                <a:latin typeface="Times New Roman"/>
                <a:cs typeface="Times New Roman"/>
              </a:rPr>
              <a:t>worth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AQI </a:t>
            </a:r>
            <a:r>
              <a:rPr sz="1200" dirty="0">
                <a:latin typeface="Times New Roman"/>
                <a:cs typeface="Times New Roman"/>
              </a:rPr>
              <a:t>data. </a:t>
            </a:r>
            <a:r>
              <a:rPr sz="1200" spc="-10" dirty="0">
                <a:latin typeface="Times New Roman"/>
                <a:cs typeface="Times New Roman"/>
              </a:rPr>
              <a:t>After </a:t>
            </a:r>
            <a:r>
              <a:rPr sz="1200" spc="-5" dirty="0">
                <a:latin typeface="Times New Roman"/>
                <a:cs typeface="Times New Roman"/>
              </a:rPr>
              <a:t>the dataset </a:t>
            </a:r>
            <a:r>
              <a:rPr sz="1200" spc="-15" dirty="0">
                <a:latin typeface="Times New Roman"/>
                <a:cs typeface="Times New Roman"/>
              </a:rPr>
              <a:t>has </a:t>
            </a:r>
            <a:r>
              <a:rPr sz="1200" spc="-5" dirty="0">
                <a:latin typeface="Times New Roman"/>
                <a:cs typeface="Times New Roman"/>
              </a:rPr>
              <a:t>been pre-processed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gutted, </a:t>
            </a:r>
            <a:r>
              <a:rPr sz="1200" spc="-1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 visualization </a:t>
            </a:r>
            <a:r>
              <a:rPr sz="1200" spc="-15" dirty="0">
                <a:latin typeface="Times New Roman"/>
                <a:cs typeface="Times New Roman"/>
              </a:rPr>
              <a:t>ways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probe </a:t>
            </a:r>
            <a:r>
              <a:rPr sz="1200" spc="-10" dirty="0">
                <a:latin typeface="Times New Roman"/>
                <a:cs typeface="Times New Roman"/>
              </a:rPr>
              <a:t>retired </a:t>
            </a:r>
            <a:r>
              <a:rPr sz="1200" spc="-5" dirty="0">
                <a:latin typeface="Times New Roman"/>
                <a:cs typeface="Times New Roman"/>
              </a:rPr>
              <a:t>pattern </a:t>
            </a:r>
            <a:r>
              <a:rPr sz="1200" spc="-1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trends </a:t>
            </a:r>
            <a:r>
              <a:rPr sz="1200" spc="-15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ameliorate understanding. </a:t>
            </a:r>
            <a:r>
              <a:rPr sz="1200" spc="-10" dirty="0">
                <a:latin typeface="Times New Roman"/>
                <a:cs typeface="Times New Roman"/>
              </a:rPr>
              <a:t>Only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 </a:t>
            </a:r>
            <a:r>
              <a:rPr sz="1200" spc="-5" dirty="0">
                <a:latin typeface="Times New Roman"/>
                <a:cs typeface="Times New Roman"/>
              </a:rPr>
              <a:t>scholars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literature </a:t>
            </a:r>
            <a:r>
              <a:rPr sz="1200" spc="-1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the nature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correlation </a:t>
            </a:r>
            <a:r>
              <a:rPr sz="1200" spc="-15" dirty="0">
                <a:latin typeface="Times New Roman"/>
                <a:cs typeface="Times New Roman"/>
              </a:rPr>
              <a:t>measures </a:t>
            </a:r>
            <a:r>
              <a:rPr sz="1200" dirty="0">
                <a:latin typeface="Times New Roman"/>
                <a:cs typeface="Times New Roman"/>
              </a:rPr>
              <a:t>with ML </a:t>
            </a:r>
            <a:r>
              <a:rPr sz="1200" spc="-10" dirty="0">
                <a:latin typeface="Times New Roman"/>
                <a:cs typeface="Times New Roman"/>
              </a:rPr>
              <a:t>models, </a:t>
            </a:r>
            <a:r>
              <a:rPr sz="1200" spc="-5" dirty="0">
                <a:latin typeface="Times New Roman"/>
                <a:cs typeface="Times New Roman"/>
              </a:rPr>
              <a:t>but </a:t>
            </a:r>
            <a:r>
              <a:rPr sz="1200" spc="5" dirty="0">
                <a:latin typeface="Times New Roman"/>
                <a:cs typeface="Times New Roman"/>
              </a:rPr>
              <a:t>our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makes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SVM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correct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imbalances.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ea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tur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12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SVM</a:t>
            </a:r>
            <a:r>
              <a:rPr sz="12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(Su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pport</a:t>
            </a:r>
            <a:r>
              <a:rPr sz="1200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ec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tor</a:t>
            </a:r>
            <a:r>
              <a:rPr sz="120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Mac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2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e)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469900" marR="6350" lvl="2" indent="-228600" algn="just">
              <a:lnSpc>
                <a:spcPct val="103000"/>
              </a:lnSpc>
              <a:buFont typeface="Symbol"/>
              <a:buChar char="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Support </a:t>
            </a:r>
            <a:r>
              <a:rPr sz="1200" spc="-25" dirty="0">
                <a:latin typeface="Times New Roman"/>
                <a:cs typeface="Times New Roman"/>
              </a:rPr>
              <a:t>Vector </a:t>
            </a:r>
            <a:r>
              <a:rPr sz="1200" spc="-10" dirty="0">
                <a:latin typeface="Times New Roman"/>
                <a:cs typeface="Times New Roman"/>
              </a:rPr>
              <a:t>Machine (SVM)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supervised machine </a:t>
            </a:r>
            <a:r>
              <a:rPr sz="1200" spc="-5" dirty="0">
                <a:latin typeface="Times New Roman"/>
                <a:cs typeface="Times New Roman"/>
              </a:rPr>
              <a:t>learning algorithms </a:t>
            </a:r>
            <a:r>
              <a:rPr sz="1200" dirty="0">
                <a:latin typeface="Times New Roman"/>
                <a:cs typeface="Times New Roman"/>
              </a:rPr>
              <a:t>that can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spc="-10" dirty="0">
                <a:latin typeface="Times New Roman"/>
                <a:cs typeface="Times New Roman"/>
              </a:rPr>
              <a:t>for either </a:t>
            </a:r>
            <a:r>
              <a:rPr sz="1200" spc="-5" dirty="0">
                <a:latin typeface="Times New Roman"/>
                <a:cs typeface="Times New Roman"/>
              </a:rPr>
              <a:t>linear regression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type/data modelling. </a:t>
            </a:r>
            <a:r>
              <a:rPr sz="1200" spc="-10" dirty="0">
                <a:latin typeface="Times New Roman"/>
                <a:cs typeface="Times New Roman"/>
              </a:rPr>
              <a:t>Its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machine </a:t>
            </a:r>
            <a:r>
              <a:rPr sz="1200" dirty="0">
                <a:latin typeface="Times New Roman"/>
                <a:cs typeface="Times New Roman"/>
              </a:rPr>
              <a:t>learning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algorithms </a:t>
            </a:r>
            <a:r>
              <a:rPr sz="1200" spc="-15" dirty="0">
                <a:latin typeface="Times New Roman"/>
                <a:cs typeface="Times New Roman"/>
              </a:rPr>
              <a:t>that’s </a:t>
            </a:r>
            <a:r>
              <a:rPr sz="1200" spc="-5" dirty="0">
                <a:latin typeface="Times New Roman"/>
                <a:cs typeface="Times New Roman"/>
              </a:rPr>
              <a:t>preferred over </a:t>
            </a:r>
            <a:r>
              <a:rPr sz="1200" spc="-15" dirty="0">
                <a:latin typeface="Times New Roman"/>
                <a:cs typeface="Times New Roman"/>
              </a:rPr>
              <a:t>colorful </a:t>
            </a:r>
            <a:r>
              <a:rPr sz="1200" spc="-5" dirty="0">
                <a:latin typeface="Times New Roman"/>
                <a:cs typeface="Times New Roman"/>
              </a:rPr>
              <a:t>algorithms as </a:t>
            </a:r>
            <a:r>
              <a:rPr sz="1200" spc="-15" dirty="0">
                <a:latin typeface="Times New Roman"/>
                <a:cs typeface="Times New Roman"/>
              </a:rPr>
              <a:t>it helps </a:t>
            </a:r>
            <a:r>
              <a:rPr sz="1200" spc="-20" dirty="0">
                <a:latin typeface="Times New Roman"/>
                <a:cs typeface="Times New Roman"/>
              </a:rPr>
              <a:t>yield </a:t>
            </a:r>
            <a:r>
              <a:rPr sz="1200" spc="5" dirty="0">
                <a:latin typeface="Times New Roman"/>
                <a:cs typeface="Times New Roman"/>
              </a:rPr>
              <a:t>advanced </a:t>
            </a:r>
            <a:r>
              <a:rPr sz="1200" spc="-1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better </a:t>
            </a:r>
            <a:r>
              <a:rPr sz="1200" spc="-15" dirty="0">
                <a:latin typeface="Times New Roman"/>
                <a:cs typeface="Times New Roman"/>
              </a:rPr>
              <a:t>rigor. </a:t>
            </a:r>
            <a:r>
              <a:rPr sz="1200" spc="-10" dirty="0">
                <a:latin typeface="Times New Roman"/>
                <a:cs typeface="Times New Roman"/>
              </a:rPr>
              <a:t> SVM </a:t>
            </a:r>
            <a:r>
              <a:rPr sz="1200" spc="-5" dirty="0">
                <a:latin typeface="Times New Roman"/>
                <a:cs typeface="Times New Roman"/>
              </a:rPr>
              <a:t>operates </a:t>
            </a:r>
            <a:r>
              <a:rPr sz="1200" spc="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principle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Kernel </a:t>
            </a:r>
            <a:r>
              <a:rPr sz="1200" dirty="0">
                <a:latin typeface="Times New Roman"/>
                <a:cs typeface="Times New Roman"/>
              </a:rPr>
              <a:t>trick </a:t>
            </a:r>
            <a:r>
              <a:rPr sz="1200" spc="-1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voguish suitable </a:t>
            </a:r>
            <a:r>
              <a:rPr sz="1200" spc="-15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double </a:t>
            </a:r>
            <a:r>
              <a:rPr sz="1200" spc="-10" dirty="0">
                <a:latin typeface="Times New Roman"/>
                <a:cs typeface="Times New Roman"/>
              </a:rPr>
              <a:t>type tasks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SVM </a:t>
            </a:r>
            <a:r>
              <a:rPr sz="1200" spc="-5" dirty="0">
                <a:latin typeface="Times New Roman"/>
                <a:cs typeface="Times New Roman"/>
              </a:rPr>
              <a:t>will have minimum </a:t>
            </a:r>
            <a:r>
              <a:rPr sz="1200" spc="-10" dirty="0">
                <a:latin typeface="Times New Roman"/>
                <a:cs typeface="Times New Roman"/>
              </a:rPr>
              <a:t>classes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operate </a:t>
            </a:r>
            <a:r>
              <a:rPr sz="1200" spc="5" dirty="0">
                <a:latin typeface="Times New Roman"/>
                <a:cs typeface="Times New Roman"/>
              </a:rPr>
              <a:t>on </a:t>
            </a:r>
            <a:r>
              <a:rPr sz="1200" spc="-10" dirty="0">
                <a:latin typeface="Times New Roman"/>
                <a:cs typeface="Times New Roman"/>
              </a:rPr>
              <a:t>near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hyperplane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15" dirty="0">
                <a:latin typeface="Times New Roman"/>
                <a:cs typeface="Times New Roman"/>
              </a:rPr>
              <a:t>it also </a:t>
            </a:r>
            <a:r>
              <a:rPr sz="1200" spc="-10" dirty="0">
                <a:latin typeface="Times New Roman"/>
                <a:cs typeface="Times New Roman"/>
              </a:rPr>
              <a:t>converges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hastily.</a:t>
            </a:r>
            <a:endParaRPr sz="12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Font typeface="Symbol"/>
              <a:buChar char=""/>
            </a:pPr>
            <a:endParaRPr sz="1450" dirty="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SVM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classifiers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well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high-dimensional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space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have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excellent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accuracy.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SVM</a:t>
            </a:r>
            <a:endParaRPr sz="12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0"/>
              </a:spcBef>
            </a:pPr>
            <a:r>
              <a:rPr sz="1200" spc="-5" dirty="0">
                <a:latin typeface="Times New Roman"/>
                <a:cs typeface="Times New Roman"/>
              </a:rPr>
              <a:t>classifiers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less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memory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because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portion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training data.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SVM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reasonably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large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gap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 </a:t>
            </a:r>
            <a:r>
              <a:rPr sz="1200" spc="-15" dirty="0">
                <a:latin typeface="Times New Roman"/>
                <a:cs typeface="Times New Roman"/>
              </a:rPr>
              <a:t>classes.</a:t>
            </a:r>
            <a:endParaRPr sz="12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450" dirty="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number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dimensions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exceeds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samples,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SVM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useful.</a:t>
            </a:r>
            <a:endParaRPr sz="12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3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features</a:t>
            </a:r>
            <a:r>
              <a:rPr sz="12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taken</a:t>
            </a:r>
            <a:r>
              <a:rPr sz="120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from</a:t>
            </a:r>
            <a:r>
              <a:rPr sz="12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above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data: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469900" marR="12065" lvl="2" indent="-228600" algn="just">
              <a:lnSpc>
                <a:spcPct val="102499"/>
              </a:lnSpc>
              <a:buFont typeface="Symbol"/>
              <a:buChar char="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Support </a:t>
            </a:r>
            <a:r>
              <a:rPr sz="1200" spc="-15" dirty="0">
                <a:latin typeface="Times New Roman"/>
                <a:cs typeface="Times New Roman"/>
              </a:rPr>
              <a:t>vector </a:t>
            </a:r>
            <a:r>
              <a:rPr sz="1200" spc="-10" dirty="0">
                <a:latin typeface="Times New Roman"/>
                <a:cs typeface="Times New Roman"/>
              </a:rPr>
              <a:t>machines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powerful and important </a:t>
            </a:r>
            <a:r>
              <a:rPr sz="1200" spc="-15" dirty="0">
                <a:latin typeface="Times New Roman"/>
                <a:cs typeface="Times New Roman"/>
              </a:rPr>
              <a:t>algorithms </a:t>
            </a:r>
            <a:r>
              <a:rPr sz="1200" dirty="0">
                <a:latin typeface="Times New Roman"/>
                <a:cs typeface="Times New Roman"/>
              </a:rPr>
              <a:t>commonly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to create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machine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knowledge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models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datasets.</a:t>
            </a:r>
            <a:endParaRPr sz="12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Font typeface="Symbol"/>
              <a:buChar char=""/>
            </a:pPr>
            <a:endParaRPr sz="1500" dirty="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20" dirty="0">
                <a:latin typeface="Times New Roman"/>
                <a:cs typeface="Times New Roman"/>
              </a:rPr>
              <a:t>Tuning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hyperparameters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Python</a:t>
            </a:r>
            <a:r>
              <a:rPr sz="1200" spc="-10" dirty="0">
                <a:latin typeface="Times New Roman"/>
                <a:cs typeface="Times New Roman"/>
              </a:rPr>
              <a:t> can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effectively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performance.</a:t>
            </a:r>
            <a:endParaRPr sz="12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1350" dirty="0">
              <a:latin typeface="Times New Roman"/>
              <a:cs typeface="Times New Roman"/>
            </a:endParaRPr>
          </a:p>
          <a:p>
            <a:pPr marL="469900" marR="17145" lvl="2" indent="-228600" algn="just">
              <a:lnSpc>
                <a:spcPct val="102499"/>
              </a:lnSpc>
              <a:spcBef>
                <a:spcPts val="5"/>
              </a:spcBef>
              <a:buFont typeface="Symbol"/>
              <a:buChar char="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This algorithm works </a:t>
            </a:r>
            <a:r>
              <a:rPr sz="1200" spc="-15" dirty="0">
                <a:latin typeface="Times New Roman"/>
                <a:cs typeface="Times New Roman"/>
              </a:rPr>
              <a:t>best </a:t>
            </a:r>
            <a:r>
              <a:rPr sz="1200" spc="-5" dirty="0">
                <a:latin typeface="Times New Roman"/>
                <a:cs typeface="Times New Roman"/>
              </a:rPr>
              <a:t>when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boundaries is </a:t>
            </a:r>
            <a:r>
              <a:rPr sz="1200" spc="-15" dirty="0">
                <a:latin typeface="Times New Roman"/>
                <a:cs typeface="Times New Roman"/>
              </a:rPr>
              <a:t>less </a:t>
            </a:r>
            <a:r>
              <a:rPr sz="1200" dirty="0">
                <a:latin typeface="Times New Roman"/>
                <a:cs typeface="Times New Roman"/>
              </a:rPr>
              <a:t>than the </a:t>
            </a:r>
            <a:r>
              <a:rPr sz="1200" spc="-10" dirty="0">
                <a:latin typeface="Times New Roman"/>
                <a:cs typeface="Times New Roman"/>
              </a:rPr>
              <a:t>number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samples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recommended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noisy,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large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spc="-15" dirty="0">
                <a:latin typeface="Times New Roman"/>
                <a:cs typeface="Times New Roman"/>
              </a:rPr>
              <a:t>complex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datasets.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924" y="848995"/>
            <a:ext cx="5800725" cy="7463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6905" algn="l"/>
              </a:tabLst>
            </a:pPr>
            <a:r>
              <a:rPr lang="en-US" sz="1400" b="1" dirty="0">
                <a:latin typeface="Times New Roman"/>
                <a:cs typeface="Times New Roman"/>
              </a:rPr>
              <a:t>2</a:t>
            </a:r>
            <a:r>
              <a:rPr sz="1400" b="1" dirty="0">
                <a:latin typeface="Times New Roman"/>
                <a:cs typeface="Times New Roman"/>
              </a:rPr>
              <a:t>.2.	De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5" dirty="0">
                <a:latin typeface="Times New Roman"/>
                <a:cs typeface="Times New Roman"/>
              </a:rPr>
              <a:t>g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-114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onst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spc="-10" dirty="0">
                <a:latin typeface="Times New Roman"/>
                <a:cs typeface="Times New Roman"/>
              </a:rPr>
              <a:t>ai</a:t>
            </a:r>
            <a:r>
              <a:rPr sz="1400" b="1" spc="-15" dirty="0">
                <a:latin typeface="Times New Roman"/>
                <a:cs typeface="Times New Roman"/>
              </a:rPr>
              <a:t>nt</a:t>
            </a:r>
            <a:r>
              <a:rPr sz="1400" b="1" dirty="0">
                <a:latin typeface="Times New Roman"/>
                <a:cs typeface="Times New Roman"/>
              </a:rPr>
              <a:t>s: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 marR="11430" algn="just">
              <a:lnSpc>
                <a:spcPct val="103000"/>
              </a:lnSpc>
            </a:pPr>
            <a:r>
              <a:rPr sz="1200" spc="-5" dirty="0">
                <a:latin typeface="Times New Roman"/>
                <a:cs typeface="Times New Roman"/>
              </a:rPr>
              <a:t>Design constraints are restrictions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spc="-10" dirty="0">
                <a:latin typeface="Times New Roman"/>
                <a:cs typeface="Times New Roman"/>
              </a:rPr>
              <a:t>limitations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design process </a:t>
            </a:r>
            <a:r>
              <a:rPr sz="1200" spc="-15" dirty="0">
                <a:latin typeface="Times New Roman"/>
                <a:cs typeface="Times New Roman"/>
              </a:rPr>
              <a:t>imposed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internal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external </a:t>
            </a:r>
            <a:r>
              <a:rPr sz="1200" spc="-10" dirty="0">
                <a:latin typeface="Times New Roman"/>
                <a:cs typeface="Times New Roman"/>
              </a:rPr>
              <a:t>factors.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These </a:t>
            </a:r>
            <a:r>
              <a:rPr sz="1200" spc="-5" dirty="0">
                <a:latin typeface="Times New Roman"/>
                <a:cs typeface="Times New Roman"/>
              </a:rPr>
              <a:t>limitations </a:t>
            </a:r>
            <a:r>
              <a:rPr sz="1200" spc="-15" dirty="0">
                <a:latin typeface="Times New Roman"/>
                <a:cs typeface="Times New Roman"/>
              </a:rPr>
              <a:t>affect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final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product, </a:t>
            </a:r>
            <a:r>
              <a:rPr sz="1200" spc="-15" dirty="0">
                <a:latin typeface="Times New Roman"/>
                <a:cs typeface="Times New Roman"/>
              </a:rPr>
              <a:t>so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it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is important that </a:t>
            </a:r>
            <a:r>
              <a:rPr sz="1200" spc="-25" dirty="0">
                <a:latin typeface="Times New Roman"/>
                <a:cs typeface="Times New Roman"/>
              </a:rPr>
              <a:t>everyone in 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organization/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team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aware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consider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limitations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before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Some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2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20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constraints</a:t>
            </a:r>
            <a:r>
              <a:rPr sz="1200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which</a:t>
            </a:r>
            <a:r>
              <a:rPr sz="12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are</a:t>
            </a:r>
            <a:r>
              <a:rPr sz="1200" u="sng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imposed</a:t>
            </a:r>
            <a:r>
              <a:rPr sz="1200" u="sng" spc="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120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our</a:t>
            </a:r>
            <a:r>
              <a:rPr sz="12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sz="120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are: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lphaLcParenR"/>
              <a:tabLst>
                <a:tab pos="241300" algn="l"/>
              </a:tabLst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vi</a:t>
            </a:r>
            <a:r>
              <a:rPr sz="12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12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2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tal</a:t>
            </a:r>
            <a:r>
              <a:rPr sz="1200" b="1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2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2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lphaLcParenR"/>
            </a:pPr>
            <a:endParaRPr sz="1200" dirty="0">
              <a:latin typeface="Times New Roman"/>
              <a:cs typeface="Times New Roman"/>
            </a:endParaRPr>
          </a:p>
          <a:p>
            <a:pPr marL="241300" marR="32384">
              <a:lnSpc>
                <a:spcPct val="103299"/>
              </a:lnSpc>
            </a:pP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various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constraints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 affect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accuracy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air</a:t>
            </a:r>
            <a:r>
              <a:rPr sz="1200" dirty="0">
                <a:latin typeface="Times New Roman"/>
                <a:cs typeface="Times New Roman"/>
              </a:rPr>
              <a:t> pollution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predictions,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include: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698500" marR="9525" lvl="1" indent="-228600" algn="just">
              <a:lnSpc>
                <a:spcPct val="102099"/>
              </a:lnSpc>
              <a:spcBef>
                <a:spcPts val="5"/>
              </a:spcBef>
              <a:buFont typeface="Symbol"/>
              <a:buChar char=""/>
              <a:tabLst>
                <a:tab pos="698500" algn="l"/>
              </a:tabLst>
            </a:pP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Topography: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topography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an </a:t>
            </a:r>
            <a:r>
              <a:rPr sz="1200" spc="-5" dirty="0">
                <a:latin typeface="Times New Roman"/>
                <a:cs typeface="Times New Roman"/>
              </a:rPr>
              <a:t>area can affects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movement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air </a:t>
            </a:r>
            <a:r>
              <a:rPr sz="1200" dirty="0">
                <a:latin typeface="Times New Roman"/>
                <a:cs typeface="Times New Roman"/>
              </a:rPr>
              <a:t>pollutants.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spc="-10" dirty="0">
                <a:latin typeface="Times New Roman"/>
                <a:cs typeface="Times New Roman"/>
              </a:rPr>
              <a:t>example, valleys </a:t>
            </a:r>
            <a:r>
              <a:rPr sz="1200" dirty="0">
                <a:latin typeface="Times New Roman"/>
                <a:cs typeface="Times New Roman"/>
              </a:rPr>
              <a:t>can trap pollutants, </a:t>
            </a:r>
            <a:r>
              <a:rPr sz="1200" spc="-10" dirty="0">
                <a:latin typeface="Times New Roman"/>
                <a:cs typeface="Times New Roman"/>
              </a:rPr>
              <a:t>leading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higher </a:t>
            </a:r>
            <a:r>
              <a:rPr sz="1200" spc="-5" dirty="0">
                <a:latin typeface="Times New Roman"/>
                <a:cs typeface="Times New Roman"/>
              </a:rPr>
              <a:t>concentration, while hills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mountains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disrupt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movement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air.</a:t>
            </a:r>
            <a:endParaRPr sz="12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450" dirty="0">
              <a:latin typeface="Times New Roman"/>
              <a:cs typeface="Times New Roman"/>
            </a:endParaRPr>
          </a:p>
          <a:p>
            <a:pPr marL="698500" marR="10160" lvl="1" indent="-228600" algn="just">
              <a:lnSpc>
                <a:spcPct val="102899"/>
              </a:lnSpc>
              <a:buFont typeface="Symbol"/>
              <a:buChar char=""/>
              <a:tabLst>
                <a:tab pos="698500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Urbanization:</a:t>
            </a:r>
            <a:r>
              <a:rPr sz="1200" spc="-5" dirty="0">
                <a:latin typeface="Times New Roman"/>
                <a:cs typeface="Times New Roman"/>
              </a:rPr>
              <a:t> urbanization can lead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higher level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air </a:t>
            </a:r>
            <a:r>
              <a:rPr sz="1200" spc="-5" dirty="0">
                <a:latin typeface="Times New Roman"/>
                <a:cs typeface="Times New Roman"/>
              </a:rPr>
              <a:t>pollution </a:t>
            </a:r>
            <a:r>
              <a:rPr sz="1200" dirty="0">
                <a:latin typeface="Times New Roman"/>
                <a:cs typeface="Times New Roman"/>
              </a:rPr>
              <a:t>due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increased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traffic, </a:t>
            </a:r>
            <a:r>
              <a:rPr sz="1200" spc="-5" dirty="0">
                <a:latin typeface="Times New Roman"/>
                <a:cs typeface="Times New Roman"/>
              </a:rPr>
              <a:t>industry and human activities. </a:t>
            </a:r>
            <a:r>
              <a:rPr sz="1200" spc="-15" dirty="0">
                <a:latin typeface="Times New Roman"/>
                <a:cs typeface="Times New Roman"/>
              </a:rPr>
              <a:t>Additionally, </a:t>
            </a:r>
            <a:r>
              <a:rPr sz="1200" spc="-5" dirty="0">
                <a:latin typeface="Times New Roman"/>
                <a:cs typeface="Times New Roman"/>
              </a:rPr>
              <a:t>urban areas </a:t>
            </a:r>
            <a:r>
              <a:rPr sz="1200" spc="5" dirty="0">
                <a:latin typeface="Times New Roman"/>
                <a:cs typeface="Times New Roman"/>
              </a:rPr>
              <a:t>tend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higher </a:t>
            </a:r>
            <a:r>
              <a:rPr sz="1200" dirty="0">
                <a:latin typeface="Times New Roman"/>
                <a:cs typeface="Times New Roman"/>
              </a:rPr>
              <a:t> concentration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impervious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surface.</a:t>
            </a:r>
            <a:endParaRPr sz="12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Symbol"/>
              <a:buChar char=""/>
            </a:pPr>
            <a:endParaRPr sz="145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lphaLcParenR" startAt="2"/>
              <a:tabLst>
                <a:tab pos="241300" algn="l"/>
              </a:tabLst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2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ty</a:t>
            </a:r>
            <a:r>
              <a:rPr sz="1200" b="1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</a:t>
            </a:r>
            <a:r>
              <a:rPr sz="12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ai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2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lphaLcParenR" startAt="2"/>
            </a:pPr>
            <a:endParaRPr sz="1200" dirty="0">
              <a:latin typeface="Times New Roman"/>
              <a:cs typeface="Times New Roman"/>
            </a:endParaRPr>
          </a:p>
          <a:p>
            <a:pPr marL="241300" marR="105410">
              <a:lnSpc>
                <a:spcPct val="102499"/>
              </a:lnSpc>
            </a:pP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addition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environmental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constraints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are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also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safety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constraints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must</a:t>
            </a:r>
            <a:r>
              <a:rPr sz="1200" spc="-5" dirty="0">
                <a:latin typeface="Times New Roman"/>
                <a:cs typeface="Times New Roman"/>
              </a:rPr>
              <a:t> be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considered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predicting</a:t>
            </a:r>
            <a:r>
              <a:rPr sz="1200" spc="-10" dirty="0">
                <a:latin typeface="Times New Roman"/>
                <a:cs typeface="Times New Roman"/>
              </a:rPr>
              <a:t> air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pollution.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These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include:</a:t>
            </a:r>
            <a:endParaRPr lang="en-US" sz="1200" spc="-15" dirty="0">
              <a:latin typeface="Times New Roman"/>
              <a:cs typeface="Times New Roman"/>
            </a:endParaRPr>
          </a:p>
          <a:p>
            <a:pPr marL="241300" marR="105410">
              <a:lnSpc>
                <a:spcPct val="102499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698500" marR="10795" lvl="1" indent="-228600" algn="just">
              <a:lnSpc>
                <a:spcPct val="102499"/>
              </a:lnSpc>
              <a:buFont typeface="Symbol"/>
              <a:buChar char=""/>
              <a:tabLst>
                <a:tab pos="698500" algn="l"/>
              </a:tabLst>
            </a:pP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Hazardous 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materials: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 </a:t>
            </a:r>
            <a:r>
              <a:rPr sz="1200" spc="-5" dirty="0">
                <a:latin typeface="Times New Roman"/>
                <a:cs typeface="Times New Roman"/>
              </a:rPr>
              <a:t>air pollutants can </a:t>
            </a:r>
            <a:r>
              <a:rPr sz="1200" spc="-10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hazardous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toxic, </a:t>
            </a:r>
            <a:r>
              <a:rPr sz="1200" spc="-1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may pose 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significant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risk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human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health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environment.</a:t>
            </a:r>
            <a:endParaRPr sz="12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450" dirty="0">
              <a:latin typeface="Times New Roman"/>
              <a:cs typeface="Times New Roman"/>
            </a:endParaRPr>
          </a:p>
          <a:p>
            <a:pPr marL="698500" marR="5080" lvl="1" indent="-228600" algn="just">
              <a:lnSpc>
                <a:spcPct val="103099"/>
              </a:lnSpc>
              <a:buFont typeface="Symbol"/>
              <a:buChar char=""/>
              <a:tabLst>
                <a:tab pos="698500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Emergency response: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event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an emergency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unexpected event, such </a:t>
            </a:r>
            <a:r>
              <a:rPr sz="1200" spc="-10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 chemical </a:t>
            </a:r>
            <a:r>
              <a:rPr sz="1200" dirty="0">
                <a:latin typeface="Times New Roman"/>
                <a:cs typeface="Times New Roman"/>
              </a:rPr>
              <a:t>spill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industrial </a:t>
            </a:r>
            <a:r>
              <a:rPr sz="1200" dirty="0">
                <a:latin typeface="Times New Roman"/>
                <a:cs typeface="Times New Roman"/>
              </a:rPr>
              <a:t>accident, </a:t>
            </a:r>
            <a:r>
              <a:rPr sz="1200" spc="-10" dirty="0">
                <a:latin typeface="Times New Roman"/>
                <a:cs typeface="Times New Roman"/>
              </a:rPr>
              <a:t>air </a:t>
            </a:r>
            <a:r>
              <a:rPr sz="1200" spc="-5" dirty="0">
                <a:latin typeface="Times New Roman"/>
                <a:cs typeface="Times New Roman"/>
              </a:rPr>
              <a:t>pollution </a:t>
            </a:r>
            <a:r>
              <a:rPr sz="1200" dirty="0">
                <a:latin typeface="Times New Roman"/>
                <a:cs typeface="Times New Roman"/>
              </a:rPr>
              <a:t>may </a:t>
            </a:r>
            <a:r>
              <a:rPr sz="1200" spc="-1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need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update </a:t>
            </a:r>
            <a:r>
              <a:rPr sz="1200" spc="-5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real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spc="-15" dirty="0">
                <a:latin typeface="Times New Roman"/>
                <a:cs typeface="Times New Roman"/>
              </a:rPr>
              <a:t>ensure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15" dirty="0">
                <a:latin typeface="Times New Roman"/>
                <a:cs typeface="Times New Roman"/>
              </a:rPr>
              <a:t>emergency </a:t>
            </a:r>
            <a:r>
              <a:rPr sz="1200" spc="-5" dirty="0">
                <a:latin typeface="Times New Roman"/>
                <a:cs typeface="Times New Roman"/>
              </a:rPr>
              <a:t>responders have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they </a:t>
            </a:r>
            <a:r>
              <a:rPr sz="1200" spc="-5" dirty="0">
                <a:latin typeface="Times New Roman"/>
                <a:cs typeface="Times New Roman"/>
              </a:rPr>
              <a:t>need </a:t>
            </a:r>
            <a:r>
              <a:rPr sz="1200" spc="5" dirty="0">
                <a:latin typeface="Times New Roman"/>
                <a:cs typeface="Times New Roman"/>
              </a:rPr>
              <a:t>to take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appropriate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action.</a:t>
            </a:r>
            <a:endParaRPr sz="12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45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lphaLcParenR" startAt="3"/>
              <a:tabLst>
                <a:tab pos="241300" algn="l"/>
              </a:tabLst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Heath</a:t>
            </a:r>
            <a:r>
              <a:rPr sz="1200" b="1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constraints: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241300" marR="30480">
              <a:lnSpc>
                <a:spcPct val="103299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Health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constraints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important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consideration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air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pollution,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pollution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have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significant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impact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on</a:t>
            </a:r>
            <a:r>
              <a:rPr sz="1200" spc="-15" dirty="0">
                <a:latin typeface="Times New Roman"/>
                <a:cs typeface="Times New Roman"/>
              </a:rPr>
              <a:t> human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health.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include: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924" y="848358"/>
            <a:ext cx="5916676" cy="669176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698500" marR="8890" indent="-228600" algn="just">
              <a:lnSpc>
                <a:spcPct val="102099"/>
              </a:lnSpc>
              <a:spcBef>
                <a:spcPts val="70"/>
              </a:spcBef>
              <a:buFont typeface="Symbol"/>
              <a:buChar char=""/>
              <a:tabLst>
                <a:tab pos="698500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Health 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effect 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pollutants: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different </a:t>
            </a:r>
            <a:r>
              <a:rPr sz="1200" spc="-5" dirty="0">
                <a:latin typeface="Times New Roman"/>
                <a:cs typeface="Times New Roman"/>
              </a:rPr>
              <a:t>pollutants can </a:t>
            </a:r>
            <a:r>
              <a:rPr sz="1200" spc="-15" dirty="0">
                <a:latin typeface="Times New Roman"/>
                <a:cs typeface="Times New Roman"/>
              </a:rPr>
              <a:t>have </a:t>
            </a:r>
            <a:r>
              <a:rPr sz="1200" spc="-10" dirty="0">
                <a:latin typeface="Times New Roman"/>
                <a:cs typeface="Times New Roman"/>
              </a:rPr>
              <a:t>different </a:t>
            </a:r>
            <a:r>
              <a:rPr sz="1200" spc="-5" dirty="0">
                <a:latin typeface="Times New Roman"/>
                <a:cs typeface="Times New Roman"/>
              </a:rPr>
              <a:t>health </a:t>
            </a:r>
            <a:r>
              <a:rPr sz="1200" spc="-10" dirty="0">
                <a:latin typeface="Times New Roman"/>
                <a:cs typeface="Times New Roman"/>
              </a:rPr>
              <a:t>effects, and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severity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these </a:t>
            </a:r>
            <a:r>
              <a:rPr sz="1200" spc="-10" dirty="0">
                <a:latin typeface="Times New Roman"/>
                <a:cs typeface="Times New Roman"/>
              </a:rPr>
              <a:t>effects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vary depending </a:t>
            </a:r>
            <a:r>
              <a:rPr sz="1200" spc="-1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factors such </a:t>
            </a:r>
            <a:r>
              <a:rPr sz="1200" spc="-15" dirty="0">
                <a:latin typeface="Times New Roman"/>
                <a:cs typeface="Times New Roman"/>
              </a:rPr>
              <a:t>as,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length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intensity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exposure,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age,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pre-existing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health</a:t>
            </a:r>
            <a:r>
              <a:rPr sz="1200" spc="-15" dirty="0">
                <a:latin typeface="Times New Roman"/>
                <a:cs typeface="Times New Roman"/>
              </a:rPr>
              <a:t> conditions.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400" dirty="0">
              <a:latin typeface="Times New Roman"/>
              <a:cs typeface="Times New Roman"/>
            </a:endParaRPr>
          </a:p>
          <a:p>
            <a:pPr marL="698500" marR="5080" indent="-228600" algn="just">
              <a:lnSpc>
                <a:spcPct val="103099"/>
              </a:lnSpc>
              <a:buFont typeface="Symbol"/>
              <a:buChar char=""/>
              <a:tabLst>
                <a:tab pos="698500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Access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to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healthcare: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some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cases,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people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may </a:t>
            </a:r>
            <a:r>
              <a:rPr sz="1200" spc="-5" dirty="0">
                <a:latin typeface="Times New Roman"/>
                <a:cs typeface="Times New Roman"/>
              </a:rPr>
              <a:t>not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have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adequate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healthcare, which can </a:t>
            </a:r>
            <a:r>
              <a:rPr sz="1200" spc="-10" dirty="0">
                <a:latin typeface="Times New Roman"/>
                <a:cs typeface="Times New Roman"/>
              </a:rPr>
              <a:t>increase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risk associative with exposure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5" dirty="0">
                <a:latin typeface="Times New Roman"/>
                <a:cs typeface="Times New Roman"/>
              </a:rPr>
              <a:t>air </a:t>
            </a:r>
            <a:r>
              <a:rPr sz="1200" spc="-5" dirty="0">
                <a:latin typeface="Times New Roman"/>
                <a:cs typeface="Times New Roman"/>
              </a:rPr>
              <a:t>pollution.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Prediction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air </a:t>
            </a:r>
            <a:r>
              <a:rPr sz="1200" spc="-5" dirty="0">
                <a:latin typeface="Times New Roman"/>
                <a:cs typeface="Times New Roman"/>
              </a:rPr>
              <a:t>pollution </a:t>
            </a:r>
            <a:r>
              <a:rPr sz="1200" spc="-15" dirty="0">
                <a:latin typeface="Times New Roman"/>
                <a:cs typeface="Times New Roman"/>
              </a:rPr>
              <a:t>must </a:t>
            </a:r>
            <a:r>
              <a:rPr sz="1200" dirty="0">
                <a:latin typeface="Times New Roman"/>
                <a:cs typeface="Times New Roman"/>
              </a:rPr>
              <a:t>take </a:t>
            </a:r>
            <a:r>
              <a:rPr sz="1200" spc="-10" dirty="0">
                <a:latin typeface="Times New Roman"/>
                <a:cs typeface="Times New Roman"/>
              </a:rPr>
              <a:t>into account, </a:t>
            </a:r>
            <a:r>
              <a:rPr sz="1200" dirty="0">
                <a:latin typeface="Times New Roman"/>
                <a:cs typeface="Times New Roman"/>
              </a:rPr>
              <a:t>the potential </a:t>
            </a:r>
            <a:r>
              <a:rPr sz="1200" spc="-10" dirty="0">
                <a:latin typeface="Times New Roman"/>
                <a:cs typeface="Times New Roman"/>
              </a:rPr>
              <a:t>impact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limited </a:t>
            </a:r>
            <a:r>
              <a:rPr sz="1200" spc="-5" dirty="0">
                <a:latin typeface="Times New Roman"/>
                <a:cs typeface="Times New Roman"/>
              </a:rPr>
              <a:t> access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health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ensure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recommendations.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lphaLcParenR" startAt="4"/>
              <a:tabLst>
                <a:tab pos="241300" algn="l"/>
              </a:tabLst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Social</a:t>
            </a:r>
            <a:r>
              <a:rPr sz="1200" b="1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12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political</a:t>
            </a:r>
            <a:r>
              <a:rPr sz="1200" b="1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constraints: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lphaLcParenR" startAt="4"/>
            </a:pPr>
            <a:endParaRPr sz="135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Social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political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constraints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play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role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predicting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air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pollution.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These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include:</a:t>
            </a:r>
            <a:endParaRPr lang="en-US" sz="1200" spc="-5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698500" marR="5715" lvl="1" indent="-228600" algn="just">
              <a:lnSpc>
                <a:spcPct val="102899"/>
              </a:lnSpc>
              <a:buFont typeface="Symbol"/>
              <a:buChar char=""/>
              <a:tabLst>
                <a:tab pos="698500" algn="l"/>
              </a:tabLst>
            </a:pP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Economic</a:t>
            </a:r>
            <a:r>
              <a:rPr sz="1200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considerations: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economic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factors,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cost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pollution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technologies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economic benefits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certain </a:t>
            </a:r>
            <a:r>
              <a:rPr sz="1200" spc="-15" dirty="0">
                <a:latin typeface="Times New Roman"/>
                <a:cs typeface="Times New Roman"/>
              </a:rPr>
              <a:t>industries,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10" dirty="0">
                <a:latin typeface="Times New Roman"/>
                <a:cs typeface="Times New Roman"/>
              </a:rPr>
              <a:t>influence </a:t>
            </a:r>
            <a:r>
              <a:rPr sz="1200" spc="-5" dirty="0">
                <a:latin typeface="Times New Roman"/>
                <a:cs typeface="Times New Roman"/>
              </a:rPr>
              <a:t>decisions </a:t>
            </a:r>
            <a:r>
              <a:rPr sz="1200" dirty="0">
                <a:latin typeface="Times New Roman"/>
                <a:cs typeface="Times New Roman"/>
              </a:rPr>
              <a:t> about </a:t>
            </a:r>
            <a:r>
              <a:rPr sz="1200" spc="-5" dirty="0">
                <a:latin typeface="Times New Roman"/>
                <a:cs typeface="Times New Roman"/>
              </a:rPr>
              <a:t>how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address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pollution.</a:t>
            </a:r>
            <a:endParaRPr sz="12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Symbol"/>
              <a:buChar char=""/>
            </a:pPr>
            <a:endParaRPr sz="1450" dirty="0">
              <a:latin typeface="Times New Roman"/>
              <a:cs typeface="Times New Roman"/>
            </a:endParaRPr>
          </a:p>
          <a:p>
            <a:pPr marL="698500" marR="11430" lvl="1" indent="-228600" algn="just">
              <a:lnSpc>
                <a:spcPct val="103299"/>
              </a:lnSpc>
              <a:spcBef>
                <a:spcPts val="5"/>
              </a:spcBef>
              <a:buFont typeface="Symbol"/>
              <a:buChar char=""/>
              <a:tabLst>
                <a:tab pos="698500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Political</a:t>
            </a:r>
            <a:r>
              <a:rPr sz="120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will: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political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address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air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pollution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significant </a:t>
            </a:r>
            <a:r>
              <a:rPr sz="1200" spc="-15" dirty="0">
                <a:latin typeface="Times New Roman"/>
                <a:cs typeface="Times New Roman"/>
              </a:rPr>
              <a:t>constraint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effectiveness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recommendations.</a:t>
            </a:r>
            <a:endParaRPr sz="12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45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lphaLcParenR" startAt="5"/>
              <a:tabLst>
                <a:tab pos="241300" algn="l"/>
              </a:tabLst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Economic</a:t>
            </a:r>
            <a:r>
              <a:rPr sz="1200" b="1" u="heavy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constraints: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lphaLcParenR" startAt="5"/>
            </a:pPr>
            <a:endParaRPr sz="1200" dirty="0">
              <a:latin typeface="Times New Roman"/>
              <a:cs typeface="Times New Roman"/>
            </a:endParaRPr>
          </a:p>
          <a:p>
            <a:pPr marL="241300" marR="38100">
              <a:lnSpc>
                <a:spcPct val="103299"/>
              </a:lnSpc>
            </a:pPr>
            <a:r>
              <a:rPr sz="1200" spc="-5" dirty="0">
                <a:latin typeface="Times New Roman"/>
                <a:cs typeface="Times New Roman"/>
              </a:rPr>
              <a:t>Economic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constraints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factor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predicting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air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pollution,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effort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reduce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pollution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have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significant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economic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effect,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include:</a:t>
            </a:r>
            <a:endParaRPr sz="12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698500" marR="5715" lvl="1" indent="-228600" algn="just">
              <a:lnSpc>
                <a:spcPct val="103099"/>
              </a:lnSpc>
              <a:buFont typeface="Symbol"/>
              <a:buChar char=""/>
              <a:tabLst>
                <a:tab pos="698500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Cost </a:t>
            </a:r>
            <a:r>
              <a:rPr sz="12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benefit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analysis:</a:t>
            </a:r>
            <a:r>
              <a:rPr sz="1200" spc="-5" dirty="0">
                <a:latin typeface="Times New Roman"/>
                <a:cs typeface="Times New Roman"/>
              </a:rPr>
              <a:t> in some cases,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economic </a:t>
            </a:r>
            <a:r>
              <a:rPr sz="1200" spc="-10" dirty="0">
                <a:latin typeface="Times New Roman"/>
                <a:cs typeface="Times New Roman"/>
              </a:rPr>
              <a:t>benefit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certain </a:t>
            </a:r>
            <a:r>
              <a:rPr sz="1200" spc="-5" dirty="0">
                <a:latin typeface="Times New Roman"/>
                <a:cs typeface="Times New Roman"/>
              </a:rPr>
              <a:t>industries </a:t>
            </a:r>
            <a:r>
              <a:rPr sz="1200" spc="10" dirty="0">
                <a:latin typeface="Times New Roman"/>
                <a:cs typeface="Times New Roman"/>
              </a:rPr>
              <a:t>or 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activity may </a:t>
            </a:r>
            <a:r>
              <a:rPr sz="1200" spc="-1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weighed against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cost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pollution reduction </a:t>
            </a:r>
            <a:r>
              <a:rPr sz="1200" spc="-10" dirty="0">
                <a:latin typeface="Times New Roman"/>
                <a:cs typeface="Times New Roman"/>
              </a:rPr>
              <a:t>efforts. Predictions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air </a:t>
            </a:r>
            <a:r>
              <a:rPr sz="1200" spc="-5" dirty="0">
                <a:latin typeface="Times New Roman"/>
                <a:cs typeface="Times New Roman"/>
              </a:rPr>
              <a:t>pollution </a:t>
            </a:r>
            <a:r>
              <a:rPr sz="1200" spc="-15" dirty="0">
                <a:latin typeface="Times New Roman"/>
                <a:cs typeface="Times New Roman"/>
              </a:rPr>
              <a:t>must </a:t>
            </a:r>
            <a:r>
              <a:rPr sz="1200" dirty="0">
                <a:latin typeface="Times New Roman"/>
                <a:cs typeface="Times New Roman"/>
              </a:rPr>
              <a:t>take </a:t>
            </a:r>
            <a:r>
              <a:rPr sz="1200" spc="-5" dirty="0">
                <a:latin typeface="Times New Roman"/>
                <a:cs typeface="Times New Roman"/>
              </a:rPr>
              <a:t>into </a:t>
            </a:r>
            <a:r>
              <a:rPr sz="1200" spc="-10" dirty="0">
                <a:latin typeface="Times New Roman"/>
                <a:cs typeface="Times New Roman"/>
              </a:rPr>
              <a:t>account </a:t>
            </a:r>
            <a:r>
              <a:rPr sz="1200" dirty="0">
                <a:latin typeface="Times New Roman"/>
                <a:cs typeface="Times New Roman"/>
              </a:rPr>
              <a:t>potential, </a:t>
            </a:r>
            <a:r>
              <a:rPr sz="1200" spc="-10" dirty="0">
                <a:latin typeface="Times New Roman"/>
                <a:cs typeface="Times New Roman"/>
              </a:rPr>
              <a:t>economic </a:t>
            </a:r>
            <a:r>
              <a:rPr sz="1200" spc="-5" dirty="0">
                <a:latin typeface="Times New Roman"/>
                <a:cs typeface="Times New Roman"/>
              </a:rPr>
              <a:t>impact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pollution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reduction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effort.</a:t>
            </a:r>
            <a:endParaRPr sz="12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450" dirty="0">
              <a:latin typeface="Times New Roman"/>
              <a:cs typeface="Times New Roman"/>
            </a:endParaRPr>
          </a:p>
          <a:p>
            <a:pPr marL="698500" marR="9525" lvl="1" indent="-228600" algn="just">
              <a:lnSpc>
                <a:spcPct val="102899"/>
              </a:lnSpc>
              <a:buFont typeface="Symbol"/>
              <a:buChar char=""/>
              <a:tabLst>
                <a:tab pos="698500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Funding 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resources:</a:t>
            </a:r>
            <a:r>
              <a:rPr sz="1200" spc="-5" dirty="0">
                <a:latin typeface="Times New Roman"/>
                <a:cs typeface="Times New Roman"/>
              </a:rPr>
              <a:t> pollution reduction </a:t>
            </a:r>
            <a:r>
              <a:rPr sz="1200" spc="-10" dirty="0">
                <a:latin typeface="Times New Roman"/>
                <a:cs typeface="Times New Roman"/>
              </a:rPr>
              <a:t>efforts </a:t>
            </a:r>
            <a:r>
              <a:rPr sz="1200" dirty="0">
                <a:latin typeface="Times New Roman"/>
                <a:cs typeface="Times New Roman"/>
              </a:rPr>
              <a:t>may require </a:t>
            </a:r>
            <a:r>
              <a:rPr sz="1200" spc="-5" dirty="0">
                <a:latin typeface="Times New Roman"/>
                <a:cs typeface="Times New Roman"/>
              </a:rPr>
              <a:t>significant </a:t>
            </a:r>
            <a:r>
              <a:rPr sz="1200" spc="-15" dirty="0">
                <a:latin typeface="Times New Roman"/>
                <a:cs typeface="Times New Roman"/>
              </a:rPr>
              <a:t>funding </a:t>
            </a:r>
            <a:r>
              <a:rPr sz="1200" spc="-10" dirty="0">
                <a:latin typeface="Times New Roman"/>
                <a:cs typeface="Times New Roman"/>
              </a:rPr>
              <a:t> and </a:t>
            </a:r>
            <a:r>
              <a:rPr sz="1200" spc="-5" dirty="0">
                <a:latin typeface="Times New Roman"/>
                <a:cs typeface="Times New Roman"/>
              </a:rPr>
              <a:t>resources, </a:t>
            </a:r>
            <a:r>
              <a:rPr sz="1200" spc="-15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availability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these resources </a:t>
            </a:r>
            <a:r>
              <a:rPr sz="1200" spc="-10" dirty="0">
                <a:latin typeface="Times New Roman"/>
                <a:cs typeface="Times New Roman"/>
              </a:rPr>
              <a:t>must be </a:t>
            </a:r>
            <a:r>
              <a:rPr sz="1200" spc="-5" dirty="0">
                <a:latin typeface="Times New Roman"/>
                <a:cs typeface="Times New Roman"/>
              </a:rPr>
              <a:t>considered while </a:t>
            </a:r>
            <a:r>
              <a:rPr sz="1200" spc="-10" dirty="0">
                <a:latin typeface="Times New Roman"/>
                <a:cs typeface="Times New Roman"/>
              </a:rPr>
              <a:t>making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about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effectiveness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those</a:t>
            </a:r>
            <a:r>
              <a:rPr sz="1200" spc="-10" dirty="0">
                <a:latin typeface="Times New Roman"/>
                <a:cs typeface="Times New Roman"/>
              </a:rPr>
              <a:t> efforts.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924" y="848995"/>
            <a:ext cx="5801360" cy="80880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6905" algn="l"/>
              </a:tabLst>
            </a:pPr>
            <a:r>
              <a:rPr lang="en-US" sz="1400" b="1" dirty="0">
                <a:latin typeface="Times New Roman"/>
                <a:cs typeface="Times New Roman"/>
              </a:rPr>
              <a:t>2</a:t>
            </a:r>
            <a:r>
              <a:rPr sz="1400" b="1" dirty="0">
                <a:latin typeface="Times New Roman"/>
                <a:cs typeface="Times New Roman"/>
              </a:rPr>
              <a:t>.3.	</a:t>
            </a:r>
            <a:r>
              <a:rPr sz="1400" b="1" spc="-10" dirty="0">
                <a:latin typeface="Times New Roman"/>
                <a:cs typeface="Times New Roman"/>
              </a:rPr>
              <a:t>Analysis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of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features </a:t>
            </a:r>
            <a:r>
              <a:rPr sz="1400" b="1" spc="-10" dirty="0">
                <a:latin typeface="Times New Roman"/>
                <a:cs typeface="Times New Roman"/>
              </a:rPr>
              <a:t>and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finalization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subject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to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constraints: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3000"/>
              </a:lnSpc>
            </a:pPr>
            <a:r>
              <a:rPr sz="1200" spc="-5" dirty="0">
                <a:latin typeface="Times New Roman"/>
                <a:cs typeface="Times New Roman"/>
              </a:rPr>
              <a:t>Constraints can have significant impact </a:t>
            </a:r>
            <a:r>
              <a:rPr sz="1200" spc="-10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accuracy and reliability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prediction </a:t>
            </a:r>
            <a:r>
              <a:rPr sz="1200" dirty="0">
                <a:latin typeface="Times New Roman"/>
                <a:cs typeface="Times New Roman"/>
              </a:rPr>
              <a:t>of air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pollution.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Here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some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ways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constraints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modified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improve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accuracy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air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pollution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prediction: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lphaLcParenR"/>
              <a:tabLst>
                <a:tab pos="241300" algn="l"/>
              </a:tabLst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Modification</a:t>
            </a:r>
            <a:r>
              <a:rPr sz="12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environmental</a:t>
            </a:r>
            <a:r>
              <a:rPr sz="12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constraints: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lphaLcParenR"/>
            </a:pPr>
            <a:endParaRPr sz="1200" dirty="0">
              <a:latin typeface="Times New Roman"/>
              <a:cs typeface="Times New Roman"/>
            </a:endParaRPr>
          </a:p>
          <a:p>
            <a:pPr marL="241300" marR="427355">
              <a:lnSpc>
                <a:spcPct val="103299"/>
              </a:lnSpc>
            </a:pPr>
            <a:r>
              <a:rPr sz="1200" spc="-5" dirty="0">
                <a:latin typeface="Times New Roman"/>
                <a:cs typeface="Times New Roman"/>
              </a:rPr>
              <a:t>Here are some </a:t>
            </a:r>
            <a:r>
              <a:rPr sz="1200" spc="-15" dirty="0">
                <a:latin typeface="Times New Roman"/>
                <a:cs typeface="Times New Roman"/>
              </a:rPr>
              <a:t>ways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which environmental constraints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modified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accuracy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air </a:t>
            </a:r>
            <a:r>
              <a:rPr sz="1200" dirty="0">
                <a:latin typeface="Times New Roman"/>
                <a:cs typeface="Times New Roman"/>
              </a:rPr>
              <a:t>pollution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prediction: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698500" marR="5080" lvl="1" indent="-228600" algn="just">
              <a:lnSpc>
                <a:spcPct val="102099"/>
              </a:lnSpc>
              <a:buFont typeface="Symbol"/>
              <a:buChar char=""/>
              <a:tabLst>
                <a:tab pos="698500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Improved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monitoring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collection:</a:t>
            </a:r>
            <a:r>
              <a:rPr sz="1200" dirty="0">
                <a:latin typeface="Times New Roman"/>
                <a:cs typeface="Times New Roman"/>
              </a:rPr>
              <a:t> one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most</a:t>
            </a:r>
            <a:r>
              <a:rPr sz="1200" spc="-5" dirty="0">
                <a:latin typeface="Times New Roman"/>
                <a:cs typeface="Times New Roman"/>
              </a:rPr>
              <a:t> important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ways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improve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air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pollution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prediction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improve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quality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quantity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available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analysis.</a:t>
            </a:r>
            <a:endParaRPr sz="12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Symbol"/>
              <a:buChar char=""/>
            </a:pPr>
            <a:endParaRPr sz="1450" dirty="0">
              <a:latin typeface="Times New Roman"/>
              <a:cs typeface="Times New Roman"/>
            </a:endParaRPr>
          </a:p>
          <a:p>
            <a:pPr marL="698500" marR="9525" lvl="1" indent="-228600" algn="just">
              <a:lnSpc>
                <a:spcPct val="103099"/>
              </a:lnSpc>
              <a:buFont typeface="Symbol"/>
              <a:buChar char=""/>
              <a:tabLst>
                <a:tab pos="698500" algn="l"/>
              </a:tabLst>
            </a:pP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Better modelling techniques:</a:t>
            </a:r>
            <a:r>
              <a:rPr sz="1200" dirty="0">
                <a:latin typeface="Times New Roman"/>
                <a:cs typeface="Times New Roman"/>
              </a:rPr>
              <a:t> advance in modelling techniques can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 of </a:t>
            </a:r>
            <a:r>
              <a:rPr sz="1200" spc="-5" dirty="0">
                <a:latin typeface="Times New Roman"/>
                <a:cs typeface="Times New Roman"/>
              </a:rPr>
              <a:t>air </a:t>
            </a:r>
            <a:r>
              <a:rPr sz="1200" dirty="0">
                <a:latin typeface="Times New Roman"/>
                <a:cs typeface="Times New Roman"/>
              </a:rPr>
              <a:t>pollution prediction. For example, incorporating data from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satellites</a:t>
            </a:r>
            <a:r>
              <a:rPr sz="1200" spc="5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observations, using machine learning algorithms and integrating data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resources.</a:t>
            </a:r>
            <a:endParaRPr sz="12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450" dirty="0">
              <a:latin typeface="Times New Roman"/>
              <a:cs typeface="Times New Roman"/>
            </a:endParaRPr>
          </a:p>
          <a:p>
            <a:pPr marL="698500" marR="5715" lvl="1" indent="-228600" algn="just">
              <a:lnSpc>
                <a:spcPct val="102899"/>
              </a:lnSpc>
              <a:buFont typeface="Symbol"/>
              <a:buChar char=""/>
              <a:tabLst>
                <a:tab pos="698500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Addressing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impact 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climate change:</a:t>
            </a:r>
            <a:r>
              <a:rPr sz="1200" spc="-5" dirty="0">
                <a:latin typeface="Times New Roman"/>
                <a:cs typeface="Times New Roman"/>
              </a:rPr>
              <a:t> climate change can have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significant </a:t>
            </a:r>
            <a:r>
              <a:rPr sz="1200" dirty="0">
                <a:latin typeface="Times New Roman"/>
                <a:cs typeface="Times New Roman"/>
              </a:rPr>
              <a:t> impact on </a:t>
            </a:r>
            <a:r>
              <a:rPr sz="1200" spc="-5" dirty="0">
                <a:latin typeface="Times New Roman"/>
                <a:cs typeface="Times New Roman"/>
              </a:rPr>
              <a:t>air pollution levels, particularly as extreme weather </a:t>
            </a:r>
            <a:r>
              <a:rPr sz="1200" spc="-10" dirty="0">
                <a:latin typeface="Times New Roman"/>
                <a:cs typeface="Times New Roman"/>
              </a:rPr>
              <a:t>events </a:t>
            </a:r>
            <a:r>
              <a:rPr sz="1200" spc="-5" dirty="0">
                <a:latin typeface="Times New Roman"/>
                <a:cs typeface="Times New Roman"/>
              </a:rPr>
              <a:t>become </a:t>
            </a:r>
            <a:r>
              <a:rPr sz="1200" dirty="0">
                <a:latin typeface="Times New Roman"/>
                <a:cs typeface="Times New Roman"/>
              </a:rPr>
              <a:t>more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common.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accounting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impact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climate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change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air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pollution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models.</a:t>
            </a:r>
            <a:endParaRPr sz="12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Symbol"/>
              <a:buChar char=""/>
            </a:pPr>
            <a:endParaRPr sz="145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lphaLcParenR" startAt="2"/>
              <a:tabLst>
                <a:tab pos="241300" algn="l"/>
              </a:tabLst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Modification</a:t>
            </a:r>
            <a:r>
              <a:rPr sz="12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safety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constraints: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lphaLcParenR" startAt="2"/>
            </a:pPr>
            <a:endParaRPr sz="1200" dirty="0">
              <a:latin typeface="Times New Roman"/>
              <a:cs typeface="Times New Roman"/>
            </a:endParaRPr>
          </a:p>
          <a:p>
            <a:pPr marL="241300" marR="288290">
              <a:lnSpc>
                <a:spcPct val="103299"/>
              </a:lnSpc>
            </a:pPr>
            <a:r>
              <a:rPr sz="1200" spc="-5" dirty="0">
                <a:latin typeface="Times New Roman"/>
                <a:cs typeface="Times New Roman"/>
              </a:rPr>
              <a:t>Here are some </a:t>
            </a:r>
            <a:r>
              <a:rPr sz="1200" spc="-15" dirty="0">
                <a:latin typeface="Times New Roman"/>
                <a:cs typeface="Times New Roman"/>
              </a:rPr>
              <a:t>ways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which safety constraints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modified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ensure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safety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air pollution: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698500" marR="8890" lvl="1" indent="-228600" algn="just">
              <a:lnSpc>
                <a:spcPct val="102899"/>
              </a:lnSpc>
              <a:buFont typeface="Symbol"/>
              <a:buChar char=""/>
              <a:tabLst>
                <a:tab pos="698500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Ensure proper training 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personnel:</a:t>
            </a:r>
            <a:r>
              <a:rPr sz="1200" spc="-5" dirty="0">
                <a:latin typeface="Times New Roman"/>
                <a:cs typeface="Times New Roman"/>
              </a:rPr>
              <a:t> personnel involved in predicting air pollution </a:t>
            </a:r>
            <a:r>
              <a:rPr sz="1200" dirty="0">
                <a:latin typeface="Times New Roman"/>
                <a:cs typeface="Times New Roman"/>
              </a:rPr>
              <a:t> level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should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receive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proper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training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ensure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able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monitoring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equipment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safely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handle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hazardous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materials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safely.</a:t>
            </a:r>
            <a:endParaRPr sz="12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400" dirty="0">
              <a:latin typeface="Times New Roman"/>
              <a:cs typeface="Times New Roman"/>
            </a:endParaRPr>
          </a:p>
          <a:p>
            <a:pPr marL="698500" marR="6985" lvl="1" indent="-228600" algn="just">
              <a:lnSpc>
                <a:spcPct val="102899"/>
              </a:lnSpc>
              <a:buFont typeface="Symbol"/>
              <a:buChar char=""/>
              <a:tabLst>
                <a:tab pos="698500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Implement safety protocols:</a:t>
            </a:r>
            <a:r>
              <a:rPr sz="1200" spc="-5" dirty="0">
                <a:latin typeface="Times New Roman"/>
                <a:cs typeface="Times New Roman"/>
              </a:rPr>
              <a:t> standard operating procedures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safety protocols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should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established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ensure</a:t>
            </a:r>
            <a:r>
              <a:rPr sz="1200" spc="-5" dirty="0">
                <a:latin typeface="Times New Roman"/>
                <a:cs typeface="Times New Roman"/>
              </a:rPr>
              <a:t> that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personnel</a:t>
            </a:r>
            <a:r>
              <a:rPr sz="1200" spc="-5" dirty="0">
                <a:latin typeface="Times New Roman"/>
                <a:cs typeface="Times New Roman"/>
              </a:rPr>
              <a:t> 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practice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monitoring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air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pollution.</a:t>
            </a:r>
            <a:endParaRPr sz="12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450" dirty="0">
              <a:latin typeface="Times New Roman"/>
              <a:cs typeface="Times New Roman"/>
            </a:endParaRPr>
          </a:p>
          <a:p>
            <a:pPr marL="698500" marR="6985" lvl="1" indent="-228600" algn="just">
              <a:lnSpc>
                <a:spcPct val="102800"/>
              </a:lnSpc>
              <a:buFont typeface="Symbol"/>
              <a:buChar char=""/>
              <a:tabLst>
                <a:tab pos="698500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Establishing safe monitoring location:</a:t>
            </a:r>
            <a:r>
              <a:rPr sz="1200" spc="-5" dirty="0">
                <a:latin typeface="Times New Roman"/>
                <a:cs typeface="Times New Roman"/>
              </a:rPr>
              <a:t> monitoring equipment should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located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areas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are safe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personnel and the public. This </a:t>
            </a:r>
            <a:r>
              <a:rPr sz="1200" dirty="0">
                <a:latin typeface="Times New Roman"/>
                <a:cs typeface="Times New Roman"/>
              </a:rPr>
              <a:t>may </a:t>
            </a:r>
            <a:r>
              <a:rPr sz="1200" spc="-5" dirty="0">
                <a:latin typeface="Times New Roman"/>
                <a:cs typeface="Times New Roman"/>
              </a:rPr>
              <a:t>involve selecting location </a:t>
            </a:r>
            <a:r>
              <a:rPr sz="1200" dirty="0">
                <a:latin typeface="Times New Roman"/>
                <a:cs typeface="Times New Roman"/>
              </a:rPr>
              <a:t> that </a:t>
            </a:r>
            <a:r>
              <a:rPr sz="1200" spc="-5" dirty="0">
                <a:latin typeface="Times New Roman"/>
                <a:cs typeface="Times New Roman"/>
              </a:rPr>
              <a:t>are away from </a:t>
            </a:r>
            <a:r>
              <a:rPr sz="1200" dirty="0">
                <a:latin typeface="Times New Roman"/>
                <a:cs typeface="Times New Roman"/>
              </a:rPr>
              <a:t>heavily </a:t>
            </a:r>
            <a:r>
              <a:rPr sz="1200" spc="-5" dirty="0">
                <a:latin typeface="Times New Roman"/>
                <a:cs typeface="Times New Roman"/>
              </a:rPr>
              <a:t>trafficked areas, producing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risk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accident and </a:t>
            </a:r>
            <a:r>
              <a:rPr sz="1200" dirty="0">
                <a:latin typeface="Times New Roman"/>
                <a:cs typeface="Times New Roman"/>
              </a:rPr>
              <a:t> exposure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pollutants.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796" y="851661"/>
            <a:ext cx="6066790" cy="852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2920" indent="-229235">
              <a:lnSpc>
                <a:spcPct val="100000"/>
              </a:lnSpc>
              <a:spcBef>
                <a:spcPts val="100"/>
              </a:spcBef>
              <a:buFont typeface="Times New Roman"/>
              <a:buAutoNum type="alphaLcParenR" startAt="3"/>
              <a:tabLst>
                <a:tab pos="503555" algn="l"/>
              </a:tabLst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Modification</a:t>
            </a:r>
            <a:r>
              <a:rPr sz="12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1200" b="1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health</a:t>
            </a:r>
            <a:r>
              <a:rPr sz="12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constraints: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lphaLcParenR" startAt="3"/>
            </a:pPr>
            <a:endParaRPr sz="1200" dirty="0">
              <a:latin typeface="Times New Roman"/>
              <a:cs typeface="Times New Roman"/>
            </a:endParaRPr>
          </a:p>
          <a:p>
            <a:pPr marL="502920" marR="281940">
              <a:lnSpc>
                <a:spcPct val="102499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Here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some</a:t>
            </a:r>
            <a:r>
              <a:rPr sz="1200" spc="-15" dirty="0">
                <a:latin typeface="Times New Roman"/>
                <a:cs typeface="Times New Roman"/>
              </a:rPr>
              <a:t> ways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health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constraints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modified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ensure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health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predicting</a:t>
            </a:r>
            <a:r>
              <a:rPr sz="1200" spc="-10" dirty="0">
                <a:latin typeface="Times New Roman"/>
                <a:cs typeface="Times New Roman"/>
              </a:rPr>
              <a:t> air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pollution: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960119" marR="12065" lvl="1" indent="-228600" algn="just">
              <a:lnSpc>
                <a:spcPct val="102099"/>
              </a:lnSpc>
              <a:buFont typeface="Symbol"/>
              <a:buChar char=""/>
              <a:tabLst>
                <a:tab pos="960755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Improve health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 collection: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-5" dirty="0">
                <a:latin typeface="Times New Roman"/>
                <a:cs typeface="Times New Roman"/>
              </a:rPr>
              <a:t>better </a:t>
            </a:r>
            <a:r>
              <a:rPr sz="1200" spc="-15" dirty="0">
                <a:latin typeface="Times New Roman"/>
                <a:cs typeface="Times New Roman"/>
              </a:rPr>
              <a:t>understand </a:t>
            </a:r>
            <a:r>
              <a:rPr sz="1200" spc="-5" dirty="0">
                <a:latin typeface="Times New Roman"/>
                <a:cs typeface="Times New Roman"/>
              </a:rPr>
              <a:t>impacts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air </a:t>
            </a:r>
            <a:r>
              <a:rPr sz="1200" spc="-5" dirty="0">
                <a:latin typeface="Times New Roman"/>
                <a:cs typeface="Times New Roman"/>
              </a:rPr>
              <a:t>pollution </a:t>
            </a:r>
            <a:r>
              <a:rPr sz="1200" spc="10" dirty="0">
                <a:latin typeface="Times New Roman"/>
                <a:cs typeface="Times New Roman"/>
              </a:rPr>
              <a:t>on 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public </a:t>
            </a:r>
            <a:r>
              <a:rPr sz="1200" spc="-15" dirty="0">
                <a:latin typeface="Times New Roman"/>
                <a:cs typeface="Times New Roman"/>
              </a:rPr>
              <a:t>health, it </a:t>
            </a:r>
            <a:r>
              <a:rPr sz="1200" spc="-1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important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collect </a:t>
            </a:r>
            <a:r>
              <a:rPr sz="1200" spc="5" dirty="0">
                <a:latin typeface="Times New Roman"/>
                <a:cs typeface="Times New Roman"/>
              </a:rPr>
              <a:t>data on </a:t>
            </a:r>
            <a:r>
              <a:rPr sz="1200" dirty="0">
                <a:latin typeface="Times New Roman"/>
                <a:cs typeface="Times New Roman"/>
              </a:rPr>
              <a:t>health </a:t>
            </a:r>
            <a:r>
              <a:rPr sz="1200" spc="-5" dirty="0">
                <a:latin typeface="Times New Roman"/>
                <a:cs typeface="Times New Roman"/>
              </a:rPr>
              <a:t>outcomes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individuals </a:t>
            </a:r>
            <a:r>
              <a:rPr sz="1200" spc="-10" dirty="0">
                <a:latin typeface="Times New Roman"/>
                <a:cs typeface="Times New Roman"/>
              </a:rPr>
              <a:t>who </a:t>
            </a:r>
            <a:r>
              <a:rPr sz="1200" spc="-5" dirty="0">
                <a:latin typeface="Times New Roman"/>
                <a:cs typeface="Times New Roman"/>
              </a:rPr>
              <a:t> 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exposed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high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pollutants.</a:t>
            </a:r>
            <a:endParaRPr sz="12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Symbol"/>
              <a:buChar char=""/>
            </a:pPr>
            <a:endParaRPr sz="1450" dirty="0">
              <a:latin typeface="Times New Roman"/>
              <a:cs typeface="Times New Roman"/>
            </a:endParaRPr>
          </a:p>
          <a:p>
            <a:pPr marL="960119" marR="11430" lvl="1" indent="-228600" algn="just">
              <a:lnSpc>
                <a:spcPct val="103099"/>
              </a:lnSpc>
              <a:spcBef>
                <a:spcPts val="5"/>
              </a:spcBef>
              <a:buFont typeface="Symbol"/>
              <a:buChar char=""/>
              <a:tabLst>
                <a:tab pos="960755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Improve</a:t>
            </a:r>
            <a:r>
              <a:rPr sz="120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access</a:t>
            </a:r>
            <a:r>
              <a:rPr sz="12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12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healthcare: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improving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health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help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reduce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heath </a:t>
            </a:r>
            <a:r>
              <a:rPr sz="1200" spc="-5" dirty="0">
                <a:latin typeface="Times New Roman"/>
                <a:cs typeface="Times New Roman"/>
              </a:rPr>
              <a:t>impacts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air</a:t>
            </a:r>
            <a:r>
              <a:rPr sz="1200" spc="-5" dirty="0">
                <a:latin typeface="Times New Roman"/>
                <a:cs typeface="Times New Roman"/>
              </a:rPr>
              <a:t> pollution.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involve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developing </a:t>
            </a:r>
            <a:r>
              <a:rPr sz="1200" dirty="0">
                <a:latin typeface="Times New Roman"/>
                <a:cs typeface="Times New Roman"/>
              </a:rPr>
              <a:t>programs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medical </a:t>
            </a:r>
            <a:r>
              <a:rPr sz="1200" spc="-5" dirty="0">
                <a:latin typeface="Times New Roman"/>
                <a:cs typeface="Times New Roman"/>
              </a:rPr>
              <a:t>care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individuals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at high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risk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health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impacts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pollution.</a:t>
            </a:r>
          </a:p>
          <a:p>
            <a:pPr lvl="1"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450" dirty="0">
              <a:latin typeface="Times New Roman"/>
              <a:cs typeface="Times New Roman"/>
            </a:endParaRPr>
          </a:p>
          <a:p>
            <a:pPr marL="960119" marR="9525" lvl="1" indent="-228600" algn="just">
              <a:lnSpc>
                <a:spcPct val="103099"/>
              </a:lnSpc>
              <a:buFont typeface="Symbol"/>
              <a:buChar char=""/>
              <a:tabLst>
                <a:tab pos="960755" algn="l"/>
              </a:tabLst>
            </a:pP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Monitor 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vulnerable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populations: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certain populations, such as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children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elderly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more </a:t>
            </a:r>
            <a:r>
              <a:rPr sz="1200" spc="-10" dirty="0">
                <a:latin typeface="Times New Roman"/>
                <a:cs typeface="Times New Roman"/>
              </a:rPr>
              <a:t>vulnerable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health impact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air pollution.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spc="-10" dirty="0">
                <a:latin typeface="Times New Roman"/>
                <a:cs typeface="Times New Roman"/>
              </a:rPr>
              <a:t>monitoring </a:t>
            </a:r>
            <a:r>
              <a:rPr sz="1200" dirty="0">
                <a:latin typeface="Times New Roman"/>
                <a:cs typeface="Times New Roman"/>
              </a:rPr>
              <a:t>these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populations </a:t>
            </a:r>
            <a:r>
              <a:rPr sz="1200" spc="-20" dirty="0">
                <a:latin typeface="Times New Roman"/>
                <a:cs typeface="Times New Roman"/>
              </a:rPr>
              <a:t>closely, </a:t>
            </a:r>
            <a:r>
              <a:rPr sz="1200" dirty="0">
                <a:latin typeface="Times New Roman"/>
                <a:cs typeface="Times New Roman"/>
              </a:rPr>
              <a:t>public </a:t>
            </a:r>
            <a:r>
              <a:rPr sz="1200" spc="-5" dirty="0">
                <a:latin typeface="Times New Roman"/>
                <a:cs typeface="Times New Roman"/>
              </a:rPr>
              <a:t>health </a:t>
            </a:r>
            <a:r>
              <a:rPr sz="1200" spc="-10" dirty="0">
                <a:latin typeface="Times New Roman"/>
                <a:cs typeface="Times New Roman"/>
              </a:rPr>
              <a:t>officials </a:t>
            </a:r>
            <a:r>
              <a:rPr sz="1200" spc="-5" dirty="0">
                <a:latin typeface="Times New Roman"/>
                <a:cs typeface="Times New Roman"/>
              </a:rPr>
              <a:t>can develop </a:t>
            </a:r>
            <a:r>
              <a:rPr sz="1200" dirty="0">
                <a:latin typeface="Times New Roman"/>
                <a:cs typeface="Times New Roman"/>
              </a:rPr>
              <a:t>targeted </a:t>
            </a:r>
            <a:r>
              <a:rPr sz="1200" spc="-10" dirty="0">
                <a:latin typeface="Times New Roman"/>
                <a:cs typeface="Times New Roman"/>
              </a:rPr>
              <a:t>interventions </a:t>
            </a:r>
            <a:r>
              <a:rPr sz="1200" spc="10" dirty="0">
                <a:latin typeface="Times New Roman"/>
                <a:cs typeface="Times New Roman"/>
              </a:rPr>
              <a:t>to 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protect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their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health.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664845" indent="-622935">
              <a:lnSpc>
                <a:spcPct val="100000"/>
              </a:lnSpc>
              <a:buAutoNum type="arabicPeriod" startAt="4"/>
              <a:tabLst>
                <a:tab pos="664845" algn="l"/>
                <a:tab pos="66548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ign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Flow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 startAt="4"/>
            </a:pPr>
            <a:endParaRPr sz="1450" dirty="0">
              <a:latin typeface="Times New Roman"/>
              <a:cs typeface="Times New Roman"/>
            </a:endParaRPr>
          </a:p>
          <a:p>
            <a:pPr marL="18415" marR="15240" indent="-6350" algn="just">
              <a:lnSpc>
                <a:spcPct val="103000"/>
              </a:lnSpc>
            </a:pPr>
            <a:r>
              <a:rPr sz="1200" spc="-5" dirty="0">
                <a:latin typeface="Times New Roman"/>
                <a:cs typeface="Times New Roman"/>
              </a:rPr>
              <a:t>The design process </a:t>
            </a:r>
            <a:r>
              <a:rPr sz="1200" spc="-15" dirty="0">
                <a:latin typeface="Times New Roman"/>
                <a:cs typeface="Times New Roman"/>
              </a:rPr>
              <a:t>for </a:t>
            </a:r>
            <a:r>
              <a:rPr sz="1200" spc="-10" dirty="0">
                <a:latin typeface="Times New Roman"/>
                <a:cs typeface="Times New Roman"/>
              </a:rPr>
              <a:t>predicting air </a:t>
            </a:r>
            <a:r>
              <a:rPr sz="1200" dirty="0">
                <a:latin typeface="Times New Roman"/>
                <a:cs typeface="Times New Roman"/>
              </a:rPr>
              <a:t>quality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specific </a:t>
            </a:r>
            <a:r>
              <a:rPr sz="1200" spc="5" dirty="0">
                <a:latin typeface="Times New Roman"/>
                <a:cs typeface="Times New Roman"/>
              </a:rPr>
              <a:t>city </a:t>
            </a:r>
            <a:r>
              <a:rPr sz="1200" spc="-10" dirty="0">
                <a:latin typeface="Times New Roman"/>
                <a:cs typeface="Times New Roman"/>
              </a:rPr>
              <a:t>includes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few </a:t>
            </a:r>
            <a:r>
              <a:rPr sz="1200" spc="-5" dirty="0">
                <a:latin typeface="Times New Roman"/>
                <a:cs typeface="Times New Roman"/>
              </a:rPr>
              <a:t>steps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make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5" dirty="0">
                <a:latin typeface="Times New Roman"/>
                <a:cs typeface="Times New Roman"/>
              </a:rPr>
              <a:t>viable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exact </a:t>
            </a:r>
            <a:r>
              <a:rPr sz="1200" spc="-15" dirty="0">
                <a:latin typeface="Times New Roman"/>
                <a:cs typeface="Times New Roman"/>
              </a:rPr>
              <a:t>forecast </a:t>
            </a:r>
            <a:r>
              <a:rPr sz="1200" spc="-5" dirty="0">
                <a:latin typeface="Times New Roman"/>
                <a:cs typeface="Times New Roman"/>
              </a:rPr>
              <a:t>demonstrate. </a:t>
            </a:r>
            <a:r>
              <a:rPr sz="1200" spc="-10" dirty="0">
                <a:latin typeface="Times New Roman"/>
                <a:cs typeface="Times New Roman"/>
              </a:rPr>
              <a:t>The following </a:t>
            </a:r>
            <a:r>
              <a:rPr sz="1200" dirty="0">
                <a:latin typeface="Times New Roman"/>
                <a:cs typeface="Times New Roman"/>
              </a:rPr>
              <a:t>are a </a:t>
            </a:r>
            <a:r>
              <a:rPr sz="1200" spc="-15" dirty="0">
                <a:latin typeface="Times New Roman"/>
                <a:cs typeface="Times New Roman"/>
              </a:rPr>
              <a:t>few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imperative </a:t>
            </a:r>
            <a:r>
              <a:rPr sz="1200" dirty="0">
                <a:latin typeface="Times New Roman"/>
                <a:cs typeface="Times New Roman"/>
              </a:rPr>
              <a:t>steps </a:t>
            </a:r>
            <a:r>
              <a:rPr sz="1200" spc="-15" dirty="0">
                <a:latin typeface="Times New Roman"/>
                <a:cs typeface="Times New Roman"/>
              </a:rPr>
              <a:t>within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plan process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discuss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expectation: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646430" marR="5080" lvl="1" indent="-228600" algn="just">
              <a:lnSpc>
                <a:spcPct val="102899"/>
              </a:lnSpc>
              <a:buFont typeface="Symbol"/>
              <a:buChar char=""/>
              <a:tabLst>
                <a:tab pos="647065" algn="l"/>
              </a:tabLst>
            </a:pP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collection: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first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planning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discussing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forecast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show</a:t>
            </a:r>
            <a:r>
              <a:rPr sz="1200" spc="-20" dirty="0">
                <a:latin typeface="Times New Roman"/>
                <a:cs typeface="Times New Roman"/>
              </a:rPr>
              <a:t> is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gather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significant data. </a:t>
            </a: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information collected can </a:t>
            </a:r>
            <a:r>
              <a:rPr sz="1200" dirty="0">
                <a:latin typeface="Times New Roman"/>
                <a:cs typeface="Times New Roman"/>
              </a:rPr>
              <a:t>include </a:t>
            </a:r>
            <a:r>
              <a:rPr sz="1200" spc="-10" dirty="0">
                <a:latin typeface="Times New Roman"/>
                <a:cs typeface="Times New Roman"/>
              </a:rPr>
              <a:t>chronicled air </a:t>
            </a:r>
            <a:r>
              <a:rPr sz="1200" dirty="0">
                <a:latin typeface="Times New Roman"/>
                <a:cs typeface="Times New Roman"/>
              </a:rPr>
              <a:t>quality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30" dirty="0">
                <a:latin typeface="Times New Roman"/>
                <a:cs typeface="Times New Roman"/>
              </a:rPr>
              <a:t>city, </a:t>
            </a:r>
            <a:r>
              <a:rPr sz="1200" spc="-5" dirty="0">
                <a:latin typeface="Times New Roman"/>
                <a:cs typeface="Times New Roman"/>
              </a:rPr>
              <a:t>meteorological information, </a:t>
            </a:r>
            <a:r>
              <a:rPr sz="1200" spc="-15" dirty="0">
                <a:latin typeface="Times New Roman"/>
                <a:cs typeface="Times New Roman"/>
              </a:rPr>
              <a:t>land </a:t>
            </a:r>
            <a:r>
              <a:rPr sz="1200" spc="-5" dirty="0">
                <a:latin typeface="Times New Roman"/>
                <a:cs typeface="Times New Roman"/>
              </a:rPr>
              <a:t>information,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other natural components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10" dirty="0">
                <a:latin typeface="Times New Roman"/>
                <a:cs typeface="Times New Roman"/>
              </a:rPr>
              <a:t>will </a:t>
            </a:r>
            <a:r>
              <a:rPr sz="1200" spc="-5" dirty="0">
                <a:latin typeface="Times New Roman"/>
                <a:cs typeface="Times New Roman"/>
              </a:rPr>
              <a:t>influence </a:t>
            </a:r>
            <a:r>
              <a:rPr sz="1200" spc="-10" dirty="0">
                <a:latin typeface="Times New Roman"/>
                <a:cs typeface="Times New Roman"/>
              </a:rPr>
              <a:t>discuss </a:t>
            </a:r>
            <a:r>
              <a:rPr sz="1200" spc="-20" dirty="0">
                <a:latin typeface="Times New Roman"/>
                <a:cs typeface="Times New Roman"/>
              </a:rPr>
              <a:t>quality. </a:t>
            </a:r>
            <a:r>
              <a:rPr sz="1200" spc="-5" dirty="0">
                <a:latin typeface="Times New Roman"/>
                <a:cs typeface="Times New Roman"/>
              </a:rPr>
              <a:t>The information </a:t>
            </a:r>
            <a:r>
              <a:rPr sz="1200" spc="-10" dirty="0">
                <a:latin typeface="Times New Roman"/>
                <a:cs typeface="Times New Roman"/>
              </a:rPr>
              <a:t>ought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dependable and </a:t>
            </a:r>
            <a:r>
              <a:rPr sz="1200" spc="5" dirty="0">
                <a:latin typeface="Times New Roman"/>
                <a:cs typeface="Times New Roman"/>
              </a:rPr>
              <a:t>up-to-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guarantee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precise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expectations.</a:t>
            </a:r>
          </a:p>
          <a:p>
            <a:pPr lvl="1"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400" dirty="0">
              <a:latin typeface="Times New Roman"/>
              <a:cs typeface="Times New Roman"/>
            </a:endParaRPr>
          </a:p>
          <a:p>
            <a:pPr marL="646430" marR="7620" lvl="1" indent="-228600" algn="just">
              <a:lnSpc>
                <a:spcPct val="103099"/>
              </a:lnSpc>
              <a:buFont typeface="Symbol"/>
              <a:buChar char=""/>
              <a:tabLst>
                <a:tab pos="647065" algn="l"/>
              </a:tabLst>
            </a:pP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12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preprocessing: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collecting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must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cleaned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pre-processed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evacuate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mistakes,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irregularities,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values.</a:t>
            </a:r>
            <a:r>
              <a:rPr sz="1200" spc="-10" dirty="0">
                <a:latin typeface="Times New Roman"/>
                <a:cs typeface="Times New Roman"/>
              </a:rPr>
              <a:t> This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could</a:t>
            </a:r>
            <a:r>
              <a:rPr sz="1200" spc="-10" dirty="0">
                <a:latin typeface="Times New Roman"/>
                <a:cs typeface="Times New Roman"/>
              </a:rPr>
              <a:t> include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data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normalization,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highlight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choice,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tall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appropriate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show.</a:t>
            </a:r>
            <a:endParaRPr sz="12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450" dirty="0">
              <a:latin typeface="Times New Roman"/>
              <a:cs typeface="Times New Roman"/>
            </a:endParaRPr>
          </a:p>
          <a:p>
            <a:pPr marL="646430" marR="9525" lvl="1" indent="-228600" algn="just">
              <a:lnSpc>
                <a:spcPct val="102899"/>
              </a:lnSpc>
              <a:buFont typeface="Symbol"/>
              <a:buChar char=""/>
              <a:tabLst>
                <a:tab pos="647065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Model</a:t>
            </a:r>
            <a:r>
              <a:rPr sz="12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choice: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once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pre-processed,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appropriate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show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must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chosen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expectation.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Different</a:t>
            </a:r>
            <a:r>
              <a:rPr sz="1200" spc="-10" dirty="0">
                <a:latin typeface="Times New Roman"/>
                <a:cs typeface="Times New Roman"/>
              </a:rPr>
              <a:t> machine </a:t>
            </a:r>
            <a:r>
              <a:rPr sz="1200" dirty="0">
                <a:latin typeface="Times New Roman"/>
                <a:cs typeface="Times New Roman"/>
              </a:rPr>
              <a:t>learning </a:t>
            </a:r>
            <a:r>
              <a:rPr sz="1200" spc="-5" dirty="0">
                <a:latin typeface="Times New Roman"/>
                <a:cs typeface="Times New Roman"/>
              </a:rPr>
              <a:t>algorithms/models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Artificial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Neural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(ANN),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Scalar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Vector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Machine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(SVM),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etc.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8415" marR="13970" indent="-6350" algn="just">
              <a:lnSpc>
                <a:spcPct val="102899"/>
              </a:lnSpc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context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predicting air quality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specific </a:t>
            </a:r>
            <a:r>
              <a:rPr sz="1200" spc="-30" dirty="0">
                <a:latin typeface="Times New Roman"/>
                <a:cs typeface="Times New Roman"/>
              </a:rPr>
              <a:t>city,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design </a:t>
            </a:r>
            <a:r>
              <a:rPr sz="1200" spc="-10" dirty="0">
                <a:latin typeface="Times New Roman"/>
                <a:cs typeface="Times New Roman"/>
              </a:rPr>
              <a:t>process </a:t>
            </a:r>
            <a:r>
              <a:rPr sz="1200" spc="-5" dirty="0">
                <a:latin typeface="Times New Roman"/>
                <a:cs typeface="Times New Roman"/>
              </a:rPr>
              <a:t>could </a:t>
            </a:r>
            <a:r>
              <a:rPr sz="1200" spc="-1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guide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development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software system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performs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prediction. There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two </a:t>
            </a:r>
            <a:r>
              <a:rPr sz="1200" spc="-15" dirty="0">
                <a:latin typeface="Times New Roman"/>
                <a:cs typeface="Times New Roman"/>
              </a:rPr>
              <a:t>possible </a:t>
            </a:r>
            <a:r>
              <a:rPr sz="1200" dirty="0">
                <a:latin typeface="Times New Roman"/>
                <a:cs typeface="Times New Roman"/>
              </a:rPr>
              <a:t>design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could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used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Use-Case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Diagram.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796" y="851661"/>
            <a:ext cx="10775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200" b="1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AG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3614" y="4749546"/>
            <a:ext cx="236347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Times New Roman"/>
                <a:cs typeface="Times New Roman"/>
              </a:rPr>
              <a:t>Fig </a:t>
            </a:r>
            <a:r>
              <a:rPr lang="en-US" sz="1000" i="1" spc="-5" dirty="0">
                <a:latin typeface="Times New Roman"/>
                <a:cs typeface="Times New Roman"/>
              </a:rPr>
              <a:t>2</a:t>
            </a:r>
            <a:r>
              <a:rPr sz="1000" i="1" dirty="0">
                <a:latin typeface="Times New Roman"/>
                <a:cs typeface="Times New Roman"/>
              </a:rPr>
              <a:t>.1:</a:t>
            </a:r>
            <a:r>
              <a:rPr sz="1000" i="1" spc="-3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ER</a:t>
            </a:r>
            <a:r>
              <a:rPr sz="1000" i="1" spc="2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diagram</a:t>
            </a:r>
            <a:r>
              <a:rPr sz="1000" i="1" spc="-4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for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predicting</a:t>
            </a:r>
            <a:r>
              <a:rPr sz="1000" i="1" spc="-4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air</a:t>
            </a:r>
            <a:r>
              <a:rPr sz="1000" i="1" spc="-1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quality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7796" y="5284723"/>
            <a:ext cx="6065520" cy="345947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8415" marR="35560" indent="-6350">
              <a:lnSpc>
                <a:spcPct val="102499"/>
              </a:lnSpc>
              <a:spcBef>
                <a:spcPts val="60"/>
              </a:spcBef>
            </a:pP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for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anticipating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air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quality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for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specific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city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incorporates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various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entities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City,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Air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Quality,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Prediction,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Admin,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User,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Present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Air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Quality,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History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quality,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City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entity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speaks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incorporates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name,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pin-code,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recognize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41910">
              <a:lnSpc>
                <a:spcPct val="103099"/>
              </a:lnSpc>
            </a:pPr>
            <a:r>
              <a:rPr sz="1200" spc="-10" dirty="0">
                <a:latin typeface="Times New Roman"/>
                <a:cs typeface="Times New Roman"/>
              </a:rPr>
              <a:t>The air </a:t>
            </a:r>
            <a:r>
              <a:rPr sz="1200" spc="-5" dirty="0">
                <a:latin typeface="Times New Roman"/>
                <a:cs typeface="Times New Roman"/>
              </a:rPr>
              <a:t>quality </a:t>
            </a:r>
            <a:r>
              <a:rPr sz="1200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contains data approximately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air </a:t>
            </a:r>
            <a:r>
              <a:rPr sz="1200" spc="-5" dirty="0">
                <a:latin typeface="Times New Roman"/>
                <a:cs typeface="Times New Roman"/>
              </a:rPr>
              <a:t>quality in </a:t>
            </a:r>
            <a:r>
              <a:rPr sz="1200" dirty="0">
                <a:latin typeface="Times New Roman"/>
                <a:cs typeface="Times New Roman"/>
              </a:rPr>
              <a:t>a particular </a:t>
            </a:r>
            <a:r>
              <a:rPr sz="1200" spc="-35" dirty="0">
                <a:latin typeface="Times New Roman"/>
                <a:cs typeface="Times New Roman"/>
              </a:rPr>
              <a:t>city,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altitude,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temperature. </a:t>
            </a:r>
            <a:r>
              <a:rPr sz="1200" spc="-20" dirty="0">
                <a:latin typeface="Times New Roman"/>
                <a:cs typeface="Times New Roman"/>
              </a:rPr>
              <a:t>It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incorporates traits such as </a:t>
            </a:r>
            <a:r>
              <a:rPr sz="1200" dirty="0">
                <a:latin typeface="Times New Roman"/>
                <a:cs typeface="Times New Roman"/>
              </a:rPr>
              <a:t>co2, </a:t>
            </a:r>
            <a:r>
              <a:rPr sz="1200" spc="-15" dirty="0">
                <a:latin typeface="Times New Roman"/>
                <a:cs typeface="Times New Roman"/>
              </a:rPr>
              <a:t>no2, </a:t>
            </a:r>
            <a:r>
              <a:rPr sz="1200" dirty="0">
                <a:latin typeface="Times New Roman"/>
                <a:cs typeface="Times New Roman"/>
              </a:rPr>
              <a:t>o3, </a:t>
            </a:r>
            <a:r>
              <a:rPr sz="1200" spc="-15" dirty="0">
                <a:latin typeface="Times New Roman"/>
                <a:cs typeface="Times New Roman"/>
              </a:rPr>
              <a:t>pm2.5,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pm10, </a:t>
            </a:r>
            <a:r>
              <a:rPr sz="1200" spc="-5" dirty="0">
                <a:latin typeface="Times New Roman"/>
                <a:cs typeface="Times New Roman"/>
              </a:rPr>
              <a:t>which 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measures </a:t>
            </a:r>
            <a:r>
              <a:rPr sz="1200" spc="-10" dirty="0">
                <a:latin typeface="Times New Roman"/>
                <a:cs typeface="Times New Roman"/>
              </a:rPr>
              <a:t>air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quality.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moreover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incorporates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timestamp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quality,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demonstrates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time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air </a:t>
            </a:r>
            <a:r>
              <a:rPr sz="1200" spc="-5" dirty="0">
                <a:latin typeface="Times New Roman"/>
                <a:cs typeface="Times New Roman"/>
              </a:rPr>
              <a:t> quality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recorded.</a:t>
            </a:r>
            <a:r>
              <a:rPr sz="1200" spc="-10" dirty="0">
                <a:latin typeface="Times New Roman"/>
                <a:cs typeface="Times New Roman"/>
              </a:rPr>
              <a:t> 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air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entity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connected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through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city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history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air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pollution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city.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L="18415" marR="5080" indent="-6350" algn="just">
              <a:lnSpc>
                <a:spcPct val="103299"/>
              </a:lnSpc>
            </a:pP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history </a:t>
            </a:r>
            <a:r>
              <a:rPr sz="1200" spc="5" dirty="0">
                <a:latin typeface="Times New Roman"/>
                <a:cs typeface="Times New Roman"/>
              </a:rPr>
              <a:t>entity </a:t>
            </a:r>
            <a:r>
              <a:rPr sz="1200" spc="-5" dirty="0">
                <a:latin typeface="Times New Roman"/>
                <a:cs typeface="Times New Roman"/>
              </a:rPr>
              <a:t>contains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10" dirty="0">
                <a:latin typeface="Times New Roman"/>
                <a:cs typeface="Times New Roman"/>
              </a:rPr>
              <a:t>approximately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historical </a:t>
            </a:r>
            <a:r>
              <a:rPr sz="1200" spc="-10" dirty="0">
                <a:latin typeface="Times New Roman"/>
                <a:cs typeface="Times New Roman"/>
              </a:rPr>
              <a:t>air </a:t>
            </a:r>
            <a:r>
              <a:rPr sz="1200" dirty="0">
                <a:latin typeface="Times New Roman"/>
                <a:cs typeface="Times New Roman"/>
              </a:rPr>
              <a:t>quality </a:t>
            </a:r>
            <a:r>
              <a:rPr sz="1200" spc="-10" dirty="0">
                <a:latin typeface="Times New Roman"/>
                <a:cs typeface="Times New Roman"/>
              </a:rPr>
              <a:t>file </a:t>
            </a:r>
            <a:r>
              <a:rPr sz="1200" spc="-5" dirty="0">
                <a:latin typeface="Times New Roman"/>
                <a:cs typeface="Times New Roman"/>
              </a:rPr>
              <a:t>(predicted </a:t>
            </a:r>
            <a:r>
              <a:rPr sz="1200" spc="-15" dirty="0">
                <a:latin typeface="Times New Roman"/>
                <a:cs typeface="Times New Roman"/>
              </a:rPr>
              <a:t>aqi)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particular timestamp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30" dirty="0">
                <a:latin typeface="Times New Roman"/>
                <a:cs typeface="Times New Roman"/>
              </a:rPr>
              <a:t>city. </a:t>
            </a:r>
            <a:r>
              <a:rPr sz="1200" dirty="0">
                <a:latin typeface="Times New Roman"/>
                <a:cs typeface="Times New Roman"/>
              </a:rPr>
              <a:t>The history </a:t>
            </a:r>
            <a:r>
              <a:rPr sz="1200" spc="5" dirty="0">
                <a:latin typeface="Times New Roman"/>
                <a:cs typeface="Times New Roman"/>
              </a:rPr>
              <a:t>entity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connected </a:t>
            </a:r>
            <a:r>
              <a:rPr sz="1200" dirty="0">
                <a:latin typeface="Times New Roman"/>
                <a:cs typeface="Times New Roman"/>
              </a:rPr>
              <a:t>to both city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present </a:t>
            </a:r>
            <a:r>
              <a:rPr sz="1200" spc="-10" dirty="0">
                <a:latin typeface="Times New Roman"/>
                <a:cs typeface="Times New Roman"/>
              </a:rPr>
              <a:t>air </a:t>
            </a:r>
            <a:r>
              <a:rPr sz="1200" spc="5" dirty="0">
                <a:latin typeface="Times New Roman"/>
                <a:cs typeface="Times New Roman"/>
              </a:rPr>
              <a:t>quality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entities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through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their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particular city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air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qualities.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18415" marR="8890" indent="-6350" algn="just">
              <a:lnSpc>
                <a:spcPct val="102899"/>
              </a:lnSpc>
            </a:pPr>
            <a:r>
              <a:rPr sz="1200" spc="-45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summarize,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this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speaks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fundamental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structure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for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predicting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air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list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particular </a:t>
            </a:r>
            <a:r>
              <a:rPr sz="1200" dirty="0">
                <a:latin typeface="Times New Roman"/>
                <a:cs typeface="Times New Roman"/>
              </a:rPr>
              <a:t>city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putting away </a:t>
            </a:r>
            <a:r>
              <a:rPr sz="1200" spc="-5" dirty="0">
                <a:latin typeface="Times New Roman"/>
                <a:cs typeface="Times New Roman"/>
              </a:rPr>
              <a:t>and partner historical </a:t>
            </a:r>
            <a:r>
              <a:rPr sz="1200" spc="-10" dirty="0">
                <a:latin typeface="Times New Roman"/>
                <a:cs typeface="Times New Roman"/>
              </a:rPr>
              <a:t>air </a:t>
            </a:r>
            <a:r>
              <a:rPr sz="1200" dirty="0">
                <a:latin typeface="Times New Roman"/>
                <a:cs typeface="Times New Roman"/>
              </a:rPr>
              <a:t>quality </a:t>
            </a:r>
            <a:r>
              <a:rPr sz="1200" spc="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cities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timestamps,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utilizing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produce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forecasts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air</a:t>
            </a:r>
            <a:r>
              <a:rPr sz="1200" spc="-5" dirty="0">
                <a:latin typeface="Times New Roman"/>
                <a:cs typeface="Times New Roman"/>
              </a:rPr>
              <a:t> quality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future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times.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3100" y="1447800"/>
            <a:ext cx="3980688" cy="33131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796" y="851661"/>
            <a:ext cx="16186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</a:t>
            </a:r>
            <a:r>
              <a:rPr sz="12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-C</a:t>
            </a:r>
            <a:r>
              <a:rPr sz="12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200" b="1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DIA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RAM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7796" y="4990592"/>
            <a:ext cx="6062980" cy="4857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Times New Roman"/>
                <a:cs typeface="Times New Roman"/>
              </a:rPr>
              <a:t>Fig</a:t>
            </a:r>
            <a:r>
              <a:rPr sz="1000" i="1" spc="-10" dirty="0">
                <a:latin typeface="Times New Roman"/>
                <a:cs typeface="Times New Roman"/>
              </a:rPr>
              <a:t> </a:t>
            </a:r>
            <a:r>
              <a:rPr lang="en-US" sz="1000" i="1" spc="-10" dirty="0">
                <a:latin typeface="Times New Roman"/>
                <a:cs typeface="Times New Roman"/>
              </a:rPr>
              <a:t>2</a:t>
            </a:r>
            <a:r>
              <a:rPr sz="1000" i="1" dirty="0">
                <a:latin typeface="Times New Roman"/>
                <a:cs typeface="Times New Roman"/>
              </a:rPr>
              <a:t>.2</a:t>
            </a:r>
            <a:r>
              <a:rPr sz="1000" i="1" spc="-1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Use</a:t>
            </a:r>
            <a:r>
              <a:rPr sz="1000" i="1" spc="-1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Case</a:t>
            </a:r>
            <a:r>
              <a:rPr sz="1000" i="1" spc="1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diagram</a:t>
            </a:r>
            <a:r>
              <a:rPr sz="1000" i="1" spc="-5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for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predicting</a:t>
            </a:r>
            <a:r>
              <a:rPr sz="1000" i="1" spc="-1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AQI</a:t>
            </a: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use-case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comprises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fundamental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components: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actors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use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cases.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8415" marR="10795" indent="-6350" algn="just">
              <a:lnSpc>
                <a:spcPct val="105000"/>
              </a:lnSpc>
              <a:spcBef>
                <a:spcPts val="5"/>
              </a:spcBef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Actors: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utilize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chart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client.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client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individual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framework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that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interatomic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discuss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quality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expectation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framework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ask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expectation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particular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city.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8415" marR="5080" indent="-6350" algn="just">
              <a:lnSpc>
                <a:spcPct val="103099"/>
              </a:lnSpc>
            </a:pP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Use-Case: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use case </a:t>
            </a:r>
            <a:r>
              <a:rPr sz="1200" spc="-5" dirty="0">
                <a:latin typeface="Times New Roman"/>
                <a:cs typeface="Times New Roman"/>
              </a:rPr>
              <a:t>in </a:t>
            </a:r>
            <a:r>
              <a:rPr sz="1200" spc="-10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diagram </a:t>
            </a:r>
            <a:r>
              <a:rPr sz="1200" spc="-1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“Predict </a:t>
            </a:r>
            <a:r>
              <a:rPr sz="1200" spc="-20" dirty="0">
                <a:latin typeface="Times New Roman"/>
                <a:cs typeface="Times New Roman"/>
              </a:rPr>
              <a:t>Air </a:t>
            </a:r>
            <a:r>
              <a:rPr sz="1200" dirty="0">
                <a:latin typeface="Times New Roman"/>
                <a:cs typeface="Times New Roman"/>
              </a:rPr>
              <a:t>Quality </a:t>
            </a:r>
            <a:r>
              <a:rPr sz="1200" spc="-5" dirty="0">
                <a:latin typeface="Times New Roman"/>
                <a:cs typeface="Times New Roman"/>
              </a:rPr>
              <a:t>Index”. </a:t>
            </a:r>
            <a:r>
              <a:rPr sz="1200" spc="-1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speaks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10" dirty="0">
                <a:latin typeface="Times New Roman"/>
                <a:cs typeface="Times New Roman"/>
              </a:rPr>
              <a:t>most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usefulness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framework. </a:t>
            </a:r>
            <a:r>
              <a:rPr sz="1200" spc="-10" dirty="0">
                <a:latin typeface="Times New Roman"/>
                <a:cs typeface="Times New Roman"/>
              </a:rPr>
              <a:t>Which is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anticipate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discuss </a:t>
            </a:r>
            <a:r>
              <a:rPr sz="1200" spc="5" dirty="0">
                <a:latin typeface="Times New Roman"/>
                <a:cs typeface="Times New Roman"/>
              </a:rPr>
              <a:t>quality </a:t>
            </a:r>
            <a:r>
              <a:rPr sz="1200" dirty="0">
                <a:latin typeface="Times New Roman"/>
                <a:cs typeface="Times New Roman"/>
              </a:rPr>
              <a:t>index </a:t>
            </a:r>
            <a:r>
              <a:rPr sz="1200" spc="-1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particular </a:t>
            </a:r>
            <a:r>
              <a:rPr sz="1200" spc="5" dirty="0">
                <a:latin typeface="Times New Roman"/>
                <a:cs typeface="Times New Roman"/>
              </a:rPr>
              <a:t>city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based </a:t>
            </a:r>
            <a:r>
              <a:rPr sz="1200" spc="5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historical information. Meteorological information, geological </a:t>
            </a:r>
            <a:r>
              <a:rPr sz="1200" dirty="0">
                <a:latin typeface="Times New Roman"/>
                <a:cs typeface="Times New Roman"/>
              </a:rPr>
              <a:t>information, </a:t>
            </a:r>
            <a:r>
              <a:rPr sz="1200" spc="-1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other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natural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components.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20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flow</a:t>
            </a:r>
            <a:r>
              <a:rPr sz="12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2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case</a:t>
            </a:r>
            <a:r>
              <a:rPr sz="1200" u="sng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sz="12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as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follows: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demands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expectation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Air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Quality </a:t>
            </a:r>
            <a:r>
              <a:rPr sz="1200" spc="-15" dirty="0">
                <a:latin typeface="Times New Roman"/>
                <a:cs typeface="Times New Roman"/>
              </a:rPr>
              <a:t>for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Specific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City.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Symbol"/>
              <a:buChar char=""/>
            </a:pPr>
            <a:endParaRPr sz="1300" dirty="0">
              <a:latin typeface="Times New Roman"/>
              <a:cs typeface="Times New Roman"/>
            </a:endParaRPr>
          </a:p>
          <a:p>
            <a:pPr marL="469900" marR="10795" indent="-228600" algn="just">
              <a:lnSpc>
                <a:spcPct val="101699"/>
              </a:lnSpc>
              <a:buFont typeface="Symbol"/>
              <a:buChar char="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The framework recovers significant </a:t>
            </a:r>
            <a:r>
              <a:rPr sz="1200" spc="-15" dirty="0">
                <a:latin typeface="Times New Roman"/>
                <a:cs typeface="Times New Roman"/>
              </a:rPr>
              <a:t>information, </a:t>
            </a:r>
            <a:r>
              <a:rPr sz="1200" spc="-5" dirty="0">
                <a:latin typeface="Times New Roman"/>
                <a:cs typeface="Times New Roman"/>
              </a:rPr>
              <a:t>counting verifiable </a:t>
            </a:r>
            <a:r>
              <a:rPr sz="1200" spc="-10" dirty="0">
                <a:latin typeface="Times New Roman"/>
                <a:cs typeface="Times New Roman"/>
              </a:rPr>
              <a:t>air </a:t>
            </a:r>
            <a:r>
              <a:rPr sz="1200" spc="-5" dirty="0">
                <a:latin typeface="Times New Roman"/>
                <a:cs typeface="Times New Roman"/>
              </a:rPr>
              <a:t>quality information,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meteorological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geological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natural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variables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particular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city.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500" dirty="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processes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employing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appropriate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machine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to</a:t>
            </a:r>
            <a:endParaRPr sz="12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5"/>
              </a:spcBef>
            </a:pPr>
            <a:r>
              <a:rPr sz="1200" spc="-5" dirty="0">
                <a:latin typeface="Times New Roman"/>
                <a:cs typeface="Times New Roman"/>
              </a:rPr>
              <a:t>anticipate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air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quality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index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particular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city.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presents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air</a:t>
            </a:r>
            <a:r>
              <a:rPr sz="1200" spc="-5" dirty="0">
                <a:latin typeface="Times New Roman"/>
                <a:cs typeface="Times New Roman"/>
              </a:rPr>
              <a:t> quality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record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user.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444" y="1289303"/>
            <a:ext cx="4572000" cy="370484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555" y="1028445"/>
            <a:ext cx="6071235" cy="260597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3655" marR="5080" indent="-6350" algn="just">
              <a:lnSpc>
                <a:spcPct val="102800"/>
              </a:lnSpc>
              <a:spcBef>
                <a:spcPts val="60"/>
              </a:spcBef>
            </a:pP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use-case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high</a:t>
            </a:r>
            <a:r>
              <a:rPr sz="1200" spc="-5" dirty="0">
                <a:latin typeface="Times New Roman"/>
                <a:cs typeface="Times New Roman"/>
              </a:rPr>
              <a:t> level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view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air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interactions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system/Admin.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5" dirty="0">
                <a:latin typeface="Times New Roman"/>
                <a:cs typeface="Times New Roman"/>
              </a:rPr>
              <a:t> 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supportive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 understanding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functionality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framework/system and </a:t>
            </a:r>
            <a:r>
              <a:rPr sz="1200" spc="-1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recognizing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dirty="0">
                <a:latin typeface="Times New Roman"/>
                <a:cs typeface="Times New Roman"/>
              </a:rPr>
              <a:t>extra </a:t>
            </a:r>
            <a:r>
              <a:rPr sz="1200" spc="-5" dirty="0">
                <a:latin typeface="Times New Roman"/>
                <a:cs typeface="Times New Roman"/>
              </a:rPr>
              <a:t>utilize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cases</a:t>
            </a:r>
            <a:r>
              <a:rPr sz="1200" spc="5" dirty="0">
                <a:latin typeface="Times New Roman"/>
                <a:cs typeface="Times New Roman"/>
              </a:rPr>
              <a:t> or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actors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need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considered.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32460" algn="l"/>
              </a:tabLst>
            </a:pPr>
            <a:r>
              <a:rPr lang="en-US" sz="1400" b="1" dirty="0">
                <a:latin typeface="Times New Roman"/>
                <a:cs typeface="Times New Roman"/>
              </a:rPr>
              <a:t>2</a:t>
            </a:r>
            <a:r>
              <a:rPr sz="1400" b="1" dirty="0">
                <a:latin typeface="Times New Roman"/>
                <a:cs typeface="Times New Roman"/>
              </a:rPr>
              <a:t>.5.	</a:t>
            </a:r>
            <a:r>
              <a:rPr sz="1400" b="1" spc="-10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ign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select</a:t>
            </a:r>
            <a:r>
              <a:rPr sz="1400" b="1" spc="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on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33655" marR="6350" indent="-6350" algn="just">
              <a:lnSpc>
                <a:spcPct val="103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After </a:t>
            </a:r>
            <a:r>
              <a:rPr sz="1200" spc="-10" dirty="0">
                <a:latin typeface="Times New Roman"/>
                <a:cs typeface="Times New Roman"/>
              </a:rPr>
              <a:t>analyzing </a:t>
            </a:r>
            <a:r>
              <a:rPr sz="1200" dirty="0">
                <a:latin typeface="Times New Roman"/>
                <a:cs typeface="Times New Roman"/>
              </a:rPr>
              <a:t>both the </a:t>
            </a:r>
            <a:r>
              <a:rPr sz="1200" spc="-5" dirty="0">
                <a:latin typeface="Times New Roman"/>
                <a:cs typeface="Times New Roman"/>
              </a:rPr>
              <a:t>models/diagram </a:t>
            </a:r>
            <a:r>
              <a:rPr sz="1200" spc="-10" dirty="0">
                <a:latin typeface="Times New Roman"/>
                <a:cs typeface="Times New Roman"/>
              </a:rPr>
              <a:t>for predicting air </a:t>
            </a:r>
            <a:r>
              <a:rPr sz="1200" dirty="0">
                <a:latin typeface="Times New Roman"/>
                <a:cs typeface="Times New Roman"/>
              </a:rPr>
              <a:t>quality index </a:t>
            </a:r>
            <a:r>
              <a:rPr sz="1200" spc="-1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specific </a:t>
            </a:r>
            <a:r>
              <a:rPr sz="1200" spc="-25" dirty="0">
                <a:latin typeface="Times New Roman"/>
                <a:cs typeface="Times New Roman"/>
              </a:rPr>
              <a:t>city, </a:t>
            </a:r>
            <a:r>
              <a:rPr sz="1200" spc="-5" dirty="0">
                <a:latin typeface="Times New Roman"/>
                <a:cs typeface="Times New Roman"/>
              </a:rPr>
              <a:t>we have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come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conclusion that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best </a:t>
            </a:r>
            <a:r>
              <a:rPr sz="1200" spc="-5" dirty="0">
                <a:latin typeface="Times New Roman"/>
                <a:cs typeface="Times New Roman"/>
              </a:rPr>
              <a:t>model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5" dirty="0">
                <a:latin typeface="Times New Roman"/>
                <a:cs typeface="Times New Roman"/>
              </a:rPr>
              <a:t>show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behavior </a:t>
            </a:r>
            <a:r>
              <a:rPr sz="1200" spc="-5" dirty="0">
                <a:latin typeface="Times New Roman"/>
                <a:cs typeface="Times New Roman"/>
              </a:rPr>
              <a:t>and working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SVM </a:t>
            </a:r>
            <a:r>
              <a:rPr sz="1200" spc="-15" dirty="0">
                <a:latin typeface="Times New Roman"/>
                <a:cs typeface="Times New Roman"/>
              </a:rPr>
              <a:t>method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predicting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air</a:t>
            </a:r>
            <a:r>
              <a:rPr sz="1200" spc="-5" dirty="0">
                <a:latin typeface="Times New Roman"/>
                <a:cs typeface="Times New Roman"/>
              </a:rPr>
              <a:t> quality</a:t>
            </a:r>
            <a:r>
              <a:rPr sz="1200" dirty="0">
                <a:latin typeface="Times New Roman"/>
                <a:cs typeface="Times New Roman"/>
              </a:rPr>
              <a:t> index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specific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city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the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27940" algn="just">
              <a:lnSpc>
                <a:spcPct val="100000"/>
              </a:lnSpc>
            </a:pP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200" b="1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Diag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2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7796" y="7567041"/>
            <a:ext cx="6062345" cy="20985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Times New Roman"/>
                <a:cs typeface="Times New Roman"/>
              </a:rPr>
              <a:t>Fig </a:t>
            </a:r>
            <a:r>
              <a:rPr lang="en-US" sz="1000" i="1" spc="-5" dirty="0">
                <a:latin typeface="Times New Roman"/>
                <a:cs typeface="Times New Roman"/>
              </a:rPr>
              <a:t>2</a:t>
            </a:r>
            <a:r>
              <a:rPr sz="1000" i="1" dirty="0">
                <a:latin typeface="Times New Roman"/>
                <a:cs typeface="Times New Roman"/>
              </a:rPr>
              <a:t>.3: </a:t>
            </a:r>
            <a:r>
              <a:rPr sz="1000" i="1" spc="-5" dirty="0">
                <a:latin typeface="Times New Roman"/>
                <a:cs typeface="Times New Roman"/>
              </a:rPr>
              <a:t>specific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i="1" spc="-10" dirty="0">
                <a:latin typeface="Times New Roman"/>
                <a:cs typeface="Times New Roman"/>
              </a:rPr>
              <a:t>ER</a:t>
            </a:r>
            <a:r>
              <a:rPr sz="1000" i="1" spc="1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diagram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for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predicting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air</a:t>
            </a:r>
            <a:r>
              <a:rPr sz="1000" i="1" spc="-1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quality</a:t>
            </a: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8415" marR="5080" indent="-6350" algn="just">
              <a:lnSpc>
                <a:spcPct val="103899"/>
              </a:lnSpc>
            </a:pPr>
            <a:r>
              <a:rPr sz="1200" spc="-55" dirty="0">
                <a:latin typeface="Times New Roman"/>
                <a:cs typeface="Times New Roman"/>
              </a:rPr>
              <a:t>We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 chosen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ER diagram because an Entity-Relationship </a:t>
            </a:r>
            <a:r>
              <a:rPr sz="1200" dirty="0">
                <a:latin typeface="Times New Roman"/>
                <a:cs typeface="Times New Roman"/>
              </a:rPr>
              <a:t>(ER) </a:t>
            </a:r>
            <a:r>
              <a:rPr sz="1200" spc="-5" dirty="0">
                <a:latin typeface="Times New Roman"/>
                <a:cs typeface="Times New Roman"/>
              </a:rPr>
              <a:t>diagram </a:t>
            </a:r>
            <a:r>
              <a:rPr sz="1200" spc="-10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 graphical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representation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entities and </a:t>
            </a:r>
            <a:r>
              <a:rPr sz="1200" spc="-10" dirty="0">
                <a:latin typeface="Times New Roman"/>
                <a:cs typeface="Times New Roman"/>
              </a:rPr>
              <a:t>their </a:t>
            </a:r>
            <a:r>
              <a:rPr sz="1200" spc="-5" dirty="0">
                <a:latin typeface="Times New Roman"/>
                <a:cs typeface="Times New Roman"/>
              </a:rPr>
              <a:t>relationships to each </a:t>
            </a:r>
            <a:r>
              <a:rPr sz="1200" spc="-10" dirty="0">
                <a:latin typeface="Times New Roman"/>
                <a:cs typeface="Times New Roman"/>
              </a:rPr>
              <a:t>other. </a:t>
            </a:r>
            <a:r>
              <a:rPr sz="1200" spc="-15" dirty="0">
                <a:latin typeface="Times New Roman"/>
                <a:cs typeface="Times New Roman"/>
              </a:rPr>
              <a:t>It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commonly utilized </a:t>
            </a:r>
            <a:r>
              <a:rPr sz="1200" spc="-5" dirty="0">
                <a:latin typeface="Times New Roman"/>
                <a:cs typeface="Times New Roman"/>
              </a:rPr>
              <a:t>in database </a:t>
            </a:r>
            <a:r>
              <a:rPr sz="1200" dirty="0">
                <a:latin typeface="Times New Roman"/>
                <a:cs typeface="Times New Roman"/>
              </a:rPr>
              <a:t> plan to </a:t>
            </a:r>
            <a:r>
              <a:rPr sz="1200" spc="-15" dirty="0">
                <a:latin typeface="Times New Roman"/>
                <a:cs typeface="Times New Roman"/>
              </a:rPr>
              <a:t>show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spc="-1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their </a:t>
            </a:r>
            <a:r>
              <a:rPr sz="1200" spc="-15" dirty="0">
                <a:latin typeface="Times New Roman"/>
                <a:cs typeface="Times New Roman"/>
              </a:rPr>
              <a:t>relationships.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case, an ER diagram alone appropriate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 anticipating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quality</a:t>
            </a:r>
            <a:r>
              <a:rPr sz="1200" dirty="0">
                <a:latin typeface="Times New Roman"/>
                <a:cs typeface="Times New Roman"/>
              </a:rPr>
              <a:t> index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(AQI).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8415" marR="9525" indent="-6350" algn="just">
              <a:lnSpc>
                <a:spcPct val="102899"/>
              </a:lnSpc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forecast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AQI</a:t>
            </a:r>
            <a:r>
              <a:rPr sz="1200" spc="-5" dirty="0">
                <a:latin typeface="Times New Roman"/>
                <a:cs typeface="Times New Roman"/>
              </a:rPr>
              <a:t> requires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information/data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related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different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variables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climate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conditions, </a:t>
            </a:r>
            <a:r>
              <a:rPr sz="1200" spc="-5" dirty="0">
                <a:latin typeface="Times New Roman"/>
                <a:cs typeface="Times New Roman"/>
              </a:rPr>
              <a:t>discuss contamination </a:t>
            </a:r>
            <a:r>
              <a:rPr sz="1200" spc="-15" dirty="0">
                <a:latin typeface="Times New Roman"/>
                <a:cs typeface="Times New Roman"/>
              </a:rPr>
              <a:t>levels,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other </a:t>
            </a:r>
            <a:r>
              <a:rPr sz="1200" spc="-5" dirty="0">
                <a:latin typeface="Times New Roman"/>
                <a:cs typeface="Times New Roman"/>
              </a:rPr>
              <a:t>natural parameters. </a:t>
            </a:r>
            <a:r>
              <a:rPr sz="1200" spc="-10" dirty="0">
                <a:latin typeface="Times New Roman"/>
                <a:cs typeface="Times New Roman"/>
              </a:rPr>
              <a:t>Hence,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combination </a:t>
            </a:r>
            <a:r>
              <a:rPr sz="1200" spc="20" dirty="0">
                <a:latin typeface="Times New Roman"/>
                <a:cs typeface="Times New Roman"/>
              </a:rPr>
              <a:t>of 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modelling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strategies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for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anticipating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AQI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precisely.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444" y="3767328"/>
            <a:ext cx="4573524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508" y="2381199"/>
            <a:ext cx="6082030" cy="1520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76835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BONAFIDE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CERTIFICATE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Times New Roman"/>
              <a:cs typeface="Times New Roman"/>
            </a:endParaRPr>
          </a:p>
          <a:p>
            <a:pPr marL="30480" marR="5080" indent="-18415" algn="just">
              <a:lnSpc>
                <a:spcPct val="145000"/>
              </a:lnSpc>
            </a:pPr>
            <a:r>
              <a:rPr sz="1400" spc="-15" dirty="0">
                <a:latin typeface="Times New Roman"/>
                <a:cs typeface="Times New Roman"/>
              </a:rPr>
              <a:t>Certified </a:t>
            </a:r>
            <a:r>
              <a:rPr sz="1400" spc="-10" dirty="0">
                <a:latin typeface="Times New Roman"/>
                <a:cs typeface="Times New Roman"/>
              </a:rPr>
              <a:t>that this project report </a:t>
            </a:r>
            <a:r>
              <a:rPr sz="1400" b="1" spc="-5" dirty="0">
                <a:latin typeface="Times New Roman"/>
                <a:cs typeface="Times New Roman"/>
              </a:rPr>
              <a:t>“PREDICTING AIR POLLUTION LEVEL FOR 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SPECIFIC CITY </a:t>
            </a:r>
            <a:r>
              <a:rPr sz="1400" b="1" dirty="0">
                <a:latin typeface="Times New Roman"/>
                <a:cs typeface="Times New Roman"/>
              </a:rPr>
              <a:t>” </a:t>
            </a:r>
            <a:r>
              <a:rPr sz="1400" spc="-10" dirty="0">
                <a:latin typeface="Times New Roman"/>
                <a:cs typeface="Times New Roman"/>
              </a:rPr>
              <a:t>is the </a:t>
            </a:r>
            <a:r>
              <a:rPr sz="1400" spc="-15" dirty="0">
                <a:latin typeface="Times New Roman"/>
                <a:cs typeface="Times New Roman"/>
              </a:rPr>
              <a:t>Bonafede </a:t>
            </a:r>
            <a:r>
              <a:rPr sz="1400" spc="-10" dirty="0">
                <a:latin typeface="Times New Roman"/>
                <a:cs typeface="Times New Roman"/>
              </a:rPr>
              <a:t>work </a:t>
            </a:r>
            <a:r>
              <a:rPr sz="1400" spc="-5" dirty="0">
                <a:latin typeface="Times New Roman"/>
                <a:cs typeface="Times New Roman"/>
              </a:rPr>
              <a:t>of </a:t>
            </a:r>
            <a:r>
              <a:rPr sz="1400" b="1" dirty="0">
                <a:latin typeface="Times New Roman"/>
                <a:cs typeface="Times New Roman"/>
              </a:rPr>
              <a:t>“ </a:t>
            </a:r>
            <a:r>
              <a:rPr sz="1400" b="1" spc="-35" dirty="0">
                <a:latin typeface="Times New Roman"/>
                <a:cs typeface="Times New Roman"/>
              </a:rPr>
              <a:t>RAJAT </a:t>
            </a:r>
            <a:r>
              <a:rPr sz="1400" b="1" spc="-15" dirty="0">
                <a:latin typeface="Times New Roman"/>
                <a:cs typeface="Times New Roman"/>
              </a:rPr>
              <a:t>SINGH, </a:t>
            </a:r>
            <a:r>
              <a:rPr sz="1400" b="1" spc="-5" dirty="0">
                <a:latin typeface="Times New Roman"/>
                <a:cs typeface="Times New Roman"/>
              </a:rPr>
              <a:t>TILAK </a:t>
            </a:r>
            <a:r>
              <a:rPr sz="1400" b="1" spc="-15" dirty="0">
                <a:latin typeface="Times New Roman"/>
                <a:cs typeface="Times New Roman"/>
              </a:rPr>
              <a:t>RAJ </a:t>
            </a:r>
            <a:r>
              <a:rPr sz="1400" b="1" spc="-10" dirty="0">
                <a:latin typeface="Times New Roman"/>
                <a:cs typeface="Times New Roman"/>
              </a:rPr>
              <a:t>AND 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35" dirty="0">
                <a:latin typeface="Times New Roman"/>
                <a:cs typeface="Times New Roman"/>
              </a:rPr>
              <a:t>ADITYA”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who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carried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work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under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my/our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supervision.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0844" y="5763895"/>
            <a:ext cx="9906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20" dirty="0">
                <a:latin typeface="Times New Roman"/>
                <a:cs typeface="Times New Roman"/>
              </a:rPr>
              <a:t>SIGNATURE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1459" y="5763895"/>
            <a:ext cx="9906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20" dirty="0">
                <a:latin typeface="Times New Roman"/>
                <a:cs typeface="Times New Roman"/>
              </a:rPr>
              <a:t>SIGNATURE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180" y="6303391"/>
            <a:ext cx="2192020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300" spc="-5" dirty="0">
                <a:latin typeface="Times New Roman"/>
                <a:cs typeface="Times New Roman"/>
              </a:rPr>
              <a:t>AD</a:t>
            </a:r>
            <a:r>
              <a:rPr sz="1300" spc="-5" dirty="0">
                <a:latin typeface="Times New Roman"/>
                <a:cs typeface="Times New Roman"/>
              </a:rPr>
              <a:t>.</a:t>
            </a:r>
            <a:r>
              <a:rPr lang="en-US" sz="1300" spc="-5" dirty="0">
                <a:latin typeface="Times New Roman"/>
                <a:cs typeface="Times New Roman"/>
              </a:rPr>
              <a:t> Sandeep Singh Kang</a:t>
            </a:r>
            <a:r>
              <a:rPr sz="1300" spc="-75" dirty="0">
                <a:latin typeface="Times New Roman"/>
                <a:cs typeface="Times New Roman"/>
              </a:rPr>
              <a:t> 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1459" y="6303391"/>
            <a:ext cx="141541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30" dirty="0">
                <a:latin typeface="Times New Roman"/>
                <a:cs typeface="Times New Roman"/>
              </a:rPr>
              <a:t>Er. </a:t>
            </a:r>
            <a:r>
              <a:rPr lang="en-US" sz="1300" spc="-30" dirty="0">
                <a:latin typeface="Times New Roman"/>
                <a:cs typeface="Times New Roman"/>
              </a:rPr>
              <a:t>Ashish </a:t>
            </a:r>
            <a:r>
              <a:rPr sz="1300" spc="-5" dirty="0">
                <a:latin typeface="Times New Roman"/>
                <a:cs typeface="Times New Roman"/>
              </a:rPr>
              <a:t>(E1</a:t>
            </a:r>
            <a:r>
              <a:rPr lang="en-US" sz="1300" spc="-5" dirty="0">
                <a:latin typeface="Times New Roman"/>
                <a:cs typeface="Times New Roman"/>
              </a:rPr>
              <a:t>6078</a:t>
            </a:r>
            <a:r>
              <a:rPr sz="1300" spc="-5" dirty="0">
                <a:latin typeface="Times New Roman"/>
                <a:cs typeface="Times New Roman"/>
              </a:rPr>
              <a:t>)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0844" y="6916293"/>
            <a:ext cx="23361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latin typeface="Times New Roman"/>
                <a:cs typeface="Times New Roman"/>
              </a:rPr>
              <a:t>HEA</a:t>
            </a:r>
            <a:r>
              <a:rPr sz="1300" b="1" spc="-5" dirty="0">
                <a:latin typeface="Times New Roman"/>
                <a:cs typeface="Times New Roman"/>
              </a:rPr>
              <a:t>D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O</a:t>
            </a:r>
            <a:r>
              <a:rPr sz="1300" b="1" spc="-5" dirty="0">
                <a:latin typeface="Times New Roman"/>
                <a:cs typeface="Times New Roman"/>
              </a:rPr>
              <a:t>F</a:t>
            </a:r>
            <a:r>
              <a:rPr sz="1300" b="1" spc="-8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TH</a:t>
            </a:r>
            <a:r>
              <a:rPr sz="1300" b="1" spc="-5" dirty="0">
                <a:latin typeface="Times New Roman"/>
                <a:cs typeface="Times New Roman"/>
              </a:rPr>
              <a:t>E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DE</a:t>
            </a:r>
            <a:r>
              <a:rPr sz="1300" b="1" spc="-105" dirty="0">
                <a:latin typeface="Times New Roman"/>
                <a:cs typeface="Times New Roman"/>
              </a:rPr>
              <a:t>P</a:t>
            </a:r>
            <a:r>
              <a:rPr sz="1300" b="1" spc="-5" dirty="0">
                <a:latin typeface="Times New Roman"/>
                <a:cs typeface="Times New Roman"/>
              </a:rPr>
              <a:t>A</a:t>
            </a:r>
            <a:r>
              <a:rPr sz="1300" b="1" spc="-55" dirty="0">
                <a:latin typeface="Times New Roman"/>
                <a:cs typeface="Times New Roman"/>
              </a:rPr>
              <a:t>R</a:t>
            </a:r>
            <a:r>
              <a:rPr sz="1300" b="1" spc="-5" dirty="0">
                <a:latin typeface="Times New Roman"/>
                <a:cs typeface="Times New Roman"/>
              </a:rPr>
              <a:t>TMENT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58410" y="6916293"/>
            <a:ext cx="10668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25" dirty="0">
                <a:latin typeface="Times New Roman"/>
                <a:cs typeface="Times New Roman"/>
              </a:rPr>
              <a:t>SUPERVISOR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8410" y="7255002"/>
            <a:ext cx="12827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Times New Roman"/>
                <a:cs typeface="Times New Roman"/>
              </a:rPr>
              <a:t>Assista</a:t>
            </a:r>
            <a:r>
              <a:rPr sz="1300" spc="-20" dirty="0">
                <a:latin typeface="Times New Roman"/>
                <a:cs typeface="Times New Roman"/>
              </a:rPr>
              <a:t>n</a:t>
            </a:r>
            <a:r>
              <a:rPr sz="1300" spc="-5" dirty="0">
                <a:latin typeface="Times New Roman"/>
                <a:cs typeface="Times New Roman"/>
              </a:rPr>
              <a:t>t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</a:t>
            </a:r>
            <a:r>
              <a:rPr sz="1300" spc="5" dirty="0">
                <a:latin typeface="Times New Roman"/>
                <a:cs typeface="Times New Roman"/>
              </a:rPr>
              <a:t>f</a:t>
            </a:r>
            <a:r>
              <a:rPr sz="1300" spc="-5" dirty="0">
                <a:latin typeface="Times New Roman"/>
                <a:cs typeface="Times New Roman"/>
              </a:rPr>
              <a:t>es</a:t>
            </a:r>
            <a:r>
              <a:rPr sz="1300" spc="-20" dirty="0">
                <a:latin typeface="Times New Roman"/>
                <a:cs typeface="Times New Roman"/>
              </a:rPr>
              <a:t>s</a:t>
            </a:r>
            <a:r>
              <a:rPr sz="1300" spc="-5" dirty="0">
                <a:latin typeface="Times New Roman"/>
                <a:cs typeface="Times New Roman"/>
              </a:rPr>
              <a:t>or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7796" y="7660385"/>
            <a:ext cx="3244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C</a:t>
            </a:r>
            <a:r>
              <a:rPr sz="1300" spc="-30" dirty="0">
                <a:latin typeface="Times New Roman"/>
                <a:cs typeface="Times New Roman"/>
              </a:rPr>
              <a:t>S</a:t>
            </a:r>
            <a:r>
              <a:rPr sz="1300" spc="-5" dirty="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58410" y="7673085"/>
            <a:ext cx="304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8652" y="8498840"/>
            <a:ext cx="37465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Times New Roman"/>
                <a:cs typeface="Times New Roman"/>
              </a:rPr>
              <a:t>Submitted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project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viva-voce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examination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held on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5603" y="9011818"/>
            <a:ext cx="16897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INTER</a:t>
            </a:r>
            <a:r>
              <a:rPr sz="1200" b="1" spc="-25" dirty="0">
                <a:latin typeface="Times New Roman"/>
                <a:cs typeface="Times New Roman"/>
              </a:rPr>
              <a:t>N</a:t>
            </a:r>
            <a:r>
              <a:rPr sz="1200" b="1" spc="-20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L</a:t>
            </a:r>
            <a:r>
              <a:rPr sz="1200" b="1" spc="-1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20" dirty="0">
                <a:latin typeface="Times New Roman"/>
                <a:cs typeface="Times New Roman"/>
              </a:rPr>
              <a:t>X</a:t>
            </a: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spc="-15" dirty="0">
                <a:latin typeface="Times New Roman"/>
                <a:cs typeface="Times New Roman"/>
              </a:rPr>
              <a:t>M</a:t>
            </a:r>
            <a:r>
              <a:rPr sz="1200" b="1" spc="-20" dirty="0">
                <a:latin typeface="Times New Roman"/>
                <a:cs typeface="Times New Roman"/>
              </a:rPr>
              <a:t>I</a:t>
            </a:r>
            <a:r>
              <a:rPr sz="1200" b="1" spc="-5" dirty="0">
                <a:latin typeface="Times New Roman"/>
                <a:cs typeface="Times New Roman"/>
              </a:rPr>
              <a:t>N</a:t>
            </a:r>
            <a:r>
              <a:rPr sz="1200" b="1" spc="-2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07634" y="9011818"/>
            <a:ext cx="173291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EXTE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spc="-25" dirty="0">
                <a:latin typeface="Times New Roman"/>
                <a:cs typeface="Times New Roman"/>
              </a:rPr>
              <a:t>N</a:t>
            </a:r>
            <a:r>
              <a:rPr sz="1200" b="1" spc="-20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L</a:t>
            </a:r>
            <a:r>
              <a:rPr sz="1200" b="1" spc="-1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20" dirty="0">
                <a:latin typeface="Times New Roman"/>
                <a:cs typeface="Times New Roman"/>
              </a:rPr>
              <a:t>X</a:t>
            </a: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spc="-15" dirty="0">
                <a:latin typeface="Times New Roman"/>
                <a:cs typeface="Times New Roman"/>
              </a:rPr>
              <a:t>M</a:t>
            </a:r>
            <a:r>
              <a:rPr sz="1200" b="1" spc="-20" dirty="0">
                <a:latin typeface="Times New Roman"/>
                <a:cs typeface="Times New Roman"/>
              </a:rPr>
              <a:t>I</a:t>
            </a:r>
            <a:r>
              <a:rPr sz="1200" b="1" spc="-5" dirty="0">
                <a:latin typeface="Times New Roman"/>
                <a:cs typeface="Times New Roman"/>
              </a:rPr>
              <a:t>N</a:t>
            </a:r>
            <a:r>
              <a:rPr sz="1200" b="1" spc="-2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7167" y="880872"/>
            <a:ext cx="2863596" cy="101955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796" y="835863"/>
            <a:ext cx="6067425" cy="871283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8415" marR="12065" indent="-6350" algn="just">
              <a:lnSpc>
                <a:spcPct val="102800"/>
              </a:lnSpc>
              <a:spcBef>
                <a:spcPts val="60"/>
              </a:spcBef>
            </a:pPr>
            <a:r>
              <a:rPr sz="1200" spc="-5" dirty="0">
                <a:latin typeface="Times New Roman"/>
                <a:cs typeface="Times New Roman"/>
              </a:rPr>
              <a:t>An ER </a:t>
            </a:r>
            <a:r>
              <a:rPr sz="1200" spc="-10" dirty="0">
                <a:latin typeface="Times New Roman"/>
                <a:cs typeface="Times New Roman"/>
              </a:rPr>
              <a:t>diagram can </a:t>
            </a:r>
            <a:r>
              <a:rPr sz="1200" spc="-5" dirty="0">
                <a:latin typeface="Times New Roman"/>
                <a:cs typeface="Times New Roman"/>
              </a:rPr>
              <a:t>be utilized </a:t>
            </a:r>
            <a:r>
              <a:rPr sz="1200" spc="-10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apparatus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get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the connections </a:t>
            </a:r>
            <a:r>
              <a:rPr sz="1200" spc="-10" dirty="0">
                <a:latin typeface="Times New Roman"/>
                <a:cs typeface="Times New Roman"/>
              </a:rPr>
              <a:t>between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spc="-10" dirty="0">
                <a:latin typeface="Times New Roman"/>
                <a:cs typeface="Times New Roman"/>
              </a:rPr>
              <a:t>substances </a:t>
            </a:r>
            <a:r>
              <a:rPr sz="1200" spc="-5" dirty="0">
                <a:latin typeface="Times New Roman"/>
                <a:cs typeface="Times New Roman"/>
              </a:rPr>
              <a:t> included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collecting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analyzing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AQI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case,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offer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assistance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recognize </a:t>
            </a:r>
            <a:r>
              <a:rPr sz="1200" dirty="0">
                <a:latin typeface="Times New Roman"/>
                <a:cs typeface="Times New Roman"/>
              </a:rPr>
              <a:t>the connections </a:t>
            </a:r>
            <a:r>
              <a:rPr sz="1200" spc="-5" dirty="0">
                <a:latin typeface="Times New Roman"/>
                <a:cs typeface="Times New Roman"/>
              </a:rPr>
              <a:t>between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substances such as </a:t>
            </a:r>
            <a:r>
              <a:rPr sz="1200" dirty="0">
                <a:latin typeface="Times New Roman"/>
                <a:cs typeface="Times New Roman"/>
              </a:rPr>
              <a:t>climate </a:t>
            </a:r>
            <a:r>
              <a:rPr sz="1200" spc="-5" dirty="0">
                <a:latin typeface="Times New Roman"/>
                <a:cs typeface="Times New Roman"/>
              </a:rPr>
              <a:t>stations, air </a:t>
            </a:r>
            <a:r>
              <a:rPr sz="1200" dirty="0">
                <a:latin typeface="Times New Roman"/>
                <a:cs typeface="Times New Roman"/>
              </a:rPr>
              <a:t>quality </a:t>
            </a:r>
            <a:r>
              <a:rPr sz="1200" spc="-5" dirty="0">
                <a:latin typeface="Times New Roman"/>
                <a:cs typeface="Times New Roman"/>
              </a:rPr>
              <a:t>sensors,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 information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investigation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frameworks.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18415" marR="15875" indent="-6350" algn="just">
              <a:lnSpc>
                <a:spcPct val="103299"/>
              </a:lnSpc>
            </a:pPr>
            <a:r>
              <a:rPr sz="1200" spc="-5" dirty="0">
                <a:latin typeface="Times New Roman"/>
                <a:cs typeface="Times New Roman"/>
              </a:rPr>
              <a:t>Moreover,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ER</a:t>
            </a:r>
            <a:r>
              <a:rPr sz="1200" spc="-5" dirty="0">
                <a:latin typeface="Times New Roman"/>
                <a:cs typeface="Times New Roman"/>
              </a:rPr>
              <a:t> diagram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too,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offer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assistance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distinguishing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properties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substance, </a:t>
            </a:r>
            <a:r>
              <a:rPr sz="1200" spc="-5" dirty="0">
                <a:latin typeface="Times New Roman"/>
                <a:cs typeface="Times New Roman"/>
              </a:rPr>
              <a:t>such </a:t>
            </a:r>
            <a:r>
              <a:rPr sz="1200" spc="-10" dirty="0">
                <a:latin typeface="Times New Roman"/>
                <a:cs typeface="Times New Roman"/>
              </a:rPr>
              <a:t>as</a:t>
            </a:r>
            <a:r>
              <a:rPr sz="1200" spc="-5" dirty="0">
                <a:latin typeface="Times New Roman"/>
                <a:cs typeface="Times New Roman"/>
              </a:rPr>
              <a:t> area, </a:t>
            </a:r>
            <a:r>
              <a:rPr sz="1200" spc="-10" dirty="0">
                <a:latin typeface="Times New Roman"/>
                <a:cs typeface="Times New Roman"/>
              </a:rPr>
              <a:t>sensor sort,</a:t>
            </a:r>
            <a:r>
              <a:rPr sz="1200" spc="-5" dirty="0">
                <a:latin typeface="Times New Roman"/>
                <a:cs typeface="Times New Roman"/>
              </a:rPr>
              <a:t> and estimation units. </a:t>
            </a:r>
            <a:r>
              <a:rPr sz="1200" spc="-10" dirty="0">
                <a:latin typeface="Times New Roman"/>
                <a:cs typeface="Times New Roman"/>
              </a:rPr>
              <a:t>This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utilized to plan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putting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away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preparing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AQI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18415" marR="15875" indent="-6350" algn="just">
              <a:lnSpc>
                <a:spcPct val="103200"/>
              </a:lnSpc>
              <a:spcBef>
                <a:spcPts val="5"/>
              </a:spcBef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case, </a:t>
            </a:r>
            <a:r>
              <a:rPr sz="1200" dirty="0">
                <a:latin typeface="Times New Roman"/>
                <a:cs typeface="Times New Roman"/>
              </a:rPr>
              <a:t>the use of </a:t>
            </a:r>
            <a:r>
              <a:rPr sz="1200" spc="-5" dirty="0">
                <a:latin typeface="Times New Roman"/>
                <a:cs typeface="Times New Roman"/>
              </a:rPr>
              <a:t>an ER diagram </a:t>
            </a:r>
            <a:r>
              <a:rPr sz="1200" dirty="0">
                <a:latin typeface="Times New Roman"/>
                <a:cs typeface="Times New Roman"/>
              </a:rPr>
              <a:t>alone </a:t>
            </a:r>
            <a:r>
              <a:rPr sz="1200" spc="-5" dirty="0">
                <a:latin typeface="Times New Roman"/>
                <a:cs typeface="Times New Roman"/>
              </a:rPr>
              <a:t>isn’t </a:t>
            </a:r>
            <a:r>
              <a:rPr sz="1200" dirty="0">
                <a:latin typeface="Times New Roman"/>
                <a:cs typeface="Times New Roman"/>
              </a:rPr>
              <a:t>adequate for anticipating </a:t>
            </a:r>
            <a:r>
              <a:rPr sz="1200" spc="-10" dirty="0">
                <a:latin typeface="Times New Roman"/>
                <a:cs typeface="Times New Roman"/>
              </a:rPr>
              <a:t>AQI,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the main </a:t>
            </a:r>
            <a:r>
              <a:rPr sz="1200" spc="-5" dirty="0">
                <a:latin typeface="Times New Roman"/>
                <a:cs typeface="Times New Roman"/>
              </a:rPr>
              <a:t>work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model is to </a:t>
            </a:r>
            <a:r>
              <a:rPr sz="1200" spc="10" dirty="0">
                <a:latin typeface="Times New Roman"/>
                <a:cs typeface="Times New Roman"/>
              </a:rPr>
              <a:t>convey </a:t>
            </a:r>
            <a:r>
              <a:rPr sz="1200" spc="5" dirty="0">
                <a:latin typeface="Times New Roman"/>
                <a:cs typeface="Times New Roman"/>
              </a:rPr>
              <a:t>the user about how the working of air </a:t>
            </a:r>
            <a:r>
              <a:rPr sz="1200" spc="10" dirty="0">
                <a:latin typeface="Times New Roman"/>
                <a:cs typeface="Times New Roman"/>
              </a:rPr>
              <a:t>quality </a:t>
            </a:r>
            <a:r>
              <a:rPr sz="1200" spc="5" dirty="0">
                <a:latin typeface="Times New Roman"/>
                <a:cs typeface="Times New Roman"/>
              </a:rPr>
              <a:t>prediction will be carried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out,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model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proper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techniques.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actual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precise</a:t>
            </a:r>
            <a:r>
              <a:rPr sz="1200" spc="5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prediction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result </a:t>
            </a:r>
            <a:r>
              <a:rPr sz="1200" spc="-10" dirty="0">
                <a:latin typeface="Times New Roman"/>
                <a:cs typeface="Times New Roman"/>
              </a:rPr>
              <a:t>analysis, </a:t>
            </a:r>
            <a:r>
              <a:rPr sz="1200" spc="-5" dirty="0">
                <a:latin typeface="Times New Roman"/>
                <a:cs typeface="Times New Roman"/>
              </a:rPr>
              <a:t>there are various methods </a:t>
            </a:r>
            <a:r>
              <a:rPr sz="1200" spc="-10" dirty="0">
                <a:latin typeface="Times New Roman"/>
                <a:cs typeface="Times New Roman"/>
              </a:rPr>
              <a:t>such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spc="-10" dirty="0">
                <a:latin typeface="Times New Roman"/>
                <a:cs typeface="Times New Roman"/>
              </a:rPr>
              <a:t>regression analysis </a:t>
            </a:r>
            <a:r>
              <a:rPr sz="1200" spc="-5" dirty="0">
                <a:latin typeface="Times New Roman"/>
                <a:cs typeface="Times New Roman"/>
              </a:rPr>
              <a:t> 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machine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imes New Roman"/>
              <a:cs typeface="Times New Roman"/>
            </a:endParaRPr>
          </a:p>
          <a:p>
            <a:pPr marL="18415" marR="10795" indent="-6350" algn="just">
              <a:lnSpc>
                <a:spcPct val="102499"/>
              </a:lnSpc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outline,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ER diagram can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a valuable apparatus for understanding the connections between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different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substances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included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collecting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analyzing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AQI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information.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8415" marR="5080" indent="-6350" algn="just">
              <a:lnSpc>
                <a:spcPct val="104000"/>
              </a:lnSpc>
            </a:pPr>
            <a:r>
              <a:rPr sz="1200" spc="-5" dirty="0">
                <a:latin typeface="Times New Roman"/>
                <a:cs typeface="Times New Roman"/>
              </a:rPr>
              <a:t>On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contrary,</a:t>
            </a:r>
            <a:r>
              <a:rPr sz="1200" spc="-5" dirty="0">
                <a:latin typeface="Times New Roman"/>
                <a:cs typeface="Times New Roman"/>
              </a:rPr>
              <a:t> we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haven’t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considered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use-case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because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10" dirty="0">
                <a:latin typeface="Times New Roman"/>
                <a:cs typeface="Times New Roman"/>
              </a:rPr>
              <a:t>use-case</a:t>
            </a:r>
            <a:r>
              <a:rPr sz="1200" spc="-5" dirty="0">
                <a:latin typeface="Times New Roman"/>
                <a:cs typeface="Times New Roman"/>
              </a:rPr>
              <a:t> diagram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graphical</a:t>
            </a:r>
            <a:r>
              <a:rPr sz="1200" dirty="0">
                <a:latin typeface="Times New Roman"/>
                <a:cs typeface="Times New Roman"/>
              </a:rPr>
              <a:t> representation of how a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interacts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clients or other frameworks to attain 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particular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objective. </a:t>
            </a:r>
            <a:r>
              <a:rPr sz="1200" spc="-15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spc="-10" dirty="0">
                <a:latin typeface="Times New Roman"/>
                <a:cs typeface="Times New Roman"/>
              </a:rPr>
              <a:t>commonly used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10" dirty="0">
                <a:latin typeface="Times New Roman"/>
                <a:cs typeface="Times New Roman"/>
              </a:rPr>
              <a:t>computer program designing </a:t>
            </a:r>
            <a:r>
              <a:rPr sz="1200" spc="-5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model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behavior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framework.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case,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10" dirty="0">
                <a:latin typeface="Times New Roman"/>
                <a:cs typeface="Times New Roman"/>
              </a:rPr>
              <a:t>use-case</a:t>
            </a:r>
            <a:r>
              <a:rPr sz="1200" spc="-5" dirty="0">
                <a:latin typeface="Times New Roman"/>
                <a:cs typeface="Times New Roman"/>
              </a:rPr>
              <a:t> diagram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alone isn’t appropriate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foreseeing air </a:t>
            </a:r>
            <a:r>
              <a:rPr sz="1200" dirty="0">
                <a:latin typeface="Times New Roman"/>
                <a:cs typeface="Times New Roman"/>
              </a:rPr>
              <a:t>quality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18415" marR="7620" indent="-6350" algn="just">
              <a:lnSpc>
                <a:spcPct val="102899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forecast </a:t>
            </a:r>
            <a:r>
              <a:rPr sz="1200" spc="-1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AQI </a:t>
            </a:r>
            <a:r>
              <a:rPr sz="1200" spc="-10" dirty="0">
                <a:latin typeface="Times New Roman"/>
                <a:cs typeface="Times New Roman"/>
              </a:rPr>
              <a:t>requires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spc="-10" dirty="0">
                <a:latin typeface="Times New Roman"/>
                <a:cs typeface="Times New Roman"/>
              </a:rPr>
              <a:t>related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different variables such as climate </a:t>
            </a:r>
            <a:r>
              <a:rPr sz="1200" spc="-15" dirty="0">
                <a:latin typeface="Times New Roman"/>
                <a:cs typeface="Times New Roman"/>
              </a:rPr>
              <a:t>conditions, discuss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contamination levels,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other natural parameters.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this manner,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combination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data sources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 modelling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procedures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would </a:t>
            </a:r>
            <a:r>
              <a:rPr sz="1200" spc="-10" dirty="0">
                <a:latin typeface="Times New Roman"/>
                <a:cs typeface="Times New Roman"/>
              </a:rPr>
              <a:t>be</a:t>
            </a:r>
            <a:r>
              <a:rPr sz="1200" spc="-15" dirty="0">
                <a:latin typeface="Times New Roman"/>
                <a:cs typeface="Times New Roman"/>
              </a:rPr>
              <a:t> required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forecasting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AQI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precisely.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18415" marR="6350" indent="-6350" algn="just">
              <a:lnSpc>
                <a:spcPct val="102899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use-case diagram </a:t>
            </a:r>
            <a:r>
              <a:rPr sz="1200" spc="-10" dirty="0">
                <a:latin typeface="Times New Roman"/>
                <a:cs typeface="Times New Roman"/>
              </a:rPr>
              <a:t>would </a:t>
            </a:r>
            <a:r>
              <a:rPr sz="1200" dirty="0">
                <a:latin typeface="Times New Roman"/>
                <a:cs typeface="Times New Roman"/>
              </a:rPr>
              <a:t>not be </a:t>
            </a:r>
            <a:r>
              <a:rPr sz="1200" spc="-5" dirty="0">
                <a:latin typeface="Times New Roman"/>
                <a:cs typeface="Times New Roman"/>
              </a:rPr>
              <a:t>reasonable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anticipating </a:t>
            </a:r>
            <a:r>
              <a:rPr sz="1200" spc="-10" dirty="0">
                <a:latin typeface="Times New Roman"/>
                <a:cs typeface="Times New Roman"/>
              </a:rPr>
              <a:t>AQI </a:t>
            </a:r>
            <a:r>
              <a:rPr sz="1200" spc="-5" dirty="0">
                <a:latin typeface="Times New Roman"/>
                <a:cs typeface="Times New Roman"/>
              </a:rPr>
              <a:t>since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basically centres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interactions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its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clients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other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entities.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implies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complex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connections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natural variables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</a:t>
            </a:r>
            <a:r>
              <a:rPr sz="1200" spc="-10" dirty="0">
                <a:latin typeface="Times New Roman"/>
                <a:cs typeface="Times New Roman"/>
              </a:rPr>
              <a:t> AQI.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rundown,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use-case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diagram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would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appropriate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AQI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does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endParaRPr sz="12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50"/>
              </a:spcBef>
            </a:pPr>
            <a:r>
              <a:rPr sz="1200" spc="-15" dirty="0">
                <a:latin typeface="Times New Roman"/>
                <a:cs typeface="Times New Roman"/>
              </a:rPr>
              <a:t>give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fundamental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detail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modelling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strategies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precisely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anticipating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AQI.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637540" indent="-624840">
              <a:lnSpc>
                <a:spcPct val="100000"/>
              </a:lnSpc>
              <a:buAutoNum type="arabicPeriod" startAt="6"/>
              <a:tabLst>
                <a:tab pos="636905" algn="l"/>
                <a:tab pos="63754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Implementation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plan/methodology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 startAt="6"/>
            </a:pPr>
            <a:endParaRPr sz="1450">
              <a:latin typeface="Times New Roman"/>
              <a:cs typeface="Times New Roman"/>
            </a:endParaRPr>
          </a:p>
          <a:p>
            <a:pPr marL="18415" marR="10795" indent="-6350" algn="just">
              <a:lnSpc>
                <a:spcPct val="102899"/>
              </a:lnSpc>
            </a:pP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implementation of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system </a:t>
            </a:r>
            <a:r>
              <a:rPr sz="1200" spc="-5" dirty="0">
                <a:latin typeface="Times New Roman"/>
                <a:cs typeface="Times New Roman"/>
              </a:rPr>
              <a:t>in the </a:t>
            </a:r>
            <a:r>
              <a:rPr sz="1200" spc="-10" dirty="0">
                <a:latin typeface="Times New Roman"/>
                <a:cs typeface="Times New Roman"/>
              </a:rPr>
              <a:t>form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5" dirty="0">
                <a:latin typeface="Times New Roman"/>
                <a:cs typeface="Times New Roman"/>
              </a:rPr>
              <a:t>flow chart </a:t>
            </a:r>
            <a:r>
              <a:rPr sz="1200" spc="-5" dirty="0">
                <a:latin typeface="Times New Roman"/>
                <a:cs typeface="Times New Roman"/>
              </a:rPr>
              <a:t>simply </a:t>
            </a:r>
            <a:r>
              <a:rPr sz="1200" spc="-10" dirty="0">
                <a:latin typeface="Times New Roman"/>
                <a:cs typeface="Times New Roman"/>
              </a:rPr>
              <a:t>shows how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new method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should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applied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(SVM)</a:t>
            </a:r>
            <a:r>
              <a:rPr sz="1200" spc="-5" dirty="0">
                <a:latin typeface="Times New Roman"/>
                <a:cs typeface="Times New Roman"/>
              </a:rPr>
              <a:t> 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order</a:t>
            </a:r>
            <a:r>
              <a:rPr sz="1200" spc="-5" dirty="0">
                <a:latin typeface="Times New Roman"/>
                <a:cs typeface="Times New Roman"/>
              </a:rPr>
              <a:t> 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ensure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good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performance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which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achieved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system/method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conversion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changing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old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new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system/method.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components</a:t>
            </a:r>
            <a:r>
              <a:rPr sz="12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2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high-level</a:t>
            </a:r>
            <a:r>
              <a:rPr sz="1200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flowchart</a:t>
            </a:r>
            <a:r>
              <a:rPr sz="120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12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predicting</a:t>
            </a:r>
            <a:r>
              <a:rPr sz="1200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AQI: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ct val="100000"/>
              </a:lnSpc>
              <a:spcBef>
                <a:spcPts val="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Collect</a:t>
            </a:r>
            <a:r>
              <a:rPr sz="12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Collect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quality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information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from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different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sources,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such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climate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0"/>
              </a:spcBef>
            </a:pPr>
            <a:r>
              <a:rPr sz="1200" spc="-5" dirty="0">
                <a:latin typeface="Times New Roman"/>
                <a:cs typeface="Times New Roman"/>
              </a:rPr>
              <a:t>stations,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air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quality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natural parameters.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396" y="850138"/>
            <a:ext cx="5815965" cy="278371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95910" indent="-228600">
              <a:lnSpc>
                <a:spcPct val="101699"/>
              </a:lnSpc>
              <a:spcBef>
                <a:spcPts val="7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120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cleaning</a:t>
            </a:r>
            <a:r>
              <a:rPr sz="1200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12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processing: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Clean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pre-process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collected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information,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expelling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copies,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filling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lost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values,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scaling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45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2499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Feature</a:t>
            </a:r>
            <a:r>
              <a:rPr sz="1200" u="sng" spc="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selection: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Select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pertinent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highlights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pre-processed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information/data, such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temperature,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humidity,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air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toxin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levels.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Symbol"/>
              <a:buChar char=""/>
            </a:pPr>
            <a:endParaRPr sz="15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120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split: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split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into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preparing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testing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1350" dirty="0">
              <a:latin typeface="Times New Roman"/>
              <a:cs typeface="Times New Roman"/>
            </a:endParaRPr>
          </a:p>
          <a:p>
            <a:pPr marL="241300" marR="22860" indent="-228600">
              <a:lnSpc>
                <a:spcPct val="101699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Training</a:t>
            </a:r>
            <a:r>
              <a:rPr sz="12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200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SVM</a:t>
            </a:r>
            <a:r>
              <a:rPr sz="1200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model: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Prepare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SVM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show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preparing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information/data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utilizing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chosen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highlights.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450" dirty="0">
              <a:latin typeface="Times New Roman"/>
              <a:cs typeface="Times New Roman"/>
            </a:endParaRPr>
          </a:p>
          <a:p>
            <a:pPr marL="241300" marR="37465" indent="-228600">
              <a:lnSpc>
                <a:spcPct val="102499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Model</a:t>
            </a:r>
            <a:r>
              <a:rPr sz="1200" u="sng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Evaluation: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Assess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SVM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model’s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execution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testing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utilizing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assessment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measurements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precision,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accuracy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review.</a:t>
            </a:r>
            <a:endParaRPr sz="1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Model</a:t>
            </a:r>
            <a:r>
              <a:rPr sz="12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deployment: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Deploy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prepared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SVM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show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anticipate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AQI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real-time.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6842" y="8948419"/>
            <a:ext cx="245237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Times New Roman"/>
                <a:cs typeface="Times New Roman"/>
              </a:rPr>
              <a:t>Fig </a:t>
            </a:r>
            <a:r>
              <a:rPr lang="en-US" sz="1000" i="1" spc="-5" dirty="0">
                <a:latin typeface="Times New Roman"/>
                <a:cs typeface="Times New Roman"/>
              </a:rPr>
              <a:t>2</a:t>
            </a:r>
            <a:r>
              <a:rPr sz="1000" i="1" dirty="0">
                <a:latin typeface="Times New Roman"/>
                <a:cs typeface="Times New Roman"/>
              </a:rPr>
              <a:t>.4</a:t>
            </a:r>
            <a:r>
              <a:rPr sz="1000" i="1" spc="-3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flowchart</a:t>
            </a:r>
            <a:r>
              <a:rPr sz="1000" i="1" spc="-4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for</a:t>
            </a:r>
            <a:r>
              <a:rPr sz="1000" i="1" spc="1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predicting</a:t>
            </a:r>
            <a:r>
              <a:rPr sz="1000" i="1" spc="-5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AQI</a:t>
            </a:r>
            <a:r>
              <a:rPr sz="1000" i="1" spc="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using</a:t>
            </a:r>
            <a:r>
              <a:rPr sz="1000" i="1" spc="-3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SVM</a:t>
            </a:r>
            <a:endParaRPr sz="10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3495" y="3797808"/>
            <a:ext cx="4198620" cy="516178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4751" y="847420"/>
            <a:ext cx="36468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RESU</a:t>
            </a:r>
            <a:r>
              <a:rPr sz="1600" b="1" spc="-155" dirty="0">
                <a:latin typeface="Times New Roman"/>
                <a:cs typeface="Times New Roman"/>
              </a:rPr>
              <a:t>L</a:t>
            </a:r>
            <a:r>
              <a:rPr sz="1600" b="1" spc="-5" dirty="0">
                <a:latin typeface="Times New Roman"/>
                <a:cs typeface="Times New Roman"/>
              </a:rPr>
              <a:t>T</a:t>
            </a:r>
            <a:r>
              <a:rPr sz="1600" b="1" spc="-15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AN</a:t>
            </a:r>
            <a:r>
              <a:rPr sz="1600" b="1" spc="-15" dirty="0">
                <a:latin typeface="Times New Roman"/>
                <a:cs typeface="Times New Roman"/>
              </a:rPr>
              <a:t>A</a:t>
            </a:r>
            <a:r>
              <a:rPr sz="1600" b="1" spc="-150" dirty="0">
                <a:latin typeface="Times New Roman"/>
                <a:cs typeface="Times New Roman"/>
              </a:rPr>
              <a:t>L</a:t>
            </a:r>
            <a:r>
              <a:rPr sz="1600" b="1" spc="-20" dirty="0">
                <a:latin typeface="Times New Roman"/>
                <a:cs typeface="Times New Roman"/>
              </a:rPr>
              <a:t>Y</a:t>
            </a:r>
            <a:r>
              <a:rPr sz="1600" b="1" spc="-5" dirty="0">
                <a:latin typeface="Times New Roman"/>
                <a:cs typeface="Times New Roman"/>
              </a:rPr>
              <a:t>S</a:t>
            </a:r>
            <a:r>
              <a:rPr sz="1600" b="1" spc="-20" dirty="0">
                <a:latin typeface="Times New Roman"/>
                <a:cs typeface="Times New Roman"/>
              </a:rPr>
              <a:t>I</a:t>
            </a:r>
            <a:r>
              <a:rPr sz="1600" b="1" spc="-5" dirty="0">
                <a:latin typeface="Times New Roman"/>
                <a:cs typeface="Times New Roman"/>
              </a:rPr>
              <a:t>S</a:t>
            </a:r>
            <a:r>
              <a:rPr sz="1600" b="1" spc="-1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AND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spc="-215" dirty="0">
                <a:latin typeface="Times New Roman"/>
                <a:cs typeface="Times New Roman"/>
              </a:rPr>
              <a:t>V</a:t>
            </a:r>
            <a:r>
              <a:rPr sz="1600" b="1" spc="-5" dirty="0">
                <a:latin typeface="Times New Roman"/>
                <a:cs typeface="Times New Roman"/>
              </a:rPr>
              <a:t>ALID</a:t>
            </a:r>
            <a:r>
              <a:rPr sz="1600" b="1" spc="-130" dirty="0">
                <a:latin typeface="Times New Roman"/>
                <a:cs typeface="Times New Roman"/>
              </a:rPr>
              <a:t>A</a:t>
            </a:r>
            <a:r>
              <a:rPr sz="1600" b="1" spc="-15" dirty="0">
                <a:latin typeface="Times New Roman"/>
                <a:cs typeface="Times New Roman"/>
              </a:rPr>
              <a:t>TIO</a:t>
            </a:r>
            <a:r>
              <a:rPr sz="1600" b="1" spc="-5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7796" y="1620773"/>
            <a:ext cx="6059805" cy="42550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6905" algn="l"/>
              </a:tabLst>
            </a:pPr>
            <a:r>
              <a:rPr sz="1400" b="1" dirty="0">
                <a:latin typeface="Times New Roman"/>
                <a:cs typeface="Times New Roman"/>
              </a:rPr>
              <a:t>1.	</a:t>
            </a:r>
            <a:r>
              <a:rPr sz="1400" b="1" spc="-10" dirty="0">
                <a:latin typeface="Times New Roman"/>
                <a:cs typeface="Times New Roman"/>
              </a:rPr>
              <a:t>Implementation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solution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8415" marR="10160" indent="-6350" algn="just">
              <a:lnSpc>
                <a:spcPct val="105000"/>
              </a:lnSpc>
            </a:pPr>
            <a:r>
              <a:rPr sz="1200" spc="-15" dirty="0">
                <a:latin typeface="Times New Roman"/>
                <a:cs typeface="Times New Roman"/>
              </a:rPr>
              <a:t>Result analysis </a:t>
            </a:r>
            <a:r>
              <a:rPr sz="1200" spc="-10" dirty="0">
                <a:latin typeface="Times New Roman"/>
                <a:cs typeface="Times New Roman"/>
              </a:rPr>
              <a:t>and validation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spc="-10" dirty="0">
                <a:latin typeface="Times New Roman"/>
                <a:cs typeface="Times New Roman"/>
              </a:rPr>
              <a:t>imperative components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10" dirty="0">
                <a:latin typeface="Times New Roman"/>
                <a:cs typeface="Times New Roman"/>
              </a:rPr>
              <a:t>venture report that offer assistance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guarantee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precision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unwavering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extended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discoveries.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8415" marR="5715" indent="-6350" algn="just">
              <a:lnSpc>
                <a:spcPct val="105000"/>
              </a:lnSpc>
            </a:pPr>
            <a:r>
              <a:rPr sz="1200" spc="-15" dirty="0">
                <a:latin typeface="Times New Roman"/>
                <a:cs typeface="Times New Roman"/>
              </a:rPr>
              <a:t>Result</a:t>
            </a:r>
            <a:r>
              <a:rPr sz="1200" spc="-10" dirty="0">
                <a:latin typeface="Times New Roman"/>
                <a:cs typeface="Times New Roman"/>
              </a:rPr>
              <a:t> analysis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includes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analysing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collected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amid</a:t>
            </a:r>
            <a:r>
              <a:rPr sz="1200" spc="-5" dirty="0">
                <a:latin typeface="Times New Roman"/>
                <a:cs typeface="Times New Roman"/>
              </a:rPr>
              <a:t> 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extended</a:t>
            </a:r>
            <a:r>
              <a:rPr sz="1200" spc="-5" dirty="0">
                <a:latin typeface="Times New Roman"/>
                <a:cs typeface="Times New Roman"/>
              </a:rPr>
              <a:t> 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distinguish </a:t>
            </a:r>
            <a:r>
              <a:rPr sz="1200" spc="-10" dirty="0">
                <a:latin typeface="Times New Roman"/>
                <a:cs typeface="Times New Roman"/>
              </a:rPr>
              <a:t> designs, </a:t>
            </a:r>
            <a:r>
              <a:rPr sz="1200" spc="-5" dirty="0">
                <a:latin typeface="Times New Roman"/>
                <a:cs typeface="Times New Roman"/>
              </a:rPr>
              <a:t>patterns,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connections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can offer </a:t>
            </a:r>
            <a:r>
              <a:rPr sz="1200" spc="-10" dirty="0">
                <a:latin typeface="Times New Roman"/>
                <a:cs typeface="Times New Roman"/>
              </a:rPr>
              <a:t>assistance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reply </a:t>
            </a:r>
            <a:r>
              <a:rPr sz="1200" dirty="0">
                <a:latin typeface="Times New Roman"/>
                <a:cs typeface="Times New Roman"/>
              </a:rPr>
              <a:t>the inquire </a:t>
            </a:r>
            <a:r>
              <a:rPr sz="1200" spc="-5" dirty="0">
                <a:latin typeface="Times New Roman"/>
                <a:cs typeface="Times New Roman"/>
              </a:rPr>
              <a:t>about </a:t>
            </a:r>
            <a:r>
              <a:rPr sz="1200" spc="-10" dirty="0">
                <a:latin typeface="Times New Roman"/>
                <a:cs typeface="Times New Roman"/>
              </a:rPr>
              <a:t>questions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test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extended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speculations.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This</a:t>
            </a:r>
            <a:r>
              <a:rPr sz="1200" spc="-5" dirty="0">
                <a:latin typeface="Times New Roman"/>
                <a:cs typeface="Times New Roman"/>
              </a:rPr>
              <a:t> investigation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can</a:t>
            </a:r>
            <a:r>
              <a:rPr sz="1200" spc="-5" dirty="0">
                <a:latin typeface="Times New Roman"/>
                <a:cs typeface="Times New Roman"/>
              </a:rPr>
              <a:t> include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measurable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tests,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 visualization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techniques,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strategies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assist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decipher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8415" marR="5080" indent="-6350" algn="just">
              <a:lnSpc>
                <a:spcPct val="105000"/>
              </a:lnSpc>
            </a:pPr>
            <a:r>
              <a:rPr sz="1200" spc="-5" dirty="0">
                <a:latin typeface="Times New Roman"/>
                <a:cs typeface="Times New Roman"/>
              </a:rPr>
              <a:t>Validation,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checking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exactness</a:t>
            </a:r>
            <a:r>
              <a:rPr sz="1200" spc="-5" dirty="0">
                <a:latin typeface="Times New Roman"/>
                <a:cs typeface="Times New Roman"/>
              </a:rPr>
              <a:t> 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completeness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 well as guaranteeing that </a:t>
            </a:r>
            <a:r>
              <a:rPr sz="1200" spc="-5" dirty="0">
                <a:latin typeface="Times New Roman"/>
                <a:cs typeface="Times New Roman"/>
              </a:rPr>
              <a:t>the venture </a:t>
            </a:r>
            <a:r>
              <a:rPr sz="1200" spc="-10" dirty="0">
                <a:latin typeface="Times New Roman"/>
                <a:cs typeface="Times New Roman"/>
              </a:rPr>
              <a:t>discoveries are steady with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inquire about </a:t>
            </a:r>
            <a:r>
              <a:rPr sz="1200" spc="-5" dirty="0">
                <a:latin typeface="Times New Roman"/>
                <a:cs typeface="Times New Roman"/>
              </a:rPr>
              <a:t> destinations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 strategy. </a:t>
            </a:r>
            <a:r>
              <a:rPr sz="1200" spc="-5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may include </a:t>
            </a:r>
            <a:r>
              <a:rPr sz="1200" spc="-5" dirty="0">
                <a:latin typeface="Times New Roman"/>
                <a:cs typeface="Times New Roman"/>
              </a:rPr>
              <a:t>checking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blunders, confirming 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about</a:t>
            </a:r>
            <a:r>
              <a:rPr sz="1200" spc="-5" dirty="0">
                <a:latin typeface="Times New Roman"/>
                <a:cs typeface="Times New Roman"/>
              </a:rPr>
              <a:t> with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other</a:t>
            </a:r>
            <a:r>
              <a:rPr sz="1200" spc="-5" dirty="0">
                <a:latin typeface="Times New Roman"/>
                <a:cs typeface="Times New Roman"/>
              </a:rPr>
              <a:t> sources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testing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extend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discoveries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utilizing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elective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strategies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approaches.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8415" marR="5715" indent="-6350" algn="just">
              <a:lnSpc>
                <a:spcPct val="105000"/>
              </a:lnSpc>
            </a:pPr>
            <a:r>
              <a:rPr sz="1200" spc="-5" dirty="0">
                <a:latin typeface="Times New Roman"/>
                <a:cs typeface="Times New Roman"/>
              </a:rPr>
              <a:t>Both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</a:t>
            </a:r>
            <a:r>
              <a:rPr sz="1200" dirty="0">
                <a:latin typeface="Times New Roman"/>
                <a:cs typeface="Times New Roman"/>
              </a:rPr>
              <a:t>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validation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imperative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guaranteeing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meticulousness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legitimacy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extended report. They offer assistance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guarantee </a:t>
            </a:r>
            <a:r>
              <a:rPr sz="1200" dirty="0">
                <a:latin typeface="Times New Roman"/>
                <a:cs typeface="Times New Roman"/>
              </a:rPr>
              <a:t>that the extend </a:t>
            </a:r>
            <a:r>
              <a:rPr sz="1200" spc="-5" dirty="0">
                <a:latin typeface="Times New Roman"/>
                <a:cs typeface="Times New Roman"/>
              </a:rPr>
              <a:t>discoveries are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precise,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solid,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pertinent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investigate</a:t>
            </a:r>
            <a:r>
              <a:rPr sz="1200" spc="-5" dirty="0">
                <a:latin typeface="Times New Roman"/>
                <a:cs typeface="Times New Roman"/>
              </a:rPr>
              <a:t> questions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targets,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they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strong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establishments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drawing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conclusions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making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suggestions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AE4B614-B79F-E8BD-ACB5-FF456DFD3893}"/>
              </a:ext>
            </a:extLst>
          </p:cNvPr>
          <p:cNvSpPr txBox="1"/>
          <p:nvPr/>
        </p:nvSpPr>
        <p:spPr>
          <a:xfrm>
            <a:off x="907796" y="5875784"/>
            <a:ext cx="6068695" cy="3328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624840" algn="l"/>
                <a:tab pos="625475" algn="l"/>
              </a:tabLst>
            </a:pPr>
            <a:r>
              <a:rPr lang="en-US" sz="1200" b="1" spc="5" dirty="0">
                <a:latin typeface="Times New Roman"/>
                <a:cs typeface="Times New Roman"/>
              </a:rPr>
              <a:t>2.        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lang="en-US" sz="1200" b="1" spc="-10" dirty="0">
                <a:latin typeface="Times New Roman"/>
                <a:cs typeface="Times New Roman"/>
              </a:rPr>
              <a:t>Pr</a:t>
            </a:r>
            <a:r>
              <a:rPr sz="1200" b="1" spc="-10" dirty="0">
                <a:latin typeface="Times New Roman"/>
                <a:cs typeface="Times New Roman"/>
              </a:rPr>
              <a:t>oject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management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and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data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validation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for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the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project: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8415" marR="18415" indent="-6350" algn="just">
              <a:lnSpc>
                <a:spcPct val="105000"/>
              </a:lnSpc>
              <a:spcBef>
                <a:spcPts val="5"/>
              </a:spcBef>
            </a:pP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large, </a:t>
            </a:r>
            <a:r>
              <a:rPr sz="1200" dirty="0">
                <a:latin typeface="Times New Roman"/>
                <a:cs typeface="Times New Roman"/>
              </a:rPr>
              <a:t>report </a:t>
            </a:r>
            <a:r>
              <a:rPr sz="1200" spc="-5" dirty="0">
                <a:latin typeface="Times New Roman"/>
                <a:cs typeface="Times New Roman"/>
              </a:rPr>
              <a:t>arrangement/preparation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fundamental in guaranteeing </a:t>
            </a:r>
            <a:r>
              <a:rPr sz="1200" dirty="0">
                <a:latin typeface="Times New Roman"/>
                <a:cs typeface="Times New Roman"/>
              </a:rPr>
              <a:t>that a </a:t>
            </a:r>
            <a:r>
              <a:rPr sz="1200" spc="-5" dirty="0">
                <a:latin typeface="Times New Roman"/>
                <a:cs typeface="Times New Roman"/>
              </a:rPr>
              <a:t>venture </a:t>
            </a:r>
            <a:r>
              <a:rPr sz="1200" spc="-30" dirty="0">
                <a:latin typeface="Times New Roman"/>
                <a:cs typeface="Times New Roman"/>
              </a:rPr>
              <a:t>is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effective.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makes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difference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guarantee </a:t>
            </a:r>
            <a:r>
              <a:rPr sz="1200" spc="-10" dirty="0">
                <a:latin typeface="Times New Roman"/>
                <a:cs typeface="Times New Roman"/>
              </a:rPr>
              <a:t>clear </a:t>
            </a:r>
            <a:r>
              <a:rPr sz="1200" spc="-5" dirty="0">
                <a:latin typeface="Times New Roman"/>
                <a:cs typeface="Times New Roman"/>
              </a:rPr>
              <a:t>communication, </a:t>
            </a:r>
            <a:r>
              <a:rPr sz="1200" spc="-15" dirty="0">
                <a:latin typeface="Times New Roman"/>
                <a:cs typeface="Times New Roman"/>
              </a:rPr>
              <a:t>responsibility, </a:t>
            </a:r>
            <a:r>
              <a:rPr sz="1200" spc="-5" dirty="0">
                <a:latin typeface="Times New Roman"/>
                <a:cs typeface="Times New Roman"/>
              </a:rPr>
              <a:t>documentation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assessment.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8415" marR="20955" indent="-6350" algn="just">
              <a:lnSpc>
                <a:spcPct val="105000"/>
              </a:lnSpc>
            </a:pP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most </a:t>
            </a:r>
            <a:r>
              <a:rPr sz="1200" spc="-5" dirty="0">
                <a:latin typeface="Times New Roman"/>
                <a:cs typeface="Times New Roman"/>
              </a:rPr>
              <a:t>important </a:t>
            </a:r>
            <a:r>
              <a:rPr sz="1200" spc="-10" dirty="0">
                <a:latin typeface="Times New Roman"/>
                <a:cs typeface="Times New Roman"/>
              </a:rPr>
              <a:t>aspects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report preparation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how the </a:t>
            </a:r>
            <a:r>
              <a:rPr sz="1200" spc="-10" dirty="0">
                <a:latin typeface="Times New Roman"/>
                <a:cs typeface="Times New Roman"/>
              </a:rPr>
              <a:t>responsibilities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individuals </a:t>
            </a:r>
            <a:r>
              <a:rPr sz="1200" dirty="0">
                <a:latin typeface="Times New Roman"/>
                <a:cs typeface="Times New Roman"/>
              </a:rPr>
              <a:t> are </a:t>
            </a:r>
            <a:r>
              <a:rPr sz="1200" spc="-10" dirty="0">
                <a:latin typeface="Times New Roman"/>
                <a:cs typeface="Times New Roman"/>
              </a:rPr>
              <a:t>divided </a:t>
            </a:r>
            <a:r>
              <a:rPr sz="1200" spc="-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project. </a:t>
            </a:r>
            <a:r>
              <a:rPr sz="1200" spc="-55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spc="-15" dirty="0">
                <a:latin typeface="Times New Roman"/>
                <a:cs typeface="Times New Roman"/>
              </a:rPr>
              <a:t>also </a:t>
            </a:r>
            <a:r>
              <a:rPr sz="1200" spc="-5" dirty="0">
                <a:latin typeface="Times New Roman"/>
                <a:cs typeface="Times New Roman"/>
              </a:rPr>
              <a:t>divided our responsibilities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spc="-15" dirty="0">
                <a:latin typeface="Times New Roman"/>
                <a:cs typeface="Times New Roman"/>
              </a:rPr>
              <a:t>far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15" dirty="0">
                <a:latin typeface="Times New Roman"/>
                <a:cs typeface="Times New Roman"/>
              </a:rPr>
              <a:t>most effective </a:t>
            </a:r>
            <a:r>
              <a:rPr sz="1200" spc="-10" dirty="0">
                <a:latin typeface="Times New Roman"/>
                <a:cs typeface="Times New Roman"/>
              </a:rPr>
              <a:t>manner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report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well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well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audience.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8415" marR="5080" indent="-6350" algn="just">
              <a:lnSpc>
                <a:spcPct val="105100"/>
              </a:lnSpc>
            </a:pPr>
            <a:r>
              <a:rPr sz="1200" b="1" spc="-5" dirty="0">
                <a:latin typeface="Times New Roman"/>
                <a:cs typeface="Times New Roman"/>
              </a:rPr>
              <a:t>The </a:t>
            </a:r>
            <a:r>
              <a:rPr sz="1200" b="1" spc="-10" dirty="0">
                <a:latin typeface="Times New Roman"/>
                <a:cs typeface="Times New Roman"/>
              </a:rPr>
              <a:t>first </a:t>
            </a:r>
            <a:r>
              <a:rPr sz="1200" spc="-1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foremost </a:t>
            </a:r>
            <a:r>
              <a:rPr sz="1200" dirty="0">
                <a:latin typeface="Times New Roman"/>
                <a:cs typeface="Times New Roman"/>
              </a:rPr>
              <a:t>task </a:t>
            </a:r>
            <a:r>
              <a:rPr sz="1200" spc="-10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b="1" dirty="0">
                <a:latin typeface="Times New Roman"/>
                <a:cs typeface="Times New Roman"/>
              </a:rPr>
              <a:t>make the wireframe and prototype of how the website will look (UI/UX)</a:t>
            </a:r>
            <a:r>
              <a:rPr sz="1200" spc="-5" dirty="0">
                <a:latin typeface="Times New Roman"/>
                <a:cs typeface="Times New Roman"/>
              </a:rPr>
              <a:t>. </a:t>
            </a:r>
            <a:r>
              <a:rPr lang="en-US" sz="1200" spc="-5" dirty="0">
                <a:latin typeface="Times New Roman"/>
                <a:cs typeface="Times New Roman"/>
              </a:rPr>
              <a:t>UI designing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most </a:t>
            </a:r>
            <a:r>
              <a:rPr sz="1200" spc="-10" dirty="0">
                <a:latin typeface="Times New Roman"/>
                <a:cs typeface="Times New Roman"/>
              </a:rPr>
              <a:t>critical </a:t>
            </a:r>
            <a:r>
              <a:rPr sz="1200" spc="-5" dirty="0">
                <a:latin typeface="Times New Roman"/>
                <a:cs typeface="Times New Roman"/>
              </a:rPr>
              <a:t>step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lang="en-US" sz="1200" spc="-5" dirty="0">
                <a:latin typeface="Times New Roman"/>
                <a:cs typeface="Times New Roman"/>
              </a:rPr>
              <a:t>making any website </a:t>
            </a:r>
            <a:r>
              <a:rPr lang="en-US" sz="1200" spc="-15" dirty="0">
                <a:latin typeface="Times New Roman"/>
                <a:cs typeface="Times New Roman"/>
              </a:rPr>
              <a:t>also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making of the prototype and UI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spc="-15" dirty="0">
                <a:latin typeface="Times New Roman"/>
                <a:cs typeface="Times New Roman"/>
              </a:rPr>
              <a:t>handled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b="1" dirty="0">
                <a:latin typeface="Times New Roman"/>
                <a:cs typeface="Times New Roman"/>
              </a:rPr>
              <a:t>Rajat </a:t>
            </a:r>
            <a:r>
              <a:rPr sz="1200" b="1" spc="-10" dirty="0">
                <a:latin typeface="Times New Roman"/>
                <a:cs typeface="Times New Roman"/>
              </a:rPr>
              <a:t>Singh</a:t>
            </a:r>
            <a:r>
              <a:rPr sz="1200" spc="-10" dirty="0">
                <a:latin typeface="Times New Roman"/>
                <a:cs typeface="Times New Roman"/>
              </a:rPr>
              <a:t>.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55" dirty="0">
                <a:latin typeface="Times New Roman"/>
                <a:cs typeface="Times New Roman"/>
              </a:rPr>
              <a:t>We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have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made </a:t>
            </a:r>
            <a:r>
              <a:rPr sz="1200" spc="-10" dirty="0">
                <a:latin typeface="Times New Roman"/>
                <a:cs typeface="Times New Roman"/>
              </a:rPr>
              <a:t>sure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10" dirty="0">
                <a:latin typeface="Times New Roman"/>
                <a:cs typeface="Times New Roman"/>
              </a:rPr>
              <a:t>while</a:t>
            </a:r>
            <a:r>
              <a:rPr lang="en-US" sz="1200" spc="-10" dirty="0">
                <a:latin typeface="Times New Roman"/>
                <a:cs typeface="Times New Roman"/>
              </a:rPr>
              <a:t> prototyping the UI of the website, we should keep the users need in mind, whether we want a website to be clutter free or full of unnecessary plugins. </a:t>
            </a:r>
          </a:p>
          <a:p>
            <a:pPr marL="18415" marR="5080" indent="-6350" algn="just">
              <a:lnSpc>
                <a:spcPct val="105100"/>
              </a:lnSpc>
            </a:pPr>
            <a:endParaRPr lang="en-US" sz="1200" spc="-10" dirty="0">
              <a:latin typeface="Times New Roman"/>
              <a:cs typeface="Times New Roman"/>
            </a:endParaRPr>
          </a:p>
          <a:p>
            <a:pPr marL="18415" marR="5080" indent="-6350" algn="just">
              <a:lnSpc>
                <a:spcPct val="105100"/>
              </a:lnSpc>
            </a:pP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C0C6F4B6-7515-991D-7B3D-DD0D56D10AE5}"/>
              </a:ext>
            </a:extLst>
          </p:cNvPr>
          <p:cNvSpPr txBox="1"/>
          <p:nvPr/>
        </p:nvSpPr>
        <p:spPr>
          <a:xfrm>
            <a:off x="852805" y="457200"/>
            <a:ext cx="6066790" cy="42639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8415" marR="5080" indent="-6350" algn="just">
              <a:lnSpc>
                <a:spcPct val="105000"/>
              </a:lnSpc>
            </a:pPr>
            <a:r>
              <a:rPr sz="1200" b="1" spc="-5" dirty="0">
                <a:latin typeface="Times New Roman"/>
                <a:cs typeface="Times New Roman"/>
              </a:rPr>
              <a:t>The </a:t>
            </a:r>
            <a:r>
              <a:rPr sz="1200" b="1" spc="-10" dirty="0">
                <a:latin typeface="Times New Roman"/>
                <a:cs typeface="Times New Roman"/>
              </a:rPr>
              <a:t>second </a:t>
            </a:r>
            <a:r>
              <a:rPr sz="1200" spc="-15" dirty="0">
                <a:latin typeface="Times New Roman"/>
                <a:cs typeface="Times New Roman"/>
              </a:rPr>
              <a:t>important </a:t>
            </a:r>
            <a:r>
              <a:rPr sz="1200" dirty="0">
                <a:latin typeface="Times New Roman"/>
                <a:cs typeface="Times New Roman"/>
              </a:rPr>
              <a:t>thing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b="1" spc="-10" dirty="0">
                <a:latin typeface="Times New Roman"/>
                <a:cs typeface="Times New Roman"/>
              </a:rPr>
              <a:t>design various models</a:t>
            </a:r>
            <a:r>
              <a:rPr lang="en-US" sz="1200" b="1" spc="-10" dirty="0">
                <a:latin typeface="Times New Roman"/>
                <a:cs typeface="Times New Roman"/>
              </a:rPr>
              <a:t> and coding implementation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for </a:t>
            </a:r>
            <a:r>
              <a:rPr lang="en-US" sz="1200" spc="-10" dirty="0">
                <a:latin typeface="Times New Roman"/>
                <a:cs typeface="Times New Roman"/>
              </a:rPr>
              <a:t>making weather monitoring website</a:t>
            </a:r>
            <a:r>
              <a:rPr sz="1200" spc="-10" dirty="0">
                <a:latin typeface="Times New Roman"/>
                <a:cs typeface="Times New Roman"/>
              </a:rPr>
              <a:t>.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context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predicting </a:t>
            </a:r>
            <a:r>
              <a:rPr sz="1200" spc="-10" dirty="0">
                <a:latin typeface="Times New Roman"/>
                <a:cs typeface="Times New Roman"/>
              </a:rPr>
              <a:t>air </a:t>
            </a:r>
            <a:r>
              <a:rPr sz="1200" dirty="0">
                <a:latin typeface="Times New Roman"/>
                <a:cs typeface="Times New Roman"/>
              </a:rPr>
              <a:t>quality </a:t>
            </a:r>
            <a:r>
              <a:rPr sz="1200" spc="-5" dirty="0">
                <a:latin typeface="Times New Roman"/>
                <a:cs typeface="Times New Roman"/>
              </a:rPr>
              <a:t>index </a:t>
            </a:r>
            <a:r>
              <a:rPr sz="1200" spc="-1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specific </a:t>
            </a:r>
            <a:r>
              <a:rPr sz="1200" spc="-25" dirty="0">
                <a:latin typeface="Times New Roman"/>
                <a:cs typeface="Times New Roman"/>
              </a:rPr>
              <a:t>city,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design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could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guide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performs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prediction.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two </a:t>
            </a:r>
            <a:r>
              <a:rPr sz="1200" spc="-10" dirty="0">
                <a:latin typeface="Times New Roman"/>
                <a:cs typeface="Times New Roman"/>
              </a:rPr>
              <a:t>possible </a:t>
            </a:r>
            <a:r>
              <a:rPr sz="1200" spc="-5" dirty="0">
                <a:latin typeface="Times New Roman"/>
                <a:cs typeface="Times New Roman"/>
              </a:rPr>
              <a:t>design process </a:t>
            </a:r>
            <a:r>
              <a:rPr sz="1200" spc="-15" dirty="0">
                <a:latin typeface="Times New Roman"/>
                <a:cs typeface="Times New Roman"/>
              </a:rPr>
              <a:t>models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15" dirty="0">
                <a:latin typeface="Times New Roman"/>
                <a:cs typeface="Times New Roman"/>
              </a:rPr>
              <a:t>could </a:t>
            </a:r>
            <a:r>
              <a:rPr sz="1200" spc="-1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used are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ER </a:t>
            </a:r>
            <a:r>
              <a:rPr sz="1200" spc="-5" dirty="0">
                <a:latin typeface="Times New Roman"/>
                <a:cs typeface="Times New Roman"/>
              </a:rPr>
              <a:t>Model 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Use-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Case model,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already </a:t>
            </a:r>
            <a:r>
              <a:rPr sz="1200" dirty="0">
                <a:latin typeface="Times New Roman"/>
                <a:cs typeface="Times New Roman"/>
              </a:rPr>
              <a:t>stated </a:t>
            </a:r>
            <a:r>
              <a:rPr sz="1200" spc="-15" dirty="0">
                <a:latin typeface="Times New Roman"/>
                <a:cs typeface="Times New Roman"/>
              </a:rPr>
              <a:t>above.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model </a:t>
            </a:r>
            <a:r>
              <a:rPr sz="1200" spc="-5" dirty="0">
                <a:latin typeface="Times New Roman"/>
                <a:cs typeface="Times New Roman"/>
              </a:rPr>
              <a:t>designing </a:t>
            </a:r>
            <a:r>
              <a:rPr sz="1200" spc="-1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implementation are all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handled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sincere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member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Tilak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Raj.</a:t>
            </a:r>
            <a:endParaRPr lang="en-US" sz="1200" b="1" spc="-5" dirty="0">
              <a:latin typeface="Times New Roman"/>
              <a:cs typeface="Times New Roman"/>
            </a:endParaRPr>
          </a:p>
          <a:p>
            <a:pPr marL="18415" marR="5080" indent="-6350" algn="just">
              <a:lnSpc>
                <a:spcPct val="105000"/>
              </a:lnSpc>
            </a:pPr>
            <a:endParaRPr lang="en-US" sz="1200" dirty="0">
              <a:latin typeface="Times New Roman"/>
              <a:cs typeface="Times New Roman"/>
            </a:endParaRPr>
          </a:p>
          <a:p>
            <a:pPr marL="18415" marR="5080" indent="-6350" algn="just">
              <a:lnSpc>
                <a:spcPct val="105000"/>
              </a:lnSpc>
            </a:pPr>
            <a:r>
              <a:rPr lang="en-US" sz="1200" b="1" spc="-5" dirty="0">
                <a:latin typeface="Times New Roman"/>
                <a:cs typeface="Times New Roman"/>
              </a:rPr>
              <a:t>The </a:t>
            </a:r>
            <a:r>
              <a:rPr lang="en-US" sz="1200" b="1" spc="-15" dirty="0">
                <a:latin typeface="Times New Roman"/>
                <a:cs typeface="Times New Roman"/>
              </a:rPr>
              <a:t>third </a:t>
            </a:r>
            <a:r>
              <a:rPr lang="en-US" sz="1200" spc="-10" dirty="0">
                <a:latin typeface="Times New Roman"/>
                <a:cs typeface="Times New Roman"/>
              </a:rPr>
              <a:t>but </a:t>
            </a:r>
            <a:r>
              <a:rPr lang="en-US" sz="1200" dirty="0">
                <a:latin typeface="Times New Roman"/>
                <a:cs typeface="Times New Roman"/>
              </a:rPr>
              <a:t>the one </a:t>
            </a:r>
            <a:r>
              <a:rPr lang="en-US" sz="1200" spc="5" dirty="0">
                <a:latin typeface="Times New Roman"/>
                <a:cs typeface="Times New Roman"/>
              </a:rPr>
              <a:t>of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crucial </a:t>
            </a:r>
            <a:r>
              <a:rPr lang="en-US" sz="1200" dirty="0">
                <a:latin typeface="Times New Roman"/>
                <a:cs typeface="Times New Roman"/>
              </a:rPr>
              <a:t>states </a:t>
            </a:r>
            <a:r>
              <a:rPr lang="en-US" sz="1200" spc="-10" dirty="0">
                <a:latin typeface="Times New Roman"/>
                <a:cs typeface="Times New Roman"/>
              </a:rPr>
              <a:t>is </a:t>
            </a:r>
            <a:r>
              <a:rPr lang="en-US" sz="1200" b="1" spc="-10" dirty="0">
                <a:latin typeface="Times New Roman"/>
                <a:cs typeface="Times New Roman"/>
              </a:rPr>
              <a:t>identifying constraints and defining future scope  </a:t>
            </a:r>
            <a:r>
              <a:rPr lang="en-US" sz="1200" spc="-15" dirty="0">
                <a:latin typeface="Times New Roman"/>
                <a:cs typeface="Times New Roman"/>
              </a:rPr>
              <a:t>and </a:t>
            </a:r>
            <a:r>
              <a:rPr lang="en-US" sz="1200" spc="-5" dirty="0">
                <a:latin typeface="Times New Roman"/>
                <a:cs typeface="Times New Roman"/>
              </a:rPr>
              <a:t>solving </a:t>
            </a:r>
            <a:r>
              <a:rPr lang="en-US" sz="1200" spc="-15" dirty="0">
                <a:latin typeface="Times New Roman"/>
                <a:cs typeface="Times New Roman"/>
              </a:rPr>
              <a:t>them. </a:t>
            </a:r>
            <a:r>
              <a:rPr lang="en-US" sz="1200" spc="-10" dirty="0">
                <a:latin typeface="Times New Roman"/>
                <a:cs typeface="Times New Roman"/>
              </a:rPr>
              <a:t>Identifying </a:t>
            </a:r>
            <a:r>
              <a:rPr lang="en-US" sz="1200" spc="-5" dirty="0">
                <a:latin typeface="Times New Roman"/>
                <a:cs typeface="Times New Roman"/>
              </a:rPr>
              <a:t> constraints </a:t>
            </a:r>
            <a:r>
              <a:rPr lang="en-US" sz="1200" spc="-20" dirty="0">
                <a:latin typeface="Times New Roman"/>
                <a:cs typeface="Times New Roman"/>
              </a:rPr>
              <a:t>is </a:t>
            </a:r>
            <a:r>
              <a:rPr lang="en-US" sz="1200" spc="-5" dirty="0">
                <a:latin typeface="Times New Roman"/>
                <a:cs typeface="Times New Roman"/>
              </a:rPr>
              <a:t>an important </a:t>
            </a:r>
            <a:r>
              <a:rPr lang="en-US" sz="1200" dirty="0">
                <a:latin typeface="Times New Roman"/>
                <a:cs typeface="Times New Roman"/>
              </a:rPr>
              <a:t>step </a:t>
            </a:r>
            <a:r>
              <a:rPr lang="en-US" sz="1200" spc="-5" dirty="0">
                <a:latin typeface="Times New Roman"/>
                <a:cs typeface="Times New Roman"/>
              </a:rPr>
              <a:t>in predicting </a:t>
            </a:r>
            <a:r>
              <a:rPr lang="en-US" sz="1200" spc="-10" dirty="0">
                <a:latin typeface="Times New Roman"/>
                <a:cs typeface="Times New Roman"/>
              </a:rPr>
              <a:t>air </a:t>
            </a:r>
            <a:r>
              <a:rPr lang="en-US" sz="1200" dirty="0">
                <a:latin typeface="Times New Roman"/>
                <a:cs typeface="Times New Roman"/>
              </a:rPr>
              <a:t>quality index </a:t>
            </a:r>
            <a:r>
              <a:rPr lang="en-US" sz="1200" spc="-10" dirty="0">
                <a:latin typeface="Times New Roman"/>
                <a:cs typeface="Times New Roman"/>
              </a:rPr>
              <a:t>(AQI) since </a:t>
            </a:r>
            <a:r>
              <a:rPr lang="en-US" sz="1200" spc="-15" dirty="0">
                <a:latin typeface="Times New Roman"/>
                <a:cs typeface="Times New Roman"/>
              </a:rPr>
              <a:t>it makes </a:t>
            </a:r>
            <a:r>
              <a:rPr lang="en-US" sz="1200" dirty="0">
                <a:latin typeface="Times New Roman"/>
                <a:cs typeface="Times New Roman"/>
              </a:rPr>
              <a:t>a </a:t>
            </a:r>
            <a:r>
              <a:rPr lang="en-US" sz="1200" spc="-5" dirty="0">
                <a:latin typeface="Times New Roman"/>
                <a:cs typeface="Times New Roman"/>
              </a:rPr>
              <a:t>difference </a:t>
            </a:r>
            <a:r>
              <a:rPr lang="en-US" sz="1200" dirty="0">
                <a:latin typeface="Times New Roman"/>
                <a:cs typeface="Times New Roman"/>
              </a:rPr>
              <a:t>to 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guarantee </a:t>
            </a:r>
            <a:r>
              <a:rPr lang="en-US" sz="1200" dirty="0">
                <a:latin typeface="Times New Roman"/>
                <a:cs typeface="Times New Roman"/>
              </a:rPr>
              <a:t>that the </a:t>
            </a:r>
            <a:r>
              <a:rPr lang="en-US" sz="1200" spc="-5" dirty="0">
                <a:latin typeface="Times New Roman"/>
                <a:cs typeface="Times New Roman"/>
              </a:rPr>
              <a:t>model precisely reflects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real-world conditions and confinements </a:t>
            </a:r>
            <a:r>
              <a:rPr lang="en-US" sz="1200" dirty="0">
                <a:latin typeface="Times New Roman"/>
                <a:cs typeface="Times New Roman"/>
              </a:rPr>
              <a:t>that </a:t>
            </a:r>
            <a:r>
              <a:rPr lang="en-US" sz="1200" spc="-5" dirty="0">
                <a:latin typeface="Times New Roman"/>
                <a:cs typeface="Times New Roman"/>
              </a:rPr>
              <a:t>will 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influence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precision </a:t>
            </a:r>
            <a:r>
              <a:rPr lang="en-US" sz="1200" dirty="0">
                <a:latin typeface="Times New Roman"/>
                <a:cs typeface="Times New Roman"/>
              </a:rPr>
              <a:t>of the </a:t>
            </a:r>
            <a:r>
              <a:rPr lang="en-US" sz="1200" spc="-5" dirty="0">
                <a:latin typeface="Times New Roman"/>
                <a:cs typeface="Times New Roman"/>
              </a:rPr>
              <a:t>forecasts. </a:t>
            </a:r>
            <a:r>
              <a:rPr lang="en-US" sz="1200" spc="-10" dirty="0">
                <a:latin typeface="Times New Roman"/>
                <a:cs typeface="Times New Roman"/>
              </a:rPr>
              <a:t>The identifying </a:t>
            </a:r>
            <a:r>
              <a:rPr lang="en-US" sz="1200" spc="-5" dirty="0">
                <a:latin typeface="Times New Roman"/>
                <a:cs typeface="Times New Roman"/>
              </a:rPr>
              <a:t>and solving </a:t>
            </a:r>
            <a:r>
              <a:rPr lang="en-US" sz="1200" spc="5" dirty="0">
                <a:latin typeface="Times New Roman"/>
                <a:cs typeface="Times New Roman"/>
              </a:rPr>
              <a:t>of </a:t>
            </a:r>
            <a:r>
              <a:rPr lang="en-US" sz="1200" spc="-5" dirty="0">
                <a:latin typeface="Times New Roman"/>
                <a:cs typeface="Times New Roman"/>
              </a:rPr>
              <a:t>constraints </a:t>
            </a:r>
            <a:r>
              <a:rPr lang="en-US" sz="1200" dirty="0">
                <a:latin typeface="Times New Roman"/>
                <a:cs typeface="Times New Roman"/>
              </a:rPr>
              <a:t>are </a:t>
            </a:r>
            <a:r>
              <a:rPr lang="en-US" sz="1200" spc="-10" dirty="0">
                <a:latin typeface="Times New Roman"/>
                <a:cs typeface="Times New Roman"/>
              </a:rPr>
              <a:t>handled </a:t>
            </a:r>
            <a:r>
              <a:rPr lang="en-US" sz="1200" spc="35" dirty="0">
                <a:latin typeface="Times New Roman"/>
                <a:cs typeface="Times New Roman"/>
              </a:rPr>
              <a:t>by </a:t>
            </a:r>
            <a:r>
              <a:rPr lang="en-US" sz="1200" spc="40" dirty="0">
                <a:latin typeface="Times New Roman"/>
                <a:cs typeface="Times New Roman"/>
              </a:rPr>
              <a:t> </a:t>
            </a:r>
            <a:r>
              <a:rPr lang="en-US" sz="1200" b="1" spc="-5" dirty="0">
                <a:latin typeface="Times New Roman"/>
                <a:cs typeface="Times New Roman"/>
              </a:rPr>
              <a:t>Aditay.</a:t>
            </a:r>
          </a:p>
          <a:p>
            <a:pPr marL="18415" marR="5080" indent="-6350" algn="just">
              <a:lnSpc>
                <a:spcPct val="105000"/>
              </a:lnSpc>
            </a:pPr>
            <a:endParaRPr lang="en-US" sz="1200" b="1" spc="-5" dirty="0">
              <a:latin typeface="Times New Roman"/>
              <a:cs typeface="Times New Roman"/>
            </a:endParaRPr>
          </a:p>
          <a:p>
            <a:pPr marL="18415" marR="5080" indent="-6350" algn="just">
              <a:lnSpc>
                <a:spcPct val="105000"/>
              </a:lnSpc>
            </a:pPr>
            <a:r>
              <a:rPr lang="en-US" sz="1200" b="1" spc="-5" dirty="0">
                <a:latin typeface="Times New Roman"/>
                <a:cs typeface="Times New Roman"/>
              </a:rPr>
              <a:t>The </a:t>
            </a:r>
            <a:r>
              <a:rPr lang="en-US" sz="1200" b="1" spc="-10" dirty="0">
                <a:latin typeface="Times New Roman"/>
                <a:cs typeface="Times New Roman"/>
              </a:rPr>
              <a:t>fourth </a:t>
            </a:r>
            <a:r>
              <a:rPr lang="en-US" sz="1200" spc="-15" dirty="0">
                <a:latin typeface="Times New Roman"/>
                <a:cs typeface="Times New Roman"/>
              </a:rPr>
              <a:t>and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15" dirty="0">
                <a:latin typeface="Times New Roman"/>
                <a:cs typeface="Times New Roman"/>
              </a:rPr>
              <a:t>last </a:t>
            </a:r>
            <a:r>
              <a:rPr lang="en-US" sz="1200" spc="-5" dirty="0">
                <a:latin typeface="Times New Roman"/>
                <a:cs typeface="Times New Roman"/>
              </a:rPr>
              <a:t>phase </a:t>
            </a:r>
            <a:r>
              <a:rPr lang="en-US" sz="1200" spc="-20" dirty="0">
                <a:latin typeface="Times New Roman"/>
                <a:cs typeface="Times New Roman"/>
              </a:rPr>
              <a:t>is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b="1" spc="-5" dirty="0">
                <a:latin typeface="Times New Roman"/>
                <a:cs typeface="Times New Roman"/>
              </a:rPr>
              <a:t>implementation </a:t>
            </a:r>
            <a:r>
              <a:rPr lang="en-US" sz="1200" spc="5" dirty="0">
                <a:latin typeface="Times New Roman"/>
                <a:cs typeface="Times New Roman"/>
              </a:rPr>
              <a:t>of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project </a:t>
            </a:r>
            <a:r>
              <a:rPr lang="en-US" sz="1200" spc="-10" dirty="0">
                <a:latin typeface="Times New Roman"/>
                <a:cs typeface="Times New Roman"/>
              </a:rPr>
              <a:t>while </a:t>
            </a:r>
            <a:r>
              <a:rPr lang="en-US" sz="1200" spc="-5" dirty="0">
                <a:latin typeface="Times New Roman"/>
                <a:cs typeface="Times New Roman"/>
              </a:rPr>
              <a:t>keeping in mind all the 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aspects </a:t>
            </a:r>
            <a:r>
              <a:rPr lang="en-US" sz="1200" spc="5" dirty="0">
                <a:latin typeface="Times New Roman"/>
                <a:cs typeface="Times New Roman"/>
              </a:rPr>
              <a:t>of </a:t>
            </a:r>
            <a:r>
              <a:rPr lang="en-US" sz="1200" dirty="0">
                <a:latin typeface="Times New Roman"/>
                <a:cs typeface="Times New Roman"/>
              </a:rPr>
              <a:t>the topic, </a:t>
            </a:r>
            <a:r>
              <a:rPr lang="en-US" sz="1200" spc="-5" dirty="0">
                <a:latin typeface="Times New Roman"/>
                <a:cs typeface="Times New Roman"/>
              </a:rPr>
              <a:t>weather </a:t>
            </a:r>
            <a:r>
              <a:rPr lang="en-US" sz="1200" spc="-15" dirty="0">
                <a:latin typeface="Times New Roman"/>
                <a:cs typeface="Times New Roman"/>
              </a:rPr>
              <a:t>it </a:t>
            </a:r>
            <a:r>
              <a:rPr lang="en-US" sz="1200" spc="-10" dirty="0">
                <a:latin typeface="Times New Roman"/>
                <a:cs typeface="Times New Roman"/>
              </a:rPr>
              <a:t>be </a:t>
            </a:r>
            <a:r>
              <a:rPr lang="en-US" sz="1200" dirty="0">
                <a:latin typeface="Times New Roman"/>
                <a:cs typeface="Times New Roman"/>
              </a:rPr>
              <a:t>data </a:t>
            </a:r>
            <a:r>
              <a:rPr lang="en-US" sz="1200" spc="-5" dirty="0">
                <a:latin typeface="Times New Roman"/>
                <a:cs typeface="Times New Roman"/>
              </a:rPr>
              <a:t>collecting, </a:t>
            </a:r>
            <a:r>
              <a:rPr lang="en-US" sz="1200" dirty="0">
                <a:latin typeface="Times New Roman"/>
                <a:cs typeface="Times New Roman"/>
              </a:rPr>
              <a:t>data </a:t>
            </a:r>
            <a:r>
              <a:rPr lang="en-US" sz="1200" spc="-15" dirty="0">
                <a:latin typeface="Times New Roman"/>
                <a:cs typeface="Times New Roman"/>
              </a:rPr>
              <a:t>processing, </a:t>
            </a:r>
            <a:r>
              <a:rPr lang="en-US" sz="1200" spc="-5" dirty="0">
                <a:latin typeface="Times New Roman"/>
                <a:cs typeface="Times New Roman"/>
              </a:rPr>
              <a:t>designing </a:t>
            </a:r>
            <a:r>
              <a:rPr lang="en-US" sz="1200" spc="5" dirty="0">
                <a:latin typeface="Times New Roman"/>
                <a:cs typeface="Times New Roman"/>
              </a:rPr>
              <a:t>of </a:t>
            </a:r>
            <a:r>
              <a:rPr lang="en-US" sz="1200" dirty="0">
                <a:latin typeface="Times New Roman"/>
                <a:cs typeface="Times New Roman"/>
              </a:rPr>
              <a:t>the model </a:t>
            </a:r>
            <a:r>
              <a:rPr lang="en-US" sz="1200" spc="-15" dirty="0">
                <a:latin typeface="Times New Roman"/>
                <a:cs typeface="Times New Roman"/>
              </a:rPr>
              <a:t>for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project </a:t>
            </a:r>
            <a:r>
              <a:rPr lang="en-US" sz="1200" spc="-15" dirty="0">
                <a:latin typeface="Times New Roman"/>
                <a:cs typeface="Times New Roman"/>
              </a:rPr>
              <a:t>and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constraints </a:t>
            </a:r>
            <a:r>
              <a:rPr lang="en-US" sz="1200" spc="5" dirty="0">
                <a:latin typeface="Times New Roman"/>
                <a:cs typeface="Times New Roman"/>
              </a:rPr>
              <a:t>or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10" dirty="0">
                <a:latin typeface="Times New Roman"/>
                <a:cs typeface="Times New Roman"/>
              </a:rPr>
              <a:t>limitations </a:t>
            </a:r>
            <a:r>
              <a:rPr lang="en-US" sz="1200" dirty="0">
                <a:latin typeface="Times New Roman"/>
                <a:cs typeface="Times New Roman"/>
              </a:rPr>
              <a:t>which </a:t>
            </a:r>
            <a:r>
              <a:rPr lang="en-US" sz="1200" spc="-10" dirty="0">
                <a:latin typeface="Times New Roman"/>
                <a:cs typeface="Times New Roman"/>
              </a:rPr>
              <a:t>comes </a:t>
            </a:r>
            <a:r>
              <a:rPr lang="en-US" sz="1200" spc="-5" dirty="0">
                <a:latin typeface="Times New Roman"/>
                <a:cs typeface="Times New Roman"/>
              </a:rPr>
              <a:t>in between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projects. After </a:t>
            </a:r>
            <a:r>
              <a:rPr lang="en-US" sz="1200" spc="-10" dirty="0">
                <a:latin typeface="Times New Roman"/>
                <a:cs typeface="Times New Roman"/>
              </a:rPr>
              <a:t>resolving </a:t>
            </a:r>
            <a:r>
              <a:rPr lang="en-US" sz="1200" spc="-5" dirty="0">
                <a:latin typeface="Times New Roman"/>
                <a:cs typeface="Times New Roman"/>
              </a:rPr>
              <a:t> all </a:t>
            </a:r>
            <a:r>
              <a:rPr lang="en-US" sz="1200" dirty="0">
                <a:latin typeface="Times New Roman"/>
                <a:cs typeface="Times New Roman"/>
              </a:rPr>
              <a:t>the conflicts, </a:t>
            </a:r>
            <a:r>
              <a:rPr lang="en-US" sz="1200" spc="-10" dirty="0">
                <a:latin typeface="Times New Roman"/>
                <a:cs typeface="Times New Roman"/>
              </a:rPr>
              <a:t>cleaning </a:t>
            </a:r>
            <a:r>
              <a:rPr lang="en-US" sz="1200" dirty="0">
                <a:latin typeface="Times New Roman"/>
                <a:cs typeface="Times New Roman"/>
              </a:rPr>
              <a:t>the data </a:t>
            </a:r>
            <a:r>
              <a:rPr lang="en-US" sz="1200" spc="-10" dirty="0">
                <a:latin typeface="Times New Roman"/>
                <a:cs typeface="Times New Roman"/>
              </a:rPr>
              <a:t>and processing </a:t>
            </a:r>
            <a:r>
              <a:rPr lang="en-US" sz="1200" spc="-5" dirty="0">
                <a:latin typeface="Times New Roman"/>
                <a:cs typeface="Times New Roman"/>
              </a:rPr>
              <a:t>comes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process </a:t>
            </a:r>
            <a:r>
              <a:rPr lang="en-US" sz="1200" spc="5" dirty="0">
                <a:latin typeface="Times New Roman"/>
                <a:cs typeface="Times New Roman"/>
              </a:rPr>
              <a:t>of </a:t>
            </a:r>
            <a:r>
              <a:rPr lang="en-US" sz="1200" spc="-5" dirty="0">
                <a:latin typeface="Times New Roman"/>
                <a:cs typeface="Times New Roman"/>
              </a:rPr>
              <a:t>implementation which are 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handled</a:t>
            </a:r>
            <a:r>
              <a:rPr lang="en-US" sz="1200" spc="4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by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b="1" spc="-5" dirty="0">
                <a:latin typeface="Times New Roman"/>
                <a:cs typeface="Times New Roman"/>
              </a:rPr>
              <a:t>Rajat</a:t>
            </a:r>
            <a:r>
              <a:rPr lang="en-US" sz="1200" b="1" spc="20" dirty="0">
                <a:latin typeface="Times New Roman"/>
                <a:cs typeface="Times New Roman"/>
              </a:rPr>
              <a:t> </a:t>
            </a:r>
            <a:r>
              <a:rPr lang="en-US" sz="1200" b="1" dirty="0">
                <a:latin typeface="Times New Roman"/>
                <a:cs typeface="Times New Roman"/>
              </a:rPr>
              <a:t>Singh</a:t>
            </a:r>
            <a:r>
              <a:rPr lang="en-US" sz="1200" b="1" spc="-5" dirty="0">
                <a:latin typeface="Times New Roman"/>
                <a:cs typeface="Times New Roman"/>
              </a:rPr>
              <a:t> </a:t>
            </a:r>
            <a:r>
              <a:rPr lang="en-US" sz="1200" b="1" dirty="0">
                <a:latin typeface="Times New Roman"/>
                <a:cs typeface="Times New Roman"/>
              </a:rPr>
              <a:t>and</a:t>
            </a:r>
            <a:r>
              <a:rPr lang="en-US" sz="1200" b="1" spc="-70" dirty="0">
                <a:latin typeface="Times New Roman"/>
                <a:cs typeface="Times New Roman"/>
              </a:rPr>
              <a:t> </a:t>
            </a:r>
            <a:r>
              <a:rPr lang="en-US" sz="1200" b="1" spc="-15" dirty="0">
                <a:latin typeface="Times New Roman"/>
                <a:cs typeface="Times New Roman"/>
              </a:rPr>
              <a:t>Tilak</a:t>
            </a:r>
            <a:r>
              <a:rPr lang="en-US" sz="1200" b="1" spc="-10" dirty="0">
                <a:latin typeface="Times New Roman"/>
                <a:cs typeface="Times New Roman"/>
              </a:rPr>
              <a:t> </a:t>
            </a:r>
            <a:r>
              <a:rPr lang="en-US" sz="1200" b="1" spc="-5" dirty="0">
                <a:latin typeface="Times New Roman"/>
                <a:cs typeface="Times New Roman"/>
              </a:rPr>
              <a:t>Raj.</a:t>
            </a:r>
          </a:p>
          <a:p>
            <a:pPr marL="18415" marR="5080" indent="-6350" algn="just">
              <a:lnSpc>
                <a:spcPct val="105000"/>
              </a:lnSpc>
            </a:pPr>
            <a:endParaRPr lang="en-US" sz="1200" b="1" spc="-5" dirty="0">
              <a:latin typeface="Times New Roman"/>
              <a:cs typeface="Times New Roman"/>
            </a:endParaRPr>
          </a:p>
          <a:p>
            <a:pPr marL="18415" marR="5080" indent="-6350" algn="just">
              <a:lnSpc>
                <a:spcPct val="105000"/>
              </a:lnSpc>
            </a:pPr>
            <a:endParaRPr lang="en-US" sz="1200" dirty="0">
              <a:latin typeface="Times New Roman"/>
              <a:cs typeface="Times New Roman"/>
            </a:endParaRPr>
          </a:p>
          <a:p>
            <a:pPr marL="18415" marR="5080" indent="-6350" algn="just">
              <a:lnSpc>
                <a:spcPct val="105000"/>
              </a:lnSpc>
            </a:pPr>
            <a:endParaRPr sz="1200" b="1" dirty="0">
              <a:latin typeface="Times New Roman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0AC0BF-D8CB-9AE6-1FF0-523B5BD59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05" y="4419600"/>
            <a:ext cx="6066790" cy="42639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8B11FF-B247-06FC-98F7-2D0D96026064}"/>
              </a:ext>
            </a:extLst>
          </p:cNvPr>
          <p:cNvSpPr txBox="1"/>
          <p:nvPr/>
        </p:nvSpPr>
        <p:spPr>
          <a:xfrm>
            <a:off x="2514601" y="8839201"/>
            <a:ext cx="2514599" cy="273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415" marR="5080" indent="-6350" algn="ctr">
              <a:lnSpc>
                <a:spcPct val="105000"/>
              </a:lnSpc>
            </a:pPr>
            <a:r>
              <a:rPr lang="en-US" sz="1200" i="1" spc="-5" dirty="0">
                <a:latin typeface="Times New Roman"/>
                <a:cs typeface="Times New Roman"/>
              </a:rPr>
              <a:t>Fig 3.1  web application home page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054AA2-BB29-FADE-FF9D-B34CA9D09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609600"/>
            <a:ext cx="6134100" cy="350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F78AB9-FDDB-FF54-309D-0B22B2700554}"/>
              </a:ext>
            </a:extLst>
          </p:cNvPr>
          <p:cNvSpPr txBox="1"/>
          <p:nvPr/>
        </p:nvSpPr>
        <p:spPr>
          <a:xfrm>
            <a:off x="2628900" y="4267200"/>
            <a:ext cx="2857500" cy="46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415" marR="5080" indent="-6350" algn="ctr">
              <a:lnSpc>
                <a:spcPct val="105000"/>
              </a:lnSpc>
            </a:pPr>
            <a:r>
              <a:rPr lang="en-US" sz="1200" i="1" spc="-5" dirty="0">
                <a:latin typeface="Times New Roman"/>
                <a:cs typeface="Times New Roman"/>
              </a:rPr>
              <a:t>Fig 3.2  web application (precipitation chart)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833B16-82BD-0BC5-0152-31218E84C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5029200"/>
            <a:ext cx="6134100" cy="3581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58A73B-1495-BA91-8E28-EC3B9C4A969E}"/>
              </a:ext>
            </a:extLst>
          </p:cNvPr>
          <p:cNvSpPr txBox="1"/>
          <p:nvPr/>
        </p:nvSpPr>
        <p:spPr>
          <a:xfrm>
            <a:off x="2514600" y="8763000"/>
            <a:ext cx="2857500" cy="273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415" marR="5080" indent="-6350" algn="ctr">
              <a:lnSpc>
                <a:spcPct val="105000"/>
              </a:lnSpc>
            </a:pPr>
            <a:r>
              <a:rPr lang="en-US" sz="1200" i="1" spc="-5" dirty="0">
                <a:latin typeface="Times New Roman"/>
                <a:cs typeface="Times New Roman"/>
              </a:rPr>
              <a:t>Fig 3.2  web application (Heat Map)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5797" y="847420"/>
            <a:ext cx="34575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C</a:t>
            </a:r>
            <a:r>
              <a:rPr sz="1600" b="1" spc="-15" dirty="0">
                <a:latin typeface="Times New Roman"/>
                <a:cs typeface="Times New Roman"/>
              </a:rPr>
              <a:t>O</a:t>
            </a:r>
            <a:r>
              <a:rPr sz="1600" b="1" spc="-5" dirty="0">
                <a:latin typeface="Times New Roman"/>
                <a:cs typeface="Times New Roman"/>
              </a:rPr>
              <a:t>NCLU</a:t>
            </a:r>
            <a:r>
              <a:rPr sz="1600" b="1" spc="-10" dirty="0">
                <a:latin typeface="Times New Roman"/>
                <a:cs typeface="Times New Roman"/>
              </a:rPr>
              <a:t>S</a:t>
            </a:r>
            <a:r>
              <a:rPr sz="1600" b="1" spc="-5" dirty="0">
                <a:latin typeface="Times New Roman"/>
                <a:cs typeface="Times New Roman"/>
              </a:rPr>
              <a:t>I</a:t>
            </a:r>
            <a:r>
              <a:rPr sz="1600" b="1" spc="-10" dirty="0">
                <a:latin typeface="Times New Roman"/>
                <a:cs typeface="Times New Roman"/>
              </a:rPr>
              <a:t>O</a:t>
            </a:r>
            <a:r>
              <a:rPr sz="1600" b="1" spc="-5" dirty="0">
                <a:latin typeface="Times New Roman"/>
                <a:cs typeface="Times New Roman"/>
              </a:rPr>
              <a:t>N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AND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F</a:t>
            </a:r>
            <a:r>
              <a:rPr sz="1600" b="1" spc="-15" dirty="0">
                <a:latin typeface="Times New Roman"/>
                <a:cs typeface="Times New Roman"/>
              </a:rPr>
              <a:t>U</a:t>
            </a:r>
            <a:r>
              <a:rPr sz="1600" b="1" spc="-5" dirty="0">
                <a:latin typeface="Times New Roman"/>
                <a:cs typeface="Times New Roman"/>
              </a:rPr>
              <a:t>TURE</a:t>
            </a:r>
            <a:r>
              <a:rPr sz="1600" b="1" spc="-9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W</a:t>
            </a:r>
            <a:r>
              <a:rPr sz="1600" b="1" spc="-15" dirty="0">
                <a:latin typeface="Times New Roman"/>
                <a:cs typeface="Times New Roman"/>
              </a:rPr>
              <a:t>O</a:t>
            </a:r>
            <a:r>
              <a:rPr sz="1600" b="1" spc="-5" dirty="0">
                <a:latin typeface="Times New Roman"/>
                <a:cs typeface="Times New Roman"/>
              </a:rPr>
              <a:t>RK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7796" y="1553718"/>
            <a:ext cx="6252260" cy="3932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690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1.	</a:t>
            </a:r>
            <a:r>
              <a:rPr sz="1400" b="1" spc="-10" dirty="0">
                <a:latin typeface="Times New Roman"/>
                <a:cs typeface="Times New Roman"/>
              </a:rPr>
              <a:t>Conclusion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8415" marR="6350" indent="-6350" algn="just">
              <a:lnSpc>
                <a:spcPct val="102800"/>
              </a:lnSpc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conclusion,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Support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Vector</a:t>
            </a:r>
            <a:r>
              <a:rPr sz="1200" dirty="0">
                <a:latin typeface="Times New Roman"/>
                <a:cs typeface="Times New Roman"/>
              </a:rPr>
              <a:t> Machine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(SVM)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calculation</a:t>
            </a:r>
            <a:r>
              <a:rPr sz="1200" dirty="0">
                <a:latin typeface="Times New Roman"/>
                <a:cs typeface="Times New Roman"/>
              </a:rPr>
              <a:t> has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appeared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compelling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device for foreseeing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Air </a:t>
            </a:r>
            <a:r>
              <a:rPr sz="1200" spc="-5" dirty="0">
                <a:latin typeface="Times New Roman"/>
                <a:cs typeface="Times New Roman"/>
              </a:rPr>
              <a:t>Quality </a:t>
            </a:r>
            <a:r>
              <a:rPr sz="1200" spc="-15" dirty="0">
                <a:latin typeface="Times New Roman"/>
                <a:cs typeface="Times New Roman"/>
              </a:rPr>
              <a:t>Index (AQI) for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particular city.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10" dirty="0">
                <a:latin typeface="Times New Roman"/>
                <a:cs typeface="Times New Roman"/>
              </a:rPr>
              <a:t>consolidating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meteorological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parameters,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SVM</a:t>
            </a:r>
            <a:r>
              <a:rPr sz="1200" spc="-5" dirty="0">
                <a:latin typeface="Times New Roman"/>
                <a:cs typeface="Times New Roman"/>
              </a:rPr>
              <a:t> model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capture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complex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connections </a:t>
            </a:r>
            <a:r>
              <a:rPr sz="1200" spc="-5" dirty="0">
                <a:latin typeface="Times New Roman"/>
                <a:cs typeface="Times New Roman"/>
              </a:rPr>
              <a:t> between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distinctive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variables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influence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air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quality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locale.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8415" marR="5080" indent="-6350" algn="just">
              <a:lnSpc>
                <a:spcPct val="103000"/>
              </a:lnSpc>
            </a:pP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execution assessment of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SVM model utilizing factual measurements such as Root Mean </a:t>
            </a:r>
            <a:r>
              <a:rPr sz="1200" spc="-5" dirty="0">
                <a:latin typeface="Times New Roman"/>
                <a:cs typeface="Times New Roman"/>
              </a:rPr>
              <a:t> Square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Error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(RMSE),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Mean</a:t>
            </a:r>
            <a:r>
              <a:rPr sz="1200" dirty="0">
                <a:latin typeface="Times New Roman"/>
                <a:cs typeface="Times New Roman"/>
              </a:rPr>
              <a:t> Absolute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(MAE),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coefficient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determination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(R^2)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shows</a:t>
            </a:r>
            <a:r>
              <a:rPr sz="1200" spc="5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the model </a:t>
            </a:r>
            <a:r>
              <a:rPr sz="1200" spc="-1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precisely foresee the AQI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target </a:t>
            </a:r>
            <a:r>
              <a:rPr sz="1200" spc="-10" dirty="0">
                <a:latin typeface="Times New Roman"/>
                <a:cs typeface="Times New Roman"/>
              </a:rPr>
              <a:t>city. </a:t>
            </a:r>
            <a:r>
              <a:rPr sz="1200" dirty="0">
                <a:latin typeface="Times New Roman"/>
                <a:cs typeface="Times New Roman"/>
              </a:rPr>
              <a:t>The tall </a:t>
            </a:r>
            <a:r>
              <a:rPr sz="1200" spc="-5" dirty="0">
                <a:latin typeface="Times New Roman"/>
                <a:cs typeface="Times New Roman"/>
              </a:rPr>
              <a:t>precision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show can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 </a:t>
            </a:r>
            <a:r>
              <a:rPr sz="1200" dirty="0">
                <a:latin typeface="Times New Roman"/>
                <a:cs typeface="Times New Roman"/>
              </a:rPr>
              <a:t>important bits of knowledge for policymakers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natural offices to require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fundamental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activities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forward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air quality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locale.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8415" marR="10160" indent="-6350" algn="just">
              <a:lnSpc>
                <a:spcPct val="103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This ponder illustrates the potential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machine learning calculations in </a:t>
            </a:r>
            <a:r>
              <a:rPr sz="1200" spc="-10" dirty="0">
                <a:latin typeface="Times New Roman"/>
                <a:cs typeface="Times New Roman"/>
              </a:rPr>
              <a:t>foreseeing </a:t>
            </a:r>
            <a:r>
              <a:rPr sz="1200" spc="-5" dirty="0">
                <a:latin typeface="Times New Roman"/>
                <a:cs typeface="Times New Roman"/>
              </a:rPr>
              <a:t>AQI and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 calculations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foreseeing AQI and can </a:t>
            </a:r>
            <a:r>
              <a:rPr sz="1200" spc="-1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amplified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other cities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natural observing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administration.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SVM demonstrate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15" dirty="0">
                <a:latin typeface="Times New Roman"/>
                <a:cs typeface="Times New Roman"/>
              </a:rPr>
              <a:t>assist </a:t>
            </a:r>
            <a:r>
              <a:rPr sz="1200" spc="-10" dirty="0">
                <a:latin typeface="Times New Roman"/>
                <a:cs typeface="Times New Roman"/>
              </a:rPr>
              <a:t>refines </a:t>
            </a:r>
            <a:r>
              <a:rPr sz="1200" spc="-1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optimised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spc="-10" dirty="0">
                <a:latin typeface="Times New Roman"/>
                <a:cs typeface="Times New Roman"/>
              </a:rPr>
              <a:t>joining </a:t>
            </a:r>
            <a:r>
              <a:rPr sz="1200" spc="-5" dirty="0">
                <a:latin typeface="Times New Roman"/>
                <a:cs typeface="Times New Roman"/>
              </a:rPr>
              <a:t>more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creating </a:t>
            </a:r>
            <a:r>
              <a:rPr sz="1200" spc="-10" dirty="0">
                <a:latin typeface="Times New Roman"/>
                <a:cs typeface="Times New Roman"/>
              </a:rPr>
              <a:t>progressed </a:t>
            </a:r>
            <a:r>
              <a:rPr sz="1200" spc="-5" dirty="0">
                <a:latin typeface="Times New Roman"/>
                <a:cs typeface="Times New Roman"/>
              </a:rPr>
              <a:t>calculations. </a:t>
            </a:r>
            <a:r>
              <a:rPr sz="1200" spc="-10" dirty="0">
                <a:latin typeface="Times New Roman"/>
                <a:cs typeface="Times New Roman"/>
              </a:rPr>
              <a:t>Generally, </a:t>
            </a:r>
            <a:r>
              <a:rPr sz="1200" spc="-5" dirty="0">
                <a:latin typeface="Times New Roman"/>
                <a:cs typeface="Times New Roman"/>
              </a:rPr>
              <a:t>this ponder </a:t>
            </a:r>
            <a:r>
              <a:rPr sz="1200" spc="-10" dirty="0">
                <a:latin typeface="Times New Roman"/>
                <a:cs typeface="Times New Roman"/>
              </a:rPr>
              <a:t>highlights </a:t>
            </a:r>
            <a:r>
              <a:rPr sz="1200" spc="-5" dirty="0">
                <a:latin typeface="Times New Roman"/>
                <a:cs typeface="Times New Roman"/>
              </a:rPr>
              <a:t>the significance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 utilizing machine </a:t>
            </a:r>
            <a:r>
              <a:rPr sz="1200" spc="10" dirty="0">
                <a:latin typeface="Times New Roman"/>
                <a:cs typeface="Times New Roman"/>
              </a:rPr>
              <a:t>learning </a:t>
            </a:r>
            <a:r>
              <a:rPr sz="1200" spc="5" dirty="0">
                <a:latin typeface="Times New Roman"/>
                <a:cs typeface="Times New Roman"/>
              </a:rPr>
              <a:t>calculations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natural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observing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and administration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and can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contribute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feasible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future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eras.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D18C5ED-7C00-1B4F-7560-1F42531484CC}"/>
              </a:ext>
            </a:extLst>
          </p:cNvPr>
          <p:cNvSpPr txBox="1"/>
          <p:nvPr/>
        </p:nvSpPr>
        <p:spPr>
          <a:xfrm>
            <a:off x="861491" y="5486205"/>
            <a:ext cx="6298565" cy="1590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754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2</a:t>
            </a:r>
            <a:r>
              <a:rPr sz="1400" b="1" dirty="0">
                <a:latin typeface="Times New Roman"/>
                <a:cs typeface="Times New Roman"/>
              </a:rPr>
              <a:t>.	</a:t>
            </a:r>
            <a:r>
              <a:rPr sz="1400" b="1" spc="-20" dirty="0">
                <a:latin typeface="Times New Roman"/>
                <a:cs typeface="Times New Roman"/>
              </a:rPr>
              <a:t>F</a:t>
            </a:r>
            <a:r>
              <a:rPr sz="1400" b="1" spc="-15" dirty="0">
                <a:latin typeface="Times New Roman"/>
                <a:cs typeface="Times New Roman"/>
              </a:rPr>
              <a:t>utu</a:t>
            </a:r>
            <a:r>
              <a:rPr sz="1400" b="1" spc="-3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-100" dirty="0">
                <a:latin typeface="Times New Roman"/>
                <a:cs typeface="Times New Roman"/>
              </a:rPr>
              <a:t> </a:t>
            </a:r>
            <a:r>
              <a:rPr sz="1400" b="1" spc="-75" dirty="0">
                <a:latin typeface="Times New Roman"/>
                <a:cs typeface="Times New Roman"/>
              </a:rPr>
              <a:t>W</a:t>
            </a:r>
            <a:r>
              <a:rPr sz="1400" b="1" dirty="0">
                <a:latin typeface="Times New Roman"/>
                <a:cs typeface="Times New Roman"/>
              </a:rPr>
              <a:t>ork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8415" marR="5080" indent="-6350" algn="just">
              <a:lnSpc>
                <a:spcPct val="104000"/>
              </a:lnSpc>
            </a:pPr>
            <a:r>
              <a:rPr sz="1200" spc="-10" dirty="0">
                <a:latin typeface="Times New Roman"/>
                <a:cs typeface="Times New Roman"/>
              </a:rPr>
              <a:t>In this </a:t>
            </a:r>
            <a:r>
              <a:rPr sz="1200" spc="-25" dirty="0">
                <a:latin typeface="Times New Roman"/>
                <a:cs typeface="Times New Roman"/>
              </a:rPr>
              <a:t>study,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information utilized was </a:t>
            </a:r>
            <a:r>
              <a:rPr sz="1200" dirty="0">
                <a:latin typeface="Times New Roman"/>
                <a:cs typeface="Times New Roman"/>
              </a:rPr>
              <a:t>static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spc="-10" dirty="0">
                <a:latin typeface="Times New Roman"/>
                <a:cs typeface="Times New Roman"/>
              </a:rPr>
              <a:t>means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information will </a:t>
            </a:r>
            <a:r>
              <a:rPr sz="1200" spc="-1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settled </a:t>
            </a:r>
            <a:r>
              <a:rPr sz="1200" spc="-15" dirty="0">
                <a:latin typeface="Times New Roman"/>
                <a:cs typeface="Times New Roman"/>
              </a:rPr>
              <a:t>and </a:t>
            </a:r>
            <a:r>
              <a:rPr sz="1200" spc="-25" dirty="0">
                <a:latin typeface="Times New Roman"/>
                <a:cs typeface="Times New Roman"/>
              </a:rPr>
              <a:t>it 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remains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same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it’s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collected.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government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overhauls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data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hourly.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Advance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we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 utilize </a:t>
            </a:r>
            <a:r>
              <a:rPr sz="1200" dirty="0">
                <a:latin typeface="Times New Roman"/>
                <a:cs typeface="Times New Roman"/>
              </a:rPr>
              <a:t>real-time </a:t>
            </a:r>
            <a:r>
              <a:rPr sz="1200" spc="-5" dirty="0">
                <a:latin typeface="Times New Roman"/>
                <a:cs typeface="Times New Roman"/>
              </a:rPr>
              <a:t>information/data investigation utilizing cloud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get </a:t>
            </a:r>
            <a:r>
              <a:rPr sz="1200" spc="-5" dirty="0">
                <a:latin typeface="Times New Roman"/>
                <a:cs typeface="Times New Roman"/>
              </a:rPr>
              <a:t>way </a:t>
            </a:r>
            <a:r>
              <a:rPr sz="1200" dirty="0">
                <a:latin typeface="Times New Roman"/>
                <a:cs typeface="Times New Roman"/>
              </a:rPr>
              <a:t>better </a:t>
            </a:r>
            <a:r>
              <a:rPr sz="1200" spc="-5" dirty="0">
                <a:latin typeface="Times New Roman"/>
                <a:cs typeface="Times New Roman"/>
              </a:rPr>
              <a:t>results </a:t>
            </a:r>
            <a:r>
              <a:rPr sz="1200" spc="-15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greater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performance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information upgrades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specific interim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time. Able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encourage </a:t>
            </a:r>
            <a:r>
              <a:rPr sz="1200" spc="-10" dirty="0">
                <a:latin typeface="Times New Roman"/>
                <a:cs typeface="Times New Roman"/>
              </a:rPr>
              <a:t>outfit </a:t>
            </a:r>
            <a:r>
              <a:rPr sz="1200" spc="-5" dirty="0">
                <a:latin typeface="Times New Roman"/>
                <a:cs typeface="Times New Roman"/>
              </a:rPr>
              <a:t> two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spc="-15" dirty="0">
                <a:latin typeface="Times New Roman"/>
                <a:cs typeface="Times New Roman"/>
              </a:rPr>
              <a:t>more </a:t>
            </a:r>
            <a:r>
              <a:rPr sz="1200" spc="-5" dirty="0">
                <a:latin typeface="Times New Roman"/>
                <a:cs typeface="Times New Roman"/>
              </a:rPr>
              <a:t>machine </a:t>
            </a:r>
            <a:r>
              <a:rPr sz="1200" spc="-10" dirty="0">
                <a:latin typeface="Times New Roman"/>
                <a:cs typeface="Times New Roman"/>
              </a:rPr>
              <a:t>leaning </a:t>
            </a:r>
            <a:r>
              <a:rPr sz="1200" spc="-5" dirty="0">
                <a:latin typeface="Times New Roman"/>
                <a:cs typeface="Times New Roman"/>
              </a:rPr>
              <a:t>calculations and </a:t>
            </a:r>
            <a:r>
              <a:rPr sz="1200" spc="-10" dirty="0">
                <a:latin typeface="Times New Roman"/>
                <a:cs typeface="Times New Roman"/>
              </a:rPr>
              <a:t>handle </a:t>
            </a:r>
            <a:r>
              <a:rPr sz="1200" spc="-5" dirty="0">
                <a:latin typeface="Times New Roman"/>
                <a:cs typeface="Times New Roman"/>
              </a:rPr>
              <a:t>expansive information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induce </a:t>
            </a:r>
            <a:r>
              <a:rPr sz="1200" spc="-10" dirty="0">
                <a:latin typeface="Times New Roman"/>
                <a:cs typeface="Times New Roman"/>
              </a:rPr>
              <a:t>more </a:t>
            </a:r>
            <a:r>
              <a:rPr sz="1200" spc="-5" dirty="0">
                <a:latin typeface="Times New Roman"/>
                <a:cs typeface="Times New Roman"/>
              </a:rPr>
              <a:t>exact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about.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396" y="847420"/>
            <a:ext cx="5779135" cy="5836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68275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REFERENCES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241300" marR="45720" indent="-228600">
              <a:lnSpc>
                <a:spcPct val="102899"/>
              </a:lnSpc>
              <a:buClr>
                <a:srgbClr val="000000"/>
              </a:buClr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u="sng" spc="-1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</a:rPr>
              <a:t>https://www.diva- </a:t>
            </a:r>
            <a:r>
              <a:rPr sz="1200" spc="-5" dirty="0">
                <a:solidFill>
                  <a:srgbClr val="0461C1"/>
                </a:solidFill>
                <a:latin typeface="Times New Roman"/>
                <a:cs typeface="Times New Roman"/>
              </a:rPr>
              <a:t> </a:t>
            </a:r>
            <a:r>
              <a:rPr sz="1200" u="sng" spc="-1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</a:rPr>
              <a:t>portal.org/smash/get/diva2:1681590/FULLTEXT02#:~:text=Air%20quality%20index%20 </a:t>
            </a:r>
            <a:r>
              <a:rPr sz="1200" spc="-5" dirty="0">
                <a:solidFill>
                  <a:srgbClr val="0461C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</a:rPr>
              <a:t>(AQI)%20is,used%20to%20forecast%20the%20AQI</a:t>
            </a:r>
            <a:r>
              <a:rPr sz="1200" spc="-5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2"/>
              </a:rPr>
              <a:t>https://www.kaggle.com/code/kewalchavan/air-quality-index-prediction-using-svm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ymbol"/>
              <a:buChar char=""/>
            </a:pPr>
            <a:endParaRPr sz="14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3"/>
              </a:rPr>
              <a:t>https://rpubs.com/Learning-Monk/air-quality-in-indian-cities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ymbol"/>
              <a:buChar char=""/>
            </a:pPr>
            <a:endParaRPr sz="14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4"/>
              </a:rPr>
              <a:t>https://link.springer.com/article/10.1007/s13762-022-04241-5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400">
              <a:latin typeface="Times New Roman"/>
              <a:cs typeface="Times New Roman"/>
            </a:endParaRPr>
          </a:p>
          <a:p>
            <a:pPr marL="241300" marR="461009" indent="-228600">
              <a:lnSpc>
                <a:spcPct val="101699"/>
              </a:lnSpc>
              <a:buClr>
                <a:srgbClr val="000000"/>
              </a:buClr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u="sng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https://</a:t>
            </a:r>
            <a:r>
              <a:rPr sz="1200" u="sng" spc="-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w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w</a:t>
            </a:r>
            <a:r>
              <a:rPr sz="1200" u="sng" spc="-9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w</a:t>
            </a:r>
            <a:r>
              <a:rPr sz="1200" u="sng" spc="-1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.</a:t>
            </a:r>
            <a:r>
              <a:rPr sz="1200" u="sng" spc="-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s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c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ien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c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e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dir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e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c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t.com/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s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c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ien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c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e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/a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r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ti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c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le/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ab</a:t>
            </a:r>
            <a:r>
              <a:rPr sz="1200" u="sng" spc="-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s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/p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i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i/</a:t>
            </a:r>
            <a:r>
              <a:rPr sz="1200" u="sng" spc="-1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S2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2</a:t>
            </a:r>
            <a:r>
              <a:rPr sz="1200" u="sng" spc="-1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1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33</a:t>
            </a:r>
            <a:r>
              <a:rPr sz="1200" u="sng" spc="-1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4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3</a:t>
            </a:r>
            <a:r>
              <a:rPr sz="1200" u="sng" spc="-1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7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1</a:t>
            </a:r>
            <a:r>
              <a:rPr sz="1200" u="sng" spc="-1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9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30</a:t>
            </a:r>
            <a:r>
              <a:rPr sz="1200" u="sng" spc="-1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3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3</a:t>
            </a:r>
            <a:r>
              <a:rPr sz="1200" u="sng" spc="-1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18</a:t>
            </a:r>
            <a:r>
              <a:rPr sz="1200" u="sng" spc="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?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f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r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=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R</a:t>
            </a:r>
            <a:r>
              <a:rPr sz="1200" u="sng" spc="1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R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- 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5"/>
              </a:rPr>
              <a:t>2&amp;ref=pdf_download&amp;rr=7c37475d0ca48e78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450">
              <a:latin typeface="Times New Roman"/>
              <a:cs typeface="Times New Roman"/>
            </a:endParaRPr>
          </a:p>
          <a:p>
            <a:pPr marL="241300" marR="79375" indent="-228600">
              <a:lnSpc>
                <a:spcPct val="103299"/>
              </a:lnSpc>
              <a:buClr>
                <a:srgbClr val="000000"/>
              </a:buClr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6"/>
              </a:rPr>
              <a:t>https://www.researchgate.net/publication/333686129_Prediction_of_air_pollution_index_ 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6"/>
              </a:rPr>
              <a:t>API_using_support_vector_machine_SVM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7"/>
              </a:rPr>
              <a:t>https://ieeexplore.ieee.org/document/1005545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ymbol"/>
              <a:buChar char=""/>
            </a:pPr>
            <a:endParaRPr sz="14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4"/>
              </a:rPr>
              <a:t>https://link.springer.com/article/10.1007/s13762-022-04241-5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ymbol"/>
              <a:buChar char=""/>
            </a:pPr>
            <a:endParaRPr sz="14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8"/>
              </a:rPr>
              <a:t>https://arxiv.org/ftp/arxiv/papers/2112/2112.05753.pdf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1400">
              <a:latin typeface="Times New Roman"/>
              <a:cs typeface="Times New Roman"/>
            </a:endParaRPr>
          </a:p>
          <a:p>
            <a:pPr marL="241300" marR="125730" indent="-228600">
              <a:lnSpc>
                <a:spcPct val="102499"/>
              </a:lnSpc>
              <a:buClr>
                <a:srgbClr val="000000"/>
              </a:buClr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9"/>
              </a:rPr>
              <a:t>https://www.ijraset.com/research-paper/prediction-of-air-quality-index-using-supervised- 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9"/>
              </a:rPr>
              <a:t>machine-learning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45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2499"/>
              </a:lnSpc>
              <a:buClr>
                <a:srgbClr val="000000"/>
              </a:buClr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10"/>
              </a:rPr>
              <a:t>https://ijariie.com/AdminUploadPdf/A_Survey_on_Machine_Learning_Based_Prediction_ </a:t>
            </a:r>
            <a:r>
              <a:rPr sz="1200" spc="-2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1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10"/>
              </a:rPr>
              <a:t>of_Air</a:t>
            </a:r>
            <a:r>
              <a:rPr sz="1200" u="sng" spc="3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10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Times New Roman"/>
                <a:cs typeface="Times New Roman"/>
                <a:hlinkClick r:id="rId10"/>
              </a:rPr>
              <a:t>Quality_Index_ijariie15775.pdf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5088" y="847420"/>
            <a:ext cx="10750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APP</a:t>
            </a:r>
            <a:r>
              <a:rPr sz="1600" b="1" spc="5" dirty="0">
                <a:latin typeface="Times New Roman"/>
                <a:cs typeface="Times New Roman"/>
              </a:rPr>
              <a:t>E</a:t>
            </a:r>
            <a:r>
              <a:rPr sz="1600" b="1" spc="-10" dirty="0">
                <a:latin typeface="Times New Roman"/>
                <a:cs typeface="Times New Roman"/>
              </a:rPr>
              <a:t>ND</a:t>
            </a:r>
            <a:r>
              <a:rPr sz="1600" b="1" spc="-5" dirty="0">
                <a:latin typeface="Times New Roman"/>
                <a:cs typeface="Times New Roman"/>
              </a:rPr>
              <a:t>IX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2723" y="1572006"/>
            <a:ext cx="1471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la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gia</a:t>
            </a:r>
            <a:r>
              <a:rPr sz="14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sm</a:t>
            </a:r>
            <a:r>
              <a:rPr sz="1400" b="1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eport: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1452" y="2421381"/>
            <a:ext cx="28219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PLAGIARISM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SCAN</a:t>
            </a:r>
            <a:r>
              <a:rPr sz="1600" b="1" spc="-9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REPORT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8091" y="3455975"/>
            <a:ext cx="307340" cy="1358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</a:pPr>
            <a:r>
              <a:rPr sz="800" b="1" spc="-20" dirty="0">
                <a:solidFill>
                  <a:srgbClr val="1F2329"/>
                </a:solidFill>
                <a:latin typeface="Segoe UI"/>
                <a:cs typeface="Segoe UI"/>
              </a:rPr>
              <a:t>W</a:t>
            </a:r>
            <a:r>
              <a:rPr sz="800" b="1" spc="-15" dirty="0">
                <a:solidFill>
                  <a:srgbClr val="1F2329"/>
                </a:solidFill>
                <a:latin typeface="Segoe UI"/>
                <a:cs typeface="Segoe UI"/>
              </a:rPr>
              <a:t>o</a:t>
            </a:r>
            <a:r>
              <a:rPr sz="800" b="1" spc="-10" dirty="0">
                <a:solidFill>
                  <a:srgbClr val="1F2329"/>
                </a:solidFill>
                <a:latin typeface="Segoe UI"/>
                <a:cs typeface="Segoe UI"/>
              </a:rPr>
              <a:t>r</a:t>
            </a:r>
            <a:r>
              <a:rPr sz="800" b="1" spc="-20" dirty="0">
                <a:solidFill>
                  <a:srgbClr val="1F2329"/>
                </a:solidFill>
                <a:latin typeface="Segoe UI"/>
                <a:cs typeface="Segoe UI"/>
              </a:rPr>
              <a:t>d</a:t>
            </a:r>
            <a:r>
              <a:rPr sz="800" b="1" dirty="0">
                <a:solidFill>
                  <a:srgbClr val="1F2329"/>
                </a:solidFill>
                <a:latin typeface="Segoe UI"/>
                <a:cs typeface="Segoe UI"/>
              </a:rPr>
              <a:t>s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9222" y="3455975"/>
            <a:ext cx="219710" cy="1358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</a:pPr>
            <a:r>
              <a:rPr sz="800" spc="-5" dirty="0">
                <a:solidFill>
                  <a:srgbClr val="1F2329"/>
                </a:solidFill>
                <a:latin typeface="Segoe UI"/>
                <a:cs typeface="Segoe UI"/>
              </a:rPr>
              <a:t>8984</a:t>
            </a:r>
            <a:endParaRPr sz="800">
              <a:latin typeface="Segoe UI"/>
              <a:cs typeface="Segoe U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700085"/>
              </p:ext>
            </p:extLst>
          </p:nvPr>
        </p:nvGraphicFramePr>
        <p:xfrm>
          <a:off x="729729" y="2897441"/>
          <a:ext cx="6312533" cy="12694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5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ECECE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CECE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b="1" spc="-15" dirty="0">
                          <a:solidFill>
                            <a:srgbClr val="1F2329"/>
                          </a:solidFill>
                          <a:latin typeface="Segoe UI"/>
                          <a:cs typeface="Segoe UI"/>
                        </a:rPr>
                        <a:t>Date</a:t>
                      </a:r>
                      <a:endParaRPr sz="800">
                        <a:latin typeface="Segoe UI"/>
                        <a:cs typeface="Segoe UI"/>
                      </a:endParaRPr>
                    </a:p>
                  </a:txBody>
                  <a:tcPr marL="0" marR="0" marT="76200" marB="0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spc="-5" dirty="0">
                          <a:solidFill>
                            <a:srgbClr val="1F2329"/>
                          </a:solidFill>
                          <a:latin typeface="Segoe UI"/>
                          <a:cs typeface="Segoe UI"/>
                        </a:rPr>
                        <a:t>2023-</a:t>
                      </a:r>
                      <a:r>
                        <a:rPr lang="en-US" sz="800" spc="-5" dirty="0">
                          <a:solidFill>
                            <a:srgbClr val="1F2329"/>
                          </a:solidFill>
                          <a:latin typeface="Segoe UI"/>
                          <a:cs typeface="Segoe UI"/>
                        </a:rPr>
                        <a:t>10</a:t>
                      </a:r>
                      <a:r>
                        <a:rPr sz="800" spc="-5" dirty="0">
                          <a:solidFill>
                            <a:srgbClr val="1F2329"/>
                          </a:solidFill>
                          <a:latin typeface="Segoe UI"/>
                          <a:cs typeface="Segoe UI"/>
                        </a:rPr>
                        <a:t>-</a:t>
                      </a:r>
                      <a:r>
                        <a:rPr lang="en-US" sz="800" spc="-5" dirty="0">
                          <a:solidFill>
                            <a:srgbClr val="1F2329"/>
                          </a:solidFill>
                          <a:latin typeface="Segoe UI"/>
                          <a:cs typeface="Segoe UI"/>
                        </a:rPr>
                        <a:t>31</a:t>
                      </a:r>
                      <a:endParaRPr sz="800" dirty="0">
                        <a:latin typeface="Segoe UI"/>
                        <a:cs typeface="Segoe UI"/>
                      </a:endParaRPr>
                    </a:p>
                  </a:txBody>
                  <a:tcPr marL="0" marR="0" marT="76200" marB="0"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580">
                <a:tc>
                  <a:txBody>
                    <a:bodyPr/>
                    <a:lstStyle/>
                    <a:p>
                      <a:pPr marL="935355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900" b="1" spc="-5" dirty="0">
                          <a:solidFill>
                            <a:srgbClr val="1F2329"/>
                          </a:solidFill>
                          <a:latin typeface="Segoe UI"/>
                          <a:cs typeface="Segoe UI"/>
                        </a:rPr>
                        <a:t>7%</a:t>
                      </a:r>
                      <a:endParaRPr sz="900">
                        <a:latin typeface="Segoe UI"/>
                        <a:cs typeface="Segoe UI"/>
                      </a:endParaRPr>
                    </a:p>
                    <a:p>
                      <a:pPr marL="93853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750" b="1" spc="-10" dirty="0">
                          <a:solidFill>
                            <a:srgbClr val="1F2329"/>
                          </a:solidFill>
                          <a:latin typeface="Segoe UI"/>
                          <a:cs typeface="Segoe UI"/>
                        </a:rPr>
                        <a:t>Plagiarised</a:t>
                      </a:r>
                      <a:endParaRPr sz="750">
                        <a:latin typeface="Segoe UI"/>
                        <a:cs typeface="Segoe UI"/>
                      </a:endParaRPr>
                    </a:p>
                  </a:txBody>
                  <a:tcPr marL="0" marR="0" marT="121920" marB="0">
                    <a:lnR w="12700">
                      <a:solidFill>
                        <a:srgbClr val="ECECE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37185" algn="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900" b="1" dirty="0">
                          <a:solidFill>
                            <a:srgbClr val="1F2329"/>
                          </a:solidFill>
                          <a:latin typeface="Segoe UI"/>
                          <a:cs typeface="Segoe UI"/>
                        </a:rPr>
                        <a:t>93%</a:t>
                      </a:r>
                      <a:endParaRPr sz="900">
                        <a:latin typeface="Segoe UI"/>
                        <a:cs typeface="Segoe UI"/>
                      </a:endParaRPr>
                    </a:p>
                    <a:p>
                      <a:pPr marR="29146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750" b="1" dirty="0">
                          <a:solidFill>
                            <a:srgbClr val="1F2329"/>
                          </a:solidFill>
                          <a:latin typeface="Segoe UI"/>
                          <a:cs typeface="Segoe UI"/>
                        </a:rPr>
                        <a:t>Unique</a:t>
                      </a:r>
                      <a:endParaRPr sz="750">
                        <a:latin typeface="Segoe UI"/>
                        <a:cs typeface="Segoe UI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ECECE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3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ECECE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CECE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99085">
                        <a:lnSpc>
                          <a:spcPct val="100000"/>
                        </a:lnSpc>
                      </a:pPr>
                      <a:r>
                        <a:rPr sz="800" b="1" spc="-5" dirty="0">
                          <a:solidFill>
                            <a:srgbClr val="1F2329"/>
                          </a:solidFill>
                          <a:latin typeface="Segoe UI"/>
                          <a:cs typeface="Segoe UI"/>
                        </a:rPr>
                        <a:t>Characters</a:t>
                      </a:r>
                      <a:endParaRPr sz="800">
                        <a:latin typeface="Segoe UI"/>
                        <a:cs typeface="Segoe UI"/>
                      </a:endParaRPr>
                    </a:p>
                  </a:txBody>
                  <a:tcPr marL="0" marR="0" marT="1270" marB="0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lang="en-US" sz="800" spc="-5" dirty="0">
                          <a:solidFill>
                            <a:srgbClr val="1F2329"/>
                          </a:solidFill>
                          <a:latin typeface="Segoe UI"/>
                          <a:cs typeface="Segoe UI"/>
                        </a:rPr>
                        <a:t>4890</a:t>
                      </a:r>
                      <a:endParaRPr sz="800" dirty="0">
                        <a:latin typeface="Segoe UI"/>
                        <a:cs typeface="Segoe UI"/>
                      </a:endParaRPr>
                    </a:p>
                  </a:txBody>
                  <a:tcPr marL="0" marR="0" marT="1270" marB="0"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185922" y="4525517"/>
            <a:ext cx="14281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Matched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Source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3580" y="4952875"/>
            <a:ext cx="6224905" cy="23952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4925" algn="ctr">
              <a:lnSpc>
                <a:spcPct val="100000"/>
              </a:lnSpc>
              <a:spcBef>
                <a:spcPts val="660"/>
              </a:spcBef>
            </a:pPr>
            <a:r>
              <a:rPr sz="1400" b="1" spc="-15" dirty="0">
                <a:latin typeface="Times New Roman"/>
                <a:cs typeface="Times New Roman"/>
              </a:rPr>
              <a:t>S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spc="-30" dirty="0">
                <a:latin typeface="Times New Roman"/>
                <a:cs typeface="Times New Roman"/>
              </a:rPr>
              <a:t>m</a:t>
            </a:r>
            <a:r>
              <a:rPr sz="1400" b="1" spc="-10" dirty="0">
                <a:latin typeface="Times New Roman"/>
                <a:cs typeface="Times New Roman"/>
              </a:rPr>
              <a:t>ila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y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30" dirty="0">
                <a:latin typeface="Segoe UI"/>
                <a:cs typeface="Segoe UI"/>
              </a:rPr>
              <a:t>8</a:t>
            </a:r>
            <a:r>
              <a:rPr sz="1400" b="1" dirty="0">
                <a:latin typeface="Segoe UI"/>
                <a:cs typeface="Segoe UI"/>
              </a:rPr>
              <a:t>%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200" spc="-10" dirty="0">
                <a:solidFill>
                  <a:srgbClr val="1F2329"/>
                </a:solidFill>
                <a:latin typeface="Segoe UI"/>
                <a:cs typeface="Segoe UI"/>
              </a:rPr>
              <a:t>Title:</a:t>
            </a:r>
            <a:r>
              <a:rPr sz="1200" spc="-10" dirty="0">
                <a:solidFill>
                  <a:srgbClr val="1F3761"/>
                </a:solidFill>
                <a:latin typeface="Calibri Light"/>
                <a:cs typeface="Calibri Light"/>
              </a:rPr>
              <a:t>Project</a:t>
            </a:r>
            <a:r>
              <a:rPr sz="1200" spc="-30" dirty="0">
                <a:solidFill>
                  <a:srgbClr val="1F3761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1F3761"/>
                </a:solidFill>
                <a:latin typeface="Calibri Light"/>
                <a:cs typeface="Calibri Light"/>
              </a:rPr>
              <a:t>2 -</a:t>
            </a:r>
            <a:r>
              <a:rPr sz="1200" spc="-15" dirty="0">
                <a:solidFill>
                  <a:srgbClr val="1F3761"/>
                </a:solidFill>
                <a:latin typeface="Calibri Light"/>
                <a:cs typeface="Calibri Light"/>
              </a:rPr>
              <a:t> </a:t>
            </a:r>
            <a:r>
              <a:rPr sz="1200" spc="-5" dirty="0">
                <a:solidFill>
                  <a:srgbClr val="1F3761"/>
                </a:solidFill>
                <a:latin typeface="Calibri Light"/>
                <a:cs typeface="Calibri Light"/>
              </a:rPr>
              <a:t>Supply</a:t>
            </a:r>
            <a:r>
              <a:rPr sz="1200" spc="-30" dirty="0">
                <a:solidFill>
                  <a:srgbClr val="1F3761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1F3761"/>
                </a:solidFill>
                <a:latin typeface="Calibri Light"/>
                <a:cs typeface="Calibri Light"/>
              </a:rPr>
              <a:t>and</a:t>
            </a:r>
            <a:r>
              <a:rPr sz="1200" spc="-20" dirty="0">
                <a:solidFill>
                  <a:srgbClr val="1F3761"/>
                </a:solidFill>
                <a:latin typeface="Calibri Light"/>
                <a:cs typeface="Calibri Light"/>
              </a:rPr>
              <a:t> </a:t>
            </a:r>
            <a:r>
              <a:rPr sz="1200" spc="-5" dirty="0">
                <a:solidFill>
                  <a:srgbClr val="1F3761"/>
                </a:solidFill>
                <a:latin typeface="Calibri Light"/>
                <a:cs typeface="Calibri Light"/>
              </a:rPr>
              <a:t>Demand</a:t>
            </a:r>
            <a:r>
              <a:rPr sz="1200" spc="-30" dirty="0">
                <a:solidFill>
                  <a:srgbClr val="1F3761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1F3761"/>
                </a:solidFill>
                <a:latin typeface="Calibri Light"/>
                <a:cs typeface="Calibri Light"/>
              </a:rPr>
              <a:t>Gap</a:t>
            </a:r>
            <a:r>
              <a:rPr sz="1200" spc="-15" dirty="0">
                <a:solidFill>
                  <a:srgbClr val="1F3761"/>
                </a:solidFill>
                <a:latin typeface="Calibri Light"/>
                <a:cs typeface="Calibri Light"/>
              </a:rPr>
              <a:t> </a:t>
            </a:r>
            <a:r>
              <a:rPr sz="1200" spc="-5" dirty="0">
                <a:solidFill>
                  <a:srgbClr val="1F3761"/>
                </a:solidFill>
                <a:latin typeface="Calibri Light"/>
                <a:cs typeface="Calibri Light"/>
              </a:rPr>
              <a:t>Analysis</a:t>
            </a:r>
            <a:r>
              <a:rPr sz="1200" spc="-55" dirty="0">
                <a:solidFill>
                  <a:srgbClr val="1F3761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1F3761"/>
                </a:solidFill>
                <a:latin typeface="Calibri Light"/>
                <a:cs typeface="Calibri Light"/>
              </a:rPr>
              <a:t>:</a:t>
            </a:r>
            <a:r>
              <a:rPr sz="1200" spc="5" dirty="0">
                <a:solidFill>
                  <a:srgbClr val="1F3761"/>
                </a:solidFill>
                <a:latin typeface="Calibri Light"/>
                <a:cs typeface="Calibri Light"/>
              </a:rPr>
              <a:t> </a:t>
            </a:r>
            <a:r>
              <a:rPr sz="1200" spc="-5" dirty="0">
                <a:solidFill>
                  <a:srgbClr val="1F3761"/>
                </a:solidFill>
                <a:latin typeface="Calibri Light"/>
                <a:cs typeface="Calibri Light"/>
              </a:rPr>
              <a:t>Skill-Lync</a:t>
            </a:r>
            <a:endParaRPr sz="1200">
              <a:latin typeface="Calibri Light"/>
              <a:cs typeface="Calibri Light"/>
            </a:endParaRPr>
          </a:p>
          <a:p>
            <a:pPr marL="60960" marR="85090" indent="-6350">
              <a:lnSpc>
                <a:spcPct val="123900"/>
              </a:lnSpc>
              <a:spcBef>
                <a:spcPts val="90"/>
              </a:spcBef>
            </a:pPr>
            <a:r>
              <a:rPr sz="900" spc="5" dirty="0">
                <a:solidFill>
                  <a:srgbClr val="1F2329"/>
                </a:solidFill>
                <a:latin typeface="Segoe UI"/>
                <a:cs typeface="Segoe UI"/>
              </a:rPr>
              <a:t>Web</a:t>
            </a:r>
            <a:r>
              <a:rPr sz="900" spc="1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1F2329"/>
                </a:solidFill>
                <a:latin typeface="Segoe UI"/>
                <a:cs typeface="Segoe UI"/>
              </a:rPr>
              <a:t>·</a:t>
            </a:r>
            <a:r>
              <a:rPr sz="900" spc="30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5" dirty="0">
                <a:solidFill>
                  <a:srgbClr val="1F2329"/>
                </a:solidFill>
                <a:latin typeface="Segoe UI"/>
                <a:cs typeface="Segoe UI"/>
              </a:rPr>
              <a:t>Q.1:-</a:t>
            </a:r>
            <a:r>
              <a:rPr sz="900" spc="4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5" dirty="0">
                <a:solidFill>
                  <a:srgbClr val="1F2329"/>
                </a:solidFill>
                <a:latin typeface="Segoe UI"/>
                <a:cs typeface="Segoe UI"/>
              </a:rPr>
              <a:t>PROS</a:t>
            </a:r>
            <a:r>
              <a:rPr sz="900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5" dirty="0">
                <a:solidFill>
                  <a:srgbClr val="1F2329"/>
                </a:solidFill>
                <a:latin typeface="Segoe UI"/>
                <a:cs typeface="Segoe UI"/>
              </a:rPr>
              <a:t>OF</a:t>
            </a:r>
            <a:r>
              <a:rPr sz="900" spc="1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5" dirty="0">
                <a:solidFill>
                  <a:srgbClr val="1F2329"/>
                </a:solidFill>
                <a:latin typeface="Segoe UI"/>
                <a:cs typeface="Segoe UI"/>
              </a:rPr>
              <a:t>SVM:</a:t>
            </a:r>
            <a:r>
              <a:rPr sz="900" spc="2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5" dirty="0">
                <a:solidFill>
                  <a:srgbClr val="1F2329"/>
                </a:solidFill>
                <a:latin typeface="Segoe UI"/>
                <a:cs typeface="Segoe UI"/>
              </a:rPr>
              <a:t>SVM</a:t>
            </a:r>
            <a:r>
              <a:rPr sz="900" spc="1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5" dirty="0">
                <a:solidFill>
                  <a:srgbClr val="1F2329"/>
                </a:solidFill>
                <a:latin typeface="Segoe UI"/>
                <a:cs typeface="Segoe UI"/>
              </a:rPr>
              <a:t>classifiers</a:t>
            </a:r>
            <a:r>
              <a:rPr sz="900" spc="4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5" dirty="0">
                <a:solidFill>
                  <a:srgbClr val="1F2329"/>
                </a:solidFill>
                <a:latin typeface="Segoe UI"/>
                <a:cs typeface="Segoe UI"/>
              </a:rPr>
              <a:t>perform</a:t>
            </a:r>
            <a:r>
              <a:rPr sz="900" spc="30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1F2329"/>
                </a:solidFill>
                <a:latin typeface="Segoe UI"/>
                <a:cs typeface="Segoe UI"/>
              </a:rPr>
              <a:t>well</a:t>
            </a:r>
            <a:r>
              <a:rPr sz="900" spc="20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5" dirty="0">
                <a:solidFill>
                  <a:srgbClr val="1F2329"/>
                </a:solidFill>
                <a:latin typeface="Segoe UI"/>
                <a:cs typeface="Segoe UI"/>
              </a:rPr>
              <a:t>in</a:t>
            </a:r>
            <a:r>
              <a:rPr sz="900" spc="2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5" dirty="0">
                <a:solidFill>
                  <a:srgbClr val="1F2329"/>
                </a:solidFill>
                <a:latin typeface="Segoe UI"/>
                <a:cs typeface="Segoe UI"/>
              </a:rPr>
              <a:t>high-dimensional</a:t>
            </a:r>
            <a:r>
              <a:rPr sz="900" spc="30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5" dirty="0">
                <a:solidFill>
                  <a:srgbClr val="1F2329"/>
                </a:solidFill>
                <a:latin typeface="Segoe UI"/>
                <a:cs typeface="Segoe UI"/>
              </a:rPr>
              <a:t>space</a:t>
            </a:r>
            <a:r>
              <a:rPr sz="900" spc="20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1F2329"/>
                </a:solidFill>
                <a:latin typeface="Segoe UI"/>
                <a:cs typeface="Segoe UI"/>
              </a:rPr>
              <a:t>and</a:t>
            </a:r>
            <a:r>
              <a:rPr sz="900" spc="3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5" dirty="0">
                <a:solidFill>
                  <a:srgbClr val="1F2329"/>
                </a:solidFill>
                <a:latin typeface="Segoe UI"/>
                <a:cs typeface="Segoe UI"/>
              </a:rPr>
              <a:t>have</a:t>
            </a:r>
            <a:r>
              <a:rPr sz="900" spc="4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5" dirty="0">
                <a:solidFill>
                  <a:srgbClr val="1F2329"/>
                </a:solidFill>
                <a:latin typeface="Segoe UI"/>
                <a:cs typeface="Segoe UI"/>
              </a:rPr>
              <a:t>excellent</a:t>
            </a:r>
            <a:r>
              <a:rPr sz="900" spc="2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5" dirty="0">
                <a:solidFill>
                  <a:srgbClr val="1F2329"/>
                </a:solidFill>
                <a:latin typeface="Segoe UI"/>
                <a:cs typeface="Segoe UI"/>
              </a:rPr>
              <a:t>accuracy.</a:t>
            </a:r>
            <a:r>
              <a:rPr sz="900" spc="3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5" dirty="0">
                <a:solidFill>
                  <a:srgbClr val="1F2329"/>
                </a:solidFill>
                <a:latin typeface="Segoe UI"/>
                <a:cs typeface="Segoe UI"/>
              </a:rPr>
              <a:t>SVM </a:t>
            </a:r>
            <a:r>
              <a:rPr sz="900" spc="10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classifiers</a:t>
            </a:r>
            <a:r>
              <a:rPr sz="900" spc="2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require</a:t>
            </a:r>
            <a:r>
              <a:rPr sz="900" spc="30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less</a:t>
            </a:r>
            <a:r>
              <a:rPr sz="900" spc="20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memory</a:t>
            </a:r>
            <a:r>
              <a:rPr sz="900" spc="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because</a:t>
            </a:r>
            <a:r>
              <a:rPr sz="900" spc="30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1F2329"/>
                </a:solidFill>
                <a:latin typeface="Segoe UI"/>
                <a:cs typeface="Segoe UI"/>
              </a:rPr>
              <a:t>they</a:t>
            </a:r>
            <a:r>
              <a:rPr sz="900" spc="20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only</a:t>
            </a:r>
            <a:r>
              <a:rPr sz="900" spc="1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use</a:t>
            </a:r>
            <a:r>
              <a:rPr sz="900" spc="20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1F2329"/>
                </a:solidFill>
                <a:latin typeface="Segoe UI"/>
                <a:cs typeface="Segoe UI"/>
              </a:rPr>
              <a:t>a</a:t>
            </a:r>
            <a:r>
              <a:rPr sz="900" spc="2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portion</a:t>
            </a:r>
            <a:r>
              <a:rPr sz="900" spc="-10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1F2329"/>
                </a:solidFill>
                <a:latin typeface="Segoe UI"/>
                <a:cs typeface="Segoe UI"/>
              </a:rPr>
              <a:t>of</a:t>
            </a:r>
            <a:r>
              <a:rPr sz="900" spc="1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the</a:t>
            </a:r>
            <a:r>
              <a:rPr sz="900" spc="1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1F2329"/>
                </a:solidFill>
                <a:latin typeface="Segoe UI"/>
                <a:cs typeface="Segoe UI"/>
              </a:rPr>
              <a:t>training</a:t>
            </a:r>
            <a:r>
              <a:rPr sz="900" spc="2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data.</a:t>
            </a:r>
            <a:r>
              <a:rPr sz="900" spc="1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1F2329"/>
                </a:solidFill>
                <a:latin typeface="Segoe UI"/>
                <a:cs typeface="Segoe UI"/>
              </a:rPr>
              <a:t>SVM</a:t>
            </a:r>
            <a:r>
              <a:rPr sz="900" spc="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performs</a:t>
            </a:r>
            <a:r>
              <a:rPr sz="900" spc="30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reasonably</a:t>
            </a:r>
            <a:r>
              <a:rPr sz="900" spc="2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well</a:t>
            </a:r>
            <a:r>
              <a:rPr sz="900" spc="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when </a:t>
            </a:r>
            <a:r>
              <a:rPr sz="900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there</a:t>
            </a:r>
            <a:r>
              <a:rPr sz="900" spc="20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is</a:t>
            </a:r>
            <a:r>
              <a:rPr sz="900" spc="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1F2329"/>
                </a:solidFill>
                <a:latin typeface="Segoe UI"/>
                <a:cs typeface="Segoe UI"/>
              </a:rPr>
              <a:t>a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large</a:t>
            </a:r>
            <a:r>
              <a:rPr sz="900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gap</a:t>
            </a:r>
            <a:r>
              <a:rPr sz="900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between</a:t>
            </a:r>
            <a:r>
              <a:rPr sz="900" spc="2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classes.</a:t>
            </a:r>
            <a:r>
              <a:rPr sz="900" spc="30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High-dimensional</a:t>
            </a:r>
            <a:r>
              <a:rPr sz="900" spc="1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spaces</a:t>
            </a:r>
            <a:r>
              <a:rPr sz="900" spc="1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are</a:t>
            </a:r>
            <a:r>
              <a:rPr sz="900" spc="1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better</a:t>
            </a:r>
            <a:r>
              <a:rPr sz="900" spc="1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suited</a:t>
            </a:r>
            <a:r>
              <a:rPr sz="900" spc="1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for</a:t>
            </a:r>
            <a:r>
              <a:rPr sz="900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SVM.</a:t>
            </a:r>
            <a:r>
              <a:rPr sz="900" spc="1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When…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9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egoe UI"/>
                <a:cs typeface="Segoe UI"/>
                <a:hlinkClick r:id="rId2"/>
              </a:rPr>
              <a:t>Check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Segoe UI"/>
              <a:cs typeface="Segoe UI"/>
            </a:endParaRPr>
          </a:p>
          <a:p>
            <a:pPr marL="33020" algn="ctr">
              <a:lnSpc>
                <a:spcPct val="100000"/>
              </a:lnSpc>
              <a:spcBef>
                <a:spcPts val="5"/>
              </a:spcBef>
            </a:pPr>
            <a:r>
              <a:rPr sz="1400" b="1" spc="-15" dirty="0">
                <a:latin typeface="Times New Roman"/>
                <a:cs typeface="Times New Roman"/>
              </a:rPr>
              <a:t>S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spc="-30" dirty="0">
                <a:latin typeface="Times New Roman"/>
                <a:cs typeface="Times New Roman"/>
              </a:rPr>
              <a:t>m</a:t>
            </a:r>
            <a:r>
              <a:rPr sz="1400" b="1" spc="-10" dirty="0">
                <a:latin typeface="Times New Roman"/>
                <a:cs typeface="Times New Roman"/>
              </a:rPr>
              <a:t>ila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y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30" dirty="0">
                <a:latin typeface="Segoe UI"/>
                <a:cs typeface="Segoe UI"/>
              </a:rPr>
              <a:t>8%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900" b="1" spc="-5" dirty="0">
                <a:solidFill>
                  <a:srgbClr val="1F2329"/>
                </a:solidFill>
                <a:latin typeface="Segoe UI"/>
                <a:cs typeface="Segoe UI"/>
              </a:rPr>
              <a:t>Title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:</a:t>
            </a:r>
            <a:r>
              <a:rPr sz="900" b="1" spc="-5" dirty="0">
                <a:solidFill>
                  <a:srgbClr val="0000FF"/>
                </a:solidFill>
                <a:latin typeface="Segoe UI"/>
                <a:cs typeface="Segoe UI"/>
              </a:rPr>
              <a:t>Pros </a:t>
            </a:r>
            <a:r>
              <a:rPr sz="900" b="1" spc="-15" dirty="0">
                <a:solidFill>
                  <a:srgbClr val="0000FF"/>
                </a:solidFill>
                <a:latin typeface="Segoe UI"/>
                <a:cs typeface="Segoe UI"/>
              </a:rPr>
              <a:t>and</a:t>
            </a:r>
            <a:r>
              <a:rPr sz="900" b="1" spc="70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900" b="1" dirty="0">
                <a:solidFill>
                  <a:srgbClr val="0000FF"/>
                </a:solidFill>
                <a:latin typeface="Segoe UI"/>
                <a:cs typeface="Segoe UI"/>
              </a:rPr>
              <a:t>cons</a:t>
            </a:r>
            <a:r>
              <a:rPr sz="900" b="1" spc="45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900" b="1" spc="-10" dirty="0">
                <a:solidFill>
                  <a:srgbClr val="0000FF"/>
                </a:solidFill>
                <a:latin typeface="Segoe UI"/>
                <a:cs typeface="Segoe UI"/>
              </a:rPr>
              <a:t>of</a:t>
            </a:r>
            <a:r>
              <a:rPr sz="900" b="1" spc="40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900" b="1" dirty="0">
                <a:solidFill>
                  <a:srgbClr val="0000FF"/>
                </a:solidFill>
                <a:latin typeface="Segoe UI"/>
                <a:cs typeface="Segoe UI"/>
              </a:rPr>
              <a:t>Support</a:t>
            </a:r>
            <a:r>
              <a:rPr sz="900" b="1" spc="10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900" b="1" dirty="0">
                <a:solidFill>
                  <a:srgbClr val="0000FF"/>
                </a:solidFill>
                <a:latin typeface="Segoe UI"/>
                <a:cs typeface="Segoe UI"/>
              </a:rPr>
              <a:t>Vector</a:t>
            </a:r>
            <a:r>
              <a:rPr sz="900" b="1" spc="10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Segoe UI"/>
                <a:cs typeface="Segoe UI"/>
              </a:rPr>
              <a:t>Machine</a:t>
            </a:r>
            <a:r>
              <a:rPr sz="900" b="1" spc="30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900" b="1" dirty="0">
                <a:solidFill>
                  <a:srgbClr val="0000FF"/>
                </a:solidFill>
                <a:latin typeface="Segoe UI"/>
                <a:cs typeface="Segoe UI"/>
              </a:rPr>
              <a:t>(SVM)</a:t>
            </a:r>
            <a:r>
              <a:rPr sz="900" b="1" spc="50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900" b="1" dirty="0">
                <a:solidFill>
                  <a:srgbClr val="0000FF"/>
                </a:solidFill>
                <a:latin typeface="Segoe UI"/>
                <a:cs typeface="Segoe UI"/>
              </a:rPr>
              <a:t>-</a:t>
            </a:r>
            <a:r>
              <a:rPr sz="900" b="1" spc="30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Segoe UI"/>
                <a:cs typeface="Segoe UI"/>
              </a:rPr>
              <a:t>RoboticsBiz </a:t>
            </a:r>
            <a:r>
              <a:rPr sz="9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egoe UI"/>
                <a:cs typeface="Segoe UI"/>
                <a:hlinkClick r:id="rId3"/>
              </a:rPr>
              <a:t>https://roboticsbiz.com/pros-and-cons-of-support-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900">
              <a:latin typeface="Segoe UI"/>
              <a:cs typeface="Segoe UI"/>
            </a:endParaRPr>
          </a:p>
          <a:p>
            <a:pPr marL="18415">
              <a:lnSpc>
                <a:spcPct val="100000"/>
              </a:lnSpc>
            </a:pPr>
            <a:r>
              <a:rPr sz="9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egoe UI"/>
                <a:cs typeface="Segoe UI"/>
                <a:hlinkClick r:id="rId3"/>
              </a:rPr>
              <a:t>vector-machine-svm/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3580" y="7849999"/>
            <a:ext cx="6236970" cy="10902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7780" algn="ctr">
              <a:lnSpc>
                <a:spcPct val="100000"/>
              </a:lnSpc>
              <a:spcBef>
                <a:spcPts val="660"/>
              </a:spcBef>
            </a:pPr>
            <a:r>
              <a:rPr sz="1400" b="1" spc="-15" dirty="0">
                <a:latin typeface="Times New Roman"/>
                <a:cs typeface="Times New Roman"/>
              </a:rPr>
              <a:t>S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spc="-30" dirty="0">
                <a:latin typeface="Times New Roman"/>
                <a:cs typeface="Times New Roman"/>
              </a:rPr>
              <a:t>m</a:t>
            </a:r>
            <a:r>
              <a:rPr sz="1400" b="1" spc="-10" dirty="0">
                <a:latin typeface="Times New Roman"/>
                <a:cs typeface="Times New Roman"/>
              </a:rPr>
              <a:t>ila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y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30" dirty="0">
                <a:latin typeface="Segoe UI"/>
                <a:cs typeface="Segoe UI"/>
              </a:rPr>
              <a:t>8%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200" spc="-10" dirty="0">
                <a:solidFill>
                  <a:srgbClr val="1F2329"/>
                </a:solidFill>
                <a:latin typeface="Segoe UI"/>
                <a:cs typeface="Segoe UI"/>
              </a:rPr>
              <a:t>Title:</a:t>
            </a:r>
            <a:r>
              <a:rPr sz="1200" spc="-10" dirty="0">
                <a:solidFill>
                  <a:srgbClr val="1F3761"/>
                </a:solidFill>
                <a:latin typeface="Calibri Light"/>
                <a:cs typeface="Calibri Light"/>
              </a:rPr>
              <a:t>Supervised</a:t>
            </a:r>
            <a:r>
              <a:rPr sz="1200" spc="-40" dirty="0">
                <a:solidFill>
                  <a:srgbClr val="1F3761"/>
                </a:solidFill>
                <a:latin typeface="Calibri Light"/>
                <a:cs typeface="Calibri Light"/>
              </a:rPr>
              <a:t> </a:t>
            </a:r>
            <a:r>
              <a:rPr sz="1200" spc="-5" dirty="0">
                <a:solidFill>
                  <a:srgbClr val="1F3761"/>
                </a:solidFill>
                <a:latin typeface="Calibri Light"/>
                <a:cs typeface="Calibri Light"/>
              </a:rPr>
              <a:t>Learning</a:t>
            </a:r>
            <a:r>
              <a:rPr sz="1200" spc="15" dirty="0">
                <a:solidFill>
                  <a:srgbClr val="1F3761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1F3761"/>
                </a:solidFill>
                <a:latin typeface="Calibri Light"/>
                <a:cs typeface="Calibri Light"/>
              </a:rPr>
              <a:t>-</a:t>
            </a:r>
            <a:r>
              <a:rPr sz="1200" spc="-10" dirty="0">
                <a:solidFill>
                  <a:srgbClr val="1F3761"/>
                </a:solidFill>
                <a:latin typeface="Calibri Light"/>
                <a:cs typeface="Calibri Light"/>
              </a:rPr>
              <a:t> Classification </a:t>
            </a:r>
            <a:r>
              <a:rPr sz="1200" spc="-15" dirty="0">
                <a:solidFill>
                  <a:srgbClr val="1F3761"/>
                </a:solidFill>
                <a:latin typeface="Calibri Light"/>
                <a:cs typeface="Calibri Light"/>
              </a:rPr>
              <a:t>Week</a:t>
            </a:r>
            <a:r>
              <a:rPr sz="1200" spc="10" dirty="0">
                <a:solidFill>
                  <a:srgbClr val="1F3761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1F3761"/>
                </a:solidFill>
                <a:latin typeface="Calibri Light"/>
                <a:cs typeface="Calibri Light"/>
              </a:rPr>
              <a:t>7</a:t>
            </a:r>
            <a:r>
              <a:rPr sz="1200" spc="-10" dirty="0">
                <a:solidFill>
                  <a:srgbClr val="1F3761"/>
                </a:solidFill>
                <a:latin typeface="Calibri Light"/>
                <a:cs typeface="Calibri Light"/>
              </a:rPr>
              <a:t> </a:t>
            </a:r>
            <a:r>
              <a:rPr sz="1200" spc="-5" dirty="0">
                <a:solidFill>
                  <a:srgbClr val="1F3761"/>
                </a:solidFill>
                <a:latin typeface="Calibri Light"/>
                <a:cs typeface="Calibri Light"/>
              </a:rPr>
              <a:t>Challenge</a:t>
            </a:r>
            <a:endParaRPr sz="1200">
              <a:latin typeface="Calibri Light"/>
              <a:cs typeface="Calibri Light"/>
            </a:endParaRPr>
          </a:p>
          <a:p>
            <a:pPr marL="55244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solidFill>
                  <a:srgbClr val="1F2329"/>
                </a:solidFill>
                <a:latin typeface="Segoe UI"/>
                <a:cs typeface="Segoe UI"/>
              </a:rPr>
              <a:t>Nov</a:t>
            </a:r>
            <a:r>
              <a:rPr sz="900" spc="13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6,</a:t>
            </a:r>
            <a:r>
              <a:rPr sz="900" spc="160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1F2329"/>
                </a:solidFill>
                <a:latin typeface="Segoe UI"/>
                <a:cs typeface="Segoe UI"/>
              </a:rPr>
              <a:t>2022</a:t>
            </a:r>
            <a:r>
              <a:rPr sz="900" spc="17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1F2329"/>
                </a:solidFill>
                <a:latin typeface="Segoe UI"/>
                <a:cs typeface="Segoe UI"/>
              </a:rPr>
              <a:t>—</a:t>
            </a:r>
            <a:r>
              <a:rPr sz="900" spc="18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When</a:t>
            </a:r>
            <a:r>
              <a:rPr sz="900" spc="204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15" dirty="0">
                <a:solidFill>
                  <a:srgbClr val="1F2329"/>
                </a:solidFill>
                <a:latin typeface="Segoe UI"/>
                <a:cs typeface="Segoe UI"/>
              </a:rPr>
              <a:t>the</a:t>
            </a:r>
            <a:r>
              <a:rPr sz="900" spc="18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number</a:t>
            </a:r>
            <a:r>
              <a:rPr sz="900" spc="170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1F2329"/>
                </a:solidFill>
                <a:latin typeface="Segoe UI"/>
                <a:cs typeface="Segoe UI"/>
              </a:rPr>
              <a:t>of</a:t>
            </a:r>
            <a:r>
              <a:rPr sz="900" spc="170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dimensions</a:t>
            </a:r>
            <a:r>
              <a:rPr sz="900" spc="100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exceeds</a:t>
            </a:r>
            <a:r>
              <a:rPr sz="900" spc="16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the</a:t>
            </a:r>
            <a:r>
              <a:rPr sz="900" spc="180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number</a:t>
            </a:r>
            <a:r>
              <a:rPr sz="900" spc="17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1F2329"/>
                </a:solidFill>
                <a:latin typeface="Segoe UI"/>
                <a:cs typeface="Segoe UI"/>
              </a:rPr>
              <a:t>of</a:t>
            </a:r>
            <a:r>
              <a:rPr sz="900" spc="170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samples,</a:t>
            </a:r>
            <a:r>
              <a:rPr sz="900" spc="13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1F2329"/>
                </a:solidFill>
                <a:latin typeface="Segoe UI"/>
                <a:cs typeface="Segoe UI"/>
              </a:rPr>
              <a:t>SVM</a:t>
            </a:r>
            <a:r>
              <a:rPr sz="900" spc="180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is</a:t>
            </a:r>
            <a:r>
              <a:rPr sz="900" spc="13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1F2329"/>
                </a:solidFill>
                <a:latin typeface="Segoe UI"/>
                <a:cs typeface="Segoe UI"/>
              </a:rPr>
              <a:t>useful.</a:t>
            </a:r>
            <a:r>
              <a:rPr sz="900" spc="19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1F2329"/>
                </a:solidFill>
                <a:latin typeface="Segoe UI"/>
                <a:cs typeface="Segoe UI"/>
              </a:rPr>
              <a:t>SVM</a:t>
            </a:r>
            <a:r>
              <a:rPr sz="900" spc="120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uses</a:t>
            </a:r>
            <a:r>
              <a:rPr sz="900" spc="190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memory</a:t>
            </a:r>
            <a:endParaRPr sz="900">
              <a:latin typeface="Segoe UI"/>
              <a:cs typeface="Segoe UI"/>
            </a:endParaRPr>
          </a:p>
          <a:p>
            <a:pPr marL="60960">
              <a:lnSpc>
                <a:spcPct val="100000"/>
              </a:lnSpc>
              <a:spcBef>
                <a:spcPts val="325"/>
              </a:spcBef>
            </a:pPr>
            <a:r>
              <a:rPr sz="900" spc="-10" dirty="0">
                <a:solidFill>
                  <a:srgbClr val="1F2329"/>
                </a:solidFill>
                <a:latin typeface="Segoe UI"/>
                <a:cs typeface="Segoe UI"/>
              </a:rPr>
              <a:t>effectively.</a:t>
            </a:r>
            <a:r>
              <a:rPr sz="900" spc="-5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1F2329"/>
                </a:solidFill>
                <a:latin typeface="Segoe UI"/>
                <a:cs typeface="Segoe UI"/>
              </a:rPr>
              <a:t>CONS</a:t>
            </a:r>
            <a:r>
              <a:rPr sz="900" spc="-1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1F2329"/>
                </a:solidFill>
                <a:latin typeface="Segoe UI"/>
                <a:cs typeface="Segoe UI"/>
              </a:rPr>
              <a:t>OF</a:t>
            </a:r>
            <a:r>
              <a:rPr sz="900" spc="-35" dirty="0">
                <a:solidFill>
                  <a:srgbClr val="1F2329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1F2329"/>
                </a:solidFill>
                <a:latin typeface="Segoe UI"/>
                <a:cs typeface="Segoe UI"/>
              </a:rPr>
              <a:t>SVM:.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9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egoe UI"/>
                <a:cs typeface="Segoe UI"/>
                <a:hlinkClick r:id="rId4"/>
              </a:rPr>
              <a:t>https://skill-lync.com/student-projects/supervised-learning-classification-week-7-challenge-75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02508" y="2045207"/>
            <a:ext cx="1141476" cy="201168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920496" y="6397752"/>
            <a:ext cx="6312535" cy="21590"/>
          </a:xfrm>
          <a:custGeom>
            <a:avLst/>
            <a:gdLst/>
            <a:ahLst/>
            <a:cxnLst/>
            <a:rect l="l" t="t" r="r" b="b"/>
            <a:pathLst>
              <a:path w="6312534" h="21589">
                <a:moveTo>
                  <a:pt x="6312408" y="0"/>
                </a:moveTo>
                <a:lnTo>
                  <a:pt x="0" y="0"/>
                </a:lnTo>
                <a:lnTo>
                  <a:pt x="0" y="21336"/>
                </a:lnTo>
                <a:lnTo>
                  <a:pt x="6312408" y="21336"/>
                </a:lnTo>
                <a:lnTo>
                  <a:pt x="6312408" y="0"/>
                </a:lnTo>
                <a:close/>
              </a:path>
            </a:pathLst>
          </a:custGeom>
          <a:solidFill>
            <a:srgbClr val="37C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0496" y="7684007"/>
            <a:ext cx="6312535" cy="21590"/>
          </a:xfrm>
          <a:custGeom>
            <a:avLst/>
            <a:gdLst/>
            <a:ahLst/>
            <a:cxnLst/>
            <a:rect l="l" t="t" r="r" b="b"/>
            <a:pathLst>
              <a:path w="6312534" h="21590">
                <a:moveTo>
                  <a:pt x="6312408" y="0"/>
                </a:moveTo>
                <a:lnTo>
                  <a:pt x="0" y="0"/>
                </a:lnTo>
                <a:lnTo>
                  <a:pt x="0" y="21336"/>
                </a:lnTo>
                <a:lnTo>
                  <a:pt x="6312408" y="21336"/>
                </a:lnTo>
                <a:lnTo>
                  <a:pt x="6312408" y="0"/>
                </a:lnTo>
                <a:close/>
              </a:path>
            </a:pathLst>
          </a:custGeom>
          <a:solidFill>
            <a:srgbClr val="37C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8260" y="3142488"/>
            <a:ext cx="158496" cy="67055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028700" y="3139439"/>
            <a:ext cx="609600" cy="609600"/>
            <a:chOff x="1028700" y="3139439"/>
            <a:chExt cx="609600" cy="609600"/>
          </a:xfrm>
        </p:grpSpPr>
        <p:sp>
          <p:nvSpPr>
            <p:cNvPr id="16" name="object 16"/>
            <p:cNvSpPr/>
            <p:nvPr/>
          </p:nvSpPr>
          <p:spPr>
            <a:xfrm>
              <a:off x="1028700" y="313943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60096" y="3301"/>
                  </a:lnTo>
                  <a:lnTo>
                    <a:pt x="216319" y="13080"/>
                  </a:lnTo>
                  <a:lnTo>
                    <a:pt x="174472" y="29209"/>
                  </a:lnTo>
                  <a:lnTo>
                    <a:pt x="135458" y="51307"/>
                  </a:lnTo>
                  <a:lnTo>
                    <a:pt x="100101" y="78866"/>
                  </a:lnTo>
                  <a:lnTo>
                    <a:pt x="69189" y="111378"/>
                  </a:lnTo>
                  <a:lnTo>
                    <a:pt x="43357" y="148081"/>
                  </a:lnTo>
                  <a:lnTo>
                    <a:pt x="23202" y="188086"/>
                  </a:lnTo>
                  <a:lnTo>
                    <a:pt x="9131" y="230631"/>
                  </a:lnTo>
                  <a:lnTo>
                    <a:pt x="1460" y="274954"/>
                  </a:lnTo>
                  <a:lnTo>
                    <a:pt x="0" y="304800"/>
                  </a:lnTo>
                  <a:lnTo>
                    <a:pt x="368" y="319658"/>
                  </a:lnTo>
                  <a:lnTo>
                    <a:pt x="5854" y="364235"/>
                  </a:lnTo>
                  <a:lnTo>
                    <a:pt x="17818" y="407415"/>
                  </a:lnTo>
                  <a:lnTo>
                    <a:pt x="35991" y="448436"/>
                  </a:lnTo>
                  <a:lnTo>
                    <a:pt x="59982" y="486409"/>
                  </a:lnTo>
                  <a:lnTo>
                    <a:pt x="89268" y="520318"/>
                  </a:lnTo>
                  <a:lnTo>
                    <a:pt x="123228" y="549655"/>
                  </a:lnTo>
                  <a:lnTo>
                    <a:pt x="161112" y="573531"/>
                  </a:lnTo>
                  <a:lnTo>
                    <a:pt x="202120" y="591692"/>
                  </a:lnTo>
                  <a:lnTo>
                    <a:pt x="245363" y="603757"/>
                  </a:lnTo>
                  <a:lnTo>
                    <a:pt x="289813" y="609218"/>
                  </a:lnTo>
                  <a:lnTo>
                    <a:pt x="304800" y="609599"/>
                  </a:lnTo>
                  <a:lnTo>
                    <a:pt x="319786" y="609218"/>
                  </a:lnTo>
                  <a:lnTo>
                    <a:pt x="364236" y="603757"/>
                  </a:lnTo>
                  <a:lnTo>
                    <a:pt x="407543" y="591692"/>
                  </a:lnTo>
                  <a:lnTo>
                    <a:pt x="448437" y="573531"/>
                  </a:lnTo>
                  <a:lnTo>
                    <a:pt x="486409" y="549655"/>
                  </a:lnTo>
                  <a:lnTo>
                    <a:pt x="520319" y="520318"/>
                  </a:lnTo>
                  <a:lnTo>
                    <a:pt x="549656" y="486409"/>
                  </a:lnTo>
                  <a:lnTo>
                    <a:pt x="573659" y="448436"/>
                  </a:lnTo>
                  <a:lnTo>
                    <a:pt x="591819" y="407415"/>
                  </a:lnTo>
                  <a:lnTo>
                    <a:pt x="603757" y="364235"/>
                  </a:lnTo>
                  <a:lnTo>
                    <a:pt x="609219" y="319658"/>
                  </a:lnTo>
                  <a:lnTo>
                    <a:pt x="609600" y="304800"/>
                  </a:lnTo>
                  <a:lnTo>
                    <a:pt x="609219" y="289813"/>
                  </a:lnTo>
                  <a:lnTo>
                    <a:pt x="603757" y="245363"/>
                  </a:lnTo>
                  <a:lnTo>
                    <a:pt x="591819" y="202056"/>
                  </a:lnTo>
                  <a:lnTo>
                    <a:pt x="573659" y="161035"/>
                  </a:lnTo>
                  <a:lnTo>
                    <a:pt x="549656" y="123189"/>
                  </a:lnTo>
                  <a:lnTo>
                    <a:pt x="520319" y="89280"/>
                  </a:lnTo>
                  <a:lnTo>
                    <a:pt x="486409" y="59943"/>
                  </a:lnTo>
                  <a:lnTo>
                    <a:pt x="448437" y="35940"/>
                  </a:lnTo>
                  <a:lnTo>
                    <a:pt x="407543" y="17779"/>
                  </a:lnTo>
                  <a:lnTo>
                    <a:pt x="364236" y="5841"/>
                  </a:lnTo>
                  <a:lnTo>
                    <a:pt x="319786" y="38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78992" y="3189731"/>
              <a:ext cx="509270" cy="509270"/>
            </a:xfrm>
            <a:custGeom>
              <a:avLst/>
              <a:gdLst/>
              <a:ahLst/>
              <a:cxnLst/>
              <a:rect l="l" t="t" r="r" b="b"/>
              <a:pathLst>
                <a:path w="509269" h="509270">
                  <a:moveTo>
                    <a:pt x="266319" y="0"/>
                  </a:moveTo>
                  <a:lnTo>
                    <a:pt x="242697" y="0"/>
                  </a:lnTo>
                  <a:lnTo>
                    <a:pt x="234442" y="381"/>
                  </a:lnTo>
                  <a:lnTo>
                    <a:pt x="185915" y="8382"/>
                  </a:lnTo>
                  <a:lnTo>
                    <a:pt x="147281" y="22225"/>
                  </a:lnTo>
                  <a:lnTo>
                    <a:pt x="104660" y="46863"/>
                  </a:lnTo>
                  <a:lnTo>
                    <a:pt x="67665" y="79375"/>
                  </a:lnTo>
                  <a:lnTo>
                    <a:pt x="37706" y="118364"/>
                  </a:lnTo>
                  <a:lnTo>
                    <a:pt x="15938" y="162433"/>
                  </a:lnTo>
                  <a:lnTo>
                    <a:pt x="3213" y="209931"/>
                  </a:lnTo>
                  <a:lnTo>
                    <a:pt x="0" y="242697"/>
                  </a:lnTo>
                  <a:lnTo>
                    <a:pt x="0" y="266319"/>
                  </a:lnTo>
                  <a:lnTo>
                    <a:pt x="6426" y="315087"/>
                  </a:lnTo>
                  <a:lnTo>
                    <a:pt x="22237" y="361696"/>
                  </a:lnTo>
                  <a:lnTo>
                    <a:pt x="46837" y="404241"/>
                  </a:lnTo>
                  <a:lnTo>
                    <a:pt x="79286" y="441198"/>
                  </a:lnTo>
                  <a:lnTo>
                    <a:pt x="118325" y="471170"/>
                  </a:lnTo>
                  <a:lnTo>
                    <a:pt x="162471" y="493014"/>
                  </a:lnTo>
                  <a:lnTo>
                    <a:pt x="201930" y="504190"/>
                  </a:lnTo>
                  <a:lnTo>
                    <a:pt x="242697" y="509016"/>
                  </a:lnTo>
                  <a:lnTo>
                    <a:pt x="266319" y="509016"/>
                  </a:lnTo>
                  <a:lnTo>
                    <a:pt x="314960" y="502539"/>
                  </a:lnTo>
                  <a:lnTo>
                    <a:pt x="369062" y="483235"/>
                  </a:lnTo>
                  <a:lnTo>
                    <a:pt x="404241" y="462026"/>
                  </a:lnTo>
                  <a:lnTo>
                    <a:pt x="441325" y="429641"/>
                  </a:lnTo>
                  <a:lnTo>
                    <a:pt x="471297" y="390525"/>
                  </a:lnTo>
                  <a:lnTo>
                    <a:pt x="493014" y="346583"/>
                  </a:lnTo>
                  <a:lnTo>
                    <a:pt x="504190" y="307086"/>
                  </a:lnTo>
                  <a:lnTo>
                    <a:pt x="509016" y="266319"/>
                  </a:lnTo>
                  <a:lnTo>
                    <a:pt x="509016" y="242697"/>
                  </a:lnTo>
                  <a:lnTo>
                    <a:pt x="502539" y="193801"/>
                  </a:lnTo>
                  <a:lnTo>
                    <a:pt x="486664" y="147193"/>
                  </a:lnTo>
                  <a:lnTo>
                    <a:pt x="462153" y="104775"/>
                  </a:lnTo>
                  <a:lnTo>
                    <a:pt x="429641" y="67691"/>
                  </a:lnTo>
                  <a:lnTo>
                    <a:pt x="390525" y="37719"/>
                  </a:lnTo>
                  <a:lnTo>
                    <a:pt x="346456" y="16001"/>
                  </a:lnTo>
                  <a:lnTo>
                    <a:pt x="298958" y="3175"/>
                  </a:lnTo>
                  <a:lnTo>
                    <a:pt x="26631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252215" y="3139255"/>
            <a:ext cx="610235" cy="610235"/>
            <a:chOff x="3252215" y="3139255"/>
            <a:chExt cx="610235" cy="610235"/>
          </a:xfrm>
        </p:grpSpPr>
        <p:sp>
          <p:nvSpPr>
            <p:cNvPr id="19" name="object 19"/>
            <p:cNvSpPr/>
            <p:nvPr/>
          </p:nvSpPr>
          <p:spPr>
            <a:xfrm>
              <a:off x="3252215" y="313944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60096" y="3301"/>
                  </a:lnTo>
                  <a:lnTo>
                    <a:pt x="216281" y="13080"/>
                  </a:lnTo>
                  <a:lnTo>
                    <a:pt x="174498" y="29209"/>
                  </a:lnTo>
                  <a:lnTo>
                    <a:pt x="135509" y="51307"/>
                  </a:lnTo>
                  <a:lnTo>
                    <a:pt x="100075" y="78866"/>
                  </a:lnTo>
                  <a:lnTo>
                    <a:pt x="69214" y="111378"/>
                  </a:lnTo>
                  <a:lnTo>
                    <a:pt x="43307" y="148081"/>
                  </a:lnTo>
                  <a:lnTo>
                    <a:pt x="23241" y="188086"/>
                  </a:lnTo>
                  <a:lnTo>
                    <a:pt x="9144" y="230631"/>
                  </a:lnTo>
                  <a:lnTo>
                    <a:pt x="1524" y="274954"/>
                  </a:lnTo>
                  <a:lnTo>
                    <a:pt x="0" y="304800"/>
                  </a:lnTo>
                  <a:lnTo>
                    <a:pt x="381" y="319658"/>
                  </a:lnTo>
                  <a:lnTo>
                    <a:pt x="5842" y="364235"/>
                  </a:lnTo>
                  <a:lnTo>
                    <a:pt x="17780" y="407415"/>
                  </a:lnTo>
                  <a:lnTo>
                    <a:pt x="35941" y="448436"/>
                  </a:lnTo>
                  <a:lnTo>
                    <a:pt x="59944" y="486409"/>
                  </a:lnTo>
                  <a:lnTo>
                    <a:pt x="89281" y="520318"/>
                  </a:lnTo>
                  <a:lnTo>
                    <a:pt x="123189" y="549655"/>
                  </a:lnTo>
                  <a:lnTo>
                    <a:pt x="161162" y="573531"/>
                  </a:lnTo>
                  <a:lnTo>
                    <a:pt x="202057" y="591692"/>
                  </a:lnTo>
                  <a:lnTo>
                    <a:pt x="245363" y="603757"/>
                  </a:lnTo>
                  <a:lnTo>
                    <a:pt x="289813" y="609218"/>
                  </a:lnTo>
                  <a:lnTo>
                    <a:pt x="304800" y="609599"/>
                  </a:lnTo>
                  <a:lnTo>
                    <a:pt x="319786" y="609218"/>
                  </a:lnTo>
                  <a:lnTo>
                    <a:pt x="364236" y="603757"/>
                  </a:lnTo>
                  <a:lnTo>
                    <a:pt x="407543" y="591692"/>
                  </a:lnTo>
                  <a:lnTo>
                    <a:pt x="448437" y="573531"/>
                  </a:lnTo>
                  <a:lnTo>
                    <a:pt x="486410" y="549655"/>
                  </a:lnTo>
                  <a:lnTo>
                    <a:pt x="520319" y="520318"/>
                  </a:lnTo>
                  <a:lnTo>
                    <a:pt x="549656" y="486409"/>
                  </a:lnTo>
                  <a:lnTo>
                    <a:pt x="573659" y="448436"/>
                  </a:lnTo>
                  <a:lnTo>
                    <a:pt x="591820" y="407415"/>
                  </a:lnTo>
                  <a:lnTo>
                    <a:pt x="603758" y="364235"/>
                  </a:lnTo>
                  <a:lnTo>
                    <a:pt x="609219" y="319658"/>
                  </a:lnTo>
                  <a:lnTo>
                    <a:pt x="609600" y="304800"/>
                  </a:lnTo>
                  <a:lnTo>
                    <a:pt x="609219" y="289813"/>
                  </a:lnTo>
                  <a:lnTo>
                    <a:pt x="603758" y="245363"/>
                  </a:lnTo>
                  <a:lnTo>
                    <a:pt x="591820" y="202056"/>
                  </a:lnTo>
                  <a:lnTo>
                    <a:pt x="573659" y="161035"/>
                  </a:lnTo>
                  <a:lnTo>
                    <a:pt x="549656" y="123189"/>
                  </a:lnTo>
                  <a:lnTo>
                    <a:pt x="520319" y="89280"/>
                  </a:lnTo>
                  <a:lnTo>
                    <a:pt x="486410" y="59943"/>
                  </a:lnTo>
                  <a:lnTo>
                    <a:pt x="448437" y="35940"/>
                  </a:lnTo>
                  <a:lnTo>
                    <a:pt x="407543" y="17779"/>
                  </a:lnTo>
                  <a:lnTo>
                    <a:pt x="364236" y="5841"/>
                  </a:lnTo>
                  <a:lnTo>
                    <a:pt x="319786" y="38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73551" y="3186684"/>
              <a:ext cx="408305" cy="542290"/>
            </a:xfrm>
            <a:custGeom>
              <a:avLst/>
              <a:gdLst/>
              <a:ahLst/>
              <a:cxnLst/>
              <a:rect l="l" t="t" r="r" b="b"/>
              <a:pathLst>
                <a:path w="408304" h="542289">
                  <a:moveTo>
                    <a:pt x="407924" y="513207"/>
                  </a:moveTo>
                  <a:lnTo>
                    <a:pt x="404749" y="514985"/>
                  </a:lnTo>
                  <a:lnTo>
                    <a:pt x="398272" y="517779"/>
                  </a:lnTo>
                  <a:lnTo>
                    <a:pt x="358901" y="531876"/>
                  </a:lnTo>
                  <a:lnTo>
                    <a:pt x="318008" y="539877"/>
                  </a:lnTo>
                  <a:lnTo>
                    <a:pt x="283210" y="541909"/>
                  </a:lnTo>
                  <a:lnTo>
                    <a:pt x="276225" y="541782"/>
                  </a:lnTo>
                  <a:lnTo>
                    <a:pt x="234696" y="537718"/>
                  </a:lnTo>
                  <a:lnTo>
                    <a:pt x="194183" y="527431"/>
                  </a:lnTo>
                  <a:lnTo>
                    <a:pt x="155701" y="511429"/>
                  </a:lnTo>
                  <a:lnTo>
                    <a:pt x="119887" y="489839"/>
                  </a:lnTo>
                  <a:lnTo>
                    <a:pt x="87757" y="463296"/>
                  </a:lnTo>
                  <a:lnTo>
                    <a:pt x="59689" y="432308"/>
                  </a:lnTo>
                  <a:lnTo>
                    <a:pt x="36575" y="397637"/>
                  </a:lnTo>
                  <a:lnTo>
                    <a:pt x="10160" y="333248"/>
                  </a:lnTo>
                  <a:lnTo>
                    <a:pt x="2032" y="292354"/>
                  </a:lnTo>
                  <a:lnTo>
                    <a:pt x="0" y="257556"/>
                  </a:lnTo>
                  <a:lnTo>
                    <a:pt x="126" y="250698"/>
                  </a:lnTo>
                  <a:lnTo>
                    <a:pt x="4318" y="209169"/>
                  </a:lnTo>
                  <a:lnTo>
                    <a:pt x="14477" y="168656"/>
                  </a:lnTo>
                  <a:lnTo>
                    <a:pt x="30480" y="130175"/>
                  </a:lnTo>
                  <a:lnTo>
                    <a:pt x="52070" y="94361"/>
                  </a:lnTo>
                  <a:lnTo>
                    <a:pt x="78612" y="62102"/>
                  </a:lnTo>
                  <a:lnTo>
                    <a:pt x="109600" y="34163"/>
                  </a:lnTo>
                  <a:lnTo>
                    <a:pt x="144399" y="11049"/>
                  </a:lnTo>
                  <a:lnTo>
                    <a:pt x="162940" y="1397"/>
                  </a:lnTo>
                  <a:lnTo>
                    <a:pt x="166370" y="0"/>
                  </a:lnTo>
                </a:path>
              </a:pathLst>
            </a:custGeom>
            <a:ln w="38944">
              <a:solidFill>
                <a:srgbClr val="0D80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53967" y="3160776"/>
              <a:ext cx="287020" cy="566420"/>
            </a:xfrm>
            <a:custGeom>
              <a:avLst/>
              <a:gdLst/>
              <a:ahLst/>
              <a:cxnLst/>
              <a:rect l="l" t="t" r="r" b="b"/>
              <a:pathLst>
                <a:path w="287020" h="566420">
                  <a:moveTo>
                    <a:pt x="0" y="253"/>
                  </a:moveTo>
                  <a:lnTo>
                    <a:pt x="3683" y="0"/>
                  </a:lnTo>
                  <a:lnTo>
                    <a:pt x="45212" y="3048"/>
                  </a:lnTo>
                  <a:lnTo>
                    <a:pt x="85852" y="12192"/>
                  </a:lnTo>
                  <a:lnTo>
                    <a:pt x="124587" y="27177"/>
                  </a:lnTo>
                  <a:lnTo>
                    <a:pt x="160909" y="47751"/>
                  </a:lnTo>
                  <a:lnTo>
                    <a:pt x="193675" y="73405"/>
                  </a:lnTo>
                  <a:lnTo>
                    <a:pt x="222250" y="103631"/>
                  </a:lnTo>
                  <a:lnTo>
                    <a:pt x="246253" y="137668"/>
                  </a:lnTo>
                  <a:lnTo>
                    <a:pt x="264922" y="174878"/>
                  </a:lnTo>
                  <a:lnTo>
                    <a:pt x="278003" y="214375"/>
                  </a:lnTo>
                  <a:lnTo>
                    <a:pt x="285115" y="255524"/>
                  </a:lnTo>
                  <a:lnTo>
                    <a:pt x="286512" y="283209"/>
                  </a:lnTo>
                  <a:lnTo>
                    <a:pt x="283464" y="324866"/>
                  </a:lnTo>
                  <a:lnTo>
                    <a:pt x="274320" y="365505"/>
                  </a:lnTo>
                  <a:lnTo>
                    <a:pt x="259334" y="404368"/>
                  </a:lnTo>
                  <a:lnTo>
                    <a:pt x="238887" y="440563"/>
                  </a:lnTo>
                  <a:lnTo>
                    <a:pt x="213233" y="473456"/>
                  </a:lnTo>
                  <a:lnTo>
                    <a:pt x="183007" y="502158"/>
                  </a:lnTo>
                  <a:lnTo>
                    <a:pt x="149098" y="526161"/>
                  </a:lnTo>
                  <a:lnTo>
                    <a:pt x="111887" y="544957"/>
                  </a:lnTo>
                  <a:lnTo>
                    <a:pt x="72390" y="558038"/>
                  </a:lnTo>
                  <a:lnTo>
                    <a:pt x="31496" y="565150"/>
                  </a:lnTo>
                  <a:lnTo>
                    <a:pt x="3810" y="566420"/>
                  </a:lnTo>
                  <a:lnTo>
                    <a:pt x="0" y="566293"/>
                  </a:lnTo>
                </a:path>
              </a:pathLst>
            </a:custGeom>
            <a:ln w="43041">
              <a:solidFill>
                <a:srgbClr val="0D80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02507" y="3189732"/>
              <a:ext cx="509270" cy="509270"/>
            </a:xfrm>
            <a:custGeom>
              <a:avLst/>
              <a:gdLst/>
              <a:ahLst/>
              <a:cxnLst/>
              <a:rect l="l" t="t" r="r" b="b"/>
              <a:pathLst>
                <a:path w="509270" h="509270">
                  <a:moveTo>
                    <a:pt x="266318" y="0"/>
                  </a:moveTo>
                  <a:lnTo>
                    <a:pt x="242696" y="0"/>
                  </a:lnTo>
                  <a:lnTo>
                    <a:pt x="234441" y="381"/>
                  </a:lnTo>
                  <a:lnTo>
                    <a:pt x="185927" y="8382"/>
                  </a:lnTo>
                  <a:lnTo>
                    <a:pt x="147319" y="22225"/>
                  </a:lnTo>
                  <a:lnTo>
                    <a:pt x="104775" y="46863"/>
                  </a:lnTo>
                  <a:lnTo>
                    <a:pt x="67690" y="79375"/>
                  </a:lnTo>
                  <a:lnTo>
                    <a:pt x="37718" y="118364"/>
                  </a:lnTo>
                  <a:lnTo>
                    <a:pt x="16001" y="162433"/>
                  </a:lnTo>
                  <a:lnTo>
                    <a:pt x="3301" y="209931"/>
                  </a:lnTo>
                  <a:lnTo>
                    <a:pt x="0" y="242697"/>
                  </a:lnTo>
                  <a:lnTo>
                    <a:pt x="0" y="266319"/>
                  </a:lnTo>
                  <a:lnTo>
                    <a:pt x="6476" y="315087"/>
                  </a:lnTo>
                  <a:lnTo>
                    <a:pt x="22351" y="361696"/>
                  </a:lnTo>
                  <a:lnTo>
                    <a:pt x="46862" y="404241"/>
                  </a:lnTo>
                  <a:lnTo>
                    <a:pt x="79375" y="441198"/>
                  </a:lnTo>
                  <a:lnTo>
                    <a:pt x="118490" y="471170"/>
                  </a:lnTo>
                  <a:lnTo>
                    <a:pt x="162432" y="493014"/>
                  </a:lnTo>
                  <a:lnTo>
                    <a:pt x="201929" y="504190"/>
                  </a:lnTo>
                  <a:lnTo>
                    <a:pt x="242696" y="508889"/>
                  </a:lnTo>
                  <a:lnTo>
                    <a:pt x="266318" y="508889"/>
                  </a:lnTo>
                  <a:lnTo>
                    <a:pt x="315087" y="502539"/>
                  </a:lnTo>
                  <a:lnTo>
                    <a:pt x="369188" y="483235"/>
                  </a:lnTo>
                  <a:lnTo>
                    <a:pt x="404240" y="462026"/>
                  </a:lnTo>
                  <a:lnTo>
                    <a:pt x="441325" y="429641"/>
                  </a:lnTo>
                  <a:lnTo>
                    <a:pt x="471296" y="390525"/>
                  </a:lnTo>
                  <a:lnTo>
                    <a:pt x="493013" y="346583"/>
                  </a:lnTo>
                  <a:lnTo>
                    <a:pt x="504189" y="307086"/>
                  </a:lnTo>
                  <a:lnTo>
                    <a:pt x="509015" y="266319"/>
                  </a:lnTo>
                  <a:lnTo>
                    <a:pt x="509015" y="242697"/>
                  </a:lnTo>
                  <a:lnTo>
                    <a:pt x="502538" y="193801"/>
                  </a:lnTo>
                  <a:lnTo>
                    <a:pt x="486663" y="147193"/>
                  </a:lnTo>
                  <a:lnTo>
                    <a:pt x="462152" y="104775"/>
                  </a:lnTo>
                  <a:lnTo>
                    <a:pt x="429640" y="67691"/>
                  </a:lnTo>
                  <a:lnTo>
                    <a:pt x="390525" y="37719"/>
                  </a:lnTo>
                  <a:lnTo>
                    <a:pt x="346582" y="16001"/>
                  </a:lnTo>
                  <a:lnTo>
                    <a:pt x="298957" y="3175"/>
                  </a:lnTo>
                  <a:lnTo>
                    <a:pt x="266318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0098" y="847420"/>
            <a:ext cx="1520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USER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MANU</a:t>
            </a:r>
            <a:r>
              <a:rPr sz="1600" b="1" spc="-10" dirty="0">
                <a:latin typeface="Times New Roman"/>
                <a:cs typeface="Times New Roman"/>
              </a:rPr>
              <a:t>A</a:t>
            </a:r>
            <a:r>
              <a:rPr sz="1600" b="1" spc="-5" dirty="0"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2723" y="1287907"/>
            <a:ext cx="6258560" cy="821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4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ign</a:t>
            </a:r>
            <a:r>
              <a:rPr sz="1400" b="1" u="heavy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chec</a:t>
            </a:r>
            <a:r>
              <a:rPr sz="14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lis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2899"/>
              </a:lnSpc>
            </a:pPr>
            <a:r>
              <a:rPr sz="1200" spc="-5" dirty="0">
                <a:latin typeface="Times New Roman"/>
                <a:cs typeface="Times New Roman"/>
              </a:rPr>
              <a:t>Planning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checklist can </a:t>
            </a:r>
            <a:r>
              <a:rPr sz="1200" spc="-10" dirty="0">
                <a:latin typeface="Times New Roman"/>
                <a:cs typeface="Times New Roman"/>
              </a:rPr>
              <a:t>offer </a:t>
            </a:r>
            <a:r>
              <a:rPr sz="1200" spc="-5" dirty="0">
                <a:latin typeface="Times New Roman"/>
                <a:cs typeface="Times New Roman"/>
              </a:rPr>
              <a:t>assistance guarantee </a:t>
            </a:r>
            <a:r>
              <a:rPr sz="1200" dirty="0">
                <a:latin typeface="Times New Roman"/>
                <a:cs typeface="Times New Roman"/>
              </a:rPr>
              <a:t>that the </a:t>
            </a:r>
            <a:r>
              <a:rPr sz="1200" spc="-10" dirty="0">
                <a:latin typeface="Times New Roman"/>
                <a:cs typeface="Times New Roman"/>
              </a:rPr>
              <a:t>prescient </a:t>
            </a:r>
            <a:r>
              <a:rPr sz="1200" spc="-5" dirty="0">
                <a:latin typeface="Times New Roman"/>
                <a:cs typeface="Times New Roman"/>
              </a:rPr>
              <a:t>demonstrate </a:t>
            </a:r>
            <a:r>
              <a:rPr sz="1200" spc="-15" dirty="0">
                <a:latin typeface="Times New Roman"/>
                <a:cs typeface="Times New Roman"/>
              </a:rPr>
              <a:t>for </a:t>
            </a:r>
            <a:r>
              <a:rPr sz="1200" spc="-10" dirty="0">
                <a:latin typeface="Times New Roman"/>
                <a:cs typeface="Times New Roman"/>
              </a:rPr>
              <a:t>air </a:t>
            </a:r>
            <a:r>
              <a:rPr sz="1200" dirty="0">
                <a:latin typeface="Times New Roman"/>
                <a:cs typeface="Times New Roman"/>
              </a:rPr>
              <a:t>quality index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(AQI)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utilizing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vector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machine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(SVM)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precise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comprehensive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way.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Here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few</a:t>
            </a:r>
            <a:r>
              <a:rPr sz="1200" spc="-5" dirty="0">
                <a:latin typeface="Times New Roman"/>
                <a:cs typeface="Times New Roman"/>
              </a:rPr>
              <a:t> key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things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incorporate </a:t>
            </a:r>
            <a:r>
              <a:rPr sz="1200" spc="-10" dirty="0">
                <a:latin typeface="Times New Roman"/>
                <a:cs typeface="Times New Roman"/>
              </a:rPr>
              <a:t>within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checklist: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469900" marR="8890" indent="-228600" algn="just">
              <a:lnSpc>
                <a:spcPct val="103299"/>
              </a:lnSpc>
              <a:buFont typeface="Symbol"/>
              <a:buChar char=""/>
              <a:tabLst>
                <a:tab pos="469900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Information collection</a:t>
            </a:r>
            <a:r>
              <a:rPr sz="1200" spc="-5" dirty="0">
                <a:latin typeface="Times New Roman"/>
                <a:cs typeface="Times New Roman"/>
              </a:rPr>
              <a:t>: </a:t>
            </a:r>
            <a:r>
              <a:rPr sz="1200" spc="-15" dirty="0">
                <a:latin typeface="Times New Roman"/>
                <a:cs typeface="Times New Roman"/>
              </a:rPr>
              <a:t>assemble </a:t>
            </a:r>
            <a:r>
              <a:rPr sz="1200" spc="-5" dirty="0">
                <a:latin typeface="Times New Roman"/>
                <a:cs typeface="Times New Roman"/>
              </a:rPr>
              <a:t>chronicled </a:t>
            </a:r>
            <a:r>
              <a:rPr sz="1200" dirty="0">
                <a:latin typeface="Times New Roman"/>
                <a:cs typeface="Times New Roman"/>
              </a:rPr>
              <a:t>data an </a:t>
            </a:r>
            <a:r>
              <a:rPr sz="1200" spc="-15" dirty="0">
                <a:latin typeface="Times New Roman"/>
                <a:cs typeface="Times New Roman"/>
              </a:rPr>
              <a:t>AQI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meteorological </a:t>
            </a:r>
            <a:r>
              <a:rPr sz="1200" dirty="0">
                <a:latin typeface="Times New Roman"/>
                <a:cs typeface="Times New Roman"/>
              </a:rPr>
              <a:t>parameters </a:t>
            </a:r>
            <a:r>
              <a:rPr sz="1200" spc="-15" dirty="0">
                <a:latin typeface="Times New Roman"/>
                <a:cs typeface="Times New Roman"/>
              </a:rPr>
              <a:t>for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target </a:t>
            </a:r>
            <a:r>
              <a:rPr sz="1200" spc="-30" dirty="0">
                <a:latin typeface="Times New Roman"/>
                <a:cs typeface="Times New Roman"/>
              </a:rPr>
              <a:t>city. </a:t>
            </a:r>
            <a:r>
              <a:rPr sz="1200" spc="-5" dirty="0">
                <a:latin typeface="Times New Roman"/>
                <a:cs typeface="Times New Roman"/>
              </a:rPr>
              <a:t>Ensure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the information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exact, dependable,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covers </a:t>
            </a:r>
            <a:r>
              <a:rPr sz="1200" dirty="0">
                <a:latin typeface="Times New Roman"/>
                <a:cs typeface="Times New Roman"/>
              </a:rPr>
              <a:t>a adequately </a:t>
            </a:r>
            <a:r>
              <a:rPr sz="1200" spc="-10" dirty="0">
                <a:latin typeface="Times New Roman"/>
                <a:cs typeface="Times New Roman"/>
              </a:rPr>
              <a:t>long </a:t>
            </a:r>
            <a:r>
              <a:rPr sz="1200" spc="-5" dirty="0">
                <a:latin typeface="Times New Roman"/>
                <a:cs typeface="Times New Roman"/>
              </a:rPr>
              <a:t> period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capture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regular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activities.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400">
              <a:latin typeface="Times New Roman"/>
              <a:cs typeface="Times New Roman"/>
            </a:endParaRPr>
          </a:p>
          <a:p>
            <a:pPr marL="469900" marR="9525" indent="-228600" algn="just">
              <a:lnSpc>
                <a:spcPct val="102899"/>
              </a:lnSpc>
              <a:spcBef>
                <a:spcPts val="5"/>
              </a:spcBef>
              <a:buFont typeface="Symbol"/>
              <a:buChar char=""/>
              <a:tabLst>
                <a:tab pos="469900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Information 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pre-processing</a:t>
            </a:r>
            <a:r>
              <a:rPr sz="1200" spc="-10" dirty="0">
                <a:latin typeface="Times New Roman"/>
                <a:cs typeface="Times New Roman"/>
              </a:rPr>
              <a:t>: </a:t>
            </a:r>
            <a:r>
              <a:rPr sz="1200" spc="-5" dirty="0">
                <a:latin typeface="Times New Roman"/>
                <a:cs typeface="Times New Roman"/>
              </a:rPr>
              <a:t>clean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evacuate </a:t>
            </a:r>
            <a:r>
              <a:rPr sz="1200" spc="-5" dirty="0">
                <a:latin typeface="Times New Roman"/>
                <a:cs typeface="Times New Roman"/>
              </a:rPr>
              <a:t>exceptions, </a:t>
            </a:r>
            <a:r>
              <a:rPr sz="1200" spc="-15" dirty="0">
                <a:latin typeface="Times New Roman"/>
                <a:cs typeface="Times New Roman"/>
              </a:rPr>
              <a:t>lost values,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irregularities. Perform feature selection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5" dirty="0">
                <a:latin typeface="Times New Roman"/>
                <a:cs typeface="Times New Roman"/>
              </a:rPr>
              <a:t>distinguish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forecast significant </a:t>
            </a:r>
            <a:r>
              <a:rPr sz="1200" spc="-5" dirty="0">
                <a:latin typeface="Times New Roman"/>
                <a:cs typeface="Times New Roman"/>
              </a:rPr>
              <a:t>meteorological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parameters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influence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AQI.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450">
              <a:latin typeface="Times New Roman"/>
              <a:cs typeface="Times New Roman"/>
            </a:endParaRPr>
          </a:p>
          <a:p>
            <a:pPr marL="469900" marR="5715" indent="-228600" algn="just">
              <a:lnSpc>
                <a:spcPct val="102499"/>
              </a:lnSpc>
              <a:buFont typeface="Symbol"/>
              <a:buChar char=""/>
              <a:tabLst>
                <a:tab pos="469900" algn="l"/>
              </a:tabLst>
            </a:pP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 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splitting</a:t>
            </a:r>
            <a:r>
              <a:rPr sz="1200" spc="-10" dirty="0">
                <a:latin typeface="Times New Roman"/>
                <a:cs typeface="Times New Roman"/>
              </a:rPr>
              <a:t>: </a:t>
            </a:r>
            <a:r>
              <a:rPr sz="1200" dirty="0">
                <a:latin typeface="Times New Roman"/>
                <a:cs typeface="Times New Roman"/>
              </a:rPr>
              <a:t>separate the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spc="-10" dirty="0">
                <a:latin typeface="Times New Roman"/>
                <a:cs typeface="Times New Roman"/>
              </a:rPr>
              <a:t>into </a:t>
            </a:r>
            <a:r>
              <a:rPr sz="1200" spc="-5" dirty="0">
                <a:latin typeface="Times New Roman"/>
                <a:cs typeface="Times New Roman"/>
              </a:rPr>
              <a:t>preparing, </a:t>
            </a:r>
            <a:r>
              <a:rPr sz="1200" spc="-15" dirty="0">
                <a:latin typeface="Times New Roman"/>
                <a:cs typeface="Times New Roman"/>
              </a:rPr>
              <a:t>approval, and </a:t>
            </a:r>
            <a:r>
              <a:rPr sz="1200" dirty="0">
                <a:latin typeface="Times New Roman"/>
                <a:cs typeface="Times New Roman"/>
              </a:rPr>
              <a:t>test </a:t>
            </a:r>
            <a:r>
              <a:rPr sz="1200" spc="-15" dirty="0">
                <a:latin typeface="Times New Roman"/>
                <a:cs typeface="Times New Roman"/>
              </a:rPr>
              <a:t>sets. </a:t>
            </a:r>
            <a:r>
              <a:rPr sz="1200" spc="-5" dirty="0">
                <a:latin typeface="Times New Roman"/>
                <a:cs typeface="Times New Roman"/>
              </a:rPr>
              <a:t>Ensure </a:t>
            </a:r>
            <a:r>
              <a:rPr sz="1200" spc="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arbitrarily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inspected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stratified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dodge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overfitting.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450">
              <a:latin typeface="Times New Roman"/>
              <a:cs typeface="Times New Roman"/>
            </a:endParaRPr>
          </a:p>
          <a:p>
            <a:pPr marL="469900" marR="5080" indent="-228600" algn="just">
              <a:lnSpc>
                <a:spcPct val="102899"/>
              </a:lnSpc>
              <a:buFont typeface="Symbol"/>
              <a:buChar char=""/>
              <a:tabLst>
                <a:tab pos="469900" algn="l"/>
              </a:tabLst>
            </a:pP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SVM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model selection</a:t>
            </a:r>
            <a:r>
              <a:rPr sz="1200" spc="-5" dirty="0">
                <a:latin typeface="Times New Roman"/>
                <a:cs typeface="Times New Roman"/>
              </a:rPr>
              <a:t>: </a:t>
            </a:r>
            <a:r>
              <a:rPr sz="1200" spc="-10" dirty="0">
                <a:latin typeface="Times New Roman"/>
                <a:cs typeface="Times New Roman"/>
              </a:rPr>
              <a:t>select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suitable </a:t>
            </a:r>
            <a:r>
              <a:rPr sz="1200" spc="-10" dirty="0">
                <a:latin typeface="Times New Roman"/>
                <a:cs typeface="Times New Roman"/>
              </a:rPr>
              <a:t>SVM </a:t>
            </a:r>
            <a:r>
              <a:rPr sz="1200" dirty="0">
                <a:latin typeface="Times New Roman"/>
                <a:cs typeface="Times New Roman"/>
              </a:rPr>
              <a:t>demonstrate </a:t>
            </a:r>
            <a:r>
              <a:rPr sz="1200" spc="-10" dirty="0">
                <a:latin typeface="Times New Roman"/>
                <a:cs typeface="Times New Roman"/>
              </a:rPr>
              <a:t>with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fitting </a:t>
            </a:r>
            <a:r>
              <a:rPr sz="1200" dirty="0">
                <a:latin typeface="Times New Roman"/>
                <a:cs typeface="Times New Roman"/>
              </a:rPr>
              <a:t>part </a:t>
            </a:r>
            <a:r>
              <a:rPr sz="1200" spc="-5" dirty="0">
                <a:latin typeface="Times New Roman"/>
                <a:cs typeface="Times New Roman"/>
              </a:rPr>
              <a:t>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 hyperparameters. </a:t>
            </a:r>
            <a:r>
              <a:rPr sz="1200" spc="-15" dirty="0">
                <a:latin typeface="Times New Roman"/>
                <a:cs typeface="Times New Roman"/>
              </a:rPr>
              <a:t>Assess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execution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SVM show </a:t>
            </a:r>
            <a:r>
              <a:rPr sz="1200" spc="-10" dirty="0">
                <a:latin typeface="Times New Roman"/>
                <a:cs typeface="Times New Roman"/>
              </a:rPr>
              <a:t>utilizing </a:t>
            </a:r>
            <a:r>
              <a:rPr sz="1200" spc="-5" dirty="0">
                <a:latin typeface="Times New Roman"/>
                <a:cs typeface="Times New Roman"/>
              </a:rPr>
              <a:t>cross-validation procedures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factual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measurements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RMSE,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MAE, R^2.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450">
              <a:latin typeface="Times New Roman"/>
              <a:cs typeface="Times New Roman"/>
            </a:endParaRPr>
          </a:p>
          <a:p>
            <a:pPr marL="469900" marR="12065" indent="-228600" algn="just">
              <a:lnSpc>
                <a:spcPct val="102899"/>
              </a:lnSpc>
              <a:buFont typeface="Symbol"/>
              <a:buChar char=""/>
              <a:tabLst>
                <a:tab pos="469900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Model tuning</a:t>
            </a:r>
            <a:r>
              <a:rPr sz="1200" spc="-5" dirty="0">
                <a:latin typeface="Times New Roman"/>
                <a:cs typeface="Times New Roman"/>
              </a:rPr>
              <a:t>: fine-tune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SVM </a:t>
            </a:r>
            <a:r>
              <a:rPr sz="1200" dirty="0">
                <a:latin typeface="Times New Roman"/>
                <a:cs typeface="Times New Roman"/>
              </a:rPr>
              <a:t>model </a:t>
            </a:r>
            <a:r>
              <a:rPr sz="1200" spc="-5" dirty="0">
                <a:latin typeface="Times New Roman"/>
                <a:cs typeface="Times New Roman"/>
              </a:rPr>
              <a:t>hyperparameters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optimize the execution </a:t>
            </a:r>
            <a:r>
              <a:rPr sz="1200" spc="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approval </a:t>
            </a:r>
            <a:r>
              <a:rPr sz="1200" dirty="0">
                <a:latin typeface="Times New Roman"/>
                <a:cs typeface="Times New Roman"/>
              </a:rPr>
              <a:t>set. </a:t>
            </a:r>
            <a:r>
              <a:rPr sz="1200" spc="-35" dirty="0">
                <a:latin typeface="Times New Roman"/>
                <a:cs typeface="Times New Roman"/>
              </a:rPr>
              <a:t>Test </a:t>
            </a:r>
            <a:r>
              <a:rPr sz="1200" spc="-10" dirty="0">
                <a:latin typeface="Times New Roman"/>
                <a:cs typeface="Times New Roman"/>
              </a:rPr>
              <a:t>with different </a:t>
            </a:r>
            <a:r>
              <a:rPr sz="1200" spc="-5" dirty="0">
                <a:latin typeface="Times New Roman"/>
                <a:cs typeface="Times New Roman"/>
              </a:rPr>
              <a:t>hyperparameters </a:t>
            </a:r>
            <a:r>
              <a:rPr sz="1200" spc="-15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part </a:t>
            </a:r>
            <a:r>
              <a:rPr sz="1200" spc="-10" dirty="0">
                <a:latin typeface="Times New Roman"/>
                <a:cs typeface="Times New Roman"/>
              </a:rPr>
              <a:t>capacities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recognize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most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excellent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combination.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500">
              <a:latin typeface="Times New Roman"/>
              <a:cs typeface="Times New Roman"/>
            </a:endParaRPr>
          </a:p>
          <a:p>
            <a:pPr marL="469900" marR="10160" indent="-228600" algn="just">
              <a:lnSpc>
                <a:spcPct val="102499"/>
              </a:lnSpc>
              <a:buFont typeface="Symbol"/>
              <a:buChar char=""/>
              <a:tabLst>
                <a:tab pos="469900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Model assessment</a:t>
            </a:r>
            <a:r>
              <a:rPr sz="1200" spc="-5" dirty="0">
                <a:latin typeface="Times New Roman"/>
                <a:cs typeface="Times New Roman"/>
              </a:rPr>
              <a:t>: </a:t>
            </a:r>
            <a:r>
              <a:rPr sz="1200" spc="-15" dirty="0">
                <a:latin typeface="Times New Roman"/>
                <a:cs typeface="Times New Roman"/>
              </a:rPr>
              <a:t>assess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ultimate demonstrate execution </a:t>
            </a:r>
            <a:r>
              <a:rPr sz="1200" dirty="0">
                <a:latin typeface="Times New Roman"/>
                <a:cs typeface="Times New Roman"/>
              </a:rPr>
              <a:t>on the test </a:t>
            </a:r>
            <a:r>
              <a:rPr sz="1200" spc="-5" dirty="0">
                <a:latin typeface="Times New Roman"/>
                <a:cs typeface="Times New Roman"/>
              </a:rPr>
              <a:t>set. Ensure </a:t>
            </a:r>
            <a:r>
              <a:rPr sz="1200" dirty="0">
                <a:latin typeface="Times New Roman"/>
                <a:cs typeface="Times New Roman"/>
              </a:rPr>
              <a:t>that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generalise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concealed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precise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forecasts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AQI.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450">
              <a:latin typeface="Times New Roman"/>
              <a:cs typeface="Times New Roman"/>
            </a:endParaRPr>
          </a:p>
          <a:p>
            <a:pPr marL="469900" marR="11430" indent="-228600" algn="just">
              <a:lnSpc>
                <a:spcPct val="102099"/>
              </a:lnSpc>
              <a:spcBef>
                <a:spcPts val="5"/>
              </a:spcBef>
              <a:buFont typeface="Symbol"/>
              <a:buChar char=""/>
              <a:tabLst>
                <a:tab pos="469900" algn="l"/>
              </a:tabLst>
            </a:pP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Result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interpretation</a:t>
            </a:r>
            <a:r>
              <a:rPr sz="1200" spc="-5" dirty="0">
                <a:latin typeface="Times New Roman"/>
                <a:cs typeface="Times New Roman"/>
              </a:rPr>
              <a:t>: decipher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SVM </a:t>
            </a:r>
            <a:r>
              <a:rPr sz="1200" spc="-5" dirty="0">
                <a:latin typeface="Times New Roman"/>
                <a:cs typeface="Times New Roman"/>
              </a:rPr>
              <a:t>model comes </a:t>
            </a:r>
            <a:r>
              <a:rPr sz="1200" spc="-10" dirty="0">
                <a:latin typeface="Times New Roman"/>
                <a:cs typeface="Times New Roman"/>
              </a:rPr>
              <a:t>about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5" dirty="0">
                <a:latin typeface="Times New Roman"/>
                <a:cs typeface="Times New Roman"/>
              </a:rPr>
              <a:t>pick </a:t>
            </a:r>
            <a:r>
              <a:rPr sz="1200" dirty="0">
                <a:latin typeface="Times New Roman"/>
                <a:cs typeface="Times New Roman"/>
              </a:rPr>
              <a:t>up </a:t>
            </a:r>
            <a:r>
              <a:rPr sz="1200" spc="-5" dirty="0">
                <a:latin typeface="Times New Roman"/>
                <a:cs typeface="Times New Roman"/>
              </a:rPr>
              <a:t>experiences </a:t>
            </a:r>
            <a:r>
              <a:rPr sz="1200" spc="-10" dirty="0">
                <a:latin typeface="Times New Roman"/>
                <a:cs typeface="Times New Roman"/>
              </a:rPr>
              <a:t>into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components that </a:t>
            </a:r>
            <a:r>
              <a:rPr sz="1200" spc="-10" dirty="0">
                <a:latin typeface="Times New Roman"/>
                <a:cs typeface="Times New Roman"/>
              </a:rPr>
              <a:t>influence </a:t>
            </a:r>
            <a:r>
              <a:rPr sz="1200" spc="-15" dirty="0">
                <a:latin typeface="Times New Roman"/>
                <a:cs typeface="Times New Roman"/>
              </a:rPr>
              <a:t>AQI. </a:t>
            </a:r>
            <a:r>
              <a:rPr sz="1200" dirty="0">
                <a:latin typeface="Times New Roman"/>
                <a:cs typeface="Times New Roman"/>
              </a:rPr>
              <a:t>Create </a:t>
            </a:r>
            <a:r>
              <a:rPr sz="1200" spc="-10" dirty="0">
                <a:latin typeface="Times New Roman"/>
                <a:cs typeface="Times New Roman"/>
              </a:rPr>
              <a:t>visualizations </a:t>
            </a:r>
            <a:r>
              <a:rPr sz="1200" spc="-5" dirty="0">
                <a:latin typeface="Times New Roman"/>
                <a:cs typeface="Times New Roman"/>
              </a:rPr>
              <a:t>and reports communicate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discoveries 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partners.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450">
              <a:latin typeface="Times New Roman"/>
              <a:cs typeface="Times New Roman"/>
            </a:endParaRPr>
          </a:p>
          <a:p>
            <a:pPr marL="469900" marR="13335" indent="-228600" algn="just">
              <a:lnSpc>
                <a:spcPct val="103299"/>
              </a:lnSpc>
              <a:buFont typeface="Symbol"/>
              <a:buChar char=""/>
              <a:tabLst>
                <a:tab pos="469900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Future work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recognise </a:t>
            </a:r>
            <a:r>
              <a:rPr sz="1200" dirty="0">
                <a:latin typeface="Times New Roman"/>
                <a:cs typeface="Times New Roman"/>
              </a:rPr>
              <a:t>zones </a:t>
            </a:r>
            <a:r>
              <a:rPr sz="1200" spc="-15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future work, such as incorporating </a:t>
            </a:r>
            <a:r>
              <a:rPr sz="1200" spc="-10" dirty="0">
                <a:latin typeface="Times New Roman"/>
                <a:cs typeface="Times New Roman"/>
              </a:rPr>
              <a:t>more </a:t>
            </a:r>
            <a:r>
              <a:rPr sz="1200" spc="-5" dirty="0">
                <a:latin typeface="Times New Roman"/>
                <a:cs typeface="Times New Roman"/>
              </a:rPr>
              <a:t>meteorological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parameters,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investigating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distinctive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capacities,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outfit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models.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450">
              <a:latin typeface="Times New Roman"/>
              <a:cs typeface="Times New Roman"/>
            </a:endParaRPr>
          </a:p>
          <a:p>
            <a:pPr marL="469900" marR="11430" indent="-228600" algn="just">
              <a:lnSpc>
                <a:spcPct val="102899"/>
              </a:lnSpc>
              <a:buFont typeface="Symbol"/>
              <a:buChar char=""/>
              <a:tabLst>
                <a:tab pos="469900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Documentation: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document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whole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prepares,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counting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collection,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pre-processing,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demonstrate determination, tuning, </a:t>
            </a:r>
            <a:r>
              <a:rPr sz="1200" spc="-10" dirty="0">
                <a:latin typeface="Times New Roman"/>
                <a:cs typeface="Times New Roman"/>
              </a:rPr>
              <a:t>assessment, </a:t>
            </a:r>
            <a:r>
              <a:rPr sz="1200" spc="-15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translation. Ensure </a:t>
            </a:r>
            <a:r>
              <a:rPr sz="1200" dirty="0">
                <a:latin typeface="Times New Roman"/>
                <a:cs typeface="Times New Roman"/>
              </a:rPr>
              <a:t>that the </a:t>
            </a:r>
            <a:r>
              <a:rPr sz="1200" spc="-5" dirty="0">
                <a:latin typeface="Times New Roman"/>
                <a:cs typeface="Times New Roman"/>
              </a:rPr>
              <a:t>documentation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evident,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brief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reproducible.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3299"/>
              </a:lnSpc>
              <a:spcBef>
                <a:spcPts val="5"/>
              </a:spcBef>
            </a:pP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spc="-10" dirty="0">
                <a:latin typeface="Times New Roman"/>
                <a:cs typeface="Times New Roman"/>
              </a:rPr>
              <a:t>following </a:t>
            </a:r>
            <a:r>
              <a:rPr sz="1200" spc="-5" dirty="0">
                <a:latin typeface="Times New Roman"/>
                <a:cs typeface="Times New Roman"/>
              </a:rPr>
              <a:t>this checklist, analysts can create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vigorous </a:t>
            </a:r>
            <a:r>
              <a:rPr sz="1200" spc="-1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precise prescient </a:t>
            </a:r>
            <a:r>
              <a:rPr sz="1200" spc="-15" dirty="0">
                <a:latin typeface="Times New Roman"/>
                <a:cs typeface="Times New Roman"/>
              </a:rPr>
              <a:t>show </a:t>
            </a:r>
            <a:r>
              <a:rPr sz="1200" spc="-10" dirty="0">
                <a:latin typeface="Times New Roman"/>
                <a:cs typeface="Times New Roman"/>
              </a:rPr>
              <a:t>for AQI </a:t>
            </a:r>
            <a:r>
              <a:rPr sz="1200" spc="-5" dirty="0">
                <a:latin typeface="Times New Roman"/>
                <a:cs typeface="Times New Roman"/>
              </a:rPr>
              <a:t>utilizing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SVM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contribute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moving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forward natural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checking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administration.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436" y="844371"/>
            <a:ext cx="5631815" cy="8553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125" dirty="0">
                <a:latin typeface="Times New Roman"/>
                <a:cs typeface="Times New Roman"/>
              </a:rPr>
              <a:t>T</a:t>
            </a:r>
            <a:r>
              <a:rPr sz="1600" b="1" spc="-5" dirty="0">
                <a:latin typeface="Times New Roman"/>
                <a:cs typeface="Times New Roman"/>
              </a:rPr>
              <a:t>ABLE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O</a:t>
            </a:r>
            <a:r>
              <a:rPr sz="1600" b="1" spc="-5" dirty="0">
                <a:latin typeface="Times New Roman"/>
                <a:cs typeface="Times New Roman"/>
              </a:rPr>
              <a:t>F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</a:t>
            </a:r>
            <a:r>
              <a:rPr sz="1600" b="1" spc="-15" dirty="0">
                <a:latin typeface="Times New Roman"/>
                <a:cs typeface="Times New Roman"/>
              </a:rPr>
              <a:t>O</a:t>
            </a:r>
            <a:r>
              <a:rPr sz="1600" b="1" spc="-5" dirty="0">
                <a:latin typeface="Times New Roman"/>
                <a:cs typeface="Times New Roman"/>
              </a:rPr>
              <a:t>NTENTS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20"/>
              </a:spcBef>
            </a:pPr>
            <a:r>
              <a:rPr sz="1200" spc="-20" dirty="0">
                <a:latin typeface="Times New Roman"/>
                <a:cs typeface="Times New Roman"/>
              </a:rPr>
              <a:t>List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Figures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.........................................................................................................................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5603" y="2154173"/>
            <a:ext cx="5960745" cy="22698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CHAPTER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1.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INTRODUCTION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</a:t>
            </a:r>
            <a:r>
              <a:rPr lang="en-US" sz="1400" b="1" spc="10" dirty="0">
                <a:latin typeface="Times New Roman"/>
                <a:cs typeface="Times New Roman"/>
              </a:rPr>
              <a:t>.....</a:t>
            </a:r>
            <a:r>
              <a:rPr sz="1400" b="1" spc="5" dirty="0">
                <a:latin typeface="Times New Roman"/>
                <a:cs typeface="Times New Roman"/>
              </a:rPr>
              <a:t>0</a:t>
            </a:r>
            <a:r>
              <a:rPr lang="en-US" sz="1400" b="1" spc="5" dirty="0">
                <a:latin typeface="Times New Roman"/>
                <a:cs typeface="Times New Roman"/>
              </a:rPr>
              <a:t>8</a:t>
            </a:r>
            <a:endParaRPr lang="en-US" sz="1400" dirty="0">
              <a:latin typeface="Times New Roman"/>
              <a:cs typeface="Times New Roman"/>
            </a:endParaRPr>
          </a:p>
          <a:p>
            <a:pPr marL="161925" marR="41275" indent="12065" algn="just">
              <a:lnSpc>
                <a:spcPct val="185000"/>
              </a:lnSpc>
              <a:spcBef>
                <a:spcPts val="525"/>
              </a:spcBef>
            </a:pPr>
            <a:r>
              <a:rPr lang="en-US" sz="1200" dirty="0">
                <a:latin typeface="Times New Roman"/>
                <a:cs typeface="Times New Roman"/>
              </a:rPr>
              <a:t>1.1. </a:t>
            </a:r>
            <a:r>
              <a:rPr lang="en-US" sz="1200" spc="-5" dirty="0">
                <a:latin typeface="Times New Roman"/>
                <a:cs typeface="Times New Roman"/>
              </a:rPr>
              <a:t>Identification </a:t>
            </a:r>
            <a:r>
              <a:rPr lang="en-US" sz="1200" spc="5" dirty="0">
                <a:latin typeface="Times New Roman"/>
                <a:cs typeface="Times New Roman"/>
              </a:rPr>
              <a:t>of </a:t>
            </a:r>
            <a:r>
              <a:rPr lang="en-US" sz="1200" spc="-5" dirty="0">
                <a:latin typeface="Times New Roman"/>
                <a:cs typeface="Times New Roman"/>
              </a:rPr>
              <a:t>Client/ Need/ </a:t>
            </a:r>
            <a:r>
              <a:rPr lang="en-US" sz="1200" spc="-10" dirty="0">
                <a:latin typeface="Times New Roman"/>
                <a:cs typeface="Times New Roman"/>
              </a:rPr>
              <a:t>Relevant </a:t>
            </a:r>
            <a:r>
              <a:rPr lang="en-US" sz="1200" spc="-5" dirty="0">
                <a:latin typeface="Times New Roman"/>
                <a:cs typeface="Times New Roman"/>
              </a:rPr>
              <a:t>Contemporary </a:t>
            </a:r>
            <a:r>
              <a:rPr lang="en-US" sz="1200" spc="-15" dirty="0">
                <a:latin typeface="Times New Roman"/>
                <a:cs typeface="Times New Roman"/>
              </a:rPr>
              <a:t>issue </a:t>
            </a:r>
            <a:r>
              <a:rPr lang="en-US" sz="1200" dirty="0">
                <a:latin typeface="Times New Roman"/>
                <a:cs typeface="Times New Roman"/>
              </a:rPr>
              <a:t>.........................................08 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1.2.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Identification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5" dirty="0">
                <a:latin typeface="Times New Roman"/>
                <a:cs typeface="Times New Roman"/>
              </a:rPr>
              <a:t>of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Problem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.................................................................................................08 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1.3.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Identification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5" dirty="0">
                <a:latin typeface="Times New Roman"/>
                <a:cs typeface="Times New Roman"/>
              </a:rPr>
              <a:t>of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Tasks......................................................................................................09 </a:t>
            </a:r>
            <a:r>
              <a:rPr lang="en-US" sz="1200" spc="-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1.4.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Timeline</a:t>
            </a:r>
            <a:r>
              <a:rPr lang="en-US" sz="1200" spc="-10" dirty="0">
                <a:latin typeface="Times New Roman"/>
                <a:cs typeface="Times New Roman"/>
              </a:rPr>
              <a:t> ............................................................................................................................10 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1.5.</a:t>
            </a:r>
            <a:r>
              <a:rPr lang="en-US" sz="1200" spc="16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Organization</a:t>
            </a:r>
            <a:r>
              <a:rPr lang="en-US" sz="1200" spc="70" dirty="0">
                <a:latin typeface="Times New Roman"/>
                <a:cs typeface="Times New Roman"/>
              </a:rPr>
              <a:t> </a:t>
            </a:r>
            <a:r>
              <a:rPr lang="en-US" sz="1200" spc="5" dirty="0">
                <a:latin typeface="Times New Roman"/>
                <a:cs typeface="Times New Roman"/>
              </a:rPr>
              <a:t>of</a:t>
            </a:r>
            <a:r>
              <a:rPr lang="en-US" sz="1200" spc="7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12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Report</a:t>
            </a:r>
            <a:r>
              <a:rPr lang="en-US" sz="1200" spc="11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.................................................................................................10</a:t>
            </a:r>
            <a:endParaRPr lang="en-US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5603" y="4267200"/>
            <a:ext cx="5939155" cy="61005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CHAPTER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lang="en-US" sz="1400" b="1" spc="-25" dirty="0">
                <a:latin typeface="Times New Roman"/>
                <a:cs typeface="Times New Roman"/>
              </a:rPr>
              <a:t>2</a:t>
            </a:r>
            <a:r>
              <a:rPr sz="1400" b="1" dirty="0">
                <a:latin typeface="Times New Roman"/>
                <a:cs typeface="Times New Roman"/>
              </a:rPr>
              <a:t>.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lang="en-US" sz="1400" b="1" spc="-15" dirty="0">
                <a:latin typeface="Times New Roman"/>
                <a:cs typeface="Times New Roman"/>
              </a:rPr>
              <a:t>DESIGN FLOW/PROCESS…………………………...</a:t>
            </a:r>
            <a:r>
              <a:rPr sz="1400" b="1" spc="-5" dirty="0">
                <a:latin typeface="Times New Roman"/>
                <a:cs typeface="Times New Roman"/>
              </a:rPr>
              <a:t>…….......1</a:t>
            </a:r>
            <a:r>
              <a:rPr lang="en-US" sz="1400" b="1" spc="-5" dirty="0">
                <a:latin typeface="Times New Roman"/>
                <a:cs typeface="Times New Roman"/>
              </a:rPr>
              <a:t>2</a:t>
            </a:r>
            <a:endParaRPr sz="1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3060"/>
              </a:lnSpc>
              <a:spcBef>
                <a:spcPts val="105"/>
              </a:spcBef>
            </a:pPr>
            <a:r>
              <a:rPr lang="en-US" sz="1200" dirty="0">
                <a:latin typeface="Times New Roman"/>
                <a:cs typeface="Times New Roman"/>
              </a:rPr>
              <a:t>2</a:t>
            </a:r>
            <a:r>
              <a:rPr sz="1200" dirty="0">
                <a:latin typeface="Times New Roman"/>
                <a:cs typeface="Times New Roman"/>
              </a:rPr>
              <a:t>.1. </a:t>
            </a:r>
            <a:r>
              <a:rPr sz="1200" spc="-5" dirty="0">
                <a:latin typeface="Times New Roman"/>
                <a:cs typeface="Times New Roman"/>
              </a:rPr>
              <a:t>Evaluation </a:t>
            </a:r>
            <a:r>
              <a:rPr sz="1200" dirty="0">
                <a:latin typeface="Times New Roman"/>
                <a:cs typeface="Times New Roman"/>
              </a:rPr>
              <a:t>&amp; </a:t>
            </a:r>
            <a:r>
              <a:rPr sz="1200" spc="-5" dirty="0">
                <a:latin typeface="Times New Roman"/>
                <a:cs typeface="Times New Roman"/>
              </a:rPr>
              <a:t>Selection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Features………………………………………………………....1</a:t>
            </a:r>
            <a:r>
              <a:rPr lang="en-US" sz="1200" spc="-5" dirty="0">
                <a:latin typeface="Times New Roman"/>
                <a:cs typeface="Times New Roman"/>
              </a:rPr>
              <a:t>2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lang="en-US" sz="1200" spc="-285" dirty="0">
                <a:latin typeface="Times New Roman"/>
                <a:cs typeface="Times New Roman"/>
              </a:rPr>
              <a:t>2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lang="en-US" sz="1200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Times New Roman"/>
                <a:cs typeface="Times New Roman"/>
              </a:rPr>
              <a:t>2.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Design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Constraints………………………………………………………………………......</a:t>
            </a:r>
            <a:r>
              <a:rPr lang="en-US" sz="1200" spc="-5" dirty="0">
                <a:latin typeface="Times New Roman"/>
                <a:cs typeface="Times New Roman"/>
              </a:rPr>
              <a:t>.</a:t>
            </a:r>
            <a:r>
              <a:rPr sz="1200" spc="-5" dirty="0">
                <a:latin typeface="Times New Roman"/>
                <a:cs typeface="Times New Roman"/>
              </a:rPr>
              <a:t>1</a:t>
            </a:r>
            <a:r>
              <a:rPr lang="en-US" sz="1200" spc="-5" dirty="0">
                <a:latin typeface="Times New Roman"/>
                <a:cs typeface="Times New Roman"/>
              </a:rPr>
              <a:t>3</a:t>
            </a:r>
            <a:endParaRPr lang="en-US" sz="1200" dirty="0">
              <a:latin typeface="Times New Roman"/>
              <a:cs typeface="Times New Roman"/>
            </a:endParaRPr>
          </a:p>
          <a:p>
            <a:pPr marL="12700" marR="6350" algn="just">
              <a:lnSpc>
                <a:spcPct val="217899"/>
              </a:lnSpc>
              <a:spcBef>
                <a:spcPts val="105"/>
              </a:spcBef>
            </a:pPr>
            <a:r>
              <a:rPr lang="en-US" sz="1200" dirty="0">
                <a:latin typeface="Times New Roman"/>
                <a:cs typeface="Times New Roman"/>
              </a:rPr>
              <a:t>2.3. </a:t>
            </a:r>
            <a:r>
              <a:rPr lang="en-US" sz="1200" spc="-20" dirty="0">
                <a:latin typeface="Times New Roman"/>
                <a:cs typeface="Times New Roman"/>
              </a:rPr>
              <a:t>Analysis </a:t>
            </a:r>
            <a:r>
              <a:rPr lang="en-US" sz="1200" spc="10" dirty="0">
                <a:latin typeface="Times New Roman"/>
                <a:cs typeface="Times New Roman"/>
              </a:rPr>
              <a:t>of </a:t>
            </a:r>
            <a:r>
              <a:rPr lang="en-US" sz="1200" spc="-5" dirty="0">
                <a:latin typeface="Times New Roman"/>
                <a:cs typeface="Times New Roman"/>
              </a:rPr>
              <a:t>Features and finalization subject </a:t>
            </a:r>
            <a:r>
              <a:rPr lang="en-US" sz="1200" dirty="0">
                <a:latin typeface="Times New Roman"/>
                <a:cs typeface="Times New Roman"/>
              </a:rPr>
              <a:t>to </a:t>
            </a:r>
            <a:r>
              <a:rPr lang="en-US" sz="1200" spc="-5" dirty="0">
                <a:latin typeface="Times New Roman"/>
                <a:cs typeface="Times New Roman"/>
              </a:rPr>
              <a:t>constraints………………………………...15 </a:t>
            </a:r>
            <a:r>
              <a:rPr lang="en-US" sz="1200" spc="-285" dirty="0">
                <a:latin typeface="Times New Roman"/>
                <a:cs typeface="Times New Roman"/>
              </a:rPr>
              <a:t> 2</a:t>
            </a:r>
            <a:r>
              <a:rPr lang="en-US" sz="1200" dirty="0">
                <a:latin typeface="Times New Roman"/>
                <a:cs typeface="Times New Roman"/>
              </a:rPr>
              <a:t>..4. </a:t>
            </a:r>
            <a:r>
              <a:rPr lang="en-US" sz="1200" spc="-15" dirty="0">
                <a:latin typeface="Times New Roman"/>
                <a:cs typeface="Times New Roman"/>
              </a:rPr>
              <a:t>Design </a:t>
            </a:r>
            <a:r>
              <a:rPr lang="en-US" sz="1200" spc="-5" dirty="0">
                <a:latin typeface="Times New Roman"/>
                <a:cs typeface="Times New Roman"/>
              </a:rPr>
              <a:t>Flow…….…………………………………………………………………………...16 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2.5.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20" dirty="0">
                <a:latin typeface="Times New Roman"/>
                <a:cs typeface="Times New Roman"/>
              </a:rPr>
              <a:t>Design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Selection…………………………………………………………………………......19</a:t>
            </a:r>
          </a:p>
          <a:p>
            <a:pPr marL="12700" marR="6350" algn="just">
              <a:lnSpc>
                <a:spcPct val="217899"/>
              </a:lnSpc>
              <a:spcBef>
                <a:spcPts val="105"/>
              </a:spcBef>
            </a:pPr>
            <a:r>
              <a:rPr lang="en-IN" sz="1200" spc="-5" dirty="0">
                <a:latin typeface="Times New Roman"/>
                <a:cs typeface="Times New Roman"/>
              </a:rPr>
              <a:t>2.6. Implementation</a:t>
            </a:r>
            <a:r>
              <a:rPr lang="en-IN" sz="1200" spc="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plan/methodology………………………………………………………….20</a:t>
            </a:r>
            <a:endParaRPr lang="en-IN"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1200" b="1" spc="-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1400" b="1" spc="-5" dirty="0">
                <a:latin typeface="Times New Roman"/>
                <a:cs typeface="Times New Roman"/>
              </a:rPr>
              <a:t>CHAPTER</a:t>
            </a:r>
            <a:r>
              <a:rPr lang="en-US" sz="1400" b="1" spc="-10" dirty="0">
                <a:latin typeface="Times New Roman"/>
                <a:cs typeface="Times New Roman"/>
              </a:rPr>
              <a:t> 3</a:t>
            </a:r>
            <a:r>
              <a:rPr lang="en-US" sz="1400" b="1" dirty="0">
                <a:latin typeface="Times New Roman"/>
                <a:cs typeface="Times New Roman"/>
              </a:rPr>
              <a:t>.</a:t>
            </a:r>
            <a:r>
              <a:rPr lang="en-US" sz="1400" b="1" spc="425" dirty="0">
                <a:latin typeface="Times New Roman"/>
                <a:cs typeface="Times New Roman"/>
              </a:rPr>
              <a:t> </a:t>
            </a:r>
            <a:r>
              <a:rPr lang="en-US" sz="1400" b="1" spc="-35" dirty="0">
                <a:latin typeface="Times New Roman"/>
                <a:cs typeface="Times New Roman"/>
              </a:rPr>
              <a:t>RESULT</a:t>
            </a:r>
            <a:r>
              <a:rPr lang="en-US" sz="1400" b="1" spc="-55" dirty="0">
                <a:latin typeface="Times New Roman"/>
                <a:cs typeface="Times New Roman"/>
              </a:rPr>
              <a:t> </a:t>
            </a:r>
            <a:r>
              <a:rPr lang="en-US" sz="1400" b="1" spc="-20" dirty="0">
                <a:latin typeface="Times New Roman"/>
                <a:cs typeface="Times New Roman"/>
              </a:rPr>
              <a:t>ANALYSIS</a:t>
            </a:r>
            <a:r>
              <a:rPr lang="en-US" sz="1400" b="1" spc="-85" dirty="0">
                <a:latin typeface="Times New Roman"/>
                <a:cs typeface="Times New Roman"/>
              </a:rPr>
              <a:t> </a:t>
            </a:r>
            <a:r>
              <a:rPr lang="en-US" sz="1400" b="1" spc="-15" dirty="0">
                <a:latin typeface="Times New Roman"/>
                <a:cs typeface="Times New Roman"/>
              </a:rPr>
              <a:t>AND</a:t>
            </a:r>
            <a:r>
              <a:rPr lang="en-US" sz="1400" b="1" spc="-5" dirty="0">
                <a:latin typeface="Times New Roman"/>
                <a:cs typeface="Times New Roman"/>
              </a:rPr>
              <a:t> </a:t>
            </a:r>
            <a:r>
              <a:rPr lang="en-US" sz="1400" b="1" spc="-35" dirty="0">
                <a:latin typeface="Times New Roman"/>
                <a:cs typeface="Times New Roman"/>
              </a:rPr>
              <a:t>VALIDATION</a:t>
            </a:r>
            <a:r>
              <a:rPr lang="en-US" sz="1400" b="1" spc="20" dirty="0">
                <a:latin typeface="Times New Roman"/>
                <a:cs typeface="Times New Roman"/>
              </a:rPr>
              <a:t> </a:t>
            </a:r>
            <a:r>
              <a:rPr lang="en-US" sz="1400" b="1" spc="-10" dirty="0">
                <a:latin typeface="Times New Roman"/>
                <a:cs typeface="Times New Roman"/>
              </a:rPr>
              <a:t>……..........................22</a:t>
            </a:r>
            <a:endParaRPr lang="en-US"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1100" dirty="0">
                <a:latin typeface="Times New Roman"/>
                <a:cs typeface="Times New Roman"/>
              </a:rPr>
              <a:t>3.1.</a:t>
            </a:r>
            <a:r>
              <a:rPr lang="en-US" sz="1100" spc="-50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Implementation</a:t>
            </a:r>
            <a:r>
              <a:rPr lang="en-US" sz="1100" spc="-60" dirty="0">
                <a:latin typeface="Times New Roman"/>
                <a:cs typeface="Times New Roman"/>
              </a:rPr>
              <a:t> </a:t>
            </a:r>
            <a:r>
              <a:rPr lang="en-US" sz="1100" spc="5" dirty="0">
                <a:latin typeface="Times New Roman"/>
                <a:cs typeface="Times New Roman"/>
              </a:rPr>
              <a:t>of</a:t>
            </a:r>
            <a:r>
              <a:rPr lang="en-US" sz="1100" spc="-50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Solution………………………………………………………………...................22</a:t>
            </a:r>
          </a:p>
          <a:p>
            <a:pPr marL="12700">
              <a:lnSpc>
                <a:spcPct val="100000"/>
              </a:lnSpc>
            </a:pPr>
            <a:endParaRPr lang="en-US" sz="1400" b="1" spc="-1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1400" b="1" spc="-10" dirty="0">
                <a:latin typeface="Times New Roman"/>
                <a:cs typeface="Times New Roman"/>
              </a:rPr>
              <a:t>C</a:t>
            </a:r>
            <a:r>
              <a:rPr lang="en-US" sz="1400" b="1" dirty="0">
                <a:latin typeface="Times New Roman"/>
                <a:cs typeface="Times New Roman"/>
              </a:rPr>
              <a:t>H</a:t>
            </a:r>
            <a:r>
              <a:rPr lang="en-US" sz="1400" b="1" spc="-10" dirty="0">
                <a:latin typeface="Times New Roman"/>
                <a:cs typeface="Times New Roman"/>
              </a:rPr>
              <a:t>AP</a:t>
            </a:r>
            <a:r>
              <a:rPr lang="en-US" sz="1400" b="1" dirty="0">
                <a:latin typeface="Times New Roman"/>
                <a:cs typeface="Times New Roman"/>
              </a:rPr>
              <a:t>TER</a:t>
            </a:r>
            <a:r>
              <a:rPr lang="en-US" sz="1400" b="1" spc="-50" dirty="0">
                <a:latin typeface="Times New Roman"/>
                <a:cs typeface="Times New Roman"/>
              </a:rPr>
              <a:t> </a:t>
            </a:r>
            <a:r>
              <a:rPr lang="en-US" sz="1400" b="1" spc="5" dirty="0">
                <a:latin typeface="Times New Roman"/>
                <a:cs typeface="Times New Roman"/>
              </a:rPr>
              <a:t>4</a:t>
            </a:r>
            <a:r>
              <a:rPr lang="en-US" sz="1400" b="1" dirty="0">
                <a:latin typeface="Times New Roman"/>
                <a:cs typeface="Times New Roman"/>
              </a:rPr>
              <a:t>.</a:t>
            </a:r>
            <a:r>
              <a:rPr lang="en-US" sz="1400" b="1" spc="-20" dirty="0">
                <a:latin typeface="Times New Roman"/>
                <a:cs typeface="Times New Roman"/>
              </a:rPr>
              <a:t> C</a:t>
            </a:r>
            <a:r>
              <a:rPr lang="en-US" sz="1400" b="1" spc="-15" dirty="0">
                <a:latin typeface="Times New Roman"/>
                <a:cs typeface="Times New Roman"/>
              </a:rPr>
              <a:t>O</a:t>
            </a:r>
            <a:r>
              <a:rPr lang="en-US" sz="1400" b="1" spc="-20" dirty="0">
                <a:latin typeface="Times New Roman"/>
                <a:cs typeface="Times New Roman"/>
              </a:rPr>
              <a:t>NC</a:t>
            </a:r>
            <a:r>
              <a:rPr lang="en-US" sz="1400" b="1" spc="-15" dirty="0">
                <a:latin typeface="Times New Roman"/>
                <a:cs typeface="Times New Roman"/>
              </a:rPr>
              <a:t>L</a:t>
            </a:r>
            <a:r>
              <a:rPr lang="en-US" sz="1400" b="1" spc="-20" dirty="0">
                <a:latin typeface="Times New Roman"/>
                <a:cs typeface="Times New Roman"/>
              </a:rPr>
              <a:t>U</a:t>
            </a:r>
            <a:r>
              <a:rPr lang="en-US" sz="1400" b="1" spc="-15" dirty="0">
                <a:latin typeface="Times New Roman"/>
                <a:cs typeface="Times New Roman"/>
              </a:rPr>
              <a:t>S</a:t>
            </a:r>
            <a:r>
              <a:rPr lang="en-US" sz="1400" b="1" spc="-10" dirty="0">
                <a:latin typeface="Times New Roman"/>
                <a:cs typeface="Times New Roman"/>
              </a:rPr>
              <a:t>I</a:t>
            </a:r>
            <a:r>
              <a:rPr lang="en-US" sz="1400" b="1" spc="-15" dirty="0">
                <a:latin typeface="Times New Roman"/>
                <a:cs typeface="Times New Roman"/>
              </a:rPr>
              <a:t>O</a:t>
            </a:r>
            <a:r>
              <a:rPr lang="en-US" sz="1400" b="1" dirty="0">
                <a:latin typeface="Times New Roman"/>
                <a:cs typeface="Times New Roman"/>
              </a:rPr>
              <a:t>N</a:t>
            </a:r>
            <a:r>
              <a:rPr lang="en-US" sz="1400" b="1" spc="-85" dirty="0">
                <a:latin typeface="Times New Roman"/>
                <a:cs typeface="Times New Roman"/>
              </a:rPr>
              <a:t> </a:t>
            </a:r>
            <a:r>
              <a:rPr lang="en-US" sz="1400" b="1" spc="-20" dirty="0">
                <a:latin typeface="Times New Roman"/>
                <a:cs typeface="Times New Roman"/>
              </a:rPr>
              <a:t>AN</a:t>
            </a:r>
            <a:r>
              <a:rPr lang="en-US" sz="1400" b="1" dirty="0">
                <a:latin typeface="Times New Roman"/>
                <a:cs typeface="Times New Roman"/>
              </a:rPr>
              <a:t>D </a:t>
            </a:r>
            <a:r>
              <a:rPr lang="en-US" sz="1400" b="1" spc="-10" dirty="0">
                <a:latin typeface="Times New Roman"/>
                <a:cs typeface="Times New Roman"/>
              </a:rPr>
              <a:t>FU</a:t>
            </a:r>
            <a:r>
              <a:rPr lang="en-US" sz="1400" b="1" dirty="0">
                <a:latin typeface="Times New Roman"/>
                <a:cs typeface="Times New Roman"/>
              </a:rPr>
              <a:t>T</a:t>
            </a:r>
            <a:r>
              <a:rPr lang="en-US" sz="1400" b="1" spc="-10" dirty="0">
                <a:latin typeface="Times New Roman"/>
                <a:cs typeface="Times New Roman"/>
              </a:rPr>
              <a:t>UR</a:t>
            </a:r>
            <a:r>
              <a:rPr lang="en-US" sz="1400" b="1" dirty="0">
                <a:latin typeface="Times New Roman"/>
                <a:cs typeface="Times New Roman"/>
              </a:rPr>
              <a:t>E</a:t>
            </a:r>
            <a:r>
              <a:rPr lang="en-US" sz="1400" b="1" spc="-40" dirty="0">
                <a:latin typeface="Times New Roman"/>
                <a:cs typeface="Times New Roman"/>
              </a:rPr>
              <a:t> </a:t>
            </a:r>
            <a:r>
              <a:rPr lang="en-US" sz="1400" b="1" dirty="0">
                <a:latin typeface="Times New Roman"/>
                <a:cs typeface="Times New Roman"/>
              </a:rPr>
              <a:t>WO</a:t>
            </a:r>
            <a:r>
              <a:rPr lang="en-US" sz="1400" b="1" spc="-10" dirty="0">
                <a:latin typeface="Times New Roman"/>
                <a:cs typeface="Times New Roman"/>
              </a:rPr>
              <a:t>R</a:t>
            </a:r>
            <a:r>
              <a:rPr lang="en-US" sz="1400" b="1" dirty="0">
                <a:latin typeface="Times New Roman"/>
                <a:cs typeface="Times New Roman"/>
              </a:rPr>
              <a:t>K…</a:t>
            </a:r>
            <a:r>
              <a:rPr lang="en-US" sz="1400" b="1" spc="-15" dirty="0">
                <a:latin typeface="Times New Roman"/>
                <a:cs typeface="Times New Roman"/>
              </a:rPr>
              <a:t>………</a:t>
            </a:r>
            <a:r>
              <a:rPr lang="en-US" sz="1400" b="1" dirty="0">
                <a:latin typeface="Times New Roman"/>
                <a:cs typeface="Times New Roman"/>
              </a:rPr>
              <a:t>…</a:t>
            </a:r>
            <a:r>
              <a:rPr lang="en-US" sz="1400" b="1" spc="-20" dirty="0">
                <a:latin typeface="Times New Roman"/>
                <a:cs typeface="Times New Roman"/>
              </a:rPr>
              <a:t>.</a:t>
            </a:r>
            <a:r>
              <a:rPr lang="en-US" sz="1400" b="1" dirty="0">
                <a:latin typeface="Times New Roman"/>
                <a:cs typeface="Times New Roman"/>
              </a:rPr>
              <a:t>…</a:t>
            </a:r>
            <a:r>
              <a:rPr lang="en-US" sz="1400" b="1" spc="-15" dirty="0">
                <a:latin typeface="Times New Roman"/>
                <a:cs typeface="Times New Roman"/>
              </a:rPr>
              <a:t>…</a:t>
            </a:r>
            <a:r>
              <a:rPr lang="en-US" sz="1400" b="1" dirty="0">
                <a:latin typeface="Times New Roman"/>
                <a:cs typeface="Times New Roman"/>
              </a:rPr>
              <a:t>.</a:t>
            </a:r>
            <a:r>
              <a:rPr lang="en-US" sz="1400" b="1" spc="-20" dirty="0">
                <a:latin typeface="Times New Roman"/>
                <a:cs typeface="Times New Roman"/>
              </a:rPr>
              <a:t>.</a:t>
            </a:r>
            <a:r>
              <a:rPr lang="en-US" sz="1400" b="1" dirty="0">
                <a:latin typeface="Times New Roman"/>
                <a:cs typeface="Times New Roman"/>
              </a:rPr>
              <a:t>.</a:t>
            </a:r>
            <a:r>
              <a:rPr lang="en-US" sz="1400" b="1" spc="-10" dirty="0">
                <a:latin typeface="Times New Roman"/>
                <a:cs typeface="Times New Roman"/>
              </a:rPr>
              <a:t>.</a:t>
            </a:r>
            <a:r>
              <a:rPr lang="en-US" sz="1400" b="1" dirty="0">
                <a:latin typeface="Times New Roman"/>
                <a:cs typeface="Times New Roman"/>
              </a:rPr>
              <a:t>.</a:t>
            </a:r>
            <a:r>
              <a:rPr lang="en-US" sz="1400" b="1" spc="-20" dirty="0">
                <a:latin typeface="Times New Roman"/>
                <a:cs typeface="Times New Roman"/>
              </a:rPr>
              <a:t>.</a:t>
            </a:r>
            <a:r>
              <a:rPr lang="en-US" sz="1400" b="1" dirty="0">
                <a:latin typeface="Times New Roman"/>
                <a:cs typeface="Times New Roman"/>
              </a:rPr>
              <a:t>.</a:t>
            </a:r>
            <a:r>
              <a:rPr lang="en-US" sz="1400" b="1" spc="-10" dirty="0">
                <a:latin typeface="Times New Roman"/>
                <a:cs typeface="Times New Roman"/>
              </a:rPr>
              <a:t>..25</a:t>
            </a:r>
            <a:endParaRPr lang="en-US"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1100" dirty="0">
                <a:latin typeface="Times New Roman"/>
                <a:cs typeface="Times New Roman"/>
              </a:rPr>
              <a:t>4.1.</a:t>
            </a:r>
            <a:r>
              <a:rPr lang="en-US" sz="1100" spc="5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Conclusion………………………..………………………………………………………...................25</a:t>
            </a:r>
            <a:endParaRPr lang="en-US"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1100" dirty="0">
                <a:latin typeface="Times New Roman"/>
                <a:cs typeface="Times New Roman"/>
              </a:rPr>
              <a:t>4.2.</a:t>
            </a:r>
            <a:r>
              <a:rPr lang="en-US" sz="1100" spc="55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Future</a:t>
            </a:r>
            <a:r>
              <a:rPr lang="en-US" sz="1100" spc="65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Work……..……………………………………………………………………….....................25</a:t>
            </a:r>
            <a:endParaRPr lang="en-US"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1100" b="1" spc="-1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1400" b="1" spc="-10" dirty="0">
                <a:latin typeface="Times New Roman"/>
                <a:cs typeface="Times New Roman"/>
              </a:rPr>
              <a:t>REFERENCES…………………………………………………………………...27</a:t>
            </a:r>
            <a:endParaRPr lang="en-IN"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IN"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1400" b="1" spc="-10" dirty="0">
                <a:latin typeface="Times New Roman"/>
                <a:cs typeface="Times New Roman"/>
              </a:rPr>
              <a:t>USER</a:t>
            </a:r>
            <a:r>
              <a:rPr lang="en-IN" sz="1400" b="1" spc="55" dirty="0">
                <a:latin typeface="Times New Roman"/>
                <a:cs typeface="Times New Roman"/>
              </a:rPr>
              <a:t> </a:t>
            </a:r>
            <a:r>
              <a:rPr lang="en-IN" sz="1400" b="1" spc="-10" dirty="0">
                <a:latin typeface="Times New Roman"/>
                <a:cs typeface="Times New Roman"/>
              </a:rPr>
              <a:t>MANUAL………………………………………………………………....28</a:t>
            </a:r>
            <a:endParaRPr lang="en-IN" sz="1400" dirty="0">
              <a:latin typeface="Times New Roman"/>
              <a:cs typeface="Times New Roman"/>
            </a:endParaRPr>
          </a:p>
          <a:p>
            <a:pPr marL="12700" marR="6350" algn="just">
              <a:lnSpc>
                <a:spcPct val="217899"/>
              </a:lnSpc>
              <a:spcBef>
                <a:spcPts val="105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FF41B56-24B5-7A06-2BF2-9C653192527D}"/>
              </a:ext>
            </a:extLst>
          </p:cNvPr>
          <p:cNvSpPr txBox="1"/>
          <p:nvPr/>
        </p:nvSpPr>
        <p:spPr>
          <a:xfrm>
            <a:off x="895603" y="828672"/>
            <a:ext cx="5474970" cy="310367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20675" algn="ctr">
              <a:lnSpc>
                <a:spcPct val="100000"/>
              </a:lnSpc>
              <a:spcBef>
                <a:spcPts val="245"/>
              </a:spcBef>
            </a:pPr>
            <a:r>
              <a:rPr sz="1600" b="1" spc="-5" dirty="0">
                <a:latin typeface="Times New Roman"/>
                <a:cs typeface="Times New Roman"/>
              </a:rPr>
              <a:t>LIST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O</a:t>
            </a:r>
            <a:r>
              <a:rPr sz="1600" b="1" spc="-5" dirty="0">
                <a:latin typeface="Times New Roman"/>
                <a:cs typeface="Times New Roman"/>
              </a:rPr>
              <a:t>F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FI</a:t>
            </a:r>
            <a:r>
              <a:rPr sz="1600" b="1" spc="-15" dirty="0">
                <a:latin typeface="Times New Roman"/>
                <a:cs typeface="Times New Roman"/>
              </a:rPr>
              <a:t>G</a:t>
            </a:r>
            <a:r>
              <a:rPr sz="1600" b="1" spc="-5" dirty="0">
                <a:latin typeface="Times New Roman"/>
                <a:cs typeface="Times New Roman"/>
              </a:rPr>
              <a:t>URES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b="1" spc="-10" dirty="0">
                <a:latin typeface="Times New Roman"/>
                <a:cs typeface="Times New Roman"/>
              </a:rPr>
              <a:t>Figure</a:t>
            </a:r>
            <a:r>
              <a:rPr sz="1200" b="1" dirty="0">
                <a:latin typeface="Times New Roman"/>
                <a:cs typeface="Times New Roman"/>
              </a:rPr>
              <a:t> 1.1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Time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line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(Gantt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Chart)……………………………………</a:t>
            </a:r>
            <a:r>
              <a:rPr lang="en-IN" sz="1200" spc="-5" dirty="0">
                <a:latin typeface="Times New Roman"/>
                <a:cs typeface="Times New Roman"/>
              </a:rPr>
              <a:t>….10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Figure</a:t>
            </a:r>
            <a:r>
              <a:rPr sz="1200" b="1" spc="26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2.1</a:t>
            </a:r>
            <a:r>
              <a:rPr sz="1200" b="1" spc="26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ER Diagram</a:t>
            </a:r>
            <a:r>
              <a:rPr sz="1200" dirty="0">
                <a:latin typeface="Times New Roman"/>
                <a:cs typeface="Times New Roman"/>
              </a:rPr>
              <a:t>…………………………………………………………</a:t>
            </a:r>
            <a:r>
              <a:rPr lang="en-US" sz="1200" dirty="0">
                <a:latin typeface="Times New Roman"/>
                <a:cs typeface="Times New Roman"/>
              </a:rPr>
              <a:t>……...17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Figure</a:t>
            </a:r>
            <a:r>
              <a:rPr sz="1200" b="1" spc="26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2.2</a:t>
            </a:r>
            <a:r>
              <a:rPr sz="1200" b="1" spc="26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Use Case Diagram</a:t>
            </a:r>
            <a:r>
              <a:rPr sz="1200" spc="-5" dirty="0">
                <a:latin typeface="Times New Roman"/>
                <a:cs typeface="Times New Roman"/>
              </a:rPr>
              <a:t>………………………………………………</a:t>
            </a:r>
            <a:r>
              <a:rPr lang="en-US" sz="1200" spc="-5" dirty="0">
                <a:latin typeface="Times New Roman"/>
                <a:cs typeface="Times New Roman"/>
              </a:rPr>
              <a:t>………….</a:t>
            </a:r>
            <a:r>
              <a:rPr sz="1200" spc="-5" dirty="0">
                <a:latin typeface="Times New Roman"/>
                <a:cs typeface="Times New Roman"/>
              </a:rPr>
              <a:t>1</a:t>
            </a:r>
            <a:r>
              <a:rPr lang="en-US" sz="1200" spc="-5" dirty="0">
                <a:latin typeface="Times New Roman"/>
                <a:cs typeface="Times New Roman"/>
              </a:rPr>
              <a:t>8</a:t>
            </a:r>
          </a:p>
          <a:p>
            <a:pPr marL="12700"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Figure</a:t>
            </a:r>
            <a:r>
              <a:rPr sz="1200" b="1" spc="4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2.3</a:t>
            </a:r>
            <a:r>
              <a:rPr sz="1200" b="1" spc="39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Specific ER Diagram </a:t>
            </a:r>
            <a:r>
              <a:rPr sz="1200" spc="-10" dirty="0">
                <a:latin typeface="Times New Roman"/>
                <a:cs typeface="Times New Roman"/>
              </a:rPr>
              <a:t>………………………………………………</a:t>
            </a:r>
            <a:r>
              <a:rPr lang="en-US" sz="1200" spc="-10" dirty="0">
                <a:latin typeface="Times New Roman"/>
                <a:cs typeface="Times New Roman"/>
              </a:rPr>
              <a:t>………</a:t>
            </a:r>
            <a:r>
              <a:rPr sz="1200" spc="-10" dirty="0">
                <a:latin typeface="Times New Roman"/>
                <a:cs typeface="Times New Roman"/>
              </a:rPr>
              <a:t>1</a:t>
            </a:r>
            <a:r>
              <a:rPr lang="en-US" sz="1200" spc="-10" dirty="0">
                <a:latin typeface="Times New Roman"/>
                <a:cs typeface="Times New Roman"/>
              </a:rPr>
              <a:t>9</a:t>
            </a:r>
          </a:p>
          <a:p>
            <a:pPr marL="12700">
              <a:lnSpc>
                <a:spcPct val="100000"/>
              </a:lnSpc>
            </a:pPr>
            <a:endParaRPr lang="en-IN" sz="1200" spc="-10" dirty="0">
              <a:latin typeface="Times New Roman"/>
              <a:cs typeface="Times New Roman"/>
            </a:endParaRPr>
          </a:p>
          <a:p>
            <a:pPr marL="12700"/>
            <a:r>
              <a:rPr lang="en-IN" sz="1200" b="1" spc="-10" dirty="0">
                <a:latin typeface="Times New Roman"/>
                <a:cs typeface="Times New Roman"/>
              </a:rPr>
              <a:t>Figure</a:t>
            </a:r>
            <a:r>
              <a:rPr lang="en-IN" sz="1200" b="1" spc="400" dirty="0">
                <a:latin typeface="Times New Roman"/>
                <a:cs typeface="Times New Roman"/>
              </a:rPr>
              <a:t> </a:t>
            </a:r>
            <a:r>
              <a:rPr lang="en-IN" sz="1200" b="1" dirty="0">
                <a:latin typeface="Times New Roman"/>
                <a:cs typeface="Times New Roman"/>
              </a:rPr>
              <a:t>2.4</a:t>
            </a:r>
            <a:r>
              <a:rPr lang="en-IN" sz="1200" b="1" spc="395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Flowchart </a:t>
            </a:r>
            <a:r>
              <a:rPr lang="en-IN" sz="1200" spc="-10" dirty="0">
                <a:latin typeface="Times New Roman"/>
                <a:cs typeface="Times New Roman"/>
              </a:rPr>
              <a:t>…………………………………………………………………..21</a:t>
            </a:r>
            <a:endParaRPr sz="1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212000"/>
              </a:lnSpc>
              <a:spcBef>
                <a:spcPts val="5"/>
              </a:spcBef>
            </a:pPr>
            <a:r>
              <a:rPr sz="1200" b="1" spc="-10" dirty="0">
                <a:latin typeface="Times New Roman"/>
                <a:cs typeface="Times New Roman"/>
              </a:rPr>
              <a:t>Figure </a:t>
            </a:r>
            <a:r>
              <a:rPr sz="1200" b="1" dirty="0">
                <a:latin typeface="Times New Roman"/>
                <a:cs typeface="Times New Roman"/>
              </a:rPr>
              <a:t>3.1 </a:t>
            </a:r>
            <a:r>
              <a:rPr lang="en-US" sz="1200" dirty="0">
                <a:latin typeface="Times New Roman"/>
                <a:cs typeface="Times New Roman"/>
              </a:rPr>
              <a:t>web application home page</a:t>
            </a:r>
            <a:r>
              <a:rPr sz="1200" spc="-5" dirty="0">
                <a:latin typeface="Times New Roman"/>
                <a:cs typeface="Times New Roman"/>
              </a:rPr>
              <a:t>……………………………………………</a:t>
            </a:r>
            <a:r>
              <a:rPr lang="en-US" sz="1200" spc="-5" dirty="0">
                <a:latin typeface="Times New Roman"/>
                <a:cs typeface="Times New Roman"/>
              </a:rPr>
              <a:t>23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Figure </a:t>
            </a:r>
            <a:r>
              <a:rPr sz="1200" b="1" dirty="0">
                <a:latin typeface="Times New Roman"/>
                <a:cs typeface="Times New Roman"/>
              </a:rPr>
              <a:t>3.2 </a:t>
            </a:r>
            <a:r>
              <a:rPr lang="en-US" sz="1200" dirty="0">
                <a:latin typeface="Times New Roman"/>
                <a:cs typeface="Times New Roman"/>
              </a:rPr>
              <a:t>web application precipitation chart</a:t>
            </a:r>
            <a:r>
              <a:rPr sz="1200" dirty="0">
                <a:latin typeface="Times New Roman"/>
                <a:cs typeface="Times New Roman"/>
              </a:rPr>
              <a:t>……………………………………...2</a:t>
            </a:r>
            <a:r>
              <a:rPr lang="en-US" sz="1200" dirty="0">
                <a:latin typeface="Times New Roman"/>
                <a:cs typeface="Times New Roman"/>
              </a:rPr>
              <a:t>4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Figure </a:t>
            </a:r>
            <a:r>
              <a:rPr sz="1200" b="1" spc="-5" dirty="0">
                <a:latin typeface="Times New Roman"/>
                <a:cs typeface="Times New Roman"/>
              </a:rPr>
              <a:t>3.3 </a:t>
            </a:r>
            <a:r>
              <a:rPr lang="en-US" sz="1200" spc="-5" dirty="0">
                <a:latin typeface="Times New Roman"/>
                <a:cs typeface="Times New Roman"/>
              </a:rPr>
              <a:t>web application heat map……………………...</a:t>
            </a:r>
            <a:r>
              <a:rPr sz="1200" spc="-5" dirty="0">
                <a:latin typeface="Times New Roman"/>
                <a:cs typeface="Times New Roman"/>
              </a:rPr>
              <a:t>…………………………….2</a:t>
            </a:r>
            <a:r>
              <a:rPr lang="en-US" sz="1200" spc="-5" dirty="0">
                <a:latin typeface="Times New Roman"/>
                <a:cs typeface="Times New Roman"/>
              </a:rPr>
              <a:t>4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0" y="847420"/>
            <a:ext cx="11322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A</a:t>
            </a:r>
            <a:r>
              <a:rPr sz="1600" b="1" spc="5" dirty="0">
                <a:latin typeface="Times New Roman"/>
                <a:cs typeface="Times New Roman"/>
              </a:rPr>
              <a:t>B</a:t>
            </a:r>
            <a:r>
              <a:rPr sz="1600" b="1" spc="-20" dirty="0">
                <a:latin typeface="Times New Roman"/>
                <a:cs typeface="Times New Roman"/>
              </a:rPr>
              <a:t>S</a:t>
            </a:r>
            <a:r>
              <a:rPr sz="1600" b="1" spc="5" dirty="0">
                <a:latin typeface="Times New Roman"/>
                <a:cs typeface="Times New Roman"/>
              </a:rPr>
              <a:t>T</a:t>
            </a:r>
            <a:r>
              <a:rPr sz="1600" b="1" spc="-10" dirty="0">
                <a:latin typeface="Times New Roman"/>
                <a:cs typeface="Times New Roman"/>
              </a:rPr>
              <a:t>RAC</a:t>
            </a:r>
            <a:r>
              <a:rPr sz="1600" b="1" spc="-5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5603" y="1717293"/>
            <a:ext cx="5988050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5080" indent="-6350" algn="just">
              <a:lnSpc>
                <a:spcPct val="11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The project </a:t>
            </a:r>
            <a:r>
              <a:rPr sz="1200" spc="-10" dirty="0">
                <a:latin typeface="Times New Roman"/>
                <a:cs typeface="Times New Roman"/>
              </a:rPr>
              <a:t>aims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predict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Air </a:t>
            </a:r>
            <a:r>
              <a:rPr sz="1200" dirty="0">
                <a:latin typeface="Times New Roman"/>
                <a:cs typeface="Times New Roman"/>
              </a:rPr>
              <a:t>Quality </a:t>
            </a:r>
            <a:r>
              <a:rPr sz="1200" spc="-5" dirty="0">
                <a:latin typeface="Times New Roman"/>
                <a:cs typeface="Times New Roman"/>
              </a:rPr>
              <a:t>Index </a:t>
            </a:r>
            <a:r>
              <a:rPr sz="1200" spc="-10" dirty="0">
                <a:latin typeface="Times New Roman"/>
                <a:cs typeface="Times New Roman"/>
              </a:rPr>
              <a:t>(AQI) </a:t>
            </a:r>
            <a:r>
              <a:rPr sz="1200" spc="-1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particular </a:t>
            </a:r>
            <a:r>
              <a:rPr sz="1200" spc="5" dirty="0">
                <a:latin typeface="Times New Roman"/>
                <a:cs typeface="Times New Roman"/>
              </a:rPr>
              <a:t>city </a:t>
            </a:r>
            <a:r>
              <a:rPr sz="1200" spc="-5" dirty="0">
                <a:latin typeface="Times New Roman"/>
                <a:cs typeface="Times New Roman"/>
              </a:rPr>
              <a:t>employing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Support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Vector </a:t>
            </a:r>
            <a:r>
              <a:rPr sz="1200" spc="-10" dirty="0">
                <a:latin typeface="Times New Roman"/>
                <a:cs typeface="Times New Roman"/>
              </a:rPr>
              <a:t>Machine </a:t>
            </a:r>
            <a:r>
              <a:rPr sz="1200" spc="-5" dirty="0">
                <a:latin typeface="Times New Roman"/>
                <a:cs typeface="Times New Roman"/>
              </a:rPr>
              <a:t>(SVM) </a:t>
            </a:r>
            <a:r>
              <a:rPr sz="1200" spc="-15" dirty="0">
                <a:latin typeface="Times New Roman"/>
                <a:cs typeface="Times New Roman"/>
              </a:rPr>
              <a:t>Model. </a:t>
            </a:r>
            <a:r>
              <a:rPr sz="1200" spc="-5" dirty="0">
                <a:latin typeface="Times New Roman"/>
                <a:cs typeface="Times New Roman"/>
              </a:rPr>
              <a:t>The SVM </a:t>
            </a:r>
            <a:r>
              <a:rPr sz="1200" spc="-1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prepared </a:t>
            </a:r>
            <a:r>
              <a:rPr sz="1200" spc="5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historical AQI information at </a:t>
            </a:r>
            <a:r>
              <a:rPr sz="1200" dirty="0">
                <a:latin typeface="Times New Roman"/>
                <a:cs typeface="Times New Roman"/>
              </a:rPr>
              <a:t>the side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 </a:t>
            </a:r>
            <a:r>
              <a:rPr sz="1200" spc="-15" dirty="0">
                <a:latin typeface="Times New Roman"/>
                <a:cs typeface="Times New Roman"/>
              </a:rPr>
              <a:t>significant </a:t>
            </a:r>
            <a:r>
              <a:rPr sz="1200" spc="-5" dirty="0">
                <a:latin typeface="Times New Roman"/>
                <a:cs typeface="Times New Roman"/>
              </a:rPr>
              <a:t>highlights such as temperature, </a:t>
            </a:r>
            <a:r>
              <a:rPr sz="1200" spc="-15" dirty="0">
                <a:latin typeface="Times New Roman"/>
                <a:cs typeface="Times New Roman"/>
              </a:rPr>
              <a:t>stickiness, </a:t>
            </a:r>
            <a:r>
              <a:rPr sz="1200" spc="-10" dirty="0">
                <a:latin typeface="Times New Roman"/>
                <a:cs typeface="Times New Roman"/>
              </a:rPr>
              <a:t>wind </a:t>
            </a:r>
            <a:r>
              <a:rPr sz="1200" dirty="0">
                <a:latin typeface="Times New Roman"/>
                <a:cs typeface="Times New Roman"/>
              </a:rPr>
              <a:t>speed, </a:t>
            </a:r>
            <a:r>
              <a:rPr sz="1200" spc="-15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precipitation. </a:t>
            </a: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 dataset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utilized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preparing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testing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demonstrate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gotten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dependable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 government </a:t>
            </a:r>
            <a:r>
              <a:rPr sz="1200" spc="-10" dirty="0">
                <a:latin typeface="Times New Roman"/>
                <a:cs typeface="Times New Roman"/>
              </a:rPr>
              <a:t>organizations and </a:t>
            </a:r>
            <a:r>
              <a:rPr sz="1200" spc="-5" dirty="0">
                <a:latin typeface="Times New Roman"/>
                <a:cs typeface="Times New Roman"/>
              </a:rPr>
              <a:t>climate </a:t>
            </a:r>
            <a:r>
              <a:rPr sz="1200" spc="-10" dirty="0">
                <a:latin typeface="Times New Roman"/>
                <a:cs typeface="Times New Roman"/>
              </a:rPr>
              <a:t>administrations. The </a:t>
            </a:r>
            <a:r>
              <a:rPr sz="1200" dirty="0">
                <a:latin typeface="Times New Roman"/>
                <a:cs typeface="Times New Roman"/>
              </a:rPr>
              <a:t>extend </a:t>
            </a:r>
            <a:r>
              <a:rPr sz="1200" spc="-15" dirty="0">
                <a:latin typeface="Times New Roman"/>
                <a:cs typeface="Times New Roman"/>
              </a:rPr>
              <a:t>includes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spc="10" dirty="0">
                <a:latin typeface="Times New Roman"/>
                <a:cs typeface="Times New Roman"/>
              </a:rPr>
              <a:t>pre- 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processing, highlight </a:t>
            </a:r>
            <a:r>
              <a:rPr sz="1200" spc="-15" dirty="0">
                <a:latin typeface="Times New Roman"/>
                <a:cs typeface="Times New Roman"/>
              </a:rPr>
              <a:t>choice, </a:t>
            </a:r>
            <a:r>
              <a:rPr sz="1200" spc="-5" dirty="0">
                <a:latin typeface="Times New Roman"/>
                <a:cs typeface="Times New Roman"/>
              </a:rPr>
              <a:t>show preparing, hyperparameter tuning, </a:t>
            </a:r>
            <a:r>
              <a:rPr sz="1200" spc="-15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show </a:t>
            </a:r>
            <a:r>
              <a:rPr sz="1200" spc="-10" dirty="0">
                <a:latin typeface="Times New Roman"/>
                <a:cs typeface="Times New Roman"/>
              </a:rPr>
              <a:t>assessment. The </a:t>
            </a:r>
            <a:r>
              <a:rPr sz="1200" spc="-5" dirty="0">
                <a:latin typeface="Times New Roman"/>
                <a:cs typeface="Times New Roman"/>
              </a:rPr>
              <a:t> execution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SVM model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-10" dirty="0">
                <a:latin typeface="Times New Roman"/>
                <a:cs typeface="Times New Roman"/>
              </a:rPr>
              <a:t>assessed </a:t>
            </a:r>
            <a:r>
              <a:rPr sz="1200" dirty="0">
                <a:latin typeface="Times New Roman"/>
                <a:cs typeface="Times New Roman"/>
              </a:rPr>
              <a:t>utilizing </a:t>
            </a:r>
            <a:r>
              <a:rPr sz="1200" spc="-10" dirty="0">
                <a:latin typeface="Times New Roman"/>
                <a:cs typeface="Times New Roman"/>
              </a:rPr>
              <a:t>measurements </a:t>
            </a:r>
            <a:r>
              <a:rPr sz="1200" dirty="0">
                <a:latin typeface="Times New Roman"/>
                <a:cs typeface="Times New Roman"/>
              </a:rPr>
              <a:t>such </a:t>
            </a:r>
            <a:r>
              <a:rPr sz="1200" spc="5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mean absolute error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(MAE), </a:t>
            </a:r>
            <a:r>
              <a:rPr sz="1200" dirty="0">
                <a:latin typeface="Times New Roman"/>
                <a:cs typeface="Times New Roman"/>
              </a:rPr>
              <a:t>root </a:t>
            </a:r>
            <a:r>
              <a:rPr sz="1200" spc="-10" dirty="0">
                <a:latin typeface="Times New Roman"/>
                <a:cs typeface="Times New Roman"/>
              </a:rPr>
              <a:t>mean </a:t>
            </a:r>
            <a:r>
              <a:rPr sz="1200" spc="-5" dirty="0">
                <a:latin typeface="Times New Roman"/>
                <a:cs typeface="Times New Roman"/>
              </a:rPr>
              <a:t>square error (RMSE), </a:t>
            </a:r>
            <a:r>
              <a:rPr sz="1200" spc="-15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R-squared score. </a:t>
            </a:r>
            <a:r>
              <a:rPr sz="1200" spc="-10" dirty="0">
                <a:latin typeface="Times New Roman"/>
                <a:cs typeface="Times New Roman"/>
              </a:rPr>
              <a:t>The comes </a:t>
            </a:r>
            <a:r>
              <a:rPr sz="1200" spc="-5" dirty="0">
                <a:latin typeface="Times New Roman"/>
                <a:cs typeface="Times New Roman"/>
              </a:rPr>
              <a:t>about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project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illustrate the potential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SVM </a:t>
            </a:r>
            <a:r>
              <a:rPr sz="1200" spc="-5" dirty="0">
                <a:latin typeface="Times New Roman"/>
                <a:cs typeface="Times New Roman"/>
              </a:rPr>
              <a:t>model in precisely foreseeing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AQI </a:t>
            </a:r>
            <a:r>
              <a:rPr sz="1200" spc="-1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particular </a:t>
            </a:r>
            <a:r>
              <a:rPr sz="1200" spc="-20" dirty="0">
                <a:latin typeface="Times New Roman"/>
                <a:cs typeface="Times New Roman"/>
              </a:rPr>
              <a:t>city,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 can </a:t>
            </a:r>
            <a:r>
              <a:rPr sz="1200" spc="-10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valuable </a:t>
            </a:r>
            <a:r>
              <a:rPr sz="1200" spc="-15" dirty="0">
                <a:latin typeface="Times New Roman"/>
                <a:cs typeface="Times New Roman"/>
              </a:rPr>
              <a:t>for </a:t>
            </a:r>
            <a:r>
              <a:rPr sz="1200" spc="-10" dirty="0">
                <a:latin typeface="Times New Roman"/>
                <a:cs typeface="Times New Roman"/>
              </a:rPr>
              <a:t>air </a:t>
            </a:r>
            <a:r>
              <a:rPr sz="1200" spc="-5" dirty="0">
                <a:latin typeface="Times New Roman"/>
                <a:cs typeface="Times New Roman"/>
              </a:rPr>
              <a:t>quality </a:t>
            </a:r>
            <a:r>
              <a:rPr sz="1200" spc="-10" dirty="0">
                <a:latin typeface="Times New Roman"/>
                <a:cs typeface="Times New Roman"/>
              </a:rPr>
              <a:t>management </a:t>
            </a:r>
            <a:r>
              <a:rPr sz="1200" spc="-15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open wellbeing </a:t>
            </a:r>
            <a:r>
              <a:rPr sz="1200" spc="-10" dirty="0">
                <a:latin typeface="Times New Roman"/>
                <a:cs typeface="Times New Roman"/>
              </a:rPr>
              <a:t>purposes. The </a:t>
            </a:r>
            <a:r>
              <a:rPr sz="1200" spc="-5" dirty="0">
                <a:latin typeface="Times New Roman"/>
                <a:cs typeface="Times New Roman"/>
              </a:rPr>
              <a:t>results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indicate that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SVM </a:t>
            </a:r>
            <a:r>
              <a:rPr sz="1200" spc="-5" dirty="0">
                <a:latin typeface="Times New Roman"/>
                <a:cs typeface="Times New Roman"/>
              </a:rPr>
              <a:t>model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effectively </a:t>
            </a:r>
            <a:r>
              <a:rPr sz="1200" dirty="0">
                <a:latin typeface="Times New Roman"/>
                <a:cs typeface="Times New Roman"/>
              </a:rPr>
              <a:t>predict the </a:t>
            </a:r>
            <a:r>
              <a:rPr sz="1200" spc="-10" dirty="0">
                <a:latin typeface="Times New Roman"/>
                <a:cs typeface="Times New Roman"/>
              </a:rPr>
              <a:t>AQI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target </a:t>
            </a:r>
            <a:r>
              <a:rPr sz="1200" spc="5" dirty="0">
                <a:latin typeface="Times New Roman"/>
                <a:cs typeface="Times New Roman"/>
              </a:rPr>
              <a:t>city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5" dirty="0">
                <a:latin typeface="Times New Roman"/>
                <a:cs typeface="Times New Roman"/>
              </a:rPr>
              <a:t>high </a:t>
            </a:r>
            <a:r>
              <a:rPr sz="1200" spc="-15" dirty="0">
                <a:latin typeface="Times New Roman"/>
                <a:cs typeface="Times New Roman"/>
              </a:rPr>
              <a:t>accuracy.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model </a:t>
            </a:r>
            <a:r>
              <a:rPr sz="1200" spc="-5" dirty="0">
                <a:latin typeface="Times New Roman"/>
                <a:cs typeface="Times New Roman"/>
              </a:rPr>
              <a:t>provides and efficient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reliable </a:t>
            </a:r>
            <a:r>
              <a:rPr sz="1200" spc="5" dirty="0">
                <a:latin typeface="Times New Roman"/>
                <a:cs typeface="Times New Roman"/>
              </a:rPr>
              <a:t>tool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policymakers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environmental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agencies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5" dirty="0">
                <a:latin typeface="Times New Roman"/>
                <a:cs typeface="Times New Roman"/>
              </a:rPr>
              <a:t>assess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air </a:t>
            </a:r>
            <a:r>
              <a:rPr sz="1200" dirty="0">
                <a:latin typeface="Times New Roman"/>
                <a:cs typeface="Times New Roman"/>
              </a:rPr>
              <a:t>quality </a:t>
            </a:r>
            <a:r>
              <a:rPr sz="1200" spc="1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city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take </a:t>
            </a:r>
            <a:r>
              <a:rPr sz="1200" spc="-5" dirty="0">
                <a:latin typeface="Times New Roman"/>
                <a:cs typeface="Times New Roman"/>
              </a:rPr>
              <a:t>necessary </a:t>
            </a:r>
            <a:r>
              <a:rPr sz="1200" spc="-10" dirty="0">
                <a:latin typeface="Times New Roman"/>
                <a:cs typeface="Times New Roman"/>
              </a:rPr>
              <a:t>actions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spc="-15" dirty="0">
                <a:latin typeface="Times New Roman"/>
                <a:cs typeface="Times New Roman"/>
              </a:rPr>
              <a:t>improve </a:t>
            </a:r>
            <a:r>
              <a:rPr sz="1200" spc="-10" dirty="0">
                <a:latin typeface="Times New Roman"/>
                <a:cs typeface="Times New Roman"/>
              </a:rPr>
              <a:t>it. </a:t>
            </a:r>
            <a:r>
              <a:rPr sz="1200" spc="-5" dirty="0">
                <a:latin typeface="Times New Roman"/>
                <a:cs typeface="Times New Roman"/>
              </a:rPr>
              <a:t>This </a:t>
            </a:r>
            <a:r>
              <a:rPr sz="1200" spc="5" dirty="0">
                <a:latin typeface="Times New Roman"/>
                <a:cs typeface="Times New Roman"/>
              </a:rPr>
              <a:t>study </a:t>
            </a:r>
            <a:r>
              <a:rPr sz="1200" spc="-5" dirty="0">
                <a:latin typeface="Times New Roman"/>
                <a:cs typeface="Times New Roman"/>
              </a:rPr>
              <a:t>demonstrates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potential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machine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learning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algorithms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 forecasting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AQI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extended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other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cities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environmental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monitoring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4708" y="1098041"/>
            <a:ext cx="2387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Times New Roman"/>
                <a:cs typeface="Times New Roman"/>
              </a:rPr>
              <a:t>G</a:t>
            </a:r>
            <a:r>
              <a:rPr sz="1600" b="1" spc="-5" dirty="0">
                <a:latin typeface="Times New Roman"/>
                <a:cs typeface="Times New Roman"/>
              </a:rPr>
              <a:t>RAP</a:t>
            </a:r>
            <a:r>
              <a:rPr sz="1600" b="1" spc="-15" dirty="0">
                <a:latin typeface="Times New Roman"/>
                <a:cs typeface="Times New Roman"/>
              </a:rPr>
              <a:t>H</a:t>
            </a:r>
            <a:r>
              <a:rPr sz="1600" b="1" spc="-5" dirty="0">
                <a:latin typeface="Times New Roman"/>
                <a:cs typeface="Times New Roman"/>
              </a:rPr>
              <a:t>ICA</a:t>
            </a:r>
            <a:r>
              <a:rPr sz="1600" b="1" spc="170" dirty="0">
                <a:latin typeface="Times New Roman"/>
                <a:cs typeface="Times New Roman"/>
              </a:rPr>
              <a:t>L</a:t>
            </a:r>
            <a:r>
              <a:rPr sz="1600" b="1" spc="-5" dirty="0">
                <a:latin typeface="Times New Roman"/>
                <a:cs typeface="Times New Roman"/>
              </a:rPr>
              <a:t>ABS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5" dirty="0">
                <a:latin typeface="Times New Roman"/>
                <a:cs typeface="Times New Roman"/>
              </a:rPr>
              <a:t>R</a:t>
            </a:r>
            <a:r>
              <a:rPr sz="1600" b="1" spc="-20" dirty="0">
                <a:latin typeface="Times New Roman"/>
                <a:cs typeface="Times New Roman"/>
              </a:rPr>
              <a:t>A</a:t>
            </a:r>
            <a:r>
              <a:rPr sz="1600" b="1" spc="-5" dirty="0">
                <a:latin typeface="Times New Roman"/>
                <a:cs typeface="Times New Roman"/>
              </a:rPr>
              <a:t>CT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2723" y="1843785"/>
            <a:ext cx="6256655" cy="15392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04000"/>
              </a:lnSpc>
              <a:spcBef>
                <a:spcPts val="40"/>
              </a:spcBef>
            </a:pP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possible </a:t>
            </a:r>
            <a:r>
              <a:rPr sz="1200" spc="-5" dirty="0">
                <a:latin typeface="Times New Roman"/>
                <a:cs typeface="Times New Roman"/>
              </a:rPr>
              <a:t>graphical abstract </a:t>
            </a:r>
            <a:r>
              <a:rPr sz="1200" spc="-15" dirty="0">
                <a:latin typeface="Times New Roman"/>
                <a:cs typeface="Times New Roman"/>
              </a:rPr>
              <a:t>might </a:t>
            </a:r>
            <a:r>
              <a:rPr sz="1200" spc="-5" dirty="0">
                <a:latin typeface="Times New Roman"/>
                <a:cs typeface="Times New Roman"/>
              </a:rPr>
              <a:t>appear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flowchart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method for </a:t>
            </a:r>
            <a:r>
              <a:rPr sz="1200" spc="-5" dirty="0">
                <a:latin typeface="Times New Roman"/>
                <a:cs typeface="Times New Roman"/>
              </a:rPr>
              <a:t>anticipating </a:t>
            </a:r>
            <a:r>
              <a:rPr sz="1200" spc="-10" dirty="0">
                <a:latin typeface="Times New Roman"/>
                <a:cs typeface="Times New Roman"/>
              </a:rPr>
              <a:t>air </a:t>
            </a:r>
            <a:r>
              <a:rPr sz="1200" dirty="0">
                <a:latin typeface="Times New Roman"/>
                <a:cs typeface="Times New Roman"/>
              </a:rPr>
              <a:t>quality using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SVM.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flowchart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might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begin</a:t>
            </a:r>
            <a:r>
              <a:rPr sz="1200" spc="-5" dirty="0">
                <a:latin typeface="Times New Roman"/>
                <a:cs typeface="Times New Roman"/>
              </a:rPr>
              <a:t> with</a:t>
            </a:r>
            <a:r>
              <a:rPr sz="1200" dirty="0">
                <a:latin typeface="Times New Roman"/>
                <a:cs typeface="Times New Roman"/>
              </a:rPr>
              <a:t>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collection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pre-processing,</a:t>
            </a:r>
            <a:r>
              <a:rPr sz="1200" spc="-5" dirty="0">
                <a:latin typeface="Times New Roman"/>
                <a:cs typeface="Times New Roman"/>
              </a:rPr>
              <a:t> taken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determination </a:t>
            </a:r>
            <a:r>
              <a:rPr sz="1200" spc="-1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tuning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SVM </a:t>
            </a:r>
            <a:r>
              <a:rPr sz="1200" spc="-15" dirty="0">
                <a:latin typeface="Times New Roman"/>
                <a:cs typeface="Times New Roman"/>
              </a:rPr>
              <a:t>model. </a:t>
            </a: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demonstrate seem 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point </a:t>
            </a:r>
            <a:r>
              <a:rPr sz="1200" spc="-10" dirty="0">
                <a:latin typeface="Times New Roman"/>
                <a:cs typeface="Times New Roman"/>
              </a:rPr>
              <a:t>be </a:t>
            </a:r>
            <a:r>
              <a:rPr sz="1200" spc="-15" dirty="0">
                <a:latin typeface="Times New Roman"/>
                <a:cs typeface="Times New Roman"/>
              </a:rPr>
              <a:t>assessed </a:t>
            </a:r>
            <a:r>
              <a:rPr sz="1200" spc="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test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set,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comes about may </a:t>
            </a:r>
            <a:r>
              <a:rPr sz="1200" spc="-10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well translated </a:t>
            </a:r>
            <a:r>
              <a:rPr sz="1200" spc="-5" dirty="0">
                <a:latin typeface="Times New Roman"/>
                <a:cs typeface="Times New Roman"/>
              </a:rPr>
              <a:t>and communicated </a:t>
            </a:r>
            <a:r>
              <a:rPr sz="1200" dirty="0">
                <a:latin typeface="Times New Roman"/>
                <a:cs typeface="Times New Roman"/>
              </a:rPr>
              <a:t>to partners </a:t>
            </a:r>
            <a:r>
              <a:rPr sz="1200" spc="-5" dirty="0">
                <a:latin typeface="Times New Roman"/>
                <a:cs typeface="Times New Roman"/>
              </a:rPr>
              <a:t>through visualization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graphical</a:t>
            </a:r>
            <a:r>
              <a:rPr sz="1200" dirty="0">
                <a:latin typeface="Times New Roman"/>
                <a:cs typeface="Times New Roman"/>
              </a:rPr>
              <a:t> theoretical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might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moreover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incorporate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pictures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target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city,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meteorological parameter, </a:t>
            </a:r>
            <a:r>
              <a:rPr sz="1200" spc="-1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AQI. </a:t>
            </a:r>
            <a:r>
              <a:rPr sz="1200" spc="-20" dirty="0">
                <a:latin typeface="Times New Roman"/>
                <a:cs typeface="Times New Roman"/>
              </a:rPr>
              <a:t>Generally,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graphical abstract may pass </a:t>
            </a:r>
            <a:r>
              <a:rPr sz="1200" spc="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significance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utilizing </a:t>
            </a:r>
            <a:r>
              <a:rPr sz="1200" spc="-10" dirty="0">
                <a:latin typeface="Times New Roman"/>
                <a:cs typeface="Times New Roman"/>
              </a:rPr>
              <a:t>machine </a:t>
            </a:r>
            <a:r>
              <a:rPr sz="1200" spc="-5" dirty="0">
                <a:latin typeface="Times New Roman"/>
                <a:cs typeface="Times New Roman"/>
              </a:rPr>
              <a:t>learning calculations </a:t>
            </a:r>
            <a:r>
              <a:rPr sz="1200" spc="-15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natural checking </a:t>
            </a:r>
            <a:r>
              <a:rPr sz="1200" spc="-15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administration 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potential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SVM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anticipating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AQI.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423" y="4094988"/>
            <a:ext cx="6220967" cy="3246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2561" y="1098041"/>
            <a:ext cx="1711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A</a:t>
            </a:r>
            <a:r>
              <a:rPr sz="1600" b="1" spc="10" dirty="0">
                <a:latin typeface="Times New Roman"/>
                <a:cs typeface="Times New Roman"/>
              </a:rPr>
              <a:t>BB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10" dirty="0">
                <a:latin typeface="Times New Roman"/>
                <a:cs typeface="Times New Roman"/>
              </a:rPr>
              <a:t>E</a:t>
            </a:r>
            <a:r>
              <a:rPr sz="1600" b="1" spc="-20" dirty="0">
                <a:latin typeface="Times New Roman"/>
                <a:cs typeface="Times New Roman"/>
              </a:rPr>
              <a:t>V</a:t>
            </a:r>
            <a:r>
              <a:rPr sz="1600" b="1" spc="-5" dirty="0">
                <a:latin typeface="Times New Roman"/>
                <a:cs typeface="Times New Roman"/>
              </a:rPr>
              <a:t>I</a:t>
            </a:r>
            <a:r>
              <a:rPr sz="1600" b="1" spc="-150" dirty="0">
                <a:latin typeface="Times New Roman"/>
                <a:cs typeface="Times New Roman"/>
              </a:rPr>
              <a:t>A</a:t>
            </a:r>
            <a:r>
              <a:rPr sz="1600" b="1" spc="-5" dirty="0">
                <a:latin typeface="Times New Roman"/>
                <a:cs typeface="Times New Roman"/>
              </a:rPr>
              <a:t>TI</a:t>
            </a:r>
            <a:r>
              <a:rPr sz="1600" b="1" spc="-15" dirty="0">
                <a:latin typeface="Times New Roman"/>
                <a:cs typeface="Times New Roman"/>
              </a:rPr>
              <a:t>O</a:t>
            </a:r>
            <a:r>
              <a:rPr sz="1600" b="1" spc="-20" dirty="0">
                <a:latin typeface="Times New Roman"/>
                <a:cs typeface="Times New Roman"/>
              </a:rPr>
              <a:t>N</a:t>
            </a:r>
            <a:r>
              <a:rPr sz="1600" b="1" spc="-5" dirty="0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2723" y="1855089"/>
            <a:ext cx="2044700" cy="248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ML: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Machine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200" b="1" dirty="0">
                <a:latin typeface="Times New Roman"/>
                <a:cs typeface="Times New Roman"/>
              </a:rPr>
              <a:t>PM:</a:t>
            </a:r>
            <a:r>
              <a:rPr sz="1200" b="1" spc="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Particulate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Matter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AQI: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Air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Index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KE: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Kernel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Effect</a:t>
            </a: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ct val="208300"/>
              </a:lnSpc>
              <a:spcBef>
                <a:spcPts val="465"/>
              </a:spcBef>
            </a:pPr>
            <a:r>
              <a:rPr sz="1200" b="1" spc="-5" dirty="0">
                <a:latin typeface="Times New Roman"/>
                <a:cs typeface="Times New Roman"/>
              </a:rPr>
              <a:t>MAE: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Mea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Absolut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ror  </a:t>
            </a:r>
            <a:r>
              <a:rPr sz="1200" b="1" spc="-5" dirty="0">
                <a:latin typeface="Times New Roman"/>
                <a:cs typeface="Times New Roman"/>
              </a:rPr>
              <a:t>RMSE: </a:t>
            </a:r>
            <a:r>
              <a:rPr sz="1200" spc="-10" dirty="0">
                <a:latin typeface="Times New Roman"/>
                <a:cs typeface="Times New Roman"/>
              </a:rPr>
              <a:t>Root </a:t>
            </a:r>
            <a:r>
              <a:rPr sz="1200" spc="-15" dirty="0">
                <a:latin typeface="Times New Roman"/>
                <a:cs typeface="Times New Roman"/>
              </a:rPr>
              <a:t>Mean </a:t>
            </a:r>
            <a:r>
              <a:rPr sz="1200" spc="-5" dirty="0">
                <a:latin typeface="Times New Roman"/>
                <a:cs typeface="Times New Roman"/>
              </a:rPr>
              <a:t>Square Error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SVR: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Support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Vector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Machine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555" y="1098041"/>
            <a:ext cx="6082030" cy="629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72085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INTRODUCTION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45465" algn="l"/>
              </a:tabLst>
            </a:pPr>
            <a:r>
              <a:rPr sz="1400" b="1" dirty="0">
                <a:latin typeface="Times New Roman"/>
                <a:cs typeface="Times New Roman"/>
              </a:rPr>
              <a:t>1.1.	</a:t>
            </a:r>
            <a:r>
              <a:rPr sz="1400" b="1" spc="-10" dirty="0">
                <a:latin typeface="Times New Roman"/>
                <a:cs typeface="Times New Roman"/>
              </a:rPr>
              <a:t>Identification of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Client </a:t>
            </a:r>
            <a:r>
              <a:rPr sz="1400" b="1" spc="-5" dirty="0">
                <a:latin typeface="Times New Roman"/>
                <a:cs typeface="Times New Roman"/>
              </a:rPr>
              <a:t>/Need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/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Relevant </a:t>
            </a:r>
            <a:r>
              <a:rPr sz="1400" b="1" spc="-15" dirty="0">
                <a:latin typeface="Times New Roman"/>
                <a:cs typeface="Times New Roman"/>
              </a:rPr>
              <a:t>Contemporary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issue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33655" marR="5080" indent="-6350" algn="just">
              <a:lnSpc>
                <a:spcPct val="105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oxygen </a:t>
            </a:r>
            <a:r>
              <a:rPr sz="1200" spc="-5" dirty="0">
                <a:latin typeface="Times New Roman"/>
                <a:cs typeface="Times New Roman"/>
              </a:rPr>
              <a:t>we breathe </a:t>
            </a:r>
            <a:r>
              <a:rPr sz="1200" spc="-10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 introductory element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15" dirty="0">
                <a:latin typeface="Times New Roman"/>
                <a:cs typeface="Times New Roman"/>
              </a:rPr>
              <a:t>life, </a:t>
            </a:r>
            <a:r>
              <a:rPr sz="1200" spc="-5" dirty="0">
                <a:latin typeface="Times New Roman"/>
                <a:cs typeface="Times New Roman"/>
              </a:rPr>
              <a:t>because </a:t>
            </a:r>
            <a:r>
              <a:rPr sz="1200" spc="-15" dirty="0">
                <a:latin typeface="Times New Roman"/>
                <a:cs typeface="Times New Roman"/>
              </a:rPr>
              <a:t>it's </a:t>
            </a:r>
            <a:r>
              <a:rPr sz="1200" dirty="0">
                <a:latin typeface="Times New Roman"/>
                <a:cs typeface="Times New Roman"/>
              </a:rPr>
              <a:t>veritably </a:t>
            </a:r>
            <a:r>
              <a:rPr sz="1200" spc="-5" dirty="0">
                <a:latin typeface="Times New Roman"/>
                <a:cs typeface="Times New Roman"/>
              </a:rPr>
              <a:t>important </a:t>
            </a:r>
            <a:r>
              <a:rPr sz="1200" spc="-1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functioning </a:t>
            </a:r>
            <a:r>
              <a:rPr sz="1200" spc="5" dirty="0">
                <a:latin typeface="Times New Roman"/>
                <a:cs typeface="Times New Roman"/>
              </a:rPr>
              <a:t>of the </a:t>
            </a:r>
            <a:r>
              <a:rPr sz="1200" spc="-10" dirty="0">
                <a:latin typeface="Times New Roman"/>
                <a:cs typeface="Times New Roman"/>
              </a:rPr>
              <a:t>cells </a:t>
            </a:r>
            <a:r>
              <a:rPr sz="1200" spc="-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mortal </a:t>
            </a:r>
            <a:r>
              <a:rPr sz="1200" spc="-30" dirty="0">
                <a:latin typeface="Times New Roman"/>
                <a:cs typeface="Times New Roman"/>
              </a:rPr>
              <a:t>body. </a:t>
            </a:r>
            <a:r>
              <a:rPr sz="1200" spc="-10" dirty="0">
                <a:latin typeface="Times New Roman"/>
                <a:cs typeface="Times New Roman"/>
              </a:rPr>
              <a:t>Air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one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most </a:t>
            </a:r>
            <a:r>
              <a:rPr sz="1200" spc="-15" dirty="0">
                <a:latin typeface="Times New Roman"/>
                <a:cs typeface="Times New Roman"/>
              </a:rPr>
              <a:t>important </a:t>
            </a:r>
            <a:r>
              <a:rPr sz="1200" spc="-5" dirty="0">
                <a:latin typeface="Times New Roman"/>
                <a:cs typeface="Times New Roman"/>
              </a:rPr>
              <a:t>rudiments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Earth. </a:t>
            </a:r>
            <a:r>
              <a:rPr sz="1200" spc="-100" dirty="0">
                <a:latin typeface="Times New Roman"/>
                <a:cs typeface="Times New Roman"/>
              </a:rPr>
              <a:t>We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humans can </a:t>
            </a:r>
            <a:r>
              <a:rPr sz="1200" spc="-10" dirty="0">
                <a:latin typeface="Times New Roman"/>
                <a:cs typeface="Times New Roman"/>
              </a:rPr>
              <a:t>live </a:t>
            </a:r>
            <a:r>
              <a:rPr sz="1200" spc="-15" dirty="0">
                <a:latin typeface="Times New Roman"/>
                <a:cs typeface="Times New Roman"/>
              </a:rPr>
              <a:t>days </a:t>
            </a:r>
            <a:r>
              <a:rPr sz="1200" dirty="0">
                <a:latin typeface="Times New Roman"/>
                <a:cs typeface="Times New Roman"/>
              </a:rPr>
              <a:t>without </a:t>
            </a:r>
            <a:r>
              <a:rPr sz="1200" spc="-15" dirty="0">
                <a:latin typeface="Times New Roman"/>
                <a:cs typeface="Times New Roman"/>
              </a:rPr>
              <a:t>water, </a:t>
            </a:r>
            <a:r>
              <a:rPr sz="1200" spc="-10" dirty="0">
                <a:latin typeface="Times New Roman"/>
                <a:cs typeface="Times New Roman"/>
              </a:rPr>
              <a:t>while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not live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many twinkles </a:t>
            </a:r>
            <a:r>
              <a:rPr sz="1200" dirty="0">
                <a:latin typeface="Times New Roman"/>
                <a:cs typeface="Times New Roman"/>
              </a:rPr>
              <a:t>without </a:t>
            </a:r>
            <a:r>
              <a:rPr sz="1200" spc="-30" dirty="0">
                <a:latin typeface="Times New Roman"/>
                <a:cs typeface="Times New Roman"/>
              </a:rPr>
              <a:t>air. </a:t>
            </a:r>
            <a:r>
              <a:rPr sz="1200" spc="-20" dirty="0">
                <a:latin typeface="Times New Roman"/>
                <a:cs typeface="Times New Roman"/>
              </a:rPr>
              <a:t>Air </a:t>
            </a:r>
            <a:r>
              <a:rPr sz="1200" spc="-10" dirty="0">
                <a:latin typeface="Times New Roman"/>
                <a:cs typeface="Times New Roman"/>
              </a:rPr>
              <a:t>also </a:t>
            </a:r>
            <a:r>
              <a:rPr sz="1200" spc="-5" dirty="0">
                <a:latin typeface="Times New Roman"/>
                <a:cs typeface="Times New Roman"/>
              </a:rPr>
              <a:t> maintains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face </a:t>
            </a:r>
            <a:r>
              <a:rPr sz="1200" spc="-5" dirty="0">
                <a:latin typeface="Times New Roman"/>
                <a:cs typeface="Times New Roman"/>
              </a:rPr>
              <a:t>temperature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earth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circulating warm </a:t>
            </a:r>
            <a:r>
              <a:rPr sz="1200" spc="-1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cool </a:t>
            </a:r>
            <a:r>
              <a:rPr sz="1200" spc="-30" dirty="0">
                <a:latin typeface="Times New Roman"/>
                <a:cs typeface="Times New Roman"/>
              </a:rPr>
              <a:t>air.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Water </a:t>
            </a:r>
            <a:r>
              <a:rPr sz="1200" spc="-5" dirty="0">
                <a:latin typeface="Times New Roman"/>
                <a:cs typeface="Times New Roman"/>
              </a:rPr>
              <a:t>rotation </a:t>
            </a:r>
            <a:r>
              <a:rPr sz="1200" spc="-10" dirty="0">
                <a:latin typeface="Times New Roman"/>
                <a:cs typeface="Times New Roman"/>
              </a:rPr>
              <a:t>also </a:t>
            </a:r>
            <a:r>
              <a:rPr sz="1200" spc="-5" dirty="0">
                <a:latin typeface="Times New Roman"/>
                <a:cs typeface="Times New Roman"/>
              </a:rPr>
              <a:t> depends </a:t>
            </a:r>
            <a:r>
              <a:rPr sz="1200" spc="5" dirty="0">
                <a:latin typeface="Times New Roman"/>
                <a:cs typeface="Times New Roman"/>
              </a:rPr>
              <a:t>on </a:t>
            </a:r>
            <a:r>
              <a:rPr sz="1200" spc="-30" dirty="0">
                <a:latin typeface="Times New Roman"/>
                <a:cs typeface="Times New Roman"/>
              </a:rPr>
              <a:t>air. </a:t>
            </a: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air </a:t>
            </a:r>
            <a:r>
              <a:rPr sz="1200" spc="-5" dirty="0">
                <a:latin typeface="Times New Roman"/>
                <a:cs typeface="Times New Roman"/>
              </a:rPr>
              <a:t>we breathe </a:t>
            </a:r>
            <a:r>
              <a:rPr sz="1200" spc="-1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only gives us </a:t>
            </a:r>
            <a:r>
              <a:rPr sz="1200" spc="-15" dirty="0">
                <a:latin typeface="Times New Roman"/>
                <a:cs typeface="Times New Roman"/>
              </a:rPr>
              <a:t>life, </a:t>
            </a:r>
            <a:r>
              <a:rPr sz="1200" spc="-5" dirty="0">
                <a:latin typeface="Times New Roman"/>
                <a:cs typeface="Times New Roman"/>
              </a:rPr>
              <a:t>but </a:t>
            </a:r>
            <a:r>
              <a:rPr sz="1200" spc="-15" dirty="0">
                <a:latin typeface="Times New Roman"/>
                <a:cs typeface="Times New Roman"/>
              </a:rPr>
              <a:t>also </a:t>
            </a:r>
            <a:r>
              <a:rPr sz="1200" spc="-10" dirty="0">
                <a:latin typeface="Times New Roman"/>
                <a:cs typeface="Times New Roman"/>
              </a:rPr>
              <a:t>determines </a:t>
            </a:r>
            <a:r>
              <a:rPr sz="1200" dirty="0">
                <a:latin typeface="Times New Roman"/>
                <a:cs typeface="Times New Roman"/>
              </a:rPr>
              <a:t>our quality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life.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Changes in health can largely </a:t>
            </a:r>
            <a:r>
              <a:rPr sz="1200" spc="-1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attributed </a:t>
            </a:r>
            <a:r>
              <a:rPr sz="1200" dirty="0">
                <a:latin typeface="Times New Roman"/>
                <a:cs typeface="Times New Roman"/>
              </a:rPr>
              <a:t>to poor </a:t>
            </a:r>
            <a:r>
              <a:rPr sz="1200" spc="-20" dirty="0">
                <a:latin typeface="Times New Roman"/>
                <a:cs typeface="Times New Roman"/>
              </a:rPr>
              <a:t>air quality. </a:t>
            </a:r>
            <a:r>
              <a:rPr sz="1200" spc="-5" dirty="0">
                <a:latin typeface="Times New Roman"/>
                <a:cs typeface="Times New Roman"/>
              </a:rPr>
              <a:t>weakened air can </a:t>
            </a:r>
            <a:r>
              <a:rPr sz="1200" spc="-10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veritably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dangerous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numerous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ways,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illustration</a:t>
            </a:r>
            <a:r>
              <a:rPr sz="1200" dirty="0">
                <a:latin typeface="Times New Roman"/>
                <a:cs typeface="Times New Roman"/>
              </a:rPr>
              <a:t> 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beget</a:t>
            </a:r>
            <a:r>
              <a:rPr sz="1200" spc="-5" dirty="0">
                <a:latin typeface="Times New Roman"/>
                <a:cs typeface="Times New Roman"/>
              </a:rPr>
              <a:t> respiratory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similar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tuberculosis, pneumonia, </a:t>
            </a:r>
            <a:r>
              <a:rPr sz="1200" spc="-15" dirty="0">
                <a:latin typeface="Times New Roman"/>
                <a:cs typeface="Times New Roman"/>
              </a:rPr>
              <a:t>bronchitis, </a:t>
            </a:r>
            <a:r>
              <a:rPr sz="1200" spc="-5" dirty="0">
                <a:latin typeface="Times New Roman"/>
                <a:cs typeface="Times New Roman"/>
              </a:rPr>
              <a:t>asthma </a:t>
            </a:r>
            <a:r>
              <a:rPr sz="1200" spc="-1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lung </a:t>
            </a:r>
            <a:r>
              <a:rPr sz="1200" spc="-15" dirty="0">
                <a:latin typeface="Times New Roman"/>
                <a:cs typeface="Times New Roman"/>
              </a:rPr>
              <a:t>cancer. </a:t>
            </a:r>
            <a:r>
              <a:rPr sz="1200" spc="-20" dirty="0">
                <a:latin typeface="Times New Roman"/>
                <a:cs typeface="Times New Roman"/>
              </a:rPr>
              <a:t>It's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15" dirty="0">
                <a:latin typeface="Times New Roman"/>
                <a:cs typeface="Times New Roman"/>
              </a:rPr>
              <a:t>air </a:t>
            </a:r>
            <a:r>
              <a:rPr sz="1200" spc="-5" dirty="0">
                <a:latin typeface="Times New Roman"/>
                <a:cs typeface="Times New Roman"/>
              </a:rPr>
              <a:t>pollution kills about </a:t>
            </a:r>
            <a:r>
              <a:rPr sz="1200" dirty="0">
                <a:latin typeface="Times New Roman"/>
                <a:cs typeface="Times New Roman"/>
              </a:rPr>
              <a:t>7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million people worldwide </a:t>
            </a:r>
            <a:r>
              <a:rPr sz="1200" dirty="0">
                <a:latin typeface="Times New Roman"/>
                <a:cs typeface="Times New Roman"/>
              </a:rPr>
              <a:t>every </a:t>
            </a:r>
            <a:r>
              <a:rPr sz="1200" spc="-5" dirty="0">
                <a:latin typeface="Times New Roman"/>
                <a:cs typeface="Times New Roman"/>
              </a:rPr>
              <a:t>time. </a:t>
            </a:r>
            <a:r>
              <a:rPr sz="1200" spc="-10" dirty="0">
                <a:latin typeface="Times New Roman"/>
                <a:cs typeface="Times New Roman"/>
              </a:rPr>
              <a:t>Air </a:t>
            </a:r>
            <a:r>
              <a:rPr sz="1200" spc="-5" dirty="0">
                <a:latin typeface="Times New Roman"/>
                <a:cs typeface="Times New Roman"/>
              </a:rPr>
              <a:t>pollution can </a:t>
            </a:r>
            <a:r>
              <a:rPr sz="1200" spc="-15" dirty="0">
                <a:latin typeface="Times New Roman"/>
                <a:cs typeface="Times New Roman"/>
              </a:rPr>
              <a:t>also </a:t>
            </a:r>
            <a:r>
              <a:rPr sz="1200" spc="-10" dirty="0">
                <a:latin typeface="Times New Roman"/>
                <a:cs typeface="Times New Roman"/>
              </a:rPr>
              <a:t>lead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global </a:t>
            </a:r>
            <a:r>
              <a:rPr sz="1200" spc="-5" dirty="0">
                <a:latin typeface="Times New Roman"/>
                <a:cs typeface="Times New Roman"/>
              </a:rPr>
              <a:t>warming, which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enmeshing </a:t>
            </a:r>
            <a:r>
              <a:rPr sz="1200" spc="-10" dirty="0">
                <a:latin typeface="Times New Roman"/>
                <a:cs typeface="Times New Roman"/>
              </a:rPr>
              <a:t>heat </a:t>
            </a:r>
            <a:r>
              <a:rPr sz="1200" spc="-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0" dirty="0">
                <a:latin typeface="Times New Roman"/>
                <a:cs typeface="Times New Roman"/>
              </a:rPr>
              <a:t>air, </a:t>
            </a:r>
            <a:r>
              <a:rPr sz="1200" spc="-10" dirty="0">
                <a:latin typeface="Times New Roman"/>
                <a:cs typeface="Times New Roman"/>
              </a:rPr>
              <a:t>causing </a:t>
            </a:r>
            <a:r>
              <a:rPr sz="1200" spc="-5" dirty="0">
                <a:latin typeface="Times New Roman"/>
                <a:cs typeface="Times New Roman"/>
              </a:rPr>
              <a:t>consequences </a:t>
            </a:r>
            <a:r>
              <a:rPr sz="1200" spc="-10" dirty="0">
                <a:latin typeface="Times New Roman"/>
                <a:cs typeface="Times New Roman"/>
              </a:rPr>
              <a:t>similar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spc="-15" dirty="0">
                <a:latin typeface="Times New Roman"/>
                <a:cs typeface="Times New Roman"/>
              </a:rPr>
              <a:t>rising </a:t>
            </a:r>
            <a:r>
              <a:rPr sz="1200" spc="-5" dirty="0">
                <a:latin typeface="Times New Roman"/>
                <a:cs typeface="Times New Roman"/>
              </a:rPr>
              <a:t>temperatures, </a:t>
            </a:r>
            <a:r>
              <a:rPr sz="1200" spc="-15" dirty="0">
                <a:latin typeface="Times New Roman"/>
                <a:cs typeface="Times New Roman"/>
              </a:rPr>
              <a:t>rising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ocean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situations, heat-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ails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contagious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beget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contagious </a:t>
            </a:r>
            <a:r>
              <a:rPr sz="1200" spc="-15" dirty="0">
                <a:latin typeface="Times New Roman"/>
                <a:cs typeface="Times New Roman"/>
              </a:rPr>
              <a:t>conditions.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33655" marR="10795" indent="-6350" algn="just">
              <a:lnSpc>
                <a:spcPct val="96100"/>
              </a:lnSpc>
            </a:pPr>
            <a:r>
              <a:rPr sz="1200" spc="-5" dirty="0">
                <a:latin typeface="Times New Roman"/>
                <a:cs typeface="Times New Roman"/>
              </a:rPr>
              <a:t>The purpose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AQI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advise people </a:t>
            </a:r>
            <a:r>
              <a:rPr sz="1200" dirty="0">
                <a:latin typeface="Times New Roman"/>
                <a:cs typeface="Times New Roman"/>
              </a:rPr>
              <a:t>about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air </a:t>
            </a:r>
            <a:r>
              <a:rPr sz="1200" spc="-5" dirty="0">
                <a:latin typeface="Times New Roman"/>
                <a:cs typeface="Times New Roman"/>
              </a:rPr>
              <a:t>where </a:t>
            </a:r>
            <a:r>
              <a:rPr sz="1200" spc="5" dirty="0">
                <a:latin typeface="Times New Roman"/>
                <a:cs typeface="Times New Roman"/>
              </a:rPr>
              <a:t>they </a:t>
            </a:r>
            <a:r>
              <a:rPr sz="1200" spc="-10" dirty="0">
                <a:latin typeface="Times New Roman"/>
                <a:cs typeface="Times New Roman"/>
              </a:rPr>
              <a:t>live, </a:t>
            </a:r>
            <a:r>
              <a:rPr sz="1200" dirty="0">
                <a:latin typeface="Times New Roman"/>
                <a:cs typeface="Times New Roman"/>
              </a:rPr>
              <a:t>tell them </a:t>
            </a:r>
            <a:r>
              <a:rPr sz="1200" spc="-5" dirty="0">
                <a:latin typeface="Times New Roman"/>
                <a:cs typeface="Times New Roman"/>
              </a:rPr>
              <a:t>which groups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people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air </a:t>
            </a:r>
            <a:r>
              <a:rPr sz="1200" spc="-5" dirty="0">
                <a:latin typeface="Times New Roman"/>
                <a:cs typeface="Times New Roman"/>
              </a:rPr>
              <a:t>may </a:t>
            </a:r>
            <a:r>
              <a:rPr sz="1200" spc="-10" dirty="0">
                <a:latin typeface="Times New Roman"/>
                <a:cs typeface="Times New Roman"/>
              </a:rPr>
              <a:t>affect, </a:t>
            </a:r>
            <a:r>
              <a:rPr sz="1200" spc="-1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what </a:t>
            </a:r>
            <a:r>
              <a:rPr sz="1200" dirty="0">
                <a:latin typeface="Times New Roman"/>
                <a:cs typeface="Times New Roman"/>
              </a:rPr>
              <a:t>steps </a:t>
            </a:r>
            <a:r>
              <a:rPr sz="1200" spc="-15" dirty="0">
                <a:latin typeface="Times New Roman"/>
                <a:cs typeface="Times New Roman"/>
              </a:rPr>
              <a:t>people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take to </a:t>
            </a:r>
            <a:r>
              <a:rPr sz="1200" spc="-15" dirty="0">
                <a:latin typeface="Times New Roman"/>
                <a:cs typeface="Times New Roman"/>
              </a:rPr>
              <a:t>avoid </a:t>
            </a:r>
            <a:r>
              <a:rPr sz="1200" spc="-5" dirty="0">
                <a:latin typeface="Times New Roman"/>
                <a:cs typeface="Times New Roman"/>
              </a:rPr>
              <a:t>exposure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5" dirty="0">
                <a:latin typeface="Times New Roman"/>
                <a:cs typeface="Times New Roman"/>
              </a:rPr>
              <a:t>air </a:t>
            </a:r>
            <a:r>
              <a:rPr sz="1200" spc="-5" dirty="0">
                <a:latin typeface="Times New Roman"/>
                <a:cs typeface="Times New Roman"/>
              </a:rPr>
              <a:t>pollution. </a:t>
            </a:r>
            <a:r>
              <a:rPr sz="1200" spc="-20" dirty="0">
                <a:latin typeface="Times New Roman"/>
                <a:cs typeface="Times New Roman"/>
              </a:rPr>
              <a:t>AQI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focuses </a:t>
            </a:r>
            <a:r>
              <a:rPr sz="1200" spc="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health </a:t>
            </a:r>
            <a:r>
              <a:rPr sz="1200" dirty="0">
                <a:latin typeface="Times New Roman"/>
                <a:cs typeface="Times New Roman"/>
              </a:rPr>
              <a:t>goods that </a:t>
            </a:r>
            <a:r>
              <a:rPr sz="1200" spc="-10" dirty="0">
                <a:latin typeface="Times New Roman"/>
                <a:cs typeface="Times New Roman"/>
              </a:rPr>
              <a:t>people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witness after </a:t>
            </a:r>
            <a:r>
              <a:rPr sz="1200" spc="-15" dirty="0">
                <a:latin typeface="Times New Roman"/>
                <a:cs typeface="Times New Roman"/>
              </a:rPr>
              <a:t>breathing </a:t>
            </a:r>
            <a:r>
              <a:rPr sz="1200" dirty="0">
                <a:latin typeface="Times New Roman"/>
                <a:cs typeface="Times New Roman"/>
              </a:rPr>
              <a:t>weakened </a:t>
            </a:r>
            <a:r>
              <a:rPr sz="1200" spc="-5" dirty="0">
                <a:latin typeface="Times New Roman"/>
                <a:cs typeface="Times New Roman"/>
              </a:rPr>
              <a:t>air within </a:t>
            </a:r>
            <a:r>
              <a:rPr sz="1200" dirty="0">
                <a:latin typeface="Times New Roman"/>
                <a:cs typeface="Times New Roman"/>
              </a:rPr>
              <a:t>hours 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days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33655" marR="8255" indent="-6350" algn="just">
              <a:lnSpc>
                <a:spcPct val="96000"/>
              </a:lnSpc>
            </a:pPr>
            <a:r>
              <a:rPr sz="1200" spc="-55" dirty="0">
                <a:latin typeface="Times New Roman"/>
                <a:cs typeface="Times New Roman"/>
              </a:rPr>
              <a:t>We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worked </a:t>
            </a:r>
            <a:r>
              <a:rPr sz="1200" spc="-1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supervised literacy algorithms because </a:t>
            </a:r>
            <a:r>
              <a:rPr sz="1200" spc="-10" dirty="0">
                <a:latin typeface="Times New Roman"/>
                <a:cs typeface="Times New Roman"/>
              </a:rPr>
              <a:t>we've </a:t>
            </a:r>
            <a:r>
              <a:rPr sz="1200" spc="-5" dirty="0">
                <a:latin typeface="Times New Roman"/>
                <a:cs typeface="Times New Roman"/>
              </a:rPr>
              <a:t>access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5" dirty="0">
                <a:latin typeface="Times New Roman"/>
                <a:cs typeface="Times New Roman"/>
              </a:rPr>
              <a:t>labelled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20" dirty="0">
                <a:latin typeface="Times New Roman"/>
                <a:cs typeface="Times New Roman"/>
              </a:rPr>
              <a:t>and also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set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supervised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algorithms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more</a:t>
            </a:r>
            <a:r>
              <a:rPr sz="1200" spc="-5" dirty="0">
                <a:latin typeface="Times New Roman"/>
                <a:cs typeface="Times New Roman"/>
              </a:rPr>
              <a:t> accurate</a:t>
            </a:r>
            <a:r>
              <a:rPr sz="1200" dirty="0">
                <a:latin typeface="Times New Roman"/>
                <a:cs typeface="Times New Roman"/>
              </a:rPr>
              <a:t> than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unsupervised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algorithms.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compares colorful supervised </a:t>
            </a:r>
            <a:r>
              <a:rPr sz="1200" spc="-10" dirty="0">
                <a:latin typeface="Times New Roman"/>
                <a:cs typeface="Times New Roman"/>
              </a:rPr>
              <a:t>machine </a:t>
            </a:r>
            <a:r>
              <a:rPr sz="1200" spc="-5" dirty="0">
                <a:latin typeface="Times New Roman"/>
                <a:cs typeface="Times New Roman"/>
              </a:rPr>
              <a:t>learning algorithms and selects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most </a:t>
            </a:r>
            <a:r>
              <a:rPr sz="1200" spc="-5" dirty="0">
                <a:latin typeface="Times New Roman"/>
                <a:cs typeface="Times New Roman"/>
              </a:rPr>
              <a:t>accurate algorithm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AQI</a:t>
            </a:r>
            <a:r>
              <a:rPr sz="1200" spc="-5" dirty="0">
                <a:latin typeface="Times New Roman"/>
                <a:cs typeface="Times New Roman"/>
              </a:rPr>
              <a:t> vaticination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the"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Air</a:t>
            </a:r>
            <a:r>
              <a:rPr sz="1200" spc="-5" dirty="0">
                <a:latin typeface="Times New Roman"/>
                <a:cs typeface="Times New Roman"/>
              </a:rPr>
              <a:t> quality</a:t>
            </a:r>
            <a:r>
              <a:rPr sz="1200" dirty="0">
                <a:latin typeface="Times New Roman"/>
                <a:cs typeface="Times New Roman"/>
              </a:rPr>
              <a:t> indicator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India(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2015-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2020)"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dataset.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AQI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Times New Roman"/>
                <a:cs typeface="Times New Roman"/>
              </a:rPr>
              <a:t>is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using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PM2.5,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</a:t>
            </a:r>
            <a:r>
              <a:rPr sz="1200" spc="-15" dirty="0">
                <a:latin typeface="Times New Roman"/>
                <a:cs typeface="Times New Roman"/>
              </a:rPr>
              <a:t> 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NO2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attributes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dataset.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33655" marR="16510" indent="-6350" algn="just">
              <a:lnSpc>
                <a:spcPct val="96300"/>
              </a:lnSpc>
            </a:pP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main </a:t>
            </a:r>
            <a:r>
              <a:rPr sz="1200" dirty="0">
                <a:latin typeface="Times New Roman"/>
                <a:cs typeface="Times New Roman"/>
              </a:rPr>
              <a:t>thing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exploration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determine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most </a:t>
            </a:r>
            <a:r>
              <a:rPr sz="1200" spc="-5" dirty="0">
                <a:latin typeface="Times New Roman"/>
                <a:cs typeface="Times New Roman"/>
              </a:rPr>
              <a:t>accurate </a:t>
            </a:r>
            <a:r>
              <a:rPr sz="1200" spc="-15" dirty="0">
                <a:latin typeface="Times New Roman"/>
                <a:cs typeface="Times New Roman"/>
              </a:rPr>
              <a:t>supervised </a:t>
            </a:r>
            <a:r>
              <a:rPr sz="1200" spc="-10" dirty="0">
                <a:latin typeface="Times New Roman"/>
                <a:cs typeface="Times New Roman"/>
              </a:rPr>
              <a:t>machine learning </a:t>
            </a:r>
            <a:r>
              <a:rPr sz="1200" spc="-5" dirty="0">
                <a:latin typeface="Times New Roman"/>
                <a:cs typeface="Times New Roman"/>
              </a:rPr>
              <a:t> algorithm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produce </a:t>
            </a:r>
            <a:r>
              <a:rPr sz="1200" dirty="0">
                <a:latin typeface="Times New Roman"/>
                <a:cs typeface="Times New Roman"/>
              </a:rPr>
              <a:t>a model that </a:t>
            </a:r>
            <a:r>
              <a:rPr sz="1200" spc="-5" dirty="0">
                <a:latin typeface="Times New Roman"/>
                <a:cs typeface="Times New Roman"/>
              </a:rPr>
              <a:t>can prognosticate </a:t>
            </a:r>
            <a:r>
              <a:rPr sz="1200" spc="-15" dirty="0">
                <a:latin typeface="Times New Roman"/>
                <a:cs typeface="Times New Roman"/>
              </a:rPr>
              <a:t>AQI. </a:t>
            </a:r>
            <a:r>
              <a:rPr sz="1200" spc="-30" dirty="0">
                <a:latin typeface="Times New Roman"/>
                <a:cs typeface="Times New Roman"/>
              </a:rPr>
              <a:t>We're </a:t>
            </a:r>
            <a:r>
              <a:rPr sz="1200" spc="-10" dirty="0">
                <a:latin typeface="Times New Roman"/>
                <a:cs typeface="Times New Roman"/>
              </a:rPr>
              <a:t>also trying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figure </a:t>
            </a:r>
            <a:r>
              <a:rPr sz="1200" dirty="0">
                <a:latin typeface="Times New Roman"/>
                <a:cs typeface="Times New Roman"/>
              </a:rPr>
              <a:t>out </a:t>
            </a:r>
            <a:r>
              <a:rPr sz="1200" spc="-15" dirty="0">
                <a:latin typeface="Times New Roman"/>
                <a:cs typeface="Times New Roman"/>
              </a:rPr>
              <a:t>how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machine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literacy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help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air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pollution.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555" y="8036432"/>
            <a:ext cx="6076950" cy="1771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1400" b="1" dirty="0">
                <a:latin typeface="Times New Roman"/>
                <a:cs typeface="Times New Roman"/>
              </a:rPr>
              <a:t>1.2.	</a:t>
            </a:r>
            <a:r>
              <a:rPr sz="1400" b="1" spc="-10" dirty="0">
                <a:latin typeface="Times New Roman"/>
                <a:cs typeface="Times New Roman"/>
              </a:rPr>
              <a:t>Identification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of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Problem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33655" marR="5080" indent="-6350" algn="just">
              <a:lnSpc>
                <a:spcPct val="105000"/>
              </a:lnSpc>
            </a:pPr>
            <a:r>
              <a:rPr sz="1200" spc="-5" dirty="0">
                <a:latin typeface="Times New Roman"/>
                <a:cs typeface="Times New Roman"/>
              </a:rPr>
              <a:t>colorful </a:t>
            </a:r>
            <a:r>
              <a:rPr sz="1200" spc="-15" dirty="0">
                <a:latin typeface="Times New Roman"/>
                <a:cs typeface="Times New Roman"/>
              </a:rPr>
              <a:t>models </a:t>
            </a:r>
            <a:r>
              <a:rPr sz="1200" spc="-10" dirty="0">
                <a:latin typeface="Times New Roman"/>
                <a:cs typeface="Times New Roman"/>
              </a:rPr>
              <a:t>similar </a:t>
            </a:r>
            <a:r>
              <a:rPr sz="1200" spc="-5" dirty="0">
                <a:latin typeface="Times New Roman"/>
                <a:cs typeface="Times New Roman"/>
              </a:rPr>
              <a:t>as statistical, deterministic, </a:t>
            </a:r>
            <a:r>
              <a:rPr sz="1200" spc="-15" dirty="0">
                <a:latin typeface="Times New Roman"/>
                <a:cs typeface="Times New Roman"/>
              </a:rPr>
              <a:t>physical,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machine literacy( </a:t>
            </a:r>
            <a:r>
              <a:rPr sz="1200" spc="10" dirty="0">
                <a:latin typeface="Times New Roman"/>
                <a:cs typeface="Times New Roman"/>
              </a:rPr>
              <a:t>ML) </a:t>
            </a:r>
            <a:r>
              <a:rPr sz="1200" spc="-10" dirty="0">
                <a:latin typeface="Times New Roman"/>
                <a:cs typeface="Times New Roman"/>
              </a:rPr>
              <a:t>models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been </a:t>
            </a:r>
            <a:r>
              <a:rPr sz="1200" spc="-5" dirty="0">
                <a:latin typeface="Times New Roman"/>
                <a:cs typeface="Times New Roman"/>
              </a:rPr>
              <a:t>used 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literature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prognosticate </a:t>
            </a:r>
            <a:r>
              <a:rPr sz="1200" spc="-15" dirty="0">
                <a:latin typeface="Times New Roman"/>
                <a:cs typeface="Times New Roman"/>
              </a:rPr>
              <a:t>AQI. </a:t>
            </a:r>
            <a:r>
              <a:rPr sz="1200" spc="-5" dirty="0">
                <a:latin typeface="Times New Roman"/>
                <a:cs typeface="Times New Roman"/>
              </a:rPr>
              <a:t>Traditional </a:t>
            </a:r>
            <a:r>
              <a:rPr sz="1200" spc="-15" dirty="0">
                <a:latin typeface="Times New Roman"/>
                <a:cs typeface="Times New Roman"/>
              </a:rPr>
              <a:t>ways </a:t>
            </a:r>
            <a:r>
              <a:rPr sz="1200" spc="-5" dirty="0">
                <a:latin typeface="Times New Roman"/>
                <a:cs typeface="Times New Roman"/>
              </a:rPr>
              <a:t>grounded </a:t>
            </a:r>
            <a:r>
              <a:rPr sz="1200" spc="5" dirty="0">
                <a:latin typeface="Times New Roman"/>
                <a:cs typeface="Times New Roman"/>
              </a:rPr>
              <a:t>on </a:t>
            </a:r>
            <a:r>
              <a:rPr sz="1200" spc="-15" dirty="0">
                <a:latin typeface="Times New Roman"/>
                <a:cs typeface="Times New Roman"/>
              </a:rPr>
              <a:t>chances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statistics are </a:t>
            </a:r>
            <a:r>
              <a:rPr sz="1200" dirty="0">
                <a:latin typeface="Times New Roman"/>
                <a:cs typeface="Times New Roman"/>
              </a:rPr>
              <a:t>veritably complex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15" dirty="0">
                <a:latin typeface="Times New Roman"/>
                <a:cs typeface="Times New Roman"/>
              </a:rPr>
              <a:t>less </a:t>
            </a:r>
            <a:r>
              <a:rPr sz="1200" spc="-5" dirty="0">
                <a:latin typeface="Times New Roman"/>
                <a:cs typeface="Times New Roman"/>
              </a:rPr>
              <a:t>effective. ML- grounded </a:t>
            </a:r>
            <a:r>
              <a:rPr sz="1200" spc="-15" dirty="0">
                <a:latin typeface="Times New Roman"/>
                <a:cs typeface="Times New Roman"/>
              </a:rPr>
              <a:t>AQI </a:t>
            </a:r>
            <a:r>
              <a:rPr sz="1200" spc="-5" dirty="0">
                <a:latin typeface="Times New Roman"/>
                <a:cs typeface="Times New Roman"/>
              </a:rPr>
              <a:t>vaticination </a:t>
            </a:r>
            <a:r>
              <a:rPr sz="1200" spc="-15" dirty="0">
                <a:latin typeface="Times New Roman"/>
                <a:cs typeface="Times New Roman"/>
              </a:rPr>
              <a:t>models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been shown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be </a:t>
            </a:r>
            <a:r>
              <a:rPr sz="1200" spc="-15" dirty="0">
                <a:latin typeface="Times New Roman"/>
                <a:cs typeface="Times New Roman"/>
              </a:rPr>
              <a:t>more </a:t>
            </a:r>
            <a:r>
              <a:rPr sz="1200" spc="-5" dirty="0">
                <a:latin typeface="Times New Roman"/>
                <a:cs typeface="Times New Roman"/>
              </a:rPr>
              <a:t>dependable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harmonious. </a:t>
            </a:r>
            <a:r>
              <a:rPr sz="1200" spc="-5" dirty="0">
                <a:latin typeface="Times New Roman"/>
                <a:cs typeface="Times New Roman"/>
              </a:rPr>
              <a:t>Advanced </a:t>
            </a:r>
            <a:r>
              <a:rPr sz="1200" spc="-10" dirty="0">
                <a:latin typeface="Times New Roman"/>
                <a:cs typeface="Times New Roman"/>
              </a:rPr>
              <a:t>technologies </a:t>
            </a:r>
            <a:r>
              <a:rPr sz="1200" spc="-5" dirty="0">
                <a:latin typeface="Times New Roman"/>
                <a:cs typeface="Times New Roman"/>
              </a:rPr>
              <a:t>and detectors </a:t>
            </a:r>
            <a:r>
              <a:rPr sz="1200" spc="-15" dirty="0">
                <a:latin typeface="Times New Roman"/>
                <a:cs typeface="Times New Roman"/>
              </a:rPr>
              <a:t>have </a:t>
            </a:r>
            <a:r>
              <a:rPr sz="1200" spc="-10" dirty="0">
                <a:latin typeface="Times New Roman"/>
                <a:cs typeface="Times New Roman"/>
              </a:rPr>
              <a:t> made </a:t>
            </a:r>
            <a:r>
              <a:rPr sz="1200" spc="5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collection </a:t>
            </a:r>
            <a:r>
              <a:rPr sz="1200" dirty="0">
                <a:latin typeface="Times New Roman"/>
                <a:cs typeface="Times New Roman"/>
              </a:rPr>
              <a:t>easy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accurate. </a:t>
            </a:r>
            <a:r>
              <a:rPr sz="1200" spc="-5" dirty="0">
                <a:latin typeface="Times New Roman"/>
                <a:cs typeface="Times New Roman"/>
              </a:rPr>
              <a:t>Accurate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dependable prognostications </a:t>
            </a:r>
            <a:r>
              <a:rPr sz="1200" spc="-10" dirty="0">
                <a:latin typeface="Times New Roman"/>
                <a:cs typeface="Times New Roman"/>
              </a:rPr>
              <a:t>grounded </a:t>
            </a:r>
            <a:r>
              <a:rPr sz="1200" spc="10" dirty="0">
                <a:latin typeface="Times New Roman"/>
                <a:cs typeface="Times New Roman"/>
              </a:rPr>
              <a:t>on 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similar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huge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environmental </a:t>
            </a:r>
            <a:r>
              <a:rPr sz="1200" spc="5" dirty="0">
                <a:latin typeface="Times New Roman"/>
                <a:cs typeface="Times New Roman"/>
              </a:rPr>
              <a:t>data </a:t>
            </a:r>
            <a:r>
              <a:rPr sz="1200" spc="-10" dirty="0">
                <a:latin typeface="Times New Roman"/>
                <a:cs typeface="Times New Roman"/>
              </a:rPr>
              <a:t>bear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in-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</a:t>
            </a:r>
            <a:r>
              <a:rPr sz="1200" dirty="0">
                <a:latin typeface="Times New Roman"/>
                <a:cs typeface="Times New Roman"/>
              </a:rPr>
              <a:t> that </a:t>
            </a:r>
            <a:r>
              <a:rPr sz="1200" spc="-5" dirty="0">
                <a:latin typeface="Times New Roman"/>
                <a:cs typeface="Times New Roman"/>
              </a:rPr>
              <a:t>only </a:t>
            </a:r>
            <a:r>
              <a:rPr sz="1200" dirty="0">
                <a:latin typeface="Times New Roman"/>
                <a:cs typeface="Times New Roman"/>
              </a:rPr>
              <a:t>ML </a:t>
            </a:r>
            <a:r>
              <a:rPr sz="1200" spc="-5" dirty="0">
                <a:latin typeface="Times New Roman"/>
                <a:cs typeface="Times New Roman"/>
              </a:rPr>
              <a:t>algorithms</a:t>
            </a:r>
            <a:r>
              <a:rPr sz="1200" dirty="0">
                <a:latin typeface="Times New Roman"/>
                <a:cs typeface="Times New Roman"/>
              </a:rPr>
              <a:t> 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handle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effectively.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We've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examined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six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civic </a:t>
            </a:r>
            <a:r>
              <a:rPr sz="1200" spc="-5" dirty="0">
                <a:latin typeface="Times New Roman"/>
                <a:cs typeface="Times New Roman"/>
              </a:rPr>
              <a:t>air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pollution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India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analysed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891" y="836168"/>
            <a:ext cx="6055360" cy="78486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5000"/>
              </a:lnSpc>
              <a:spcBef>
                <a:spcPts val="25"/>
              </a:spcBef>
            </a:pPr>
            <a:r>
              <a:rPr sz="1200" spc="-10" dirty="0">
                <a:latin typeface="Times New Roman"/>
                <a:cs typeface="Times New Roman"/>
              </a:rPr>
              <a:t>air </a:t>
            </a:r>
            <a:r>
              <a:rPr sz="1200" spc="-5" dirty="0">
                <a:latin typeface="Times New Roman"/>
                <a:cs typeface="Times New Roman"/>
              </a:rPr>
              <a:t>pollution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20" dirty="0">
                <a:latin typeface="Times New Roman"/>
                <a:cs typeface="Times New Roman"/>
              </a:rPr>
              <a:t>AQI. </a:t>
            </a:r>
            <a:r>
              <a:rPr sz="1200" spc="-5" dirty="0">
                <a:latin typeface="Times New Roman"/>
                <a:cs typeface="Times New Roman"/>
              </a:rPr>
              <a:t>The dataset ispre-processed </a:t>
            </a:r>
            <a:r>
              <a:rPr sz="1200" spc="-15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gutted, </a:t>
            </a:r>
            <a:r>
              <a:rPr sz="1200" spc="-15" dirty="0">
                <a:latin typeface="Times New Roman"/>
                <a:cs typeface="Times New Roman"/>
              </a:rPr>
              <a:t>also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spc="-10" dirty="0">
                <a:latin typeface="Times New Roman"/>
                <a:cs typeface="Times New Roman"/>
              </a:rPr>
              <a:t>visualization </a:t>
            </a:r>
            <a:r>
              <a:rPr sz="1200" spc="-15" dirty="0">
                <a:latin typeface="Times New Roman"/>
                <a:cs typeface="Times New Roman"/>
              </a:rPr>
              <a:t>ways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applied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spc="-15" dirty="0">
                <a:latin typeface="Times New Roman"/>
                <a:cs typeface="Times New Roman"/>
              </a:rPr>
              <a:t>gain </a:t>
            </a:r>
            <a:r>
              <a:rPr sz="1200" spc="-5" dirty="0">
                <a:latin typeface="Times New Roman"/>
                <a:cs typeface="Times New Roman"/>
              </a:rPr>
              <a:t>better </a:t>
            </a:r>
            <a:r>
              <a:rPr sz="1200" spc="-10" dirty="0">
                <a:latin typeface="Times New Roman"/>
                <a:cs typeface="Times New Roman"/>
              </a:rPr>
              <a:t>understanding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explore </a:t>
            </a:r>
            <a:r>
              <a:rPr sz="1200" spc="-5" dirty="0">
                <a:latin typeface="Times New Roman"/>
                <a:cs typeface="Times New Roman"/>
              </a:rPr>
              <a:t>retired patterns </a:t>
            </a:r>
            <a:r>
              <a:rPr sz="1200" spc="-10" dirty="0">
                <a:latin typeface="Times New Roman"/>
                <a:cs typeface="Times New Roman"/>
              </a:rPr>
              <a:t>and trends. </a:t>
            </a:r>
            <a:r>
              <a:rPr sz="1200" spc="-5" dirty="0">
                <a:latin typeface="Times New Roman"/>
                <a:cs typeface="Times New Roman"/>
              </a:rPr>
              <a:t>This work </a:t>
            </a:r>
            <a:r>
              <a:rPr sz="1200" spc="-10" dirty="0">
                <a:latin typeface="Times New Roman"/>
                <a:cs typeface="Times New Roman"/>
              </a:rPr>
              <a:t>uses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nature</a:t>
            </a:r>
            <a:r>
              <a:rPr sz="1200" spc="5" dirty="0">
                <a:latin typeface="Times New Roman"/>
                <a:cs typeface="Times New Roman"/>
              </a:rPr>
              <a:t>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correlation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measure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models,</a:t>
            </a:r>
            <a:r>
              <a:rPr sz="1200" spc="-5" dirty="0">
                <a:latin typeface="Times New Roman"/>
                <a:cs typeface="Times New Roman"/>
              </a:rPr>
              <a:t> which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has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only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many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experimenters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literature.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imbalances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corrected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using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SVM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fashion.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555" y="2114549"/>
            <a:ext cx="6077585" cy="584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1400" b="1" dirty="0">
                <a:latin typeface="Times New Roman"/>
                <a:cs typeface="Times New Roman"/>
              </a:rPr>
              <a:t>1.3.	</a:t>
            </a:r>
            <a:r>
              <a:rPr sz="1400" b="1" spc="-10" dirty="0">
                <a:latin typeface="Times New Roman"/>
                <a:cs typeface="Times New Roman"/>
              </a:rPr>
              <a:t>Identification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of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40" dirty="0">
                <a:latin typeface="Times New Roman"/>
                <a:cs typeface="Times New Roman"/>
              </a:rPr>
              <a:t>Tasks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33655" marR="8890" indent="-6350" algn="just">
              <a:lnSpc>
                <a:spcPct val="105000"/>
              </a:lnSpc>
            </a:pPr>
            <a:r>
              <a:rPr sz="1200" spc="-10" dirty="0">
                <a:latin typeface="Times New Roman"/>
                <a:cs typeface="Times New Roman"/>
              </a:rPr>
              <a:t>Among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contaminant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indicator,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Fine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particulate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matter(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PM2.5)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significant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bone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because </a:t>
            </a:r>
            <a:r>
              <a:rPr sz="1200" spc="-15" dirty="0">
                <a:latin typeface="Times New Roman"/>
                <a:cs typeface="Times New Roman"/>
              </a:rPr>
              <a:t>it's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big </a:t>
            </a:r>
            <a:r>
              <a:rPr sz="1200" spc="-5" dirty="0">
                <a:latin typeface="Times New Roman"/>
                <a:cs typeface="Times New Roman"/>
              </a:rPr>
              <a:t>concern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5" dirty="0">
                <a:latin typeface="Times New Roman"/>
                <a:cs typeface="Times New Roman"/>
              </a:rPr>
              <a:t>people’s </a:t>
            </a:r>
            <a:r>
              <a:rPr sz="1200" spc="-5" dirty="0">
                <a:latin typeface="Times New Roman"/>
                <a:cs typeface="Times New Roman"/>
              </a:rPr>
              <a:t>health when </a:t>
            </a:r>
            <a:r>
              <a:rPr sz="1200" spc="-1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position 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air is </a:t>
            </a:r>
            <a:r>
              <a:rPr sz="1200" spc="-5" dirty="0">
                <a:latin typeface="Times New Roman"/>
                <a:cs typeface="Times New Roman"/>
              </a:rPr>
              <a:t>fairly </a:t>
            </a:r>
            <a:r>
              <a:rPr sz="1200" spc="-15" dirty="0">
                <a:latin typeface="Times New Roman"/>
                <a:cs typeface="Times New Roman"/>
              </a:rPr>
              <a:t>high.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design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tried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apply </a:t>
            </a:r>
            <a:r>
              <a:rPr sz="1200" dirty="0">
                <a:latin typeface="Times New Roman"/>
                <a:cs typeface="Times New Roman"/>
              </a:rPr>
              <a:t>some </a:t>
            </a:r>
            <a:r>
              <a:rPr sz="1200" spc="-10" dirty="0">
                <a:latin typeface="Times New Roman"/>
                <a:cs typeface="Times New Roman"/>
              </a:rPr>
              <a:t>machine </a:t>
            </a:r>
            <a:r>
              <a:rPr sz="1200" dirty="0">
                <a:latin typeface="Times New Roman"/>
                <a:cs typeface="Times New Roman"/>
              </a:rPr>
              <a:t>literacy </a:t>
            </a:r>
            <a:r>
              <a:rPr sz="1200" spc="-10" dirty="0">
                <a:latin typeface="Times New Roman"/>
                <a:cs typeface="Times New Roman"/>
              </a:rPr>
              <a:t>ways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prognosticate </a:t>
            </a:r>
            <a:r>
              <a:rPr sz="1200" spc="-10" dirty="0">
                <a:latin typeface="Times New Roman"/>
                <a:cs typeface="Times New Roman"/>
              </a:rPr>
              <a:t>PM2.5 </a:t>
            </a:r>
            <a:r>
              <a:rPr sz="1200" spc="-5" dirty="0">
                <a:latin typeface="Times New Roman"/>
                <a:cs typeface="Times New Roman"/>
              </a:rPr>
              <a:t>situations </a:t>
            </a:r>
            <a:r>
              <a:rPr sz="1200" spc="-10" dirty="0">
                <a:latin typeface="Times New Roman"/>
                <a:cs typeface="Times New Roman"/>
              </a:rPr>
              <a:t>grounded </a:t>
            </a:r>
            <a:r>
              <a:rPr sz="1200" spc="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dataset </a:t>
            </a:r>
            <a:r>
              <a:rPr sz="1200" spc="-5" dirty="0">
                <a:latin typeface="Times New Roman"/>
                <a:cs typeface="Times New Roman"/>
              </a:rPr>
              <a:t> conforming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diurnal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rainfall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business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parameter.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33655" marR="5715" indent="-6350" algn="just">
              <a:lnSpc>
                <a:spcPct val="105000"/>
              </a:lnSpc>
              <a:tabLst>
                <a:tab pos="1719580" algn="l"/>
                <a:tab pos="3700779" algn="l"/>
                <a:tab pos="5556250" algn="l"/>
              </a:tabLst>
            </a:pPr>
            <a:r>
              <a:rPr sz="1200" spc="-10" dirty="0">
                <a:latin typeface="Times New Roman"/>
                <a:cs typeface="Times New Roman"/>
              </a:rPr>
              <a:t>Predicting air </a:t>
            </a:r>
            <a:r>
              <a:rPr sz="1200" spc="5" dirty="0">
                <a:latin typeface="Times New Roman"/>
                <a:cs typeface="Times New Roman"/>
              </a:rPr>
              <a:t>quality </a:t>
            </a:r>
            <a:r>
              <a:rPr sz="1200" spc="-10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 complex task due to the </a:t>
            </a:r>
            <a:r>
              <a:rPr sz="1200" spc="-5" dirty="0">
                <a:latin typeface="Times New Roman"/>
                <a:cs typeface="Times New Roman"/>
              </a:rPr>
              <a:t>dynamic nature, </a:t>
            </a:r>
            <a:r>
              <a:rPr sz="1200" spc="-15" dirty="0">
                <a:latin typeface="Times New Roman"/>
                <a:cs typeface="Times New Roman"/>
              </a:rPr>
              <a:t>volatility, </a:t>
            </a:r>
            <a:r>
              <a:rPr sz="1200" spc="-5" dirty="0">
                <a:latin typeface="Times New Roman"/>
                <a:cs typeface="Times New Roman"/>
              </a:rPr>
              <a:t>and high variability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space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adulterants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particulates.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1F1F"/>
                </a:solidFill>
                <a:latin typeface="Times New Roman"/>
                <a:cs typeface="Times New Roman"/>
              </a:rPr>
              <a:t>At</a:t>
            </a:r>
            <a:r>
              <a:rPr sz="12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1F1F"/>
                </a:solidFill>
                <a:latin typeface="Times New Roman"/>
                <a:cs typeface="Times New Roman"/>
              </a:rPr>
              <a:t>same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time,</a:t>
            </a:r>
            <a:r>
              <a:rPr sz="12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being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 suitable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 to</a:t>
            </a:r>
            <a:r>
              <a:rPr sz="12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1F1F"/>
                </a:solidFill>
                <a:latin typeface="Times New Roman"/>
                <a:cs typeface="Times New Roman"/>
              </a:rPr>
              <a:t>model,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prognosticate,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and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cover </a:t>
            </a:r>
            <a:r>
              <a:rPr sz="1200" spc="-15" dirty="0">
                <a:solidFill>
                  <a:srgbClr val="1F1F1F"/>
                </a:solidFill>
                <a:latin typeface="Times New Roman"/>
                <a:cs typeface="Times New Roman"/>
              </a:rPr>
              <a:t>air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quality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is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getting </a:t>
            </a:r>
            <a:r>
              <a:rPr sz="1200" spc="-15" dirty="0">
                <a:solidFill>
                  <a:srgbClr val="1F1F1F"/>
                </a:solidFill>
                <a:latin typeface="Times New Roman"/>
                <a:cs typeface="Times New Roman"/>
              </a:rPr>
              <a:t>more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and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more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applicable,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especially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in civic areas,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 due to the </a:t>
            </a:r>
            <a:r>
              <a:rPr sz="1200" spc="-15" dirty="0">
                <a:solidFill>
                  <a:srgbClr val="1F1F1F"/>
                </a:solidFill>
                <a:latin typeface="Times New Roman"/>
                <a:cs typeface="Times New Roman"/>
              </a:rPr>
              <a:t>observed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critical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impact </a:t>
            </a:r>
            <a:r>
              <a:rPr sz="1200" spc="5" dirty="0">
                <a:solidFill>
                  <a:srgbClr val="1F1F1F"/>
                </a:solidFill>
                <a:latin typeface="Times New Roman"/>
                <a:cs typeface="Times New Roman"/>
              </a:rPr>
              <a:t>of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air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pollution </a:t>
            </a:r>
            <a:r>
              <a:rPr sz="1200" spc="5" dirty="0">
                <a:solidFill>
                  <a:srgbClr val="1F1F1F"/>
                </a:solidFill>
                <a:latin typeface="Times New Roman"/>
                <a:cs typeface="Times New Roman"/>
              </a:rPr>
              <a:t>on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citizens’ health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and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the terrain. </a:t>
            </a:r>
            <a:r>
              <a:rPr sz="1200" spc="-15" dirty="0">
                <a:solidFill>
                  <a:srgbClr val="1F1F1F"/>
                </a:solidFill>
                <a:latin typeface="Times New Roman"/>
                <a:cs typeface="Times New Roman"/>
              </a:rPr>
              <a:t>In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this </a:t>
            </a:r>
            <a:r>
              <a:rPr sz="1200" spc="-15" dirty="0">
                <a:solidFill>
                  <a:srgbClr val="1F1F1F"/>
                </a:solidFill>
                <a:latin typeface="Times New Roman"/>
                <a:cs typeface="Times New Roman"/>
              </a:rPr>
              <a:t>paper,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we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employ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 a</a:t>
            </a:r>
            <a:r>
              <a:rPr sz="12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popular</a:t>
            </a:r>
            <a:r>
              <a:rPr sz="12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machine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literacy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system,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support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vector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retrogression(SVR),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to</a:t>
            </a:r>
            <a:r>
              <a:rPr sz="12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read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contaminant </a:t>
            </a:r>
            <a:r>
              <a:rPr sz="1200" spc="-15" dirty="0">
                <a:solidFill>
                  <a:srgbClr val="1F1F1F"/>
                </a:solidFill>
                <a:latin typeface="Times New Roman"/>
                <a:cs typeface="Times New Roman"/>
              </a:rPr>
              <a:t>and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particulate situations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and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to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prognosticate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the </a:t>
            </a:r>
            <a:r>
              <a:rPr sz="1200" spc="-15" dirty="0">
                <a:solidFill>
                  <a:srgbClr val="1F1F1F"/>
                </a:solidFill>
                <a:latin typeface="Times New Roman"/>
                <a:cs typeface="Times New Roman"/>
              </a:rPr>
              <a:t>air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quality indicator( </a:t>
            </a:r>
            <a:r>
              <a:rPr sz="1200" spc="-20" dirty="0">
                <a:solidFill>
                  <a:srgbClr val="1F1F1F"/>
                </a:solidFill>
                <a:latin typeface="Times New Roman"/>
                <a:cs typeface="Times New Roman"/>
              </a:rPr>
              <a:t>AQI).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Among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imes New Roman"/>
                <a:cs typeface="Times New Roman"/>
              </a:rPr>
              <a:t>t</a:t>
            </a:r>
            <a:r>
              <a:rPr sz="1200" spc="-25" dirty="0">
                <a:solidFill>
                  <a:srgbClr val="1F1F1F"/>
                </a:solidFill>
                <a:latin typeface="Times New Roman"/>
                <a:cs typeface="Times New Roman"/>
              </a:rPr>
              <a:t>h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e	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c</a:t>
            </a:r>
            <a:r>
              <a:rPr sz="1200" spc="20" dirty="0">
                <a:solidFill>
                  <a:srgbClr val="1F1F1F"/>
                </a:solidFill>
                <a:latin typeface="Times New Roman"/>
                <a:cs typeface="Times New Roman"/>
              </a:rPr>
              <a:t>o</a:t>
            </a:r>
            <a:r>
              <a:rPr sz="1200" spc="-50" dirty="0">
                <a:solidFill>
                  <a:srgbClr val="1F1F1F"/>
                </a:solidFill>
                <a:latin typeface="Times New Roman"/>
                <a:cs typeface="Times New Roman"/>
              </a:rPr>
              <a:t>l</a:t>
            </a:r>
            <a:r>
              <a:rPr sz="1200" spc="20" dirty="0">
                <a:solidFill>
                  <a:srgbClr val="1F1F1F"/>
                </a:solidFill>
                <a:latin typeface="Times New Roman"/>
                <a:cs typeface="Times New Roman"/>
              </a:rPr>
              <a:t>o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r</a:t>
            </a:r>
            <a:r>
              <a:rPr sz="1200" spc="-40" dirty="0">
                <a:solidFill>
                  <a:srgbClr val="1F1F1F"/>
                </a:solidFill>
                <a:latin typeface="Times New Roman"/>
                <a:cs typeface="Times New Roman"/>
              </a:rPr>
              <a:t>f</a:t>
            </a:r>
            <a:r>
              <a:rPr sz="1200" spc="20" dirty="0">
                <a:solidFill>
                  <a:srgbClr val="1F1F1F"/>
                </a:solidFill>
                <a:latin typeface="Times New Roman"/>
                <a:cs typeface="Times New Roman"/>
              </a:rPr>
              <a:t>u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l	</a:t>
            </a:r>
            <a:r>
              <a:rPr sz="1200" spc="25" dirty="0">
                <a:solidFill>
                  <a:srgbClr val="1F1F1F"/>
                </a:solidFill>
                <a:latin typeface="Times New Roman"/>
                <a:cs typeface="Times New Roman"/>
              </a:rPr>
              <a:t>t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e</a:t>
            </a:r>
            <a:r>
              <a:rPr sz="1200" spc="-40" dirty="0">
                <a:solidFill>
                  <a:srgbClr val="1F1F1F"/>
                </a:solidFill>
                <a:latin typeface="Times New Roman"/>
                <a:cs typeface="Times New Roman"/>
              </a:rPr>
              <a:t>s</a:t>
            </a:r>
            <a:r>
              <a:rPr sz="1200" spc="25" dirty="0">
                <a:solidFill>
                  <a:srgbClr val="1F1F1F"/>
                </a:solidFill>
                <a:latin typeface="Times New Roman"/>
                <a:cs typeface="Times New Roman"/>
              </a:rPr>
              <a:t>t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d	d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r</a:t>
            </a:r>
            <a:r>
              <a:rPr sz="1200" spc="-25" dirty="0">
                <a:solidFill>
                  <a:srgbClr val="1F1F1F"/>
                </a:solidFill>
                <a:latin typeface="Times New Roman"/>
                <a:cs typeface="Times New Roman"/>
              </a:rPr>
              <a:t>u</a:t>
            </a:r>
            <a:r>
              <a:rPr sz="1200" spc="25" dirty="0">
                <a:solidFill>
                  <a:srgbClr val="1F1F1F"/>
                </a:solidFill>
                <a:latin typeface="Times New Roman"/>
                <a:cs typeface="Times New Roman"/>
              </a:rPr>
              <a:t>t</a:t>
            </a:r>
            <a:r>
              <a:rPr sz="1200" spc="-25" dirty="0">
                <a:solidFill>
                  <a:srgbClr val="1F1F1F"/>
                </a:solidFill>
                <a:latin typeface="Times New Roman"/>
                <a:cs typeface="Times New Roman"/>
              </a:rPr>
              <a:t>h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ers</a:t>
            </a:r>
            <a:endParaRPr sz="1200">
              <a:latin typeface="Times New Roman"/>
              <a:cs typeface="Times New Roman"/>
            </a:endParaRPr>
          </a:p>
          <a:p>
            <a:pPr marL="33655" marR="5715" algn="just">
              <a:lnSpc>
                <a:spcPct val="105000"/>
              </a:lnSpc>
            </a:pP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,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radial base function </a:t>
            </a:r>
            <a:r>
              <a:rPr sz="1200" spc="-15" dirty="0">
                <a:solidFill>
                  <a:srgbClr val="1F1F1F"/>
                </a:solidFill>
                <a:latin typeface="Times New Roman"/>
                <a:cs typeface="Times New Roman"/>
              </a:rPr>
              <a:t>(RBF)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was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the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type </a:t>
            </a:r>
            <a:r>
              <a:rPr sz="1200" spc="5" dirty="0">
                <a:solidFill>
                  <a:srgbClr val="1F1F1F"/>
                </a:solidFill>
                <a:latin typeface="Times New Roman"/>
                <a:cs typeface="Times New Roman"/>
              </a:rPr>
              <a:t>of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kernel that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allowed SVR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to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gain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the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most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accurate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prognostications. Using the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whole </a:t>
            </a:r>
            <a:r>
              <a:rPr sz="1200" spc="-15" dirty="0">
                <a:solidFill>
                  <a:srgbClr val="1F1F1F"/>
                </a:solidFill>
                <a:latin typeface="Times New Roman"/>
                <a:cs typeface="Times New Roman"/>
              </a:rPr>
              <a:t>set </a:t>
            </a:r>
            <a:r>
              <a:rPr sz="1200" spc="5" dirty="0">
                <a:solidFill>
                  <a:srgbClr val="1F1F1F"/>
                </a:solidFill>
                <a:latin typeface="Times New Roman"/>
                <a:cs typeface="Times New Roman"/>
              </a:rPr>
              <a:t>of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available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variables revealed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a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more successful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strategy </a:t>
            </a:r>
            <a:r>
              <a:rPr sz="12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than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opting features </a:t>
            </a:r>
            <a:r>
              <a:rPr sz="1200" spc="-15" dirty="0">
                <a:solidFill>
                  <a:srgbClr val="1F1F1F"/>
                </a:solidFill>
                <a:latin typeface="Times New Roman"/>
                <a:cs typeface="Times New Roman"/>
              </a:rPr>
              <a:t>using </a:t>
            </a:r>
            <a:r>
              <a:rPr sz="1200" spc="5" dirty="0">
                <a:solidFill>
                  <a:srgbClr val="1F1F1F"/>
                </a:solidFill>
                <a:latin typeface="Times New Roman"/>
                <a:cs typeface="Times New Roman"/>
              </a:rPr>
              <a:t>top </a:t>
            </a:r>
            <a:r>
              <a:rPr sz="1200" spc="-15" dirty="0">
                <a:solidFill>
                  <a:srgbClr val="1F1F1F"/>
                </a:solidFill>
                <a:latin typeface="Times New Roman"/>
                <a:cs typeface="Times New Roman"/>
              </a:rPr>
              <a:t>element analysis.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The presented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results demonstrate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that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SVR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with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1F1F"/>
                </a:solidFill>
                <a:latin typeface="Times New Roman"/>
                <a:cs typeface="Times New Roman"/>
              </a:rPr>
              <a:t>RBF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kernel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allows us </a:t>
            </a:r>
            <a:r>
              <a:rPr sz="1200" spc="5" dirty="0">
                <a:solidFill>
                  <a:srgbClr val="1F1F1F"/>
                </a:solidFill>
                <a:latin typeface="Times New Roman"/>
                <a:cs typeface="Times New Roman"/>
              </a:rPr>
              <a:t>to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directly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prognosticate hourly contaminant attention,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like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carbon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monoxide, </a:t>
            </a:r>
            <a:r>
              <a:rPr sz="1200" spc="-28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1F1F"/>
                </a:solidFill>
                <a:latin typeface="Times New Roman"/>
                <a:cs typeface="Times New Roman"/>
              </a:rPr>
              <a:t>sulphur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dioxide,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nitrogen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dioxide, ground- position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ozone, </a:t>
            </a:r>
            <a:r>
              <a:rPr sz="1200" spc="-15" dirty="0">
                <a:solidFill>
                  <a:srgbClr val="1F1F1F"/>
                </a:solidFill>
                <a:latin typeface="Times New Roman"/>
                <a:cs typeface="Times New Roman"/>
              </a:rPr>
              <a:t>and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particulate matter2.5, </a:t>
            </a:r>
            <a:r>
              <a:rPr sz="1200" spc="-15" dirty="0">
                <a:solidFill>
                  <a:srgbClr val="1F1F1F"/>
                </a:solidFill>
                <a:latin typeface="Times New Roman"/>
                <a:cs typeface="Times New Roman"/>
              </a:rPr>
              <a:t>as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well </a:t>
            </a:r>
            <a:r>
              <a:rPr sz="1200" spc="-15" dirty="0">
                <a:solidFill>
                  <a:srgbClr val="1F1F1F"/>
                </a:solidFill>
                <a:latin typeface="Times New Roman"/>
                <a:cs typeface="Times New Roman"/>
              </a:rPr>
              <a:t>as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the </a:t>
            </a:r>
            <a:r>
              <a:rPr sz="12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hourly</a:t>
            </a:r>
            <a:r>
              <a:rPr sz="1200" spc="-9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1F1F"/>
                </a:solidFill>
                <a:latin typeface="Times New Roman"/>
                <a:cs typeface="Times New Roman"/>
              </a:rPr>
              <a:t>AQI</a:t>
            </a:r>
            <a:r>
              <a:rPr sz="1200" spc="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1F1F"/>
                </a:solidFill>
                <a:latin typeface="Times New Roman"/>
                <a:cs typeface="Times New Roman"/>
              </a:rPr>
              <a:t>for</a:t>
            </a:r>
            <a:r>
              <a:rPr sz="12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sz="1200" spc="4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1F1F"/>
                </a:solidFill>
                <a:latin typeface="Times New Roman"/>
                <a:cs typeface="Times New Roman"/>
              </a:rPr>
              <a:t>megacity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 Bengaluru.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33655" marR="5080" indent="-6350" algn="just">
              <a:lnSpc>
                <a:spcPct val="105000"/>
              </a:lnSpc>
            </a:pPr>
            <a:r>
              <a:rPr sz="1200" spc="-5" dirty="0">
                <a:latin typeface="Times New Roman"/>
                <a:cs typeface="Times New Roman"/>
              </a:rPr>
              <a:t>Support </a:t>
            </a:r>
            <a:r>
              <a:rPr sz="1200" spc="-30" dirty="0">
                <a:latin typeface="Times New Roman"/>
                <a:cs typeface="Times New Roman"/>
              </a:rPr>
              <a:t>Vector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Machine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spc="-10" dirty="0">
                <a:latin typeface="Times New Roman"/>
                <a:cs typeface="Times New Roman"/>
              </a:rPr>
              <a:t>SVM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5" dirty="0">
                <a:latin typeface="Times New Roman"/>
                <a:cs typeface="Times New Roman"/>
              </a:rPr>
              <a:t>of the </a:t>
            </a:r>
            <a:r>
              <a:rPr sz="1200" spc="-15" dirty="0">
                <a:latin typeface="Times New Roman"/>
                <a:cs typeface="Times New Roman"/>
              </a:rPr>
              <a:t>most popular </a:t>
            </a:r>
            <a:r>
              <a:rPr sz="1200" spc="-5" dirty="0">
                <a:latin typeface="Times New Roman"/>
                <a:cs typeface="Times New Roman"/>
              </a:rPr>
              <a:t>Supervised literacy algorithms, which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spc="-15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Bracket as </a:t>
            </a:r>
            <a:r>
              <a:rPr sz="1200" spc="-10" dirty="0">
                <a:latin typeface="Times New Roman"/>
                <a:cs typeface="Times New Roman"/>
              </a:rPr>
              <a:t>well </a:t>
            </a:r>
            <a:r>
              <a:rPr sz="1200" spc="-5" dirty="0">
                <a:latin typeface="Times New Roman"/>
                <a:cs typeface="Times New Roman"/>
              </a:rPr>
              <a:t>as Retrogression </a:t>
            </a:r>
            <a:r>
              <a:rPr sz="1200" spc="-15" dirty="0">
                <a:latin typeface="Times New Roman"/>
                <a:cs typeface="Times New Roman"/>
              </a:rPr>
              <a:t>problems.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still, </a:t>
            </a:r>
            <a:r>
              <a:rPr sz="1200" spc="-15" dirty="0">
                <a:solidFill>
                  <a:srgbClr val="1F1F1F"/>
                </a:solidFill>
                <a:latin typeface="Times New Roman"/>
                <a:cs typeface="Times New Roman"/>
              </a:rPr>
              <a:t>primarily,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it's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used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for Bracket problems </a:t>
            </a:r>
            <a:r>
              <a:rPr sz="1200" spc="-28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in Machine </a:t>
            </a:r>
            <a:r>
              <a:rPr sz="1200" spc="-20" dirty="0">
                <a:solidFill>
                  <a:srgbClr val="1F1F1F"/>
                </a:solidFill>
                <a:latin typeface="Times New Roman"/>
                <a:cs typeface="Times New Roman"/>
              </a:rPr>
              <a:t>literacy.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The thing </a:t>
            </a:r>
            <a:r>
              <a:rPr sz="1200" spc="5" dirty="0">
                <a:solidFill>
                  <a:srgbClr val="1F1F1F"/>
                </a:solidFill>
                <a:latin typeface="Times New Roman"/>
                <a:cs typeface="Times New Roman"/>
              </a:rPr>
              <a:t>of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the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SVM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algorithm </a:t>
            </a:r>
            <a:r>
              <a:rPr sz="1200" spc="-15" dirty="0">
                <a:solidFill>
                  <a:srgbClr val="1F1F1F"/>
                </a:solidFill>
                <a:latin typeface="Times New Roman"/>
                <a:cs typeface="Times New Roman"/>
              </a:rPr>
              <a:t>is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to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produce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the </a:t>
            </a:r>
            <a:r>
              <a:rPr sz="1200" spc="-15" dirty="0">
                <a:solidFill>
                  <a:srgbClr val="1F1F1F"/>
                </a:solidFill>
                <a:latin typeface="Times New Roman"/>
                <a:cs typeface="Times New Roman"/>
              </a:rPr>
              <a:t>stylish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line or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decision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boundary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that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can insulate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n-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dimensional space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into </a:t>
            </a:r>
            <a:r>
              <a:rPr sz="1200" spc="-15" dirty="0">
                <a:solidFill>
                  <a:srgbClr val="1F1F1F"/>
                </a:solidFill>
                <a:latin typeface="Times New Roman"/>
                <a:cs typeface="Times New Roman"/>
              </a:rPr>
              <a:t>classes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so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that</a:t>
            </a:r>
            <a:r>
              <a:rPr sz="1200" spc="3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we can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fluently put the </a:t>
            </a:r>
            <a:r>
              <a:rPr sz="1200" spc="-15" dirty="0">
                <a:solidFill>
                  <a:srgbClr val="1F1F1F"/>
                </a:solidFill>
                <a:latin typeface="Times New Roman"/>
                <a:cs typeface="Times New Roman"/>
              </a:rPr>
              <a:t>new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data </a:t>
            </a:r>
            <a:r>
              <a:rPr sz="1200" spc="-20" dirty="0">
                <a:solidFill>
                  <a:srgbClr val="1F1F1F"/>
                </a:solidFill>
                <a:latin typeface="Times New Roman"/>
                <a:cs typeface="Times New Roman"/>
              </a:rPr>
              <a:t>point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in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the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correct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order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in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future. </a:t>
            </a:r>
            <a:r>
              <a:rPr sz="1200" spc="-15" dirty="0">
                <a:solidFill>
                  <a:srgbClr val="1F1F1F"/>
                </a:solidFill>
                <a:latin typeface="Times New Roman"/>
                <a:cs typeface="Times New Roman"/>
              </a:rPr>
              <a:t>This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stylish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decision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boundary </a:t>
            </a:r>
            <a:r>
              <a:rPr sz="1200" spc="-10" dirty="0">
                <a:solidFill>
                  <a:srgbClr val="1F1F1F"/>
                </a:solidFill>
                <a:latin typeface="Times New Roman"/>
                <a:cs typeface="Times New Roman"/>
              </a:rPr>
              <a:t>is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called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a 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hyperplane.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SVM chooses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extreme points vectors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15" dirty="0">
                <a:latin typeface="Times New Roman"/>
                <a:cs typeface="Times New Roman"/>
              </a:rPr>
              <a:t>help </a:t>
            </a:r>
            <a:r>
              <a:rPr sz="1200" spc="-5" dirty="0">
                <a:latin typeface="Times New Roman"/>
                <a:cs typeface="Times New Roman"/>
              </a:rPr>
              <a:t>in creating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hyperplane. These extreme cases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called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vectors,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algorithm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nominated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Support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Vector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Machine.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6808</Words>
  <Application>Microsoft Office PowerPoint</Application>
  <PresentationFormat>Custom</PresentationFormat>
  <Paragraphs>439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 MT</vt:lpstr>
      <vt:lpstr>Calibri</vt:lpstr>
      <vt:lpstr>Calibri Light</vt:lpstr>
      <vt:lpstr>Segoe UI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Report Format</dc:title>
  <dc:creator>ersha</dc:creator>
  <cp:lastModifiedBy>Rajat Singh</cp:lastModifiedBy>
  <cp:revision>1</cp:revision>
  <dcterms:created xsi:type="dcterms:W3CDTF">2023-10-31T06:38:52Z</dcterms:created>
  <dcterms:modified xsi:type="dcterms:W3CDTF">2023-11-01T09:47:32Z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2023-10-31T00:00:00Z</vt:filetime>
  </property>
</Properties>
</file>