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6858000" cx="12192000"/>
  <p:notesSz cx="6858000" cy="9144000"/>
  <p:embeddedFontLst>
    <p:embeddedFont>
      <p:font typeface="Gill Sans"/>
      <p:regular r:id="rId61"/>
      <p:bold r:id="rId62"/>
    </p:embeddedFont>
    <p:embeddedFont>
      <p:font typeface="Century Gothic"/>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m4RpMUeIAEufKueOBKaYezn6u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GillSans-bold.fntdata"/><Relationship Id="rId61" Type="http://schemas.openxmlformats.org/officeDocument/2006/relationships/font" Target="fonts/GillSans-regular.fntdata"/><Relationship Id="rId20" Type="http://schemas.openxmlformats.org/officeDocument/2006/relationships/slide" Target="slides/slide13.xml"/><Relationship Id="rId64" Type="http://schemas.openxmlformats.org/officeDocument/2006/relationships/font" Target="fonts/CenturyGothic-bold.fntdata"/><Relationship Id="rId63" Type="http://schemas.openxmlformats.org/officeDocument/2006/relationships/font" Target="fonts/CenturyGothic-regular.fntdata"/><Relationship Id="rId22" Type="http://schemas.openxmlformats.org/officeDocument/2006/relationships/slide" Target="slides/slide15.xml"/><Relationship Id="rId66" Type="http://schemas.openxmlformats.org/officeDocument/2006/relationships/font" Target="fonts/CenturyGothic-boldItalic.fntdata"/><Relationship Id="rId21" Type="http://schemas.openxmlformats.org/officeDocument/2006/relationships/slide" Target="slides/slide14.xml"/><Relationship Id="rId65" Type="http://schemas.openxmlformats.org/officeDocument/2006/relationships/font" Target="fonts/CenturyGothic-italic.fntdata"/><Relationship Id="rId24" Type="http://schemas.openxmlformats.org/officeDocument/2006/relationships/slide" Target="slides/slide17.xml"/><Relationship Id="rId23" Type="http://schemas.openxmlformats.org/officeDocument/2006/relationships/slide" Target="slides/slide16.xml"/><Relationship Id="rId67" Type="http://customschemas.google.com/relationships/presentationmetadata" Target="meta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43" name="Google Shape;34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52" name="Google Shape;35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60" name="Google Shape;36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95" name="Google Shape;39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46" name="Google Shape;44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489" name="Google Shape;48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0" name="Google Shape;29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35" name="Google Shape;53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44" name="Google Shape;54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51" name="Google Shape;551;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58" name="Google Shape;558;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66" name="Google Shape;566;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573" name="Google Shape;57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8" name="Google Shape;2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5" name="Google Shape;30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11" name="Google Shape;31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19" name="Google Shape;31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27" name="Google Shape;32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35" name="Google Shape;33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7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7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83"/>
          <p:cNvSpPr/>
          <p:nvPr>
            <p:ph idx="2" type="pic"/>
          </p:nvPr>
        </p:nvSpPr>
        <p:spPr>
          <a:xfrm>
            <a:off x="5183188" y="987425"/>
            <a:ext cx="6172200" cy="4873625"/>
          </a:xfrm>
          <a:prstGeom prst="rect">
            <a:avLst/>
          </a:prstGeom>
          <a:noFill/>
          <a:ln>
            <a:noFill/>
          </a:ln>
        </p:spPr>
      </p:sp>
      <p:sp>
        <p:nvSpPr>
          <p:cNvPr id="143" name="Google Shape;143;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73" name="Shape 173"/>
        <p:cNvGrpSpPr/>
        <p:nvPr/>
      </p:nvGrpSpPr>
      <p:grpSpPr>
        <a:xfrm>
          <a:off x="0" y="0"/>
          <a:ext cx="0" cy="0"/>
          <a:chOff x="0" y="0"/>
          <a:chExt cx="0" cy="0"/>
        </a:xfrm>
      </p:grpSpPr>
      <p:sp>
        <p:nvSpPr>
          <p:cNvPr id="174" name="Google Shape;174;p60"/>
          <p:cNvSpPr txBox="1"/>
          <p:nvPr>
            <p:ph type="title"/>
          </p:nvPr>
        </p:nvSpPr>
        <p:spPr>
          <a:xfrm>
            <a:off x="4573651" y="2889250"/>
            <a:ext cx="3044697"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6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6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8" name="Shape 178"/>
        <p:cNvGrpSpPr/>
        <p:nvPr/>
      </p:nvGrpSpPr>
      <p:grpSpPr>
        <a:xfrm>
          <a:off x="0" y="0"/>
          <a:ext cx="0" cy="0"/>
          <a:chOff x="0" y="0"/>
          <a:chExt cx="0" cy="0"/>
        </a:xfrm>
      </p:grpSpPr>
      <p:sp>
        <p:nvSpPr>
          <p:cNvPr id="179" name="Google Shape;179;p61"/>
          <p:cNvSpPr txBox="1"/>
          <p:nvPr>
            <p:ph type="title"/>
          </p:nvPr>
        </p:nvSpPr>
        <p:spPr>
          <a:xfrm>
            <a:off x="4573651" y="2889250"/>
            <a:ext cx="3044697"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61"/>
          <p:cNvSpPr txBox="1"/>
          <p:nvPr>
            <p:ph idx="1" type="body"/>
          </p:nvPr>
        </p:nvSpPr>
        <p:spPr>
          <a:xfrm>
            <a:off x="287527" y="1880743"/>
            <a:ext cx="11616944" cy="27698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6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6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6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4" name="Shape 184"/>
        <p:cNvGrpSpPr/>
        <p:nvPr/>
      </p:nvGrpSpPr>
      <p:grpSpPr>
        <a:xfrm>
          <a:off x="0" y="0"/>
          <a:ext cx="0" cy="0"/>
          <a:chOff x="0" y="0"/>
          <a:chExt cx="0" cy="0"/>
        </a:xfrm>
      </p:grpSpPr>
      <p:sp>
        <p:nvSpPr>
          <p:cNvPr id="185" name="Google Shape;185;p73"/>
          <p:cNvSpPr txBox="1"/>
          <p:nvPr>
            <p:ph type="ctrTitle"/>
          </p:nvPr>
        </p:nvSpPr>
        <p:spPr>
          <a:xfrm>
            <a:off x="872744" y="473709"/>
            <a:ext cx="10446511" cy="6654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7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7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7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0" name="Shape 190"/>
        <p:cNvGrpSpPr/>
        <p:nvPr/>
      </p:nvGrpSpPr>
      <p:grpSpPr>
        <a:xfrm>
          <a:off x="0" y="0"/>
          <a:ext cx="0" cy="0"/>
          <a:chOff x="0" y="0"/>
          <a:chExt cx="0" cy="0"/>
        </a:xfrm>
      </p:grpSpPr>
      <p:sp>
        <p:nvSpPr>
          <p:cNvPr id="191" name="Google Shape;191;p74"/>
          <p:cNvSpPr txBox="1"/>
          <p:nvPr>
            <p:ph type="title"/>
          </p:nvPr>
        </p:nvSpPr>
        <p:spPr>
          <a:xfrm>
            <a:off x="4573651" y="2889250"/>
            <a:ext cx="3044697" cy="7569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800">
                <a:solidFill>
                  <a:schemeClr val="lt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74"/>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74"/>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7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7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7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7" name="Shape 197"/>
        <p:cNvGrpSpPr/>
        <p:nvPr/>
      </p:nvGrpSpPr>
      <p:grpSpPr>
        <a:xfrm>
          <a:off x="0" y="0"/>
          <a:ext cx="0" cy="0"/>
          <a:chOff x="0" y="0"/>
          <a:chExt cx="0" cy="0"/>
        </a:xfrm>
      </p:grpSpPr>
      <p:sp>
        <p:nvSpPr>
          <p:cNvPr id="198" name="Google Shape;198;p7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7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7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 name="Shape 207"/>
        <p:cNvGrpSpPr/>
        <p:nvPr/>
      </p:nvGrpSpPr>
      <p:grpSpPr>
        <a:xfrm>
          <a:off x="0" y="0"/>
          <a:ext cx="0" cy="0"/>
          <a:chOff x="0" y="0"/>
          <a:chExt cx="0" cy="0"/>
        </a:xfrm>
      </p:grpSpPr>
      <p:sp>
        <p:nvSpPr>
          <p:cNvPr id="208" name="Google Shape;208;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3" name="Shape 213"/>
        <p:cNvGrpSpPr/>
        <p:nvPr/>
      </p:nvGrpSpPr>
      <p:grpSpPr>
        <a:xfrm>
          <a:off x="0" y="0"/>
          <a:ext cx="0" cy="0"/>
          <a:chOff x="0" y="0"/>
          <a:chExt cx="0" cy="0"/>
        </a:xfrm>
      </p:grpSpPr>
      <p:sp>
        <p:nvSpPr>
          <p:cNvPr id="214" name="Google Shape;214;p8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8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6" name="Google Shape;21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9" name="Shape 219"/>
        <p:cNvGrpSpPr/>
        <p:nvPr/>
      </p:nvGrpSpPr>
      <p:grpSpPr>
        <a:xfrm>
          <a:off x="0" y="0"/>
          <a:ext cx="0" cy="0"/>
          <a:chOff x="0" y="0"/>
          <a:chExt cx="0" cy="0"/>
        </a:xfrm>
      </p:grpSpPr>
      <p:sp>
        <p:nvSpPr>
          <p:cNvPr id="220" name="Google Shape;220;p8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8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2" name="Google Shape;22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5" name="Shape 225"/>
        <p:cNvGrpSpPr/>
        <p:nvPr/>
      </p:nvGrpSpPr>
      <p:grpSpPr>
        <a:xfrm>
          <a:off x="0" y="0"/>
          <a:ext cx="0" cy="0"/>
          <a:chOff x="0" y="0"/>
          <a:chExt cx="0" cy="0"/>
        </a:xfrm>
      </p:grpSpPr>
      <p:sp>
        <p:nvSpPr>
          <p:cNvPr id="226" name="Google Shape;226;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8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8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2" name="Shape 232"/>
        <p:cNvGrpSpPr/>
        <p:nvPr/>
      </p:nvGrpSpPr>
      <p:grpSpPr>
        <a:xfrm>
          <a:off x="0" y="0"/>
          <a:ext cx="0" cy="0"/>
          <a:chOff x="0" y="0"/>
          <a:chExt cx="0" cy="0"/>
        </a:xfrm>
      </p:grpSpPr>
      <p:sp>
        <p:nvSpPr>
          <p:cNvPr id="233" name="Google Shape;233;p8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8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5" name="Google Shape;235;p8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8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7" name="Google Shape;237;p8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
        <p:nvSpPr>
          <p:cNvPr id="247" name="Google Shape;247;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8" name="Google Shape;248;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0" name="Shape 250"/>
        <p:cNvGrpSpPr/>
        <p:nvPr/>
      </p:nvGrpSpPr>
      <p:grpSpPr>
        <a:xfrm>
          <a:off x="0" y="0"/>
          <a:ext cx="0" cy="0"/>
          <a:chOff x="0" y="0"/>
          <a:chExt cx="0" cy="0"/>
        </a:xfrm>
      </p:grpSpPr>
      <p:sp>
        <p:nvSpPr>
          <p:cNvPr id="251" name="Google Shape;251;p9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9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3" name="Google Shape;253;p9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4" name="Google Shape;254;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7" name="Shape 257"/>
        <p:cNvGrpSpPr/>
        <p:nvPr/>
      </p:nvGrpSpPr>
      <p:grpSpPr>
        <a:xfrm>
          <a:off x="0" y="0"/>
          <a:ext cx="0" cy="0"/>
          <a:chOff x="0" y="0"/>
          <a:chExt cx="0" cy="0"/>
        </a:xfrm>
      </p:grpSpPr>
      <p:sp>
        <p:nvSpPr>
          <p:cNvPr id="258" name="Google Shape;258;p9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93"/>
          <p:cNvSpPr/>
          <p:nvPr>
            <p:ph idx="2" type="pic"/>
          </p:nvPr>
        </p:nvSpPr>
        <p:spPr>
          <a:xfrm>
            <a:off x="5183188" y="987425"/>
            <a:ext cx="6172200" cy="4873625"/>
          </a:xfrm>
          <a:prstGeom prst="rect">
            <a:avLst/>
          </a:prstGeom>
          <a:noFill/>
          <a:ln>
            <a:noFill/>
          </a:ln>
        </p:spPr>
      </p:sp>
      <p:sp>
        <p:nvSpPr>
          <p:cNvPr id="260" name="Google Shape;260;p9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1" name="Google Shape;261;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4" name="Shape 264"/>
        <p:cNvGrpSpPr/>
        <p:nvPr/>
      </p:nvGrpSpPr>
      <p:grpSpPr>
        <a:xfrm>
          <a:off x="0" y="0"/>
          <a:ext cx="0" cy="0"/>
          <a:chOff x="0" y="0"/>
          <a:chExt cx="0" cy="0"/>
        </a:xfrm>
      </p:grpSpPr>
      <p:sp>
        <p:nvSpPr>
          <p:cNvPr id="265" name="Google Shape;265;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9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0" name="Shape 270"/>
        <p:cNvGrpSpPr/>
        <p:nvPr/>
      </p:nvGrpSpPr>
      <p:grpSpPr>
        <a:xfrm>
          <a:off x="0" y="0"/>
          <a:ext cx="0" cy="0"/>
          <a:chOff x="0" y="0"/>
          <a:chExt cx="0" cy="0"/>
        </a:xfrm>
      </p:grpSpPr>
      <p:sp>
        <p:nvSpPr>
          <p:cNvPr id="271" name="Google Shape;271;p9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9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3" name="Google Shape;273;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6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6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0"/>
          <p:cNvSpPr/>
          <p:nvPr>
            <p:ph idx="2" type="pic"/>
          </p:nvPr>
        </p:nvSpPr>
        <p:spPr>
          <a:xfrm>
            <a:off x="5183188" y="987425"/>
            <a:ext cx="6172200" cy="4873625"/>
          </a:xfrm>
          <a:prstGeom prst="rect">
            <a:avLst/>
          </a:prstGeom>
          <a:noFill/>
          <a:ln>
            <a:noFill/>
          </a:ln>
        </p:spPr>
      </p:sp>
      <p:sp>
        <p:nvSpPr>
          <p:cNvPr id="68" name="Google Shape;68;p7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5.xml"/><Relationship Id="rId12" Type="http://schemas.openxmlformats.org/officeDocument/2006/relationships/slideLayout" Target="../slideLayouts/slideLayout27.xml"/><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slideLayout" Target="../slideLayouts/slideLayout24.xml"/><Relationship Id="rId5" Type="http://schemas.openxmlformats.org/officeDocument/2006/relationships/image" Target="../media/image7.png"/><Relationship Id="rId6" Type="http://schemas.openxmlformats.org/officeDocument/2006/relationships/image" Target="../media/image29.png"/><Relationship Id="rId7" Type="http://schemas.openxmlformats.org/officeDocument/2006/relationships/image" Target="../media/image1.png"/><Relationship Id="rId8"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2.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59"/>
          <p:cNvSpPr/>
          <p:nvPr/>
        </p:nvSpPr>
        <p:spPr>
          <a:xfrm>
            <a:off x="0" y="0"/>
            <a:ext cx="12192000" cy="6857999"/>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59"/>
          <p:cNvSpPr/>
          <p:nvPr/>
        </p:nvSpPr>
        <p:spPr>
          <a:xfrm>
            <a:off x="0" y="2670047"/>
            <a:ext cx="4037075" cy="418795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59"/>
          <p:cNvSpPr/>
          <p:nvPr/>
        </p:nvSpPr>
        <p:spPr>
          <a:xfrm>
            <a:off x="0" y="2892551"/>
            <a:ext cx="1522475" cy="23652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59"/>
          <p:cNvSpPr/>
          <p:nvPr/>
        </p:nvSpPr>
        <p:spPr>
          <a:xfrm>
            <a:off x="8609076" y="1676400"/>
            <a:ext cx="2819400" cy="2819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59"/>
          <p:cNvSpPr/>
          <p:nvPr/>
        </p:nvSpPr>
        <p:spPr>
          <a:xfrm>
            <a:off x="7999476" y="0"/>
            <a:ext cx="1603248" cy="114147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59"/>
          <p:cNvSpPr/>
          <p:nvPr/>
        </p:nvSpPr>
        <p:spPr>
          <a:xfrm>
            <a:off x="8606028" y="6095999"/>
            <a:ext cx="993648" cy="7619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59"/>
          <p:cNvSpPr/>
          <p:nvPr/>
        </p:nvSpPr>
        <p:spPr>
          <a:xfrm>
            <a:off x="10398252" y="0"/>
            <a:ext cx="760488" cy="120396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59"/>
          <p:cNvSpPr/>
          <p:nvPr/>
        </p:nvSpPr>
        <p:spPr>
          <a:xfrm>
            <a:off x="10437876" y="0"/>
            <a:ext cx="685800" cy="1143000"/>
          </a:xfrm>
          <a:custGeom>
            <a:rect b="b" l="l" r="r" t="t"/>
            <a:pathLst>
              <a:path extrusionOk="0" h="1143000" w="685800">
                <a:moveTo>
                  <a:pt x="0" y="1143000"/>
                </a:moveTo>
                <a:lnTo>
                  <a:pt x="685800" y="1143000"/>
                </a:lnTo>
                <a:lnTo>
                  <a:pt x="685800" y="0"/>
                </a:lnTo>
                <a:lnTo>
                  <a:pt x="0" y="0"/>
                </a:lnTo>
                <a:lnTo>
                  <a:pt x="0" y="1143000"/>
                </a:lnTo>
                <a:close/>
              </a:path>
            </a:pathLst>
          </a:custGeom>
          <a:solidFill>
            <a:srgbClr val="AF15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59"/>
          <p:cNvSpPr txBox="1"/>
          <p:nvPr>
            <p:ph type="title"/>
          </p:nvPr>
        </p:nvSpPr>
        <p:spPr>
          <a:xfrm>
            <a:off x="4573651" y="2889250"/>
            <a:ext cx="3044697" cy="7569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8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9" name="Google Shape;169;p59"/>
          <p:cNvSpPr txBox="1"/>
          <p:nvPr>
            <p:ph idx="1" type="body"/>
          </p:nvPr>
        </p:nvSpPr>
        <p:spPr>
          <a:xfrm>
            <a:off x="287527" y="1880743"/>
            <a:ext cx="11616944" cy="27698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0" name="Google Shape;170;p5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5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5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8"/>
    <p:sldLayoutId id="2147483674" r:id="rId9"/>
    <p:sldLayoutId id="2147483675" r:id="rId10"/>
    <p:sldLayoutId id="2147483676" r:id="rId11"/>
    <p:sldLayoutId id="214748367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4" name="Google Shape;204;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2.png"/><Relationship Id="rId5" Type="http://schemas.openxmlformats.org/officeDocument/2006/relationships/image" Target="../media/image14.png"/><Relationship Id="rId6" Type="http://schemas.openxmlformats.org/officeDocument/2006/relationships/image" Target="../media/image19.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41.png"/><Relationship Id="rId5"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21.png"/><Relationship Id="rId5"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3.png"/><Relationship Id="rId4" Type="http://schemas.openxmlformats.org/officeDocument/2006/relationships/image" Target="../media/image19.png"/><Relationship Id="rId5"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hyperlink" Target="https://docs.aws.amazon.com/codepipeline/latest/userguide/welcome-introducing.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56.png"/><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image" Target="../media/image37.png"/><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image" Target="../media/image37.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37.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55.jpg"/><Relationship Id="rId4" Type="http://schemas.openxmlformats.org/officeDocument/2006/relationships/image" Target="../media/image37.png"/><Relationship Id="rId5"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5.xml"/><Relationship Id="rId3"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6.xml"/><Relationship Id="rId3" Type="http://schemas.openxmlformats.org/officeDocument/2006/relationships/image" Target="../media/image5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 Id="rId3" Type="http://schemas.openxmlformats.org/officeDocument/2006/relationships/image" Target="../media/image51.jpg"/><Relationship Id="rId4" Type="http://schemas.openxmlformats.org/officeDocument/2006/relationships/image" Target="../media/image37.png"/><Relationship Id="rId5" Type="http://schemas.openxmlformats.org/officeDocument/2006/relationships/image" Target="../media/image5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0.xml"/><Relationship Id="rId3" Type="http://schemas.openxmlformats.org/officeDocument/2006/relationships/image" Target="../media/image6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1.xml"/><Relationship Id="rId3"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Overview of AWS DevOps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0"/>
          <p:cNvSpPr txBox="1"/>
          <p:nvPr>
            <p:ph type="title"/>
          </p:nvPr>
        </p:nvSpPr>
        <p:spPr>
          <a:xfrm>
            <a:off x="279732" y="109884"/>
            <a:ext cx="9449586" cy="6631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Monitoring and Logging</a:t>
            </a:r>
            <a:endParaRPr/>
          </a:p>
        </p:txBody>
      </p:sp>
      <p:sp>
        <p:nvSpPr>
          <p:cNvPr id="346" name="Google Shape;346;p10"/>
          <p:cNvSpPr txBox="1"/>
          <p:nvPr>
            <p:ph idx="1" type="body"/>
          </p:nvPr>
        </p:nvSpPr>
        <p:spPr>
          <a:xfrm>
            <a:off x="207205" y="1036654"/>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Calibri"/>
                <a:ea typeface="Calibri"/>
                <a:cs typeface="Calibri"/>
                <a:sym typeface="Calibri"/>
              </a:rPr>
              <a:t> Record logs and monitor application and infrastructure performance in near real-time.</a:t>
            </a:r>
            <a:endParaRPr sz="2200">
              <a:latin typeface="Calibri"/>
              <a:ea typeface="Calibri"/>
              <a:cs typeface="Calibri"/>
              <a:sym typeface="Calibri"/>
            </a:endParaRPr>
          </a:p>
        </p:txBody>
      </p:sp>
      <p:pic>
        <p:nvPicPr>
          <p:cNvPr id="347" name="Google Shape;347;p10"/>
          <p:cNvPicPr preferRelativeResize="0"/>
          <p:nvPr/>
        </p:nvPicPr>
        <p:blipFill rotWithShape="1">
          <a:blip r:embed="rId3">
            <a:alphaModFix/>
          </a:blip>
          <a:srcRect b="0" l="0" r="0" t="0"/>
          <a:stretch/>
        </p:blipFill>
        <p:spPr>
          <a:xfrm>
            <a:off x="207205" y="1615678"/>
            <a:ext cx="11280724" cy="2598103"/>
          </a:xfrm>
          <a:prstGeom prst="rect">
            <a:avLst/>
          </a:prstGeom>
          <a:noFill/>
          <a:ln>
            <a:noFill/>
          </a:ln>
        </p:spPr>
      </p:pic>
      <p:pic>
        <p:nvPicPr>
          <p:cNvPr id="348" name="Google Shape;348;p10"/>
          <p:cNvPicPr preferRelativeResize="0"/>
          <p:nvPr/>
        </p:nvPicPr>
        <p:blipFill rotWithShape="1">
          <a:blip r:embed="rId4">
            <a:alphaModFix/>
          </a:blip>
          <a:srcRect b="0" l="0" r="0" t="0"/>
          <a:stretch/>
        </p:blipFill>
        <p:spPr>
          <a:xfrm>
            <a:off x="527901" y="4054715"/>
            <a:ext cx="10689996" cy="1958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txBox="1"/>
          <p:nvPr>
            <p:ph type="title"/>
          </p:nvPr>
        </p:nvSpPr>
        <p:spPr>
          <a:xfrm>
            <a:off x="247650" y="228585"/>
            <a:ext cx="10515600" cy="7488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Platform as a Service</a:t>
            </a:r>
            <a:endParaRPr/>
          </a:p>
        </p:txBody>
      </p:sp>
      <p:pic>
        <p:nvPicPr>
          <p:cNvPr id="355" name="Google Shape;355;p11"/>
          <p:cNvPicPr preferRelativeResize="0"/>
          <p:nvPr>
            <p:ph idx="1" type="body"/>
          </p:nvPr>
        </p:nvPicPr>
        <p:blipFill rotWithShape="1">
          <a:blip r:embed="rId3">
            <a:alphaModFix/>
          </a:blip>
          <a:srcRect b="0" l="0" r="0" t="0"/>
          <a:stretch/>
        </p:blipFill>
        <p:spPr>
          <a:xfrm>
            <a:off x="689011" y="2308711"/>
            <a:ext cx="10515600" cy="2240578"/>
          </a:xfrm>
          <a:prstGeom prst="rect">
            <a:avLst/>
          </a:prstGeom>
          <a:noFill/>
          <a:ln>
            <a:noFill/>
          </a:ln>
        </p:spPr>
      </p:pic>
      <p:sp>
        <p:nvSpPr>
          <p:cNvPr id="356" name="Google Shape;356;p11"/>
          <p:cNvSpPr txBox="1"/>
          <p:nvPr/>
        </p:nvSpPr>
        <p:spPr>
          <a:xfrm>
            <a:off x="247650" y="1308333"/>
            <a:ext cx="119443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Deploy web applications without needing to provision and manage the infrastructure and application stack</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2"/>
          <p:cNvSpPr txBox="1"/>
          <p:nvPr>
            <p:ph type="title"/>
          </p:nvPr>
        </p:nvSpPr>
        <p:spPr>
          <a:xfrm>
            <a:off x="-920737" y="90028"/>
            <a:ext cx="7666980" cy="8707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AWS Developer Tools</a:t>
            </a:r>
            <a:endParaRPr/>
          </a:p>
        </p:txBody>
      </p:sp>
      <p:grpSp>
        <p:nvGrpSpPr>
          <p:cNvPr id="363" name="Google Shape;363;p12"/>
          <p:cNvGrpSpPr/>
          <p:nvPr/>
        </p:nvGrpSpPr>
        <p:grpSpPr>
          <a:xfrm>
            <a:off x="690880" y="2153857"/>
            <a:ext cx="10911840" cy="3677160"/>
            <a:chOff x="690880" y="2153857"/>
            <a:chExt cx="10911840" cy="3677160"/>
          </a:xfrm>
        </p:grpSpPr>
        <p:grpSp>
          <p:nvGrpSpPr>
            <p:cNvPr id="364" name="Google Shape;364;p12"/>
            <p:cNvGrpSpPr/>
            <p:nvPr/>
          </p:nvGrpSpPr>
          <p:grpSpPr>
            <a:xfrm>
              <a:off x="4857663" y="2539925"/>
              <a:ext cx="2719994" cy="2688692"/>
              <a:chOff x="3822871" y="919528"/>
              <a:chExt cx="1498257" cy="1481014"/>
            </a:xfrm>
          </p:grpSpPr>
          <p:sp>
            <p:nvSpPr>
              <p:cNvPr id="365" name="Google Shape;365;p12"/>
              <p:cNvSpPr/>
              <p:nvPr/>
            </p:nvSpPr>
            <p:spPr>
              <a:xfrm>
                <a:off x="3822871" y="919528"/>
                <a:ext cx="1498257" cy="1481014"/>
              </a:xfrm>
              <a:prstGeom prst="ellipse">
                <a:avLst/>
              </a:prstGeom>
              <a:noFill/>
              <a:ln cap="flat" cmpd="sng" w="38100">
                <a:solidFill>
                  <a:srgbClr val="7F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6" name="Google Shape;366;p12"/>
              <p:cNvPicPr preferRelativeResize="0"/>
              <p:nvPr/>
            </p:nvPicPr>
            <p:blipFill rotWithShape="1">
              <a:blip r:embed="rId3">
                <a:alphaModFix/>
              </a:blip>
              <a:srcRect b="16993" l="23739" r="23738" t="16994"/>
              <a:stretch/>
            </p:blipFill>
            <p:spPr>
              <a:xfrm>
                <a:off x="4059532" y="1331929"/>
                <a:ext cx="1024934" cy="676308"/>
              </a:xfrm>
              <a:prstGeom prst="rect">
                <a:avLst/>
              </a:prstGeom>
              <a:noFill/>
              <a:ln>
                <a:noFill/>
              </a:ln>
            </p:spPr>
          </p:pic>
        </p:grpSp>
        <p:grpSp>
          <p:nvGrpSpPr>
            <p:cNvPr id="367" name="Google Shape;367;p12"/>
            <p:cNvGrpSpPr/>
            <p:nvPr/>
          </p:nvGrpSpPr>
          <p:grpSpPr>
            <a:xfrm>
              <a:off x="1703635" y="2303898"/>
              <a:ext cx="1547446" cy="1274777"/>
              <a:chOff x="401934" y="3165226"/>
              <a:chExt cx="1547446" cy="1274777"/>
            </a:xfrm>
          </p:grpSpPr>
          <p:pic>
            <p:nvPicPr>
              <p:cNvPr id="368" name="Google Shape;368;p12"/>
              <p:cNvPicPr preferRelativeResize="0"/>
              <p:nvPr/>
            </p:nvPicPr>
            <p:blipFill rotWithShape="1">
              <a:blip r:embed="rId4">
                <a:alphaModFix/>
              </a:blip>
              <a:srcRect b="0" l="0" r="0" t="0"/>
              <a:stretch/>
            </p:blipFill>
            <p:spPr>
              <a:xfrm>
                <a:off x="733530" y="3165226"/>
                <a:ext cx="870790" cy="870790"/>
              </a:xfrm>
              <a:prstGeom prst="rect">
                <a:avLst/>
              </a:prstGeom>
              <a:noFill/>
              <a:ln>
                <a:noFill/>
              </a:ln>
            </p:spPr>
          </p:pic>
          <p:sp>
            <p:nvSpPr>
              <p:cNvPr id="369" name="Google Shape;369;p12"/>
              <p:cNvSpPr txBox="1"/>
              <p:nvPr/>
            </p:nvSpPr>
            <p:spPr>
              <a:xfrm>
                <a:off x="401934" y="4139921"/>
                <a:ext cx="1547446" cy="3000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CodeCommit</a:t>
                </a:r>
                <a:endParaRPr/>
              </a:p>
            </p:txBody>
          </p:sp>
        </p:grpSp>
        <p:grpSp>
          <p:nvGrpSpPr>
            <p:cNvPr id="370" name="Google Shape;370;p12"/>
            <p:cNvGrpSpPr/>
            <p:nvPr/>
          </p:nvGrpSpPr>
          <p:grpSpPr>
            <a:xfrm>
              <a:off x="1703635" y="4556240"/>
              <a:ext cx="1547446" cy="1274777"/>
              <a:chOff x="2667590" y="3165226"/>
              <a:chExt cx="1547446" cy="1274777"/>
            </a:xfrm>
          </p:grpSpPr>
          <p:pic>
            <p:nvPicPr>
              <p:cNvPr id="371" name="Google Shape;371;p12"/>
              <p:cNvPicPr preferRelativeResize="0"/>
              <p:nvPr/>
            </p:nvPicPr>
            <p:blipFill rotWithShape="1">
              <a:blip r:embed="rId5">
                <a:alphaModFix/>
              </a:blip>
              <a:srcRect b="0" l="0" r="0" t="0"/>
              <a:stretch/>
            </p:blipFill>
            <p:spPr>
              <a:xfrm>
                <a:off x="3005918" y="3165226"/>
                <a:ext cx="870790" cy="870790"/>
              </a:xfrm>
              <a:prstGeom prst="rect">
                <a:avLst/>
              </a:prstGeom>
              <a:noFill/>
              <a:ln>
                <a:noFill/>
              </a:ln>
            </p:spPr>
          </p:pic>
          <p:sp>
            <p:nvSpPr>
              <p:cNvPr id="372" name="Google Shape;372;p12"/>
              <p:cNvSpPr txBox="1"/>
              <p:nvPr/>
            </p:nvSpPr>
            <p:spPr>
              <a:xfrm>
                <a:off x="2667590" y="4139921"/>
                <a:ext cx="1547446" cy="3000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CodeBuild</a:t>
                </a:r>
                <a:endParaRPr/>
              </a:p>
            </p:txBody>
          </p:sp>
        </p:grpSp>
        <p:grpSp>
          <p:nvGrpSpPr>
            <p:cNvPr id="373" name="Google Shape;373;p12"/>
            <p:cNvGrpSpPr/>
            <p:nvPr/>
          </p:nvGrpSpPr>
          <p:grpSpPr>
            <a:xfrm>
              <a:off x="8974646" y="2153857"/>
              <a:ext cx="1547446" cy="1274777"/>
              <a:chOff x="9273742" y="2154223"/>
              <a:chExt cx="1547446" cy="1274777"/>
            </a:xfrm>
          </p:grpSpPr>
          <p:pic>
            <p:nvPicPr>
              <p:cNvPr id="374" name="Google Shape;374;p12"/>
              <p:cNvPicPr preferRelativeResize="0"/>
              <p:nvPr/>
            </p:nvPicPr>
            <p:blipFill rotWithShape="1">
              <a:blip r:embed="rId6">
                <a:alphaModFix/>
              </a:blip>
              <a:srcRect b="0" l="0" r="0" t="0"/>
              <a:stretch/>
            </p:blipFill>
            <p:spPr>
              <a:xfrm>
                <a:off x="9617575" y="2154223"/>
                <a:ext cx="870790" cy="870790"/>
              </a:xfrm>
              <a:prstGeom prst="rect">
                <a:avLst/>
              </a:prstGeom>
              <a:noFill/>
              <a:ln>
                <a:noFill/>
              </a:ln>
            </p:spPr>
          </p:pic>
          <p:sp>
            <p:nvSpPr>
              <p:cNvPr id="375" name="Google Shape;375;p12"/>
              <p:cNvSpPr txBox="1"/>
              <p:nvPr/>
            </p:nvSpPr>
            <p:spPr>
              <a:xfrm>
                <a:off x="9273742" y="3128918"/>
                <a:ext cx="1547446" cy="3000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CodeDeploy</a:t>
                </a:r>
                <a:endParaRPr/>
              </a:p>
            </p:txBody>
          </p:sp>
        </p:grpSp>
        <p:grpSp>
          <p:nvGrpSpPr>
            <p:cNvPr id="376" name="Google Shape;376;p12"/>
            <p:cNvGrpSpPr/>
            <p:nvPr/>
          </p:nvGrpSpPr>
          <p:grpSpPr>
            <a:xfrm>
              <a:off x="8974646" y="4387383"/>
              <a:ext cx="1547446" cy="1274777"/>
              <a:chOff x="9273742" y="4347519"/>
              <a:chExt cx="1547446" cy="1274777"/>
            </a:xfrm>
          </p:grpSpPr>
          <p:pic>
            <p:nvPicPr>
              <p:cNvPr id="377" name="Google Shape;377;p12"/>
              <p:cNvPicPr preferRelativeResize="0"/>
              <p:nvPr/>
            </p:nvPicPr>
            <p:blipFill rotWithShape="1">
              <a:blip r:embed="rId7">
                <a:alphaModFix/>
              </a:blip>
              <a:srcRect b="0" l="0" r="0" t="0"/>
              <a:stretch/>
            </p:blipFill>
            <p:spPr>
              <a:xfrm>
                <a:off x="9612070" y="4347519"/>
                <a:ext cx="870790" cy="870790"/>
              </a:xfrm>
              <a:prstGeom prst="rect">
                <a:avLst/>
              </a:prstGeom>
              <a:noFill/>
              <a:ln>
                <a:noFill/>
              </a:ln>
            </p:spPr>
          </p:pic>
          <p:sp>
            <p:nvSpPr>
              <p:cNvPr id="378" name="Google Shape;378;p12"/>
              <p:cNvSpPr txBox="1"/>
              <p:nvPr/>
            </p:nvSpPr>
            <p:spPr>
              <a:xfrm>
                <a:off x="9273742" y="5322214"/>
                <a:ext cx="1547446" cy="3000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CodePipeline</a:t>
                </a:r>
                <a:endParaRPr/>
              </a:p>
            </p:txBody>
          </p:sp>
        </p:grpSp>
        <p:sp>
          <p:nvSpPr>
            <p:cNvPr id="379" name="Google Shape;379;p12"/>
            <p:cNvSpPr txBox="1"/>
            <p:nvPr/>
          </p:nvSpPr>
          <p:spPr>
            <a:xfrm>
              <a:off x="690880" y="2477683"/>
              <a:ext cx="1163212" cy="52322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2"/>
                  </a:solidFill>
                  <a:latin typeface="Gill Sans"/>
                  <a:ea typeface="Gill Sans"/>
                  <a:cs typeface="Gill Sans"/>
                  <a:sym typeface="Gill Sans"/>
                </a:rPr>
                <a:t>For Version Control</a:t>
              </a:r>
              <a:endParaRPr/>
            </a:p>
          </p:txBody>
        </p:sp>
        <p:sp>
          <p:nvSpPr>
            <p:cNvPr id="380" name="Google Shape;380;p12"/>
            <p:cNvSpPr txBox="1"/>
            <p:nvPr/>
          </p:nvSpPr>
          <p:spPr>
            <a:xfrm>
              <a:off x="690880" y="4655440"/>
              <a:ext cx="1163212" cy="73866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2"/>
                  </a:solidFill>
                  <a:latin typeface="Gill Sans"/>
                  <a:ea typeface="Gill Sans"/>
                  <a:cs typeface="Gill Sans"/>
                  <a:sym typeface="Gill Sans"/>
                </a:rPr>
                <a:t>For Continuous Integration</a:t>
              </a:r>
              <a:endParaRPr/>
            </a:p>
          </p:txBody>
        </p:sp>
        <p:sp>
          <p:nvSpPr>
            <p:cNvPr id="381" name="Google Shape;381;p12"/>
            <p:cNvSpPr txBox="1"/>
            <p:nvPr/>
          </p:nvSpPr>
          <p:spPr>
            <a:xfrm>
              <a:off x="10341576" y="2254103"/>
              <a:ext cx="1261144" cy="73866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2"/>
                  </a:solidFill>
                  <a:latin typeface="Gill Sans"/>
                  <a:ea typeface="Gill Sans"/>
                  <a:cs typeface="Gill Sans"/>
                  <a:sym typeface="Gill Sans"/>
                </a:rPr>
                <a:t>For Continuous Deployment</a:t>
              </a:r>
              <a:endParaRPr/>
            </a:p>
          </p:txBody>
        </p:sp>
        <p:sp>
          <p:nvSpPr>
            <p:cNvPr id="382" name="Google Shape;382;p12"/>
            <p:cNvSpPr txBox="1"/>
            <p:nvPr/>
          </p:nvSpPr>
          <p:spPr>
            <a:xfrm>
              <a:off x="10341576" y="4519509"/>
              <a:ext cx="1261144" cy="73866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2"/>
                  </a:solidFill>
                  <a:latin typeface="Gill Sans"/>
                  <a:ea typeface="Gill Sans"/>
                  <a:cs typeface="Gill Sans"/>
                  <a:sym typeface="Gill Sans"/>
                </a:rPr>
                <a:t>For Continuous Delivery</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3"/>
          <p:cNvSpPr txBox="1"/>
          <p:nvPr>
            <p:ph type="title"/>
          </p:nvPr>
        </p:nvSpPr>
        <p:spPr>
          <a:xfrm>
            <a:off x="355315" y="2656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Overview of Code Commit</a:t>
            </a:r>
            <a:endParaRPr/>
          </a:p>
        </p:txBody>
      </p:sp>
      <p:sp>
        <p:nvSpPr>
          <p:cNvPr id="388" name="Google Shape;388;p13"/>
          <p:cNvSpPr txBox="1"/>
          <p:nvPr>
            <p:ph idx="1" type="body"/>
          </p:nvPr>
        </p:nvSpPr>
        <p:spPr>
          <a:xfrm>
            <a:off x="590550" y="1591212"/>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latin typeface="Calibri"/>
                <a:ea typeface="Calibri"/>
                <a:cs typeface="Calibri"/>
                <a:sym typeface="Calibri"/>
              </a:rPr>
              <a:t>Fully-managed source control service that hosts secure Git-based repositories. </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Makes it easy for teams to collaborate on code in a secure and highly scalable ecosystem. </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Eliminates the need to operate your own source control system or worry about scaling its infrastructure. </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Securely store anything from source code to binaries, and it works seamlessly with your existing Git tools.</a:t>
            </a:r>
            <a:endParaRPr sz="2200">
              <a:latin typeface="Calibri"/>
              <a:ea typeface="Calibri"/>
              <a:cs typeface="Calibri"/>
              <a:sym typeface="Calibri"/>
            </a:endParaRPr>
          </a:p>
        </p:txBody>
      </p:sp>
      <p:sp>
        <p:nvSpPr>
          <p:cNvPr id="389" name="Google Shape;38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390" name="Google Shape;390;p13"/>
          <p:cNvPicPr preferRelativeResize="0"/>
          <p:nvPr/>
        </p:nvPicPr>
        <p:blipFill rotWithShape="1">
          <a:blip r:embed="rId3">
            <a:alphaModFix/>
          </a:blip>
          <a:srcRect b="0" l="0" r="0" t="0"/>
          <a:stretch/>
        </p:blipFill>
        <p:spPr>
          <a:xfrm>
            <a:off x="6321030" y="422938"/>
            <a:ext cx="871804" cy="871804"/>
          </a:xfrm>
          <a:prstGeom prst="rect">
            <a:avLst/>
          </a:prstGeom>
          <a:noFill/>
          <a:ln>
            <a:noFill/>
          </a:ln>
        </p:spPr>
      </p:pic>
      <p:sp>
        <p:nvSpPr>
          <p:cNvPr id="391" name="Google Shape;391;p13"/>
          <p:cNvSpPr txBox="1"/>
          <p:nvPr/>
        </p:nvSpPr>
        <p:spPr>
          <a:xfrm>
            <a:off x="7646647" y="518903"/>
            <a:ext cx="1163212" cy="52322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44546A"/>
              </a:buClr>
              <a:buSzPts val="1400"/>
              <a:buFont typeface="Gill Sans"/>
              <a:buNone/>
            </a:pPr>
            <a:r>
              <a:rPr b="1" i="0" lang="en-US" sz="1400" u="none" cap="none" strike="noStrike">
                <a:solidFill>
                  <a:srgbClr val="44546A"/>
                </a:solidFill>
                <a:latin typeface="Gill Sans"/>
                <a:ea typeface="Gill Sans"/>
                <a:cs typeface="Gill Sans"/>
                <a:sym typeface="Gill Sans"/>
              </a:rPr>
              <a:t>For Version Control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4"/>
          <p:cNvSpPr txBox="1"/>
          <p:nvPr>
            <p:ph type="title"/>
          </p:nvPr>
        </p:nvSpPr>
        <p:spPr>
          <a:xfrm>
            <a:off x="0" y="6244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Overview of Code Commit</a:t>
            </a:r>
            <a:endParaRPr/>
          </a:p>
        </p:txBody>
      </p:sp>
      <p:pic>
        <p:nvPicPr>
          <p:cNvPr id="398" name="Google Shape;398;p14"/>
          <p:cNvPicPr preferRelativeResize="0"/>
          <p:nvPr>
            <p:ph idx="1" type="body"/>
          </p:nvPr>
        </p:nvPicPr>
        <p:blipFill rotWithShape="1">
          <a:blip r:embed="rId3">
            <a:alphaModFix/>
          </a:blip>
          <a:srcRect b="0" l="0" r="0" t="0"/>
          <a:stretch/>
        </p:blipFill>
        <p:spPr>
          <a:xfrm>
            <a:off x="7389543" y="592004"/>
            <a:ext cx="871804" cy="871804"/>
          </a:xfrm>
          <a:prstGeom prst="rect">
            <a:avLst/>
          </a:prstGeom>
          <a:noFill/>
          <a:ln>
            <a:noFill/>
          </a:ln>
        </p:spPr>
      </p:pic>
      <p:sp>
        <p:nvSpPr>
          <p:cNvPr id="399" name="Google Shape;399;p14"/>
          <p:cNvSpPr txBox="1"/>
          <p:nvPr/>
        </p:nvSpPr>
        <p:spPr>
          <a:xfrm>
            <a:off x="8550773" y="864792"/>
            <a:ext cx="1163212" cy="52322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2"/>
                </a:solidFill>
                <a:latin typeface="Gill Sans"/>
                <a:ea typeface="Gill Sans"/>
                <a:cs typeface="Gill Sans"/>
                <a:sym typeface="Gill Sans"/>
              </a:rPr>
              <a:t>For Version Control</a:t>
            </a:r>
            <a:endParaRPr/>
          </a:p>
        </p:txBody>
      </p:sp>
      <p:sp>
        <p:nvSpPr>
          <p:cNvPr id="400" name="Google Shape;400;p14"/>
          <p:cNvSpPr txBox="1"/>
          <p:nvPr/>
        </p:nvSpPr>
        <p:spPr>
          <a:xfrm>
            <a:off x="8550773" y="3666868"/>
            <a:ext cx="1415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CodeCommit</a:t>
            </a:r>
            <a:endParaRPr b="1" sz="1800">
              <a:solidFill>
                <a:schemeClr val="dk1"/>
              </a:solidFill>
              <a:latin typeface="Calibri"/>
              <a:ea typeface="Calibri"/>
              <a:cs typeface="Calibri"/>
              <a:sym typeface="Calibri"/>
            </a:endParaRPr>
          </a:p>
        </p:txBody>
      </p:sp>
      <p:pic>
        <p:nvPicPr>
          <p:cNvPr id="401" name="Google Shape;401;p14"/>
          <p:cNvPicPr preferRelativeResize="0"/>
          <p:nvPr/>
        </p:nvPicPr>
        <p:blipFill rotWithShape="1">
          <a:blip r:embed="rId4">
            <a:alphaModFix/>
          </a:blip>
          <a:srcRect b="0" l="0" r="0" t="0"/>
          <a:stretch/>
        </p:blipFill>
        <p:spPr>
          <a:xfrm>
            <a:off x="109996" y="1963475"/>
            <a:ext cx="11972008" cy="35608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5"/>
          <p:cNvSpPr txBox="1"/>
          <p:nvPr>
            <p:ph type="title"/>
          </p:nvPr>
        </p:nvSpPr>
        <p:spPr>
          <a:xfrm>
            <a:off x="365588" y="206788"/>
            <a:ext cx="10515600" cy="4254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Working of Code Commit</a:t>
            </a:r>
            <a:endParaRPr/>
          </a:p>
        </p:txBody>
      </p:sp>
      <p:sp>
        <p:nvSpPr>
          <p:cNvPr id="407" name="Google Shape;40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descr="&#10;        Typical CodeCommit workflow&#10;      " id="408" name="Google Shape;408;p15"/>
          <p:cNvPicPr preferRelativeResize="0"/>
          <p:nvPr>
            <p:ph idx="1" type="body"/>
          </p:nvPr>
        </p:nvPicPr>
        <p:blipFill rotWithShape="1">
          <a:blip r:embed="rId3">
            <a:alphaModFix/>
          </a:blip>
          <a:srcRect b="0" l="0" r="0" t="0"/>
          <a:stretch/>
        </p:blipFill>
        <p:spPr>
          <a:xfrm>
            <a:off x="2009775" y="925160"/>
            <a:ext cx="7044868" cy="5796315"/>
          </a:xfrm>
          <a:prstGeom prst="rect">
            <a:avLst/>
          </a:prstGeom>
          <a:noFill/>
          <a:ln>
            <a:noFill/>
          </a:ln>
        </p:spPr>
      </p:pic>
      <p:pic>
        <p:nvPicPr>
          <p:cNvPr id="409" name="Google Shape;409;p15"/>
          <p:cNvPicPr preferRelativeResize="0"/>
          <p:nvPr/>
        </p:nvPicPr>
        <p:blipFill rotWithShape="1">
          <a:blip r:embed="rId4">
            <a:alphaModFix/>
          </a:blip>
          <a:srcRect b="0" l="0" r="0" t="0"/>
          <a:stretch/>
        </p:blipFill>
        <p:spPr>
          <a:xfrm>
            <a:off x="5773274" y="140435"/>
            <a:ext cx="645452" cy="645452"/>
          </a:xfrm>
          <a:prstGeom prst="rect">
            <a:avLst/>
          </a:prstGeom>
          <a:noFill/>
          <a:ln>
            <a:noFill/>
          </a:ln>
        </p:spPr>
      </p:pic>
      <p:sp>
        <p:nvSpPr>
          <p:cNvPr id="410" name="Google Shape;410;p15"/>
          <p:cNvSpPr txBox="1"/>
          <p:nvPr/>
        </p:nvSpPr>
        <p:spPr>
          <a:xfrm>
            <a:off x="6418726" y="136525"/>
            <a:ext cx="861200" cy="73866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44546A"/>
              </a:buClr>
              <a:buSzPts val="1400"/>
              <a:buFont typeface="Gill Sans"/>
              <a:buNone/>
            </a:pPr>
            <a:r>
              <a:rPr b="1" i="0" lang="en-US" sz="1400" u="none" cap="none" strike="noStrike">
                <a:solidFill>
                  <a:srgbClr val="44546A"/>
                </a:solidFill>
                <a:latin typeface="Gill Sans"/>
                <a:ea typeface="Gill Sans"/>
                <a:cs typeface="Gill Sans"/>
                <a:sym typeface="Gill Sans"/>
              </a:rPr>
              <a:t>For Version Control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16"/>
          <p:cNvSpPr txBox="1"/>
          <p:nvPr>
            <p:ph type="title"/>
          </p:nvPr>
        </p:nvSpPr>
        <p:spPr>
          <a:xfrm>
            <a:off x="170380" y="262732"/>
            <a:ext cx="10515600" cy="511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Working with Branches</a:t>
            </a:r>
            <a:endParaRPr/>
          </a:p>
        </p:txBody>
      </p:sp>
      <p:sp>
        <p:nvSpPr>
          <p:cNvPr id="416" name="Google Shape;416;p16"/>
          <p:cNvSpPr txBox="1"/>
          <p:nvPr>
            <p:ph idx="1" type="body"/>
          </p:nvPr>
        </p:nvSpPr>
        <p:spPr>
          <a:xfrm>
            <a:off x="265629" y="1147816"/>
            <a:ext cx="11660741" cy="43862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In Git, branches are simply pointers or references to a commit.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Convenient way to organize your work by using branches to separate work impacting work in other branches.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Used for developing new features, storing a specific version of the project from a particular commit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In Code Commit, one can change the default branch for your repository.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Default branch is the one used as the base or default branch in local repos when users clone the repository.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Creating , deleting and viewing branch details is possible in Code commit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417" name="Google Shape;41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Branches in Code Commit</a:t>
            </a:r>
            <a:endParaRPr/>
          </a:p>
        </p:txBody>
      </p:sp>
      <p:pic>
        <p:nvPicPr>
          <p:cNvPr id="423" name="Google Shape;423;p17"/>
          <p:cNvPicPr preferRelativeResize="0"/>
          <p:nvPr>
            <p:ph idx="1" type="body"/>
          </p:nvPr>
        </p:nvPicPr>
        <p:blipFill rotWithShape="1">
          <a:blip r:embed="rId3">
            <a:alphaModFix/>
          </a:blip>
          <a:srcRect b="0" l="0" r="0" t="0"/>
          <a:stretch/>
        </p:blipFill>
        <p:spPr>
          <a:xfrm>
            <a:off x="709437" y="1791494"/>
            <a:ext cx="9063213" cy="4373000"/>
          </a:xfrm>
          <a:prstGeom prst="rect">
            <a:avLst/>
          </a:prstGeom>
          <a:noFill/>
          <a:ln>
            <a:noFill/>
          </a:ln>
        </p:spPr>
      </p:pic>
      <p:sp>
        <p:nvSpPr>
          <p:cNvPr id="424" name="Google Shape;4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8"/>
          <p:cNvSpPr txBox="1"/>
          <p:nvPr>
            <p:ph type="title"/>
          </p:nvPr>
        </p:nvSpPr>
        <p:spPr>
          <a:xfrm>
            <a:off x="221750" y="75139"/>
            <a:ext cx="10515600" cy="8342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Configuring Notifications in AWS Code Commit</a:t>
            </a:r>
            <a:endParaRPr/>
          </a:p>
        </p:txBody>
      </p:sp>
      <p:sp>
        <p:nvSpPr>
          <p:cNvPr id="430" name="Google Shape;430;p18"/>
          <p:cNvSpPr txBox="1"/>
          <p:nvPr>
            <p:ph idx="1" type="body"/>
          </p:nvPr>
        </p:nvSpPr>
        <p:spPr>
          <a:xfrm>
            <a:off x="581025" y="847726"/>
            <a:ext cx="10772775" cy="53292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Set up notification rules for a repository so that repository users receive emails about the repository event types you specify.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Notifications are sent when events match the notification rule settings.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Create an Amazon SNS topic to use for notifications using AWS Console or CLI.</a:t>
            </a:r>
            <a:endParaRPr sz="1800">
              <a:latin typeface="Calibri"/>
              <a:ea typeface="Calibri"/>
              <a:cs typeface="Calibri"/>
              <a:sym typeface="Calibri"/>
            </a:endParaRPr>
          </a:p>
        </p:txBody>
      </p:sp>
      <p:sp>
        <p:nvSpPr>
          <p:cNvPr id="431" name="Google Shape;4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432" name="Google Shape;432;p18"/>
          <p:cNvPicPr preferRelativeResize="0"/>
          <p:nvPr/>
        </p:nvPicPr>
        <p:blipFill rotWithShape="1">
          <a:blip r:embed="rId3">
            <a:alphaModFix/>
          </a:blip>
          <a:srcRect b="0" l="0" r="0" t="0"/>
          <a:stretch/>
        </p:blipFill>
        <p:spPr>
          <a:xfrm>
            <a:off x="1914525" y="2144713"/>
            <a:ext cx="5214788" cy="4576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9"/>
          <p:cNvSpPr txBox="1"/>
          <p:nvPr>
            <p:ph type="title"/>
          </p:nvPr>
        </p:nvSpPr>
        <p:spPr>
          <a:xfrm>
            <a:off x="838200" y="136525"/>
            <a:ext cx="10515600" cy="10636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Overview of Code Build</a:t>
            </a:r>
            <a:endParaRPr/>
          </a:p>
        </p:txBody>
      </p:sp>
      <p:sp>
        <p:nvSpPr>
          <p:cNvPr id="438" name="Google Shape;438;p19"/>
          <p:cNvSpPr txBox="1"/>
          <p:nvPr>
            <p:ph idx="1" type="body"/>
          </p:nvPr>
        </p:nvSpPr>
        <p:spPr>
          <a:xfrm>
            <a:off x="219075"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Fully managed continuous integration service that compiles source code, runs tests, and produces software packages that are ready to deploy.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No need to provision, manage, and scale your own build servers.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Scales continuously and processes multiple builds concurrently.</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Create custom build environments that use your own build tools.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With CodeBuild, you are charged by the minute for the compute resources you use.</a:t>
            </a:r>
            <a:endParaRPr sz="2000">
              <a:latin typeface="Calibri"/>
              <a:ea typeface="Calibri"/>
              <a:cs typeface="Calibri"/>
              <a:sym typeface="Calibri"/>
            </a:endParaRPr>
          </a:p>
        </p:txBody>
      </p:sp>
      <p:sp>
        <p:nvSpPr>
          <p:cNvPr id="439" name="Google Shape;4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descr="What is AWS CodeBuild? - AWS CodeBuild" id="440" name="Google Shape;440;p19"/>
          <p:cNvPicPr preferRelativeResize="0"/>
          <p:nvPr/>
        </p:nvPicPr>
        <p:blipFill rotWithShape="1">
          <a:blip r:embed="rId3">
            <a:alphaModFix/>
          </a:blip>
          <a:srcRect b="0" l="0" r="0" t="0"/>
          <a:stretch/>
        </p:blipFill>
        <p:spPr>
          <a:xfrm>
            <a:off x="7839075" y="1948804"/>
            <a:ext cx="4352925" cy="2355701"/>
          </a:xfrm>
          <a:prstGeom prst="rect">
            <a:avLst/>
          </a:prstGeom>
          <a:noFill/>
          <a:ln>
            <a:noFill/>
          </a:ln>
        </p:spPr>
      </p:pic>
      <p:pic>
        <p:nvPicPr>
          <p:cNvPr id="441" name="Google Shape;441;p19"/>
          <p:cNvPicPr preferRelativeResize="0"/>
          <p:nvPr/>
        </p:nvPicPr>
        <p:blipFill rotWithShape="1">
          <a:blip r:embed="rId4">
            <a:alphaModFix/>
          </a:blip>
          <a:srcRect b="0" l="0" r="0" t="0"/>
          <a:stretch/>
        </p:blipFill>
        <p:spPr>
          <a:xfrm>
            <a:off x="6096000" y="292075"/>
            <a:ext cx="871804" cy="871804"/>
          </a:xfrm>
          <a:prstGeom prst="rect">
            <a:avLst/>
          </a:prstGeom>
          <a:noFill/>
          <a:ln>
            <a:noFill/>
          </a:ln>
        </p:spPr>
      </p:pic>
      <p:pic>
        <p:nvPicPr>
          <p:cNvPr id="442" name="Google Shape;442;p19"/>
          <p:cNvPicPr preferRelativeResize="0"/>
          <p:nvPr/>
        </p:nvPicPr>
        <p:blipFill rotWithShape="1">
          <a:blip r:embed="rId5">
            <a:alphaModFix/>
          </a:blip>
          <a:srcRect b="0" l="0" r="0" t="0"/>
          <a:stretch/>
        </p:blipFill>
        <p:spPr>
          <a:xfrm>
            <a:off x="7018953" y="400964"/>
            <a:ext cx="1225402" cy="8047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Agenda</a:t>
            </a:r>
            <a:endParaRPr/>
          </a:p>
        </p:txBody>
      </p:sp>
      <p:sp>
        <p:nvSpPr>
          <p:cNvPr id="286" name="Google Shape;286;p2"/>
          <p:cNvSpPr txBox="1"/>
          <p:nvPr>
            <p:ph idx="1" type="body"/>
          </p:nvPr>
        </p:nvSpPr>
        <p:spPr>
          <a:xfrm>
            <a:off x="519701" y="176398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Calibri"/>
                <a:ea typeface="Calibri"/>
                <a:cs typeface="Calibri"/>
                <a:sym typeface="Calibri"/>
              </a:rPr>
              <a:t>Why / What AWS DevOps</a:t>
            </a:r>
            <a:endParaRPr/>
          </a:p>
          <a:p>
            <a:pPr indent="-88900" lvl="0" marL="22860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Important AWS DevOps Services</a:t>
            </a:r>
            <a:endParaRPr/>
          </a:p>
          <a:p>
            <a:pPr indent="-88900" lvl="0" marL="22860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Working with SDLC-Code Commit , Code Build , Code Deploy and Code Pipeline</a:t>
            </a:r>
            <a:endParaRPr/>
          </a:p>
          <a:p>
            <a:pPr indent="-88900" lvl="0" marL="22860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Working with Cloudformation</a:t>
            </a:r>
            <a:endParaRPr sz="22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0"/>
          <p:cNvSpPr txBox="1"/>
          <p:nvPr>
            <p:ph type="title"/>
          </p:nvPr>
        </p:nvSpPr>
        <p:spPr>
          <a:xfrm>
            <a:off x="391447" y="504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Overview of Code Build</a:t>
            </a:r>
            <a:endParaRPr/>
          </a:p>
        </p:txBody>
      </p:sp>
      <p:pic>
        <p:nvPicPr>
          <p:cNvPr id="449" name="Google Shape;449;p20"/>
          <p:cNvPicPr preferRelativeResize="0"/>
          <p:nvPr/>
        </p:nvPicPr>
        <p:blipFill rotWithShape="1">
          <a:blip r:embed="rId3">
            <a:alphaModFix/>
          </a:blip>
          <a:srcRect b="0" l="0" r="0" t="0"/>
          <a:stretch/>
        </p:blipFill>
        <p:spPr>
          <a:xfrm>
            <a:off x="6208614" y="401568"/>
            <a:ext cx="871804" cy="871804"/>
          </a:xfrm>
          <a:prstGeom prst="rect">
            <a:avLst/>
          </a:prstGeom>
          <a:noFill/>
          <a:ln>
            <a:noFill/>
          </a:ln>
        </p:spPr>
      </p:pic>
      <p:pic>
        <p:nvPicPr>
          <p:cNvPr id="450" name="Google Shape;450;p20"/>
          <p:cNvPicPr preferRelativeResize="0"/>
          <p:nvPr/>
        </p:nvPicPr>
        <p:blipFill rotWithShape="1">
          <a:blip r:embed="rId4">
            <a:alphaModFix/>
          </a:blip>
          <a:srcRect b="0" l="0" r="0" t="0"/>
          <a:stretch/>
        </p:blipFill>
        <p:spPr>
          <a:xfrm>
            <a:off x="7080418" y="453422"/>
            <a:ext cx="1225402" cy="804742"/>
          </a:xfrm>
          <a:prstGeom prst="rect">
            <a:avLst/>
          </a:prstGeom>
          <a:noFill/>
          <a:ln>
            <a:noFill/>
          </a:ln>
        </p:spPr>
      </p:pic>
      <p:pic>
        <p:nvPicPr>
          <p:cNvPr id="451" name="Google Shape;451;p20"/>
          <p:cNvPicPr preferRelativeResize="0"/>
          <p:nvPr/>
        </p:nvPicPr>
        <p:blipFill rotWithShape="1">
          <a:blip r:embed="rId5">
            <a:alphaModFix/>
          </a:blip>
          <a:srcRect b="0" l="0" r="0" t="0"/>
          <a:stretch/>
        </p:blipFill>
        <p:spPr>
          <a:xfrm>
            <a:off x="391447" y="1736875"/>
            <a:ext cx="11634335" cy="40842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1"/>
          <p:cNvSpPr txBox="1"/>
          <p:nvPr>
            <p:ph type="title"/>
          </p:nvPr>
        </p:nvSpPr>
        <p:spPr>
          <a:xfrm>
            <a:off x="101243" y="14055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How Code Build Works</a:t>
            </a:r>
            <a:endParaRPr/>
          </a:p>
        </p:txBody>
      </p:sp>
      <p:sp>
        <p:nvSpPr>
          <p:cNvPr id="457" name="Google Shape;4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458" name="Google Shape;458;p21"/>
          <p:cNvPicPr preferRelativeResize="0"/>
          <p:nvPr/>
        </p:nvPicPr>
        <p:blipFill rotWithShape="1">
          <a:blip r:embed="rId3">
            <a:alphaModFix/>
          </a:blip>
          <a:srcRect b="0" l="0" r="0" t="0"/>
          <a:stretch/>
        </p:blipFill>
        <p:spPr>
          <a:xfrm>
            <a:off x="2115049" y="1452476"/>
            <a:ext cx="6238376" cy="4310150"/>
          </a:xfrm>
          <a:prstGeom prst="rect">
            <a:avLst/>
          </a:prstGeom>
          <a:noFill/>
          <a:ln>
            <a:noFill/>
          </a:ln>
        </p:spPr>
      </p:pic>
      <p:sp>
        <p:nvSpPr>
          <p:cNvPr id="459" name="Google Shape;459;p21"/>
          <p:cNvSpPr txBox="1"/>
          <p:nvPr/>
        </p:nvSpPr>
        <p:spPr>
          <a:xfrm>
            <a:off x="1114425" y="6048375"/>
            <a:ext cx="79914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Ref:   https://docs.aws.amazon.com/codebuild/latest/userguide/concepts.html</a:t>
            </a:r>
            <a:endParaRPr/>
          </a:p>
        </p:txBody>
      </p:sp>
      <p:pic>
        <p:nvPicPr>
          <p:cNvPr id="460" name="Google Shape;460;p21"/>
          <p:cNvPicPr preferRelativeResize="0"/>
          <p:nvPr/>
        </p:nvPicPr>
        <p:blipFill rotWithShape="1">
          <a:blip r:embed="rId4">
            <a:alphaModFix/>
          </a:blip>
          <a:srcRect b="0" l="0" r="0" t="0"/>
          <a:stretch/>
        </p:blipFill>
        <p:spPr>
          <a:xfrm>
            <a:off x="6096000" y="292075"/>
            <a:ext cx="871804" cy="871804"/>
          </a:xfrm>
          <a:prstGeom prst="rect">
            <a:avLst/>
          </a:prstGeom>
          <a:noFill/>
          <a:ln>
            <a:noFill/>
          </a:ln>
        </p:spPr>
      </p:pic>
      <p:pic>
        <p:nvPicPr>
          <p:cNvPr id="461" name="Google Shape;461;p21"/>
          <p:cNvPicPr preferRelativeResize="0"/>
          <p:nvPr/>
        </p:nvPicPr>
        <p:blipFill rotWithShape="1">
          <a:blip r:embed="rId5">
            <a:alphaModFix/>
          </a:blip>
          <a:srcRect b="0" l="0" r="0" t="0"/>
          <a:stretch/>
        </p:blipFill>
        <p:spPr>
          <a:xfrm>
            <a:off x="7018953" y="400964"/>
            <a:ext cx="1225402" cy="8047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2"/>
          <p:cNvSpPr txBox="1"/>
          <p:nvPr>
            <p:ph type="title"/>
          </p:nvPr>
        </p:nvSpPr>
        <p:spPr>
          <a:xfrm>
            <a:off x="88187" y="136525"/>
            <a:ext cx="10515600" cy="59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Build Specification for Code Build</a:t>
            </a:r>
            <a:endParaRPr/>
          </a:p>
        </p:txBody>
      </p:sp>
      <p:sp>
        <p:nvSpPr>
          <p:cNvPr id="467" name="Google Shape;467;p22"/>
          <p:cNvSpPr txBox="1"/>
          <p:nvPr>
            <p:ph idx="1" type="body"/>
          </p:nvPr>
        </p:nvSpPr>
        <p:spPr>
          <a:xfrm>
            <a:off x="184935" y="904126"/>
            <a:ext cx="11168866" cy="5272837"/>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Font typeface="Noto Sans Symbols"/>
              <a:buChar char="▪"/>
            </a:pPr>
            <a:r>
              <a:rPr lang="en-US" sz="2100">
                <a:latin typeface="Calibri"/>
                <a:ea typeface="Calibri"/>
                <a:cs typeface="Calibri"/>
                <a:sym typeface="Calibri"/>
              </a:rPr>
              <a:t>A buildspec is a collection of build commands and related settings, in YAML format, that Code Build uses to run a build. </a:t>
            </a:r>
            <a:endParaRPr/>
          </a:p>
          <a:p>
            <a:pPr indent="-228600" lvl="0" marL="228600" rtl="0" algn="l">
              <a:lnSpc>
                <a:spcPct val="90000"/>
              </a:lnSpc>
              <a:spcBef>
                <a:spcPts val="1000"/>
              </a:spcBef>
              <a:spcAft>
                <a:spcPts val="0"/>
              </a:spcAft>
              <a:buClr>
                <a:schemeClr val="dk1"/>
              </a:buClr>
              <a:buSzPct val="100000"/>
              <a:buFont typeface="Noto Sans Symbols"/>
              <a:buChar char="▪"/>
            </a:pPr>
            <a:r>
              <a:rPr lang="en-US" sz="2100">
                <a:latin typeface="Calibri"/>
                <a:ea typeface="Calibri"/>
                <a:cs typeface="Calibri"/>
                <a:sym typeface="Calibri"/>
              </a:rPr>
              <a:t>Include  buildspec as part of the source code or can be defined in a buildspec when project is built.</a:t>
            </a:r>
            <a:endParaRPr/>
          </a:p>
          <a:p>
            <a:pPr indent="0" lvl="0" marL="0" rtl="0" algn="l">
              <a:lnSpc>
                <a:spcPct val="90000"/>
              </a:lnSpc>
              <a:spcBef>
                <a:spcPts val="1000"/>
              </a:spcBef>
              <a:spcAft>
                <a:spcPts val="0"/>
              </a:spcAft>
              <a:buClr>
                <a:schemeClr val="dk1"/>
              </a:buClr>
              <a:buSzPct val="1000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b="1" lang="en-US" sz="1800">
                <a:latin typeface="Calibri"/>
                <a:ea typeface="Calibri"/>
                <a:cs typeface="Calibri"/>
                <a:sym typeface="Calibri"/>
              </a:rPr>
              <a:t>Build Spec has the below format:</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version: 0.2</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run-as: Linux-user-name</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env:</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variables:</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parameter-store:</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exported-variables:</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phases:</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  install:</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    run-as: Linux-user-name</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artifacts:</a:t>
            </a:r>
            <a:endParaRPr/>
          </a:p>
          <a:p>
            <a:pPr indent="0" lvl="0" marL="0" rtl="0" algn="l">
              <a:lnSpc>
                <a:spcPct val="90000"/>
              </a:lnSpc>
              <a:spcBef>
                <a:spcPts val="1000"/>
              </a:spcBef>
              <a:spcAft>
                <a:spcPts val="0"/>
              </a:spcAft>
              <a:buClr>
                <a:srgbClr val="0070C0"/>
              </a:buClr>
              <a:buSzPct val="100000"/>
              <a:buNone/>
            </a:pPr>
            <a:r>
              <a:rPr lang="en-US" sz="1800">
                <a:solidFill>
                  <a:srgbClr val="0070C0"/>
                </a:solidFill>
                <a:latin typeface="Calibri"/>
                <a:ea typeface="Calibri"/>
                <a:cs typeface="Calibri"/>
                <a:sym typeface="Calibri"/>
              </a:rPr>
              <a:t>  files:</a:t>
            </a:r>
            <a:endParaRPr/>
          </a:p>
          <a:p>
            <a:pPr indent="0" lvl="0" marL="0" rtl="0" algn="l">
              <a:lnSpc>
                <a:spcPct val="90000"/>
              </a:lnSpc>
              <a:spcBef>
                <a:spcPts val="1000"/>
              </a:spcBef>
              <a:spcAft>
                <a:spcPts val="0"/>
              </a:spcAft>
              <a:buClr>
                <a:schemeClr val="dk1"/>
              </a:buClr>
              <a:buSzPct val="100000"/>
              <a:buNone/>
            </a:pPr>
            <a:r>
              <a:t/>
            </a:r>
            <a:endParaRPr sz="1800">
              <a:solidFill>
                <a:srgbClr val="0070C0"/>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1500">
                <a:latin typeface="Calibri"/>
                <a:ea typeface="Calibri"/>
                <a:cs typeface="Calibri"/>
                <a:sym typeface="Calibri"/>
              </a:rPr>
              <a:t>Ref: https://docs.aws.amazon.com/codebuild/latest/userguide/build-spec-ref.html</a:t>
            </a:r>
            <a:endParaRPr/>
          </a:p>
        </p:txBody>
      </p:sp>
      <p:sp>
        <p:nvSpPr>
          <p:cNvPr id="468" name="Google Shape;46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3"/>
          <p:cNvSpPr txBox="1"/>
          <p:nvPr>
            <p:ph type="title"/>
          </p:nvPr>
        </p:nvSpPr>
        <p:spPr>
          <a:xfrm>
            <a:off x="457200" y="-1587"/>
            <a:ext cx="10515600" cy="763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400"/>
              <a:buFont typeface="Calibri"/>
              <a:buNone/>
            </a:pPr>
            <a:r>
              <a:rPr b="1" lang="en-US" sz="3400"/>
              <a:t>Monitoring Code Build Metrics</a:t>
            </a:r>
            <a:endParaRPr/>
          </a:p>
        </p:txBody>
      </p:sp>
      <p:sp>
        <p:nvSpPr>
          <p:cNvPr id="474" name="Google Shape;474;p23"/>
          <p:cNvSpPr txBox="1"/>
          <p:nvPr>
            <p:ph idx="1" type="body"/>
          </p:nvPr>
        </p:nvSpPr>
        <p:spPr>
          <a:xfrm>
            <a:off x="333375" y="762001"/>
            <a:ext cx="11020425" cy="54149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00"/>
              <a:buChar char="•"/>
            </a:pPr>
            <a:r>
              <a:rPr lang="en-US" sz="2100">
                <a:latin typeface="Calibri"/>
                <a:ea typeface="Calibri"/>
                <a:cs typeface="Calibri"/>
                <a:sym typeface="Calibri"/>
              </a:rPr>
              <a:t>AWS Code Build monitors functions on your behalf and reports metrics through Amazon CloudWatch. These metrics include the number of total builds, failed builds, successful builds, and the duration of builds.</a:t>
            </a:r>
            <a:endParaRPr/>
          </a:p>
          <a:p>
            <a:pPr indent="-95250" lvl="0" marL="22860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a:p>
            <a:pPr indent="0" lvl="0" marL="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a:p>
            <a:pPr indent="-95250" lvl="0" marL="22860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a:p>
            <a:pPr indent="-95250" lvl="0" marL="22860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p:txBody>
      </p:sp>
      <p:sp>
        <p:nvSpPr>
          <p:cNvPr id="475" name="Google Shape;47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476" name="Google Shape;476;p23"/>
          <p:cNvPicPr preferRelativeResize="0"/>
          <p:nvPr/>
        </p:nvPicPr>
        <p:blipFill rotWithShape="1">
          <a:blip r:embed="rId3">
            <a:alphaModFix/>
          </a:blip>
          <a:srcRect b="0" l="0" r="0" t="0"/>
          <a:stretch/>
        </p:blipFill>
        <p:spPr>
          <a:xfrm>
            <a:off x="1485900" y="1814686"/>
            <a:ext cx="7892454" cy="454166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4"/>
          <p:cNvSpPr txBox="1"/>
          <p:nvPr>
            <p:ph type="title"/>
          </p:nvPr>
        </p:nvSpPr>
        <p:spPr>
          <a:xfrm>
            <a:off x="119009" y="168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Overview of AWS Code Deploy</a:t>
            </a:r>
            <a:endParaRPr/>
          </a:p>
        </p:txBody>
      </p:sp>
      <p:sp>
        <p:nvSpPr>
          <p:cNvPr id="482" name="Google Shape;482;p24"/>
          <p:cNvSpPr txBox="1"/>
          <p:nvPr>
            <p:ph idx="1" type="body"/>
          </p:nvPr>
        </p:nvSpPr>
        <p:spPr>
          <a:xfrm>
            <a:off x="209550" y="1690688"/>
            <a:ext cx="117348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Noto Sans Symbols"/>
              <a:buChar char="▪"/>
            </a:pPr>
            <a:r>
              <a:rPr lang="en-US" sz="2200">
                <a:latin typeface="Calibri"/>
                <a:ea typeface="Calibri"/>
                <a:cs typeface="Calibri"/>
                <a:sym typeface="Calibri"/>
              </a:rPr>
              <a:t>Fully managed deployment service that automates software deployments to a variety of compute services such as Amazon EC2, AWS Fargate, AWS Lambda, and on-premises servers. </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Makes it easy  to rapidly release new features , avoid downtime during application deployment, and handles the complexity of updating applications. </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It is used to automate software deployments, eliminating the need for error-prone manual operations</a:t>
            </a:r>
            <a:endParaRPr/>
          </a:p>
          <a:p>
            <a:pPr indent="-88900" lvl="0" marL="228600" rtl="0" algn="l">
              <a:lnSpc>
                <a:spcPct val="90000"/>
              </a:lnSpc>
              <a:spcBef>
                <a:spcPts val="1000"/>
              </a:spcBef>
              <a:spcAft>
                <a:spcPts val="0"/>
              </a:spcAft>
              <a:buClr>
                <a:schemeClr val="dk1"/>
              </a:buClr>
              <a:buSzPts val="2200"/>
              <a:buFont typeface="Noto Sans Symbols"/>
              <a:buNone/>
            </a:pPr>
            <a:r>
              <a:t/>
            </a:r>
            <a:endParaRPr sz="22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200"/>
              <a:buFont typeface="Noto Sans Symbols"/>
              <a:buChar char="▪"/>
            </a:pPr>
            <a:r>
              <a:rPr lang="en-US" sz="2200">
                <a:latin typeface="Calibri"/>
                <a:ea typeface="Calibri"/>
                <a:cs typeface="Calibri"/>
                <a:sym typeface="Calibri"/>
              </a:rPr>
              <a:t>Highly Scalable service</a:t>
            </a:r>
            <a:endParaRPr/>
          </a:p>
        </p:txBody>
      </p:sp>
      <p:sp>
        <p:nvSpPr>
          <p:cNvPr id="483" name="Google Shape;48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484" name="Google Shape;484;p24"/>
          <p:cNvPicPr preferRelativeResize="0"/>
          <p:nvPr/>
        </p:nvPicPr>
        <p:blipFill rotWithShape="1">
          <a:blip r:embed="rId3">
            <a:alphaModFix/>
          </a:blip>
          <a:srcRect b="0" l="0" r="0" t="0"/>
          <a:stretch/>
        </p:blipFill>
        <p:spPr>
          <a:xfrm>
            <a:off x="6476422" y="294810"/>
            <a:ext cx="870790" cy="870790"/>
          </a:xfrm>
          <a:prstGeom prst="rect">
            <a:avLst/>
          </a:prstGeom>
          <a:noFill/>
          <a:ln>
            <a:noFill/>
          </a:ln>
        </p:spPr>
      </p:pic>
      <p:pic>
        <p:nvPicPr>
          <p:cNvPr id="485" name="Google Shape;485;p24"/>
          <p:cNvPicPr preferRelativeResize="0"/>
          <p:nvPr/>
        </p:nvPicPr>
        <p:blipFill rotWithShape="1">
          <a:blip r:embed="rId4">
            <a:alphaModFix/>
          </a:blip>
          <a:srcRect b="0" l="0" r="0" t="0"/>
          <a:stretch/>
        </p:blipFill>
        <p:spPr>
          <a:xfrm>
            <a:off x="7604918" y="309421"/>
            <a:ext cx="1268078" cy="8047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5"/>
          <p:cNvSpPr txBox="1"/>
          <p:nvPr>
            <p:ph type="title"/>
          </p:nvPr>
        </p:nvSpPr>
        <p:spPr>
          <a:xfrm>
            <a:off x="273122" y="8286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Overview of Code Deploy </a:t>
            </a:r>
            <a:endParaRPr/>
          </a:p>
        </p:txBody>
      </p:sp>
      <p:pic>
        <p:nvPicPr>
          <p:cNvPr id="492" name="Google Shape;492;p25"/>
          <p:cNvPicPr preferRelativeResize="0"/>
          <p:nvPr>
            <p:ph idx="1" type="body"/>
          </p:nvPr>
        </p:nvPicPr>
        <p:blipFill rotWithShape="1">
          <a:blip r:embed="rId3">
            <a:alphaModFix/>
          </a:blip>
          <a:srcRect b="0" l="0" r="0" t="0"/>
          <a:stretch/>
        </p:blipFill>
        <p:spPr>
          <a:xfrm>
            <a:off x="375833" y="2198670"/>
            <a:ext cx="10977967" cy="3459539"/>
          </a:xfrm>
          <a:prstGeom prst="rect">
            <a:avLst/>
          </a:prstGeom>
          <a:noFill/>
          <a:ln>
            <a:noFill/>
          </a:ln>
        </p:spPr>
      </p:pic>
      <p:pic>
        <p:nvPicPr>
          <p:cNvPr id="493" name="Google Shape;493;p25"/>
          <p:cNvPicPr preferRelativeResize="0"/>
          <p:nvPr/>
        </p:nvPicPr>
        <p:blipFill rotWithShape="1">
          <a:blip r:embed="rId4">
            <a:alphaModFix/>
          </a:blip>
          <a:srcRect b="0" l="0" r="0" t="0"/>
          <a:stretch/>
        </p:blipFill>
        <p:spPr>
          <a:xfrm>
            <a:off x="6322309" y="365731"/>
            <a:ext cx="870790" cy="870790"/>
          </a:xfrm>
          <a:prstGeom prst="rect">
            <a:avLst/>
          </a:prstGeom>
          <a:noFill/>
          <a:ln>
            <a:noFill/>
          </a:ln>
        </p:spPr>
      </p:pic>
      <p:pic>
        <p:nvPicPr>
          <p:cNvPr id="494" name="Google Shape;494;p25"/>
          <p:cNvPicPr preferRelativeResize="0"/>
          <p:nvPr/>
        </p:nvPicPr>
        <p:blipFill rotWithShape="1">
          <a:blip r:embed="rId5">
            <a:alphaModFix/>
          </a:blip>
          <a:srcRect b="0" l="0" r="0" t="0"/>
          <a:stretch/>
        </p:blipFill>
        <p:spPr>
          <a:xfrm>
            <a:off x="7348064" y="365731"/>
            <a:ext cx="1268078" cy="80474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6"/>
          <p:cNvSpPr txBox="1"/>
          <p:nvPr>
            <p:ph type="title"/>
          </p:nvPr>
        </p:nvSpPr>
        <p:spPr>
          <a:xfrm>
            <a:off x="386137" y="282932"/>
            <a:ext cx="10515600" cy="5778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Important Terms</a:t>
            </a:r>
            <a:endParaRPr/>
          </a:p>
        </p:txBody>
      </p:sp>
      <p:sp>
        <p:nvSpPr>
          <p:cNvPr id="500" name="Google Shape;500;p26"/>
          <p:cNvSpPr txBox="1"/>
          <p:nvPr>
            <p:ph idx="1" type="body"/>
          </p:nvPr>
        </p:nvSpPr>
        <p:spPr>
          <a:xfrm>
            <a:off x="276599" y="1101109"/>
            <a:ext cx="11915401" cy="501491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An application is a collection of software and configuration to be deployed to a group of instances.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 revision is a specific version of deployable content, such as source code, post-build artifacts, web pages, executable files, and deployment scripts, along with an AppSpec file.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 The AWS Code Deploy Agent can access a revision from GitHub or an Amazon S3 bucket.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 deployment group is the AWS Code Deploy entity for grouping EC2 instances or AWS Lambda functions in a Code Deploy deployment. For EC2 deployments, it is a set of instances associated with an application that you target for a deployment.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 deployment configuration specifies how the behavior for how deployment should proceed, including how to handle deployment failure, through for a deployment group. </a:t>
            </a:r>
            <a:endParaRPr sz="2000">
              <a:latin typeface="Calibri"/>
              <a:ea typeface="Calibri"/>
              <a:cs typeface="Calibri"/>
              <a:sym typeface="Calibri"/>
            </a:endParaRPr>
          </a:p>
        </p:txBody>
      </p:sp>
      <p:sp>
        <p:nvSpPr>
          <p:cNvPr id="501" name="Google Shape;50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type="title"/>
          </p:nvPr>
        </p:nvSpPr>
        <p:spPr>
          <a:xfrm>
            <a:off x="331555" y="90275"/>
            <a:ext cx="10458450" cy="5048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CodeDeploy – AppSpec file</a:t>
            </a:r>
            <a:endParaRPr/>
          </a:p>
        </p:txBody>
      </p:sp>
      <p:sp>
        <p:nvSpPr>
          <p:cNvPr id="507" name="Google Shape;507;p27"/>
          <p:cNvSpPr txBox="1"/>
          <p:nvPr>
            <p:ph idx="1" type="body"/>
          </p:nvPr>
        </p:nvSpPr>
        <p:spPr>
          <a:xfrm>
            <a:off x="92467" y="595100"/>
            <a:ext cx="11630346" cy="586734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An AppSpec file is a configuration file that specifies the files to be copied and scripts to be executed.  It uses  uses the YAML format, and can be include it in the root directory of  revision. </a:t>
            </a:r>
            <a:endParaRPr/>
          </a:p>
          <a:p>
            <a:pPr indent="0" lvl="0" marL="0" rtl="0" algn="l">
              <a:lnSpc>
                <a:spcPct val="90000"/>
              </a:lnSpc>
              <a:spcBef>
                <a:spcPts val="1000"/>
              </a:spcBef>
              <a:spcAft>
                <a:spcPts val="0"/>
              </a:spcAft>
              <a:buClr>
                <a:schemeClr val="dk1"/>
              </a:buClr>
              <a:buSzPts val="1600"/>
              <a:buNone/>
            </a:pPr>
            <a:r>
              <a:rPr lang="en-US" sz="16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Eg: The AppSpec file is used by the AWS CodeDeploy Agent and consists of two sections. </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The files section specifies the source files in your revision to be copied and the destination folder on each instance.</a:t>
            </a:r>
            <a:endParaRPr/>
          </a:p>
          <a:p>
            <a:pPr indent="-228600" lvl="0" marL="228600" rtl="0" algn="l">
              <a:lnSpc>
                <a:spcPct val="90000"/>
              </a:lnSpc>
              <a:spcBef>
                <a:spcPts val="1000"/>
              </a:spcBef>
              <a:spcAft>
                <a:spcPts val="0"/>
              </a:spcAft>
              <a:buClr>
                <a:schemeClr val="dk1"/>
              </a:buClr>
              <a:buSzPts val="2000"/>
              <a:buChar char="•"/>
            </a:pPr>
            <a:r>
              <a:rPr lang="en-US" sz="2000">
                <a:latin typeface="Calibri"/>
                <a:ea typeface="Calibri"/>
                <a:cs typeface="Calibri"/>
                <a:sym typeface="Calibri"/>
              </a:rPr>
              <a:t> The hooks section specifies the location  of the scripts to run during each phase of the deployment.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version: 0.0</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os: windows</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files:</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 source: \index.html</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destination: C:\inetpub\wwwroot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hooks:</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BeforeInstall:</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 location: \before-install.bat</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      timeout: 900</a:t>
            </a:r>
            <a:endParaRPr sz="1800">
              <a:latin typeface="Calibri"/>
              <a:ea typeface="Calibri"/>
              <a:cs typeface="Calibri"/>
              <a:sym typeface="Calibri"/>
            </a:endParaRPr>
          </a:p>
        </p:txBody>
      </p:sp>
      <p:sp>
        <p:nvSpPr>
          <p:cNvPr id="508" name="Google Shape;50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190928"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Working of Code Deploy</a:t>
            </a:r>
            <a:endParaRPr/>
          </a:p>
        </p:txBody>
      </p:sp>
      <p:sp>
        <p:nvSpPr>
          <p:cNvPr id="514" name="Google Shape;51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descr="setup-cicd-pipeline2" id="515" name="Google Shape;515;p28"/>
          <p:cNvPicPr preferRelativeResize="0"/>
          <p:nvPr>
            <p:ph idx="1" type="body"/>
          </p:nvPr>
        </p:nvPicPr>
        <p:blipFill rotWithShape="1">
          <a:blip r:embed="rId3">
            <a:alphaModFix/>
          </a:blip>
          <a:srcRect b="0" l="0" r="0" t="0"/>
          <a:stretch/>
        </p:blipFill>
        <p:spPr>
          <a:xfrm>
            <a:off x="2238375" y="1349375"/>
            <a:ext cx="6840374" cy="46206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9"/>
          <p:cNvSpPr txBox="1"/>
          <p:nvPr>
            <p:ph type="title"/>
          </p:nvPr>
        </p:nvSpPr>
        <p:spPr>
          <a:xfrm>
            <a:off x="252573" y="167482"/>
            <a:ext cx="10515600" cy="5683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Code Deploy- Deployment Types</a:t>
            </a:r>
            <a:endParaRPr/>
          </a:p>
        </p:txBody>
      </p:sp>
      <p:sp>
        <p:nvSpPr>
          <p:cNvPr id="521" name="Google Shape;521;p29"/>
          <p:cNvSpPr txBox="1"/>
          <p:nvPr>
            <p:ph idx="1" type="body"/>
          </p:nvPr>
        </p:nvSpPr>
        <p:spPr>
          <a:xfrm>
            <a:off x="676275" y="1085850"/>
            <a:ext cx="10677525" cy="51387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latin typeface="Calibri"/>
                <a:ea typeface="Calibri"/>
                <a:cs typeface="Calibri"/>
                <a:sym typeface="Calibri"/>
              </a:rPr>
              <a:t>In-place deployment: </a:t>
            </a:r>
            <a:r>
              <a:rPr lang="en-US" sz="1800">
                <a:latin typeface="Calibri"/>
                <a:ea typeface="Calibri"/>
                <a:cs typeface="Calibri"/>
                <a:sym typeface="Calibri"/>
              </a:rPr>
              <a:t>The application on each instance in the deployment group is stopped, the latest application revision is installed, and the new version of the application is started and validated. Only deployments that use the EC2/On-Premises compute platform can use in-place deployments.</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The blue/green deployment type </a:t>
            </a:r>
            <a:r>
              <a:rPr lang="en-US" sz="1800">
                <a:latin typeface="Calibri"/>
                <a:ea typeface="Calibri"/>
                <a:cs typeface="Calibri"/>
                <a:sym typeface="Calibri"/>
              </a:rPr>
              <a:t>uses the blue/green deployment model controlled by CodeDeploy. This deployment type enables you to verify a new deployment of a service before sending production traffic to it. </a:t>
            </a:r>
            <a:endParaRPr/>
          </a:p>
          <a:p>
            <a:pPr indent="0" lvl="0" marL="0" rtl="0" algn="l">
              <a:lnSpc>
                <a:spcPct val="90000"/>
              </a:lnSpc>
              <a:spcBef>
                <a:spcPts val="1000"/>
              </a:spcBef>
              <a:spcAft>
                <a:spcPts val="0"/>
              </a:spcAft>
              <a:buClr>
                <a:schemeClr val="dk1"/>
              </a:buClr>
              <a:buSzPts val="1800"/>
              <a:buNone/>
            </a:pPr>
            <a:r>
              <a:rPr lang="en-US" sz="1800">
                <a:latin typeface="Calibri"/>
                <a:ea typeface="Calibri"/>
                <a:cs typeface="Calibri"/>
                <a:sym typeface="Calibri"/>
              </a:rPr>
              <a:t>3 methods using which  traﬃc can shift during a blue/green deployment:</a:t>
            </a:r>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latin typeface="Calibri"/>
                <a:ea typeface="Calibri"/>
                <a:cs typeface="Calibri"/>
                <a:sym typeface="Calibri"/>
              </a:rPr>
              <a:t>Canary</a:t>
            </a:r>
            <a:r>
              <a:rPr lang="en-US" sz="1800">
                <a:latin typeface="Calibri"/>
                <a:ea typeface="Calibri"/>
                <a:cs typeface="Calibri"/>
                <a:sym typeface="Calibri"/>
              </a:rPr>
              <a:t> — Traﬃc is shifted in two increments but not equally be mentioning the percentage of traffic and interval before remaining traffic is shifted in second environment.</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latin typeface="Calibri"/>
                <a:ea typeface="Calibri"/>
                <a:cs typeface="Calibri"/>
                <a:sym typeface="Calibri"/>
              </a:rPr>
              <a:t>Linear</a:t>
            </a:r>
            <a:r>
              <a:rPr lang="en-US" sz="1800">
                <a:latin typeface="Calibri"/>
                <a:ea typeface="Calibri"/>
                <a:cs typeface="Calibri"/>
                <a:sym typeface="Calibri"/>
              </a:rPr>
              <a:t> — Traﬃc is shifted in equal increments with an equal number of minutes between each increment.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latin typeface="Calibri"/>
                <a:ea typeface="Calibri"/>
                <a:cs typeface="Calibri"/>
                <a:sym typeface="Calibri"/>
              </a:rPr>
              <a:t>All-at-once</a:t>
            </a:r>
            <a:r>
              <a:rPr lang="en-US" sz="1800">
                <a:latin typeface="Calibri"/>
                <a:ea typeface="Calibri"/>
                <a:cs typeface="Calibri"/>
                <a:sym typeface="Calibri"/>
              </a:rPr>
              <a:t> — All traﬃc is shifted from the original task set to the updated task set all at once.</a:t>
            </a:r>
            <a:endParaRPr/>
          </a:p>
          <a:p>
            <a:pPr indent="-114300" lvl="0" marL="228600" rtl="0" algn="l">
              <a:lnSpc>
                <a:spcPct val="90000"/>
              </a:lnSpc>
              <a:spcBef>
                <a:spcPts val="1000"/>
              </a:spcBef>
              <a:spcAft>
                <a:spcPts val="0"/>
              </a:spcAft>
              <a:buClr>
                <a:schemeClr val="dk1"/>
              </a:buClr>
              <a:buSzPts val="1800"/>
              <a:buFont typeface="Noto Sans Symbols"/>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t/>
            </a:r>
            <a:endParaRPr sz="1800">
              <a:latin typeface="Calibri"/>
              <a:ea typeface="Calibri"/>
              <a:cs typeface="Calibri"/>
              <a:sym typeface="Calibri"/>
            </a:endParaRPr>
          </a:p>
        </p:txBody>
      </p:sp>
      <p:sp>
        <p:nvSpPr>
          <p:cNvPr id="522" name="Google Shape;52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409575" y="3003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 What is AWS DevOps?</a:t>
            </a:r>
            <a:endParaRPr/>
          </a:p>
        </p:txBody>
      </p:sp>
      <p:pic>
        <p:nvPicPr>
          <p:cNvPr id="293" name="Google Shape;293;p3"/>
          <p:cNvPicPr preferRelativeResize="0"/>
          <p:nvPr>
            <p:ph idx="1" type="body"/>
          </p:nvPr>
        </p:nvPicPr>
        <p:blipFill rotWithShape="1">
          <a:blip r:embed="rId3">
            <a:alphaModFix/>
          </a:blip>
          <a:srcRect b="0" l="0" r="0" t="0"/>
          <a:stretch/>
        </p:blipFill>
        <p:spPr>
          <a:xfrm>
            <a:off x="781173" y="4220110"/>
            <a:ext cx="10629653" cy="1870819"/>
          </a:xfrm>
          <a:prstGeom prst="rect">
            <a:avLst/>
          </a:prstGeom>
          <a:noFill/>
          <a:ln>
            <a:noFill/>
          </a:ln>
        </p:spPr>
      </p:pic>
      <p:sp>
        <p:nvSpPr>
          <p:cNvPr id="294" name="Google Shape;294;p3"/>
          <p:cNvSpPr txBox="1"/>
          <p:nvPr/>
        </p:nvSpPr>
        <p:spPr>
          <a:xfrm>
            <a:off x="461814" y="1625868"/>
            <a:ext cx="11320611" cy="212365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AWS provides a set of flexible services designed to enable companies to more rapidly and reliably build and deliver products using AWS and DevOps practices.</a:t>
            </a:r>
            <a:endParaRPr/>
          </a:p>
          <a:p>
            <a:pPr indent="-203200" lvl="0" marL="342900" marR="0" rtl="0" algn="l">
              <a:spcBef>
                <a:spcPts val="0"/>
              </a:spcBef>
              <a:spcAft>
                <a:spcPts val="0"/>
              </a:spcAft>
              <a:buClr>
                <a:schemeClr val="dk1"/>
              </a:buClr>
              <a:buSzPts val="2200"/>
              <a:buFont typeface="Noto Sans Symbols"/>
              <a:buNone/>
            </a:pPr>
            <a:r>
              <a:t/>
            </a:r>
            <a:endParaRPr b="0" i="0" sz="22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 These services simplify provisioning and managing infrastructure, deploying application code, automating software release processes, and monitoring your application and infrastructure performance.</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0"/>
          <p:cNvSpPr txBox="1"/>
          <p:nvPr>
            <p:ph type="title"/>
          </p:nvPr>
        </p:nvSpPr>
        <p:spPr>
          <a:xfrm>
            <a:off x="133350" y="150356"/>
            <a:ext cx="10515600" cy="768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Benefits of Blue/Green Deployments</a:t>
            </a:r>
            <a:endParaRPr/>
          </a:p>
        </p:txBody>
      </p:sp>
      <p:sp>
        <p:nvSpPr>
          <p:cNvPr id="528" name="Google Shape;52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529" name="Google Shape;529;p30"/>
          <p:cNvPicPr preferRelativeResize="0"/>
          <p:nvPr>
            <p:ph idx="1" type="body"/>
          </p:nvPr>
        </p:nvPicPr>
        <p:blipFill rotWithShape="1">
          <a:blip r:embed="rId3">
            <a:alphaModFix/>
          </a:blip>
          <a:srcRect b="0" l="0" r="0" t="0"/>
          <a:stretch/>
        </p:blipFill>
        <p:spPr>
          <a:xfrm>
            <a:off x="7634515" y="1670050"/>
            <a:ext cx="3719285" cy="4381500"/>
          </a:xfrm>
          <a:prstGeom prst="rect">
            <a:avLst/>
          </a:prstGeom>
          <a:noFill/>
          <a:ln>
            <a:noFill/>
          </a:ln>
        </p:spPr>
      </p:pic>
      <p:sp>
        <p:nvSpPr>
          <p:cNvPr id="530" name="Google Shape;530;p30"/>
          <p:cNvSpPr txBox="1"/>
          <p:nvPr/>
        </p:nvSpPr>
        <p:spPr>
          <a:xfrm>
            <a:off x="190500" y="1289052"/>
            <a:ext cx="7444015"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Blue/green deployment involves two production environments: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Blue is the active environment.</a:t>
            </a:r>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Green is for the release of a new version.</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Advantages of a blue/green deployment: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Perform testing on the green environment without disrupting the blue environment.</a:t>
            </a:r>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Switching to the green environment involves no downtime. It only requires the redirecting of user traffic.</a:t>
            </a:r>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Rolling back from the green environment to the blue environment in the event of a problem is easier because you can redirect traffic to the blue environment without having to rebuild it.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1" name="Google Shape;531;p30"/>
          <p:cNvSpPr txBox="1"/>
          <p:nvPr/>
        </p:nvSpPr>
        <p:spPr>
          <a:xfrm>
            <a:off x="361723" y="6015692"/>
            <a:ext cx="1028722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Ref:https://aws.amazon.com/blogs/devops/performing-bluegreen-deployments-with-aws-codedeploy-and-auto-scaling-groups/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1"/>
          <p:cNvSpPr txBox="1"/>
          <p:nvPr>
            <p:ph type="title"/>
          </p:nvPr>
        </p:nvSpPr>
        <p:spPr>
          <a:xfrm>
            <a:off x="0" y="11997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What is AWS CodePipeline?</a:t>
            </a:r>
            <a:endParaRPr/>
          </a:p>
        </p:txBody>
      </p:sp>
      <p:sp>
        <p:nvSpPr>
          <p:cNvPr id="538" name="Google Shape;538;p31"/>
          <p:cNvSpPr txBox="1"/>
          <p:nvPr>
            <p:ph idx="1" type="body"/>
          </p:nvPr>
        </p:nvSpPr>
        <p:spPr>
          <a:xfrm>
            <a:off x="259140" y="154872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00"/>
              <a:buFont typeface="Noto Sans Symbols"/>
              <a:buChar char="▪"/>
            </a:pPr>
            <a:r>
              <a:rPr lang="en-US" sz="2100">
                <a:latin typeface="Calibri"/>
                <a:ea typeface="Calibri"/>
                <a:cs typeface="Calibri"/>
                <a:sym typeface="Calibri"/>
              </a:rPr>
              <a:t>Fully Managed Continuous Delivery service </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Automates the Build, Test, and Deploy phases of release process</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Enables to rapidly and reliably deliver features and updates. </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Easily integratable with with third-party services such as GitHub</a:t>
            </a:r>
            <a:endParaRPr/>
          </a:p>
          <a:p>
            <a:pPr indent="0" lvl="0" marL="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Pay only for what you use </a:t>
            </a:r>
            <a:endParaRPr sz="2100">
              <a:latin typeface="Calibri"/>
              <a:ea typeface="Calibri"/>
              <a:cs typeface="Calibri"/>
              <a:sym typeface="Calibri"/>
            </a:endParaRPr>
          </a:p>
        </p:txBody>
      </p:sp>
      <p:pic>
        <p:nvPicPr>
          <p:cNvPr id="539" name="Google Shape;539;p31"/>
          <p:cNvPicPr preferRelativeResize="0"/>
          <p:nvPr/>
        </p:nvPicPr>
        <p:blipFill rotWithShape="1">
          <a:blip r:embed="rId3">
            <a:alphaModFix/>
          </a:blip>
          <a:srcRect b="0" l="0" r="0" t="0"/>
          <a:stretch/>
        </p:blipFill>
        <p:spPr>
          <a:xfrm>
            <a:off x="6757950" y="398451"/>
            <a:ext cx="871804" cy="871804"/>
          </a:xfrm>
          <a:prstGeom prst="rect">
            <a:avLst/>
          </a:prstGeom>
          <a:noFill/>
          <a:ln>
            <a:noFill/>
          </a:ln>
        </p:spPr>
      </p:pic>
      <p:pic>
        <p:nvPicPr>
          <p:cNvPr id="540" name="Google Shape;540;p31"/>
          <p:cNvPicPr preferRelativeResize="0"/>
          <p:nvPr/>
        </p:nvPicPr>
        <p:blipFill rotWithShape="1">
          <a:blip r:embed="rId4">
            <a:alphaModFix/>
          </a:blip>
          <a:srcRect b="0" l="0" r="0" t="0"/>
          <a:stretch/>
        </p:blipFill>
        <p:spPr>
          <a:xfrm>
            <a:off x="7725929" y="465513"/>
            <a:ext cx="1268078" cy="80474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2"/>
          <p:cNvSpPr txBox="1"/>
          <p:nvPr>
            <p:ph type="title"/>
          </p:nvPr>
        </p:nvSpPr>
        <p:spPr>
          <a:xfrm>
            <a:off x="158199"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Benefits of CodePipeline</a:t>
            </a:r>
            <a:endParaRPr b="1" sz="3600">
              <a:latin typeface="Calibri"/>
              <a:ea typeface="Calibri"/>
              <a:cs typeface="Calibri"/>
              <a:sym typeface="Calibri"/>
            </a:endParaRPr>
          </a:p>
        </p:txBody>
      </p:sp>
      <p:sp>
        <p:nvSpPr>
          <p:cNvPr id="547" name="Google Shape;547;p32"/>
          <p:cNvSpPr txBox="1"/>
          <p:nvPr>
            <p:ph idx="1" type="body"/>
          </p:nvPr>
        </p:nvSpPr>
        <p:spPr>
          <a:xfrm>
            <a:off x="158199" y="1500027"/>
            <a:ext cx="11739275" cy="46769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Calibri"/>
                <a:ea typeface="Calibri"/>
                <a:cs typeface="Calibri"/>
                <a:sym typeface="Calibri"/>
              </a:rPr>
              <a:t>Rapid Delivery of new features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Fully Managed Service - No need to provision or setup servers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Multiple options for configuring workflows – AWS Console, AWS CloudFormation , AWS CLI and SDKs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Calibri"/>
                <a:ea typeface="Calibri"/>
                <a:cs typeface="Calibri"/>
                <a:sym typeface="Calibri"/>
              </a:rPr>
              <a:t>Provides easy integration with third-party tools</a:t>
            </a:r>
            <a:endParaRPr/>
          </a:p>
          <a:p>
            <a:pPr indent="-76200" lvl="0" marL="228600" rtl="0" algn="l">
              <a:lnSpc>
                <a:spcPct val="90000"/>
              </a:lnSpc>
              <a:spcBef>
                <a:spcPts val="1000"/>
              </a:spcBef>
              <a:spcAft>
                <a:spcPts val="0"/>
              </a:spcAft>
              <a:buClr>
                <a:schemeClr val="dk1"/>
              </a:buClr>
              <a:buSzPts val="2400"/>
              <a:buFont typeface="Noto Sans Symbols"/>
              <a:buNone/>
            </a:pPr>
            <a:r>
              <a:t/>
            </a:r>
            <a:endParaRPr sz="24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Working of CodePipeline</a:t>
            </a:r>
            <a:endParaRPr b="1" sz="3600">
              <a:latin typeface="Calibri"/>
              <a:ea typeface="Calibri"/>
              <a:cs typeface="Calibri"/>
              <a:sym typeface="Calibri"/>
            </a:endParaRPr>
          </a:p>
        </p:txBody>
      </p:sp>
      <p:pic>
        <p:nvPicPr>
          <p:cNvPr descr="product-page-diagram_CodePipeLine" id="554" name="Google Shape;554;p33"/>
          <p:cNvPicPr preferRelativeResize="0"/>
          <p:nvPr/>
        </p:nvPicPr>
        <p:blipFill rotWithShape="1">
          <a:blip r:embed="rId3">
            <a:alphaModFix/>
          </a:blip>
          <a:srcRect b="0" l="0" r="0" t="0"/>
          <a:stretch/>
        </p:blipFill>
        <p:spPr>
          <a:xfrm>
            <a:off x="671982" y="1742931"/>
            <a:ext cx="11353800" cy="33721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4"/>
          <p:cNvSpPr txBox="1"/>
          <p:nvPr>
            <p:ph type="title"/>
          </p:nvPr>
        </p:nvSpPr>
        <p:spPr>
          <a:xfrm>
            <a:off x="262848" y="158816"/>
            <a:ext cx="10515600" cy="38359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Important Terms </a:t>
            </a:r>
            <a:endParaRPr/>
          </a:p>
        </p:txBody>
      </p:sp>
      <p:pic>
        <p:nvPicPr>
          <p:cNvPr id="561" name="Google Shape;561;p34"/>
          <p:cNvPicPr preferRelativeResize="0"/>
          <p:nvPr>
            <p:ph idx="1" type="body"/>
          </p:nvPr>
        </p:nvPicPr>
        <p:blipFill rotWithShape="1">
          <a:blip r:embed="rId3">
            <a:alphaModFix/>
          </a:blip>
          <a:srcRect b="0" l="0" r="0" t="0"/>
          <a:stretch/>
        </p:blipFill>
        <p:spPr>
          <a:xfrm>
            <a:off x="9035925" y="872325"/>
            <a:ext cx="2546475" cy="5054600"/>
          </a:xfrm>
          <a:prstGeom prst="rect">
            <a:avLst/>
          </a:prstGeom>
          <a:noFill/>
          <a:ln>
            <a:noFill/>
          </a:ln>
        </p:spPr>
      </p:pic>
      <p:sp>
        <p:nvSpPr>
          <p:cNvPr id="562" name="Google Shape;562;p34"/>
          <p:cNvSpPr txBox="1"/>
          <p:nvPr/>
        </p:nvSpPr>
        <p:spPr>
          <a:xfrm>
            <a:off x="262848" y="758827"/>
            <a:ext cx="8773077"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Pipelines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 pipeline is a workflow construct that describes how software changes go through a release process. Each pipeline is made up of a series of stages.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Stages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 stage is a logical unit you can use to isolate an environment and to limit the number of concurrent changes in that environment.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Actions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action is a set of operations performed on application code and configured so that the actions run in the pipeline at a specified point.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Valid CodePipeline action types are source, build, test, deploy, approval, and invoke.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rPr b="1" lang="en-US" sz="2000">
                <a:solidFill>
                  <a:schemeClr val="dk1"/>
                </a:solidFill>
                <a:latin typeface="Calibri"/>
                <a:ea typeface="Calibri"/>
                <a:cs typeface="Calibri"/>
                <a:sym typeface="Calibri"/>
              </a:rPr>
              <a:t>Pipeline executions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 execution is a set of changes released by a pipeline. Valid statuses for pipelines are InProgress, Stopping, Stopped, Succeeded, Superseded, and Failed.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5"/>
          <p:cNvSpPr txBox="1"/>
          <p:nvPr>
            <p:ph type="title"/>
          </p:nvPr>
        </p:nvSpPr>
        <p:spPr>
          <a:xfrm>
            <a:off x="139557" y="139095"/>
            <a:ext cx="10515600" cy="50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Important Terms </a:t>
            </a:r>
            <a:endParaRPr/>
          </a:p>
        </p:txBody>
      </p:sp>
      <p:sp>
        <p:nvSpPr>
          <p:cNvPr id="569" name="Google Shape;569;p35"/>
          <p:cNvSpPr txBox="1"/>
          <p:nvPr>
            <p:ph idx="1" type="body"/>
          </p:nvPr>
        </p:nvSpPr>
        <p:spPr>
          <a:xfrm>
            <a:off x="683050" y="1397997"/>
            <a:ext cx="10825899" cy="52060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latin typeface="Calibri"/>
                <a:ea typeface="Calibri"/>
                <a:cs typeface="Calibri"/>
                <a:sym typeface="Calibri"/>
              </a:rPr>
              <a:t>Transitions</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A transition is the point where a pipeline execution moves to the next stage in the pipeline. </a:t>
            </a:r>
            <a:endParaRPr/>
          </a:p>
          <a:p>
            <a:pPr indent="-88900" lvl="0" marL="22860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0" lvl="0" marL="0" rtl="0" algn="l">
              <a:lnSpc>
                <a:spcPct val="90000"/>
              </a:lnSpc>
              <a:spcBef>
                <a:spcPts val="1000"/>
              </a:spcBef>
              <a:spcAft>
                <a:spcPts val="0"/>
              </a:spcAft>
              <a:buClr>
                <a:schemeClr val="dk1"/>
              </a:buClr>
              <a:buSzPts val="2200"/>
              <a:buNone/>
            </a:pPr>
            <a:r>
              <a:rPr b="1" lang="en-US" sz="2200">
                <a:latin typeface="Calibri"/>
                <a:ea typeface="Calibri"/>
                <a:cs typeface="Calibri"/>
                <a:sym typeface="Calibri"/>
              </a:rPr>
              <a:t>Artifacts</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Artifacts refers to the collection of data, such as application source code, built applications, dependencies, definitions files, templates, and so on, that is worked on by pipeline actions. </a:t>
            </a:r>
            <a:endParaRPr/>
          </a:p>
          <a:p>
            <a:pPr indent="0" lvl="0" marL="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0" lvl="0" marL="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a:p>
            <a:pPr indent="0" lvl="0" marL="0" rtl="0" algn="l">
              <a:lnSpc>
                <a:spcPct val="90000"/>
              </a:lnSpc>
              <a:spcBef>
                <a:spcPts val="1000"/>
              </a:spcBef>
              <a:spcAft>
                <a:spcPts val="0"/>
              </a:spcAft>
              <a:buClr>
                <a:schemeClr val="dk1"/>
              </a:buClr>
              <a:buSzPts val="2200"/>
              <a:buNone/>
            </a:pPr>
            <a:r>
              <a:rPr b="1" lang="en-US" sz="2200">
                <a:latin typeface="Calibri"/>
                <a:ea typeface="Calibri"/>
                <a:cs typeface="Calibri"/>
                <a:sym typeface="Calibri"/>
              </a:rPr>
              <a:t>Source revisions</a:t>
            </a:r>
            <a:endParaRPr/>
          </a:p>
          <a:p>
            <a:pPr indent="-228600" lvl="0" marL="228600" rtl="0" algn="l">
              <a:lnSpc>
                <a:spcPct val="90000"/>
              </a:lnSpc>
              <a:spcBef>
                <a:spcPts val="1000"/>
              </a:spcBef>
              <a:spcAft>
                <a:spcPts val="0"/>
              </a:spcAft>
              <a:buClr>
                <a:schemeClr val="dk1"/>
              </a:buClr>
              <a:buSzPts val="2200"/>
              <a:buChar char="•"/>
            </a:pPr>
            <a:r>
              <a:rPr lang="en-US" sz="2200">
                <a:latin typeface="Calibri"/>
                <a:ea typeface="Calibri"/>
                <a:cs typeface="Calibri"/>
                <a:sym typeface="Calibri"/>
              </a:rPr>
              <a:t>When you make a source code change, a new version is created. A source revision is the version of a source change that triggers a pipeline execution.</a:t>
            </a:r>
            <a:endParaRPr sz="2200">
              <a:latin typeface="Calibri"/>
              <a:ea typeface="Calibri"/>
              <a:cs typeface="Calibri"/>
              <a:sym typeface="Calibri"/>
            </a:endParaRPr>
          </a:p>
          <a:p>
            <a:pPr indent="-88900" lvl="0" marL="228600" rtl="0" algn="l">
              <a:lnSpc>
                <a:spcPct val="90000"/>
              </a:lnSpc>
              <a:spcBef>
                <a:spcPts val="1000"/>
              </a:spcBef>
              <a:spcAft>
                <a:spcPts val="0"/>
              </a:spcAft>
              <a:buClr>
                <a:schemeClr val="dk1"/>
              </a:buClr>
              <a:buSzPts val="2200"/>
              <a:buNone/>
            </a:pPr>
            <a:r>
              <a:t/>
            </a:r>
            <a:endParaRPr sz="22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6"/>
          <p:cNvSpPr txBox="1"/>
          <p:nvPr>
            <p:ph type="title"/>
          </p:nvPr>
        </p:nvSpPr>
        <p:spPr>
          <a:xfrm>
            <a:off x="507596" y="148310"/>
            <a:ext cx="9078013" cy="6485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Overview of AWS CodePipeline </a:t>
            </a:r>
            <a:endParaRPr/>
          </a:p>
        </p:txBody>
      </p:sp>
      <p:pic>
        <p:nvPicPr>
          <p:cNvPr id="576" name="Google Shape;576;p36"/>
          <p:cNvPicPr preferRelativeResize="0"/>
          <p:nvPr>
            <p:ph idx="1" type="body"/>
          </p:nvPr>
        </p:nvPicPr>
        <p:blipFill rotWithShape="1">
          <a:blip r:embed="rId3">
            <a:alphaModFix/>
          </a:blip>
          <a:srcRect b="0" l="0" r="0" t="0"/>
          <a:stretch/>
        </p:blipFill>
        <p:spPr>
          <a:xfrm>
            <a:off x="1190327" y="1013628"/>
            <a:ext cx="7712553" cy="4331370"/>
          </a:xfrm>
          <a:prstGeom prst="rect">
            <a:avLst/>
          </a:prstGeom>
          <a:noFill/>
          <a:ln>
            <a:noFill/>
          </a:ln>
        </p:spPr>
      </p:pic>
      <p:sp>
        <p:nvSpPr>
          <p:cNvPr id="577" name="Google Shape;577;p36"/>
          <p:cNvSpPr txBox="1"/>
          <p:nvPr/>
        </p:nvSpPr>
        <p:spPr>
          <a:xfrm>
            <a:off x="1187777" y="5778631"/>
            <a:ext cx="94550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Ref:</a:t>
            </a:r>
            <a:r>
              <a:rPr lang="en-US" sz="1800" u="sng">
                <a:solidFill>
                  <a:schemeClr val="dk1"/>
                </a:solidFill>
                <a:latin typeface="Calibri"/>
                <a:ea typeface="Calibri"/>
                <a:cs typeface="Calibri"/>
                <a:sym typeface="Calibri"/>
                <a:hlinkClick r:id="rId4">
                  <a:extLst>
                    <a:ext uri="{A12FA001-AC4F-418D-AE19-62706E023703}">
                      <ahyp:hlinkClr val="tx"/>
                    </a:ext>
                  </a:extLst>
                </a:hlinkClick>
              </a:rPr>
              <a:t> https://docs.aws.amazon.com/codepipeline/latest/userguide/welcome-introducing.html</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7"/>
          <p:cNvSpPr txBox="1"/>
          <p:nvPr>
            <p:ph type="title"/>
          </p:nvPr>
        </p:nvSpPr>
        <p:spPr>
          <a:xfrm>
            <a:off x="314326" y="126725"/>
            <a:ext cx="1094422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Sample Code Pipeline Architecture</a:t>
            </a:r>
            <a:endParaRPr b="1" sz="3600"/>
          </a:p>
        </p:txBody>
      </p:sp>
      <p:sp>
        <p:nvSpPr>
          <p:cNvPr id="583" name="Google Shape;58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descr="Example CodePipeline Architecture" id="584" name="Google Shape;584;p37"/>
          <p:cNvPicPr preferRelativeResize="0"/>
          <p:nvPr>
            <p:ph idx="1" type="body"/>
          </p:nvPr>
        </p:nvPicPr>
        <p:blipFill rotWithShape="1">
          <a:blip r:embed="rId3">
            <a:alphaModFix/>
          </a:blip>
          <a:srcRect b="0" l="0" r="0" t="0"/>
          <a:stretch/>
        </p:blipFill>
        <p:spPr>
          <a:xfrm>
            <a:off x="2952750" y="1606276"/>
            <a:ext cx="4903882" cy="4294259"/>
          </a:xfrm>
          <a:prstGeom prst="rect">
            <a:avLst/>
          </a:prstGeom>
          <a:noFill/>
          <a:ln cap="flat" cmpd="sng" w="12700">
            <a:solidFill>
              <a:schemeClr val="dk1"/>
            </a:solidFill>
            <a:prstDash val="solid"/>
            <a:round/>
            <a:headEnd len="sm" w="sm" type="none"/>
            <a:tailEnd len="sm" w="sm" type="none"/>
          </a:ln>
        </p:spPr>
      </p:pic>
      <p:sp>
        <p:nvSpPr>
          <p:cNvPr id="585" name="Google Shape;585;p37"/>
          <p:cNvSpPr txBox="1"/>
          <p:nvPr/>
        </p:nvSpPr>
        <p:spPr>
          <a:xfrm>
            <a:off x="314326" y="6048375"/>
            <a:ext cx="114395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Ref: </a:t>
            </a:r>
            <a:r>
              <a:rPr b="0" i="0" lang="en-US" sz="1500" u="none" cap="none" strike="noStrike">
                <a:solidFill>
                  <a:srgbClr val="000000"/>
                </a:solidFill>
                <a:latin typeface="Calibri"/>
                <a:ea typeface="Calibri"/>
                <a:cs typeface="Calibri"/>
                <a:sym typeface="Calibri"/>
              </a:rPr>
              <a:t>https://aws.amazon.com/blogs/devops/adding-custom-logic-to-aws-codepipeline-with-aws-lambda-and-amazon-cloudwatch-events/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8"/>
          <p:cNvSpPr txBox="1"/>
          <p:nvPr>
            <p:ph type="title"/>
          </p:nvPr>
        </p:nvSpPr>
        <p:spPr>
          <a:xfrm>
            <a:off x="252573" y="136525"/>
            <a:ext cx="105156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Input and Output Artifacts</a:t>
            </a:r>
            <a:endParaRPr/>
          </a:p>
        </p:txBody>
      </p:sp>
      <p:pic>
        <p:nvPicPr>
          <p:cNvPr id="591" name="Google Shape;591;p38"/>
          <p:cNvPicPr preferRelativeResize="0"/>
          <p:nvPr>
            <p:ph idx="1" type="body"/>
          </p:nvPr>
        </p:nvPicPr>
        <p:blipFill rotWithShape="1">
          <a:blip r:embed="rId3">
            <a:alphaModFix/>
          </a:blip>
          <a:srcRect b="0" l="0" r="0" t="0"/>
          <a:stretch/>
        </p:blipFill>
        <p:spPr>
          <a:xfrm>
            <a:off x="6096000" y="1483048"/>
            <a:ext cx="5415755" cy="3891903"/>
          </a:xfrm>
          <a:prstGeom prst="rect">
            <a:avLst/>
          </a:prstGeom>
          <a:noFill/>
          <a:ln cap="flat" cmpd="sng" w="9525">
            <a:solidFill>
              <a:schemeClr val="dk1"/>
            </a:solidFill>
            <a:prstDash val="solid"/>
            <a:round/>
            <a:headEnd len="sm" w="sm" type="none"/>
            <a:tailEnd len="sm" w="sm" type="none"/>
          </a:ln>
        </p:spPr>
      </p:pic>
      <p:sp>
        <p:nvSpPr>
          <p:cNvPr id="592" name="Google Shape;59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
        <p:nvSpPr>
          <p:cNvPr id="593" name="Google Shape;593;p38"/>
          <p:cNvSpPr txBox="1"/>
          <p:nvPr/>
        </p:nvSpPr>
        <p:spPr>
          <a:xfrm>
            <a:off x="152400" y="1514475"/>
            <a:ext cx="5848350" cy="37856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Code Pipeline integrates with development tools to check for code changes and then build and deploy through all of the stages of the continuous delivery process.</a:t>
            </a:r>
            <a:endParaRPr/>
          </a:p>
          <a:p>
            <a:pPr indent="-215900" lvl="0" marL="34290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Stages use input and output artifacts that are stored in the Amazon S3 artifact bucket you chose when you created the pipeline. </a:t>
            </a:r>
            <a:endParaRPr/>
          </a:p>
          <a:p>
            <a:pPr indent="-215900" lvl="0" marL="34290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Code Pipeline zips and transfers the files for input or output artifacts as appropriate for the action type in the stage.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9"/>
          <p:cNvSpPr txBox="1"/>
          <p:nvPr>
            <p:ph type="title"/>
          </p:nvPr>
        </p:nvSpPr>
        <p:spPr>
          <a:xfrm>
            <a:off x="209978" y="101085"/>
            <a:ext cx="1049655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Working of Pipeline Executions</a:t>
            </a:r>
            <a:endParaRPr/>
          </a:p>
        </p:txBody>
      </p:sp>
      <p:sp>
        <p:nvSpPr>
          <p:cNvPr id="599" name="Google Shape;599;p39"/>
          <p:cNvSpPr txBox="1"/>
          <p:nvPr>
            <p:ph idx="1" type="body"/>
          </p:nvPr>
        </p:nvSpPr>
        <p:spPr>
          <a:xfrm>
            <a:off x="476251" y="852487"/>
            <a:ext cx="10877550" cy="53244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Tracks each pipeline execution that starts when a change is made to the source code. </a:t>
            </a:r>
            <a:endParaRPr/>
          </a:p>
          <a:p>
            <a:pPr indent="-228600" lvl="0" marL="228600" rtl="0" algn="l">
              <a:lnSpc>
                <a:spcPct val="90000"/>
              </a:lnSpc>
              <a:spcBef>
                <a:spcPts val="1000"/>
              </a:spcBef>
              <a:spcAft>
                <a:spcPts val="0"/>
              </a:spcAft>
              <a:buClr>
                <a:schemeClr val="dk1"/>
              </a:buClr>
              <a:buSzPts val="1800"/>
              <a:buFont typeface="Noto Sans Symbols"/>
              <a:buChar char="▪"/>
            </a:pPr>
            <a:r>
              <a:rPr lang="en-US" sz="1800">
                <a:latin typeface="Calibri"/>
                <a:ea typeface="Calibri"/>
                <a:cs typeface="Calibri"/>
                <a:sym typeface="Calibri"/>
              </a:rPr>
              <a:t>Also tracks the way each execution progresses through the pipeline, including whether it is superseded by another execution.</a:t>
            </a:r>
            <a:endParaRPr sz="1800">
              <a:latin typeface="Calibri"/>
              <a:ea typeface="Calibri"/>
              <a:cs typeface="Calibri"/>
              <a:sym typeface="Calibri"/>
            </a:endParaRPr>
          </a:p>
        </p:txBody>
      </p:sp>
      <p:sp>
        <p:nvSpPr>
          <p:cNvPr id="600" name="Google Shape;60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601" name="Google Shape;601;p39"/>
          <p:cNvPicPr preferRelativeResize="0"/>
          <p:nvPr/>
        </p:nvPicPr>
        <p:blipFill rotWithShape="1">
          <a:blip r:embed="rId3">
            <a:alphaModFix/>
          </a:blip>
          <a:srcRect b="0" l="0" r="0" t="0"/>
          <a:stretch/>
        </p:blipFill>
        <p:spPr>
          <a:xfrm>
            <a:off x="571500" y="2419675"/>
            <a:ext cx="4691062" cy="3660450"/>
          </a:xfrm>
          <a:prstGeom prst="rect">
            <a:avLst/>
          </a:prstGeom>
          <a:noFill/>
          <a:ln>
            <a:noFill/>
          </a:ln>
        </p:spPr>
      </p:pic>
      <p:pic>
        <p:nvPicPr>
          <p:cNvPr id="602" name="Google Shape;602;p39"/>
          <p:cNvPicPr preferRelativeResize="0"/>
          <p:nvPr/>
        </p:nvPicPr>
        <p:blipFill rotWithShape="1">
          <a:blip r:embed="rId4">
            <a:alphaModFix/>
          </a:blip>
          <a:srcRect b="0" l="0" r="0" t="0"/>
          <a:stretch/>
        </p:blipFill>
        <p:spPr>
          <a:xfrm>
            <a:off x="6162675" y="2424113"/>
            <a:ext cx="5029200" cy="3581400"/>
          </a:xfrm>
          <a:prstGeom prst="rect">
            <a:avLst/>
          </a:prstGeom>
          <a:noFill/>
          <a:ln>
            <a:noFill/>
          </a:ln>
        </p:spPr>
      </p:pic>
      <p:sp>
        <p:nvSpPr>
          <p:cNvPr id="603" name="Google Shape;603;p39"/>
          <p:cNvSpPr txBox="1"/>
          <p:nvPr/>
        </p:nvSpPr>
        <p:spPr>
          <a:xfrm>
            <a:off x="1562099" y="1870956"/>
            <a:ext cx="18383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Stop and Wait</a:t>
            </a:r>
            <a:endParaRPr/>
          </a:p>
        </p:txBody>
      </p:sp>
      <p:sp>
        <p:nvSpPr>
          <p:cNvPr id="604" name="Google Shape;604;p39"/>
          <p:cNvSpPr txBox="1"/>
          <p:nvPr/>
        </p:nvSpPr>
        <p:spPr>
          <a:xfrm>
            <a:off x="6543675" y="1870955"/>
            <a:ext cx="34956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sng" cap="none" strike="noStrike">
                <a:solidFill>
                  <a:srgbClr val="000000"/>
                </a:solidFill>
                <a:latin typeface="Calibri"/>
                <a:ea typeface="Calibri"/>
                <a:cs typeface="Calibri"/>
                <a:sym typeface="Calibri"/>
              </a:rPr>
              <a:t>Stop and Abandon</a:t>
            </a:r>
            <a:endParaRPr/>
          </a:p>
        </p:txBody>
      </p:sp>
      <p:sp>
        <p:nvSpPr>
          <p:cNvPr id="605" name="Google Shape;605;p39"/>
          <p:cNvSpPr txBox="1"/>
          <p:nvPr/>
        </p:nvSpPr>
        <p:spPr>
          <a:xfrm>
            <a:off x="1943100" y="6247844"/>
            <a:ext cx="96774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Ref:https://docs.aws.amazon.com/codepipeline/latest/userguide/concepts-how-it-works.html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
          <p:cNvSpPr txBox="1"/>
          <p:nvPr>
            <p:ph type="title"/>
          </p:nvPr>
        </p:nvSpPr>
        <p:spPr>
          <a:xfrm>
            <a:off x="385762" y="337107"/>
            <a:ext cx="10515600" cy="50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Why AWS DevOps?</a:t>
            </a:r>
            <a:endParaRPr/>
          </a:p>
        </p:txBody>
      </p:sp>
      <p:pic>
        <p:nvPicPr>
          <p:cNvPr id="301" name="Google Shape;301;p4"/>
          <p:cNvPicPr preferRelativeResize="0"/>
          <p:nvPr>
            <p:ph idx="1" type="body"/>
          </p:nvPr>
        </p:nvPicPr>
        <p:blipFill rotWithShape="1">
          <a:blip r:embed="rId3">
            <a:alphaModFix/>
          </a:blip>
          <a:srcRect b="0" l="0" r="0" t="0"/>
          <a:stretch/>
        </p:blipFill>
        <p:spPr>
          <a:xfrm>
            <a:off x="234950" y="1037636"/>
            <a:ext cx="10817225" cy="497605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0"/>
          <p:cNvSpPr txBox="1"/>
          <p:nvPr>
            <p:ph type="title"/>
          </p:nvPr>
        </p:nvSpPr>
        <p:spPr>
          <a:xfrm>
            <a:off x="228599" y="219273"/>
            <a:ext cx="10515600" cy="492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t>CI/CD Pipeline by Integrating Jenkins with AWS</a:t>
            </a:r>
            <a:endParaRPr/>
          </a:p>
        </p:txBody>
      </p:sp>
      <p:pic>
        <p:nvPicPr>
          <p:cNvPr id="611" name="Google Shape;611;p40"/>
          <p:cNvPicPr preferRelativeResize="0"/>
          <p:nvPr>
            <p:ph idx="1" type="body"/>
          </p:nvPr>
        </p:nvPicPr>
        <p:blipFill rotWithShape="1">
          <a:blip r:embed="rId3">
            <a:alphaModFix/>
          </a:blip>
          <a:srcRect b="0" l="0" r="0" t="0"/>
          <a:stretch/>
        </p:blipFill>
        <p:spPr>
          <a:xfrm>
            <a:off x="2310089" y="1158875"/>
            <a:ext cx="6352621" cy="4351338"/>
          </a:xfrm>
          <a:prstGeom prst="rect">
            <a:avLst/>
          </a:prstGeom>
          <a:noFill/>
          <a:ln>
            <a:noFill/>
          </a:ln>
        </p:spPr>
      </p:pic>
      <p:sp>
        <p:nvSpPr>
          <p:cNvPr id="612" name="Google Shape;61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
        <p:nvSpPr>
          <p:cNvPr id="613" name="Google Shape;613;p40"/>
          <p:cNvSpPr txBox="1"/>
          <p:nvPr/>
        </p:nvSpPr>
        <p:spPr>
          <a:xfrm>
            <a:off x="123825" y="5838825"/>
            <a:ext cx="118967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Ref:https://aws.amazon.com/blogs/devops/setting-up-a-ci-cd-pipeline-by-integrating-jenkins-with-aws-codebuild-and-aws-codedeploy/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7" name="Shape 617"/>
        <p:cNvGrpSpPr/>
        <p:nvPr/>
      </p:nvGrpSpPr>
      <p:grpSpPr>
        <a:xfrm>
          <a:off x="0" y="0"/>
          <a:ext cx="0" cy="0"/>
          <a:chOff x="0" y="0"/>
          <a:chExt cx="0" cy="0"/>
        </a:xfrm>
      </p:grpSpPr>
      <p:sp>
        <p:nvSpPr>
          <p:cNvPr id="618" name="Google Shape;618;p41"/>
          <p:cNvSpPr txBox="1"/>
          <p:nvPr>
            <p:ph type="title"/>
          </p:nvPr>
        </p:nvSpPr>
        <p:spPr>
          <a:xfrm>
            <a:off x="2355342" y="3031617"/>
            <a:ext cx="5779135"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solidFill>
                  <a:schemeClr val="dk1"/>
                </a:solidFill>
              </a:rPr>
              <a:t>AWS CloudFormation</a:t>
            </a:r>
            <a:endParaRPr sz="4400">
              <a:solidFill>
                <a:schemeClr val="dk1"/>
              </a:solidFill>
            </a:endParaRPr>
          </a:p>
        </p:txBody>
      </p:sp>
      <p:sp>
        <p:nvSpPr>
          <p:cNvPr id="619" name="Google Shape;619;p41"/>
          <p:cNvSpPr/>
          <p:nvPr/>
        </p:nvSpPr>
        <p:spPr>
          <a:xfrm>
            <a:off x="10802746" y="1548638"/>
            <a:ext cx="107928" cy="19410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0" name="Google Shape;620;p41"/>
          <p:cNvSpPr/>
          <p:nvPr/>
        </p:nvSpPr>
        <p:spPr>
          <a:xfrm>
            <a:off x="10838942" y="3540190"/>
            <a:ext cx="8890" cy="38100"/>
          </a:xfrm>
          <a:custGeom>
            <a:rect b="b" l="l" r="r" t="t"/>
            <a:pathLst>
              <a:path extrusionOk="0" h="38100" w="8890">
                <a:moveTo>
                  <a:pt x="0" y="37652"/>
                </a:moveTo>
                <a:lnTo>
                  <a:pt x="8352" y="37652"/>
                </a:lnTo>
                <a:lnTo>
                  <a:pt x="8352" y="0"/>
                </a:lnTo>
                <a:lnTo>
                  <a:pt x="0" y="0"/>
                </a:lnTo>
                <a:lnTo>
                  <a:pt x="0" y="37652"/>
                </a:lnTo>
                <a:close/>
              </a:path>
            </a:pathLst>
          </a:custGeom>
          <a:solidFill>
            <a:srgbClr val="FFFFFF">
              <a:alpha val="5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 name="Google Shape;621;p41"/>
          <p:cNvSpPr/>
          <p:nvPr/>
        </p:nvSpPr>
        <p:spPr>
          <a:xfrm>
            <a:off x="10802746" y="3624326"/>
            <a:ext cx="105791" cy="142570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 name="Google Shape;622;p41"/>
          <p:cNvSpPr txBox="1"/>
          <p:nvPr/>
        </p:nvSpPr>
        <p:spPr>
          <a:xfrm>
            <a:off x="10661650" y="570992"/>
            <a:ext cx="2222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FFFFFF"/>
              </a:buClr>
              <a:buSzPts val="2800"/>
              <a:buFont typeface="Century Gothic"/>
              <a:buNone/>
            </a:pPr>
            <a:r>
              <a:rPr b="0" i="0" lang="en-US" sz="2800" u="none" cap="none" strike="noStrike">
                <a:solidFill>
                  <a:srgbClr val="FFFFFF"/>
                </a:solidFill>
                <a:latin typeface="Century Gothic"/>
                <a:ea typeface="Century Gothic"/>
                <a:cs typeface="Century Gothic"/>
                <a:sym typeface="Century Gothic"/>
              </a:rPr>
              <a:t>1</a:t>
            </a:r>
            <a:endParaRPr b="0" i="0" sz="2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6" name="Shape 626"/>
        <p:cNvGrpSpPr/>
        <p:nvPr/>
      </p:nvGrpSpPr>
      <p:grpSpPr>
        <a:xfrm>
          <a:off x="0" y="0"/>
          <a:ext cx="0" cy="0"/>
          <a:chOff x="0" y="0"/>
          <a:chExt cx="0" cy="0"/>
        </a:xfrm>
      </p:grpSpPr>
      <p:sp>
        <p:nvSpPr>
          <p:cNvPr id="627" name="Google Shape;627;p42"/>
          <p:cNvSpPr txBox="1"/>
          <p:nvPr>
            <p:ph type="title"/>
          </p:nvPr>
        </p:nvSpPr>
        <p:spPr>
          <a:xfrm>
            <a:off x="108466" y="287581"/>
            <a:ext cx="6193155"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chemeClr val="dk1"/>
                </a:solidFill>
                <a:latin typeface="Calibri"/>
                <a:ea typeface="Calibri"/>
                <a:cs typeface="Calibri"/>
                <a:sym typeface="Calibri"/>
              </a:rPr>
              <a:t>What is CloudFormation</a:t>
            </a:r>
            <a:endParaRPr/>
          </a:p>
        </p:txBody>
      </p:sp>
      <p:sp>
        <p:nvSpPr>
          <p:cNvPr id="628" name="Google Shape;628;p42"/>
          <p:cNvSpPr txBox="1"/>
          <p:nvPr/>
        </p:nvSpPr>
        <p:spPr>
          <a:xfrm>
            <a:off x="108465" y="1548638"/>
            <a:ext cx="11984217" cy="3470822"/>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libri"/>
                <a:ea typeface="Calibri"/>
                <a:cs typeface="Calibri"/>
                <a:sym typeface="Calibri"/>
              </a:rPr>
              <a:t>AWS CloudFormation provides a common language for you to describe and provision all the infrastructure resources in your cloud environment.</a:t>
            </a:r>
            <a:endParaRPr/>
          </a:p>
          <a:p>
            <a:pPr indent="-203200" lvl="0" marL="342900" marR="0" rtl="0" algn="l">
              <a:lnSpc>
                <a:spcPct val="100000"/>
              </a:lnSpc>
              <a:spcBef>
                <a:spcPts val="0"/>
              </a:spcBef>
              <a:spcAft>
                <a:spcPts val="0"/>
              </a:spcAft>
              <a:buClr>
                <a:schemeClr val="dk1"/>
              </a:buClr>
              <a:buSzPts val="2200"/>
              <a:buFont typeface="Noto Sans Symbols"/>
              <a:buNone/>
            </a:pPr>
            <a:r>
              <a:t/>
            </a:r>
            <a:endParaRPr b="0" i="0" sz="2200" u="none" cap="none" strike="noStrike">
              <a:solidFill>
                <a:srgbClr val="000000"/>
              </a:solidFill>
              <a:latin typeface="Calibri"/>
              <a:ea typeface="Calibri"/>
              <a:cs typeface="Calibri"/>
              <a:sym typeface="Calibri"/>
            </a:endParaRPr>
          </a:p>
          <a:p>
            <a:pPr indent="-342900" lvl="0" marL="355600" marR="344170" rtl="0" algn="l">
              <a:lnSpc>
                <a:spcPct val="100000"/>
              </a:lnSpc>
              <a:spcBef>
                <a:spcPts val="1645"/>
              </a:spcBef>
              <a:spcAft>
                <a:spcPts val="0"/>
              </a:spcAft>
              <a:buClr>
                <a:srgbClr val="000000"/>
              </a:buClr>
              <a:buSzPts val="2200"/>
              <a:buFont typeface="Noto Sans Symbols"/>
              <a:buChar char="▪"/>
            </a:pPr>
            <a:r>
              <a:rPr b="0" i="0" lang="en-US" sz="2200" u="none" cap="none" strike="noStrike">
                <a:solidFill>
                  <a:srgbClr val="000000"/>
                </a:solidFill>
                <a:latin typeface="Calibri"/>
                <a:ea typeface="Calibri"/>
                <a:cs typeface="Calibri"/>
                <a:sym typeface="Calibri"/>
              </a:rPr>
              <a:t>CloudFormation allows you to use a simple text file to model and  provision, in an automated and secure manner, all the resources  needed for your applications across all regions and accounts. This file  serves as the single source of truth for your cloud environment.</a:t>
            </a:r>
            <a:endParaRPr/>
          </a:p>
          <a:p>
            <a:pPr indent="-203200" lvl="0" marL="342900" marR="0" rtl="0" algn="l">
              <a:lnSpc>
                <a:spcPct val="100000"/>
              </a:lnSpc>
              <a:spcBef>
                <a:spcPts val="0"/>
              </a:spcBef>
              <a:spcAft>
                <a:spcPts val="0"/>
              </a:spcAft>
              <a:buClr>
                <a:schemeClr val="dk1"/>
              </a:buClr>
              <a:buSzPts val="2200"/>
              <a:buFont typeface="Noto Sans Symbols"/>
              <a:buNone/>
            </a:pPr>
            <a:r>
              <a:t/>
            </a:r>
            <a:endParaRPr b="0" i="0" sz="2200" u="none" cap="none" strike="noStrike">
              <a:solidFill>
                <a:srgbClr val="000000"/>
              </a:solidFill>
              <a:latin typeface="Calibri"/>
              <a:ea typeface="Calibri"/>
              <a:cs typeface="Calibri"/>
              <a:sym typeface="Calibri"/>
            </a:endParaRPr>
          </a:p>
          <a:p>
            <a:pPr indent="-342900" lvl="0" marL="355600" marR="45085" rtl="0" algn="l">
              <a:lnSpc>
                <a:spcPct val="100000"/>
              </a:lnSpc>
              <a:spcBef>
                <a:spcPts val="1640"/>
              </a:spcBef>
              <a:spcAft>
                <a:spcPts val="0"/>
              </a:spcAft>
              <a:buClr>
                <a:srgbClr val="000000"/>
              </a:buClr>
              <a:buSzPts val="2200"/>
              <a:buFont typeface="Noto Sans Symbols"/>
              <a:buChar char="▪"/>
            </a:pPr>
            <a:r>
              <a:rPr b="0" i="0" lang="en-US" sz="2200" u="none" cap="none" strike="noStrike">
                <a:solidFill>
                  <a:srgbClr val="000000"/>
                </a:solidFill>
                <a:latin typeface="Calibri"/>
                <a:ea typeface="Calibri"/>
                <a:cs typeface="Calibri"/>
                <a:sym typeface="Calibri"/>
              </a:rPr>
              <a:t>AWS CloudFormation is available at no additional charge, and you pay  only for the AWS resources needed to run your applications.</a:t>
            </a:r>
            <a:endParaRPr b="0" i="0" sz="2200" u="none" cap="none" strike="noStrike">
              <a:solidFill>
                <a:srgbClr val="000000"/>
              </a:solidFill>
              <a:latin typeface="Calibri"/>
              <a:ea typeface="Calibri"/>
              <a:cs typeface="Calibri"/>
              <a:sym typeface="Calibri"/>
            </a:endParaRPr>
          </a:p>
        </p:txBody>
      </p:sp>
      <p:sp>
        <p:nvSpPr>
          <p:cNvPr id="629" name="Google Shape;629;p42"/>
          <p:cNvSpPr/>
          <p:nvPr/>
        </p:nvSpPr>
        <p:spPr>
          <a:xfrm>
            <a:off x="10802746" y="1548638"/>
            <a:ext cx="107928" cy="19410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0" name="Google Shape;630;p42"/>
          <p:cNvSpPr/>
          <p:nvPr/>
        </p:nvSpPr>
        <p:spPr>
          <a:xfrm>
            <a:off x="10838942" y="3540190"/>
            <a:ext cx="8890" cy="38100"/>
          </a:xfrm>
          <a:custGeom>
            <a:rect b="b" l="l" r="r" t="t"/>
            <a:pathLst>
              <a:path extrusionOk="0" h="38100" w="8890">
                <a:moveTo>
                  <a:pt x="0" y="37652"/>
                </a:moveTo>
                <a:lnTo>
                  <a:pt x="8352" y="37652"/>
                </a:lnTo>
                <a:lnTo>
                  <a:pt x="8352" y="0"/>
                </a:lnTo>
                <a:lnTo>
                  <a:pt x="0" y="0"/>
                </a:lnTo>
                <a:lnTo>
                  <a:pt x="0" y="37652"/>
                </a:lnTo>
                <a:close/>
              </a:path>
            </a:pathLst>
          </a:custGeom>
          <a:solidFill>
            <a:srgbClr val="FFFFFF">
              <a:alpha val="5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 name="Google Shape;631;p42"/>
          <p:cNvSpPr/>
          <p:nvPr/>
        </p:nvSpPr>
        <p:spPr>
          <a:xfrm>
            <a:off x="10802746" y="3624326"/>
            <a:ext cx="105791" cy="142570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 name="Google Shape;632;p42"/>
          <p:cNvSpPr txBox="1"/>
          <p:nvPr/>
        </p:nvSpPr>
        <p:spPr>
          <a:xfrm>
            <a:off x="10661650" y="570992"/>
            <a:ext cx="2222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FFFFFF"/>
              </a:buClr>
              <a:buSzPts val="2800"/>
              <a:buFont typeface="Century Gothic"/>
              <a:buNone/>
            </a:pPr>
            <a:r>
              <a:rPr b="0" i="0" lang="en-US" sz="2800" u="none" cap="none" strike="noStrike">
                <a:solidFill>
                  <a:srgbClr val="FFFFFF"/>
                </a:solidFill>
                <a:latin typeface="Century Gothic"/>
                <a:ea typeface="Century Gothic"/>
                <a:cs typeface="Century Gothic"/>
                <a:sym typeface="Century Gothic"/>
              </a:rPr>
              <a:t>3</a:t>
            </a:r>
            <a:endParaRPr b="0" i="0" sz="2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6" name="Shape 636"/>
        <p:cNvGrpSpPr/>
        <p:nvPr/>
      </p:nvGrpSpPr>
      <p:grpSpPr>
        <a:xfrm>
          <a:off x="0" y="0"/>
          <a:ext cx="0" cy="0"/>
          <a:chOff x="0" y="0"/>
          <a:chExt cx="0" cy="0"/>
        </a:xfrm>
      </p:grpSpPr>
      <p:sp>
        <p:nvSpPr>
          <p:cNvPr id="637" name="Google Shape;637;p43"/>
          <p:cNvSpPr txBox="1"/>
          <p:nvPr>
            <p:ph type="title"/>
          </p:nvPr>
        </p:nvSpPr>
        <p:spPr>
          <a:xfrm>
            <a:off x="117826" y="165484"/>
            <a:ext cx="6995159"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chemeClr val="dk1"/>
                </a:solidFill>
                <a:latin typeface="Calibri"/>
                <a:ea typeface="Calibri"/>
                <a:cs typeface="Calibri"/>
                <a:sym typeface="Calibri"/>
              </a:rPr>
              <a:t>Benefits of CloudFormation</a:t>
            </a:r>
            <a:endParaRPr/>
          </a:p>
        </p:txBody>
      </p:sp>
      <p:sp>
        <p:nvSpPr>
          <p:cNvPr id="638" name="Google Shape;638;p43"/>
          <p:cNvSpPr txBox="1"/>
          <p:nvPr/>
        </p:nvSpPr>
        <p:spPr>
          <a:xfrm>
            <a:off x="724001" y="1510029"/>
            <a:ext cx="2026285" cy="45212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00000"/>
              </a:buClr>
              <a:buSzPts val="2250"/>
              <a:buFont typeface="Noto Sans Symbols"/>
              <a:buChar char="⮚"/>
            </a:pPr>
            <a:r>
              <a:rPr b="0" i="0" lang="en-US" sz="225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All In One</a:t>
            </a:r>
            <a:endParaRPr b="0" i="0" sz="2800" u="none" cap="none" strike="noStrike">
              <a:solidFill>
                <a:srgbClr val="000000"/>
              </a:solidFill>
              <a:latin typeface="Calibri"/>
              <a:ea typeface="Calibri"/>
              <a:cs typeface="Calibri"/>
              <a:sym typeface="Calibri"/>
            </a:endParaRPr>
          </a:p>
        </p:txBody>
      </p:sp>
      <p:sp>
        <p:nvSpPr>
          <p:cNvPr id="639" name="Google Shape;639;p43"/>
          <p:cNvSpPr txBox="1"/>
          <p:nvPr/>
        </p:nvSpPr>
        <p:spPr>
          <a:xfrm>
            <a:off x="724001" y="3171570"/>
            <a:ext cx="4261485" cy="45212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00000"/>
              </a:buClr>
              <a:buSzPts val="2250"/>
              <a:buFont typeface="Noto Sans Symbols"/>
              <a:buChar char="⮚"/>
            </a:pPr>
            <a:r>
              <a:rPr b="0" i="0" lang="en-US" sz="225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Deploy and Automate</a:t>
            </a:r>
            <a:endParaRPr b="0" i="0" sz="2800" u="none" cap="none" strike="noStrike">
              <a:solidFill>
                <a:srgbClr val="000000"/>
              </a:solidFill>
              <a:latin typeface="Calibri"/>
              <a:ea typeface="Calibri"/>
              <a:cs typeface="Calibri"/>
              <a:sym typeface="Calibri"/>
            </a:endParaRPr>
          </a:p>
        </p:txBody>
      </p:sp>
      <p:sp>
        <p:nvSpPr>
          <p:cNvPr id="640" name="Google Shape;640;p43"/>
          <p:cNvSpPr txBox="1"/>
          <p:nvPr/>
        </p:nvSpPr>
        <p:spPr>
          <a:xfrm>
            <a:off x="724001" y="4832680"/>
            <a:ext cx="4527550" cy="452120"/>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000000"/>
              </a:buClr>
              <a:buSzPts val="2250"/>
              <a:buFont typeface="Noto Sans Symbols"/>
              <a:buChar char="⮚"/>
            </a:pPr>
            <a:r>
              <a:rPr b="0" i="0" lang="en-US" sz="225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Infrastructure as a Code</a:t>
            </a:r>
            <a:endParaRPr b="0" i="0" sz="2800" u="none" cap="none" strike="noStrike">
              <a:solidFill>
                <a:srgbClr val="000000"/>
              </a:solidFill>
              <a:latin typeface="Calibri"/>
              <a:ea typeface="Calibri"/>
              <a:cs typeface="Calibri"/>
              <a:sym typeface="Calibri"/>
            </a:endParaRPr>
          </a:p>
        </p:txBody>
      </p:sp>
      <p:sp>
        <p:nvSpPr>
          <p:cNvPr id="641" name="Google Shape;641;p43"/>
          <p:cNvSpPr/>
          <p:nvPr/>
        </p:nvSpPr>
        <p:spPr>
          <a:xfrm>
            <a:off x="10802746" y="1548638"/>
            <a:ext cx="107928" cy="19410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2" name="Google Shape;642;p43"/>
          <p:cNvSpPr/>
          <p:nvPr/>
        </p:nvSpPr>
        <p:spPr>
          <a:xfrm>
            <a:off x="10838942" y="3540190"/>
            <a:ext cx="8890" cy="38100"/>
          </a:xfrm>
          <a:custGeom>
            <a:rect b="b" l="l" r="r" t="t"/>
            <a:pathLst>
              <a:path extrusionOk="0" h="38100" w="8890">
                <a:moveTo>
                  <a:pt x="0" y="37652"/>
                </a:moveTo>
                <a:lnTo>
                  <a:pt x="8352" y="37652"/>
                </a:lnTo>
                <a:lnTo>
                  <a:pt x="8352" y="0"/>
                </a:lnTo>
                <a:lnTo>
                  <a:pt x="0" y="0"/>
                </a:lnTo>
                <a:lnTo>
                  <a:pt x="0" y="37652"/>
                </a:lnTo>
                <a:close/>
              </a:path>
            </a:pathLst>
          </a:custGeom>
          <a:solidFill>
            <a:srgbClr val="FFFFFF">
              <a:alpha val="5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3" name="Google Shape;643;p43"/>
          <p:cNvSpPr/>
          <p:nvPr/>
        </p:nvSpPr>
        <p:spPr>
          <a:xfrm>
            <a:off x="10802746" y="3624326"/>
            <a:ext cx="105791" cy="142570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7" name="Shape 647"/>
        <p:cNvGrpSpPr/>
        <p:nvPr/>
      </p:nvGrpSpPr>
      <p:grpSpPr>
        <a:xfrm>
          <a:off x="0" y="0"/>
          <a:ext cx="0" cy="0"/>
          <a:chOff x="0" y="0"/>
          <a:chExt cx="0" cy="0"/>
        </a:xfrm>
      </p:grpSpPr>
      <p:sp>
        <p:nvSpPr>
          <p:cNvPr id="648" name="Google Shape;648;p44"/>
          <p:cNvSpPr txBox="1"/>
          <p:nvPr>
            <p:ph type="title"/>
          </p:nvPr>
        </p:nvSpPr>
        <p:spPr>
          <a:xfrm>
            <a:off x="359036" y="357632"/>
            <a:ext cx="3724275" cy="5668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solidFill>
                  <a:schemeClr val="dk1"/>
                </a:solidFill>
                <a:latin typeface="Calibri"/>
                <a:ea typeface="Calibri"/>
                <a:cs typeface="Calibri"/>
                <a:sym typeface="Calibri"/>
              </a:rPr>
              <a:t>How it Works ?</a:t>
            </a:r>
            <a:endParaRPr/>
          </a:p>
        </p:txBody>
      </p:sp>
      <p:sp>
        <p:nvSpPr>
          <p:cNvPr id="649" name="Google Shape;649;p44"/>
          <p:cNvSpPr/>
          <p:nvPr/>
        </p:nvSpPr>
        <p:spPr>
          <a:xfrm>
            <a:off x="158495" y="2284476"/>
            <a:ext cx="11903964" cy="3296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0" name="Google Shape;650;p44"/>
          <p:cNvSpPr/>
          <p:nvPr/>
        </p:nvSpPr>
        <p:spPr>
          <a:xfrm>
            <a:off x="10802746" y="1548638"/>
            <a:ext cx="107928" cy="19410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1" name="Google Shape;651;p44"/>
          <p:cNvSpPr/>
          <p:nvPr/>
        </p:nvSpPr>
        <p:spPr>
          <a:xfrm>
            <a:off x="10838942" y="3540190"/>
            <a:ext cx="8890" cy="38100"/>
          </a:xfrm>
          <a:custGeom>
            <a:rect b="b" l="l" r="r" t="t"/>
            <a:pathLst>
              <a:path extrusionOk="0" h="38100" w="8890">
                <a:moveTo>
                  <a:pt x="0" y="37652"/>
                </a:moveTo>
                <a:lnTo>
                  <a:pt x="8352" y="37652"/>
                </a:lnTo>
                <a:lnTo>
                  <a:pt x="8352" y="0"/>
                </a:lnTo>
                <a:lnTo>
                  <a:pt x="0" y="0"/>
                </a:lnTo>
                <a:lnTo>
                  <a:pt x="0" y="37652"/>
                </a:lnTo>
                <a:close/>
              </a:path>
            </a:pathLst>
          </a:custGeom>
          <a:solidFill>
            <a:srgbClr val="FFFFFF">
              <a:alpha val="5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2" name="Google Shape;652;p44"/>
          <p:cNvSpPr/>
          <p:nvPr/>
        </p:nvSpPr>
        <p:spPr>
          <a:xfrm>
            <a:off x="10802746" y="3624326"/>
            <a:ext cx="105791" cy="142570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3" name="Google Shape;653;p44"/>
          <p:cNvSpPr txBox="1"/>
          <p:nvPr/>
        </p:nvSpPr>
        <p:spPr>
          <a:xfrm>
            <a:off x="10661650" y="570992"/>
            <a:ext cx="222250"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FFFFFF"/>
              </a:buClr>
              <a:buSzPts val="2800"/>
              <a:buFont typeface="Century Gothic"/>
              <a:buNone/>
            </a:pPr>
            <a:r>
              <a:rPr b="0" i="0" lang="en-US" sz="2800" u="none" cap="none" strike="noStrike">
                <a:solidFill>
                  <a:srgbClr val="FFFFFF"/>
                </a:solidFill>
                <a:latin typeface="Century Gothic"/>
                <a:ea typeface="Century Gothic"/>
                <a:cs typeface="Century Gothic"/>
                <a:sym typeface="Century Gothic"/>
              </a:rPr>
              <a:t>7</a:t>
            </a:r>
            <a:endParaRPr b="0" i="0" sz="28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5"/>
          <p:cNvSpPr txBox="1"/>
          <p:nvPr>
            <p:ph type="title"/>
          </p:nvPr>
        </p:nvSpPr>
        <p:spPr>
          <a:xfrm>
            <a:off x="106702" y="5080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br>
              <a:rPr b="1" lang="en-US" sz="3600"/>
            </a:br>
            <a:r>
              <a:rPr b="1" lang="en-US" sz="3600"/>
              <a:t>What is CloudFormation Stack</a:t>
            </a:r>
            <a:br>
              <a:rPr b="1" lang="en-US" sz="3600"/>
            </a:br>
            <a:br>
              <a:rPr b="1" lang="en-US" sz="3600"/>
            </a:br>
            <a:r>
              <a:rPr b="1" lang="en-US" sz="3600"/>
              <a:t> </a:t>
            </a:r>
            <a:endParaRPr/>
          </a:p>
        </p:txBody>
      </p:sp>
      <p:sp>
        <p:nvSpPr>
          <p:cNvPr id="659" name="Google Shape;659;p45"/>
          <p:cNvSpPr txBox="1"/>
          <p:nvPr>
            <p:ph idx="1" type="body"/>
          </p:nvPr>
        </p:nvSpPr>
        <p:spPr>
          <a:xfrm>
            <a:off x="232667" y="96626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 stack is a collection of AWS resources that you can manage as a single unit.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Create, Update or Delete a collection of resources by creating, updating, or deleting stacks. </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All the resources in a stack are defined by the stack's AWS CloudFormation template.</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660" name="Google Shape;66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661" name="Google Shape;661;p45"/>
          <p:cNvPicPr preferRelativeResize="0"/>
          <p:nvPr/>
        </p:nvPicPr>
        <p:blipFill rotWithShape="1">
          <a:blip r:embed="rId3">
            <a:alphaModFix/>
          </a:blip>
          <a:srcRect b="0" l="0" r="0" t="0"/>
          <a:stretch/>
        </p:blipFill>
        <p:spPr>
          <a:xfrm>
            <a:off x="2195512" y="2966207"/>
            <a:ext cx="7800975" cy="339014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46"/>
          <p:cNvSpPr txBox="1"/>
          <p:nvPr>
            <p:ph type="title"/>
          </p:nvPr>
        </p:nvSpPr>
        <p:spPr>
          <a:xfrm>
            <a:off x="230981" y="0"/>
            <a:ext cx="10515600" cy="7778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Working with CloudFormation Templates</a:t>
            </a:r>
            <a:endParaRPr/>
          </a:p>
        </p:txBody>
      </p:sp>
      <p:sp>
        <p:nvSpPr>
          <p:cNvPr id="667" name="Google Shape;667;p46"/>
          <p:cNvSpPr txBox="1"/>
          <p:nvPr>
            <p:ph idx="1" type="body"/>
          </p:nvPr>
        </p:nvSpPr>
        <p:spPr>
          <a:xfrm>
            <a:off x="695325" y="3567112"/>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668" name="Google Shape;668;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descr="How AWS CloudFormation works" id="669" name="Google Shape;669;p46"/>
          <p:cNvPicPr preferRelativeResize="0"/>
          <p:nvPr/>
        </p:nvPicPr>
        <p:blipFill rotWithShape="1">
          <a:blip r:embed="rId3">
            <a:alphaModFix/>
          </a:blip>
          <a:srcRect b="0" l="0" r="0" t="0"/>
          <a:stretch/>
        </p:blipFill>
        <p:spPr>
          <a:xfrm>
            <a:off x="1905000" y="4427538"/>
            <a:ext cx="7291387" cy="2430462"/>
          </a:xfrm>
          <a:prstGeom prst="rect">
            <a:avLst/>
          </a:prstGeom>
          <a:noFill/>
          <a:ln>
            <a:noFill/>
          </a:ln>
        </p:spPr>
      </p:pic>
      <p:sp>
        <p:nvSpPr>
          <p:cNvPr id="670" name="Google Shape;670;p46"/>
          <p:cNvSpPr txBox="1"/>
          <p:nvPr/>
        </p:nvSpPr>
        <p:spPr>
          <a:xfrm>
            <a:off x="230981" y="572304"/>
            <a:ext cx="11444287" cy="3970318"/>
          </a:xfrm>
          <a:prstGeom prst="rect">
            <a:avLst/>
          </a:prstGeom>
          <a:noFill/>
          <a:ln>
            <a:noFill/>
          </a:ln>
        </p:spPr>
        <p:txBody>
          <a:bodyPr anchorCtr="0" anchor="t" bIns="45700" lIns="91425" spcFirstLastPara="1" rIns="91425" wrap="square" tIns="45700">
            <a:spAutoFit/>
          </a:bodyPr>
          <a:lstStyle/>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AWS Cloud Formation Templates helps to define and model AWS resources that can be created and updated. </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Templates are written in a format called JavaScript Object Notation (JSON). </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Requires a specific syntax and structure that depends on the types of resources being created and managed. </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Using templates helps to provision infrastructure in a repeatable and reliable way.</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Once templates are deployed or updated into the AWS environment, the collection of resources under management is called a “stack.” </a:t>
            </a:r>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libri"/>
                <a:ea typeface="Calibri"/>
                <a:cs typeface="Calibri"/>
                <a:sym typeface="Calibri"/>
              </a:rPr>
              <a:t>Stacks can be managed through the AWS Management Console, AWS Command Line Interface, or AWS CloudFormation APIs.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4" name="Shape 674"/>
        <p:cNvGrpSpPr/>
        <p:nvPr/>
      </p:nvGrpSpPr>
      <p:grpSpPr>
        <a:xfrm>
          <a:off x="0" y="0"/>
          <a:ext cx="0" cy="0"/>
          <a:chOff x="0" y="0"/>
          <a:chExt cx="0" cy="0"/>
        </a:xfrm>
      </p:grpSpPr>
      <p:sp>
        <p:nvSpPr>
          <p:cNvPr id="675" name="Google Shape;675;p47"/>
          <p:cNvSpPr txBox="1"/>
          <p:nvPr>
            <p:ph type="title"/>
          </p:nvPr>
        </p:nvSpPr>
        <p:spPr>
          <a:xfrm>
            <a:off x="75025" y="80287"/>
            <a:ext cx="10383774" cy="1468351"/>
          </a:xfrm>
          <a:prstGeom prst="rect">
            <a:avLst/>
          </a:prstGeom>
          <a:noFill/>
          <a:ln>
            <a:noFill/>
          </a:ln>
        </p:spPr>
        <p:txBody>
          <a:bodyPr anchorCtr="0" anchor="t" bIns="0" lIns="0" spcFirstLastPara="1" rIns="0" wrap="square" tIns="158750">
            <a:spAutoFit/>
          </a:bodyPr>
          <a:lstStyle/>
          <a:p>
            <a:pPr indent="0" lvl="0" marL="281940" rtl="0" algn="l">
              <a:lnSpc>
                <a:spcPct val="100000"/>
              </a:lnSpc>
              <a:spcBef>
                <a:spcPts val="0"/>
              </a:spcBef>
              <a:spcAft>
                <a:spcPts val="0"/>
              </a:spcAft>
              <a:buNone/>
            </a:pPr>
            <a:r>
              <a:rPr b="1" lang="en-US" sz="3600">
                <a:solidFill>
                  <a:schemeClr val="dk1"/>
                </a:solidFill>
                <a:latin typeface="Calibri"/>
                <a:ea typeface="Calibri"/>
                <a:cs typeface="Calibri"/>
                <a:sym typeface="Calibri"/>
              </a:rPr>
              <a:t>Overview of CloudFormation Template</a:t>
            </a:r>
            <a:endParaRPr/>
          </a:p>
          <a:p>
            <a:pPr indent="0" lvl="0" marL="12700" marR="5080" rtl="0" algn="l">
              <a:lnSpc>
                <a:spcPct val="100000"/>
              </a:lnSpc>
              <a:spcBef>
                <a:spcPts val="645"/>
              </a:spcBef>
              <a:spcAft>
                <a:spcPts val="0"/>
              </a:spcAft>
              <a:buNone/>
            </a:pPr>
            <a:r>
              <a:rPr lang="en-US" sz="2200">
                <a:solidFill>
                  <a:schemeClr val="dk1"/>
                </a:solidFill>
                <a:latin typeface="Calibri"/>
                <a:ea typeface="Calibri"/>
                <a:cs typeface="Calibri"/>
                <a:sym typeface="Calibri"/>
              </a:rPr>
              <a:t>A template is a JSON- or YAML-formatted text file that describes your AWS  infrastructure. The 6 objects of Template is given below</a:t>
            </a:r>
            <a:endParaRPr/>
          </a:p>
        </p:txBody>
      </p:sp>
      <p:sp>
        <p:nvSpPr>
          <p:cNvPr id="676" name="Google Shape;676;p47"/>
          <p:cNvSpPr txBox="1"/>
          <p:nvPr/>
        </p:nvSpPr>
        <p:spPr>
          <a:xfrm>
            <a:off x="455168" y="2147530"/>
            <a:ext cx="3238500" cy="2616200"/>
          </a:xfrm>
          <a:prstGeom prst="rect">
            <a:avLst/>
          </a:prstGeom>
          <a:noFill/>
          <a:ln>
            <a:noFill/>
          </a:ln>
        </p:spPr>
        <p:txBody>
          <a:bodyPr anchorCtr="0" anchor="t" bIns="0" lIns="0" spcFirstLastPara="1" rIns="0" wrap="square" tIns="139700">
            <a:spAutoFit/>
          </a:bodyPr>
          <a:lstStyle/>
          <a:p>
            <a:pPr indent="-342900" lvl="0" marL="355600" marR="0" rtl="0" algn="l">
              <a:lnSpc>
                <a:spcPct val="100000"/>
              </a:lnSpc>
              <a:spcBef>
                <a:spcPts val="0"/>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Format version</a:t>
            </a:r>
            <a:endParaRPr/>
          </a:p>
          <a:p>
            <a:pPr indent="-342900" lvl="0" marL="355600" marR="0" rtl="0" algn="l">
              <a:lnSpc>
                <a:spcPct val="100000"/>
              </a:lnSpc>
              <a:spcBef>
                <a:spcPts val="1000"/>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Description</a:t>
            </a:r>
            <a:endParaRPr b="0" i="0" sz="2000" u="none" cap="none" strike="noStrike">
              <a:solidFill>
                <a:srgbClr val="000000"/>
              </a:solidFill>
              <a:latin typeface="Calibri"/>
              <a:ea typeface="Calibri"/>
              <a:cs typeface="Calibri"/>
              <a:sym typeface="Calibri"/>
            </a:endParaRPr>
          </a:p>
          <a:p>
            <a:pPr indent="-342900" lvl="0" marL="355600" marR="0" rtl="0" algn="l">
              <a:lnSpc>
                <a:spcPct val="100000"/>
              </a:lnSpc>
              <a:spcBef>
                <a:spcPts val="994"/>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Parameters</a:t>
            </a:r>
            <a:endParaRPr/>
          </a:p>
          <a:p>
            <a:pPr indent="-342900" lvl="0" marL="355600" marR="0" rtl="0" algn="l">
              <a:lnSpc>
                <a:spcPct val="100000"/>
              </a:lnSpc>
              <a:spcBef>
                <a:spcPts val="1010"/>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Mappings</a:t>
            </a:r>
            <a:endParaRPr b="0" i="0" sz="2000" u="none" cap="none" strike="noStrike">
              <a:solidFill>
                <a:srgbClr val="000000"/>
              </a:solidFill>
              <a:latin typeface="Calibri"/>
              <a:ea typeface="Calibri"/>
              <a:cs typeface="Calibri"/>
              <a:sym typeface="Calibri"/>
            </a:endParaRPr>
          </a:p>
          <a:p>
            <a:pPr indent="-342900" lvl="0" marL="355600" marR="0" rtl="0" algn="l">
              <a:lnSpc>
                <a:spcPct val="100000"/>
              </a:lnSpc>
              <a:spcBef>
                <a:spcPts val="994"/>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Resources (Mandatory)</a:t>
            </a:r>
            <a:endParaRPr b="0" i="0" sz="2000" u="none" cap="none" strike="noStrike">
              <a:solidFill>
                <a:srgbClr val="000000"/>
              </a:solidFill>
              <a:latin typeface="Calibri"/>
              <a:ea typeface="Calibri"/>
              <a:cs typeface="Calibri"/>
              <a:sym typeface="Calibri"/>
            </a:endParaRPr>
          </a:p>
          <a:p>
            <a:pPr indent="-342900" lvl="0" marL="355600" marR="0" rtl="0" algn="l">
              <a:lnSpc>
                <a:spcPct val="100000"/>
              </a:lnSpc>
              <a:spcBef>
                <a:spcPts val="994"/>
              </a:spcBef>
              <a:spcAft>
                <a:spcPts val="0"/>
              </a:spcAft>
              <a:buClr>
                <a:srgbClr val="000000"/>
              </a:buClr>
              <a:buSzPts val="1600"/>
              <a:buFont typeface="Noto Sans Symbols"/>
              <a:buChar char="▪"/>
            </a:pPr>
            <a:r>
              <a:rPr b="0" i="0" lang="en-US" sz="2000" u="none" cap="none" strike="noStrike">
                <a:solidFill>
                  <a:srgbClr val="000000"/>
                </a:solidFill>
                <a:latin typeface="Calibri"/>
                <a:ea typeface="Calibri"/>
                <a:cs typeface="Calibri"/>
                <a:sym typeface="Calibri"/>
              </a:rPr>
              <a:t>Outputs</a:t>
            </a:r>
            <a:endParaRPr b="0" i="0" sz="2000" u="none" cap="none" strike="noStrike">
              <a:solidFill>
                <a:srgbClr val="000000"/>
              </a:solidFill>
              <a:latin typeface="Calibri"/>
              <a:ea typeface="Calibri"/>
              <a:cs typeface="Calibri"/>
              <a:sym typeface="Calibri"/>
            </a:endParaRPr>
          </a:p>
        </p:txBody>
      </p:sp>
      <p:sp>
        <p:nvSpPr>
          <p:cNvPr id="677" name="Google Shape;677;p47"/>
          <p:cNvSpPr/>
          <p:nvPr/>
        </p:nvSpPr>
        <p:spPr>
          <a:xfrm>
            <a:off x="5470272" y="1797345"/>
            <a:ext cx="5332474" cy="4090416"/>
          </a:xfrm>
          <a:prstGeom prst="rect">
            <a:avLst/>
          </a:prstGeom>
          <a:blipFill rotWithShape="1">
            <a:blip r:embed="rId3">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8" name="Google Shape;678;p47"/>
          <p:cNvSpPr/>
          <p:nvPr/>
        </p:nvSpPr>
        <p:spPr>
          <a:xfrm>
            <a:off x="10802746" y="1548638"/>
            <a:ext cx="107928" cy="19410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9" name="Google Shape;679;p47"/>
          <p:cNvSpPr/>
          <p:nvPr/>
        </p:nvSpPr>
        <p:spPr>
          <a:xfrm>
            <a:off x="10838942" y="3540190"/>
            <a:ext cx="8890" cy="38100"/>
          </a:xfrm>
          <a:custGeom>
            <a:rect b="b" l="l" r="r" t="t"/>
            <a:pathLst>
              <a:path extrusionOk="0" h="38100" w="8890">
                <a:moveTo>
                  <a:pt x="0" y="37652"/>
                </a:moveTo>
                <a:lnTo>
                  <a:pt x="8352" y="37652"/>
                </a:lnTo>
                <a:lnTo>
                  <a:pt x="8352" y="0"/>
                </a:lnTo>
                <a:lnTo>
                  <a:pt x="0" y="0"/>
                </a:lnTo>
                <a:lnTo>
                  <a:pt x="0" y="37652"/>
                </a:lnTo>
                <a:close/>
              </a:path>
            </a:pathLst>
          </a:custGeom>
          <a:solidFill>
            <a:srgbClr val="FFFFFF">
              <a:alpha val="5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0" name="Google Shape;680;p47"/>
          <p:cNvSpPr/>
          <p:nvPr/>
        </p:nvSpPr>
        <p:spPr>
          <a:xfrm>
            <a:off x="10802746" y="3624326"/>
            <a:ext cx="105791" cy="142570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8"/>
          <p:cNvSpPr txBox="1"/>
          <p:nvPr>
            <p:ph type="title"/>
          </p:nvPr>
        </p:nvSpPr>
        <p:spPr>
          <a:xfrm>
            <a:off x="190928" y="165100"/>
            <a:ext cx="10515600" cy="663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0C0C"/>
              </a:buClr>
              <a:buSzPts val="3600"/>
              <a:buFont typeface="Calibri"/>
              <a:buNone/>
            </a:pPr>
            <a:r>
              <a:rPr b="1" lang="en-US" sz="3600">
                <a:solidFill>
                  <a:srgbClr val="0C0C0C"/>
                </a:solidFill>
              </a:rPr>
              <a:t> Template Anatomy</a:t>
            </a:r>
            <a:endParaRPr/>
          </a:p>
        </p:txBody>
      </p:sp>
      <p:sp>
        <p:nvSpPr>
          <p:cNvPr id="686" name="Google Shape;686;p48"/>
          <p:cNvSpPr txBox="1"/>
          <p:nvPr>
            <p:ph idx="1" type="body"/>
          </p:nvPr>
        </p:nvSpPr>
        <p:spPr>
          <a:xfrm>
            <a:off x="190928" y="828675"/>
            <a:ext cx="10696575" cy="56959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Calibri"/>
                <a:ea typeface="Calibri"/>
                <a:cs typeface="Calibri"/>
                <a:sym typeface="Calibri"/>
              </a:rPr>
              <a:t> </a:t>
            </a:r>
            <a:r>
              <a:rPr b="1" lang="en-US" sz="1800">
                <a:latin typeface="Calibri"/>
                <a:ea typeface="Calibri"/>
                <a:cs typeface="Calibri"/>
                <a:sym typeface="Calibri"/>
              </a:rPr>
              <a:t>Format Version (optional)</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The AWS CloudFormation template version that the template conforms to. T</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Description (optional)</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A text string that describes the template. This section must always follow the template format version section.</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Metadata (optional)</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Objects that provide additional information about the template.</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Parameters (optional)</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Values to pass to your template at runtime (when you create or update a stack). Y</a:t>
            </a:r>
            <a:endParaRPr/>
          </a:p>
          <a:p>
            <a:pPr indent="0" lvl="0" marL="0" rtl="0" algn="l">
              <a:lnSpc>
                <a:spcPct val="90000"/>
              </a:lnSpc>
              <a:spcBef>
                <a:spcPts val="1000"/>
              </a:spcBef>
              <a:spcAft>
                <a:spcPts val="0"/>
              </a:spcAft>
              <a:buClr>
                <a:schemeClr val="dk1"/>
              </a:buClr>
              <a:buSzPts val="1800"/>
              <a:buNone/>
            </a:pPr>
            <a:r>
              <a:t/>
            </a:r>
            <a:endParaRPr b="1" sz="1800">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None/>
            </a:pPr>
            <a:r>
              <a:rPr b="1" lang="en-US" sz="1800">
                <a:latin typeface="Calibri"/>
                <a:ea typeface="Calibri"/>
                <a:cs typeface="Calibri"/>
                <a:sym typeface="Calibri"/>
              </a:rPr>
              <a:t>Mappings (optional)</a:t>
            </a:r>
            <a:endParaRPr/>
          </a:p>
          <a:p>
            <a:pPr indent="-228600" lvl="0" marL="228600" rtl="0" algn="l">
              <a:lnSpc>
                <a:spcPct val="90000"/>
              </a:lnSpc>
              <a:spcBef>
                <a:spcPts val="1000"/>
              </a:spcBef>
              <a:spcAft>
                <a:spcPts val="0"/>
              </a:spcAft>
              <a:buClr>
                <a:schemeClr val="dk1"/>
              </a:buClr>
              <a:buSzPts val="1800"/>
              <a:buChar char="•"/>
            </a:pPr>
            <a:r>
              <a:rPr lang="en-US" sz="1800">
                <a:latin typeface="Calibri"/>
                <a:ea typeface="Calibri"/>
                <a:cs typeface="Calibri"/>
                <a:sym typeface="Calibri"/>
              </a:rPr>
              <a:t>A mapping of keys and associated values that you can use to specify conditional parameter values, similar to a lookup table.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9"/>
          <p:cNvSpPr txBox="1"/>
          <p:nvPr>
            <p:ph idx="1" type="body"/>
          </p:nvPr>
        </p:nvSpPr>
        <p:spPr>
          <a:xfrm>
            <a:off x="161925" y="831587"/>
            <a:ext cx="11191875" cy="51863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Conditions (optional)</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Conditions that control whether certain resources are created or whether certain resource properties are assigned a value during stack creation or update.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Transform (optional)</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For serverless applications (also referred to as Lambda-based applications), specifies the version of the AWS Serverless Application Model (AWS SAM) to use.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Resources (required)</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Specifies the stack resources and their properties, such as an Amazon Elastic Compute Cloud instance or an Amazon Simple Storage Service bucket. </a:t>
            </a:r>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rPr b="1" lang="en-US" sz="2000">
                <a:latin typeface="Calibri"/>
                <a:ea typeface="Calibri"/>
                <a:cs typeface="Calibri"/>
                <a:sym typeface="Calibri"/>
              </a:rPr>
              <a:t>Outputs (optional)</a:t>
            </a:r>
            <a:endParaRPr/>
          </a:p>
          <a:p>
            <a:pPr indent="0" lvl="0" marL="0" rtl="0" algn="l">
              <a:lnSpc>
                <a:spcPct val="90000"/>
              </a:lnSpc>
              <a:spcBef>
                <a:spcPts val="1000"/>
              </a:spcBef>
              <a:spcAft>
                <a:spcPts val="0"/>
              </a:spcAft>
              <a:buClr>
                <a:schemeClr val="dk1"/>
              </a:buClr>
              <a:buSzPts val="2000"/>
              <a:buNone/>
            </a:pPr>
            <a:r>
              <a:rPr lang="en-US" sz="2000">
                <a:latin typeface="Calibri"/>
                <a:ea typeface="Calibri"/>
                <a:cs typeface="Calibri"/>
                <a:sym typeface="Calibri"/>
              </a:rPr>
              <a:t>Describes the values that are returned whenever you view your stack's properties. </a:t>
            </a:r>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sp>
        <p:nvSpPr>
          <p:cNvPr id="692" name="Google Shape;692;p49"/>
          <p:cNvSpPr txBox="1"/>
          <p:nvPr/>
        </p:nvSpPr>
        <p:spPr>
          <a:xfrm>
            <a:off x="161925" y="185256"/>
            <a:ext cx="74485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C0C0C"/>
              </a:buClr>
              <a:buSzPts val="3600"/>
              <a:buFont typeface="Calibri"/>
              <a:buNone/>
            </a:pPr>
            <a:r>
              <a:rPr b="1" i="0" lang="en-US" sz="3600" u="none" cap="none" strike="noStrike">
                <a:solidFill>
                  <a:srgbClr val="0C0C0C"/>
                </a:solidFill>
                <a:latin typeface="Calibri"/>
                <a:ea typeface="Calibri"/>
                <a:cs typeface="Calibri"/>
                <a:sym typeface="Calibri"/>
              </a:rPr>
              <a:t> Template Anatomy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
          <p:cNvSpPr txBox="1"/>
          <p:nvPr>
            <p:ph idx="1" type="body"/>
          </p:nvPr>
        </p:nvSpPr>
        <p:spPr>
          <a:xfrm>
            <a:off x="513814" y="409751"/>
            <a:ext cx="10515600" cy="49609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t/>
            </a:r>
            <a:endParaRPr b="1"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t/>
            </a:r>
            <a:endParaRPr b="1"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t/>
            </a:r>
            <a:endParaRPr b="1"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t/>
            </a:r>
            <a:endParaRPr b="1"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rPr b="1" lang="en-US" sz="3600">
                <a:latin typeface="Calibri"/>
                <a:ea typeface="Calibri"/>
                <a:cs typeface="Calibri"/>
                <a:sym typeface="Calibri"/>
              </a:rPr>
              <a:t>            IMPORTANT AWS DEVOPS SERVICES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0"/>
          <p:cNvSpPr txBox="1"/>
          <p:nvPr>
            <p:ph type="title"/>
          </p:nvPr>
        </p:nvSpPr>
        <p:spPr>
          <a:xfrm>
            <a:off x="323850" y="5124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Using Change Sets with Stacks</a:t>
            </a:r>
            <a:endParaRPr/>
          </a:p>
        </p:txBody>
      </p:sp>
      <p:sp>
        <p:nvSpPr>
          <p:cNvPr id="698" name="Google Shape;698;p50"/>
          <p:cNvSpPr txBox="1"/>
          <p:nvPr>
            <p:ph idx="1" type="body"/>
          </p:nvPr>
        </p:nvSpPr>
        <p:spPr>
          <a:xfrm>
            <a:off x="143838" y="1047964"/>
            <a:ext cx="11260477" cy="54966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Updating or Modifying stack's resources is very simple.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Updating a stack can be easily done by creating a change set by submitting a modified version of the original stack template, different input parameter values, or both.</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AWS CloudFormation compares the modified template with the original template and generates a change set.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The change set lists the proposed changes.</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After reviewing the changes,  one can execute the change set to update the stack or you create a new change set.</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699" name="Google Shape;69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pic>
        <p:nvPicPr>
          <p:cNvPr id="700" name="Google Shape;700;p50"/>
          <p:cNvPicPr preferRelativeResize="0"/>
          <p:nvPr/>
        </p:nvPicPr>
        <p:blipFill rotWithShape="1">
          <a:blip r:embed="rId3">
            <a:alphaModFix/>
          </a:blip>
          <a:srcRect b="0" l="0" r="0" t="0"/>
          <a:stretch/>
        </p:blipFill>
        <p:spPr>
          <a:xfrm>
            <a:off x="323850" y="3937113"/>
            <a:ext cx="10763250" cy="269594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1"/>
          <p:cNvSpPr txBox="1"/>
          <p:nvPr>
            <p:ph type="title"/>
          </p:nvPr>
        </p:nvSpPr>
        <p:spPr>
          <a:xfrm>
            <a:off x="221215" y="42428"/>
            <a:ext cx="10515600" cy="59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 Overview of CloudFormation Designer</a:t>
            </a:r>
            <a:endParaRPr/>
          </a:p>
        </p:txBody>
      </p:sp>
      <p:sp>
        <p:nvSpPr>
          <p:cNvPr id="706" name="Google Shape;706;p51"/>
          <p:cNvSpPr txBox="1"/>
          <p:nvPr>
            <p:ph idx="1" type="body"/>
          </p:nvPr>
        </p:nvSpPr>
        <p:spPr>
          <a:xfrm>
            <a:off x="178835" y="639328"/>
            <a:ext cx="11791950" cy="51196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alibri"/>
                <a:ea typeface="Calibri"/>
                <a:cs typeface="Calibri"/>
                <a:sym typeface="Calibri"/>
              </a:rPr>
              <a:t>AWS CloudFormation Designer (Designer) is a graphic tool for creating, viewing, and modifying AWS CloudFormation templates.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Easily create the template , using a drag-and-drop interface, and then edit their details using the integrated JSON and YAML editor. </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latin typeface="Calibri"/>
                <a:ea typeface="Calibri"/>
                <a:cs typeface="Calibri"/>
                <a:sym typeface="Calibri"/>
              </a:rPr>
              <a:t>AWS CloudFormation Designer helps to quickly see the interrelationship between a template's resources and easily modify templates.</a:t>
            </a:r>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a:p>
            <a:pPr indent="-101600" lvl="0" marL="228600" rtl="0" algn="l">
              <a:lnSpc>
                <a:spcPct val="90000"/>
              </a:lnSpc>
              <a:spcBef>
                <a:spcPts val="1000"/>
              </a:spcBef>
              <a:spcAft>
                <a:spcPts val="0"/>
              </a:spcAft>
              <a:buClr>
                <a:schemeClr val="dk1"/>
              </a:buClr>
              <a:buSzPts val="2000"/>
              <a:buFont typeface="Noto Sans Symbols"/>
              <a:buNone/>
            </a:pPr>
            <a:r>
              <a:t/>
            </a:r>
            <a:endParaRPr sz="2000">
              <a:latin typeface="Calibri"/>
              <a:ea typeface="Calibri"/>
              <a:cs typeface="Calibri"/>
              <a:sym typeface="Calibri"/>
            </a:endParaRPr>
          </a:p>
        </p:txBody>
      </p:sp>
      <p:sp>
        <p:nvSpPr>
          <p:cNvPr id="707" name="Google Shape;70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
        <p:nvSpPr>
          <p:cNvPr id="708" name="Google Shape;708;p51"/>
          <p:cNvSpPr/>
          <p:nvPr/>
        </p:nvSpPr>
        <p:spPr>
          <a:xfrm>
            <a:off x="4381499" y="2705099"/>
            <a:ext cx="3648075" cy="3651252"/>
          </a:xfrm>
          <a:prstGeom prst="rect">
            <a:avLst/>
          </a:prstGeom>
          <a:blipFill rotWithShape="1">
            <a:blip r:embed="rId3">
              <a:alphaModFix/>
            </a:blip>
            <a:stretch>
              <a:fillRect b="0" l="0" r="0" t="0"/>
            </a:stretch>
          </a:blipFill>
          <a:ln cap="flat" cmpd="sng" w="9525">
            <a:solidFill>
              <a:schemeClr val="dk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2"/>
          <p:cNvSpPr txBox="1"/>
          <p:nvPr>
            <p:ph type="title"/>
          </p:nvPr>
        </p:nvSpPr>
        <p:spPr>
          <a:xfrm>
            <a:off x="14983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 Benefits of using CloudFormation Designer</a:t>
            </a:r>
            <a:endParaRPr/>
          </a:p>
        </p:txBody>
      </p:sp>
      <p:sp>
        <p:nvSpPr>
          <p:cNvPr id="714" name="Google Shape;714;p52"/>
          <p:cNvSpPr txBox="1"/>
          <p:nvPr>
            <p:ph idx="1" type="body"/>
          </p:nvPr>
        </p:nvSpPr>
        <p:spPr>
          <a:xfrm>
            <a:off x="277403" y="1492106"/>
            <a:ext cx="11107220" cy="50468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100"/>
              <a:buFont typeface="Noto Sans Symbols"/>
              <a:buChar char="▪"/>
            </a:pPr>
            <a:r>
              <a:rPr lang="en-US" sz="2100">
                <a:latin typeface="Calibri"/>
                <a:ea typeface="Calibri"/>
                <a:cs typeface="Calibri"/>
                <a:sym typeface="Calibri"/>
              </a:rPr>
              <a:t>Allows to see graphic representations of the resources in your template, it simplifies template authoring, and it simplifies template editing.</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Graphic representation of the resources that are included in a template and how they relate to each other provides.</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2100"/>
              <a:buFont typeface="Noto Sans Symbols"/>
              <a:buChar char="▪"/>
            </a:pPr>
            <a:r>
              <a:rPr lang="en-US" sz="2100">
                <a:latin typeface="Calibri"/>
                <a:ea typeface="Calibri"/>
                <a:cs typeface="Calibri"/>
                <a:sym typeface="Calibri"/>
              </a:rPr>
              <a:t>Designer defines the information about your resources, such as their size and relative position, in template metadata. </a:t>
            </a:r>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0" lvl="0" marL="0" rtl="0" algn="l">
              <a:lnSpc>
                <a:spcPct val="90000"/>
              </a:lnSpc>
              <a:spcBef>
                <a:spcPts val="1000"/>
              </a:spcBef>
              <a:spcAft>
                <a:spcPts val="0"/>
              </a:spcAft>
              <a:buClr>
                <a:schemeClr val="dk1"/>
              </a:buClr>
              <a:buSzPts val="2100"/>
              <a:buNone/>
            </a:pPr>
            <a:r>
              <a:t/>
            </a:r>
            <a:endParaRPr sz="2100">
              <a:latin typeface="Calibri"/>
              <a:ea typeface="Calibri"/>
              <a:cs typeface="Calibri"/>
              <a:sym typeface="Calibri"/>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a:p>
            <a:pPr indent="-95250" lvl="0" marL="228600" rtl="0" algn="l">
              <a:lnSpc>
                <a:spcPct val="90000"/>
              </a:lnSpc>
              <a:spcBef>
                <a:spcPts val="1000"/>
              </a:spcBef>
              <a:spcAft>
                <a:spcPts val="0"/>
              </a:spcAft>
              <a:buClr>
                <a:schemeClr val="dk1"/>
              </a:buClr>
              <a:buSzPts val="2100"/>
              <a:buFont typeface="Noto Sans Symbols"/>
              <a:buNone/>
            </a:pPr>
            <a:r>
              <a:t/>
            </a:r>
            <a:endParaRPr sz="2100">
              <a:latin typeface="Calibri"/>
              <a:ea typeface="Calibri"/>
              <a:cs typeface="Calibri"/>
              <a:sym typeface="Calibri"/>
            </a:endParaRPr>
          </a:p>
        </p:txBody>
      </p:sp>
      <p:sp>
        <p:nvSpPr>
          <p:cNvPr id="715" name="Google Shape;71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CHAITANYA R GAAJULA - ALL COPYRIGHTS RESERVED</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3"/>
          <p:cNvSpPr txBox="1"/>
          <p:nvPr>
            <p:ph idx="1" type="body"/>
          </p:nvPr>
        </p:nvSpPr>
        <p:spPr>
          <a:xfrm>
            <a:off x="1609725" y="158750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None/>
            </a:pPr>
            <a:r>
              <a:t/>
            </a:r>
            <a:endParaRPr sz="4400"/>
          </a:p>
          <a:p>
            <a:pPr indent="0" lvl="0" marL="0" rtl="0" algn="l">
              <a:lnSpc>
                <a:spcPct val="90000"/>
              </a:lnSpc>
              <a:spcBef>
                <a:spcPts val="1000"/>
              </a:spcBef>
              <a:spcAft>
                <a:spcPts val="0"/>
              </a:spcAft>
              <a:buClr>
                <a:schemeClr val="dk1"/>
              </a:buClr>
              <a:buSzPts val="4400"/>
              <a:buNone/>
            </a:pPr>
            <a:r>
              <a:t/>
            </a:r>
            <a:endParaRPr sz="4400"/>
          </a:p>
          <a:p>
            <a:pPr indent="0" lvl="0" marL="0" rtl="0" algn="l">
              <a:lnSpc>
                <a:spcPct val="90000"/>
              </a:lnSpc>
              <a:spcBef>
                <a:spcPts val="1000"/>
              </a:spcBef>
              <a:spcAft>
                <a:spcPts val="0"/>
              </a:spcAft>
              <a:buClr>
                <a:schemeClr val="dk1"/>
              </a:buClr>
              <a:buSzPts val="4400"/>
              <a:buNone/>
            </a:pPr>
            <a:r>
              <a:rPr lang="en-US" sz="4400"/>
              <a:t>      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
          <p:cNvSpPr txBox="1"/>
          <p:nvPr>
            <p:ph type="title"/>
          </p:nvPr>
        </p:nvSpPr>
        <p:spPr>
          <a:xfrm>
            <a:off x="232025" y="15622"/>
            <a:ext cx="10515600" cy="9516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br>
              <a:rPr b="1" i="0" lang="en-US" sz="3600" u="none" strike="noStrike">
                <a:latin typeface="Calibri"/>
                <a:ea typeface="Calibri"/>
                <a:cs typeface="Calibri"/>
                <a:sym typeface="Calibri"/>
              </a:rPr>
            </a:br>
            <a:r>
              <a:rPr b="1" i="0" lang="en-US" sz="3600" u="none" strike="noStrike">
                <a:latin typeface="Calibri"/>
                <a:ea typeface="Calibri"/>
                <a:cs typeface="Calibri"/>
                <a:sym typeface="Calibri"/>
              </a:rPr>
              <a:t>Continuous Integration and Continuous Delivery</a:t>
            </a:r>
            <a:br>
              <a:rPr b="1" i="0" lang="en-US" sz="3600">
                <a:latin typeface="Calibri"/>
                <a:ea typeface="Calibri"/>
                <a:cs typeface="Calibri"/>
                <a:sym typeface="Calibri"/>
              </a:rPr>
            </a:br>
            <a:endParaRPr b="1" sz="3600">
              <a:latin typeface="Calibri"/>
              <a:ea typeface="Calibri"/>
              <a:cs typeface="Calibri"/>
              <a:sym typeface="Calibri"/>
            </a:endParaRPr>
          </a:p>
        </p:txBody>
      </p:sp>
      <p:pic>
        <p:nvPicPr>
          <p:cNvPr id="314" name="Google Shape;314;p6"/>
          <p:cNvPicPr preferRelativeResize="0"/>
          <p:nvPr>
            <p:ph idx="1" type="body"/>
          </p:nvPr>
        </p:nvPicPr>
        <p:blipFill rotWithShape="1">
          <a:blip r:embed="rId3">
            <a:alphaModFix/>
          </a:blip>
          <a:srcRect b="0" l="0" r="0" t="0"/>
          <a:stretch/>
        </p:blipFill>
        <p:spPr>
          <a:xfrm>
            <a:off x="838200" y="2294028"/>
            <a:ext cx="10515600" cy="3414531"/>
          </a:xfrm>
          <a:prstGeom prst="rect">
            <a:avLst/>
          </a:prstGeom>
          <a:noFill/>
          <a:ln>
            <a:noFill/>
          </a:ln>
        </p:spPr>
      </p:pic>
      <p:sp>
        <p:nvSpPr>
          <p:cNvPr id="315" name="Google Shape;315;p6"/>
          <p:cNvSpPr txBox="1"/>
          <p:nvPr/>
        </p:nvSpPr>
        <p:spPr>
          <a:xfrm>
            <a:off x="439033" y="957017"/>
            <a:ext cx="11752967"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The AWS Developer Tools help you securely store and version your application's source code and automatically build, test, and deploy your application to AWS or your on-premises environment.</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
          <p:cNvSpPr txBox="1"/>
          <p:nvPr>
            <p:ph type="title"/>
          </p:nvPr>
        </p:nvSpPr>
        <p:spPr>
          <a:xfrm>
            <a:off x="-2336259" y="19046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br>
              <a:rPr b="1" i="0" lang="en-US" sz="3600" u="none" strike="noStrike">
                <a:latin typeface="Calibri"/>
                <a:ea typeface="Calibri"/>
                <a:cs typeface="Calibri"/>
                <a:sym typeface="Calibri"/>
              </a:rPr>
            </a:br>
            <a:r>
              <a:rPr b="1" i="0" lang="en-US" sz="3600" u="none" strike="noStrike">
                <a:latin typeface="Calibri"/>
                <a:ea typeface="Calibri"/>
                <a:cs typeface="Calibri"/>
                <a:sym typeface="Calibri"/>
              </a:rPr>
              <a:t>			Microservices</a:t>
            </a:r>
            <a:br>
              <a:rPr b="1" i="0" lang="en-US" sz="3600">
                <a:latin typeface="Calibri"/>
                <a:ea typeface="Calibri"/>
                <a:cs typeface="Calibri"/>
                <a:sym typeface="Calibri"/>
              </a:rPr>
            </a:br>
            <a:br>
              <a:rPr b="1" i="0" lang="en-US" sz="3600">
                <a:latin typeface="Calibri"/>
                <a:ea typeface="Calibri"/>
                <a:cs typeface="Calibri"/>
                <a:sym typeface="Calibri"/>
              </a:rPr>
            </a:br>
            <a:endParaRPr b="1" sz="3600">
              <a:latin typeface="Calibri"/>
              <a:ea typeface="Calibri"/>
              <a:cs typeface="Calibri"/>
              <a:sym typeface="Calibri"/>
            </a:endParaRPr>
          </a:p>
        </p:txBody>
      </p:sp>
      <p:pic>
        <p:nvPicPr>
          <p:cNvPr id="322" name="Google Shape;322;p7"/>
          <p:cNvPicPr preferRelativeResize="0"/>
          <p:nvPr>
            <p:ph idx="1" type="body"/>
          </p:nvPr>
        </p:nvPicPr>
        <p:blipFill rotWithShape="1">
          <a:blip r:embed="rId3">
            <a:alphaModFix/>
          </a:blip>
          <a:srcRect b="0" l="0" r="0" t="0"/>
          <a:stretch/>
        </p:blipFill>
        <p:spPr>
          <a:xfrm>
            <a:off x="838200" y="2451288"/>
            <a:ext cx="10515600" cy="3100011"/>
          </a:xfrm>
          <a:prstGeom prst="rect">
            <a:avLst/>
          </a:prstGeom>
          <a:noFill/>
          <a:ln>
            <a:noFill/>
          </a:ln>
        </p:spPr>
      </p:pic>
      <p:sp>
        <p:nvSpPr>
          <p:cNvPr id="323" name="Google Shape;323;p7"/>
          <p:cNvSpPr txBox="1"/>
          <p:nvPr/>
        </p:nvSpPr>
        <p:spPr>
          <a:xfrm>
            <a:off x="390525" y="1385740"/>
            <a:ext cx="10176922"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200">
                <a:solidFill>
                  <a:schemeClr val="dk1"/>
                </a:solidFill>
                <a:latin typeface="Calibri"/>
                <a:ea typeface="Calibri"/>
                <a:cs typeface="Calibri"/>
                <a:sym typeface="Calibri"/>
              </a:rPr>
              <a:t>Build and deploy a Microservices architecture using </a:t>
            </a:r>
            <a:r>
              <a:rPr b="0" i="0" lang="en-US" sz="2200" u="none" strike="noStrike">
                <a:solidFill>
                  <a:schemeClr val="dk1"/>
                </a:solidFill>
                <a:latin typeface="Calibri"/>
                <a:ea typeface="Calibri"/>
                <a:cs typeface="Calibri"/>
                <a:sym typeface="Calibri"/>
              </a:rPr>
              <a:t>containers</a:t>
            </a:r>
            <a:r>
              <a:rPr b="0" i="0" lang="en-US" sz="2200">
                <a:solidFill>
                  <a:schemeClr val="dk1"/>
                </a:solidFill>
                <a:latin typeface="Calibri"/>
                <a:ea typeface="Calibri"/>
                <a:cs typeface="Calibri"/>
                <a:sym typeface="Calibri"/>
              </a:rPr>
              <a:t> or </a:t>
            </a:r>
            <a:r>
              <a:rPr b="0" i="0" lang="en-US" sz="2200" u="none" strike="noStrike">
                <a:solidFill>
                  <a:schemeClr val="dk1"/>
                </a:solidFill>
                <a:latin typeface="Calibri"/>
                <a:ea typeface="Calibri"/>
                <a:cs typeface="Calibri"/>
                <a:sym typeface="Calibri"/>
              </a:rPr>
              <a:t>serverless computing</a:t>
            </a:r>
            <a:r>
              <a:rPr b="0" i="0" lang="en-US" sz="2200">
                <a:solidFill>
                  <a:schemeClr val="dk1"/>
                </a:solidFill>
                <a:latin typeface="Calibri"/>
                <a:ea typeface="Calibri"/>
                <a:cs typeface="Calibri"/>
                <a:sym typeface="Calibri"/>
              </a:rPr>
              <a:t>.</a:t>
            </a:r>
            <a:br>
              <a:rPr b="0" i="0" lang="en-US" sz="2200">
                <a:solidFill>
                  <a:schemeClr val="dk1"/>
                </a:solidFill>
                <a:latin typeface="Calibri"/>
                <a:ea typeface="Calibri"/>
                <a:cs typeface="Calibri"/>
                <a:sym typeface="Calibri"/>
              </a:rPr>
            </a:br>
            <a:endParaRPr b="0" i="0" sz="2200">
              <a:solidFill>
                <a:schemeClr val="dk1"/>
              </a:solidFill>
              <a:latin typeface="Calibri"/>
              <a:ea typeface="Calibri"/>
              <a:cs typeface="Calibri"/>
              <a:sym typeface="Calibri"/>
            </a:endParaRPr>
          </a:p>
          <a:p>
            <a:pPr indent="0" lvl="0" marL="0" marR="0" rtl="0" algn="l">
              <a:spcBef>
                <a:spcPts val="0"/>
              </a:spcBef>
              <a:spcAft>
                <a:spcPts val="0"/>
              </a:spcAft>
              <a:buNone/>
            </a:pPr>
            <a:br>
              <a:rPr b="0" i="0"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8"/>
          <p:cNvSpPr txBox="1"/>
          <p:nvPr>
            <p:ph type="title"/>
          </p:nvPr>
        </p:nvSpPr>
        <p:spPr>
          <a:xfrm>
            <a:off x="-2517168" y="82272"/>
            <a:ext cx="9181680" cy="6071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Infrastructure as Code</a:t>
            </a:r>
            <a:endParaRPr/>
          </a:p>
        </p:txBody>
      </p:sp>
      <p:sp>
        <p:nvSpPr>
          <p:cNvPr id="330" name="Google Shape;330;p8"/>
          <p:cNvSpPr txBox="1"/>
          <p:nvPr>
            <p:ph idx="1" type="body"/>
          </p:nvPr>
        </p:nvSpPr>
        <p:spPr>
          <a:xfrm>
            <a:off x="349624" y="1116771"/>
            <a:ext cx="1150929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Calibri"/>
                <a:ea typeface="Calibri"/>
                <a:cs typeface="Calibri"/>
                <a:sym typeface="Calibri"/>
              </a:rPr>
              <a:t>Provision, configure, and manage your AWS infrastructure resources using code and templates. Monitor and enforce infrastructure compliance.</a:t>
            </a:r>
            <a:endParaRPr sz="2200">
              <a:latin typeface="Calibri"/>
              <a:ea typeface="Calibri"/>
              <a:cs typeface="Calibri"/>
              <a:sym typeface="Calibri"/>
            </a:endParaRPr>
          </a:p>
        </p:txBody>
      </p:sp>
      <p:pic>
        <p:nvPicPr>
          <p:cNvPr id="331" name="Google Shape;331;p8"/>
          <p:cNvPicPr preferRelativeResize="0"/>
          <p:nvPr/>
        </p:nvPicPr>
        <p:blipFill rotWithShape="1">
          <a:blip r:embed="rId3">
            <a:alphaModFix/>
          </a:blip>
          <a:srcRect b="0" l="0" r="0" t="0"/>
          <a:stretch/>
        </p:blipFill>
        <p:spPr>
          <a:xfrm>
            <a:off x="333080" y="1971514"/>
            <a:ext cx="11249320" cy="34965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
          <p:cNvSpPr txBox="1"/>
          <p:nvPr>
            <p:ph type="title"/>
          </p:nvPr>
        </p:nvSpPr>
        <p:spPr>
          <a:xfrm>
            <a:off x="0" y="19215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 Infrastructure as Code</a:t>
            </a:r>
            <a:endParaRPr/>
          </a:p>
        </p:txBody>
      </p:sp>
      <p:pic>
        <p:nvPicPr>
          <p:cNvPr id="338" name="Google Shape;338;p9"/>
          <p:cNvPicPr preferRelativeResize="0"/>
          <p:nvPr>
            <p:ph idx="1" type="body"/>
          </p:nvPr>
        </p:nvPicPr>
        <p:blipFill rotWithShape="1">
          <a:blip r:embed="rId3">
            <a:alphaModFix/>
          </a:blip>
          <a:srcRect b="0" l="0" r="0" t="0"/>
          <a:stretch/>
        </p:blipFill>
        <p:spPr>
          <a:xfrm>
            <a:off x="858693" y="2137803"/>
            <a:ext cx="10515600" cy="2977465"/>
          </a:xfrm>
          <a:prstGeom prst="rect">
            <a:avLst/>
          </a:prstGeom>
          <a:noFill/>
          <a:ln>
            <a:noFill/>
          </a:ln>
        </p:spPr>
      </p:pic>
      <p:sp>
        <p:nvSpPr>
          <p:cNvPr id="339" name="Google Shape;339;p9"/>
          <p:cNvSpPr txBox="1"/>
          <p:nvPr/>
        </p:nvSpPr>
        <p:spPr>
          <a:xfrm>
            <a:off x="838200" y="1517715"/>
            <a:ext cx="560973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Monitor and enforce infrastructure compliance</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2020-10-02T04:58:05Z</dcterms:created>
  <dc:creator>Chaitanya Gaajula</dc:creator>
</cp:coreProperties>
</file>