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12/8/2023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87019" y="1178351"/>
            <a:ext cx="9930336" cy="761562"/>
          </a:xfrm>
        </p:spPr>
        <p:txBody>
          <a:bodyPr>
            <a:normAutofit fontScale="90000"/>
          </a:bodyPr>
          <a:lstStyle/>
          <a:p>
            <a:r>
              <a:rPr lang="en-IN" b="1" dirty="0"/>
              <a:t>Infrastructure as Code(</a:t>
            </a:r>
            <a:r>
              <a:rPr lang="en-IN" b="1" dirty="0" err="1"/>
              <a:t>IaC</a:t>
            </a:r>
            <a:r>
              <a:rPr lang="en-IN" b="1"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2681926"/>
            <a:ext cx="4834379" cy="24171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229555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6726" y="199903"/>
            <a:ext cx="8911687" cy="1280890"/>
          </a:xfrm>
        </p:spPr>
        <p:txBody>
          <a:bodyPr/>
          <a:lstStyle/>
          <a:p>
            <a:r>
              <a:rPr lang="en-IN" b="1" dirty="0"/>
              <a:t>Infrastructure as Code(</a:t>
            </a:r>
            <a:r>
              <a:rPr lang="en-IN" b="1" dirty="0" err="1"/>
              <a:t>IaC</a:t>
            </a:r>
            <a:r>
              <a:rPr lang="en-IN" b="1" dirty="0"/>
              <a:t>)</a:t>
            </a:r>
            <a:br>
              <a:rPr lang="en-IN" b="1" dirty="0"/>
            </a:br>
            <a:endParaRPr lang="en-IN" dirty="0"/>
          </a:p>
        </p:txBody>
      </p:sp>
      <p:sp>
        <p:nvSpPr>
          <p:cNvPr id="3" name="Content Placeholder 2"/>
          <p:cNvSpPr>
            <a:spLocks noGrp="1"/>
          </p:cNvSpPr>
          <p:nvPr>
            <p:ph idx="1"/>
          </p:nvPr>
        </p:nvSpPr>
        <p:spPr>
          <a:xfrm>
            <a:off x="1187777" y="1348033"/>
            <a:ext cx="10803118" cy="5344998"/>
          </a:xfrm>
        </p:spPr>
        <p:txBody>
          <a:bodyPr>
            <a:normAutofit fontScale="92500" lnSpcReduction="10000"/>
          </a:bodyPr>
          <a:lstStyle/>
          <a:p>
            <a:r>
              <a:rPr lang="en-US" b="1" dirty="0"/>
              <a:t>Before the advent of </a:t>
            </a:r>
            <a:r>
              <a:rPr lang="en-US" b="1" dirty="0" err="1"/>
              <a:t>IaC</a:t>
            </a:r>
            <a:r>
              <a:rPr lang="en-US" b="1" dirty="0"/>
              <a:t>, infrastructure management was typically a manual and time-consuming process. System administrators and operations teams had to</a:t>
            </a:r>
            <a:r>
              <a:rPr lang="en-US" b="1" dirty="0" smtClean="0"/>
              <a:t>:</a:t>
            </a:r>
          </a:p>
          <a:p>
            <a:r>
              <a:rPr lang="en-US" b="1" dirty="0"/>
              <a:t>Manually Configure Servers: Servers and other infrastructure components were often set up and configured manually, which could lead to inconsistencies and errors</a:t>
            </a:r>
            <a:r>
              <a:rPr lang="en-US" b="1" dirty="0" smtClean="0"/>
              <a:t>.</a:t>
            </a:r>
          </a:p>
          <a:p>
            <a:r>
              <a:rPr lang="en-US" b="1" dirty="0"/>
              <a:t>Lack of Version Control: Infrastructure configurations were not typically version-controlled, making it difficult to track changes or revert to previous states.</a:t>
            </a:r>
          </a:p>
          <a:p>
            <a:r>
              <a:rPr lang="en-US" b="1" dirty="0"/>
              <a:t>Documentation Heavy: Organizations relied heavily on documentation to record the steps and configurations required for different infrastructure setups. This documentation could become outdated quickly</a:t>
            </a:r>
            <a:r>
              <a:rPr lang="en-US" b="1" dirty="0" smtClean="0"/>
              <a:t>.</a:t>
            </a:r>
            <a:endParaRPr lang="en-US" b="1" dirty="0"/>
          </a:p>
          <a:p>
            <a:r>
              <a:rPr lang="en-US" b="1" dirty="0"/>
              <a:t>Limited Automation: Automation was limited to basic scripting, often lacking the robustness and flexibility offered by modern </a:t>
            </a:r>
            <a:r>
              <a:rPr lang="en-US" b="1" dirty="0" err="1"/>
              <a:t>IaC</a:t>
            </a:r>
            <a:r>
              <a:rPr lang="en-US" b="1" dirty="0"/>
              <a:t> </a:t>
            </a:r>
            <a:r>
              <a:rPr lang="en-US" b="1" dirty="0" smtClean="0"/>
              <a:t>tools</a:t>
            </a:r>
          </a:p>
          <a:p>
            <a:r>
              <a:rPr lang="en-US" b="1" dirty="0"/>
              <a:t>Slow Provisioning: Provisioning new resources or environments was a time-consuming process that involved multiple manual steps, leading to delays in project delivery</a:t>
            </a:r>
            <a:r>
              <a:rPr lang="en-US" b="1" dirty="0" smtClean="0"/>
              <a:t>.</a:t>
            </a:r>
          </a:p>
          <a:p>
            <a:r>
              <a:rPr lang="en-US" b="1" dirty="0" err="1"/>
              <a:t>IaC</a:t>
            </a:r>
            <a:r>
              <a:rPr lang="en-US" b="1" dirty="0"/>
              <a:t> addresses these challenges by providing a systematic, automated, and code-driven approach to infrastructure management. Popular </a:t>
            </a:r>
            <a:r>
              <a:rPr lang="en-US" b="1" dirty="0" err="1"/>
              <a:t>IaC</a:t>
            </a:r>
            <a:r>
              <a:rPr lang="en-US" b="1" dirty="0"/>
              <a:t> tools include Terraform, AWS </a:t>
            </a:r>
            <a:r>
              <a:rPr lang="en-US" b="1" dirty="0" err="1"/>
              <a:t>CloudFormation</a:t>
            </a:r>
            <a:r>
              <a:rPr lang="en-US" b="1" dirty="0"/>
              <a:t>, Azure Resource Manager templates others.</a:t>
            </a:r>
          </a:p>
          <a:p>
            <a:r>
              <a:rPr lang="en-US" b="1" dirty="0"/>
              <a:t>These tools enable organizations to define, deploy, and manage their infrastructure efficiently and consistently, making it easier to adapt to the dynamic needs of modern applications and services.</a:t>
            </a:r>
          </a:p>
          <a:p>
            <a:endParaRPr lang="en-US" b="1" dirty="0"/>
          </a:p>
          <a:p>
            <a:endParaRPr lang="en-US" b="1" dirty="0"/>
          </a:p>
          <a:p>
            <a:endParaRPr lang="en-IN" b="1" dirty="0"/>
          </a:p>
        </p:txBody>
      </p:sp>
    </p:spTree>
    <p:extLst>
      <p:ext uri="{BB962C8B-B14F-4D97-AF65-F5344CB8AC3E}">
        <p14:creationId xmlns:p14="http://schemas.microsoft.com/office/powerpoint/2010/main" val="330347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7774" y="18854"/>
            <a:ext cx="8911687" cy="714496"/>
          </a:xfrm>
        </p:spPr>
        <p:txBody>
          <a:bodyPr>
            <a:normAutofit fontScale="90000"/>
          </a:bodyPr>
          <a:lstStyle/>
          <a:p>
            <a:r>
              <a:rPr lang="en-IN" b="1" dirty="0"/>
              <a:t>Why Terraform ?</a:t>
            </a:r>
            <a:br>
              <a:rPr lang="en-IN" b="1" dirty="0"/>
            </a:br>
            <a:endParaRPr lang="en-IN" dirty="0"/>
          </a:p>
        </p:txBody>
      </p:sp>
      <p:sp>
        <p:nvSpPr>
          <p:cNvPr id="3" name="Content Placeholder 2"/>
          <p:cNvSpPr>
            <a:spLocks noGrp="1"/>
          </p:cNvSpPr>
          <p:nvPr>
            <p:ph idx="1"/>
          </p:nvPr>
        </p:nvSpPr>
        <p:spPr>
          <a:xfrm>
            <a:off x="141402" y="813847"/>
            <a:ext cx="12050598" cy="5907463"/>
          </a:xfrm>
        </p:spPr>
        <p:txBody>
          <a:bodyPr>
            <a:normAutofit fontScale="77500" lnSpcReduction="20000"/>
          </a:bodyPr>
          <a:lstStyle/>
          <a:p>
            <a:r>
              <a:rPr lang="en-US" b="1" dirty="0"/>
              <a:t>There are multiple reasons why Terraform is used over the other </a:t>
            </a:r>
            <a:r>
              <a:rPr lang="en-US" b="1" dirty="0" err="1"/>
              <a:t>IaC</a:t>
            </a:r>
            <a:r>
              <a:rPr lang="en-US" b="1" dirty="0"/>
              <a:t> tools but below are the main reasons</a:t>
            </a:r>
            <a:r>
              <a:rPr lang="en-US" b="1" dirty="0" smtClean="0"/>
              <a:t>.</a:t>
            </a:r>
          </a:p>
          <a:p>
            <a:r>
              <a:rPr lang="en-US" sz="2100" b="1" dirty="0">
                <a:solidFill>
                  <a:schemeClr val="tx1"/>
                </a:solidFill>
              </a:rPr>
              <a:t>Multi-Cloud Support: </a:t>
            </a:r>
            <a:r>
              <a:rPr lang="en-US" b="1" dirty="0"/>
              <a:t>Terraform is known for its multi-cloud support. It allows you to define infrastructure in a cloud-agnostic way, meaning you can use the same configuration code to provision resources on various cloud providers (AWS, Azure, Google Cloud, etc.) and even on-premises infrastructure. This flexibility can be beneficial if your organization uses multiple cloud providers or plans to migrate between them</a:t>
            </a:r>
            <a:r>
              <a:rPr lang="en-US" dirty="0"/>
              <a:t>.</a:t>
            </a:r>
          </a:p>
          <a:p>
            <a:r>
              <a:rPr lang="en-US" sz="2100" b="1" dirty="0"/>
              <a:t>Large Ecosystem</a:t>
            </a:r>
            <a:r>
              <a:rPr lang="en-US" sz="2100" dirty="0"/>
              <a:t>: </a:t>
            </a:r>
            <a:r>
              <a:rPr lang="en-US" b="1" dirty="0"/>
              <a:t>Terraform has a vast ecosystem of providers and modules contributed by both </a:t>
            </a:r>
            <a:r>
              <a:rPr lang="en-US" b="1" dirty="0" err="1"/>
              <a:t>HashiCorp</a:t>
            </a:r>
            <a:r>
              <a:rPr lang="en-US" b="1" dirty="0"/>
              <a:t> (the company behind Terraform) and the community. This means you can find pre-built modules and configurations for a wide range of services and infrastructure components, saving you time and effort in writing custom configurations.</a:t>
            </a:r>
          </a:p>
          <a:p>
            <a:r>
              <a:rPr lang="en-US" sz="1900" b="1" dirty="0" smtClean="0"/>
              <a:t>Declarative Syntax</a:t>
            </a:r>
            <a:r>
              <a:rPr lang="en-US" sz="1900" dirty="0" smtClean="0"/>
              <a:t>: </a:t>
            </a:r>
            <a:r>
              <a:rPr lang="en-US" b="1" dirty="0" smtClean="0"/>
              <a:t>Terraform </a:t>
            </a:r>
            <a:r>
              <a:rPr lang="en-US" b="1" dirty="0"/>
              <a:t>uses a declarative syntax, allowing you to specify the desired end-state of your infrastructure. This makes it </a:t>
            </a:r>
            <a:r>
              <a:rPr lang="en-US" b="1" dirty="0" smtClean="0"/>
              <a:t>easier </a:t>
            </a:r>
            <a:r>
              <a:rPr lang="en-US" b="1" dirty="0"/>
              <a:t>to understand and maintain your code compared to imperative scripting languages.</a:t>
            </a:r>
          </a:p>
          <a:p>
            <a:r>
              <a:rPr lang="en-US" b="1" dirty="0"/>
              <a:t>State Management</a:t>
            </a:r>
            <a:r>
              <a:rPr lang="en-US" dirty="0"/>
              <a:t>: </a:t>
            </a:r>
            <a:r>
              <a:rPr lang="en-US" sz="1600" b="1" dirty="0"/>
              <a:t>Terraform maintains a state file that tracks the current state of your infrastructure. This state file helps Terraform understand the differences between the desired and actual states of your infrastructure, enabling it to make informed decisions when you apply changes.</a:t>
            </a:r>
          </a:p>
          <a:p>
            <a:r>
              <a:rPr lang="en-US" sz="2300" b="1" dirty="0"/>
              <a:t>Plan and Apply</a:t>
            </a:r>
            <a:r>
              <a:rPr lang="en-US" sz="2300" dirty="0"/>
              <a:t>: </a:t>
            </a:r>
            <a:r>
              <a:rPr lang="en-US" b="1" dirty="0" err="1"/>
              <a:t>Terraform's</a:t>
            </a:r>
            <a:r>
              <a:rPr lang="en-US" b="1" dirty="0"/>
              <a:t> "plan" and "apply" workflow allows you to preview changes before applying them. This helps prevent unexpected modifications to your infrastructure and provides an opportunity to review and approve changes before they are implemented.</a:t>
            </a:r>
          </a:p>
          <a:p>
            <a:r>
              <a:rPr lang="en-US" sz="2100" b="1" dirty="0"/>
              <a:t>Community Support</a:t>
            </a:r>
            <a:r>
              <a:rPr lang="en-US" sz="2100" dirty="0"/>
              <a:t>: </a:t>
            </a:r>
            <a:r>
              <a:rPr lang="en-US" b="1" dirty="0"/>
              <a:t>Terraform has a large and active user community, which means you can find answers to common questions, troubleshooting tips, and a wealth of documentation and tutorials online.</a:t>
            </a:r>
          </a:p>
          <a:p>
            <a:r>
              <a:rPr lang="en-US" b="1" dirty="0"/>
              <a:t>Integration with Other Tools</a:t>
            </a:r>
            <a:r>
              <a:rPr lang="en-US" dirty="0"/>
              <a:t>: </a:t>
            </a:r>
            <a:r>
              <a:rPr lang="en-US" b="1" dirty="0"/>
              <a:t>Terraform can be integrated with other DevOps and automation tools, such as Docker, Kubernetes, Ansible, and Jenkins, allowing you to create comprehensive automation pipelines.</a:t>
            </a:r>
          </a:p>
          <a:p>
            <a:r>
              <a:rPr lang="en-US" dirty="0"/>
              <a:t/>
            </a:r>
            <a:br>
              <a:rPr lang="en-US" dirty="0"/>
            </a:br>
            <a:r>
              <a:rPr lang="en-US" sz="2100" b="1" dirty="0"/>
              <a:t>HCL Language</a:t>
            </a:r>
            <a:r>
              <a:rPr lang="en-US" sz="2100" dirty="0"/>
              <a:t>: </a:t>
            </a:r>
            <a:r>
              <a:rPr lang="en-US" b="1" dirty="0"/>
              <a:t>Terraform uses </a:t>
            </a:r>
            <a:r>
              <a:rPr lang="en-US" b="1" dirty="0" err="1"/>
              <a:t>HashiCorp</a:t>
            </a:r>
            <a:r>
              <a:rPr lang="en-US" b="1" dirty="0"/>
              <a:t> Configuration Language (HCL), which is designed specifically for defining infrastructure. It's human-readable and expressive, making it easier for both developers and operators to work with.</a:t>
            </a:r>
          </a:p>
          <a:p>
            <a:r>
              <a:rPr lang="en-US" dirty="0"/>
              <a:t/>
            </a:r>
            <a:br>
              <a:rPr lang="en-US" dirty="0"/>
            </a:br>
            <a:endParaRPr lang="en-IN" b="1" dirty="0"/>
          </a:p>
        </p:txBody>
      </p:sp>
    </p:spTree>
    <p:extLst>
      <p:ext uri="{BB962C8B-B14F-4D97-AF65-F5344CB8AC3E}">
        <p14:creationId xmlns:p14="http://schemas.microsoft.com/office/powerpoint/2010/main" val="376685310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55</TotalTime>
  <Words>563</Words>
  <Application>Microsoft Office PowerPoint</Application>
  <PresentationFormat>Widescreen</PresentationFormat>
  <Paragraphs>22</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Century Gothic</vt:lpstr>
      <vt:lpstr>Wingdings 3</vt:lpstr>
      <vt:lpstr>Wisp</vt:lpstr>
      <vt:lpstr>Infrastructure as Code(IaC)</vt:lpstr>
      <vt:lpstr>Infrastructure as Code(IaC) </vt:lpstr>
      <vt:lpstr>Why Terraform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as Code(IaC)</dc:title>
  <dc:creator>Murali Mohan M</dc:creator>
  <cp:lastModifiedBy>Murali Mohan M</cp:lastModifiedBy>
  <cp:revision>3</cp:revision>
  <dcterms:created xsi:type="dcterms:W3CDTF">2023-12-08T17:30:58Z</dcterms:created>
  <dcterms:modified xsi:type="dcterms:W3CDTF">2023-12-08T18:26:03Z</dcterms:modified>
</cp:coreProperties>
</file>