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mol\Downloads\Project_Zomat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mol\Downloads\ML-group-8%20project-zomato\Project_Analysis&amp;%20dashboar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mol\Downloads\Project_Zomat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mol\Downloads\Project_Zomato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mol\Downloads\Project_Zomato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Number_of restaurants where reviews&gt;1000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Sheet5!$C$8</c:f>
              <c:strCache>
                <c:ptCount val="1"/>
                <c:pt idx="0">
                  <c:v>Number_of restaurants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Sheet5!$B$9:$B$69</c:f>
              <c:strCache>
                <c:ptCount val="10"/>
                <c:pt idx="0">
                  <c:v>BTM, Bangalore</c:v>
                </c:pt>
                <c:pt idx="1">
                  <c:v>Indiranagar, Bangalore</c:v>
                </c:pt>
                <c:pt idx="2">
                  <c:v>Basavanagudi, Bangalore</c:v>
                </c:pt>
                <c:pt idx="3">
                  <c:v>Rajajinagar, Bangalore</c:v>
                </c:pt>
                <c:pt idx="4">
                  <c:v>Vijay Nagar, Bangalore</c:v>
                </c:pt>
                <c:pt idx="5">
                  <c:v>Basaveshwara Nagar, Bangalore</c:v>
                </c:pt>
                <c:pt idx="6">
                  <c:v>Frazer Town, Bangalore</c:v>
                </c:pt>
                <c:pt idx="7">
                  <c:v>Jayanagar, Bangalore</c:v>
                </c:pt>
                <c:pt idx="8">
                  <c:v>Koramangala 7th Block, Bangalore</c:v>
                </c:pt>
                <c:pt idx="9">
                  <c:v>Malleshwaram, Bangalore</c:v>
                </c:pt>
              </c:strCache>
            </c:strRef>
          </c:cat>
          <c:val>
            <c:numRef>
              <c:f>Sheet5!$C$9:$C$69</c:f>
              <c:numCache>
                <c:formatCode>General</c:formatCode>
                <c:ptCount val="10"/>
                <c:pt idx="0">
                  <c:v>36</c:v>
                </c:pt>
                <c:pt idx="1">
                  <c:v>22</c:v>
                </c:pt>
                <c:pt idx="2">
                  <c:v>16</c:v>
                </c:pt>
                <c:pt idx="3">
                  <c:v>15</c:v>
                </c:pt>
                <c:pt idx="4">
                  <c:v>14</c:v>
                </c:pt>
                <c:pt idx="5">
                  <c:v>12</c:v>
                </c:pt>
                <c:pt idx="6">
                  <c:v>12</c:v>
                </c:pt>
                <c:pt idx="7">
                  <c:v>11</c:v>
                </c:pt>
                <c:pt idx="8">
                  <c:v>11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59-4BAE-BEFF-F8481697E0D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351046064"/>
        <c:axId val="351056464"/>
        <c:axId val="0"/>
      </c:bar3DChart>
      <c:catAx>
        <c:axId val="351046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056464"/>
        <c:crosses val="autoZero"/>
        <c:auto val="1"/>
        <c:lblAlgn val="ctr"/>
        <c:lblOffset val="100"/>
        <c:noMultiLvlLbl val="0"/>
      </c:catAx>
      <c:valAx>
        <c:axId val="351056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046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[Project_Analysis&amp; dashboard.xlsx]Sheet3!PivotTable1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Area-wise restaurants number</a:t>
            </a:r>
          </a:p>
        </c:rich>
      </c:tx>
      <c:layout>
        <c:manualLayout>
          <c:xMode val="edge"/>
          <c:yMode val="edge"/>
          <c:x val="0.58931830594875068"/>
          <c:y val="5.36585964137660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Sheet3!$C$6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DCB-421A-BA1A-C36EDD96CFF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DCB-421A-BA1A-C36EDD96CFF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DCB-421A-BA1A-C36EDD96CFF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DCB-421A-BA1A-C36EDD96CFF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DCB-421A-BA1A-C36EDD96CFF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DCB-421A-BA1A-C36EDD96CFF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2DCB-421A-BA1A-C36EDD96CFF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2DCB-421A-BA1A-C36EDD96CFF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2DCB-421A-BA1A-C36EDD96CFF8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2DCB-421A-BA1A-C36EDD96CFF8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2DCB-421A-BA1A-C36EDD96CFF8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2DCB-421A-BA1A-C36EDD96CFF8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2DCB-421A-BA1A-C36EDD96CFF8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2DCB-421A-BA1A-C36EDD96CFF8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2DCB-421A-BA1A-C36EDD96CFF8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2DCB-421A-BA1A-C36EDD96CFF8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2DCB-421A-BA1A-C36EDD96CFF8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2DCB-421A-BA1A-C36EDD96CFF8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2DCB-421A-BA1A-C36EDD96CFF8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2DCB-421A-BA1A-C36EDD96CFF8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2DCB-421A-BA1A-C36EDD96CFF8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2DCB-421A-BA1A-C36EDD96CFF8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2DCB-421A-BA1A-C36EDD96CFF8}"/>
              </c:ext>
            </c:extLst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2DCB-421A-BA1A-C36EDD96CFF8}"/>
              </c:ext>
            </c:extLst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2DCB-421A-BA1A-C36EDD96CFF8}"/>
              </c:ext>
            </c:extLst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2DCB-421A-BA1A-C36EDD96CFF8}"/>
              </c:ext>
            </c:extLst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2DCB-421A-BA1A-C36EDD96CFF8}"/>
              </c:ext>
            </c:extLst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2DCB-421A-BA1A-C36EDD96CFF8}"/>
              </c:ext>
            </c:extLst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2DCB-421A-BA1A-C36EDD96CFF8}"/>
              </c:ext>
            </c:extLst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2DCB-421A-BA1A-C36EDD96CFF8}"/>
              </c:ext>
            </c:extLst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2DCB-421A-BA1A-C36EDD96CFF8}"/>
              </c:ext>
            </c:extLst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F-2DCB-421A-BA1A-C36EDD96CFF8}"/>
              </c:ext>
            </c:extLst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1-2DCB-421A-BA1A-C36EDD96CFF8}"/>
              </c:ext>
            </c:extLst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3-2DCB-421A-BA1A-C36EDD96CFF8}"/>
              </c:ext>
            </c:extLst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5-2DCB-421A-BA1A-C36EDD96CFF8}"/>
              </c:ext>
            </c:extLst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7-2DCB-421A-BA1A-C36EDD96CFF8}"/>
              </c:ext>
            </c:extLst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9-2DCB-421A-BA1A-C36EDD96CFF8}"/>
              </c:ext>
            </c:extLst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B-2DCB-421A-BA1A-C36EDD96CFF8}"/>
              </c:ext>
            </c:extLst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D-2DCB-421A-BA1A-C36EDD96CFF8}"/>
              </c:ext>
            </c:extLst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F-2DCB-421A-BA1A-C36EDD96CFF8}"/>
              </c:ext>
            </c:extLst>
          </c:dPt>
          <c:dPt>
            <c:idx val="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1-2DCB-421A-BA1A-C36EDD96CFF8}"/>
              </c:ext>
            </c:extLst>
          </c:dPt>
          <c:dPt>
            <c:idx val="4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3-2DCB-421A-BA1A-C36EDD96CFF8}"/>
              </c:ext>
            </c:extLst>
          </c:dPt>
          <c:dPt>
            <c:idx val="42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5-2DCB-421A-BA1A-C36EDD96CFF8}"/>
              </c:ext>
            </c:extLst>
          </c:dPt>
          <c:dPt>
            <c:idx val="43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7-2DCB-421A-BA1A-C36EDD96CFF8}"/>
              </c:ext>
            </c:extLst>
          </c:dPt>
          <c:dPt>
            <c:idx val="44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9-2DCB-421A-BA1A-C36EDD96CFF8}"/>
              </c:ext>
            </c:extLst>
          </c:dPt>
          <c:dPt>
            <c:idx val="45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B-2DCB-421A-BA1A-C36EDD96CFF8}"/>
              </c:ext>
            </c:extLst>
          </c:dPt>
          <c:dPt>
            <c:idx val="46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D-2DCB-421A-BA1A-C36EDD96CFF8}"/>
              </c:ext>
            </c:extLst>
          </c:dPt>
          <c:dPt>
            <c:idx val="47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F-2DCB-421A-BA1A-C36EDD96CFF8}"/>
              </c:ext>
            </c:extLst>
          </c:dPt>
          <c:dPt>
            <c:idx val="48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1-2DCB-421A-BA1A-C36EDD96CFF8}"/>
              </c:ext>
            </c:extLst>
          </c:dPt>
          <c:dPt>
            <c:idx val="49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3-2DCB-421A-BA1A-C36EDD96CFF8}"/>
              </c:ext>
            </c:extLst>
          </c:dPt>
          <c:dPt>
            <c:idx val="50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5-2DCB-421A-BA1A-C36EDD96CFF8}"/>
              </c:ext>
            </c:extLst>
          </c:dPt>
          <c:dPt>
            <c:idx val="51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7-2DCB-421A-BA1A-C36EDD96CFF8}"/>
              </c:ext>
            </c:extLst>
          </c:dPt>
          <c:dPt>
            <c:idx val="52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9-2DCB-421A-BA1A-C36EDD96CFF8}"/>
              </c:ext>
            </c:extLst>
          </c:dPt>
          <c:dPt>
            <c:idx val="53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B-2DCB-421A-BA1A-C36EDD96CFF8}"/>
              </c:ext>
            </c:extLst>
          </c:dPt>
          <c:dPt>
            <c:idx val="54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D-2DCB-421A-BA1A-C36EDD96CFF8}"/>
              </c:ext>
            </c:extLst>
          </c:dPt>
          <c:dPt>
            <c:idx val="55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F-2DCB-421A-BA1A-C36EDD96CFF8}"/>
              </c:ext>
            </c:extLst>
          </c:dPt>
          <c:dPt>
            <c:idx val="56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1-2DCB-421A-BA1A-C36EDD96CFF8}"/>
              </c:ext>
            </c:extLst>
          </c:dPt>
          <c:dPt>
            <c:idx val="57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3-2DCB-421A-BA1A-C36EDD96CFF8}"/>
              </c:ext>
            </c:extLst>
          </c:dPt>
          <c:dPt>
            <c:idx val="58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5-2DCB-421A-BA1A-C36EDD96CFF8}"/>
              </c:ext>
            </c:extLst>
          </c:dPt>
          <c:dPt>
            <c:idx val="59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7-2DCB-421A-BA1A-C36EDD96CFF8}"/>
              </c:ext>
            </c:extLst>
          </c:dPt>
          <c:dPt>
            <c:idx val="60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9-2DCB-421A-BA1A-C36EDD96CFF8}"/>
              </c:ext>
            </c:extLst>
          </c:dPt>
          <c:dPt>
            <c:idx val="61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B-2DCB-421A-BA1A-C36EDD96CFF8}"/>
              </c:ext>
            </c:extLst>
          </c:dPt>
          <c:dPt>
            <c:idx val="62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D-2DCB-421A-BA1A-C36EDD96CFF8}"/>
              </c:ext>
            </c:extLst>
          </c:dPt>
          <c:dPt>
            <c:idx val="63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F-2DCB-421A-BA1A-C36EDD96CFF8}"/>
              </c:ext>
            </c:extLst>
          </c:dPt>
          <c:dPt>
            <c:idx val="64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1-2DCB-421A-BA1A-C36EDD96CFF8}"/>
              </c:ext>
            </c:extLst>
          </c:dPt>
          <c:dPt>
            <c:idx val="65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3-2DCB-421A-BA1A-C36EDD96CFF8}"/>
              </c:ext>
            </c:extLst>
          </c:dPt>
          <c:dPt>
            <c:idx val="66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5-2DCB-421A-BA1A-C36EDD96CFF8}"/>
              </c:ext>
            </c:extLst>
          </c:dPt>
          <c:dPt>
            <c:idx val="67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7-2DCB-421A-BA1A-C36EDD96CFF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Sheet3!$B$7:$B$29</c:f>
              <c:strCache>
                <c:ptCount val="22"/>
                <c:pt idx="0">
                  <c:v>BTM, Bangalore</c:v>
                </c:pt>
                <c:pt idx="1">
                  <c:v>Indiranagar, Bangalore</c:v>
                </c:pt>
                <c:pt idx="2">
                  <c:v>Basavanagudi, Bangalore</c:v>
                </c:pt>
                <c:pt idx="3">
                  <c:v>Shanti Nagar, Bangalore</c:v>
                </c:pt>
                <c:pt idx="4">
                  <c:v>Rajajinagar, Bangalore</c:v>
                </c:pt>
                <c:pt idx="5">
                  <c:v>Vijay Nagar, Bangalore</c:v>
                </c:pt>
                <c:pt idx="6">
                  <c:v>Frazer Town, Bangalore</c:v>
                </c:pt>
                <c:pt idx="7">
                  <c:v>Basaveshwara Nagar, Bangalore</c:v>
                </c:pt>
                <c:pt idx="8">
                  <c:v>Brigade Road, Bangalore</c:v>
                </c:pt>
                <c:pt idx="9">
                  <c:v>Jayanagar, Bangalore</c:v>
                </c:pt>
                <c:pt idx="10">
                  <c:v>Koramangala 7th Block, Bangalore</c:v>
                </c:pt>
                <c:pt idx="11">
                  <c:v>RT Nagar, Bangalore</c:v>
                </c:pt>
                <c:pt idx="12">
                  <c:v>Malleshwaram, Bangalore</c:v>
                </c:pt>
                <c:pt idx="13">
                  <c:v>Vasanth Nagar, Bangalore</c:v>
                </c:pt>
                <c:pt idx="14">
                  <c:v>Shivajinagar, Bangalore</c:v>
                </c:pt>
                <c:pt idx="15">
                  <c:v>Koramangala 5th Block, Bangalore</c:v>
                </c:pt>
                <c:pt idx="16">
                  <c:v>Seshadripuram, Bangalore</c:v>
                </c:pt>
                <c:pt idx="17">
                  <c:v>Residency Road, Bangalore</c:v>
                </c:pt>
                <c:pt idx="18">
                  <c:v>Church Street, Bangalore</c:v>
                </c:pt>
                <c:pt idx="19">
                  <c:v>Jeevan Bhima Nagar, Bangalore</c:v>
                </c:pt>
                <c:pt idx="20">
                  <c:v>Koramangala 6th Block, Bangalore</c:v>
                </c:pt>
                <c:pt idx="21">
                  <c:v>Cunningham Road, Bangalore</c:v>
                </c:pt>
              </c:strCache>
            </c:strRef>
          </c:cat>
          <c:val>
            <c:numRef>
              <c:f>Sheet3!$C$7:$C$29</c:f>
              <c:numCache>
                <c:formatCode>General</c:formatCode>
                <c:ptCount val="22"/>
                <c:pt idx="0">
                  <c:v>48</c:v>
                </c:pt>
                <c:pt idx="1">
                  <c:v>29</c:v>
                </c:pt>
                <c:pt idx="2">
                  <c:v>26</c:v>
                </c:pt>
                <c:pt idx="3">
                  <c:v>23</c:v>
                </c:pt>
                <c:pt idx="4">
                  <c:v>21</c:v>
                </c:pt>
                <c:pt idx="5">
                  <c:v>18</c:v>
                </c:pt>
                <c:pt idx="6">
                  <c:v>17</c:v>
                </c:pt>
                <c:pt idx="7">
                  <c:v>16</c:v>
                </c:pt>
                <c:pt idx="8">
                  <c:v>15</c:v>
                </c:pt>
                <c:pt idx="9">
                  <c:v>15</c:v>
                </c:pt>
                <c:pt idx="10">
                  <c:v>15</c:v>
                </c:pt>
                <c:pt idx="11">
                  <c:v>14</c:v>
                </c:pt>
                <c:pt idx="12">
                  <c:v>13</c:v>
                </c:pt>
                <c:pt idx="13">
                  <c:v>12</c:v>
                </c:pt>
                <c:pt idx="14">
                  <c:v>12</c:v>
                </c:pt>
                <c:pt idx="15">
                  <c:v>12</c:v>
                </c:pt>
                <c:pt idx="16">
                  <c:v>11</c:v>
                </c:pt>
                <c:pt idx="17">
                  <c:v>10</c:v>
                </c:pt>
                <c:pt idx="18">
                  <c:v>10</c:v>
                </c:pt>
                <c:pt idx="19">
                  <c:v>9</c:v>
                </c:pt>
                <c:pt idx="20">
                  <c:v>9</c:v>
                </c:pt>
                <c:pt idx="2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8-2DCB-421A-BA1A-C36EDD96CFF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[Project_Zomato.xlsx]Sheet9!PivotTable7</c:name>
    <c:fmtId val="2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restaurant for each cuisine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Sheet9!$C$7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Sheet9!$B$8:$B$28</c:f>
              <c:strCache>
                <c:ptCount val="20"/>
                <c:pt idx="0">
                  <c:v> Beverages</c:v>
                </c:pt>
                <c:pt idx="1">
                  <c:v> Desserts</c:v>
                </c:pt>
                <c:pt idx="2">
                  <c:v> Chinese</c:v>
                </c:pt>
                <c:pt idx="3">
                  <c:v> Fast Food</c:v>
                </c:pt>
                <c:pt idx="4">
                  <c:v> North Indian</c:v>
                </c:pt>
                <c:pt idx="5">
                  <c:v>North Indian</c:v>
                </c:pt>
                <c:pt idx="6">
                  <c:v> Street Food</c:v>
                </c:pt>
                <c:pt idx="7">
                  <c:v> Shake</c:v>
                </c:pt>
                <c:pt idx="8">
                  <c:v> Biryani</c:v>
                </c:pt>
                <c:pt idx="9">
                  <c:v>South Indian</c:v>
                </c:pt>
                <c:pt idx="10">
                  <c:v> South Indian</c:v>
                </c:pt>
                <c:pt idx="11">
                  <c:v>Biryani</c:v>
                </c:pt>
                <c:pt idx="12">
                  <c:v> Mughlai</c:v>
                </c:pt>
                <c:pt idx="13">
                  <c:v> Sichuan</c:v>
                </c:pt>
                <c:pt idx="14">
                  <c:v>Bakery</c:v>
                </c:pt>
                <c:pt idx="15">
                  <c:v> Ice Cream</c:v>
                </c:pt>
                <c:pt idx="16">
                  <c:v> Seafood</c:v>
                </c:pt>
                <c:pt idx="17">
                  <c:v>Chinese</c:v>
                </c:pt>
                <c:pt idx="18">
                  <c:v> Sandwich</c:v>
                </c:pt>
                <c:pt idx="19">
                  <c:v> Rolls</c:v>
                </c:pt>
              </c:strCache>
            </c:strRef>
          </c:cat>
          <c:val>
            <c:numRef>
              <c:f>Sheet9!$C$8:$C$28</c:f>
              <c:numCache>
                <c:formatCode>General</c:formatCode>
                <c:ptCount val="20"/>
                <c:pt idx="0">
                  <c:v>196</c:v>
                </c:pt>
                <c:pt idx="1">
                  <c:v>167</c:v>
                </c:pt>
                <c:pt idx="2">
                  <c:v>150</c:v>
                </c:pt>
                <c:pt idx="3">
                  <c:v>133</c:v>
                </c:pt>
                <c:pt idx="4">
                  <c:v>111</c:v>
                </c:pt>
                <c:pt idx="5">
                  <c:v>80</c:v>
                </c:pt>
                <c:pt idx="6">
                  <c:v>77</c:v>
                </c:pt>
                <c:pt idx="7">
                  <c:v>71</c:v>
                </c:pt>
                <c:pt idx="8">
                  <c:v>65</c:v>
                </c:pt>
                <c:pt idx="9">
                  <c:v>57</c:v>
                </c:pt>
                <c:pt idx="10">
                  <c:v>54</c:v>
                </c:pt>
                <c:pt idx="11">
                  <c:v>51</c:v>
                </c:pt>
                <c:pt idx="12">
                  <c:v>48</c:v>
                </c:pt>
                <c:pt idx="13">
                  <c:v>46</c:v>
                </c:pt>
                <c:pt idx="14">
                  <c:v>36</c:v>
                </c:pt>
                <c:pt idx="15">
                  <c:v>36</c:v>
                </c:pt>
                <c:pt idx="16">
                  <c:v>36</c:v>
                </c:pt>
                <c:pt idx="17">
                  <c:v>35</c:v>
                </c:pt>
                <c:pt idx="18">
                  <c:v>34</c:v>
                </c:pt>
                <c:pt idx="19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A9-4EE7-81E2-AD1603C2BAC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82"/>
        <c:shape val="box"/>
        <c:axId val="625075232"/>
        <c:axId val="625073152"/>
        <c:axId val="0"/>
      </c:bar3DChart>
      <c:catAx>
        <c:axId val="625075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073152"/>
        <c:crosses val="autoZero"/>
        <c:auto val="1"/>
        <c:lblAlgn val="ctr"/>
        <c:lblOffset val="100"/>
        <c:noMultiLvlLbl val="0"/>
      </c:catAx>
      <c:valAx>
        <c:axId val="625073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075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[Project_Zomato.xlsx]Sheet6!PivotTable5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delivery reviews locationwise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Sheet6!$C$9</c:f>
              <c:strCache>
                <c:ptCount val="1"/>
                <c:pt idx="0">
                  <c:v>Sum of Delivery_reviews_Count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Sheet6!$B$10:$B$30</c:f>
              <c:strCache>
                <c:ptCount val="20"/>
                <c:pt idx="0">
                  <c:v>BTM, Bangalore</c:v>
                </c:pt>
                <c:pt idx="1">
                  <c:v>Nagawara, Bangalore</c:v>
                </c:pt>
                <c:pt idx="2">
                  <c:v>Banashankari, Bangalore</c:v>
                </c:pt>
                <c:pt idx="3">
                  <c:v>Kumaraswamy Layout, Bangalore</c:v>
                </c:pt>
                <c:pt idx="4">
                  <c:v>Shivajinagar, Bangalore</c:v>
                </c:pt>
                <c:pt idx="5">
                  <c:v>Vijay Nagar, Bangalore</c:v>
                </c:pt>
                <c:pt idx="6">
                  <c:v>Basavanagudi, Bangalore</c:v>
                </c:pt>
                <c:pt idx="7">
                  <c:v>Indiranagar, Bangalore</c:v>
                </c:pt>
                <c:pt idx="8">
                  <c:v>Richmond Road, Bangalore</c:v>
                </c:pt>
                <c:pt idx="9">
                  <c:v>Kammanahalli, Bangalore</c:v>
                </c:pt>
                <c:pt idx="10">
                  <c:v>Ejipura, Bangalore</c:v>
                </c:pt>
                <c:pt idx="11">
                  <c:v>Seshadripuram, Bangalore</c:v>
                </c:pt>
                <c:pt idx="12">
                  <c:v>Ulsoor, Bangalore</c:v>
                </c:pt>
                <c:pt idx="13">
                  <c:v>Vasanth Nagar, Bangalore</c:v>
                </c:pt>
                <c:pt idx="14">
                  <c:v>Koramangala 5th Block, Bangalore</c:v>
                </c:pt>
                <c:pt idx="15">
                  <c:v>Rajajinagar, Bangalore</c:v>
                </c:pt>
                <c:pt idx="16">
                  <c:v>UB City, Bangalore</c:v>
                </c:pt>
                <c:pt idx="17">
                  <c:v>Koramangala 8th Block, Bangalore</c:v>
                </c:pt>
                <c:pt idx="18">
                  <c:v>Shanti Nagar, Bangalore</c:v>
                </c:pt>
                <c:pt idx="19">
                  <c:v>Jatti Building, Koramangala 5th Block, Bangalore</c:v>
                </c:pt>
              </c:strCache>
            </c:strRef>
          </c:cat>
          <c:val>
            <c:numRef>
              <c:f>Sheet6!$C$10:$C$30</c:f>
              <c:numCache>
                <c:formatCode>General</c:formatCode>
                <c:ptCount val="20"/>
                <c:pt idx="0">
                  <c:v>103601</c:v>
                </c:pt>
                <c:pt idx="1">
                  <c:v>15900</c:v>
                </c:pt>
                <c:pt idx="2">
                  <c:v>15572</c:v>
                </c:pt>
                <c:pt idx="3">
                  <c:v>7243</c:v>
                </c:pt>
                <c:pt idx="4">
                  <c:v>6800</c:v>
                </c:pt>
                <c:pt idx="5">
                  <c:v>4909</c:v>
                </c:pt>
                <c:pt idx="6">
                  <c:v>4056</c:v>
                </c:pt>
                <c:pt idx="7">
                  <c:v>3052</c:v>
                </c:pt>
                <c:pt idx="8">
                  <c:v>2967</c:v>
                </c:pt>
                <c:pt idx="9">
                  <c:v>2801</c:v>
                </c:pt>
                <c:pt idx="10">
                  <c:v>2666</c:v>
                </c:pt>
                <c:pt idx="11">
                  <c:v>1530</c:v>
                </c:pt>
                <c:pt idx="12">
                  <c:v>1255</c:v>
                </c:pt>
                <c:pt idx="13">
                  <c:v>544</c:v>
                </c:pt>
                <c:pt idx="14">
                  <c:v>488</c:v>
                </c:pt>
                <c:pt idx="15">
                  <c:v>371</c:v>
                </c:pt>
                <c:pt idx="16">
                  <c:v>285</c:v>
                </c:pt>
                <c:pt idx="17">
                  <c:v>248</c:v>
                </c:pt>
                <c:pt idx="18">
                  <c:v>164</c:v>
                </c:pt>
                <c:pt idx="19">
                  <c:v>146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B9-452F-8A48-B1BD5CDD9479}"/>
            </c:ext>
          </c:extLst>
        </c:ser>
        <c:ser>
          <c:idx val="1"/>
          <c:order val="1"/>
          <c:tx>
            <c:strRef>
              <c:f>Sheet6!$D$9</c:f>
              <c:strCache>
                <c:ptCount val="1"/>
                <c:pt idx="0">
                  <c:v>Count of Restaurant_id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Sheet6!$B$10:$B$30</c:f>
              <c:strCache>
                <c:ptCount val="20"/>
                <c:pt idx="0">
                  <c:v>BTM, Bangalore</c:v>
                </c:pt>
                <c:pt idx="1">
                  <c:v>Nagawara, Bangalore</c:v>
                </c:pt>
                <c:pt idx="2">
                  <c:v>Banashankari, Bangalore</c:v>
                </c:pt>
                <c:pt idx="3">
                  <c:v>Kumaraswamy Layout, Bangalore</c:v>
                </c:pt>
                <c:pt idx="4">
                  <c:v>Shivajinagar, Bangalore</c:v>
                </c:pt>
                <c:pt idx="5">
                  <c:v>Vijay Nagar, Bangalore</c:v>
                </c:pt>
                <c:pt idx="6">
                  <c:v>Basavanagudi, Bangalore</c:v>
                </c:pt>
                <c:pt idx="7">
                  <c:v>Indiranagar, Bangalore</c:v>
                </c:pt>
                <c:pt idx="8">
                  <c:v>Richmond Road, Bangalore</c:v>
                </c:pt>
                <c:pt idx="9">
                  <c:v>Kammanahalli, Bangalore</c:v>
                </c:pt>
                <c:pt idx="10">
                  <c:v>Ejipura, Bangalore</c:v>
                </c:pt>
                <c:pt idx="11">
                  <c:v>Seshadripuram, Bangalore</c:v>
                </c:pt>
                <c:pt idx="12">
                  <c:v>Ulsoor, Bangalore</c:v>
                </c:pt>
                <c:pt idx="13">
                  <c:v>Vasanth Nagar, Bangalore</c:v>
                </c:pt>
                <c:pt idx="14">
                  <c:v>Koramangala 5th Block, Bangalore</c:v>
                </c:pt>
                <c:pt idx="15">
                  <c:v>Rajajinagar, Bangalore</c:v>
                </c:pt>
                <c:pt idx="16">
                  <c:v>UB City, Bangalore</c:v>
                </c:pt>
                <c:pt idx="17">
                  <c:v>Koramangala 8th Block, Bangalore</c:v>
                </c:pt>
                <c:pt idx="18">
                  <c:v>Shanti Nagar, Bangalore</c:v>
                </c:pt>
                <c:pt idx="19">
                  <c:v>Jatti Building, Koramangala 5th Block, Bangalore</c:v>
                </c:pt>
              </c:strCache>
            </c:strRef>
          </c:cat>
          <c:val>
            <c:numRef>
              <c:f>Sheet6!$D$10:$D$30</c:f>
              <c:numCache>
                <c:formatCode>General</c:formatCode>
                <c:ptCount val="20"/>
                <c:pt idx="0">
                  <c:v>9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  <c:pt idx="7">
                  <c:v>1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3</c:v>
                </c:pt>
                <c:pt idx="14">
                  <c:v>1</c:v>
                </c:pt>
                <c:pt idx="15">
                  <c:v>2</c:v>
                </c:pt>
                <c:pt idx="16">
                  <c:v>1</c:v>
                </c:pt>
                <c:pt idx="17">
                  <c:v>1</c:v>
                </c:pt>
                <c:pt idx="18">
                  <c:v>2</c:v>
                </c:pt>
                <c:pt idx="1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B9-452F-8A48-B1BD5CDD94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1822480"/>
        <c:axId val="521841616"/>
      </c:lineChart>
      <c:catAx>
        <c:axId val="521822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841616"/>
        <c:crosses val="autoZero"/>
        <c:auto val="1"/>
        <c:lblAlgn val="ctr"/>
        <c:lblOffset val="100"/>
        <c:noMultiLvlLbl val="0"/>
      </c:catAx>
      <c:valAx>
        <c:axId val="521841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822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[Project_Zomato.xlsx]Sheet7!PivotTable6</c:name>
    <c:fmtId val="3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</a:t>
            </a:r>
            <a:r>
              <a:rPr lang="en-US" baseline="0"/>
              <a:t> of less rated restaurants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Sheet7!$C$9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Sheet7!$B$10:$B$37</c:f>
              <c:strCache>
                <c:ptCount val="27"/>
                <c:pt idx="0">
                  <c:v>BTM, Bangalore</c:v>
                </c:pt>
                <c:pt idx="1">
                  <c:v>Vijay Nagar, Bangalore</c:v>
                </c:pt>
                <c:pt idx="2">
                  <c:v>Basavanagudi, Bangalore</c:v>
                </c:pt>
                <c:pt idx="3">
                  <c:v>Vasanth Nagar, Bangalore</c:v>
                </c:pt>
                <c:pt idx="4">
                  <c:v>Shivajinagar, Bangalore</c:v>
                </c:pt>
                <c:pt idx="5">
                  <c:v>Shanti Nagar, Bangalore</c:v>
                </c:pt>
                <c:pt idx="6">
                  <c:v>Richmond Road, Bangalore</c:v>
                </c:pt>
                <c:pt idx="7">
                  <c:v>Banashankari, Bangalore</c:v>
                </c:pt>
                <c:pt idx="8">
                  <c:v>Rajajinagar, Bangalore</c:v>
                </c:pt>
                <c:pt idx="9">
                  <c:v>Kumaraswamy Layout, Bangalore</c:v>
                </c:pt>
                <c:pt idx="10">
                  <c:v>Jatti Building, Koramangala 5th Block, Bangalore</c:v>
                </c:pt>
                <c:pt idx="11">
                  <c:v>Indiranagar, Bangalore</c:v>
                </c:pt>
                <c:pt idx="12">
                  <c:v>Ejipura, Bangalore</c:v>
                </c:pt>
                <c:pt idx="13">
                  <c:v>Koramangala 7th Block, Bangalore</c:v>
                </c:pt>
                <c:pt idx="14">
                  <c:v>UB City, Bangalore</c:v>
                </c:pt>
                <c:pt idx="15">
                  <c:v>Koramangala 8th Block, Bangalore</c:v>
                </c:pt>
                <c:pt idx="16">
                  <c:v>Koramangala 5th Block, Bangalore</c:v>
                </c:pt>
                <c:pt idx="17">
                  <c:v>Brigade Road, Bangalore</c:v>
                </c:pt>
                <c:pt idx="18">
                  <c:v>Seshadripuram, Bangalore</c:v>
                </c:pt>
                <c:pt idx="19">
                  <c:v>Lavelle Road, Bangalore</c:v>
                </c:pt>
                <c:pt idx="20">
                  <c:v>Infantry Road, Bangalore</c:v>
                </c:pt>
                <c:pt idx="21">
                  <c:v>Nagawara, Bangalore</c:v>
                </c:pt>
                <c:pt idx="22">
                  <c:v>Ulsoor, Bangalore</c:v>
                </c:pt>
                <c:pt idx="23">
                  <c:v>Nexus, Koramangala, Bangalore</c:v>
                </c:pt>
                <c:pt idx="24">
                  <c:v>Kammanahalli, Bangalore</c:v>
                </c:pt>
                <c:pt idx="25">
                  <c:v>Domlur, Bangalore</c:v>
                </c:pt>
                <c:pt idx="26">
                  <c:v>Residency Road, Bangalore</c:v>
                </c:pt>
              </c:strCache>
            </c:strRef>
          </c:cat>
          <c:val>
            <c:numRef>
              <c:f>Sheet7!$C$10:$C$37</c:f>
              <c:numCache>
                <c:formatCode>General</c:formatCode>
                <c:ptCount val="27"/>
                <c:pt idx="0">
                  <c:v>9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77-460D-96CE-49D694AC82A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498536880"/>
        <c:axId val="498527728"/>
        <c:axId val="0"/>
      </c:bar3DChart>
      <c:catAx>
        <c:axId val="498536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8527728"/>
        <c:crosses val="autoZero"/>
        <c:auto val="1"/>
        <c:lblAlgn val="ctr"/>
        <c:lblOffset val="100"/>
        <c:noMultiLvlLbl val="0"/>
      </c:catAx>
      <c:valAx>
        <c:axId val="498527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8536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C979-BF28-4BEC-AD87-355BCE889053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22DA-B834-4CD2-B20E-D57FBB6E6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7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C979-BF28-4BEC-AD87-355BCE889053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22DA-B834-4CD2-B20E-D57FBB6E6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25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C979-BF28-4BEC-AD87-355BCE889053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22DA-B834-4CD2-B20E-D57FBB6E67A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5166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C979-BF28-4BEC-AD87-355BCE889053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22DA-B834-4CD2-B20E-D57FBB6E6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415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C979-BF28-4BEC-AD87-355BCE889053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22DA-B834-4CD2-B20E-D57FBB6E67A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1980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C979-BF28-4BEC-AD87-355BCE889053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22DA-B834-4CD2-B20E-D57FBB6E6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525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C979-BF28-4BEC-AD87-355BCE889053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22DA-B834-4CD2-B20E-D57FBB6E6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694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C979-BF28-4BEC-AD87-355BCE889053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22DA-B834-4CD2-B20E-D57FBB6E6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59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C979-BF28-4BEC-AD87-355BCE889053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22DA-B834-4CD2-B20E-D57FBB6E6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60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C979-BF28-4BEC-AD87-355BCE889053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22DA-B834-4CD2-B20E-D57FBB6E6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608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C979-BF28-4BEC-AD87-355BCE889053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22DA-B834-4CD2-B20E-D57FBB6E6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327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C979-BF28-4BEC-AD87-355BCE889053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22DA-B834-4CD2-B20E-D57FBB6E6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059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C979-BF28-4BEC-AD87-355BCE889053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22DA-B834-4CD2-B20E-D57FBB6E6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708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C979-BF28-4BEC-AD87-355BCE889053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22DA-B834-4CD2-B20E-D57FBB6E6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78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C979-BF28-4BEC-AD87-355BCE889053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22DA-B834-4CD2-B20E-D57FBB6E6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2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C979-BF28-4BEC-AD87-355BCE889053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22DA-B834-4CD2-B20E-D57FBB6E6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956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7C979-BF28-4BEC-AD87-355BCE889053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F3F22DA-B834-4CD2-B20E-D57FBB6E6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127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food-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BFDC-1AA6-F684-4F22-3D2954326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0181" y="475861"/>
            <a:ext cx="6755362" cy="278052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800" b="1" i="1" u="sng" dirty="0">
                <a:solidFill>
                  <a:srgbClr val="002060"/>
                </a:solidFill>
              </a:rPr>
              <a:t>Zomato- Food Delivery Analysis &amp; Recommendation model</a:t>
            </a:r>
            <a:br>
              <a:rPr lang="en-IN" sz="4800" b="1" i="1" u="sng" dirty="0">
                <a:solidFill>
                  <a:srgbClr val="7030A0"/>
                </a:solidFill>
              </a:rPr>
            </a:br>
            <a:endParaRPr lang="en-IN" sz="4800" b="1" i="1" u="sng" dirty="0">
              <a:solidFill>
                <a:srgbClr val="7030A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416EFA-3EEE-DC80-BE5C-0D3D76751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494" y="3107094"/>
            <a:ext cx="5492620" cy="1324947"/>
          </a:xfrm>
        </p:spPr>
        <p:txBody>
          <a:bodyPr>
            <a:normAutofit/>
          </a:bodyPr>
          <a:lstStyle/>
          <a:p>
            <a:pPr algn="l"/>
            <a:r>
              <a:rPr lang="en-IN" sz="2800" b="1" i="1" dirty="0">
                <a:solidFill>
                  <a:srgbClr val="7030A0"/>
                </a:solidFill>
              </a:rPr>
              <a:t>ML- group- 8</a:t>
            </a:r>
          </a:p>
          <a:p>
            <a:pPr algn="l"/>
            <a:r>
              <a:rPr lang="en-IN" sz="2800" b="1" i="1" dirty="0">
                <a:solidFill>
                  <a:srgbClr val="7030A0"/>
                </a:solidFill>
              </a:rPr>
              <a:t>Tools used- Python, SQL, Excel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2CBBBA-3F38-4659-DF69-C83E584F1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718456" y="4432041"/>
            <a:ext cx="7259217" cy="23139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778E34-3600-E2E5-F41F-C67B3566E9F8}"/>
              </a:ext>
            </a:extLst>
          </p:cNvPr>
          <p:cNvSpPr txBox="1"/>
          <p:nvPr/>
        </p:nvSpPr>
        <p:spPr>
          <a:xfrm>
            <a:off x="3939592" y="7072606"/>
            <a:ext cx="43128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pngall.com/food-png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/3.0/"/>
              </a:rPr>
              <a:t>CC BY-NC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1126661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972FC-3AA6-58B8-B6D2-167BD5AB4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6377300" cy="1646302"/>
          </a:xfrm>
        </p:spPr>
        <p:txBody>
          <a:bodyPr/>
          <a:lstStyle/>
          <a:p>
            <a:r>
              <a:rPr lang="en-IN" sz="7200" b="1" i="1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6C117-271C-3D3C-1389-32F5C5F27A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b="1" i="1" u="sng" dirty="0">
                <a:solidFill>
                  <a:srgbClr val="002060"/>
                </a:solidFill>
              </a:rPr>
              <a:t>Have a nice day</a:t>
            </a:r>
          </a:p>
        </p:txBody>
      </p:sp>
    </p:spTree>
    <p:extLst>
      <p:ext uri="{BB962C8B-B14F-4D97-AF65-F5344CB8AC3E}">
        <p14:creationId xmlns:p14="http://schemas.microsoft.com/office/powerpoint/2010/main" val="395827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2F106-2E1D-BB08-3C6D-1599A3658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>
                <a:solidFill>
                  <a:srgbClr val="002060"/>
                </a:solidFill>
              </a:rPr>
              <a:t>Our Team -: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4F582-6179-2616-02EE-3E92FB6DA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chemeClr val="accent5">
                    <a:lumMod val="50000"/>
                  </a:schemeClr>
                </a:solidFill>
              </a:rPr>
              <a:t>Naman Sharma (PD16_102)</a:t>
            </a:r>
          </a:p>
          <a:p>
            <a:pPr marL="0" indent="0">
              <a:buNone/>
            </a:pPr>
            <a:endParaRPr lang="en-IN" sz="24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IN" sz="2400" dirty="0">
                <a:solidFill>
                  <a:schemeClr val="accent5">
                    <a:lumMod val="50000"/>
                  </a:schemeClr>
                </a:solidFill>
              </a:rPr>
              <a:t>Raj Tripathi (PD16_249)</a:t>
            </a:r>
          </a:p>
          <a:p>
            <a:pPr marL="0" indent="0">
              <a:buNone/>
            </a:pPr>
            <a:endParaRPr lang="en-IN" sz="24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IN" sz="2400" dirty="0">
                <a:solidFill>
                  <a:schemeClr val="accent5">
                    <a:lumMod val="50000"/>
                  </a:schemeClr>
                </a:solidFill>
              </a:rPr>
              <a:t>Anmol Srivastav (PD16_293)</a:t>
            </a:r>
          </a:p>
          <a:p>
            <a:pPr marL="0" indent="0">
              <a:buNone/>
            </a:pPr>
            <a:endParaRPr lang="en-IN" sz="24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IN" sz="2400" dirty="0" err="1">
                <a:solidFill>
                  <a:schemeClr val="accent5">
                    <a:lumMod val="50000"/>
                  </a:schemeClr>
                </a:solidFill>
              </a:rPr>
              <a:t>Nikunja</a:t>
            </a:r>
            <a:r>
              <a:rPr lang="en-IN" sz="2400" dirty="0">
                <a:solidFill>
                  <a:schemeClr val="accent5">
                    <a:lumMod val="50000"/>
                  </a:schemeClr>
                </a:solidFill>
              </a:rPr>
              <a:t> Barman (PD15_221)</a:t>
            </a:r>
          </a:p>
        </p:txBody>
      </p:sp>
    </p:spTree>
    <p:extLst>
      <p:ext uri="{BB962C8B-B14F-4D97-AF65-F5344CB8AC3E}">
        <p14:creationId xmlns:p14="http://schemas.microsoft.com/office/powerpoint/2010/main" val="2415560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F0FF-0965-A6AF-F5A6-89F40603E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>
                <a:solidFill>
                  <a:srgbClr val="002060"/>
                </a:solidFill>
              </a:rPr>
              <a:t>Project Details-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BD439-8EAA-3BE4-E0F6-B61FA4F48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i="1" u="sng" dirty="0"/>
              <a:t>Phase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E924F-55FB-C2A3-7B68-22C6F99F49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sz="2000" i="1" dirty="0">
                <a:solidFill>
                  <a:schemeClr val="accent4">
                    <a:lumMod val="50000"/>
                  </a:schemeClr>
                </a:solidFill>
              </a:rPr>
              <a:t>Scrape data from food delivery platform Zomato and do the analysis of restaurants across city of Bangalore for different locations and for different cuisines and generate insights and finally make a dashboard out of it</a:t>
            </a:r>
            <a:r>
              <a:rPr lang="en-IN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EC5A7-5ECA-B1EB-5632-BF7ABD6F7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i="1" u="sng" dirty="0"/>
              <a:t>Phase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3CDE9A-9520-48AD-F99F-07263FF451B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i="1" dirty="0">
                <a:solidFill>
                  <a:schemeClr val="accent4">
                    <a:lumMod val="50000"/>
                  </a:schemeClr>
                </a:solidFill>
              </a:rPr>
              <a:t>Build a recommendation model for someone who wants to open a restaurant in Bangalore. The model should take cuisine and location as an input, give some preferred outputs per user need, and recommend a price for cuisine.</a:t>
            </a:r>
            <a:endParaRPr lang="en-IN" sz="2000" i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488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C797C-3E9C-997F-8670-B00340AA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>
                <a:solidFill>
                  <a:srgbClr val="002060"/>
                </a:solidFill>
              </a:rPr>
              <a:t>Steps involved-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7E34D-9C5B-9828-4031-76CD9E402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2000" i="1" dirty="0">
                <a:solidFill>
                  <a:schemeClr val="accent5">
                    <a:lumMod val="50000"/>
                  </a:schemeClr>
                </a:solidFill>
              </a:rPr>
              <a:t>Understanding the objective.</a:t>
            </a:r>
          </a:p>
          <a:p>
            <a:r>
              <a:rPr lang="en-IN" sz="2000" i="1" dirty="0">
                <a:solidFill>
                  <a:schemeClr val="accent5">
                    <a:lumMod val="50000"/>
                  </a:schemeClr>
                </a:solidFill>
              </a:rPr>
              <a:t>Web Scraping the data from Zomato – where we faced a few challenges.</a:t>
            </a:r>
          </a:p>
          <a:p>
            <a:r>
              <a:rPr lang="en-IN" sz="2000" i="1" dirty="0">
                <a:solidFill>
                  <a:schemeClr val="accent5">
                    <a:lumMod val="50000"/>
                  </a:schemeClr>
                </a:solidFill>
              </a:rPr>
              <a:t>Pre-processing of the raw data to make it clean and ready for analysis.</a:t>
            </a:r>
          </a:p>
          <a:p>
            <a:r>
              <a:rPr lang="en-IN" sz="2000" i="1" dirty="0">
                <a:solidFill>
                  <a:schemeClr val="accent5">
                    <a:lumMod val="50000"/>
                  </a:schemeClr>
                </a:solidFill>
              </a:rPr>
              <a:t>Data analysis on Excel and SQL- generating insights from the raw data.</a:t>
            </a:r>
          </a:p>
          <a:p>
            <a:r>
              <a:rPr lang="en-IN" sz="2000" i="1" dirty="0">
                <a:solidFill>
                  <a:schemeClr val="accent5">
                    <a:lumMod val="50000"/>
                  </a:schemeClr>
                </a:solidFill>
              </a:rPr>
              <a:t>Data Visualization and creating a dashboard using the insights generated.</a:t>
            </a:r>
          </a:p>
          <a:p>
            <a:r>
              <a:rPr lang="en-IN" sz="2000" i="1" dirty="0">
                <a:solidFill>
                  <a:schemeClr val="accent5">
                    <a:lumMod val="50000"/>
                  </a:schemeClr>
                </a:solidFill>
              </a:rPr>
              <a:t>Building a python input-output model for users.</a:t>
            </a:r>
          </a:p>
          <a:p>
            <a:r>
              <a:rPr lang="en-IN" sz="2000" i="1" dirty="0">
                <a:solidFill>
                  <a:schemeClr val="accent5">
                    <a:lumMod val="50000"/>
                  </a:schemeClr>
                </a:solidFill>
              </a:rPr>
              <a:t>Building Machine Learning models for the recommendation of prices for a certain cuisine at a certain location.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692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CB006-2BF0-26A1-3730-DF59EA11D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1" u="sng" dirty="0">
                <a:solidFill>
                  <a:srgbClr val="002060"/>
                </a:solidFill>
              </a:rPr>
              <a:t>Insights -:</a:t>
            </a:r>
            <a:r>
              <a:rPr lang="en-IN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IN" sz="3100" i="1" dirty="0">
                <a:solidFill>
                  <a:schemeClr val="accent5">
                    <a:lumMod val="50000"/>
                  </a:schemeClr>
                </a:solidFill>
              </a:rPr>
              <a:t>1)</a:t>
            </a:r>
            <a:r>
              <a:rPr lang="en-IN" sz="2400" i="1" dirty="0">
                <a:solidFill>
                  <a:schemeClr val="accent5">
                    <a:lumMod val="50000"/>
                  </a:schemeClr>
                </a:solidFill>
              </a:rPr>
              <a:t>Location wise restaurants distribution , 2)Number of restaurants with delivery reviews&gt;1000 location-wise.</a:t>
            </a:r>
            <a:endParaRPr lang="en-IN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975C92F-5AA1-6078-D46D-E2F197FD08C6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089525" y="2160588"/>
          <a:ext cx="4184650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000635F-84E7-0D1D-043B-C2061A090DB4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677863" y="2160588"/>
          <a:ext cx="418306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1155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D6629-F90B-4328-58C5-1238AD8A1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800" i="1" dirty="0">
                <a:solidFill>
                  <a:schemeClr val="accent5">
                    <a:lumMod val="50000"/>
                  </a:schemeClr>
                </a:solidFill>
              </a:rPr>
              <a:t>3) Sum of delivery reviews location wise,</a:t>
            </a:r>
            <a:br>
              <a:rPr lang="en-IN" sz="2800" i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IN" sz="2800" i="1" dirty="0">
                <a:solidFill>
                  <a:schemeClr val="accent5">
                    <a:lumMod val="50000"/>
                  </a:schemeClr>
                </a:solidFill>
              </a:rPr>
              <a:t>4) Cuisine-wise number of restaurants.</a:t>
            </a:r>
            <a:br>
              <a:rPr lang="en-IN" i="1" dirty="0">
                <a:solidFill>
                  <a:schemeClr val="accent5">
                    <a:lumMod val="50000"/>
                  </a:schemeClr>
                </a:solidFill>
              </a:rPr>
            </a:br>
            <a:endParaRPr lang="en-IN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BD2F0752-6C21-36D1-E273-C86001614AF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08401236"/>
              </p:ext>
            </p:extLst>
          </p:nvPr>
        </p:nvGraphicFramePr>
        <p:xfrm>
          <a:off x="5089525" y="2160588"/>
          <a:ext cx="4800924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ontent Placeholder 12">
            <a:extLst>
              <a:ext uri="{FF2B5EF4-FFF2-40B4-BE49-F238E27FC236}">
                <a16:creationId xmlns:a16="http://schemas.microsoft.com/office/drawing/2014/main" id="{2C2311B3-B37F-2025-FD66-9A35ACDD569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70193315"/>
              </p:ext>
            </p:extLst>
          </p:nvPr>
        </p:nvGraphicFramePr>
        <p:xfrm>
          <a:off x="677863" y="2160588"/>
          <a:ext cx="418306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13375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1FA71-00A0-DDA6-EBC1-6107E4062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i="1" dirty="0">
                <a:solidFill>
                  <a:schemeClr val="accent5">
                    <a:lumMod val="50000"/>
                  </a:schemeClr>
                </a:solidFill>
              </a:rPr>
              <a:t>5) Number of less-rated restaurants location wise – (with ratings less than 3.5)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FB91DE3-4607-7E40-D3B4-4CD15FF574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5" y="1054360"/>
            <a:ext cx="6993618" cy="5719664"/>
          </a:xfrm>
        </p:spPr>
      </p:pic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2ED177E-23D1-4D52-B1FB-D406ED8032C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04561884"/>
              </p:ext>
            </p:extLst>
          </p:nvPr>
        </p:nvGraphicFramePr>
        <p:xfrm>
          <a:off x="108857" y="2160588"/>
          <a:ext cx="4752068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52662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1FA71-00A0-DDA6-EBC1-6107E4062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i="1" u="sng" dirty="0">
                <a:solidFill>
                  <a:schemeClr val="accent5">
                    <a:lumMod val="50000"/>
                  </a:schemeClr>
                </a:solidFill>
              </a:rPr>
              <a:t>Recommendation –model -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8C3AF55-8D93-7AD9-0282-A347E9EAED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4" y="1930400"/>
            <a:ext cx="4875569" cy="4110961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7615FA-23E4-7ED4-EA79-DA4B219183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1600" i="1" dirty="0">
                <a:solidFill>
                  <a:srgbClr val="002060"/>
                </a:solidFill>
              </a:rPr>
              <a:t>This model will take cuisine and location as an input from an user and by using the data it will return user outputs like-</a:t>
            </a:r>
          </a:p>
          <a:p>
            <a:r>
              <a:rPr lang="en-IN" sz="1600" i="1" dirty="0">
                <a:solidFill>
                  <a:srgbClr val="002060"/>
                </a:solidFill>
              </a:rPr>
              <a:t>Popular cuisine at that location</a:t>
            </a:r>
          </a:p>
          <a:p>
            <a:r>
              <a:rPr lang="en-IN" sz="1600" i="1" dirty="0">
                <a:solidFill>
                  <a:srgbClr val="002060"/>
                </a:solidFill>
              </a:rPr>
              <a:t>Average price at that location</a:t>
            </a:r>
          </a:p>
          <a:p>
            <a:r>
              <a:rPr lang="en-IN" sz="1600" i="1" dirty="0">
                <a:solidFill>
                  <a:srgbClr val="002060"/>
                </a:solidFill>
              </a:rPr>
              <a:t>Most popular restaurant at that location</a:t>
            </a:r>
          </a:p>
          <a:p>
            <a:r>
              <a:rPr lang="en-IN" sz="1600" i="1" dirty="0">
                <a:solidFill>
                  <a:srgbClr val="002060"/>
                </a:solidFill>
              </a:rPr>
              <a:t>Cuisine served by most popular restaurant</a:t>
            </a:r>
          </a:p>
          <a:p>
            <a:r>
              <a:rPr lang="en-IN" sz="1600" i="1" dirty="0">
                <a:solidFill>
                  <a:srgbClr val="002060"/>
                </a:solidFill>
              </a:rPr>
              <a:t>Most popular restaurant serving same cuisine which user provided.</a:t>
            </a:r>
          </a:p>
        </p:txBody>
      </p:sp>
    </p:spTree>
    <p:extLst>
      <p:ext uri="{BB962C8B-B14F-4D97-AF65-F5344CB8AC3E}">
        <p14:creationId xmlns:p14="http://schemas.microsoft.com/office/powerpoint/2010/main" val="3141434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8A68D-B62E-1AEB-49E1-5A73E1E2F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930" y="628261"/>
            <a:ext cx="8596668" cy="976604"/>
          </a:xfrm>
        </p:spPr>
        <p:txBody>
          <a:bodyPr/>
          <a:lstStyle/>
          <a:p>
            <a:r>
              <a:rPr lang="en-IN" b="1" i="1" u="sng" dirty="0">
                <a:solidFill>
                  <a:schemeClr val="accent5">
                    <a:lumMod val="50000"/>
                  </a:schemeClr>
                </a:solidFill>
              </a:rPr>
              <a:t>Challenges &amp; Learnings-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EFE09C-5151-820F-7145-43AFB9FDB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8003" y="2160589"/>
            <a:ext cx="4184035" cy="3801672"/>
          </a:xfrm>
        </p:spPr>
        <p:txBody>
          <a:bodyPr/>
          <a:lstStyle/>
          <a:p>
            <a:r>
              <a:rPr lang="en-IN" i="1" dirty="0">
                <a:solidFill>
                  <a:srgbClr val="002060"/>
                </a:solidFill>
              </a:rPr>
              <a:t>Challenges- </a:t>
            </a:r>
          </a:p>
          <a:p>
            <a:r>
              <a:rPr lang="en-IN" i="1" dirty="0">
                <a:solidFill>
                  <a:srgbClr val="002060"/>
                </a:solidFill>
              </a:rPr>
              <a:t>1) Web scrapping from Zomato was very difficult because Zomato is a very anti-scrapping website.</a:t>
            </a:r>
          </a:p>
          <a:p>
            <a:r>
              <a:rPr lang="en-IN" i="1" dirty="0">
                <a:solidFill>
                  <a:srgbClr val="002060"/>
                </a:solidFill>
              </a:rPr>
              <a:t> 2) Building an input-output-based recommendation model using python was a very new and tough task.</a:t>
            </a:r>
          </a:p>
          <a:p>
            <a:r>
              <a:rPr lang="en-IN" i="1" dirty="0">
                <a:solidFill>
                  <a:srgbClr val="002060"/>
                </a:solidFill>
              </a:rPr>
              <a:t>3) Trying different machine learning models with different techniques to get a high-accuracy model was very time-consuming.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0815E2-2A93-18BC-9739-4C189D883B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i="1" dirty="0">
                <a:solidFill>
                  <a:srgbClr val="002060"/>
                </a:solidFill>
              </a:rPr>
              <a:t>Learnings-</a:t>
            </a:r>
          </a:p>
          <a:p>
            <a:r>
              <a:rPr lang="en-IN" i="1" dirty="0">
                <a:solidFill>
                  <a:srgbClr val="002060"/>
                </a:solidFill>
              </a:rPr>
              <a:t>1) Learnt how to automate a process using selenium and how to scrape data using </a:t>
            </a:r>
            <a:r>
              <a:rPr lang="en-IN" i="1" dirty="0" err="1">
                <a:solidFill>
                  <a:srgbClr val="002060"/>
                </a:solidFill>
              </a:rPr>
              <a:t>beautifulsoup</a:t>
            </a:r>
            <a:r>
              <a:rPr lang="en-IN" i="1" dirty="0">
                <a:solidFill>
                  <a:srgbClr val="002060"/>
                </a:solidFill>
              </a:rPr>
              <a:t> module of python.</a:t>
            </a:r>
          </a:p>
          <a:p>
            <a:r>
              <a:rPr lang="en-IN" i="1" dirty="0">
                <a:solidFill>
                  <a:srgbClr val="002060"/>
                </a:solidFill>
              </a:rPr>
              <a:t>2) How to generate insights from raw data.</a:t>
            </a:r>
          </a:p>
          <a:p>
            <a:r>
              <a:rPr lang="en-IN" i="1" dirty="0">
                <a:solidFill>
                  <a:srgbClr val="002060"/>
                </a:solidFill>
              </a:rPr>
              <a:t>3) How to build a recommendation-model (input-output based using python) &amp; ( a machine learning model for price prediction).</a:t>
            </a:r>
          </a:p>
        </p:txBody>
      </p:sp>
    </p:spTree>
    <p:extLst>
      <p:ext uri="{BB962C8B-B14F-4D97-AF65-F5344CB8AC3E}">
        <p14:creationId xmlns:p14="http://schemas.microsoft.com/office/powerpoint/2010/main" val="3906921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142</TotalTime>
  <Words>479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Zomato- Food Delivery Analysis &amp; Recommendation model </vt:lpstr>
      <vt:lpstr>Our Team -:</vt:lpstr>
      <vt:lpstr>Project Details-</vt:lpstr>
      <vt:lpstr>Steps involved-</vt:lpstr>
      <vt:lpstr>Insights -: 1)Location wise restaurants distribution , 2)Number of restaurants with delivery reviews&gt;1000 location-wise.</vt:lpstr>
      <vt:lpstr>3) Sum of delivery reviews location wise, 4) Cuisine-wise number of restaurants. </vt:lpstr>
      <vt:lpstr>5) Number of less-rated restaurants location wise – (with ratings less than 3.5)</vt:lpstr>
      <vt:lpstr>Recommendation –model - </vt:lpstr>
      <vt:lpstr>Challenges &amp; Learnings-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Zomato- Food Delivery Analysis &amp; Recommendation model</dc:title>
  <dc:creator>Anmol Srivastav</dc:creator>
  <cp:lastModifiedBy>Anmol Srivastav</cp:lastModifiedBy>
  <cp:revision>4</cp:revision>
  <dcterms:created xsi:type="dcterms:W3CDTF">2023-02-20T13:03:17Z</dcterms:created>
  <dcterms:modified xsi:type="dcterms:W3CDTF">2023-02-21T13:33:57Z</dcterms:modified>
</cp:coreProperties>
</file>