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B03A7-9C89-48FB-AA15-69BDAAAC71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B7697-3F76-4408-AD79-170BE9190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Nodes relationship were made in Neo4j based on data collected from </a:t>
          </a:r>
          <a:r>
            <a:rPr lang="en-US" b="1" baseline="0" dirty="0" err="1"/>
            <a:t>Mongodb</a:t>
          </a:r>
          <a:r>
            <a:rPr lang="en-US" b="1" baseline="0" dirty="0"/>
            <a:t>.</a:t>
          </a:r>
          <a:endParaRPr lang="en-US" dirty="0"/>
        </a:p>
      </dgm:t>
    </dgm:pt>
    <dgm:pt modelId="{C59A1468-1BF0-4DC9-8D11-F18672F6577A}" type="parTrans" cxnId="{719E8A52-4230-49E0-A839-EB85BDD06F34}">
      <dgm:prSet/>
      <dgm:spPr/>
      <dgm:t>
        <a:bodyPr/>
        <a:lstStyle/>
        <a:p>
          <a:endParaRPr lang="en-US"/>
        </a:p>
      </dgm:t>
    </dgm:pt>
    <dgm:pt modelId="{6D7FF58F-7637-4265-8758-7A296C89199B}" type="sibTrans" cxnId="{719E8A52-4230-49E0-A839-EB85BDD06F34}">
      <dgm:prSet/>
      <dgm:spPr/>
      <dgm:t>
        <a:bodyPr/>
        <a:lstStyle/>
        <a:p>
          <a:endParaRPr lang="en-US"/>
        </a:p>
      </dgm:t>
    </dgm:pt>
    <dgm:pt modelId="{E00A02CC-0492-4EE2-A411-B33CCFF74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Credit score of a particular customer was calculated.</a:t>
          </a:r>
          <a:endParaRPr lang="en-US"/>
        </a:p>
      </dgm:t>
    </dgm:pt>
    <dgm:pt modelId="{FAB34903-481A-485F-AF0F-C60D6E85B79D}" type="parTrans" cxnId="{69F81F6F-A887-40D3-8422-62F325BDB2C1}">
      <dgm:prSet/>
      <dgm:spPr/>
      <dgm:t>
        <a:bodyPr/>
        <a:lstStyle/>
        <a:p>
          <a:endParaRPr lang="en-US"/>
        </a:p>
      </dgm:t>
    </dgm:pt>
    <dgm:pt modelId="{FBCFA5B3-2696-4B84-A9C2-E7E48C1617E5}" type="sibTrans" cxnId="{69F81F6F-A887-40D3-8422-62F325BDB2C1}">
      <dgm:prSet/>
      <dgm:spPr/>
      <dgm:t>
        <a:bodyPr/>
        <a:lstStyle/>
        <a:p>
          <a:endParaRPr lang="en-US"/>
        </a:p>
      </dgm:t>
    </dgm:pt>
    <dgm:pt modelId="{D54FAD94-349F-48CB-B0EF-FBBA5A7258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Associated credit score was used to measure the loan amount that can be credited to a specific customer.</a:t>
          </a:r>
          <a:endParaRPr lang="en-US" dirty="0"/>
        </a:p>
      </dgm:t>
    </dgm:pt>
    <dgm:pt modelId="{48DC5974-98DD-4C98-97D1-CAC56C9D9F6C}" type="parTrans" cxnId="{EA0BC4FB-1BD9-48E6-B1F4-250EE9665901}">
      <dgm:prSet/>
      <dgm:spPr/>
      <dgm:t>
        <a:bodyPr/>
        <a:lstStyle/>
        <a:p>
          <a:endParaRPr lang="en-US"/>
        </a:p>
      </dgm:t>
    </dgm:pt>
    <dgm:pt modelId="{81611078-C746-4C88-8703-D924AC4C5A2E}" type="sibTrans" cxnId="{EA0BC4FB-1BD9-48E6-B1F4-250EE9665901}">
      <dgm:prSet/>
      <dgm:spPr/>
      <dgm:t>
        <a:bodyPr/>
        <a:lstStyle/>
        <a:p>
          <a:endParaRPr lang="en-US"/>
        </a:p>
      </dgm:t>
    </dgm:pt>
    <dgm:pt modelId="{8CEFA7ED-97C0-40ED-98FE-FF64B507CFD6}" type="pres">
      <dgm:prSet presAssocID="{35EB03A7-9C89-48FB-AA15-69BDAAAC71D8}" presName="root" presStyleCnt="0">
        <dgm:presLayoutVars>
          <dgm:dir/>
          <dgm:resizeHandles val="exact"/>
        </dgm:presLayoutVars>
      </dgm:prSet>
      <dgm:spPr/>
    </dgm:pt>
    <dgm:pt modelId="{0077202D-DB3B-47DE-A3AA-389EA0289D3B}" type="pres">
      <dgm:prSet presAssocID="{784B7697-3F76-4408-AD79-170BE9190B0D}" presName="compNode" presStyleCnt="0"/>
      <dgm:spPr/>
    </dgm:pt>
    <dgm:pt modelId="{A54371D3-A683-42AF-A0C1-4E6DB71EE0EE}" type="pres">
      <dgm:prSet presAssocID="{784B7697-3F76-4408-AD79-170BE9190B0D}" presName="bgRect" presStyleLbl="bgShp" presStyleIdx="0" presStyleCnt="3"/>
      <dgm:spPr/>
    </dgm:pt>
    <dgm:pt modelId="{E909B6D0-D60A-43A1-BBFE-CF3F6F7AE70D}" type="pres">
      <dgm:prSet presAssocID="{784B7697-3F76-4408-AD79-170BE9190B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2D2B36B-FA72-4487-927B-A00E5873C1F8}" type="pres">
      <dgm:prSet presAssocID="{784B7697-3F76-4408-AD79-170BE9190B0D}" presName="spaceRect" presStyleCnt="0"/>
      <dgm:spPr/>
    </dgm:pt>
    <dgm:pt modelId="{0E99FE05-A29E-4E19-BB3C-3B100B4D15DF}" type="pres">
      <dgm:prSet presAssocID="{784B7697-3F76-4408-AD79-170BE9190B0D}" presName="parTx" presStyleLbl="revTx" presStyleIdx="0" presStyleCnt="3">
        <dgm:presLayoutVars>
          <dgm:chMax val="0"/>
          <dgm:chPref val="0"/>
        </dgm:presLayoutVars>
      </dgm:prSet>
      <dgm:spPr/>
    </dgm:pt>
    <dgm:pt modelId="{E444B074-8E9C-4EDB-AEA9-361A35E760BB}" type="pres">
      <dgm:prSet presAssocID="{6D7FF58F-7637-4265-8758-7A296C89199B}" presName="sibTrans" presStyleCnt="0"/>
      <dgm:spPr/>
    </dgm:pt>
    <dgm:pt modelId="{D0445B7D-8AF0-4544-BB83-B553F71399B4}" type="pres">
      <dgm:prSet presAssocID="{E00A02CC-0492-4EE2-A411-B33CCFF74024}" presName="compNode" presStyleCnt="0"/>
      <dgm:spPr/>
    </dgm:pt>
    <dgm:pt modelId="{0BE6CEC6-DBBB-4CED-9661-D0319BF486E3}" type="pres">
      <dgm:prSet presAssocID="{E00A02CC-0492-4EE2-A411-B33CCFF74024}" presName="bgRect" presStyleLbl="bgShp" presStyleIdx="1" presStyleCnt="3"/>
      <dgm:spPr/>
    </dgm:pt>
    <dgm:pt modelId="{E9AE5044-2D49-467E-85D6-09B3975EDF9B}" type="pres">
      <dgm:prSet presAssocID="{E00A02CC-0492-4EE2-A411-B33CCFF74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9213DF6-8C60-47A4-9B9D-8472A0E05968}" type="pres">
      <dgm:prSet presAssocID="{E00A02CC-0492-4EE2-A411-B33CCFF74024}" presName="spaceRect" presStyleCnt="0"/>
      <dgm:spPr/>
    </dgm:pt>
    <dgm:pt modelId="{C3BD7F5C-F46E-4F1E-8098-701D15EA62B8}" type="pres">
      <dgm:prSet presAssocID="{E00A02CC-0492-4EE2-A411-B33CCFF74024}" presName="parTx" presStyleLbl="revTx" presStyleIdx="1" presStyleCnt="3">
        <dgm:presLayoutVars>
          <dgm:chMax val="0"/>
          <dgm:chPref val="0"/>
        </dgm:presLayoutVars>
      </dgm:prSet>
      <dgm:spPr/>
    </dgm:pt>
    <dgm:pt modelId="{E9B158E9-29D2-4F1A-A677-45A00427E2BC}" type="pres">
      <dgm:prSet presAssocID="{FBCFA5B3-2696-4B84-A9C2-E7E48C1617E5}" presName="sibTrans" presStyleCnt="0"/>
      <dgm:spPr/>
    </dgm:pt>
    <dgm:pt modelId="{9EE3CD0A-3737-48BD-A9ED-651E5CFF2CA2}" type="pres">
      <dgm:prSet presAssocID="{D54FAD94-349F-48CB-B0EF-FBBA5A725826}" presName="compNode" presStyleCnt="0"/>
      <dgm:spPr/>
    </dgm:pt>
    <dgm:pt modelId="{07993F59-1653-4702-8831-6D846736CAA9}" type="pres">
      <dgm:prSet presAssocID="{D54FAD94-349F-48CB-B0EF-FBBA5A725826}" presName="bgRect" presStyleLbl="bgShp" presStyleIdx="2" presStyleCnt="3"/>
      <dgm:spPr/>
    </dgm:pt>
    <dgm:pt modelId="{4F5257EF-0129-47B7-996B-0C5836CE8348}" type="pres">
      <dgm:prSet presAssocID="{D54FAD94-349F-48CB-B0EF-FBBA5A7258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56C9F4-8CE2-4183-98B6-E71C791FC916}" type="pres">
      <dgm:prSet presAssocID="{D54FAD94-349F-48CB-B0EF-FBBA5A725826}" presName="spaceRect" presStyleCnt="0"/>
      <dgm:spPr/>
    </dgm:pt>
    <dgm:pt modelId="{33897940-DF64-4A63-A760-7709153D702E}" type="pres">
      <dgm:prSet presAssocID="{D54FAD94-349F-48CB-B0EF-FBBA5A7258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9E8A52-4230-49E0-A839-EB85BDD06F34}" srcId="{35EB03A7-9C89-48FB-AA15-69BDAAAC71D8}" destId="{784B7697-3F76-4408-AD79-170BE9190B0D}" srcOrd="0" destOrd="0" parTransId="{C59A1468-1BF0-4DC9-8D11-F18672F6577A}" sibTransId="{6D7FF58F-7637-4265-8758-7A296C89199B}"/>
    <dgm:cxn modelId="{6D897254-ED33-F645-B0B1-80BB5C7753BD}" type="presOf" srcId="{35EB03A7-9C89-48FB-AA15-69BDAAAC71D8}" destId="{8CEFA7ED-97C0-40ED-98FE-FF64B507CFD6}" srcOrd="0" destOrd="0" presId="urn:microsoft.com/office/officeart/2018/2/layout/IconVerticalSolidList"/>
    <dgm:cxn modelId="{369C2D58-E824-8842-A893-84F8FAEC1840}" type="presOf" srcId="{784B7697-3F76-4408-AD79-170BE9190B0D}" destId="{0E99FE05-A29E-4E19-BB3C-3B100B4D15DF}" srcOrd="0" destOrd="0" presId="urn:microsoft.com/office/officeart/2018/2/layout/IconVerticalSolidList"/>
    <dgm:cxn modelId="{69F81F6F-A887-40D3-8422-62F325BDB2C1}" srcId="{35EB03A7-9C89-48FB-AA15-69BDAAAC71D8}" destId="{E00A02CC-0492-4EE2-A411-B33CCFF74024}" srcOrd="1" destOrd="0" parTransId="{FAB34903-481A-485F-AF0F-C60D6E85B79D}" sibTransId="{FBCFA5B3-2696-4B84-A9C2-E7E48C1617E5}"/>
    <dgm:cxn modelId="{3513E0B3-FE78-0D47-B265-23F28D8EA5C6}" type="presOf" srcId="{D54FAD94-349F-48CB-B0EF-FBBA5A725826}" destId="{33897940-DF64-4A63-A760-7709153D702E}" srcOrd="0" destOrd="0" presId="urn:microsoft.com/office/officeart/2018/2/layout/IconVerticalSolidList"/>
    <dgm:cxn modelId="{02928FCA-EF1B-ED4A-80C9-B19336657744}" type="presOf" srcId="{E00A02CC-0492-4EE2-A411-B33CCFF74024}" destId="{C3BD7F5C-F46E-4F1E-8098-701D15EA62B8}" srcOrd="0" destOrd="0" presId="urn:microsoft.com/office/officeart/2018/2/layout/IconVerticalSolidList"/>
    <dgm:cxn modelId="{EA0BC4FB-1BD9-48E6-B1F4-250EE9665901}" srcId="{35EB03A7-9C89-48FB-AA15-69BDAAAC71D8}" destId="{D54FAD94-349F-48CB-B0EF-FBBA5A725826}" srcOrd="2" destOrd="0" parTransId="{48DC5974-98DD-4C98-97D1-CAC56C9D9F6C}" sibTransId="{81611078-C746-4C88-8703-D924AC4C5A2E}"/>
    <dgm:cxn modelId="{54515FBE-1B8D-0240-8B2F-FEB18292901A}" type="presParOf" srcId="{8CEFA7ED-97C0-40ED-98FE-FF64B507CFD6}" destId="{0077202D-DB3B-47DE-A3AA-389EA0289D3B}" srcOrd="0" destOrd="0" presId="urn:microsoft.com/office/officeart/2018/2/layout/IconVerticalSolidList"/>
    <dgm:cxn modelId="{DF2A3988-DC97-F948-9A4D-20B1DCCF7BDE}" type="presParOf" srcId="{0077202D-DB3B-47DE-A3AA-389EA0289D3B}" destId="{A54371D3-A683-42AF-A0C1-4E6DB71EE0EE}" srcOrd="0" destOrd="0" presId="urn:microsoft.com/office/officeart/2018/2/layout/IconVerticalSolidList"/>
    <dgm:cxn modelId="{A6A34267-31A7-E848-8BF2-E69184CE82F6}" type="presParOf" srcId="{0077202D-DB3B-47DE-A3AA-389EA0289D3B}" destId="{E909B6D0-D60A-43A1-BBFE-CF3F6F7AE70D}" srcOrd="1" destOrd="0" presId="urn:microsoft.com/office/officeart/2018/2/layout/IconVerticalSolidList"/>
    <dgm:cxn modelId="{3768F05B-EF36-2E46-984B-F936BF7B1AEB}" type="presParOf" srcId="{0077202D-DB3B-47DE-A3AA-389EA0289D3B}" destId="{32D2B36B-FA72-4487-927B-A00E5873C1F8}" srcOrd="2" destOrd="0" presId="urn:microsoft.com/office/officeart/2018/2/layout/IconVerticalSolidList"/>
    <dgm:cxn modelId="{0346DF5C-3886-BB4B-8857-516B9C19838A}" type="presParOf" srcId="{0077202D-DB3B-47DE-A3AA-389EA0289D3B}" destId="{0E99FE05-A29E-4E19-BB3C-3B100B4D15DF}" srcOrd="3" destOrd="0" presId="urn:microsoft.com/office/officeart/2018/2/layout/IconVerticalSolidList"/>
    <dgm:cxn modelId="{15BB8448-9599-DF46-A3AB-0F6FB097E5A5}" type="presParOf" srcId="{8CEFA7ED-97C0-40ED-98FE-FF64B507CFD6}" destId="{E444B074-8E9C-4EDB-AEA9-361A35E760BB}" srcOrd="1" destOrd="0" presId="urn:microsoft.com/office/officeart/2018/2/layout/IconVerticalSolidList"/>
    <dgm:cxn modelId="{1CB9895C-F485-A449-8272-D51262423CBB}" type="presParOf" srcId="{8CEFA7ED-97C0-40ED-98FE-FF64B507CFD6}" destId="{D0445B7D-8AF0-4544-BB83-B553F71399B4}" srcOrd="2" destOrd="0" presId="urn:microsoft.com/office/officeart/2018/2/layout/IconVerticalSolidList"/>
    <dgm:cxn modelId="{234EA6E7-76B0-5344-9B1E-BDFA77CCC623}" type="presParOf" srcId="{D0445B7D-8AF0-4544-BB83-B553F71399B4}" destId="{0BE6CEC6-DBBB-4CED-9661-D0319BF486E3}" srcOrd="0" destOrd="0" presId="urn:microsoft.com/office/officeart/2018/2/layout/IconVerticalSolidList"/>
    <dgm:cxn modelId="{4FFBBCC8-A526-AF4C-A571-6EB222243BA8}" type="presParOf" srcId="{D0445B7D-8AF0-4544-BB83-B553F71399B4}" destId="{E9AE5044-2D49-467E-85D6-09B3975EDF9B}" srcOrd="1" destOrd="0" presId="urn:microsoft.com/office/officeart/2018/2/layout/IconVerticalSolidList"/>
    <dgm:cxn modelId="{B22319AD-A388-084C-91C3-33C696E55046}" type="presParOf" srcId="{D0445B7D-8AF0-4544-BB83-B553F71399B4}" destId="{D9213DF6-8C60-47A4-9B9D-8472A0E05968}" srcOrd="2" destOrd="0" presId="urn:microsoft.com/office/officeart/2018/2/layout/IconVerticalSolidList"/>
    <dgm:cxn modelId="{91BB21B5-0BC9-5F43-AD04-8088895C3014}" type="presParOf" srcId="{D0445B7D-8AF0-4544-BB83-B553F71399B4}" destId="{C3BD7F5C-F46E-4F1E-8098-701D15EA62B8}" srcOrd="3" destOrd="0" presId="urn:microsoft.com/office/officeart/2018/2/layout/IconVerticalSolidList"/>
    <dgm:cxn modelId="{C47319F8-1FB0-EB40-BEEB-5A98E23AC5CA}" type="presParOf" srcId="{8CEFA7ED-97C0-40ED-98FE-FF64B507CFD6}" destId="{E9B158E9-29D2-4F1A-A677-45A00427E2BC}" srcOrd="3" destOrd="0" presId="urn:microsoft.com/office/officeart/2018/2/layout/IconVerticalSolidList"/>
    <dgm:cxn modelId="{2F6F766A-E906-E046-B63F-45E051F8AD9B}" type="presParOf" srcId="{8CEFA7ED-97C0-40ED-98FE-FF64B507CFD6}" destId="{9EE3CD0A-3737-48BD-A9ED-651E5CFF2CA2}" srcOrd="4" destOrd="0" presId="urn:microsoft.com/office/officeart/2018/2/layout/IconVerticalSolidList"/>
    <dgm:cxn modelId="{CC5EF163-94A0-2D41-AED2-70E85A75D840}" type="presParOf" srcId="{9EE3CD0A-3737-48BD-A9ED-651E5CFF2CA2}" destId="{07993F59-1653-4702-8831-6D846736CAA9}" srcOrd="0" destOrd="0" presId="urn:microsoft.com/office/officeart/2018/2/layout/IconVerticalSolidList"/>
    <dgm:cxn modelId="{D696C945-5E89-4849-8630-908208311FE3}" type="presParOf" srcId="{9EE3CD0A-3737-48BD-A9ED-651E5CFF2CA2}" destId="{4F5257EF-0129-47B7-996B-0C5836CE8348}" srcOrd="1" destOrd="0" presId="urn:microsoft.com/office/officeart/2018/2/layout/IconVerticalSolidList"/>
    <dgm:cxn modelId="{58C10E5E-FD56-7C46-8F88-9D6F2C7FE13D}" type="presParOf" srcId="{9EE3CD0A-3737-48BD-A9ED-651E5CFF2CA2}" destId="{F756C9F4-8CE2-4183-98B6-E71C791FC916}" srcOrd="2" destOrd="0" presId="urn:microsoft.com/office/officeart/2018/2/layout/IconVerticalSolidList"/>
    <dgm:cxn modelId="{FB3F95BE-7B37-8347-8C75-3611458ED84E}" type="presParOf" srcId="{9EE3CD0A-3737-48BD-A9ED-651E5CFF2CA2}" destId="{33897940-DF64-4A63-A760-7709153D70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371D3-A683-42AF-A0C1-4E6DB71EE0EE}">
      <dsp:nvSpPr>
        <dsp:cNvPr id="0" name=""/>
        <dsp:cNvSpPr/>
      </dsp:nvSpPr>
      <dsp:spPr>
        <a:xfrm>
          <a:off x="0" y="3973"/>
          <a:ext cx="6790606" cy="125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9B6D0-D60A-43A1-BBFE-CF3F6F7AE70D}">
      <dsp:nvSpPr>
        <dsp:cNvPr id="0" name=""/>
        <dsp:cNvSpPr/>
      </dsp:nvSpPr>
      <dsp:spPr>
        <a:xfrm>
          <a:off x="379015" y="285886"/>
          <a:ext cx="689793" cy="689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9FE05-A29E-4E19-BB3C-3B100B4D15DF}">
      <dsp:nvSpPr>
        <dsp:cNvPr id="0" name=""/>
        <dsp:cNvSpPr/>
      </dsp:nvSpPr>
      <dsp:spPr>
        <a:xfrm>
          <a:off x="1447824" y="3973"/>
          <a:ext cx="5286056" cy="12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3" tIns="132733" rIns="132733" bIns="1327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/>
            <a:t>Nodes relationship were made in Neo4j based on data collected from </a:t>
          </a:r>
          <a:r>
            <a:rPr lang="en-US" sz="1400" b="1" kern="1200" baseline="0" dirty="0" err="1"/>
            <a:t>Mongodb</a:t>
          </a:r>
          <a:r>
            <a:rPr lang="en-US" sz="1400" b="1" kern="1200" baseline="0" dirty="0"/>
            <a:t>.</a:t>
          </a:r>
          <a:endParaRPr lang="en-US" sz="1400" kern="1200" dirty="0"/>
        </a:p>
      </dsp:txBody>
      <dsp:txXfrm>
        <a:off x="1447824" y="3973"/>
        <a:ext cx="5286056" cy="1254169"/>
      </dsp:txXfrm>
    </dsp:sp>
    <dsp:sp modelId="{0BE6CEC6-DBBB-4CED-9661-D0319BF486E3}">
      <dsp:nvSpPr>
        <dsp:cNvPr id="0" name=""/>
        <dsp:cNvSpPr/>
      </dsp:nvSpPr>
      <dsp:spPr>
        <a:xfrm>
          <a:off x="0" y="1562184"/>
          <a:ext cx="6790606" cy="125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E5044-2D49-467E-85D6-09B3975EDF9B}">
      <dsp:nvSpPr>
        <dsp:cNvPr id="0" name=""/>
        <dsp:cNvSpPr/>
      </dsp:nvSpPr>
      <dsp:spPr>
        <a:xfrm>
          <a:off x="379015" y="1844096"/>
          <a:ext cx="689793" cy="689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D7F5C-F46E-4F1E-8098-701D15EA62B8}">
      <dsp:nvSpPr>
        <dsp:cNvPr id="0" name=""/>
        <dsp:cNvSpPr/>
      </dsp:nvSpPr>
      <dsp:spPr>
        <a:xfrm>
          <a:off x="1447824" y="1562184"/>
          <a:ext cx="5286056" cy="12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3" tIns="132733" rIns="132733" bIns="1327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Credit score of a particular customer was calculated.</a:t>
          </a:r>
          <a:endParaRPr lang="en-US" sz="1400" kern="1200"/>
        </a:p>
      </dsp:txBody>
      <dsp:txXfrm>
        <a:off x="1447824" y="1562184"/>
        <a:ext cx="5286056" cy="1254169"/>
      </dsp:txXfrm>
    </dsp:sp>
    <dsp:sp modelId="{07993F59-1653-4702-8831-6D846736CAA9}">
      <dsp:nvSpPr>
        <dsp:cNvPr id="0" name=""/>
        <dsp:cNvSpPr/>
      </dsp:nvSpPr>
      <dsp:spPr>
        <a:xfrm>
          <a:off x="0" y="3120394"/>
          <a:ext cx="6790606" cy="12529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257EF-0129-47B7-996B-0C5836CE8348}">
      <dsp:nvSpPr>
        <dsp:cNvPr id="0" name=""/>
        <dsp:cNvSpPr/>
      </dsp:nvSpPr>
      <dsp:spPr>
        <a:xfrm>
          <a:off x="379386" y="3402307"/>
          <a:ext cx="689793" cy="689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97940-DF64-4A63-A760-7709153D702E}">
      <dsp:nvSpPr>
        <dsp:cNvPr id="0" name=""/>
        <dsp:cNvSpPr/>
      </dsp:nvSpPr>
      <dsp:spPr>
        <a:xfrm>
          <a:off x="1448565" y="3120394"/>
          <a:ext cx="5286056" cy="1254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33" tIns="132733" rIns="132733" bIns="13273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/>
            <a:t>Associated credit score was used to measure the loan amount that can be credited to a specific customer.</a:t>
          </a:r>
          <a:endParaRPr lang="en-US" sz="1400" kern="1200" dirty="0"/>
        </a:p>
      </dsp:txBody>
      <dsp:txXfrm>
        <a:off x="1448565" y="3120394"/>
        <a:ext cx="5286056" cy="1254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8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5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6443C-3FC8-4535-39EF-5657DBF7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700" dirty="0">
                <a:solidFill>
                  <a:schemeClr val="bg1"/>
                </a:solidFill>
              </a:rPr>
              <a:t>Integrated Data Analytics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45BA5-F542-BB90-2EB6-AD2E5A4C4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20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199C14C-C973-1D89-B3C6-BF9BD673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D2240-5056-0223-BBA2-410F1686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/>
              <a:t>MongoDb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F922-73B9-1C84-8D15-2F5ADFDD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MongoDB is </a:t>
            </a:r>
            <a:r>
              <a:rPr lang="en-US" dirty="0"/>
              <a:t>a database based on a non-relational document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data stored in the MongoDB is in the format of </a:t>
            </a:r>
            <a:r>
              <a:rPr lang="en-US" dirty="0"/>
              <a:t>BSON documents</a:t>
            </a:r>
            <a:r>
              <a:rPr lang="en-US" b="0" dirty="0"/>
              <a:t>. Here, BSON stands for Binary representation of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transaction information is stored to track their credit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17E35-56A6-F792-A5DA-EC548BA3D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" y="3071881"/>
            <a:ext cx="3488814" cy="181418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54A6-C961-D3D2-D307-647894BD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2138902"/>
            <a:ext cx="6754447" cy="113917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Neo4j – Graph Database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D68C0-FB68-A64E-078F-52E3A112A1B2}"/>
              </a:ext>
            </a:extLst>
          </p:cNvPr>
          <p:cNvSpPr txBox="1"/>
          <p:nvPr/>
        </p:nvSpPr>
        <p:spPr>
          <a:xfrm>
            <a:off x="4794637" y="3283889"/>
            <a:ext cx="6754446" cy="249070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Neo4j is a graph database management system developed by Neo4j, Inc. Described by its developers as an ACID-compliant transactional database with native graph storage and processing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1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In graph database context, there are two ways to represent data which are Nodes and Edges</a:t>
            </a: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100" spc="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100" spc="150">
                <a:solidFill>
                  <a:schemeClr val="tx1">
                    <a:lumMod val="75000"/>
                    <a:lumOff val="25000"/>
                  </a:schemeClr>
                </a:solidFill>
              </a:rPr>
              <a:t>Both Nodes and Edges can have its own properties (attributes)</a:t>
            </a:r>
            <a:endParaRPr lang="en-US" sz="11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6F5C81B-18FF-D2F5-55A4-F3D27715D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42" r="14023" b="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5B3A-6D3C-C587-2FEC-930FF829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/>
              <a:t>Integration of Neo4j and </a:t>
            </a:r>
            <a:r>
              <a:rPr lang="en-US" sz="2300" err="1"/>
              <a:t>MongoDb</a:t>
            </a:r>
            <a:endParaRPr lang="en-US" sz="23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5FE5-BF03-E6DC-9935-E6A2D869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project, we’ve used used python to connect with Neo4j and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their connection with python, Nodes were made based on the relation given in </a:t>
            </a:r>
            <a:r>
              <a:rPr lang="en-US" dirty="0" err="1"/>
              <a:t>MongoDb</a:t>
            </a:r>
            <a:r>
              <a:rPr lang="en-US" dirty="0"/>
              <a:t>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structure made to analyze the parameters of a customer.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299C-4FA3-5FF8-F402-ADBD5E3C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200863"/>
            <a:ext cx="3119717" cy="43060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930E9-648E-D000-4AB3-B56559D4A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065533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67722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Meiryo</vt:lpstr>
      <vt:lpstr>Arial</vt:lpstr>
      <vt:lpstr>Corbel</vt:lpstr>
      <vt:lpstr>ShojiVTI</vt:lpstr>
      <vt:lpstr>Integrated Data Analytics</vt:lpstr>
      <vt:lpstr>MongoDb</vt:lpstr>
      <vt:lpstr>Neo4j – Graph Database</vt:lpstr>
      <vt:lpstr>Integration of Neo4j and MongoDb</vt:lpstr>
      <vt:lpstr>Data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Data Analytics</dc:title>
  <dc:creator>Anmol Sharma</dc:creator>
  <cp:lastModifiedBy>Anmol Sharma</cp:lastModifiedBy>
  <cp:revision>1</cp:revision>
  <dcterms:created xsi:type="dcterms:W3CDTF">2022-07-10T02:05:37Z</dcterms:created>
  <dcterms:modified xsi:type="dcterms:W3CDTF">2022-07-10T05:47:57Z</dcterms:modified>
</cp:coreProperties>
</file>