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Thin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Th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064e96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1064e96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1064e9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1064e9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064e96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1064e96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1064e96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1064e96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1064e96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1064e96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064e96a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064e96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064e96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064e96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064e96a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064e96a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1064e96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1064e96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93625" y="276325"/>
            <a:ext cx="7861500" cy="127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480">
                <a:latin typeface="Comic Sans MS"/>
                <a:ea typeface="Comic Sans MS"/>
                <a:cs typeface="Comic Sans MS"/>
                <a:sym typeface="Comic Sans MS"/>
              </a:rPr>
              <a:t>Human Activity Recognition</a:t>
            </a:r>
            <a:endParaRPr b="1" sz="348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480">
                <a:latin typeface="Comic Sans MS"/>
                <a:ea typeface="Comic Sans MS"/>
                <a:cs typeface="Comic Sans MS"/>
                <a:sym typeface="Comic Sans MS"/>
              </a:rPr>
              <a:t>       		Using Smartphone data</a:t>
            </a:r>
            <a:endParaRPr b="1" sz="348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144150"/>
            <a:ext cx="8520600" cy="23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127"/>
              <a:t>Team Members:-</a:t>
            </a:r>
            <a:endParaRPr b="1" sz="712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127"/>
          </a:p>
          <a:p>
            <a:pPr indent="-3417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7127"/>
              <a:t>Bharath Kumar Reddy</a:t>
            </a:r>
            <a:endParaRPr b="1" sz="7127"/>
          </a:p>
          <a:p>
            <a:pPr indent="-3417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7127"/>
              <a:t>C V Thirumala Kumar</a:t>
            </a:r>
            <a:endParaRPr b="1" sz="7127"/>
          </a:p>
          <a:p>
            <a:pPr indent="-3417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7127"/>
              <a:t>Suchika Sachdeva</a:t>
            </a:r>
            <a:endParaRPr b="1" sz="7127"/>
          </a:p>
          <a:p>
            <a:pPr indent="-3417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7127"/>
              <a:t>Sagnik Sarkar</a:t>
            </a:r>
            <a:endParaRPr b="1" sz="7127"/>
          </a:p>
          <a:p>
            <a:pPr indent="-3417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7127"/>
              <a:t>Anmol</a:t>
            </a:r>
            <a:endParaRPr b="1" sz="7127"/>
          </a:p>
          <a:p>
            <a:pPr indent="-3417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7127"/>
              <a:t>Aparna</a:t>
            </a:r>
            <a:endParaRPr b="1" sz="712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36125"/>
            <a:ext cx="4197300" cy="21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1117775"/>
            <a:ext cx="85206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5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●"/>
            </a:pPr>
            <a:r>
              <a:rPr lang="en-GB" sz="1590"/>
              <a:t>We have started our project with Data preprocessing which included steps like checking for missing values and reducing the highly correlated features.</a:t>
            </a:r>
            <a:endParaRPr sz="15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90"/>
          </a:p>
          <a:p>
            <a:pPr indent="-3295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0"/>
              <a:buChar char="●"/>
            </a:pPr>
            <a:r>
              <a:rPr lang="en-GB" sz="1590"/>
              <a:t>Our second step </a:t>
            </a:r>
            <a:r>
              <a:rPr lang="en-GB" sz="1590"/>
              <a:t>involved</a:t>
            </a:r>
            <a:r>
              <a:rPr lang="en-GB" sz="1590"/>
              <a:t> Exploratory Data Analysis to get the more understanding of our dataset. This step included </a:t>
            </a:r>
            <a:r>
              <a:rPr lang="en-GB" sz="1590"/>
              <a:t>visualization </a:t>
            </a:r>
            <a:r>
              <a:rPr lang="en-GB" sz="1590"/>
              <a:t>of our analysis performed on the features.</a:t>
            </a:r>
            <a:endParaRPr sz="15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90"/>
          </a:p>
          <a:p>
            <a:pPr indent="-3295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0"/>
              <a:buChar char="●"/>
            </a:pPr>
            <a:r>
              <a:rPr lang="en-GB" sz="1590"/>
              <a:t>Our third step included the implementation part of different machine learning algorithms on the dataset. We trained and tested on different ML models.</a:t>
            </a:r>
            <a:endParaRPr sz="15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90"/>
          </a:p>
          <a:p>
            <a:pPr indent="-3295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0"/>
              <a:buChar char="●"/>
            </a:pPr>
            <a:r>
              <a:rPr lang="en-GB" sz="1590"/>
              <a:t>At last we got Extra Tree Classifier, which was performing best on the dataset as </a:t>
            </a:r>
            <a:r>
              <a:rPr lang="en-GB" sz="1590"/>
              <a:t>comparison</a:t>
            </a:r>
            <a:r>
              <a:rPr lang="en-GB" sz="1590"/>
              <a:t> with other models on the basis of accuracy.</a:t>
            </a:r>
            <a:endParaRPr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037100"/>
            <a:ext cx="85206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7182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550">
                <a:solidFill>
                  <a:srgbClr val="000000"/>
                </a:solidFill>
                <a:highlight>
                  <a:srgbClr val="FFFFFF"/>
                </a:highlight>
              </a:rPr>
              <a:t>The Human Activity Recognition database was built from the recordings of 30 study participants performing activities of daily living.</a:t>
            </a:r>
            <a:endParaRPr i="1"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182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550">
                <a:solidFill>
                  <a:srgbClr val="000000"/>
                </a:solidFill>
                <a:highlight>
                  <a:srgbClr val="FFFFFF"/>
                </a:highlight>
              </a:rPr>
              <a:t>The objective is to classify into following activities: WALKING, WALKING_UPSTAIRS, WALKING_DOWNSTAIRS, SITTING, STANDING  AND LAYING.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182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550">
                <a:solidFill>
                  <a:srgbClr val="000000"/>
                </a:solidFill>
                <a:highlight>
                  <a:srgbClr val="FFFFFF"/>
                </a:highlight>
              </a:rPr>
              <a:t>The dataset consists of 7352 rows and 550 columns.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606"/>
              <a:buFont typeface="Arial"/>
              <a:buNone/>
            </a:pPr>
            <a:r>
              <a:t/>
            </a:r>
            <a:endParaRPr b="1" sz="1494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463"/>
              <a:buFont typeface="Arial"/>
              <a:buNone/>
            </a:pPr>
            <a:r>
              <a:t/>
            </a:r>
            <a:endParaRPr b="1" sz="1272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463"/>
              <a:buFont typeface="Arial"/>
              <a:buNone/>
            </a:pPr>
            <a:r>
              <a:rPr b="1" lang="en-GB" sz="1272">
                <a:highlight>
                  <a:srgbClr val="FFFFFF"/>
                </a:highlight>
              </a:rPr>
              <a:t>7352 rows and  550 columns</a:t>
            </a:r>
            <a:endParaRPr b="1" sz="1272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2831025"/>
            <a:ext cx="8520600" cy="17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-1657" r="0" t="-5042"/>
          <a:stretch/>
        </p:blipFill>
        <p:spPr>
          <a:xfrm>
            <a:off x="234600" y="2557100"/>
            <a:ext cx="8674776" cy="2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74500" y="266275"/>
            <a:ext cx="82578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 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180450"/>
            <a:ext cx="8520600" cy="607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STEPS PERFORMED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780800"/>
            <a:ext cx="8520600" cy="3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452763" y="885759"/>
            <a:ext cx="2939827" cy="643356"/>
            <a:chOff x="1593000" y="2322568"/>
            <a:chExt cx="2939827" cy="643356"/>
          </a:xfrm>
        </p:grpSpPr>
        <p:sp>
          <p:nvSpPr>
            <p:cNvPr id="103" name="Google Shape;103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234875" y="239630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Analysis and Visualization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452763" y="1713571"/>
            <a:ext cx="2939827" cy="643356"/>
            <a:chOff x="1593000" y="2322568"/>
            <a:chExt cx="2939827" cy="643356"/>
          </a:xfrm>
        </p:grpSpPr>
        <p:sp>
          <p:nvSpPr>
            <p:cNvPr id="109" name="Google Shape;109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452763" y="2541371"/>
            <a:ext cx="2939827" cy="643356"/>
            <a:chOff x="1593000" y="2322568"/>
            <a:chExt cx="2939827" cy="643356"/>
          </a:xfrm>
        </p:grpSpPr>
        <p:sp>
          <p:nvSpPr>
            <p:cNvPr id="115" name="Google Shape;115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5014863" y="1597596"/>
            <a:ext cx="2939827" cy="643356"/>
            <a:chOff x="1593000" y="2322568"/>
            <a:chExt cx="2939827" cy="643356"/>
          </a:xfrm>
        </p:grpSpPr>
        <p:sp>
          <p:nvSpPr>
            <p:cNvPr id="121" name="Google Shape;121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234875" y="239630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Selection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4956838" y="2541278"/>
            <a:ext cx="2939827" cy="643524"/>
            <a:chOff x="1593000" y="2322400"/>
            <a:chExt cx="2939827" cy="643524"/>
          </a:xfrm>
        </p:grpSpPr>
        <p:sp>
          <p:nvSpPr>
            <p:cNvPr id="127" name="Google Shape;127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234875" y="239630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Predictions and Conclusions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593000" y="2322400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07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452763" y="3315984"/>
            <a:ext cx="2939827" cy="643356"/>
            <a:chOff x="1593000" y="2322568"/>
            <a:chExt cx="2939827" cy="643356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234875" y="239630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Dimensionality Reduction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</a:t>
              </a: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452763" y="4054271"/>
            <a:ext cx="2939827" cy="643356"/>
            <a:chOff x="1593000" y="2322568"/>
            <a:chExt cx="2939827" cy="643356"/>
          </a:xfrm>
        </p:grpSpPr>
        <p:sp>
          <p:nvSpPr>
            <p:cNvPr id="139" name="Google Shape;139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186725" y="2395776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 and Labelling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283875"/>
            <a:ext cx="8520600" cy="607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Data visualization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11700" y="1005625"/>
            <a:ext cx="8520600" cy="3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000000"/>
                </a:solidFill>
              </a:rPr>
              <a:t>From visualization part we are able to find out following things:-</a:t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-GB" sz="1650">
                <a:solidFill>
                  <a:srgbClr val="000000"/>
                </a:solidFill>
              </a:rPr>
              <a:t>The dataset contains zero null values and is free from duplicate data.</a:t>
            </a:r>
            <a:endParaRPr sz="16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-GB" sz="1650">
                <a:solidFill>
                  <a:srgbClr val="000000"/>
                </a:solidFill>
              </a:rPr>
              <a:t>The dataset is well balanced </a:t>
            </a:r>
            <a:r>
              <a:rPr lang="en-GB" sz="1650">
                <a:solidFill>
                  <a:srgbClr val="000000"/>
                </a:solidFill>
              </a:rPr>
              <a:t>among different activities.</a:t>
            </a:r>
            <a:endParaRPr sz="16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-GB" sz="1650">
                <a:solidFill>
                  <a:srgbClr val="000000"/>
                </a:solidFill>
              </a:rPr>
              <a:t>The dataset is normalized, that is it contains values between -1 to 1.</a:t>
            </a:r>
            <a:endParaRPr sz="16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-GB" sz="1650">
                <a:solidFill>
                  <a:srgbClr val="000000"/>
                </a:solidFill>
              </a:rPr>
              <a:t>There was a presence of dynamic as well as static activities which was based on tBodyAccMean.</a:t>
            </a:r>
            <a:endParaRPr sz="16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11700" y="452050"/>
            <a:ext cx="8520600" cy="64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00">
                <a:solidFill>
                  <a:schemeClr val="lt1"/>
                </a:solidFill>
              </a:rPr>
              <a:t>Feature Selection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11700" y="1291000"/>
            <a:ext cx="8520600" cy="30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Feature Selection</a:t>
            </a:r>
            <a:r>
              <a:rPr lang="en-GB"/>
              <a:t> is quite </a:t>
            </a:r>
            <a:r>
              <a:rPr lang="en-GB"/>
              <a:t>necessary when we are dealing with the large no. of features in our Dataset.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There are total of 550 features available in our Dataset , So in order to reduce computations, we have reduced the features from 550 to 109 features using a correlation filter.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have drop those features which are highly correlated by taking the threshold value as </a:t>
            </a:r>
            <a:r>
              <a:rPr b="1" lang="en-GB"/>
              <a:t>0.7</a:t>
            </a:r>
            <a:r>
              <a:rPr lang="en-GB"/>
              <a:t>.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Support Vector Machine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11700" y="1205300"/>
            <a:ext cx="85206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6600">
                <a:solidFill>
                  <a:srgbClr val="333333"/>
                </a:solidFill>
                <a:highlight>
                  <a:srgbClr val="FFFFFF"/>
                </a:highlight>
              </a:rPr>
              <a:t>Support Vector Machine</a:t>
            </a:r>
            <a:r>
              <a:rPr lang="en-GB" sz="6600">
                <a:solidFill>
                  <a:srgbClr val="333333"/>
                </a:solidFill>
                <a:highlight>
                  <a:srgbClr val="FFFFFF"/>
                </a:highlight>
              </a:rPr>
              <a:t> or </a:t>
            </a:r>
            <a:r>
              <a:rPr b="1" lang="en-GB" sz="6600">
                <a:solidFill>
                  <a:srgbClr val="333333"/>
                </a:solidFill>
                <a:highlight>
                  <a:srgbClr val="FFFFFF"/>
                </a:highlight>
              </a:rPr>
              <a:t>SVM</a:t>
            </a:r>
            <a:r>
              <a:rPr lang="en-GB" sz="6600">
                <a:solidFill>
                  <a:srgbClr val="333333"/>
                </a:solidFill>
                <a:highlight>
                  <a:srgbClr val="FFFFFF"/>
                </a:highlight>
              </a:rPr>
              <a:t> is one of the most popular Supervised Learning algorithms, which is used for Classification as well as Regression problems. </a:t>
            </a:r>
            <a:endParaRPr sz="6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6600">
                <a:solidFill>
                  <a:srgbClr val="202124"/>
                </a:solidFill>
                <a:highlight>
                  <a:srgbClr val="FFFFFF"/>
                </a:highlight>
              </a:rPr>
              <a:t>We have implemented SVM algorithm on our dataset to check how this algorithm is performing on our dataset.</a:t>
            </a:r>
            <a:endParaRPr sz="6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en-GB" sz="6600">
                <a:solidFill>
                  <a:srgbClr val="202124"/>
                </a:solidFill>
                <a:highlight>
                  <a:srgbClr val="FFFFFF"/>
                </a:highlight>
              </a:rPr>
              <a:t>After calculating  the accuracy with the help of evaluation metrics we have got a good accuracy in this algorithm.</a:t>
            </a:r>
            <a:endParaRPr sz="6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-GB" sz="6600">
                <a:solidFill>
                  <a:srgbClr val="202124"/>
                </a:solidFill>
                <a:highlight>
                  <a:srgbClr val="FFFFFF"/>
                </a:highlight>
              </a:rPr>
              <a:t>Accuracy -  SVM (</a:t>
            </a:r>
            <a:r>
              <a:rPr b="1" lang="en-GB" sz="6600">
                <a:solidFill>
                  <a:srgbClr val="202124"/>
                </a:solidFill>
                <a:highlight>
                  <a:srgbClr val="FFFFFF"/>
                </a:highlight>
              </a:rPr>
              <a:t>94%</a:t>
            </a:r>
            <a:r>
              <a:rPr lang="en-GB" sz="6600">
                <a:solidFill>
                  <a:srgbClr val="202124"/>
                </a:solidFill>
                <a:highlight>
                  <a:srgbClr val="FFFFFF"/>
                </a:highlight>
              </a:rPr>
              <a:t>)        </a:t>
            </a:r>
            <a:endParaRPr sz="6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Random Forest Classifier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11700" y="1317400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-GB" sz="1650">
                <a:solidFill>
                  <a:srgbClr val="202124"/>
                </a:solidFill>
                <a:highlight>
                  <a:srgbClr val="FFFFFF"/>
                </a:highlight>
              </a:rPr>
              <a:t>Random forests</a:t>
            </a: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 or </a:t>
            </a:r>
            <a:r>
              <a:rPr b="1" lang="en-GB" sz="1650">
                <a:solidFill>
                  <a:srgbClr val="202124"/>
                </a:solidFill>
                <a:highlight>
                  <a:srgbClr val="FFFFFF"/>
                </a:highlight>
              </a:rPr>
              <a:t>random decision forests</a:t>
            </a: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 are an ensemble learning method for classification, regression and other tasks that operates by constructing a multitude of decision trees at training time.</a:t>
            </a:r>
            <a:endParaRPr sz="16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650"/>
              <a:buChar char="●"/>
            </a:pP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We have also implemented Random forest Algorithm on our dataset and evaluated the performance of this </a:t>
            </a: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algorithm</a:t>
            </a: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 on our dataset.</a:t>
            </a:r>
            <a:endParaRPr sz="16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650"/>
              <a:buFont typeface="Arial"/>
              <a:buChar char="●"/>
            </a:pP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After calculating the accuracy with the help of evaluation </a:t>
            </a: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metrics</a:t>
            </a: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 we have got quite a good accuracy of </a:t>
            </a:r>
            <a:r>
              <a:rPr b="1" lang="en-GB" sz="1650">
                <a:solidFill>
                  <a:srgbClr val="202124"/>
                </a:solidFill>
                <a:highlight>
                  <a:srgbClr val="FFFFFF"/>
                </a:highlight>
              </a:rPr>
              <a:t>96</a:t>
            </a: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%.</a:t>
            </a:r>
            <a:endParaRPr sz="16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Extra Trees Classifier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b="1" lang="en-GB" sz="1650">
                <a:solidFill>
                  <a:srgbClr val="333333"/>
                </a:solidFill>
                <a:highlight>
                  <a:srgbClr val="FFFFFF"/>
                </a:highlight>
              </a:rPr>
              <a:t>Extra Trees Classifier</a:t>
            </a:r>
            <a:r>
              <a:rPr lang="en-GB" sz="1650">
                <a:solidFill>
                  <a:srgbClr val="333333"/>
                </a:solidFill>
                <a:highlight>
                  <a:srgbClr val="FFFFFF"/>
                </a:highlight>
              </a:rPr>
              <a:t> is an ensemble machine learning algorithm that combines the predictions from many decision trees.It is related to the widely used random forest algorithm.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02124"/>
              </a:buClr>
              <a:buSzPts val="1650"/>
              <a:buChar char="●"/>
            </a:pP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We have also  implemented Extra Trees Classifier  on our dataset and evaluated the performance of this algorithm on our dataset.</a:t>
            </a:r>
            <a:endParaRPr sz="16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650"/>
              <a:buFont typeface="Arial"/>
              <a:buChar char="●"/>
            </a:pP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After calculating  the accuracy with the help of evaluation metrics we have got the best accuracy of </a:t>
            </a:r>
            <a:r>
              <a:rPr b="1" lang="en-GB" sz="1650">
                <a:solidFill>
                  <a:srgbClr val="202124"/>
                </a:solidFill>
                <a:highlight>
                  <a:srgbClr val="FFFFFF"/>
                </a:highlight>
              </a:rPr>
              <a:t>97</a:t>
            </a:r>
            <a:r>
              <a:rPr lang="en-GB" sz="1650">
                <a:solidFill>
                  <a:srgbClr val="202124"/>
                </a:solidFill>
                <a:highlight>
                  <a:srgbClr val="FFFFFF"/>
                </a:highlight>
              </a:rPr>
              <a:t>%.</a:t>
            </a:r>
            <a:endParaRPr sz="16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171750"/>
            <a:ext cx="8520600" cy="607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Comparison of 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549975" y="880475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We can observe from the below bar chart that </a:t>
            </a:r>
            <a:r>
              <a:rPr b="1" lang="en-GB"/>
              <a:t>Extra Trees Classifier</a:t>
            </a:r>
            <a:r>
              <a:rPr lang="en-GB"/>
              <a:t>  is the model which is giving us the </a:t>
            </a:r>
            <a:r>
              <a:rPr lang="en-GB"/>
              <a:t>highest</a:t>
            </a:r>
            <a:r>
              <a:rPr lang="en-GB"/>
              <a:t> accuracy of </a:t>
            </a:r>
            <a:r>
              <a:rPr b="1" lang="en-GB"/>
              <a:t>97%</a:t>
            </a:r>
            <a:endParaRPr b="1"/>
          </a:p>
        </p:txBody>
      </p:sp>
      <p:sp>
        <p:nvSpPr>
          <p:cNvPr id="180" name="Google Shape;180;p21"/>
          <p:cNvSpPr txBox="1"/>
          <p:nvPr/>
        </p:nvSpPr>
        <p:spPr>
          <a:xfrm rot="-5400000">
            <a:off x="1019150" y="2957150"/>
            <a:ext cx="18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M O D E L S ------&gt;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2298450" y="3812075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3793400" y="4428725"/>
            <a:ext cx="24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C C U R A C Y (%)   -------&gt;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666475"/>
            <a:ext cx="60904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