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60" r:id="rId4"/>
    <p:sldId id="261" r:id="rId5"/>
    <p:sldId id="262" r:id="rId6"/>
    <p:sldId id="263" r:id="rId7"/>
    <p:sldId id="264" r:id="rId8"/>
    <p:sldId id="279" r:id="rId9"/>
    <p:sldId id="281" r:id="rId10"/>
    <p:sldId id="266" r:id="rId11"/>
    <p:sldId id="274" r:id="rId12"/>
    <p:sldId id="280" r:id="rId13"/>
    <p:sldId id="275" r:id="rId14"/>
    <p:sldId id="276" r:id="rId15"/>
    <p:sldId id="268" r:id="rId16"/>
    <p:sldId id="269" r:id="rId17"/>
    <p:sldId id="271" r:id="rId18"/>
    <p:sldId id="282" r:id="rId19"/>
    <p:sldId id="272" r:id="rId20"/>
    <p:sldId id="283" r:id="rId21"/>
    <p:sldId id="284" r:id="rId22"/>
    <p:sldId id="285" r:id="rId23"/>
    <p:sldId id="286" r:id="rId24"/>
    <p:sldId id="287" r:id="rId25"/>
    <p:sldId id="288" r:id="rId26"/>
    <p:sldId id="273" r:id="rId27"/>
    <p:sldId id="289" r:id="rId28"/>
    <p:sldId id="290" r:id="rId29"/>
    <p:sldId id="278"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A9485-F2BD-469D-B53D-FABF2FDE6C14}" type="datetimeFigureOut">
              <a:rPr lang="en-IN" smtClean="0"/>
              <a:t>28-02-2021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D770-0220-4A6C-A8E5-F667618C269A}" type="slidenum">
              <a:rPr lang="en-IN" smtClean="0"/>
              <a:t>‹#›</a:t>
            </a:fld>
            <a:endParaRPr lang="en-IN"/>
          </a:p>
        </p:txBody>
      </p:sp>
    </p:spTree>
    <p:extLst>
      <p:ext uri="{BB962C8B-B14F-4D97-AF65-F5344CB8AC3E}">
        <p14:creationId xmlns:p14="http://schemas.microsoft.com/office/powerpoint/2010/main" val="357207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61754F-84B6-4901-8D05-880C1FB736C0}" type="slidenum">
              <a:rPr lang="en-IN"/>
              <a:pPr/>
              <a:t>1</a:t>
            </a:fld>
            <a:endParaRPr lang="en-IN"/>
          </a:p>
        </p:txBody>
      </p:sp>
      <p:sp>
        <p:nvSpPr>
          <p:cNvPr id="9217"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90547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B695DB5-1DB2-4B70-8CAF-497BDE4A8450}" type="slidenum">
              <a:rPr lang="en-IN"/>
              <a:pPr/>
              <a:t>2</a:t>
            </a:fld>
            <a:endParaRPr lang="en-IN"/>
          </a:p>
        </p:txBody>
      </p:sp>
      <p:sp>
        <p:nvSpPr>
          <p:cNvPr id="10241"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09478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68B1950-4F34-4E71-B785-0A2D516EBCCF}" type="slidenum">
              <a:rPr lang="en-IN" smtClean="0"/>
              <a:t>3</a:t>
            </a:fld>
            <a:endParaRPr lang="en-IN"/>
          </a:p>
        </p:txBody>
      </p:sp>
    </p:spTree>
    <p:extLst>
      <p:ext uri="{BB962C8B-B14F-4D97-AF65-F5344CB8AC3E}">
        <p14:creationId xmlns:p14="http://schemas.microsoft.com/office/powerpoint/2010/main" val="3698542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79AEFE0-ED08-4D4D-8ECA-4EA5B9DC50BD}" type="slidenum">
              <a:rPr lang="en-IN"/>
              <a:pPr/>
              <a:t>30</a:t>
            </a:fld>
            <a:endParaRPr lang="en-IN"/>
          </a:p>
        </p:txBody>
      </p:sp>
      <p:sp>
        <p:nvSpPr>
          <p:cNvPr id="13313" name="Rectangle 1"/>
          <p:cNvSpPr txBox="1">
            <a:spLocks noGrp="1" noRot="1" noChangeAspect="1" noChangeArrowheads="1"/>
          </p:cNvSpPr>
          <p:nvPr>
            <p:ph type="sldImg"/>
          </p:nvPr>
        </p:nvSpPr>
        <p:spPr bwMode="auto">
          <a:xfrm>
            <a:off x="217488" y="812800"/>
            <a:ext cx="7124700"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97173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16ABA9-2FAF-4DD7-8183-0DB9DB3377D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1390836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16ABA9-2FAF-4DD7-8183-0DB9DB3377D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9821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16ABA9-2FAF-4DD7-8183-0DB9DB3377D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23455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16ABA9-2FAF-4DD7-8183-0DB9DB3377D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03359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16ABA9-2FAF-4DD7-8183-0DB9DB3377D9}" type="datetimeFigureOut">
              <a:rPr lang="en-IN" smtClean="0"/>
              <a:t>28-02-2021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1565956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516ABA9-2FAF-4DD7-8183-0DB9DB3377D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84456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516ABA9-2FAF-4DD7-8183-0DB9DB3377D9}" type="datetimeFigureOut">
              <a:rPr lang="en-IN" smtClean="0"/>
              <a:t>28-02-2021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431099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516ABA9-2FAF-4DD7-8183-0DB9DB3377D9}" type="datetimeFigureOut">
              <a:rPr lang="en-IN" smtClean="0"/>
              <a:t>28-02-2021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465174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6ABA9-2FAF-4DD7-8183-0DB9DB3377D9}" type="datetimeFigureOut">
              <a:rPr lang="en-IN" smtClean="0"/>
              <a:t>28-02-2021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7496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6ABA9-2FAF-4DD7-8183-0DB9DB3377D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383272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16ABA9-2FAF-4DD7-8183-0DB9DB3377D9}" type="datetimeFigureOut">
              <a:rPr lang="en-IN" smtClean="0"/>
              <a:t>28-02-2021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D1A0F3D-38A9-4E54-BBF4-4171D39A080D}" type="slidenum">
              <a:rPr lang="en-IN" smtClean="0"/>
              <a:t>‹#›</a:t>
            </a:fld>
            <a:endParaRPr lang="en-IN"/>
          </a:p>
        </p:txBody>
      </p:sp>
    </p:spTree>
    <p:extLst>
      <p:ext uri="{BB962C8B-B14F-4D97-AF65-F5344CB8AC3E}">
        <p14:creationId xmlns:p14="http://schemas.microsoft.com/office/powerpoint/2010/main" val="281429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6ABA9-2FAF-4DD7-8183-0DB9DB3377D9}" type="datetimeFigureOut">
              <a:rPr lang="en-IN" smtClean="0"/>
              <a:t>28-02-2021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1A0F3D-38A9-4E54-BBF4-4171D39A080D}" type="slidenum">
              <a:rPr lang="en-IN" smtClean="0"/>
              <a:t>‹#›</a:t>
            </a:fld>
            <a:endParaRPr lang="en-IN"/>
          </a:p>
        </p:txBody>
      </p:sp>
    </p:spTree>
    <p:extLst>
      <p:ext uri="{BB962C8B-B14F-4D97-AF65-F5344CB8AC3E}">
        <p14:creationId xmlns:p14="http://schemas.microsoft.com/office/powerpoint/2010/main" val="85462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1604328"/>
            <a:ext cx="12191999" cy="52536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4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9pPr>
          </a:lstStyle>
          <a:p>
            <a:pPr algn="ctr"/>
            <a:r>
              <a:rPr lang="en-IN" sz="3200" b="1" spc="-1" dirty="0">
                <a:latin typeface="Times New Roman"/>
              </a:rPr>
              <a:t>Automatic Question Paper Generator System</a:t>
            </a:r>
            <a:endParaRPr lang="en-IN" sz="3200" spc="-1" dirty="0">
              <a:latin typeface="Arial"/>
            </a:endParaRPr>
          </a:p>
          <a:p>
            <a:pPr algn="ctr" hangingPunct="1"/>
            <a:endParaRPr lang="en-IN" sz="3266" dirty="0">
              <a:ea typeface="DejaVu Sans" charset="0"/>
              <a:cs typeface="DejaVu Sans" charset="0"/>
            </a:endParaRPr>
          </a:p>
          <a:p>
            <a:pPr algn="ctr" hangingPunct="1"/>
            <a:r>
              <a:rPr lang="en-IN" sz="2903" b="1" dirty="0">
                <a:latin typeface="Times New Roman" panose="02020603050405020304" pitchFamily="18" charset="0"/>
                <a:ea typeface="DejaVu Sans" charset="0"/>
                <a:cs typeface="DejaVu Sans" charset="0"/>
              </a:rPr>
              <a:t>Group No. 6</a:t>
            </a:r>
          </a:p>
          <a:p>
            <a:pPr algn="ctr" hangingPunct="1"/>
            <a:endParaRPr lang="en-IN" sz="2903" dirty="0">
              <a:ea typeface="DejaVu Sans" charset="0"/>
              <a:cs typeface="DejaVu Sans" charset="0"/>
            </a:endParaRPr>
          </a:p>
          <a:p>
            <a:pPr algn="ctr" hangingPunct="1"/>
            <a:r>
              <a:rPr lang="en-IN" sz="2903" b="1" dirty="0" err="1">
                <a:latin typeface="Times New Roman" panose="02020603050405020304" pitchFamily="18" charset="0"/>
                <a:ea typeface="DejaVu Sans" charset="0"/>
                <a:cs typeface="DejaVu Sans" charset="0"/>
              </a:rPr>
              <a:t>AnmolSingh</a:t>
            </a:r>
            <a:r>
              <a:rPr lang="en-IN" sz="2903" b="1" dirty="0">
                <a:latin typeface="Times New Roman" panose="02020603050405020304" pitchFamily="18" charset="0"/>
                <a:ea typeface="DejaVu Sans" charset="0"/>
                <a:cs typeface="DejaVu Sans" charset="0"/>
              </a:rPr>
              <a:t> Paman-18204003</a:t>
            </a:r>
          </a:p>
          <a:p>
            <a:pPr algn="ctr" hangingPunct="1"/>
            <a:r>
              <a:rPr lang="en-IN" sz="2903" b="1" dirty="0">
                <a:latin typeface="Times New Roman" panose="02020603050405020304" pitchFamily="18" charset="0"/>
                <a:ea typeface="DejaVu Sans" charset="0"/>
                <a:cs typeface="DejaVu Sans" charset="0"/>
              </a:rPr>
              <a:t>Rahul Rahi-17104057</a:t>
            </a:r>
          </a:p>
          <a:p>
            <a:pPr algn="ctr" hangingPunct="1"/>
            <a:r>
              <a:rPr lang="en-IN" sz="2903" b="1" dirty="0" err="1">
                <a:latin typeface="Times New Roman" panose="02020603050405020304" pitchFamily="18" charset="0"/>
                <a:ea typeface="DejaVu Sans" charset="0"/>
                <a:cs typeface="DejaVu Sans" charset="0"/>
              </a:rPr>
              <a:t>Abhishek</a:t>
            </a:r>
            <a:r>
              <a:rPr lang="en-IN" sz="2903" b="1" dirty="0">
                <a:latin typeface="Times New Roman" panose="02020603050405020304" pitchFamily="18" charset="0"/>
                <a:ea typeface="DejaVu Sans" charset="0"/>
                <a:cs typeface="DejaVu Sans" charset="0"/>
              </a:rPr>
              <a:t> </a:t>
            </a:r>
            <a:r>
              <a:rPr lang="en-IN" sz="2903" b="1" dirty="0" err="1">
                <a:latin typeface="Times New Roman" panose="02020603050405020304" pitchFamily="18" charset="0"/>
                <a:ea typeface="DejaVu Sans" charset="0"/>
                <a:cs typeface="DejaVu Sans" charset="0"/>
              </a:rPr>
              <a:t>Jha</a:t>
            </a:r>
            <a:r>
              <a:rPr lang="en-IN" sz="2903" b="1" dirty="0">
                <a:latin typeface="Times New Roman" panose="02020603050405020304" pitchFamily="18" charset="0"/>
                <a:ea typeface="DejaVu Sans" charset="0"/>
                <a:cs typeface="DejaVu Sans" charset="0"/>
              </a:rPr>
              <a:t>- 18204008</a:t>
            </a:r>
          </a:p>
          <a:p>
            <a:pPr algn="ctr" hangingPunct="1"/>
            <a:endParaRPr lang="en-IN" sz="2903" dirty="0">
              <a:ea typeface="DejaVu Sans" charset="0"/>
              <a:cs typeface="DejaVu Sans" charset="0"/>
            </a:endParaRPr>
          </a:p>
          <a:p>
            <a:pPr algn="ctr"/>
            <a:r>
              <a:rPr lang="en-IN" sz="2800" b="1" spc="-1" dirty="0">
                <a:latin typeface="Times New Roman"/>
              </a:rPr>
              <a:t>Project Guide – </a:t>
            </a:r>
            <a:r>
              <a:rPr lang="en-IN" sz="2800" b="1" spc="-1" dirty="0" err="1">
                <a:latin typeface="Times New Roman"/>
              </a:rPr>
              <a:t>Prof.</a:t>
            </a:r>
            <a:r>
              <a:rPr lang="en-IN" sz="2800" b="1" spc="-1" dirty="0">
                <a:latin typeface="Times New Roman"/>
              </a:rPr>
              <a:t> </a:t>
            </a:r>
            <a:r>
              <a:rPr lang="en-IN" sz="2800" b="1" spc="-1" dirty="0" err="1">
                <a:latin typeface="Times New Roman"/>
              </a:rPr>
              <a:t>Yaminee</a:t>
            </a:r>
            <a:r>
              <a:rPr lang="en-IN" sz="2800" b="1" spc="-1" dirty="0">
                <a:latin typeface="Times New Roman"/>
              </a:rPr>
              <a:t> </a:t>
            </a:r>
            <a:r>
              <a:rPr lang="en-IN" sz="2800" b="1" spc="-1" dirty="0" err="1">
                <a:latin typeface="Times New Roman"/>
              </a:rPr>
              <a:t>Patil</a:t>
            </a:r>
            <a:endParaRPr lang="en-IN" sz="2800" spc="-1" dirty="0">
              <a:latin typeface="Arial"/>
            </a:endParaRPr>
          </a:p>
          <a:p>
            <a:pPr algn="ctr" hangingPunct="1"/>
            <a:endParaRPr lang="en-IN" sz="2903" dirty="0">
              <a:ea typeface="DejaVu Sans" charset="0"/>
              <a:cs typeface="DejaVu Sans"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328" y="1"/>
            <a:ext cx="9013906" cy="16979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168262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60" y="1"/>
            <a:ext cx="8227668" cy="881350"/>
          </a:xfrm>
        </p:spPr>
        <p:txBody>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Text Placeholder 2"/>
          <p:cNvSpPr>
            <a:spLocks noGrp="1"/>
          </p:cNvSpPr>
          <p:nvPr>
            <p:ph type="body"/>
          </p:nvPr>
        </p:nvSpPr>
        <p:spPr>
          <a:xfrm>
            <a:off x="1523520" y="1077323"/>
            <a:ext cx="9144960" cy="5780677"/>
          </a:xfrm>
        </p:spPr>
        <p:txBody>
          <a:bodyPr>
            <a:normAutofit fontScale="92500" lnSpcReduction="10000"/>
          </a:bodyPr>
          <a:lstStyle/>
          <a:p>
            <a:endParaRPr lang="en-IN" i="1" dirty="0"/>
          </a:p>
          <a:p>
            <a:pPr marL="259232" indent="-259232">
              <a:lnSpc>
                <a:spcPct val="150000"/>
              </a:lnSpc>
              <a:buFont typeface="Arial" panose="020B0604020202020204" pitchFamily="34" charset="0"/>
              <a:buChar char="•"/>
            </a:pPr>
            <a:r>
              <a:rPr lang="en-US" sz="1814" dirty="0">
                <a:latin typeface="Times New Roman" panose="02020603050405020304" pitchFamily="18" charset="0"/>
                <a:cs typeface="Times New Roman" panose="02020603050405020304" pitchFamily="18" charset="0"/>
              </a:rPr>
              <a:t>Considering the short coming of conventional system, an eager need was felt to redesign the whole system.</a:t>
            </a:r>
          </a:p>
          <a:p>
            <a:pPr marL="259232" indent="-259232">
              <a:lnSpc>
                <a:spcPct val="150000"/>
              </a:lnSpc>
              <a:buFont typeface="Arial" panose="020B0604020202020204" pitchFamily="34" charset="0"/>
              <a:buChar char="•"/>
            </a:pPr>
            <a:r>
              <a:rPr lang="en-US" sz="1814" dirty="0">
                <a:latin typeface="Times New Roman" panose="02020603050405020304" pitchFamily="18" charset="0"/>
                <a:cs typeface="Times New Roman" panose="02020603050405020304" pitchFamily="18" charset="0"/>
              </a:rPr>
              <a:t>Automatic Question Paper Generator is a special software which is useful to schools, Institutes, publishers and test paper.</a:t>
            </a:r>
          </a:p>
          <a:p>
            <a:pPr marL="259232" indent="-259232">
              <a:lnSpc>
                <a:spcPct val="150000"/>
              </a:lnSpc>
              <a:buFont typeface="Arial" panose="020B0604020202020204" pitchFamily="34" charset="0"/>
              <a:buChar char="•"/>
            </a:pPr>
            <a:r>
              <a:rPr lang="en-US" sz="1814" dirty="0">
                <a:latin typeface="Times New Roman" panose="02020603050405020304" pitchFamily="18" charset="0"/>
                <a:cs typeface="Times New Roman" panose="02020603050405020304" pitchFamily="18" charset="0"/>
              </a:rPr>
              <a:t>It mainly deals with the gathering, sorting and administration of a large amount of questions about different levels of toughness from scientific as well as non-scientific subjects related to various classes</a:t>
            </a:r>
          </a:p>
          <a:p>
            <a:pPr marL="259232" indent="-259232">
              <a:lnSpc>
                <a:spcPct val="150000"/>
              </a:lnSpc>
              <a:buFont typeface="Arial" panose="020B0604020202020204" pitchFamily="34" charset="0"/>
              <a:buChar char="•"/>
            </a:pPr>
            <a:r>
              <a:rPr lang="en-US" sz="1814" dirty="0">
                <a:latin typeface="Times New Roman" panose="02020603050405020304" pitchFamily="18" charset="0"/>
                <a:cs typeface="Times New Roman" panose="02020603050405020304" pitchFamily="18" charset="0"/>
              </a:rPr>
              <a:t>The main aim of our system is to provide randomization technique with the help of Shuffling Algorithm in question paper generation system fulfilling the Course Objectives according to the Bloom’s Taxonomy, thus different sets of question could be generated without repetition and duplication and could be sent to the NBA </a:t>
            </a:r>
            <a:r>
              <a:rPr lang="en-US" sz="1814" dirty="0" err="1">
                <a:latin typeface="Times New Roman" panose="02020603050405020304" pitchFamily="18" charset="0"/>
                <a:cs typeface="Times New Roman" panose="02020603050405020304" pitchFamily="18" charset="0"/>
              </a:rPr>
              <a:t>co-ordinator</a:t>
            </a:r>
            <a:r>
              <a:rPr lang="en-US" sz="1814" dirty="0">
                <a:latin typeface="Times New Roman" panose="02020603050405020304" pitchFamily="18" charset="0"/>
                <a:cs typeface="Times New Roman" panose="02020603050405020304" pitchFamily="18" charset="0"/>
              </a:rPr>
              <a:t> for confirmation and approval.</a:t>
            </a:r>
          </a:p>
          <a:p>
            <a:pPr marL="259232" indent="-259232">
              <a:lnSpc>
                <a:spcPct val="150000"/>
              </a:lnSpc>
              <a:buFont typeface="Arial" panose="020B0604020202020204" pitchFamily="34" charset="0"/>
              <a:buChar char="•"/>
            </a:pPr>
            <a:r>
              <a:rPr lang="en-US" sz="1814" dirty="0">
                <a:latin typeface="Times New Roman" panose="02020603050405020304" pitchFamily="18" charset="0"/>
                <a:cs typeface="Times New Roman" panose="02020603050405020304" pitchFamily="18" charset="0"/>
              </a:rPr>
              <a:t>Security Features:-</a:t>
            </a:r>
          </a:p>
          <a:p>
            <a:pPr>
              <a:lnSpc>
                <a:spcPct val="150000"/>
              </a:lnSpc>
            </a:pPr>
            <a:r>
              <a:rPr lang="en-US" sz="1814" dirty="0">
                <a:latin typeface="Times New Roman" panose="02020603050405020304" pitchFamily="18" charset="0"/>
                <a:cs typeface="Times New Roman" panose="02020603050405020304" pitchFamily="18" charset="0"/>
              </a:rPr>
              <a:t>			a. Password facility to ensure validity of user</a:t>
            </a:r>
          </a:p>
          <a:p>
            <a:pPr>
              <a:lnSpc>
                <a:spcPct val="150000"/>
              </a:lnSpc>
            </a:pPr>
            <a:r>
              <a:rPr lang="en-US" sz="1814" dirty="0">
                <a:latin typeface="Times New Roman" panose="02020603050405020304" pitchFamily="18" charset="0"/>
                <a:cs typeface="Times New Roman" panose="02020603050405020304" pitchFamily="18" charset="0"/>
              </a:rPr>
              <a:t>			b. Data Secrecy</a:t>
            </a:r>
          </a:p>
          <a:p>
            <a:pPr marL="259232" indent="-259232">
              <a:lnSpc>
                <a:spcPct val="150000"/>
              </a:lnSpc>
              <a:buFont typeface="Arial" panose="020B0604020202020204" pitchFamily="34" charset="0"/>
              <a:buChar char="•"/>
            </a:pPr>
            <a:endParaRPr lang="en-IN" sz="1996" dirty="0"/>
          </a:p>
        </p:txBody>
      </p:sp>
    </p:spTree>
    <p:extLst>
      <p:ext uri="{BB962C8B-B14F-4D97-AF65-F5344CB8AC3E}">
        <p14:creationId xmlns:p14="http://schemas.microsoft.com/office/powerpoint/2010/main" val="326021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237" y="1"/>
            <a:ext cx="7887528" cy="1207972"/>
          </a:xfrm>
        </p:spPr>
        <p:txBody>
          <a:bodyPr>
            <a:normAutofit/>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Content Placeholder 2"/>
          <p:cNvSpPr>
            <a:spLocks noGrp="1"/>
          </p:cNvSpPr>
          <p:nvPr>
            <p:ph idx="4294967295"/>
          </p:nvPr>
        </p:nvSpPr>
        <p:spPr>
          <a:xfrm>
            <a:off x="103031" y="1077323"/>
            <a:ext cx="12088969" cy="5780677"/>
          </a:xfrm>
          <a:prstGeom prst="rect">
            <a:avLst/>
          </a:prstGeom>
        </p:spPr>
        <p:txBody>
          <a:bodyPr>
            <a:normAutofit/>
          </a:bodyPr>
          <a:lstStyle/>
          <a:p>
            <a:pPr algn="ctr"/>
            <a:r>
              <a:rPr lang="en-IN" sz="1996" b="1" dirty="0">
                <a:latin typeface="Times New Roman" panose="02020603050405020304" pitchFamily="18" charset="0"/>
                <a:cs typeface="Times New Roman" panose="02020603050405020304" pitchFamily="18" charset="0"/>
              </a:rPr>
              <a:t>Working of the Proposed System:</a:t>
            </a:r>
          </a:p>
          <a:p>
            <a:pPr algn="ctr"/>
            <a:endParaRPr lang="en-IN" sz="1996" b="1" dirty="0">
              <a:latin typeface="Times New Roman" panose="02020603050405020304" pitchFamily="18" charset="0"/>
              <a:cs typeface="Times New Roman" panose="02020603050405020304" pitchFamily="18" charset="0"/>
            </a:endParaRPr>
          </a:p>
          <a:p>
            <a:pPr marL="311079" indent="-311079" algn="just">
              <a:lnSpc>
                <a:spcPct val="110000"/>
              </a:lnSpc>
            </a:pPr>
            <a:r>
              <a:rPr lang="en-IN" sz="1996" dirty="0">
                <a:latin typeface="Times New Roman" panose="02020603050405020304" pitchFamily="18" charset="0"/>
                <a:cs typeface="Times New Roman" panose="02020603050405020304" pitchFamily="18" charset="0"/>
              </a:rPr>
              <a:t>User can register itself on the system on the registration page, wherein the user has to enter name</a:t>
            </a:r>
            <a:r>
              <a:rPr lang="en-IN" sz="1996">
                <a:latin typeface="Times New Roman" panose="02020603050405020304" pitchFamily="18" charset="0"/>
                <a:cs typeface="Times New Roman" panose="02020603050405020304" pitchFamily="18" charset="0"/>
              </a:rPr>
              <a:t>, Email </a:t>
            </a:r>
            <a:r>
              <a:rPr lang="en-IN" sz="1996" dirty="0">
                <a:latin typeface="Times New Roman" panose="02020603050405020304" pitchFamily="18" charset="0"/>
                <a:cs typeface="Times New Roman" panose="02020603050405020304" pitchFamily="18" charset="0"/>
              </a:rPr>
              <a:t>id and Password or can directly click on the Google Registration to login using the users </a:t>
            </a:r>
            <a:r>
              <a:rPr lang="en-IN" sz="1996">
                <a:latin typeface="Times New Roman" panose="02020603050405020304" pitchFamily="18" charset="0"/>
                <a:cs typeface="Times New Roman" panose="02020603050405020304" pitchFamily="18" charset="0"/>
              </a:rPr>
              <a:t>Gmail id.</a:t>
            </a:r>
            <a:endParaRPr lang="en-IN" sz="1996" dirty="0">
              <a:latin typeface="Times New Roman" panose="02020603050405020304" pitchFamily="18" charset="0"/>
              <a:cs typeface="Times New Roman" panose="02020603050405020304" pitchFamily="18" charset="0"/>
            </a:endParaRPr>
          </a:p>
          <a:p>
            <a:pPr algn="just">
              <a:lnSpc>
                <a:spcPct val="110000"/>
              </a:lnSpc>
            </a:pPr>
            <a:r>
              <a:rPr lang="en-IN" sz="1996" dirty="0">
                <a:latin typeface="Times New Roman" panose="02020603050405020304" pitchFamily="18" charset="0"/>
                <a:cs typeface="Times New Roman" panose="02020603050405020304" pitchFamily="18" charset="0"/>
              </a:rPr>
              <a:t>Before user is able to access system, it is necessary to pass the authentication step through login form where user must enter the correct username and password given by system administrator. If user has administrator role, login form will redirect to Admin Portal. If login details match a Faculty role, user will be redirected to Faculty Portal.</a:t>
            </a:r>
          </a:p>
          <a:p>
            <a:pPr marL="311079" indent="-311079" algn="just">
              <a:lnSpc>
                <a:spcPct val="110000"/>
              </a:lnSpc>
            </a:pPr>
            <a:r>
              <a:rPr lang="en-US" sz="1996" dirty="0">
                <a:latin typeface="Times New Roman" panose="02020603050405020304" pitchFamily="18" charset="0"/>
                <a:cs typeface="Times New Roman" panose="02020603050405020304" pitchFamily="18" charset="0"/>
              </a:rPr>
              <a:t>The user can login to the portal using the login form where the authorized user is allowed to login. the user needs to enter username and the password. The user can be of 2 types. Here its either the faculty or the admin.</a:t>
            </a:r>
          </a:p>
          <a:p>
            <a:endParaRPr lang="en-IN" dirty="0"/>
          </a:p>
        </p:txBody>
      </p:sp>
    </p:spTree>
    <p:extLst>
      <p:ext uri="{BB962C8B-B14F-4D97-AF65-F5344CB8AC3E}">
        <p14:creationId xmlns:p14="http://schemas.microsoft.com/office/powerpoint/2010/main" val="51724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237" y="1"/>
            <a:ext cx="7887528" cy="1207972"/>
          </a:xfrm>
        </p:spPr>
        <p:txBody>
          <a:bodyPr>
            <a:normAutofit/>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Content Placeholder 2"/>
          <p:cNvSpPr>
            <a:spLocks noGrp="1"/>
          </p:cNvSpPr>
          <p:nvPr>
            <p:ph idx="4294967295"/>
          </p:nvPr>
        </p:nvSpPr>
        <p:spPr>
          <a:xfrm>
            <a:off x="103031" y="1077323"/>
            <a:ext cx="12088969" cy="5780677"/>
          </a:xfrm>
          <a:prstGeom prst="rect">
            <a:avLst/>
          </a:prstGeom>
        </p:spPr>
        <p:txBody>
          <a:bodyPr>
            <a:normAutofit/>
          </a:bodyPr>
          <a:lstStyle/>
          <a:p>
            <a:pPr algn="ctr"/>
            <a:r>
              <a:rPr lang="en-IN" sz="1996" b="1" dirty="0">
                <a:latin typeface="Times New Roman" panose="02020603050405020304" pitchFamily="18" charset="0"/>
                <a:cs typeface="Times New Roman" panose="02020603050405020304" pitchFamily="18" charset="0"/>
              </a:rPr>
              <a:t>Working of the Proposed System:</a:t>
            </a:r>
          </a:p>
          <a:p>
            <a:pPr algn="ctr"/>
            <a:endParaRPr lang="en-IN" sz="1996" b="1" dirty="0">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1" y="1808150"/>
            <a:ext cx="9169758" cy="4658375"/>
          </a:xfrm>
          <a:prstGeom prst="rect">
            <a:avLst/>
          </a:prstGeom>
        </p:spPr>
      </p:pic>
    </p:spTree>
    <p:extLst>
      <p:ext uri="{BB962C8B-B14F-4D97-AF65-F5344CB8AC3E}">
        <p14:creationId xmlns:p14="http://schemas.microsoft.com/office/powerpoint/2010/main" val="422072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237" y="1"/>
            <a:ext cx="7887528" cy="1207972"/>
          </a:xfrm>
        </p:spPr>
        <p:txBody>
          <a:bodyPr>
            <a:normAutofit/>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Content Placeholder 2"/>
          <p:cNvSpPr>
            <a:spLocks noGrp="1"/>
          </p:cNvSpPr>
          <p:nvPr>
            <p:ph idx="4294967295"/>
          </p:nvPr>
        </p:nvSpPr>
        <p:spPr>
          <a:xfrm>
            <a:off x="103031" y="1077323"/>
            <a:ext cx="12088969" cy="5780677"/>
          </a:xfrm>
          <a:prstGeom prst="rect">
            <a:avLst/>
          </a:prstGeom>
        </p:spPr>
        <p:txBody>
          <a:bodyPr>
            <a:normAutofit fontScale="77500" lnSpcReduction="20000"/>
          </a:bodyPr>
          <a:lstStyle/>
          <a:p>
            <a:pPr algn="ctr"/>
            <a:r>
              <a:rPr lang="en-IN" sz="2300" b="1" dirty="0">
                <a:latin typeface="Times New Roman" panose="02020603050405020304" pitchFamily="18" charset="0"/>
                <a:cs typeface="Times New Roman" panose="02020603050405020304" pitchFamily="18" charset="0"/>
              </a:rPr>
              <a:t>Working of the Proposed System:</a:t>
            </a:r>
          </a:p>
          <a:p>
            <a:pPr algn="ctr"/>
            <a:endParaRPr lang="en-IN" sz="1996" b="1" dirty="0">
              <a:latin typeface="Times New Roman" panose="02020603050405020304" pitchFamily="18" charset="0"/>
              <a:cs typeface="Times New Roman" panose="02020603050405020304" pitchFamily="18" charset="0"/>
            </a:endParaRPr>
          </a:p>
          <a:p>
            <a:pPr marL="0" indent="0" algn="just">
              <a:lnSpc>
                <a:spcPct val="110000"/>
              </a:lnSpc>
              <a:buNone/>
            </a:pPr>
            <a:r>
              <a:rPr lang="en-US" b="1" dirty="0">
                <a:latin typeface="Times New Roman" panose="02020603050405020304" pitchFamily="18" charset="0"/>
                <a:cs typeface="Times New Roman" panose="02020603050405020304" pitchFamily="18" charset="0"/>
              </a:rPr>
              <a:t>If the user is admin then the privileges are :-</a:t>
            </a:r>
          </a:p>
          <a:p>
            <a:pPr marL="0" indent="0" algn="just">
              <a:lnSpc>
                <a:spcPct val="110000"/>
              </a:lnSpc>
              <a:buNone/>
            </a:pPr>
            <a:r>
              <a:rPr lang="en-US" dirty="0">
                <a:latin typeface="Times New Roman" panose="02020603050405020304" pitchFamily="18" charset="0"/>
                <a:cs typeface="Times New Roman" panose="02020603050405020304" pitchFamily="18" charset="0"/>
              </a:rPr>
              <a:t>1) Faculty details : In this admin has the power to approve or disapprove faculty or even delete faculty on clicking the respective button.</a:t>
            </a:r>
          </a:p>
          <a:p>
            <a:pPr marL="0" indent="0" algn="just">
              <a:lnSpc>
                <a:spcPct val="110000"/>
              </a:lnSpc>
              <a:buNone/>
            </a:pPr>
            <a:r>
              <a:rPr lang="en-US" dirty="0">
                <a:latin typeface="Times New Roman" panose="02020603050405020304" pitchFamily="18" charset="0"/>
                <a:cs typeface="Times New Roman" panose="02020603050405020304" pitchFamily="18" charset="0"/>
              </a:rPr>
              <a:t>2) Branch details: In this the new branches can be added using the branch name and click on the add branch button.it can be checked with the list given below. It can also be deleted later if no longer required.</a:t>
            </a:r>
          </a:p>
          <a:p>
            <a:pPr marL="0" indent="0" algn="just">
              <a:lnSpc>
                <a:spcPct val="110000"/>
              </a:lnSpc>
              <a:buNone/>
            </a:pPr>
            <a:r>
              <a:rPr lang="en-US" dirty="0">
                <a:latin typeface="Times New Roman" panose="02020603050405020304" pitchFamily="18" charset="0"/>
                <a:cs typeface="Times New Roman" panose="02020603050405020304" pitchFamily="18" charset="0"/>
              </a:rPr>
              <a:t>3) Add subject: In this new subject can be added by entering new subject name, choosing the respective branch and finally click on the add subject button.</a:t>
            </a:r>
          </a:p>
          <a:p>
            <a:pPr marL="0" indent="0" algn="just">
              <a:lnSpc>
                <a:spcPct val="110000"/>
              </a:lnSpc>
              <a:buNone/>
            </a:pPr>
            <a:r>
              <a:rPr lang="en-US" dirty="0">
                <a:latin typeface="Times New Roman" panose="02020603050405020304" pitchFamily="18" charset="0"/>
                <a:cs typeface="Times New Roman" panose="02020603050405020304" pitchFamily="18" charset="0"/>
              </a:rPr>
              <a:t>4) View subject: view the list of subjects available. Admin can also search using subject name. Or delete it.</a:t>
            </a:r>
          </a:p>
          <a:p>
            <a:pPr marL="0" indent="0" algn="just">
              <a:lnSpc>
                <a:spcPct val="110000"/>
              </a:lnSpc>
              <a:buNone/>
            </a:pPr>
            <a:r>
              <a:rPr lang="en-US" dirty="0">
                <a:latin typeface="Times New Roman" panose="02020603050405020304" pitchFamily="18" charset="0"/>
                <a:cs typeface="Times New Roman" panose="02020603050405020304" pitchFamily="18" charset="0"/>
              </a:rPr>
              <a:t>5) Assign subject: click on the dropdown menu, select the faculty from the list and click search. a box appears where the subject must be chosen and click on assign button.</a:t>
            </a:r>
          </a:p>
          <a:p>
            <a:pPr marL="0" indent="0" algn="just">
              <a:lnSpc>
                <a:spcPct val="110000"/>
              </a:lnSpc>
              <a:buNone/>
            </a:pPr>
            <a:r>
              <a:rPr lang="en-US" dirty="0">
                <a:latin typeface="Times New Roman" panose="02020603050405020304" pitchFamily="18" charset="0"/>
                <a:cs typeface="Times New Roman" panose="02020603050405020304" pitchFamily="18" charset="0"/>
              </a:rPr>
              <a:t>6) Assigned subject details: it displays subject name, also it has the faculty record button which shows the list of faculty assigned to particular subject. Delete button is used to remove the faculty assigned to particular subject.</a:t>
            </a:r>
          </a:p>
        </p:txBody>
      </p:sp>
    </p:spTree>
    <p:extLst>
      <p:ext uri="{BB962C8B-B14F-4D97-AF65-F5344CB8AC3E}">
        <p14:creationId xmlns:p14="http://schemas.microsoft.com/office/powerpoint/2010/main" val="126119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237" y="1"/>
            <a:ext cx="7887528" cy="1207972"/>
          </a:xfrm>
        </p:spPr>
        <p:txBody>
          <a:bodyPr>
            <a:normAutofit/>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Content Placeholder 2"/>
          <p:cNvSpPr>
            <a:spLocks noGrp="1"/>
          </p:cNvSpPr>
          <p:nvPr>
            <p:ph idx="4294967295"/>
          </p:nvPr>
        </p:nvSpPr>
        <p:spPr>
          <a:xfrm>
            <a:off x="103031" y="1077323"/>
            <a:ext cx="12088969" cy="5780677"/>
          </a:xfrm>
          <a:prstGeom prst="rect">
            <a:avLst/>
          </a:prstGeom>
        </p:spPr>
        <p:txBody>
          <a:bodyPr>
            <a:normAutofit/>
          </a:bodyPr>
          <a:lstStyle/>
          <a:p>
            <a:pPr algn="ctr"/>
            <a:r>
              <a:rPr lang="en-IN" sz="1996" b="1" dirty="0">
                <a:latin typeface="Times New Roman" panose="02020603050405020304" pitchFamily="18" charset="0"/>
                <a:cs typeface="Times New Roman" panose="02020603050405020304" pitchFamily="18" charset="0"/>
              </a:rPr>
              <a:t>Working of the Proposed System:</a:t>
            </a:r>
          </a:p>
          <a:p>
            <a:pPr algn="ctr"/>
            <a:endParaRPr lang="en-IN" sz="1996" b="1" dirty="0">
              <a:latin typeface="Times New Roman" panose="02020603050405020304" pitchFamily="18" charset="0"/>
              <a:cs typeface="Times New Roman" panose="02020603050405020304" pitchFamily="18" charset="0"/>
            </a:endParaRPr>
          </a:p>
          <a:p>
            <a:pPr marL="0" indent="0" algn="just">
              <a:lnSpc>
                <a:spcPct val="110000"/>
              </a:lnSpc>
              <a:buNone/>
            </a:pPr>
            <a:r>
              <a:rPr lang="en-US" sz="2200" b="1" dirty="0">
                <a:latin typeface="Times New Roman" panose="02020603050405020304" pitchFamily="18" charset="0"/>
                <a:cs typeface="Times New Roman" panose="02020603050405020304" pitchFamily="18" charset="0"/>
              </a:rPr>
              <a:t>If the user is faculty then the privileges are:-</a:t>
            </a:r>
          </a:p>
          <a:p>
            <a:pPr marL="0" indent="0" algn="just">
              <a:lnSpc>
                <a:spcPct val="110000"/>
              </a:lnSpc>
              <a:buNone/>
            </a:pPr>
            <a:r>
              <a:rPr lang="en-US" sz="2200" dirty="0">
                <a:latin typeface="Times New Roman" panose="02020603050405020304" pitchFamily="18" charset="0"/>
                <a:cs typeface="Times New Roman" panose="02020603050405020304" pitchFamily="18" charset="0"/>
              </a:rPr>
              <a:t>1) Add Questions: User can add question for a particular subject which is assigned by the admin to the user.</a:t>
            </a:r>
          </a:p>
          <a:p>
            <a:pPr marL="0" indent="0" algn="just">
              <a:lnSpc>
                <a:spcPct val="110000"/>
              </a:lnSpc>
              <a:buNone/>
            </a:pPr>
            <a:r>
              <a:rPr lang="en-US" sz="2200" dirty="0">
                <a:latin typeface="Times New Roman" panose="02020603050405020304" pitchFamily="18" charset="0"/>
                <a:cs typeface="Times New Roman" panose="02020603050405020304" pitchFamily="18" charset="0"/>
              </a:rPr>
              <a:t>2) Display question: In this section user will see the questions entered by all the faculties and the user can also edit questions which are entered by him only.</a:t>
            </a:r>
          </a:p>
        </p:txBody>
      </p:sp>
    </p:spTree>
    <p:extLst>
      <p:ext uri="{BB962C8B-B14F-4D97-AF65-F5344CB8AC3E}">
        <p14:creationId xmlns:p14="http://schemas.microsoft.com/office/powerpoint/2010/main" val="186286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237" y="1"/>
            <a:ext cx="7887528" cy="1273296"/>
          </a:xfrm>
        </p:spPr>
        <p:txBody>
          <a:bodyPr>
            <a:normAutofit/>
          </a:bodyPr>
          <a:lstStyle/>
          <a:p>
            <a:pPr algn="ctr"/>
            <a:r>
              <a:rPr lang="en-IN" sz="2540" b="1" spc="-1" dirty="0">
                <a:solidFill>
                  <a:srgbClr val="000000"/>
                </a:solidFill>
                <a:latin typeface="Times New Roman"/>
              </a:rPr>
              <a:t>Proposed</a:t>
            </a:r>
            <a:r>
              <a:rPr lang="en-IN" sz="2540" spc="-1" dirty="0">
                <a:solidFill>
                  <a:srgbClr val="000000"/>
                </a:solidFill>
                <a:latin typeface="Times New Roman"/>
              </a:rPr>
              <a:t> </a:t>
            </a:r>
            <a:r>
              <a:rPr lang="en-IN" sz="2540" b="1" spc="-1" dirty="0">
                <a:solidFill>
                  <a:srgbClr val="000000"/>
                </a:solidFill>
                <a:latin typeface="Times New Roman"/>
              </a:rPr>
              <a:t>System</a:t>
            </a:r>
            <a:r>
              <a:rPr lang="en-IN" sz="2540" spc="-1" dirty="0">
                <a:solidFill>
                  <a:srgbClr val="000000"/>
                </a:solidFill>
                <a:latin typeface="Times New Roman"/>
              </a:rPr>
              <a:t> </a:t>
            </a:r>
            <a:r>
              <a:rPr lang="en-IN" sz="2540" b="1" spc="-1" dirty="0">
                <a:solidFill>
                  <a:srgbClr val="000000"/>
                </a:solidFill>
                <a:latin typeface="Times New Roman"/>
              </a:rPr>
              <a:t>Architecture/Working</a:t>
            </a:r>
            <a:endParaRPr lang="en-IN" sz="2540" dirty="0"/>
          </a:p>
        </p:txBody>
      </p:sp>
      <p:sp>
        <p:nvSpPr>
          <p:cNvPr id="3" name="Content Placeholder 2"/>
          <p:cNvSpPr>
            <a:spLocks noGrp="1"/>
          </p:cNvSpPr>
          <p:nvPr>
            <p:ph idx="4294967295"/>
          </p:nvPr>
        </p:nvSpPr>
        <p:spPr>
          <a:xfrm>
            <a:off x="1" y="1273296"/>
            <a:ext cx="12192000" cy="5584704"/>
          </a:xfrm>
          <a:prstGeom prst="rect">
            <a:avLst/>
          </a:prstGeom>
        </p:spPr>
        <p:txBody>
          <a:bodyPr>
            <a:normAutofit/>
          </a:bodyPr>
          <a:lstStyle/>
          <a:p>
            <a:pPr algn="ctr"/>
            <a:r>
              <a:rPr lang="en-IN" sz="1814" b="1" dirty="0">
                <a:latin typeface="Times New Roman" panose="02020603050405020304" pitchFamily="18" charset="0"/>
                <a:cs typeface="Times New Roman" panose="02020603050405020304" pitchFamily="18" charset="0"/>
              </a:rPr>
              <a:t>Working of the Proposed System:</a:t>
            </a:r>
          </a:p>
          <a:p>
            <a:pPr algn="ctr"/>
            <a:endParaRPr lang="en-IN" sz="1814" b="1"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AQPG system retrieves questions from question bank using randomization and shuffling algorithm. Every word in questions’ content is compared against specified </a:t>
            </a:r>
            <a:r>
              <a:rPr lang="en-IN" sz="1814" b="1" dirty="0">
                <a:latin typeface="Times New Roman" panose="02020603050405020304" pitchFamily="18" charset="0"/>
                <a:cs typeface="Times New Roman" panose="02020603050405020304" pitchFamily="18" charset="0"/>
              </a:rPr>
              <a:t>Bloom’s Taxonomy</a:t>
            </a:r>
            <a:r>
              <a:rPr lang="en-IN" sz="1814" dirty="0">
                <a:latin typeface="Times New Roman" panose="02020603050405020304" pitchFamily="18" charset="0"/>
                <a:cs typeface="Times New Roman" panose="02020603050405020304" pitchFamily="18" charset="0"/>
              </a:rPr>
              <a:t> and </a:t>
            </a:r>
            <a:r>
              <a:rPr lang="en-IN" sz="1814" b="1" dirty="0">
                <a:latin typeface="Times New Roman" panose="02020603050405020304" pitchFamily="18" charset="0"/>
                <a:cs typeface="Times New Roman" panose="02020603050405020304" pitchFamily="18" charset="0"/>
              </a:rPr>
              <a:t>Course Objectives</a:t>
            </a:r>
            <a:r>
              <a:rPr lang="en-IN" sz="1814" dirty="0">
                <a:latin typeface="Times New Roman" panose="02020603050405020304" pitchFamily="18" charset="0"/>
                <a:cs typeface="Times New Roman" panose="02020603050405020304" pitchFamily="18" charset="0"/>
              </a:rPr>
              <a:t> categorization verbs acting as query keywords. </a:t>
            </a:r>
          </a:p>
          <a:p>
            <a:pPr marL="311079" indent="-311079" algn="just"/>
            <a:r>
              <a:rPr lang="en-IN" sz="1814" dirty="0">
                <a:latin typeface="Times New Roman" panose="02020603050405020304" pitchFamily="18" charset="0"/>
                <a:cs typeface="Times New Roman" panose="02020603050405020304" pitchFamily="18" charset="0"/>
              </a:rPr>
              <a:t>If any question contains a verb matched as the specified keyword, it is placed in the respective section based on complexity level. </a:t>
            </a:r>
          </a:p>
          <a:p>
            <a:pPr marL="311079" indent="-311079" algn="just"/>
            <a:r>
              <a:rPr lang="en-IN" sz="1814" dirty="0">
                <a:latin typeface="Times New Roman" panose="02020603050405020304" pitchFamily="18" charset="0"/>
                <a:cs typeface="Times New Roman" panose="02020603050405020304" pitchFamily="18" charset="0"/>
              </a:rPr>
              <a:t>This process is performed until the specified set of questions is retrieved. Upon receiving the specified set of Questions, the Faculty can select the required questions from retrieved set of Questions to form the Question Paper. </a:t>
            </a:r>
          </a:p>
          <a:p>
            <a:pPr marL="311079" indent="-311079" algn="just"/>
            <a:r>
              <a:rPr lang="en-IN" sz="1814" dirty="0">
                <a:latin typeface="Times New Roman" panose="02020603050405020304" pitchFamily="18" charset="0"/>
                <a:cs typeface="Times New Roman" panose="02020603050405020304" pitchFamily="18" charset="0"/>
              </a:rPr>
              <a:t>After this the System checks the redundancy of the question’s i.e. whether or not it is repeated question or not then it checks if the Question Paper is fulfilling the required Course Objectives. </a:t>
            </a:r>
          </a:p>
          <a:p>
            <a:pPr marL="311079" indent="-311079" algn="just"/>
            <a:r>
              <a:rPr lang="en-IN" sz="1814" dirty="0">
                <a:latin typeface="Times New Roman" panose="02020603050405020304" pitchFamily="18" charset="0"/>
                <a:cs typeface="Times New Roman" panose="02020603050405020304" pitchFamily="18" charset="0"/>
              </a:rPr>
              <a:t>If Yes, the Faculty/Admin can click on the Generate Question Paper Button. </a:t>
            </a:r>
          </a:p>
          <a:p>
            <a:pPr marL="311079" indent="-311079" algn="just"/>
            <a:r>
              <a:rPr lang="en-IN" sz="1814" dirty="0">
                <a:latin typeface="Times New Roman" panose="02020603050405020304" pitchFamily="18" charset="0"/>
                <a:cs typeface="Times New Roman" panose="02020603050405020304" pitchFamily="18" charset="0"/>
              </a:rPr>
              <a:t>If No, then a prompt message will appear before the user. </a:t>
            </a:r>
          </a:p>
          <a:p>
            <a:pPr marL="311079" indent="-311079" algn="just"/>
            <a:r>
              <a:rPr lang="en-IN" sz="1814" dirty="0">
                <a:latin typeface="Times New Roman" panose="02020603050405020304" pitchFamily="18" charset="0"/>
                <a:cs typeface="Times New Roman" panose="02020603050405020304" pitchFamily="18" charset="0"/>
              </a:rPr>
              <a:t>Upon clicking “Generate Question Paper” button, Faculty/Admin is able to download generated question paper or the Faculty/Admin can simple email the Question Paper or click “Cancel” to abort generation</a:t>
            </a:r>
            <a:r>
              <a:rPr lang="en-IN" sz="165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885158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Index Page</a:t>
            </a:r>
            <a:r>
              <a:rPr lang="en-IN" sz="2400" dirty="0"/>
              <a:t> </a:t>
            </a: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4"/>
            <a:ext cx="10515600" cy="5032375"/>
          </a:xfrm>
        </p:spPr>
      </p:pic>
    </p:spTree>
    <p:extLst>
      <p:ext uri="{BB962C8B-B14F-4D97-AF65-F5344CB8AC3E}">
        <p14:creationId xmlns:p14="http://schemas.microsoft.com/office/powerpoint/2010/main" val="1740415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About Page</a:t>
            </a:r>
            <a:r>
              <a:rPr lang="en-IN" sz="2400" dirty="0"/>
              <a:t>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3981647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Registration Form</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6469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Admin Login Form</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86988"/>
            <a:ext cx="10515599" cy="5071011"/>
          </a:xfrm>
        </p:spPr>
      </p:pic>
    </p:spTree>
    <p:extLst>
      <p:ext uri="{BB962C8B-B14F-4D97-AF65-F5344CB8AC3E}">
        <p14:creationId xmlns:p14="http://schemas.microsoft.com/office/powerpoint/2010/main" val="283662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ChangeArrowheads="1"/>
          </p:cNvSpPr>
          <p:nvPr/>
        </p:nvSpPr>
        <p:spPr bwMode="auto">
          <a:xfrm>
            <a:off x="1981489" y="131055"/>
            <a:ext cx="8229024" cy="959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4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9pPr>
          </a:lstStyle>
          <a:p>
            <a:pPr algn="ctr" hangingPunct="1"/>
            <a:r>
              <a:rPr lang="en-IN" sz="3266" b="1">
                <a:latin typeface="Times New Roman" panose="02020603050405020304" pitchFamily="18" charset="0"/>
                <a:ea typeface="DejaVu Sans" charset="0"/>
                <a:cs typeface="DejaVu Sans" charset="0"/>
              </a:rPr>
              <a:t>Contents</a:t>
            </a:r>
          </a:p>
        </p:txBody>
      </p:sp>
      <p:sp>
        <p:nvSpPr>
          <p:cNvPr id="5122" name="Rectangle 2"/>
          <p:cNvSpPr>
            <a:spLocks noChangeArrowheads="1"/>
          </p:cNvSpPr>
          <p:nvPr/>
        </p:nvSpPr>
        <p:spPr bwMode="auto">
          <a:xfrm>
            <a:off x="1980049" y="1090196"/>
            <a:ext cx="8458008" cy="5060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69"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9pPr>
          </a:lstStyle>
          <a:p>
            <a:pPr>
              <a:spcAft>
                <a:spcPts val="1282"/>
              </a:spcAft>
              <a:buSzPct val="45000"/>
            </a:pPr>
            <a:endParaRPr lang="en-IN" sz="2177" dirty="0">
              <a:latin typeface="Times New Roman" panose="02020603050405020304" pitchFamily="18" charset="0"/>
              <a:ea typeface="DejaVu Sans" charset="0"/>
              <a:cs typeface="DejaVu Sans" charset="0"/>
            </a:endParaRP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Introduction</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Objectives</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Problem Definition</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Technological Stack</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Review Suggestions</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Proposed System Architecture/Working </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Prototype Design Demonstration</a:t>
            </a:r>
          </a:p>
          <a:p>
            <a:pPr>
              <a:spcAft>
                <a:spcPts val="1282"/>
              </a:spcAft>
              <a:buSzPct val="45000"/>
              <a:buFont typeface="Wingdings" panose="05000000000000000000" pitchFamily="2" charset="2"/>
              <a:buChar char=""/>
            </a:pPr>
            <a:r>
              <a:rPr lang="en-IN" sz="2177" dirty="0">
                <a:latin typeface="Times New Roman" panose="02020603050405020304" pitchFamily="18" charset="0"/>
                <a:ea typeface="DejaVu Sans" charset="0"/>
                <a:cs typeface="DejaVu Sans" charset="0"/>
              </a:rPr>
              <a:t>Plan of Paper Publication</a:t>
            </a:r>
          </a:p>
        </p:txBody>
      </p:sp>
    </p:spTree>
    <p:extLst>
      <p:ext uri="{BB962C8B-B14F-4D97-AF65-F5344CB8AC3E}">
        <p14:creationId xmlns:p14="http://schemas.microsoft.com/office/powerpoint/2010/main" val="32236828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Faculty Details</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2475132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Branch Details</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2491831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Add Subjects Page</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3923051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Display Subjects Page</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599" cy="5032375"/>
          </a:xfrm>
        </p:spPr>
      </p:pic>
    </p:spTree>
    <p:extLst>
      <p:ext uri="{BB962C8B-B14F-4D97-AF65-F5344CB8AC3E}">
        <p14:creationId xmlns:p14="http://schemas.microsoft.com/office/powerpoint/2010/main" val="129811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Assign Subjects Page</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600" cy="5032375"/>
          </a:xfrm>
        </p:spPr>
      </p:pic>
    </p:spTree>
    <p:extLst>
      <p:ext uri="{BB962C8B-B14F-4D97-AF65-F5344CB8AC3E}">
        <p14:creationId xmlns:p14="http://schemas.microsoft.com/office/powerpoint/2010/main" val="1265319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Subjects Assigned Information Page</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86988"/>
            <a:ext cx="6091707" cy="5071012"/>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0966" y="1786988"/>
            <a:ext cx="5941034" cy="5071012"/>
          </a:xfrm>
          <a:prstGeom prst="rect">
            <a:avLst/>
          </a:prstGeom>
        </p:spPr>
      </p:pic>
    </p:spTree>
    <p:extLst>
      <p:ext uri="{BB962C8B-B14F-4D97-AF65-F5344CB8AC3E}">
        <p14:creationId xmlns:p14="http://schemas.microsoft.com/office/powerpoint/2010/main" val="3349155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Faculty Login Form</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599" cy="5032375"/>
          </a:xfrm>
        </p:spPr>
      </p:pic>
    </p:spTree>
    <p:extLst>
      <p:ext uri="{BB962C8B-B14F-4D97-AF65-F5344CB8AC3E}">
        <p14:creationId xmlns:p14="http://schemas.microsoft.com/office/powerpoint/2010/main" val="409714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Add Question Page</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515599" cy="5032376"/>
          </a:xfrm>
        </p:spPr>
      </p:pic>
    </p:spTree>
    <p:extLst>
      <p:ext uri="{BB962C8B-B14F-4D97-AF65-F5344CB8AC3E}">
        <p14:creationId xmlns:p14="http://schemas.microsoft.com/office/powerpoint/2010/main" val="2095939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b="1" dirty="0">
                <a:latin typeface="Times New Roman" panose="02020603050405020304" pitchFamily="18" charset="0"/>
                <a:ea typeface="DejaVu Sans" charset="0"/>
                <a:cs typeface="DejaVu Sans" charset="0"/>
              </a:rPr>
              <a:t>Prototype Design Demonstration</a:t>
            </a:r>
            <a:br>
              <a:rPr lang="en-IN" sz="2400" dirty="0">
                <a:latin typeface="Times New Roman" panose="02020603050405020304" pitchFamily="18" charset="0"/>
                <a:ea typeface="DejaVu Sans" charset="0"/>
                <a:cs typeface="DejaVu Sans" charset="0"/>
              </a:rPr>
            </a:br>
            <a:br>
              <a:rPr lang="en-IN" sz="2400" dirty="0">
                <a:latin typeface="Times New Roman" panose="02020603050405020304" pitchFamily="18" charset="0"/>
                <a:ea typeface="DejaVu Sans" charset="0"/>
                <a:cs typeface="DejaVu Sans" charset="0"/>
              </a:rPr>
            </a:br>
            <a:r>
              <a:rPr lang="en-IN" sz="2400" b="1">
                <a:latin typeface="Times New Roman" panose="02020603050405020304" pitchFamily="18" charset="0"/>
                <a:ea typeface="DejaVu Sans" charset="0"/>
                <a:cs typeface="DejaVu Sans" charset="0"/>
              </a:rPr>
              <a:t>Display Questions Page</a:t>
            </a:r>
            <a:endParaRPr lang="en-IN" sz="24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4"/>
            <a:ext cx="10515599" cy="5032375"/>
          </a:xfrm>
        </p:spPr>
      </p:pic>
    </p:spTree>
    <p:extLst>
      <p:ext uri="{BB962C8B-B14F-4D97-AF65-F5344CB8AC3E}">
        <p14:creationId xmlns:p14="http://schemas.microsoft.com/office/powerpoint/2010/main" val="1945652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Plan Of Paper Publication</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Drafting of Paper complete.</a:t>
            </a:r>
          </a:p>
          <a:p>
            <a:pPr marL="514350" indent="-514350">
              <a:buAutoNum type="arabicPeriod"/>
            </a:pPr>
            <a:endParaRPr lang="en-IN" dirty="0"/>
          </a:p>
        </p:txBody>
      </p:sp>
      <p:graphicFrame>
        <p:nvGraphicFramePr>
          <p:cNvPr id="4" name="Table 4">
            <a:extLst>
              <a:ext uri="{FF2B5EF4-FFF2-40B4-BE49-F238E27FC236}">
                <a16:creationId xmlns:a16="http://schemas.microsoft.com/office/drawing/2014/main" id="{51B100C3-D81D-4E16-9C52-2527F41EBB81}"/>
              </a:ext>
            </a:extLst>
          </p:cNvPr>
          <p:cNvGraphicFramePr>
            <a:graphicFrameLocks noGrp="1"/>
          </p:cNvGraphicFramePr>
          <p:nvPr>
            <p:extLst>
              <p:ext uri="{D42A27DB-BD31-4B8C-83A1-F6EECF244321}">
                <p14:modId xmlns:p14="http://schemas.microsoft.com/office/powerpoint/2010/main" val="578704053"/>
              </p:ext>
            </p:extLst>
          </p:nvPr>
        </p:nvGraphicFramePr>
        <p:xfrm>
          <a:off x="1607930" y="3052049"/>
          <a:ext cx="8128000" cy="2199640"/>
        </p:xfrm>
        <a:graphic>
          <a:graphicData uri="http://schemas.openxmlformats.org/drawingml/2006/table">
            <a:tbl>
              <a:tblPr firstRow="1" bandRow="1">
                <a:tableStyleId>{5C22544A-7EE6-4342-B048-85BDC9FD1C3A}</a:tableStyleId>
              </a:tblPr>
              <a:tblGrid>
                <a:gridCol w="923235">
                  <a:extLst>
                    <a:ext uri="{9D8B030D-6E8A-4147-A177-3AD203B41FA5}">
                      <a16:colId xmlns:a16="http://schemas.microsoft.com/office/drawing/2014/main" val="3224607771"/>
                    </a:ext>
                  </a:extLst>
                </a:gridCol>
                <a:gridCol w="2517913">
                  <a:extLst>
                    <a:ext uri="{9D8B030D-6E8A-4147-A177-3AD203B41FA5}">
                      <a16:colId xmlns:a16="http://schemas.microsoft.com/office/drawing/2014/main" val="2214751270"/>
                    </a:ext>
                  </a:extLst>
                </a:gridCol>
                <a:gridCol w="2160105">
                  <a:extLst>
                    <a:ext uri="{9D8B030D-6E8A-4147-A177-3AD203B41FA5}">
                      <a16:colId xmlns:a16="http://schemas.microsoft.com/office/drawing/2014/main" val="1403950287"/>
                    </a:ext>
                  </a:extLst>
                </a:gridCol>
                <a:gridCol w="2526747">
                  <a:extLst>
                    <a:ext uri="{9D8B030D-6E8A-4147-A177-3AD203B41FA5}">
                      <a16:colId xmlns:a16="http://schemas.microsoft.com/office/drawing/2014/main" val="1577478763"/>
                    </a:ext>
                  </a:extLst>
                </a:gridCol>
              </a:tblGrid>
              <a:tr h="370840">
                <a:tc>
                  <a:txBody>
                    <a:bodyPr/>
                    <a:lstStyle/>
                    <a:p>
                      <a:r>
                        <a:rPr lang="en-US" dirty="0"/>
                        <a:t>Sr No.</a:t>
                      </a:r>
                      <a:endParaRPr lang="en-IN" dirty="0"/>
                    </a:p>
                  </a:txBody>
                  <a:tcPr/>
                </a:tc>
                <a:tc>
                  <a:txBody>
                    <a:bodyPr/>
                    <a:lstStyle/>
                    <a:p>
                      <a:r>
                        <a:rPr lang="en-US" dirty="0"/>
                        <a:t>Conference Name</a:t>
                      </a:r>
                      <a:endParaRPr lang="en-IN" dirty="0"/>
                    </a:p>
                  </a:txBody>
                  <a:tcPr/>
                </a:tc>
                <a:tc>
                  <a:txBody>
                    <a:bodyPr/>
                    <a:lstStyle/>
                    <a:p>
                      <a:r>
                        <a:rPr lang="en-US" dirty="0"/>
                        <a:t>Publication Name</a:t>
                      </a:r>
                      <a:endParaRPr lang="en-IN" dirty="0"/>
                    </a:p>
                  </a:txBody>
                  <a:tcPr/>
                </a:tc>
                <a:tc>
                  <a:txBody>
                    <a:bodyPr/>
                    <a:lstStyle/>
                    <a:p>
                      <a:r>
                        <a:rPr lang="en-US" dirty="0"/>
                        <a:t>Status</a:t>
                      </a:r>
                      <a:endParaRPr lang="en-IN" dirty="0"/>
                    </a:p>
                  </a:txBody>
                  <a:tcPr/>
                </a:tc>
                <a:extLst>
                  <a:ext uri="{0D108BD9-81ED-4DB2-BD59-A6C34878D82A}">
                    <a16:rowId xmlns:a16="http://schemas.microsoft.com/office/drawing/2014/main" val="1239448086"/>
                  </a:ext>
                </a:extLst>
              </a:tr>
              <a:tr h="370840">
                <a:tc>
                  <a:txBody>
                    <a:bodyPr/>
                    <a:lstStyle/>
                    <a:p>
                      <a:r>
                        <a:rPr lang="en-US" dirty="0"/>
                        <a:t>1.</a:t>
                      </a:r>
                      <a:endParaRPr lang="en-IN" dirty="0"/>
                    </a:p>
                  </a:txBody>
                  <a:tcPr/>
                </a:tc>
                <a:tc>
                  <a:txBody>
                    <a:bodyPr/>
                    <a:lstStyle/>
                    <a:p>
                      <a:r>
                        <a:rPr lang="en-US" dirty="0"/>
                        <a:t>ICACDS Nashik</a:t>
                      </a:r>
                      <a:endParaRPr lang="en-IN" dirty="0"/>
                    </a:p>
                  </a:txBody>
                  <a:tcPr/>
                </a:tc>
                <a:tc>
                  <a:txBody>
                    <a:bodyPr/>
                    <a:lstStyle/>
                    <a:p>
                      <a:r>
                        <a:rPr lang="en-US" dirty="0"/>
                        <a:t>Springer</a:t>
                      </a:r>
                      <a:endParaRPr lang="en-IN" dirty="0"/>
                    </a:p>
                  </a:txBody>
                  <a:tcPr/>
                </a:tc>
                <a:tc>
                  <a:txBody>
                    <a:bodyPr/>
                    <a:lstStyle/>
                    <a:p>
                      <a:r>
                        <a:rPr lang="en-US" dirty="0"/>
                        <a:t>Paper submitted. Awaiting Notification of Acceptance</a:t>
                      </a:r>
                      <a:endParaRPr lang="en-IN" dirty="0"/>
                    </a:p>
                  </a:txBody>
                  <a:tcPr/>
                </a:tc>
                <a:extLst>
                  <a:ext uri="{0D108BD9-81ED-4DB2-BD59-A6C34878D82A}">
                    <a16:rowId xmlns:a16="http://schemas.microsoft.com/office/drawing/2014/main" val="2487992244"/>
                  </a:ext>
                </a:extLst>
              </a:tr>
              <a:tr h="370840">
                <a:tc>
                  <a:txBody>
                    <a:bodyPr/>
                    <a:lstStyle/>
                    <a:p>
                      <a:r>
                        <a:rPr lang="en-US" dirty="0"/>
                        <a:t>2.</a:t>
                      </a:r>
                      <a:endParaRPr lang="en-IN" dirty="0"/>
                    </a:p>
                  </a:txBody>
                  <a:tcPr/>
                </a:tc>
                <a:tc>
                  <a:txBody>
                    <a:bodyPr/>
                    <a:lstStyle/>
                    <a:p>
                      <a:r>
                        <a:rPr lang="en-US" dirty="0"/>
                        <a:t>IEEE Conference, Bengaluru</a:t>
                      </a:r>
                      <a:endParaRPr lang="en-IN" dirty="0"/>
                    </a:p>
                  </a:txBody>
                  <a:tcPr/>
                </a:tc>
                <a:tc>
                  <a:txBody>
                    <a:bodyPr/>
                    <a:lstStyle/>
                    <a:p>
                      <a:r>
                        <a:rPr lang="en-US" dirty="0"/>
                        <a:t>IEEE</a:t>
                      </a:r>
                      <a:endParaRPr lang="en-IN" dirty="0"/>
                    </a:p>
                  </a:txBody>
                  <a:tcPr/>
                </a:tc>
                <a:tc>
                  <a:txBody>
                    <a:bodyPr/>
                    <a:lstStyle/>
                    <a:p>
                      <a:r>
                        <a:rPr lang="en-US" dirty="0"/>
                        <a:t>Paper Ready. To be submitted in a day or two.</a:t>
                      </a:r>
                      <a:endParaRPr lang="en-IN" dirty="0"/>
                    </a:p>
                  </a:txBody>
                  <a:tcPr/>
                </a:tc>
                <a:extLst>
                  <a:ext uri="{0D108BD9-81ED-4DB2-BD59-A6C34878D82A}">
                    <a16:rowId xmlns:a16="http://schemas.microsoft.com/office/drawing/2014/main" val="2956690958"/>
                  </a:ext>
                </a:extLst>
              </a:tr>
            </a:tbl>
          </a:graphicData>
        </a:graphic>
      </p:graphicFrame>
    </p:spTree>
    <p:extLst>
      <p:ext uri="{BB962C8B-B14F-4D97-AF65-F5344CB8AC3E}">
        <p14:creationId xmlns:p14="http://schemas.microsoft.com/office/powerpoint/2010/main" val="274485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88640"/>
            <a:ext cx="7772400" cy="1149981"/>
          </a:xfrm>
        </p:spPr>
        <p:txBody>
          <a:bodyPr>
            <a:normAutofit/>
          </a:bodyPr>
          <a:lstStyle/>
          <a:p>
            <a:pPr algn="ctr"/>
            <a:r>
              <a:rPr lang="en-US" sz="2540" b="1" dirty="0">
                <a:latin typeface="Times New Roman" panose="02020603050405020304" pitchFamily="18" charset="0"/>
                <a:cs typeface="Times New Roman" pitchFamily="18" charset="0"/>
              </a:rPr>
              <a:t>Introduction</a:t>
            </a:r>
            <a:endParaRPr lang="en-US" sz="2177" b="1" dirty="0">
              <a:latin typeface="Times New Roman" panose="02020603050405020304" pitchFamily="18" charset="0"/>
              <a:cs typeface="Times New Roman" pitchFamily="18" charset="0"/>
            </a:endParaRPr>
          </a:p>
        </p:txBody>
      </p:sp>
      <p:sp>
        <p:nvSpPr>
          <p:cNvPr id="3" name="Subtitle 2"/>
          <p:cNvSpPr>
            <a:spLocks noGrp="1"/>
          </p:cNvSpPr>
          <p:nvPr>
            <p:ph type="subTitle" idx="4294967295"/>
          </p:nvPr>
        </p:nvSpPr>
        <p:spPr>
          <a:xfrm>
            <a:off x="1523521" y="1338621"/>
            <a:ext cx="9144960" cy="5291272"/>
          </a:xfrm>
          <a:prstGeom prst="rect">
            <a:avLst/>
          </a:prstGeom>
        </p:spPr>
        <p:txBody>
          <a:bodyPr>
            <a:noAutofit/>
          </a:bodyPr>
          <a:lstStyle/>
          <a:p>
            <a:pPr marL="259232" indent="-259232" algn="just">
              <a:lnSpc>
                <a:spcPct val="150000"/>
              </a:lnSpc>
            </a:pPr>
            <a:r>
              <a:rPr lang="en-US" sz="1814" dirty="0">
                <a:latin typeface="Times New Roman" panose="02020603050405020304" pitchFamily="18" charset="0"/>
                <a:cs typeface="Times New Roman" panose="02020603050405020304" pitchFamily="18" charset="0"/>
              </a:rPr>
              <a:t>Question Paper Generator is a special and unique software, which could be used in schools, institutions, colleges, where test paper setters will have a huge database of questions for frequent generation of question. </a:t>
            </a:r>
          </a:p>
          <a:p>
            <a:pPr marL="311079" indent="-311079" algn="just">
              <a:lnSpc>
                <a:spcPct val="150000"/>
              </a:lnSpc>
            </a:pPr>
            <a:r>
              <a:rPr lang="en-US" sz="1814" dirty="0">
                <a:latin typeface="Times New Roman" panose="02020603050405020304" pitchFamily="18" charset="0"/>
                <a:cs typeface="Times New Roman" panose="02020603050405020304" pitchFamily="18" charset="0"/>
              </a:rPr>
              <a:t>This software can be implemented in various medical, engineering and coaching institutes for theory paper. </a:t>
            </a:r>
          </a:p>
          <a:p>
            <a:pPr marL="311079" indent="-311079" algn="just">
              <a:lnSpc>
                <a:spcPct val="150000"/>
              </a:lnSpc>
            </a:pPr>
            <a:r>
              <a:rPr lang="en-US" sz="1814" dirty="0">
                <a:latin typeface="Times New Roman" panose="02020603050405020304" pitchFamily="18" charset="0"/>
                <a:cs typeface="Times New Roman" panose="02020603050405020304" pitchFamily="18" charset="0"/>
              </a:rPr>
              <a:t>You can create random question paper with this software anytime within seconds. </a:t>
            </a:r>
          </a:p>
          <a:p>
            <a:pPr marL="259232" indent="-259232" algn="just">
              <a:lnSpc>
                <a:spcPct val="150000"/>
              </a:lnSpc>
            </a:pPr>
            <a:r>
              <a:rPr lang="en-US" sz="1814" dirty="0">
                <a:latin typeface="Times New Roman" panose="02020603050405020304" pitchFamily="18" charset="0"/>
                <a:cs typeface="Times New Roman" panose="02020603050405020304" pitchFamily="18" charset="0"/>
              </a:rPr>
              <a:t>You can enter unlimited units and chapter depending upon the system storage, capacity and as per the requirement. </a:t>
            </a:r>
          </a:p>
          <a:p>
            <a:pPr marL="259232" indent="-259232">
              <a:lnSpc>
                <a:spcPct val="150000"/>
              </a:lnSpc>
            </a:pPr>
            <a:endParaRPr lang="en-US" sz="1996"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0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2111103" y="2773732"/>
            <a:ext cx="8229024" cy="1144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4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ea typeface="Noto Sans CJK SC Regular" charset="0"/>
                <a:cs typeface="Noto Sans CJK SC Regular" charset="0"/>
              </a:defRPr>
            </a:lvl9pPr>
          </a:lstStyle>
          <a:p>
            <a:pPr algn="ctr" hangingPunct="1"/>
            <a:r>
              <a:rPr lang="en-IN" sz="3266">
                <a:latin typeface="Times New Roman" panose="02020603050405020304" pitchFamily="18" charset="0"/>
                <a:ea typeface="DejaVu Sans" charset="0"/>
                <a:cs typeface="DejaVu Sans" charset="0"/>
              </a:rPr>
              <a:t>Thank You...!!</a:t>
            </a:r>
          </a:p>
        </p:txBody>
      </p:sp>
    </p:spTree>
    <p:extLst>
      <p:ext uri="{BB962C8B-B14F-4D97-AF65-F5344CB8AC3E}">
        <p14:creationId xmlns:p14="http://schemas.microsoft.com/office/powerpoint/2010/main" val="27851399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2540" b="1" dirty="0">
                <a:latin typeface="Times New Roman" panose="02020603050405020304" pitchFamily="18" charset="0"/>
                <a:cs typeface="Times New Roman" panose="02020603050405020304" pitchFamily="18" charset="0"/>
              </a:rPr>
              <a:t>Objectives</a:t>
            </a:r>
          </a:p>
        </p:txBody>
      </p:sp>
      <p:sp>
        <p:nvSpPr>
          <p:cNvPr id="5" name="Content Placeholder 4"/>
          <p:cNvSpPr>
            <a:spLocks noGrp="1"/>
          </p:cNvSpPr>
          <p:nvPr>
            <p:ph idx="4294967295"/>
          </p:nvPr>
        </p:nvSpPr>
        <p:spPr>
          <a:xfrm>
            <a:off x="1849918" y="1534594"/>
            <a:ext cx="8189847" cy="4180758"/>
          </a:xfrm>
          <a:prstGeom prst="rect">
            <a:avLst/>
          </a:prstGeom>
        </p:spPr>
        <p:txBody>
          <a:bodyPr>
            <a:normAutofit/>
          </a:bodyPr>
          <a:lstStyle/>
          <a:p>
            <a:pPr marL="311079" indent="-311079" algn="just">
              <a:lnSpc>
                <a:spcPct val="150000"/>
              </a:lnSpc>
            </a:pPr>
            <a:r>
              <a:rPr lang="en-IN" sz="1814" dirty="0">
                <a:latin typeface="Times New Roman" panose="02020603050405020304" pitchFamily="18" charset="0"/>
                <a:cs typeface="Times New Roman" panose="02020603050405020304" pitchFamily="18" charset="0"/>
              </a:rPr>
              <a:t>Question entered in the database should fulfil the Course Objectives and should cover the Syllabus.</a:t>
            </a:r>
          </a:p>
          <a:p>
            <a:pPr marL="311079" indent="-311079" algn="just">
              <a:lnSpc>
                <a:spcPct val="150000"/>
              </a:lnSpc>
            </a:pPr>
            <a:r>
              <a:rPr lang="en-IN" sz="1814" dirty="0">
                <a:latin typeface="Times New Roman" panose="02020603050405020304" pitchFamily="18" charset="0"/>
                <a:cs typeface="Times New Roman" panose="02020603050405020304" pitchFamily="18" charset="0"/>
              </a:rPr>
              <a:t>Question Paper formed should address the desired Course Objectives </a:t>
            </a:r>
          </a:p>
          <a:p>
            <a:pPr marL="311079" indent="-311079" algn="just">
              <a:lnSpc>
                <a:spcPct val="150000"/>
              </a:lnSpc>
            </a:pPr>
            <a:r>
              <a:rPr lang="en-IN" sz="1814" dirty="0">
                <a:latin typeface="Times New Roman" panose="02020603050405020304" pitchFamily="18" charset="0"/>
                <a:cs typeface="Times New Roman" panose="02020603050405020304" pitchFamily="18" charset="0"/>
              </a:rPr>
              <a:t>Question Paper formed should follow Blooms Taxonomy </a:t>
            </a:r>
          </a:p>
          <a:p>
            <a:pPr marL="311079" indent="-311079" algn="just">
              <a:lnSpc>
                <a:spcPct val="150000"/>
              </a:lnSpc>
            </a:pPr>
            <a:r>
              <a:rPr lang="en-IN" sz="1814" dirty="0">
                <a:latin typeface="Times New Roman" panose="02020603050405020304" pitchFamily="18" charset="0"/>
                <a:cs typeface="Times New Roman" panose="02020603050405020304" pitchFamily="18" charset="0"/>
              </a:rPr>
              <a:t>Question Paper formed should be confirmed by the NBA co-ordinator.</a:t>
            </a:r>
          </a:p>
          <a:p>
            <a:pPr marL="311079" indent="-311079" algn="just">
              <a:lnSpc>
                <a:spcPct val="150000"/>
              </a:lnSpc>
            </a:pPr>
            <a:r>
              <a:rPr lang="en-IN" sz="1814" dirty="0">
                <a:latin typeface="Times New Roman" panose="02020603050405020304" pitchFamily="18" charset="0"/>
                <a:cs typeface="Times New Roman" panose="02020603050405020304" pitchFamily="18" charset="0"/>
              </a:rPr>
              <a:t>Export questions from the system directly to Moodle</a:t>
            </a:r>
          </a:p>
          <a:p>
            <a:endParaRPr lang="en-IN" dirty="0"/>
          </a:p>
        </p:txBody>
      </p:sp>
    </p:spTree>
    <p:extLst>
      <p:ext uri="{BB962C8B-B14F-4D97-AF65-F5344CB8AC3E}">
        <p14:creationId xmlns:p14="http://schemas.microsoft.com/office/powerpoint/2010/main" val="285503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540"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4294967295"/>
          </p:nvPr>
        </p:nvSpPr>
        <p:spPr>
          <a:xfrm>
            <a:off x="1523521" y="1690688"/>
            <a:ext cx="9144960" cy="5167312"/>
          </a:xfrm>
          <a:prstGeom prst="rect">
            <a:avLst/>
          </a:prstGeom>
        </p:spPr>
        <p:txBody>
          <a:bodyPr/>
          <a:lstStyle/>
          <a:p>
            <a:pPr marL="259232" indent="-259232" algn="just">
              <a:lnSpc>
                <a:spcPct val="150000"/>
              </a:lnSpc>
            </a:pPr>
            <a:r>
              <a:rPr lang="en-US" sz="1814" dirty="0">
                <a:latin typeface="Times New Roman" panose="02020603050405020304" pitchFamily="18" charset="0"/>
                <a:cs typeface="Times New Roman" panose="02020603050405020304" pitchFamily="18" charset="0"/>
              </a:rPr>
              <a:t>The existing system for Question Paper Generation requires human staff to chalk out questions that appear in the question paper. Question Paper creation is a tedious and time consuming task</a:t>
            </a:r>
          </a:p>
          <a:p>
            <a:pPr marL="259232" indent="-259232" algn="just">
              <a:lnSpc>
                <a:spcPct val="150000"/>
              </a:lnSpc>
            </a:pPr>
            <a:r>
              <a:rPr lang="en-US" sz="1814" dirty="0">
                <a:latin typeface="Times New Roman" panose="02020603050405020304" pitchFamily="18" charset="0"/>
                <a:cs typeface="Times New Roman" panose="02020603050405020304" pitchFamily="18" charset="0"/>
              </a:rPr>
              <a:t>To create a system which reduces Human Working process and also The Instructor to generate and Save The Question Paper Automatically.</a:t>
            </a:r>
            <a:endParaRPr lang="en-IN" sz="1814"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6637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540" b="1" dirty="0">
                <a:latin typeface="Times New Roman" panose="02020603050405020304" pitchFamily="18" charset="0"/>
                <a:cs typeface="Times New Roman" panose="02020603050405020304" pitchFamily="18" charset="0"/>
              </a:rPr>
              <a:t>Technological Stack</a:t>
            </a:r>
            <a:endParaRPr lang="en-IN" sz="254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523521" y="1416728"/>
            <a:ext cx="9144960" cy="5441272"/>
          </a:xfrm>
          <a:prstGeom prst="rect">
            <a:avLst/>
          </a:prstGeom>
        </p:spPr>
        <p:txBody>
          <a:bodyPr>
            <a:normAutofit/>
          </a:bodyPr>
          <a:lstStyle/>
          <a:p>
            <a:pPr algn="ctr"/>
            <a:r>
              <a:rPr lang="en-IN" sz="1814" b="1" dirty="0">
                <a:latin typeface="Times New Roman" panose="02020603050405020304" pitchFamily="18" charset="0"/>
                <a:cs typeface="Times New Roman" panose="02020603050405020304" pitchFamily="18" charset="0"/>
              </a:rPr>
              <a:t>HARDWARE</a:t>
            </a:r>
          </a:p>
          <a:p>
            <a:pPr marL="257200" indent="-257200"/>
            <a:endParaRPr lang="en-IN" sz="1501" b="1"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Processor type: Minimum:- Intel Pentium 3/ Pentium 4</a:t>
            </a:r>
          </a:p>
          <a:p>
            <a:pPr marL="1371600" lvl="3" indent="0" algn="just">
              <a:buNone/>
            </a:pPr>
            <a:r>
              <a:rPr lang="en-IN" sz="1814" dirty="0">
                <a:latin typeface="Times New Roman" panose="02020603050405020304" pitchFamily="18" charset="0"/>
                <a:cs typeface="Times New Roman" panose="02020603050405020304" pitchFamily="18" charset="0"/>
              </a:rPr>
              <a:t>Recommended:- Intel Core 2 duo or higher</a:t>
            </a:r>
          </a:p>
          <a:p>
            <a:pPr lvl="3" algn="just"/>
            <a:endParaRPr lang="en-IN" sz="1814" dirty="0">
              <a:latin typeface="Times New Roman" panose="02020603050405020304" pitchFamily="18" charset="0"/>
              <a:cs typeface="Times New Roman" panose="02020603050405020304" pitchFamily="18" charset="0"/>
            </a:endParaRPr>
          </a:p>
          <a:p>
            <a:pPr marL="311079" lvl="3" indent="-311079" algn="just"/>
            <a:r>
              <a:rPr lang="en-IN" sz="1814" dirty="0">
                <a:latin typeface="Times New Roman" panose="02020603050405020304" pitchFamily="18" charset="0"/>
                <a:cs typeface="Times New Roman" panose="02020603050405020304" pitchFamily="18" charset="0"/>
              </a:rPr>
              <a:t>Processor Speed:- 2.1Ghz or more</a:t>
            </a:r>
          </a:p>
          <a:p>
            <a:pPr marL="257200" lvl="3" indent="-257200" algn="just"/>
            <a:endParaRPr lang="en-IN" sz="1814" dirty="0">
              <a:latin typeface="Times New Roman" panose="02020603050405020304" pitchFamily="18" charset="0"/>
              <a:cs typeface="Times New Roman" panose="02020603050405020304" pitchFamily="18" charset="0"/>
            </a:endParaRPr>
          </a:p>
          <a:p>
            <a:pPr marL="311079" lvl="3" indent="-311079" algn="just"/>
            <a:r>
              <a:rPr lang="en-IN" sz="1814" dirty="0">
                <a:latin typeface="Times New Roman" panose="02020603050405020304" pitchFamily="18" charset="0"/>
                <a:cs typeface="Times New Roman" panose="02020603050405020304" pitchFamily="18" charset="0"/>
              </a:rPr>
              <a:t>RAM:- Minimum:- 2GB DDR3 RAM</a:t>
            </a:r>
          </a:p>
          <a:p>
            <a:pPr marL="0" lvl="3" indent="0" algn="just">
              <a:buNone/>
            </a:pPr>
            <a:r>
              <a:rPr lang="en-IN" sz="1814" dirty="0">
                <a:latin typeface="Times New Roman" panose="02020603050405020304" pitchFamily="18" charset="0"/>
                <a:cs typeface="Times New Roman" panose="02020603050405020304" pitchFamily="18" charset="0"/>
              </a:rPr>
              <a:t>	Recommended:- 4GB DDR3 RAM</a:t>
            </a:r>
          </a:p>
          <a:p>
            <a:pPr lvl="3" algn="just"/>
            <a:endParaRPr lang="en-IN" sz="1814" dirty="0">
              <a:latin typeface="Times New Roman" panose="02020603050405020304" pitchFamily="18" charset="0"/>
              <a:cs typeface="Times New Roman" panose="02020603050405020304" pitchFamily="18" charset="0"/>
            </a:endParaRPr>
          </a:p>
          <a:p>
            <a:pPr marL="311079" lvl="3" indent="-311079" algn="just"/>
            <a:r>
              <a:rPr lang="en-IN" sz="1814" dirty="0">
                <a:latin typeface="Times New Roman" panose="02020603050405020304" pitchFamily="18" charset="0"/>
                <a:cs typeface="Times New Roman" panose="02020603050405020304" pitchFamily="18" charset="0"/>
              </a:rPr>
              <a:t>Hard Disk Space:- 160GB Hard Disk space</a:t>
            </a:r>
          </a:p>
          <a:p>
            <a:pPr marL="257200" lvl="3" indent="-257200"/>
            <a:endParaRPr lang="en-IN" sz="1814"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2052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540" b="1" dirty="0">
                <a:latin typeface="Times New Roman" panose="02020603050405020304" pitchFamily="18" charset="0"/>
                <a:cs typeface="Times New Roman" panose="02020603050405020304" pitchFamily="18" charset="0"/>
              </a:rPr>
              <a:t>Technological Stack</a:t>
            </a:r>
            <a:endParaRPr lang="en-IN" sz="254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1523521" y="1416729"/>
            <a:ext cx="9144960" cy="5441271"/>
          </a:xfrm>
          <a:prstGeom prst="rect">
            <a:avLst/>
          </a:prstGeom>
        </p:spPr>
        <p:txBody>
          <a:bodyPr>
            <a:normAutofit/>
          </a:bodyPr>
          <a:lstStyle/>
          <a:p>
            <a:pPr algn="ctr"/>
            <a:r>
              <a:rPr lang="en-IN" sz="1814" b="1" dirty="0">
                <a:latin typeface="Times New Roman" panose="02020603050405020304" pitchFamily="18" charset="0"/>
                <a:cs typeface="Times New Roman" panose="02020603050405020304" pitchFamily="18" charset="0"/>
              </a:rPr>
              <a:t>SOFTWARE</a:t>
            </a:r>
          </a:p>
          <a:p>
            <a:pPr marL="257200" indent="-257200"/>
            <a:endParaRPr lang="en-IN" sz="1501" b="1"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Operating System: Windows XP/2000/Vista/7/8/10 or Linux or </a:t>
            </a:r>
            <a:r>
              <a:rPr lang="en-IN" sz="1814" dirty="0" err="1">
                <a:latin typeface="Times New Roman" panose="02020603050405020304" pitchFamily="18" charset="0"/>
                <a:cs typeface="Times New Roman" panose="02020603050405020304" pitchFamily="18" charset="0"/>
              </a:rPr>
              <a:t>MacOS</a:t>
            </a:r>
            <a:endParaRPr lang="en-IN" sz="1814" dirty="0">
              <a:latin typeface="Times New Roman" panose="02020603050405020304" pitchFamily="18" charset="0"/>
              <a:cs typeface="Times New Roman" panose="02020603050405020304" pitchFamily="18" charset="0"/>
            </a:endParaRPr>
          </a:p>
          <a:p>
            <a:pPr marL="311079" indent="-311079" algn="just"/>
            <a:endParaRPr lang="en-IN" sz="1814"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Languages used: PHP, JavaScript, HTML, CSS, XML</a:t>
            </a:r>
          </a:p>
          <a:p>
            <a:pPr marL="311079" indent="-311079" algn="just"/>
            <a:endParaRPr lang="en-IN" sz="1814"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Algorithm Used- Shuffling Algorithm</a:t>
            </a:r>
          </a:p>
          <a:p>
            <a:pPr marL="311079" indent="-311079" algn="just"/>
            <a:endParaRPr lang="en-IN" sz="1814" dirty="0">
              <a:latin typeface="Times New Roman" panose="02020603050405020304" pitchFamily="18" charset="0"/>
              <a:cs typeface="Times New Roman" panose="02020603050405020304" pitchFamily="18" charset="0"/>
            </a:endParaRPr>
          </a:p>
          <a:p>
            <a:pPr marL="311079" indent="-311079" algn="just"/>
            <a:r>
              <a:rPr lang="en-IN" sz="1814" dirty="0">
                <a:latin typeface="Times New Roman" panose="02020603050405020304" pitchFamily="18" charset="0"/>
                <a:cs typeface="Times New Roman" panose="02020603050405020304" pitchFamily="18" charset="0"/>
              </a:rPr>
              <a:t>Database:- MySQL Database</a:t>
            </a:r>
          </a:p>
          <a:p>
            <a:pPr marL="311079" indent="-311079" algn="just"/>
            <a:endParaRPr lang="en-IN" sz="1814" dirty="0">
              <a:latin typeface="Times New Roman" panose="02020603050405020304" pitchFamily="18" charset="0"/>
              <a:cs typeface="Times New Roman" panose="02020603050405020304" pitchFamily="18" charset="0"/>
            </a:endParaRPr>
          </a:p>
          <a:p>
            <a:pPr marL="311079" indent="-311079" algn="just"/>
            <a:r>
              <a:rPr lang="en-US" sz="1814" dirty="0">
                <a:latin typeface="Times New Roman" panose="02020603050405020304" pitchFamily="18" charset="0"/>
                <a:cs typeface="Times New Roman" panose="02020603050405020304" pitchFamily="18" charset="0"/>
              </a:rPr>
              <a:t>Browser:- Testing </a:t>
            </a:r>
            <a:r>
              <a:rPr lang="en-US" sz="1814" dirty="0" err="1">
                <a:latin typeface="Times New Roman" panose="02020603050405020304" pitchFamily="18" charset="0"/>
                <a:cs typeface="Times New Roman" panose="02020603050405020304" pitchFamily="18" charset="0"/>
              </a:rPr>
              <a:t>Enviornment</a:t>
            </a:r>
            <a:endParaRPr lang="en-IN" sz="1814"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32662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Review Suggestions</a:t>
            </a:r>
          </a:p>
        </p:txBody>
      </p:sp>
      <p:sp>
        <p:nvSpPr>
          <p:cNvPr id="3" name="Content Placeholder 2"/>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Change of Introduction.</a:t>
            </a:r>
          </a:p>
          <a:p>
            <a:r>
              <a:rPr lang="en-IN" sz="2400" dirty="0">
                <a:latin typeface="Times New Roman" panose="02020603050405020304" pitchFamily="18" charset="0"/>
                <a:cs typeface="Times New Roman" panose="02020603050405020304" pitchFamily="18" charset="0"/>
              </a:rPr>
              <a:t>Change of Objectives.</a:t>
            </a:r>
          </a:p>
          <a:p>
            <a:r>
              <a:rPr lang="en-IN" sz="2400" dirty="0">
                <a:latin typeface="Times New Roman" panose="02020603050405020304" pitchFamily="18" charset="0"/>
                <a:cs typeface="Times New Roman" panose="02020603050405020304" pitchFamily="18" charset="0"/>
              </a:rPr>
              <a:t>Change in Problem Definition.</a:t>
            </a:r>
          </a:p>
          <a:p>
            <a:r>
              <a:rPr lang="en-IN" sz="2400" dirty="0">
                <a:latin typeface="Times New Roman" panose="02020603050405020304" pitchFamily="18" charset="0"/>
                <a:cs typeface="Times New Roman" panose="02020603050405020304" pitchFamily="18" charset="0"/>
              </a:rPr>
              <a:t>Knowledge about Bloom’s Taxonomy.</a:t>
            </a:r>
          </a:p>
          <a:p>
            <a:r>
              <a:rPr lang="en-IN" sz="2400" dirty="0">
                <a:latin typeface="Times New Roman" panose="02020603050405020304" pitchFamily="18" charset="0"/>
                <a:cs typeface="Times New Roman" panose="02020603050405020304" pitchFamily="18" charset="0"/>
              </a:rPr>
              <a:t>Highlighting CO Mapping in Project.</a:t>
            </a:r>
          </a:p>
          <a:p>
            <a:r>
              <a:rPr lang="en-IN" sz="2400" dirty="0">
                <a:latin typeface="Times New Roman" panose="02020603050405020304" pitchFamily="18" charset="0"/>
                <a:cs typeface="Times New Roman" panose="02020603050405020304" pitchFamily="18" charset="0"/>
              </a:rPr>
              <a:t>Question Paper Format to be confirmed by NBA co-ordinator.</a:t>
            </a:r>
          </a:p>
        </p:txBody>
      </p:sp>
    </p:spTree>
    <p:extLst>
      <p:ext uri="{BB962C8B-B14F-4D97-AF65-F5344CB8AC3E}">
        <p14:creationId xmlns:p14="http://schemas.microsoft.com/office/powerpoint/2010/main" val="6556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0153"/>
            <a:ext cx="12192000" cy="1442433"/>
          </a:xfrm>
        </p:spPr>
        <p:txBody>
          <a:bodyPr>
            <a:normAutofit/>
          </a:bodyPr>
          <a:lstStyle/>
          <a:p>
            <a:pPr algn="ctr"/>
            <a:r>
              <a:rPr lang="en-IN" sz="2400" b="1" dirty="0">
                <a:latin typeface="Times New Roman" panose="02020603050405020304" pitchFamily="18" charset="0"/>
                <a:ea typeface="DejaVu Sans" charset="0"/>
                <a:cs typeface="DejaVu Sans" charset="0"/>
              </a:rPr>
              <a:t>Proposed System Architecture/Working </a:t>
            </a:r>
            <a:br>
              <a:rPr lang="en-IN" sz="2400" b="1" dirty="0">
                <a:latin typeface="Times New Roman" panose="02020603050405020304" pitchFamily="18" charset="0"/>
                <a:ea typeface="DejaVu Sans" charset="0"/>
                <a:cs typeface="DejaVu Sans" charset="0"/>
              </a:rPr>
            </a:br>
            <a:br>
              <a:rPr lang="en-IN" sz="2400" b="1" dirty="0">
                <a:latin typeface="Times New Roman" panose="02020603050405020304" pitchFamily="18" charset="0"/>
                <a:ea typeface="DejaVu Sans" charset="0"/>
                <a:cs typeface="DejaVu Sans" charset="0"/>
              </a:rPr>
            </a:br>
            <a:r>
              <a:rPr lang="en-IN" sz="2400" b="1" dirty="0">
                <a:latin typeface="Times New Roman" panose="02020603050405020304" pitchFamily="18" charset="0"/>
                <a:ea typeface="DejaVu Sans" charset="0"/>
                <a:cs typeface="DejaVu Sans" charset="0"/>
              </a:rPr>
              <a:t>Process Model: Waterfall Model</a:t>
            </a: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1592580"/>
            <a:ext cx="9221273" cy="5265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94080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2714</TotalTime>
  <Words>1378</Words>
  <Application>Microsoft Office PowerPoint</Application>
  <PresentationFormat>Widescreen</PresentationFormat>
  <Paragraphs>140</Paragraphs>
  <Slides>30</Slides>
  <Notes>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PowerPoint Presentation</vt:lpstr>
      <vt:lpstr>Introduction</vt:lpstr>
      <vt:lpstr>Objectives</vt:lpstr>
      <vt:lpstr>Problem Definition</vt:lpstr>
      <vt:lpstr>Technological Stack</vt:lpstr>
      <vt:lpstr>Technological Stack</vt:lpstr>
      <vt:lpstr>Review Suggestions</vt:lpstr>
      <vt:lpstr>Proposed System Architecture/Working   Process Model: Waterfall Model</vt:lpstr>
      <vt:lpstr>Proposed System Architecture/Working</vt:lpstr>
      <vt:lpstr>Proposed System Architecture/Working</vt:lpstr>
      <vt:lpstr>Proposed System Architecture/Working</vt:lpstr>
      <vt:lpstr>Proposed System Architecture/Working</vt:lpstr>
      <vt:lpstr>Proposed System Architecture/Working</vt:lpstr>
      <vt:lpstr>Proposed System Architecture/Working</vt:lpstr>
      <vt:lpstr>Prototype Design Demonstration  Index Page </vt:lpstr>
      <vt:lpstr>Prototype Design Demonstration  About Page </vt:lpstr>
      <vt:lpstr>Prototype Design Demonstration  Registration Form</vt:lpstr>
      <vt:lpstr>Prototype Design Demonstration  Admin Login Form</vt:lpstr>
      <vt:lpstr>Prototype Design Demonstration  Faculty Details</vt:lpstr>
      <vt:lpstr>Prototype Design Demonstration  Branch Details</vt:lpstr>
      <vt:lpstr>Prototype Design Demonstration  Add Subjects Page</vt:lpstr>
      <vt:lpstr>Prototype Design Demonstration  Display Subjects Page</vt:lpstr>
      <vt:lpstr>Prototype Design Demonstration  Assign Subjects Page</vt:lpstr>
      <vt:lpstr>Prototype Design Demonstration  Subjects Assigned Information Page</vt:lpstr>
      <vt:lpstr>Prototype Design Demonstration  Faculty Login Form</vt:lpstr>
      <vt:lpstr>Prototype Design Demonstration  Add Question Page</vt:lpstr>
      <vt:lpstr>Prototype Design Demonstration  Display Questions Page</vt:lpstr>
      <vt:lpstr>Plan Of Paper Publication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Anmol</cp:lastModifiedBy>
  <cp:revision>42</cp:revision>
  <dcterms:created xsi:type="dcterms:W3CDTF">2020-10-27T05:34:29Z</dcterms:created>
  <dcterms:modified xsi:type="dcterms:W3CDTF">2021-03-01T09:15:26Z</dcterms:modified>
</cp:coreProperties>
</file>