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6" r:id="rId2"/>
    <p:sldId id="307" r:id="rId3"/>
    <p:sldId id="308" r:id="rId4"/>
    <p:sldId id="309" r:id="rId5"/>
    <p:sldId id="310" r:id="rId6"/>
    <p:sldId id="345" r:id="rId7"/>
    <p:sldId id="311" r:id="rId8"/>
    <p:sldId id="319" r:id="rId9"/>
    <p:sldId id="320" r:id="rId10"/>
    <p:sldId id="256" r:id="rId11"/>
    <p:sldId id="257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15" r:id="rId37"/>
    <p:sldId id="303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4027-AC0E-4577-BCC7-DC34F4110523}" type="datetime1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20E46-1D6C-4CBE-ABF5-8C27209E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44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7609-FB22-40EE-9AC3-368EB55F9D0B}" type="datetime1">
              <a:rPr lang="en-US" smtClean="0"/>
              <a:t>6/21/23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FB83-46FC-46AD-B301-5422E16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509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13CC0F-6DA9-4EA3-B922-EDA4E1481702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</p:spTree>
    <p:extLst>
      <p:ext uri="{BB962C8B-B14F-4D97-AF65-F5344CB8AC3E}">
        <p14:creationId xmlns:p14="http://schemas.microsoft.com/office/powerpoint/2010/main" val="51710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46051-2EA4-46BF-AB24-A3C3FA5DE063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519-B81B-4122-8E46-C1CC8C0334E6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536-BA3E-42CC-BF0C-6476DCC839F8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040-1A20-444E-ADF4-962B82BB5C9D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66E-A752-4A00-8223-EA7D29A0F7BA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DAAB-2352-436B-A8C2-ACBC05865704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F5-8D03-44B8-8867-9DCFFFDFD92A}" type="datetime1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469-1683-4567-A3A0-752546AF6AA1}" type="datetime1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CC69-90E2-44FD-BCD4-8FEA87ED5EB6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751B-E6AA-4D3F-8342-10D7135CE962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2588-CC07-4AAE-BC20-023CF3F7782B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911" y="2010858"/>
            <a:ext cx="10515600" cy="249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4DB001 - Database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Week-01, Lecture-01</a:t>
            </a:r>
          </a:p>
        </p:txBody>
      </p:sp>
    </p:spTree>
    <p:extLst>
      <p:ext uri="{BB962C8B-B14F-4D97-AF65-F5344CB8AC3E}">
        <p14:creationId xmlns:p14="http://schemas.microsoft.com/office/powerpoint/2010/main" val="240065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584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Database System Architecture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324EFC-FF85-3487-77D2-0C18A1747E44}"/>
              </a:ext>
            </a:extLst>
          </p:cNvPr>
          <p:cNvSpPr txBox="1">
            <a:spLocks/>
          </p:cNvSpPr>
          <p:nvPr/>
        </p:nvSpPr>
        <p:spPr>
          <a:xfrm>
            <a:off x="1692106" y="4161644"/>
            <a:ext cx="8975894" cy="6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Adhikari</a:t>
            </a:r>
          </a:p>
        </p:txBody>
      </p:sp>
    </p:spTree>
    <p:extLst>
      <p:ext uri="{BB962C8B-B14F-4D97-AF65-F5344CB8AC3E}">
        <p14:creationId xmlns:p14="http://schemas.microsoft.com/office/powerpoint/2010/main" val="211503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you?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5511"/>
            <a:ext cx="10515600" cy="37114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DBMS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DBMS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DBMS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ANSI SPARC database system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in DBMS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Mappings and data independence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users and DBA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architecture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51" y="246186"/>
            <a:ext cx="2057400" cy="22193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CC08-7EDA-4B2C-9CB9-22DEA84ACF68}" type="datetime1">
              <a:rPr lang="en-US" smtClean="0"/>
              <a:t>6/21/23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What is Database Management System (DBMS)?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8A2B-AD3F-0E10-1F13-56CDFBB7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74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-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recorded or stored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Person Name, Age, Gender and Weight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- Collection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logically related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Books Database in Library, Student Database in University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- Manipulation, Searching and Security of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Viewing result in EVISION website, Searching exam papers in LMU website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-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manage database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SQL Server Studio Express, Oracle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- A Database Management System is a software for creating and managing databases.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 is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designed to define, manipulate, retrieve and manage data in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MS SQL Server, Oracle, My SQL, SQLite, MongoDB etc.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D9B3-4AF2-3EA0-FB85-115FC81D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Applications of DBMS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F1B0-A9D9-28B3-0F83-9CCEE8C6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is a computerized record-keeping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is required where ever data need to be stored.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Flikart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Amazon,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Shopclues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eBay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etc...)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Television Streaming 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Amazon Prime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etc...)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WhatsApp, Facebook, Twitter, LinkedIn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etc...)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&amp; Insurance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&amp; Railway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Colleges/Schools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Department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and Medical Stores	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Organizations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A1A0-9127-7E57-2E90-CCB93B4D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CCB9-C446-123E-3792-79A4B95C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577EE-FF8E-2DD0-3B98-A19D878C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86A8-0104-D6AE-AEE6-4FBFCAA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Reduce data redundancy (duplication)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E315-5187-416A-EAF1-F737D929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47F3-B0A8-6C77-BC30-B2B64514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6853-049F-CD9E-E1DB-06AD45EB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14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CDB102-FFF7-F738-84CB-E846CAEBF7CB}"/>
              </a:ext>
            </a:extLst>
          </p:cNvPr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000BDD-3452-94B4-992D-51A5A6E531F1}"/>
              </a:ext>
            </a:extLst>
          </p:cNvPr>
          <p:cNvSpPr/>
          <p:nvPr/>
        </p:nvSpPr>
        <p:spPr>
          <a:xfrm>
            <a:off x="2254981" y="5535584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220FE5-A568-5AE6-E913-01643D26D980}"/>
              </a:ext>
            </a:extLst>
          </p:cNvPr>
          <p:cNvSpPr/>
          <p:nvPr/>
        </p:nvSpPr>
        <p:spPr>
          <a:xfrm>
            <a:off x="7493731" y="5535584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1CC69E-9822-35B4-4911-F25389ACA4CE}"/>
              </a:ext>
            </a:extLst>
          </p:cNvPr>
          <p:cNvSpPr/>
          <p:nvPr/>
        </p:nvSpPr>
        <p:spPr>
          <a:xfrm>
            <a:off x="6879502" y="3247246"/>
            <a:ext cx="3028458" cy="822960"/>
          </a:xfrm>
          <a:prstGeom prst="roundRect">
            <a:avLst>
              <a:gd name="adj" fmla="val 68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/>
              <a:t>Same data is stored at </a:t>
            </a:r>
          </a:p>
          <a:p>
            <a:pPr lvl="1"/>
            <a:r>
              <a:rPr lang="en-US"/>
              <a:t>four different places.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5146DF5-D9DA-D8E6-C1FE-78FD230F9421}"/>
              </a:ext>
            </a:extLst>
          </p:cNvPr>
          <p:cNvSpPr/>
          <p:nvPr/>
        </p:nvSpPr>
        <p:spPr>
          <a:xfrm>
            <a:off x="1279935" y="3002643"/>
            <a:ext cx="3750093" cy="1384948"/>
          </a:xfrm>
          <a:prstGeom prst="roundRect">
            <a:avLst>
              <a:gd name="adj" fmla="val 550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/>
              <a:t>Database management system can remove such data redundancy by storing data centrally.</a:t>
            </a:r>
          </a:p>
        </p:txBody>
      </p:sp>
      <p:pic>
        <p:nvPicPr>
          <p:cNvPr id="13" name="Picture 2" descr="Image result for teacher icon">
            <a:extLst>
              <a:ext uri="{FF2B5EF4-FFF2-40B4-BE49-F238E27FC236}">
                <a16:creationId xmlns:a16="http://schemas.microsoft.com/office/drawing/2014/main" id="{F8E5D283-A17F-E0E6-5ADF-8DBD3852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>
            <a:fillRect/>
          </a:stretch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DB485F6-2E27-230A-3642-778BDD1C38B6}"/>
              </a:ext>
            </a:extLst>
          </p:cNvPr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3E1BDCD3-7C02-8A53-F6BA-F11EFC729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521914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2DB50E-D5FF-8F59-751E-5E0B47DD1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948966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4D145849-A518-5D37-56AE-9E094359A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3455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E25EE457-5CDF-4BE9-7F42-D3FE54D7C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544777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422CC915-473D-A971-4790-18AD8201B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976239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CFCFF695-E09B-9F30-6864-6C8127F70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76630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1E04CD2C-95B0-9D42-96E1-4C02CC283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800823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C628E756-F4C7-2C46-B225-4BB6D820A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015249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5311-5FD2-A49A-2091-8A0B2318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Remove data inconsistency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FE69-B8CC-2392-EED5-8CA04BBD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FBC3-4265-725B-15DA-3FFBCA2C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E2EA-1E22-4D7F-6555-1A253757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6A1CC8-A14F-1802-5860-0A38014A8B74}"/>
              </a:ext>
            </a:extLst>
          </p:cNvPr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6414F64-E2F6-EBC0-647D-CCED4AA7F353}"/>
              </a:ext>
            </a:extLst>
          </p:cNvPr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E10DF2-38BE-32BB-A094-B38346EDDD63}"/>
              </a:ext>
            </a:extLst>
          </p:cNvPr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Mechanical</a:t>
            </a:r>
          </a:p>
        </p:txBody>
      </p:sp>
      <p:pic>
        <p:nvPicPr>
          <p:cNvPr id="10" name="Picture 2" descr="Image result for teacher icon">
            <a:extLst>
              <a:ext uri="{FF2B5EF4-FFF2-40B4-BE49-F238E27FC236}">
                <a16:creationId xmlns:a16="http://schemas.microsoft.com/office/drawing/2014/main" id="{418E76E2-BBEF-63AF-5D02-8BF9BAE8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>
            <a:fillRect/>
          </a:stretch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EB291D-2815-BC87-CFFE-6F3B134341F8}"/>
              </a:ext>
            </a:extLst>
          </p:cNvPr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DF2F952B-F45B-09DF-B245-33B3E814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022019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FB5013-CAE2-CEF4-EBEB-5237A03EC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200707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31F02DF-581A-3A93-8F24-6BD54D621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83017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0BE63A-C181-121D-EF9A-F8CE4F4D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182840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83774414-AD18-02E7-AB2A-A07396681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293284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48DC50D4-1EC4-ABF8-3202-638E3810B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027759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0E84B283-8E0B-B7B6-0350-95F808FC4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392113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E601DCE1-7AC7-A0EC-AFFC-259A02439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830775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CCF7A1C-4CBE-F8B9-AA04-C7A8EF60F8DB}"/>
              </a:ext>
            </a:extLst>
          </p:cNvPr>
          <p:cNvSpPr/>
          <p:nvPr/>
        </p:nvSpPr>
        <p:spPr>
          <a:xfrm>
            <a:off x="7152349" y="2998900"/>
            <a:ext cx="3028458" cy="732071"/>
          </a:xfrm>
          <a:prstGeom prst="roundRect">
            <a:avLst>
              <a:gd name="adj" fmla="val 686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>
                <a:solidFill>
                  <a:schemeClr val="accent6"/>
                </a:solidFill>
              </a:rPr>
              <a:t>Same data having </a:t>
            </a:r>
          </a:p>
          <a:p>
            <a:pPr lvl="1"/>
            <a:r>
              <a:rPr lang="en-IN">
                <a:solidFill>
                  <a:schemeClr val="accent6"/>
                </a:solidFill>
              </a:rPr>
              <a:t>different state (values)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96E4A3-1249-1EA1-E554-8509D0C15BF3}"/>
              </a:ext>
            </a:extLst>
          </p:cNvPr>
          <p:cNvSpPr/>
          <p:nvPr/>
        </p:nvSpPr>
        <p:spPr>
          <a:xfrm>
            <a:off x="1589351" y="3006385"/>
            <a:ext cx="3131261" cy="1384948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>
                <a:solidFill>
                  <a:schemeClr val="accent6"/>
                </a:solidFill>
              </a:rPr>
              <a:t>Database management system can keep data in consistent state.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D183C6A-1376-DC5C-76DC-375A6F545899}"/>
              </a:ext>
            </a:extLst>
          </p:cNvPr>
          <p:cNvSpPr/>
          <p:nvPr/>
        </p:nvSpPr>
        <p:spPr>
          <a:xfrm>
            <a:off x="7152349" y="3842162"/>
            <a:ext cx="2977097" cy="633692"/>
          </a:xfrm>
          <a:prstGeom prst="wedgeRoundRectCallout">
            <a:avLst>
              <a:gd name="adj1" fmla="val -75092"/>
              <a:gd name="adj2" fmla="val -6446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/>
              <a:t>Mobile no is changed</a:t>
            </a:r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42BCB6-0D7D-2347-443C-248FBF486109}"/>
              </a:ext>
            </a:extLst>
          </p:cNvPr>
          <p:cNvSpPr/>
          <p:nvPr/>
        </p:nvSpPr>
        <p:spPr>
          <a:xfrm>
            <a:off x="3574524" y="242882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6789</a:t>
            </a:r>
            <a:endParaRPr lang="en-IN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3050EC-0A10-76A3-11DD-54107B1B57BC}"/>
              </a:ext>
            </a:extLst>
          </p:cNvPr>
          <p:cNvSpPr/>
          <p:nvPr/>
        </p:nvSpPr>
        <p:spPr>
          <a:xfrm>
            <a:off x="3574524" y="497323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6789</a:t>
            </a:r>
            <a:endParaRPr lang="en-IN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5FB12-0AEC-491B-F300-57B12994FA2E}"/>
              </a:ext>
            </a:extLst>
          </p:cNvPr>
          <p:cNvSpPr/>
          <p:nvPr/>
        </p:nvSpPr>
        <p:spPr>
          <a:xfrm>
            <a:off x="8822242" y="2429137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67BDC11-A515-2CF1-BC81-05FC57A51768}"/>
              </a:ext>
            </a:extLst>
          </p:cNvPr>
          <p:cNvSpPr/>
          <p:nvPr/>
        </p:nvSpPr>
        <p:spPr>
          <a:xfrm>
            <a:off x="8822242" y="4968784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126B-03ED-FAB6-A223-5278EE35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Guaranteed atomicity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3A65-A9B8-9026-A084-DF39297D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DA05-F287-956D-797B-81E8ABC5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3262-2618-CE00-659B-A0E1AD2C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826A7-40D5-8B3C-1D6B-5ABE95F8F75E}"/>
              </a:ext>
            </a:extLst>
          </p:cNvPr>
          <p:cNvSpPr txBox="1"/>
          <p:nvPr/>
        </p:nvSpPr>
        <p:spPr>
          <a:xfrm>
            <a:off x="2545611" y="3828764"/>
            <a:ext cx="127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Person A</a:t>
            </a:r>
          </a:p>
          <a:p>
            <a:pPr algn="ctr"/>
            <a:r>
              <a:rPr lang="en-US" sz="2000"/>
              <a:t>Account A</a:t>
            </a:r>
          </a:p>
          <a:p>
            <a:pPr algn="ctr"/>
            <a:r>
              <a:rPr lang="en-US" sz="2000"/>
              <a:t>Bal :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446B5-3DA1-DDF6-FF41-E57F4CBFA98F}"/>
              </a:ext>
            </a:extLst>
          </p:cNvPr>
          <p:cNvSpPr txBox="1"/>
          <p:nvPr/>
        </p:nvSpPr>
        <p:spPr>
          <a:xfrm>
            <a:off x="7593861" y="3828764"/>
            <a:ext cx="123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Person B</a:t>
            </a:r>
          </a:p>
          <a:p>
            <a:pPr algn="ctr"/>
            <a:r>
              <a:rPr lang="en-US" sz="2000"/>
              <a:t>Account B</a:t>
            </a:r>
          </a:p>
          <a:p>
            <a:pPr algn="ctr"/>
            <a:r>
              <a:rPr lang="en-US" sz="2000"/>
              <a:t>Bal : 1000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0440E09-D008-EEE9-EDC2-C7C1CCEF0772}"/>
              </a:ext>
            </a:extLst>
          </p:cNvPr>
          <p:cNvSpPr/>
          <p:nvPr/>
        </p:nvSpPr>
        <p:spPr>
          <a:xfrm>
            <a:off x="4488711" y="3828764"/>
            <a:ext cx="2438400" cy="876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Transfer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1F7C4-58C7-33E7-143F-518E91B7029F}"/>
              </a:ext>
            </a:extLst>
          </p:cNvPr>
          <p:cNvSpPr txBox="1"/>
          <p:nvPr/>
        </p:nvSpPr>
        <p:spPr>
          <a:xfrm>
            <a:off x="3702898" y="4781264"/>
            <a:ext cx="401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Step 1 : Debit 500 from Account A</a:t>
            </a:r>
          </a:p>
          <a:p>
            <a:pPr algn="ctr"/>
            <a:r>
              <a:rPr lang="en-US" sz="2000"/>
              <a:t>Step 2 : Credit 500 into Account 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AA485B-2F67-6AFC-EA31-C75140C0BAD9}"/>
              </a:ext>
            </a:extLst>
          </p:cNvPr>
          <p:cNvSpPr/>
          <p:nvPr/>
        </p:nvSpPr>
        <p:spPr>
          <a:xfrm>
            <a:off x="4488711" y="2190464"/>
            <a:ext cx="2438400" cy="1066800"/>
          </a:xfrm>
          <a:prstGeom prst="roundRect">
            <a:avLst>
              <a:gd name="adj" fmla="val 1197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Sum of both account before transfer is 3000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45111C-7155-8529-18E4-24BB6170733B}"/>
              </a:ext>
            </a:extLst>
          </p:cNvPr>
          <p:cNvSpPr/>
          <p:nvPr/>
        </p:nvSpPr>
        <p:spPr>
          <a:xfrm>
            <a:off x="4407747" y="5584400"/>
            <a:ext cx="2600326" cy="687289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Sum of both account </a:t>
            </a:r>
          </a:p>
          <a:p>
            <a:pPr algn="ctr"/>
            <a:r>
              <a:rPr lang="en-US">
                <a:solidFill>
                  <a:schemeClr val="lt1"/>
                </a:solidFill>
              </a:rPr>
              <a:t>after transfer is 3000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3D7AB8-BFC8-6761-27E6-BD0AA910124D}"/>
              </a:ext>
            </a:extLst>
          </p:cNvPr>
          <p:cNvCxnSpPr/>
          <p:nvPr/>
        </p:nvCxnSpPr>
        <p:spPr>
          <a:xfrm>
            <a:off x="3431436" y="5124166"/>
            <a:ext cx="45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971B487-24F5-6B54-6E78-4A768A89BE8F}"/>
              </a:ext>
            </a:extLst>
          </p:cNvPr>
          <p:cNvSpPr/>
          <p:nvPr/>
        </p:nvSpPr>
        <p:spPr>
          <a:xfrm>
            <a:off x="8355858" y="5295617"/>
            <a:ext cx="1971677" cy="1009647"/>
          </a:xfrm>
          <a:prstGeom prst="wedgeRoundRectCallout">
            <a:avLst>
              <a:gd name="adj1" fmla="val -88224"/>
              <a:gd name="adj2" fmla="val -67469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Sum of both account is 2500</a:t>
            </a:r>
          </a:p>
          <a:p>
            <a:pPr algn="ctr"/>
            <a:r>
              <a:rPr lang="en-US">
                <a:solidFill>
                  <a:schemeClr val="lt1"/>
                </a:solidFill>
              </a:rPr>
              <a:t>so inconsistent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3EC9796-CB05-3182-8DF5-656CC1878CA9}"/>
              </a:ext>
            </a:extLst>
          </p:cNvPr>
          <p:cNvSpPr/>
          <p:nvPr/>
        </p:nvSpPr>
        <p:spPr>
          <a:xfrm>
            <a:off x="2327728" y="5332749"/>
            <a:ext cx="1464467" cy="595295"/>
          </a:xfrm>
          <a:prstGeom prst="wedgeRoundRectCallout">
            <a:avLst>
              <a:gd name="adj1" fmla="val 45202"/>
              <a:gd name="adj2" fmla="val -821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 is failed</a:t>
            </a:r>
          </a:p>
        </p:txBody>
      </p:sp>
      <p:pic>
        <p:nvPicPr>
          <p:cNvPr id="16" name="Picture 2" descr="Related image">
            <a:extLst>
              <a:ext uri="{FF2B5EF4-FFF2-40B4-BE49-F238E27FC236}">
                <a16:creationId xmlns:a16="http://schemas.microsoft.com/office/drawing/2014/main" id="{998313CB-472A-7684-0B4E-14F0E0905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t="2449" r="27511"/>
          <a:stretch>
            <a:fillRect/>
          </a:stretch>
        </p:blipFill>
        <p:spPr bwMode="auto">
          <a:xfrm>
            <a:off x="2283786" y="1515808"/>
            <a:ext cx="1800000" cy="22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">
            <a:extLst>
              <a:ext uri="{FF2B5EF4-FFF2-40B4-BE49-F238E27FC236}">
                <a16:creationId xmlns:a16="http://schemas.microsoft.com/office/drawing/2014/main" id="{B23DCE5E-7A3E-162B-F71D-1189B67E6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t="6774" r="15457" b="6843"/>
          <a:stretch>
            <a:fillRect/>
          </a:stretch>
        </p:blipFill>
        <p:spPr bwMode="auto">
          <a:xfrm>
            <a:off x="7326172" y="1533984"/>
            <a:ext cx="1773627" cy="22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 animBg="1"/>
      <p:bldP spid="12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E6D6-DBF9-F859-FA15-21D118A9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Allow to implement integrity constraints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92A-CE26-779F-F0D6-728925E1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39EA-FB70-D55B-D26F-9C38DC98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BE0-F907-E59E-3C78-8A085949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FBE2361-ADF2-6CB3-9B8F-79E41C0D7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065739"/>
              </p:ext>
            </p:extLst>
          </p:nvPr>
        </p:nvGraphicFramePr>
        <p:xfrm>
          <a:off x="2333708" y="1497339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EFDDE24-45EC-BC45-D9C6-E5BD214D2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887732"/>
              </p:ext>
            </p:extLst>
          </p:nvPr>
        </p:nvGraphicFramePr>
        <p:xfrm>
          <a:off x="2333708" y="3353025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Backlog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Ronit Shrestha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BD8347E-D882-956B-7677-5E8A75CF4A20}"/>
              </a:ext>
            </a:extLst>
          </p:cNvPr>
          <p:cNvSpPr/>
          <p:nvPr/>
        </p:nvSpPr>
        <p:spPr>
          <a:xfrm>
            <a:off x="4854429" y="2451973"/>
            <a:ext cx="3017520" cy="468000"/>
          </a:xfrm>
          <a:prstGeom prst="wedgeRoundRectCallout">
            <a:avLst>
              <a:gd name="adj1" fmla="val -22194"/>
              <a:gd name="adj2" fmla="val -898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tx1"/>
                </a:solidFill>
              </a:rPr>
              <a:t>Should contain exact 10 digits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F84C536-FB64-F6DB-4B75-8D7CAE6EC7B5}"/>
              </a:ext>
            </a:extLst>
          </p:cNvPr>
          <p:cNvSpPr/>
          <p:nvPr/>
        </p:nvSpPr>
        <p:spPr>
          <a:xfrm>
            <a:off x="5979296" y="4358458"/>
            <a:ext cx="2651760" cy="468000"/>
          </a:xfrm>
          <a:prstGeom prst="wedgeRoundRectCallout">
            <a:avLst>
              <a:gd name="adj1" fmla="val -23686"/>
              <a:gd name="adj2" fmla="val -9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tx1"/>
                </a:solidFill>
              </a:rPr>
              <a:t>Should be between 0 to 10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E1860A7-0B06-A69E-43AB-938790B3374B}"/>
              </a:ext>
            </a:extLst>
          </p:cNvPr>
          <p:cNvSpPr/>
          <p:nvPr/>
        </p:nvSpPr>
        <p:spPr>
          <a:xfrm>
            <a:off x="1974722" y="5250795"/>
            <a:ext cx="7040880" cy="64008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>
                <a:solidFill>
                  <a:schemeClr val="lt1"/>
                </a:solidFill>
              </a:rPr>
              <a:t>DBMS allows us to implement such business rules in our database.</a:t>
            </a:r>
            <a:r>
              <a:rPr lang="en-IN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24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E6DD-5F4B-3082-81C1-5F2049DB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of data among multiple users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26FF-B0E6-8A7C-7C0E-B65ABAC2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425B-2242-8204-D2E0-12971577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EDBC-7DB9-751C-20EF-F11DBA46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18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4ABF78-B8AA-3DD2-9DA6-BD9323991E0B}"/>
              </a:ext>
            </a:extLst>
          </p:cNvPr>
          <p:cNvSpPr/>
          <p:nvPr/>
        </p:nvSpPr>
        <p:spPr>
          <a:xfrm>
            <a:off x="7605869" y="1663037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B7433-EBB9-1045-3B3F-D71665662634}"/>
              </a:ext>
            </a:extLst>
          </p:cNvPr>
          <p:cNvSpPr/>
          <p:nvPr/>
        </p:nvSpPr>
        <p:spPr>
          <a:xfrm>
            <a:off x="2367119" y="576848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09E849-13F8-420E-5877-9FC81D505A8F}"/>
              </a:ext>
            </a:extLst>
          </p:cNvPr>
          <p:cNvSpPr/>
          <p:nvPr/>
        </p:nvSpPr>
        <p:spPr>
          <a:xfrm>
            <a:off x="7605869" y="5768485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AF464E-7915-4A43-779C-AF41A503C622}"/>
              </a:ext>
            </a:extLst>
          </p:cNvPr>
          <p:cNvSpPr/>
          <p:nvPr/>
        </p:nvSpPr>
        <p:spPr>
          <a:xfrm>
            <a:off x="2367119" y="1663037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993D32D7-4608-12A5-05AC-89D4D585D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998632"/>
              </p:ext>
            </p:extLst>
          </p:nvPr>
        </p:nvGraphicFramePr>
        <p:xfrm>
          <a:off x="1001915" y="226536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4A7A1360-26E1-C95E-E263-E3CF6E915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256670"/>
              </p:ext>
            </p:extLst>
          </p:nvPr>
        </p:nvGraphicFramePr>
        <p:xfrm>
          <a:off x="1001915" y="2675803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3B2ED688-6BA6-90F5-71E7-28ED284CC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14793"/>
              </p:ext>
            </p:extLst>
          </p:nvPr>
        </p:nvGraphicFramePr>
        <p:xfrm>
          <a:off x="6240665" y="226536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9C17A9F4-FBC5-9B91-02FA-6A6E25C84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123923"/>
              </p:ext>
            </p:extLst>
          </p:nvPr>
        </p:nvGraphicFramePr>
        <p:xfrm>
          <a:off x="6240665" y="2675803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B3A29F8D-4709-2A21-BD28-16CCABC52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346836"/>
              </p:ext>
            </p:extLst>
          </p:nvPr>
        </p:nvGraphicFramePr>
        <p:xfrm>
          <a:off x="1001915" y="4798107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B40B344F-6CEF-898D-AA69-F61A848EA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631985"/>
              </p:ext>
            </p:extLst>
          </p:nvPr>
        </p:nvGraphicFramePr>
        <p:xfrm>
          <a:off x="1001915" y="5208546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638B2AB-CB6F-D9A9-BF77-DE787E3A1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449178"/>
              </p:ext>
            </p:extLst>
          </p:nvPr>
        </p:nvGraphicFramePr>
        <p:xfrm>
          <a:off x="6240665" y="4798107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4F49CE3B-B25F-C5C2-B7F0-16137313A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929834"/>
              </p:ext>
            </p:extLst>
          </p:nvPr>
        </p:nvGraphicFramePr>
        <p:xfrm>
          <a:off x="6240665" y="5208546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2ED08F4-0B87-DD16-375D-089DC7074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09" y="1612575"/>
            <a:ext cx="555241" cy="5552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4901DA-26FA-0BCB-B0B7-01D9A1416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38" y="1608833"/>
            <a:ext cx="555241" cy="5552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F368E-96EE-E54F-C4B2-41A16B9FE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09" y="5706864"/>
            <a:ext cx="555241" cy="5552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BF02C3-060D-FE2E-3BFA-5675CE3F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37" y="5706864"/>
            <a:ext cx="555241" cy="555241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D3D82A3-51AD-7556-76C5-8D34BDB952C6}"/>
              </a:ext>
            </a:extLst>
          </p:cNvPr>
          <p:cNvSpPr/>
          <p:nvPr/>
        </p:nvSpPr>
        <p:spPr>
          <a:xfrm>
            <a:off x="6585629" y="3428840"/>
            <a:ext cx="3840480" cy="1005840"/>
          </a:xfrm>
          <a:prstGeom prst="roundRect">
            <a:avLst>
              <a:gd name="adj" fmla="val 297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>
                <a:solidFill>
                  <a:schemeClr val="tx1"/>
                </a:solidFill>
              </a:rPr>
              <a:t>Database management system allows more than one user to access same data simultaneously.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0B26AD-335C-B962-F305-766335D9628D}"/>
              </a:ext>
            </a:extLst>
          </p:cNvPr>
          <p:cNvCxnSpPr>
            <a:endCxn id="15" idx="0"/>
          </p:cNvCxnSpPr>
          <p:nvPr/>
        </p:nvCxnSpPr>
        <p:spPr>
          <a:xfrm flipH="1">
            <a:off x="3267119" y="2177534"/>
            <a:ext cx="1293104" cy="2620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AF2726-8B01-BD0E-DA29-B5EF0E41BB18}"/>
              </a:ext>
            </a:extLst>
          </p:cNvPr>
          <p:cNvCxnSpPr/>
          <p:nvPr/>
        </p:nvCxnSpPr>
        <p:spPr>
          <a:xfrm>
            <a:off x="4837843" y="1958324"/>
            <a:ext cx="1395695" cy="3065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63151B89-4C88-7D7F-0138-9E4FC43FC0BE}"/>
              </a:ext>
            </a:extLst>
          </p:cNvPr>
          <p:cNvSpPr/>
          <p:nvPr/>
        </p:nvSpPr>
        <p:spPr>
          <a:xfrm>
            <a:off x="5427102" y="1604690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AD1ADC3B-4B83-B722-FDE7-065C7990390B}"/>
              </a:ext>
            </a:extLst>
          </p:cNvPr>
          <p:cNvSpPr/>
          <p:nvPr/>
        </p:nvSpPr>
        <p:spPr>
          <a:xfrm>
            <a:off x="3305957" y="3372587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9CDFC969-B391-38DC-248A-C972BCA4FA9F}"/>
              </a:ext>
            </a:extLst>
          </p:cNvPr>
          <p:cNvSpPr/>
          <p:nvPr/>
        </p:nvSpPr>
        <p:spPr>
          <a:xfrm>
            <a:off x="4128282" y="3487820"/>
            <a:ext cx="1709983" cy="432000"/>
          </a:xfrm>
          <a:prstGeom prst="wedgeRoundRectCallout">
            <a:avLst>
              <a:gd name="adj1" fmla="val -53781"/>
              <a:gd name="adj2" fmla="val -1127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tx1"/>
                </a:solidFill>
              </a:rPr>
              <a:t>Want to access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0CF0151C-9ACB-564E-B6DE-2FAA5C807B6E}"/>
              </a:ext>
            </a:extLst>
          </p:cNvPr>
          <p:cNvSpPr/>
          <p:nvPr/>
        </p:nvSpPr>
        <p:spPr>
          <a:xfrm>
            <a:off x="5312117" y="1292720"/>
            <a:ext cx="1709983" cy="432000"/>
          </a:xfrm>
          <a:prstGeom prst="wedgeRoundRectCallout">
            <a:avLst>
              <a:gd name="adj1" fmla="val -71057"/>
              <a:gd name="adj2" fmla="val 1087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tx1"/>
                </a:solidFill>
              </a:rPr>
              <a:t>Want to access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9BE6-6198-5531-1987-F4B576E2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Restricting unauthorized access to data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C53E-9CCC-E991-8A62-26BB8546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694E-9BFF-9ABD-BDCD-5BFE01EB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C181-666F-A7FA-20E9-E4B9BCB6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3F8E888-F940-DBDE-365B-F6DCACBEF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862849"/>
              </p:ext>
            </p:extLst>
          </p:nvPr>
        </p:nvGraphicFramePr>
        <p:xfrm>
          <a:off x="2111030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C65D99B-6A45-5346-51EB-D455BCFC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681593"/>
              </p:ext>
            </p:extLst>
          </p:nvPr>
        </p:nvGraphicFramePr>
        <p:xfrm>
          <a:off x="2111030" y="19206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45ADB45-8322-F176-9B13-37F5D3912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790667"/>
              </p:ext>
            </p:extLst>
          </p:nvPr>
        </p:nvGraphicFramePr>
        <p:xfrm>
          <a:off x="2111029" y="3072180"/>
          <a:ext cx="468281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947C717-FA50-DE36-1D28-DB7748C08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020257"/>
              </p:ext>
            </p:extLst>
          </p:nvPr>
        </p:nvGraphicFramePr>
        <p:xfrm>
          <a:off x="2111029" y="3482619"/>
          <a:ext cx="468281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9722C805-33ED-0346-A6BB-915208E96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158509"/>
              </p:ext>
            </p:extLst>
          </p:nvPr>
        </p:nvGraphicFramePr>
        <p:xfrm>
          <a:off x="2111030" y="4623475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A23F6887-9AA0-2D9C-2AE2-B413588CE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462362"/>
              </p:ext>
            </p:extLst>
          </p:nvPr>
        </p:nvGraphicFramePr>
        <p:xfrm>
          <a:off x="2111030" y="5033914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612F362E-2FBD-7A15-0F9B-78E4AA8A9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830290"/>
              </p:ext>
            </p:extLst>
          </p:nvPr>
        </p:nvGraphicFramePr>
        <p:xfrm>
          <a:off x="2109215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600A60A7-BC6C-DA5D-E8F5-F4815CBA8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436321"/>
              </p:ext>
            </p:extLst>
          </p:nvPr>
        </p:nvGraphicFramePr>
        <p:xfrm>
          <a:off x="2109215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9F9C6E9A-9093-94CF-3960-8B56941FA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817553"/>
              </p:ext>
            </p:extLst>
          </p:nvPr>
        </p:nvGraphicFramePr>
        <p:xfrm>
          <a:off x="2112246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837F7C0-DC19-24C5-4501-C09208FAE6B7}"/>
              </a:ext>
            </a:extLst>
          </p:cNvPr>
          <p:cNvSpPr/>
          <p:nvPr/>
        </p:nvSpPr>
        <p:spPr>
          <a:xfrm>
            <a:off x="1933579" y="5776440"/>
            <a:ext cx="5303520" cy="57991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DBMS prevents unauthorized user to access data.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D827AED-813A-A248-EC34-9FD783132C7C}"/>
              </a:ext>
            </a:extLst>
          </p:cNvPr>
          <p:cNvSpPr/>
          <p:nvPr/>
        </p:nvSpPr>
        <p:spPr>
          <a:xfrm>
            <a:off x="1729198" y="1041488"/>
            <a:ext cx="5611091" cy="4653063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3B68754-4175-6C65-DE73-C7BB1034D5D0}"/>
              </a:ext>
            </a:extLst>
          </p:cNvPr>
          <p:cNvSpPr/>
          <p:nvPr/>
        </p:nvSpPr>
        <p:spPr>
          <a:xfrm>
            <a:off x="1881599" y="1136486"/>
            <a:ext cx="5292436" cy="3076550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35C0BBC-53B4-B07C-D022-BBEBA76A642B}"/>
              </a:ext>
            </a:extLst>
          </p:cNvPr>
          <p:cNvSpPr/>
          <p:nvPr/>
        </p:nvSpPr>
        <p:spPr>
          <a:xfrm>
            <a:off x="1881599" y="4260606"/>
            <a:ext cx="5292436" cy="1281704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E5E80F-405C-335B-6519-44E44F65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03" y="251232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A22A03-0652-539F-4666-E494ED19ADD5}"/>
              </a:ext>
            </a:extLst>
          </p:cNvPr>
          <p:cNvSpPr txBox="1"/>
          <p:nvPr/>
        </p:nvSpPr>
        <p:spPr>
          <a:xfrm>
            <a:off x="9112905" y="2533226"/>
            <a:ext cx="101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Faculty of other college  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A35EFB27-C5B7-9427-2678-02B1CD623DA6}"/>
              </a:ext>
            </a:extLst>
          </p:cNvPr>
          <p:cNvSpPr/>
          <p:nvPr/>
        </p:nvSpPr>
        <p:spPr>
          <a:xfrm>
            <a:off x="7355497" y="2817128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31C3D-52F4-22F5-3A9A-A5CC08A9C726}"/>
              </a:ext>
            </a:extLst>
          </p:cNvPr>
          <p:cNvSpPr txBox="1"/>
          <p:nvPr/>
        </p:nvSpPr>
        <p:spPr>
          <a:xfrm>
            <a:off x="7328603" y="226044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Wants to access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0EE5A3-EB8A-CBFA-E278-357A67D2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03" y="392339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302710-AE67-9F73-FB53-5C1689CFB4C6}"/>
              </a:ext>
            </a:extLst>
          </p:cNvPr>
          <p:cNvSpPr txBox="1"/>
          <p:nvPr/>
        </p:nvSpPr>
        <p:spPr>
          <a:xfrm>
            <a:off x="9118843" y="4057431"/>
            <a:ext cx="100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Herald Faculty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EA10829-A3F5-1A0F-DF55-72FBD083F149}"/>
              </a:ext>
            </a:extLst>
          </p:cNvPr>
          <p:cNvSpPr/>
          <p:nvPr/>
        </p:nvSpPr>
        <p:spPr>
          <a:xfrm>
            <a:off x="7355497" y="4228197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61C02-4D23-29A9-C0EA-979C776B5A4C}"/>
              </a:ext>
            </a:extLst>
          </p:cNvPr>
          <p:cNvSpPr txBox="1"/>
          <p:nvPr/>
        </p:nvSpPr>
        <p:spPr>
          <a:xfrm>
            <a:off x="7328603" y="3671513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Wants to access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F3B6E4-111F-0CBD-2C7D-6CC14131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59" y="2260444"/>
            <a:ext cx="894898" cy="829605"/>
          </a:xfrm>
          <a:prstGeom prst="rect">
            <a:avLst/>
          </a:prstGeom>
        </p:spPr>
      </p:pic>
      <p:sp>
        <p:nvSpPr>
          <p:cNvPr id="29" name="Multiply 28">
            <a:extLst>
              <a:ext uri="{FF2B5EF4-FFF2-40B4-BE49-F238E27FC236}">
                <a16:creationId xmlns:a16="http://schemas.microsoft.com/office/drawing/2014/main" id="{C3436003-694E-0539-942E-C674F136E3DE}"/>
              </a:ext>
            </a:extLst>
          </p:cNvPr>
          <p:cNvSpPr/>
          <p:nvPr/>
        </p:nvSpPr>
        <p:spPr>
          <a:xfrm>
            <a:off x="6401016" y="4093151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761DC66F-C298-FF79-E3A2-DA879D0298F3}"/>
              </a:ext>
            </a:extLst>
          </p:cNvPr>
          <p:cNvSpPr/>
          <p:nvPr/>
        </p:nvSpPr>
        <p:spPr>
          <a:xfrm>
            <a:off x="7427534" y="2396363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/>
      <p:bldP spid="22" grpId="0" animBg="1"/>
      <p:bldP spid="23" grpId="0"/>
      <p:bldP spid="25" grpId="0"/>
      <p:bldP spid="26" grpId="0" animBg="1"/>
      <p:bldP spid="27" grpId="0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provide you with a firm grounding in the principles of Professional Databases. The topics you will study include why databases are important, how to design and manipulate a DBMS. This will involve you looking at database design techniques; different models of data and gain a firm understanding of the challenges of working with a multi-user database user environment. 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give you practical experience of using SQL within a modern relational database management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8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5225-2CFD-8694-4966-FC2A147C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2.7. Providing backup and recovery services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92BC-6D37-EA28-26B5-7F2ED24D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13FC-6BBB-E7AD-48E2-C0F4C77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18E8-51A6-C0C4-AAA0-EFABB124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2" descr="Image result for backup and recovery">
            <a:extLst>
              <a:ext uri="{FF2B5EF4-FFF2-40B4-BE49-F238E27FC236}">
                <a16:creationId xmlns:a16="http://schemas.microsoft.com/office/drawing/2014/main" id="{9208F737-C8A4-3416-3FC2-054C0924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>
            <a:fillRect/>
          </a:stretch>
        </p:blipFill>
        <p:spPr bwMode="auto">
          <a:xfrm>
            <a:off x="2851197" y="1371600"/>
            <a:ext cx="6366112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44FE51F-225C-C488-9A33-AB21FE64B9D1}"/>
              </a:ext>
            </a:extLst>
          </p:cNvPr>
          <p:cNvSpPr/>
          <p:nvPr/>
        </p:nvSpPr>
        <p:spPr>
          <a:xfrm>
            <a:off x="2285213" y="5505791"/>
            <a:ext cx="749808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lt1"/>
                </a:solidFill>
              </a:rPr>
              <a:t>Provides facilities to backup and restore the database in case of failure.</a:t>
            </a:r>
          </a:p>
        </p:txBody>
      </p:sp>
    </p:spTree>
    <p:extLst>
      <p:ext uri="{BB962C8B-B14F-4D97-AF65-F5344CB8AC3E}">
        <p14:creationId xmlns:p14="http://schemas.microsoft.com/office/powerpoint/2010/main" val="32120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E73E-B72D-862A-32F3-6FE715C2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2.8. Advantages of DBMS (Summary)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C099-2176-DACA-8C6D-1D2A37B3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data redundancy (duplication)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Avoids unnecessary duplication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by storing data centrally.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data inconsistency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 redundancy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can be removed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isolation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retrieve proper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his/her requirement.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atomicity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transaction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0% or 100%.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207B-5B69-D01B-BAF2-3C77357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30F0-5951-F8C0-A886-25F8E464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B441-8A83-A025-36A9-340A01F3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E73E-B72D-862A-32F3-6FE715C2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2.8. Advantages of DBMS (Summary)(cont..)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C099-2176-DACA-8C6D-1D2A37B3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implementing integrity constraints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can be implemented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do not allow to store amount less than Rs. 0 in balance.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data among multiple users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users can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at the same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Restricting unauthorized access to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access data which is authorized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him/her.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backup and recovery services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regular auto or manual backup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it to restore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if it corrupts.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207B-5B69-D01B-BAF2-3C77357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30F0-5951-F8C0-A886-25F8E464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B441-8A83-A025-36A9-340A01F3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20D8-D13B-1E5C-F61F-FC5B1872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6223-3BE1-4D47-BE8C-2FAF75F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raw, unorganized facts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need to be processed.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Marks of students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Student_1 = 50/100, Student_2 = 25/100.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processed, organized, structured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presented in a given context so as to make it useful, it is called information.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Result of students (Pass or Fail)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Student_1 = Pass, Student_2 = Fail.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79E6-6E2A-3206-55C9-A5D43E4F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0060-4329-D8C1-6985-6858BE6F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2E51-9A56-DF63-22B6-D6D32077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20D8-D13B-1E5C-F61F-FC5B1872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Basic Terms(cont..)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6223-3BE1-4D47-BE8C-2FAF75F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about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such as table name, column name, data type, authorized user and user access privileges for any table is called metadata for that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of above table is: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such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 such as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Address,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Mobile_No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Subject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 such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Varchar, Decimal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privileges such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Read, Write (Update)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79E6-6E2A-3206-55C9-A5D43E4F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0060-4329-D8C1-6985-6858BE6F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2E51-9A56-DF63-22B6-D6D32077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5090875-FB84-B6E1-AD38-C6945BAFA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816267"/>
              </p:ext>
            </p:extLst>
          </p:nvPr>
        </p:nvGraphicFramePr>
        <p:xfrm>
          <a:off x="1650424" y="3467259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DB4508A-21F3-0D64-292F-99669DF8C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380383"/>
              </p:ext>
            </p:extLst>
          </p:nvPr>
        </p:nvGraphicFramePr>
        <p:xfrm>
          <a:off x="1648823" y="309654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C2E3-F836-2925-FF48-834035B9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63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Basic Terms(cont..)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9A12-8777-5F65-C204-2DCEECAC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9CC4-3FDA-71F3-553F-C1B2996E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8D47-FE16-9A36-4D09-1D89F10D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79EB0C-7368-7A0A-DEBF-37F942F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00"/>
            <a:ext cx="11722953" cy="52874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dictionary is an information repository which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metadata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warehouse is an information repository which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ECB914C-BBE0-ED2D-C668-9E43B424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563150"/>
              </p:ext>
            </p:extLst>
          </p:nvPr>
        </p:nvGraphicFramePr>
        <p:xfrm>
          <a:off x="1096272" y="4622213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Bal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Ktm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73947C33-775C-8296-C3C6-C6F80F058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94292"/>
              </p:ext>
            </p:extLst>
          </p:nvPr>
        </p:nvGraphicFramePr>
        <p:xfrm>
          <a:off x="1096272" y="42564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3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D32345-4255-7735-A9A9-8625309FE03D}"/>
              </a:ext>
            </a:extLst>
          </p:cNvPr>
          <p:cNvSpPr/>
          <p:nvPr/>
        </p:nvSpPr>
        <p:spPr>
          <a:xfrm>
            <a:off x="1096272" y="1867717"/>
            <a:ext cx="6583680" cy="1188720"/>
          </a:xfrm>
          <a:prstGeom prst="roundRect">
            <a:avLst>
              <a:gd name="adj" fmla="val 81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Name – </a:t>
            </a:r>
            <a:r>
              <a:rPr lang="en-US" dirty="0">
                <a:solidFill>
                  <a:srgbClr val="FF0000"/>
                </a:solidFill>
              </a:rPr>
              <a:t>Faculty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 – </a:t>
            </a:r>
            <a:r>
              <a:rPr lang="en-US" dirty="0" err="1">
                <a:solidFill>
                  <a:srgbClr val="FF0000"/>
                </a:solidFill>
              </a:rPr>
              <a:t>EmpName</a:t>
            </a:r>
            <a:r>
              <a:rPr lang="en-US" dirty="0">
                <a:solidFill>
                  <a:srgbClr val="FF0000"/>
                </a:solidFill>
              </a:rPr>
              <a:t>, Address, Mob, Subject,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Datatype – </a:t>
            </a:r>
            <a:r>
              <a:rPr lang="en-US" dirty="0">
                <a:solidFill>
                  <a:srgbClr val="FF0000"/>
                </a:solidFill>
              </a:rPr>
              <a:t>Varchar,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Privileges – </a:t>
            </a:r>
            <a:r>
              <a:rPr lang="en-US" dirty="0">
                <a:solidFill>
                  <a:srgbClr val="FF0000"/>
                </a:solidFill>
              </a:rPr>
              <a:t>Read, Write (Update)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1045D2-7565-FAF6-AC31-B2479C8B6A1A}"/>
              </a:ext>
            </a:extLst>
          </p:cNvPr>
          <p:cNvSpPr/>
          <p:nvPr/>
        </p:nvSpPr>
        <p:spPr>
          <a:xfrm>
            <a:off x="1096272" y="5049451"/>
            <a:ext cx="5037827" cy="807202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8E91-CB18-51E2-B70E-D1A390F7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17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Basic Terms(cont..)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63B1-9C30-4B43-5254-54C00021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F5388-B14B-166D-1C82-EEB3F8B4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056"/>
            <a:ext cx="4114800" cy="365125"/>
          </a:xfrm>
        </p:spPr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5FA2-2F66-CF49-6583-912B9451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47CB6A-72EB-2778-E4F2-6BC4FD87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016"/>
            <a:ext cx="11322002" cy="55999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 is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or group of 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a specific meaning.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value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all fields of Faculty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Record / Tuple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record is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logically related 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collection of fields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Subject) forms a record for the Faculty.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A09F447-5BDC-F018-0ADC-ECC75F4B7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489853"/>
              </p:ext>
            </p:extLst>
          </p:nvPr>
        </p:nvGraphicFramePr>
        <p:xfrm>
          <a:off x="1169413" y="2427438"/>
          <a:ext cx="5041583" cy="12365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74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74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74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Ram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Ktm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113D59E3-79DC-FC20-9569-F2E7ADB7B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781119"/>
              </p:ext>
            </p:extLst>
          </p:nvPr>
        </p:nvGraphicFramePr>
        <p:xfrm>
          <a:off x="1168440" y="2058188"/>
          <a:ext cx="914400" cy="3663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7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0969662D-9A91-612C-AD40-A74F761D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251949"/>
              </p:ext>
            </p:extLst>
          </p:nvPr>
        </p:nvGraphicFramePr>
        <p:xfrm>
          <a:off x="1168440" y="5580494"/>
          <a:ext cx="5041583" cy="4121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74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Bal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E286E52A-9D2A-35C6-88E1-AFA910E25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782798"/>
              </p:ext>
            </p:extLst>
          </p:nvPr>
        </p:nvGraphicFramePr>
        <p:xfrm>
          <a:off x="1168440" y="5992668"/>
          <a:ext cx="5041583" cy="4121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74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Ram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Ktm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B441A-C4A7-6832-A2D7-47A6CFE82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5687"/>
              </p:ext>
            </p:extLst>
          </p:nvPr>
        </p:nvGraphicFramePr>
        <p:xfrm>
          <a:off x="6782991" y="3104559"/>
          <a:ext cx="1663768" cy="37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Bal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874A0D-CC2A-9BF3-2E53-F037D0A73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93694"/>
              </p:ext>
            </p:extLst>
          </p:nvPr>
        </p:nvGraphicFramePr>
        <p:xfrm>
          <a:off x="8559202" y="3104559"/>
          <a:ext cx="1340886" cy="37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65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Brt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6966DED7-9E34-35E8-D431-D771A40A74E2}"/>
              </a:ext>
            </a:extLst>
          </p:cNvPr>
          <p:cNvSpPr/>
          <p:nvPr/>
        </p:nvSpPr>
        <p:spPr>
          <a:xfrm>
            <a:off x="8610405" y="2467958"/>
            <a:ext cx="1238480" cy="51680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>
                <a:solidFill>
                  <a:schemeClr val="tx1"/>
                </a:solidFill>
              </a:rPr>
              <a:t>Fields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546EC3A7-F1BC-3386-0788-AC8F35EF203D}"/>
              </a:ext>
            </a:extLst>
          </p:cNvPr>
          <p:cNvSpPr/>
          <p:nvPr/>
        </p:nvSpPr>
        <p:spPr>
          <a:xfrm>
            <a:off x="7180407" y="5640612"/>
            <a:ext cx="1612324" cy="548833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Record / Tuple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B52F31-C15A-C805-D6F7-584F7C06A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02773"/>
              </p:ext>
            </p:extLst>
          </p:nvPr>
        </p:nvGraphicFramePr>
        <p:xfrm>
          <a:off x="10012531" y="3104104"/>
          <a:ext cx="15554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9876543210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F7EA-7831-B24F-41E5-03FD502A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Levels ANSI SPARC Database System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8EF5-1B40-C1C5-DEA2-59210891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C9FA-CFC4-4A86-3E0C-5A8E70CD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361D-72FC-2D93-23EE-35D35E7E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AECC-B0CD-E1B9-1364-1F72266C9BF1}"/>
              </a:ext>
            </a:extLst>
          </p:cNvPr>
          <p:cNvSpPr txBox="1"/>
          <p:nvPr/>
        </p:nvSpPr>
        <p:spPr>
          <a:xfrm>
            <a:off x="9133178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View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FA36-67D9-F757-BA73-98EB8809DE6A}"/>
              </a:ext>
            </a:extLst>
          </p:cNvPr>
          <p:cNvSpPr txBox="1"/>
          <p:nvPr/>
        </p:nvSpPr>
        <p:spPr>
          <a:xfrm>
            <a:off x="9133178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Logical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03E78-D6BB-A7B1-C7AD-CE34DE3B5F14}"/>
              </a:ext>
            </a:extLst>
          </p:cNvPr>
          <p:cNvSpPr txBox="1"/>
          <p:nvPr/>
        </p:nvSpPr>
        <p:spPr>
          <a:xfrm>
            <a:off x="9133178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Physical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DC0B3-83F5-45E8-3CFA-373A661AC21B}"/>
              </a:ext>
            </a:extLst>
          </p:cNvPr>
          <p:cNvSpPr/>
          <p:nvPr/>
        </p:nvSpPr>
        <p:spPr>
          <a:xfrm>
            <a:off x="4046202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1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A7C223-1765-06A5-E966-94E91AA2C0FB}"/>
              </a:ext>
            </a:extLst>
          </p:cNvPr>
          <p:cNvSpPr/>
          <p:nvPr/>
        </p:nvSpPr>
        <p:spPr>
          <a:xfrm>
            <a:off x="5875002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2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D0AAC-4766-72D9-ED29-A75F8A222A12}"/>
              </a:ext>
            </a:extLst>
          </p:cNvPr>
          <p:cNvSpPr/>
          <p:nvPr/>
        </p:nvSpPr>
        <p:spPr>
          <a:xfrm>
            <a:off x="7703802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3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DA6A79-41B5-064D-CAEE-0251DE594FFD}"/>
              </a:ext>
            </a:extLst>
          </p:cNvPr>
          <p:cNvSpPr/>
          <p:nvPr/>
        </p:nvSpPr>
        <p:spPr>
          <a:xfrm>
            <a:off x="5704178" y="314653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Level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C8314-8110-F219-6F48-698FE9E50172}"/>
              </a:ext>
            </a:extLst>
          </p:cNvPr>
          <p:cNvSpPr/>
          <p:nvPr/>
        </p:nvSpPr>
        <p:spPr>
          <a:xfrm>
            <a:off x="5704178" y="456504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Level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Flowchart: Magnetic Disk 13">
            <a:extLst>
              <a:ext uri="{FF2B5EF4-FFF2-40B4-BE49-F238E27FC236}">
                <a16:creationId xmlns:a16="http://schemas.microsoft.com/office/drawing/2014/main" id="{C26CB697-4B49-326D-E642-728C8D2EDA12}"/>
              </a:ext>
            </a:extLst>
          </p:cNvPr>
          <p:cNvSpPr/>
          <p:nvPr/>
        </p:nvSpPr>
        <p:spPr>
          <a:xfrm>
            <a:off x="5704178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Database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E0E85B-2461-9933-7C92-4E375CAE592F}"/>
              </a:ext>
            </a:extLst>
          </p:cNvPr>
          <p:cNvCxnSpPr>
            <a:stCxn id="10" idx="2"/>
          </p:cNvCxnSpPr>
          <p:nvPr/>
        </p:nvCxnSpPr>
        <p:spPr>
          <a:xfrm>
            <a:off x="4594842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8ADDBA-A587-6068-1B24-2EB9CC6E970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423642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49730F-67FA-3E02-225C-622C0BE7AEE3}"/>
              </a:ext>
            </a:extLst>
          </p:cNvPr>
          <p:cNvCxnSpPr>
            <a:stCxn id="12" idx="2"/>
          </p:cNvCxnSpPr>
          <p:nvPr/>
        </p:nvCxnSpPr>
        <p:spPr>
          <a:xfrm flipH="1">
            <a:off x="7151978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9C276-35DD-0E99-CADE-C71581C40AD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428078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378E44-01CF-0EC6-975A-A95FB91746CF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flipH="1">
            <a:off x="6428078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642116-A6F7-D051-AF4D-837C970CF85A}"/>
              </a:ext>
            </a:extLst>
          </p:cNvPr>
          <p:cNvSpPr txBox="1"/>
          <p:nvPr/>
        </p:nvSpPr>
        <p:spPr>
          <a:xfrm>
            <a:off x="4137642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1</a:t>
            </a:r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7ACFC-0424-D274-9593-A591EAE97BE0}"/>
              </a:ext>
            </a:extLst>
          </p:cNvPr>
          <p:cNvSpPr txBox="1"/>
          <p:nvPr/>
        </p:nvSpPr>
        <p:spPr>
          <a:xfrm>
            <a:off x="5966442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2</a:t>
            </a:r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6A9718-BAE3-F17F-8B38-B281B22DB7F7}"/>
              </a:ext>
            </a:extLst>
          </p:cNvPr>
          <p:cNvSpPr txBox="1"/>
          <p:nvPr/>
        </p:nvSpPr>
        <p:spPr>
          <a:xfrm>
            <a:off x="7795242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3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60886-0802-E321-1697-3C2DD2713153}"/>
              </a:ext>
            </a:extLst>
          </p:cNvPr>
          <p:cNvSpPr/>
          <p:nvPr/>
        </p:nvSpPr>
        <p:spPr>
          <a:xfrm>
            <a:off x="1703678" y="454668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How</a:t>
            </a:r>
            <a:r>
              <a:rPr lang="en-IN" b="1" dirty="0"/>
              <a:t> </a:t>
            </a:r>
            <a:r>
              <a:rPr lang="en-IN" dirty="0"/>
              <a:t>the data are actually stored on storage devices?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12FF2C-64EA-FA14-3282-AA16DC80C5DA}"/>
              </a:ext>
            </a:extLst>
          </p:cNvPr>
          <p:cNvSpPr/>
          <p:nvPr/>
        </p:nvSpPr>
        <p:spPr>
          <a:xfrm>
            <a:off x="1703678" y="312817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What</a:t>
            </a:r>
            <a:r>
              <a:rPr lang="en-IN" b="1" dirty="0"/>
              <a:t> </a:t>
            </a:r>
            <a:r>
              <a:rPr lang="en-IN" dirty="0"/>
              <a:t>data are stored and </a:t>
            </a:r>
          </a:p>
          <a:p>
            <a:r>
              <a:rPr lang="en-IN" b="1" dirty="0">
                <a:solidFill>
                  <a:srgbClr val="FF0000"/>
                </a:solidFill>
              </a:rPr>
              <a:t>What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dirty="0"/>
              <a:t>relationships exist?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5FA51D-14E8-54D0-EBD6-FCC93400DBFD}"/>
              </a:ext>
            </a:extLst>
          </p:cNvPr>
          <p:cNvSpPr/>
          <p:nvPr/>
        </p:nvSpPr>
        <p:spPr>
          <a:xfrm>
            <a:off x="1703678" y="1920389"/>
            <a:ext cx="21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How</a:t>
            </a:r>
            <a:r>
              <a:rPr lang="en-IN" b="1" dirty="0"/>
              <a:t> </a:t>
            </a:r>
            <a:r>
              <a:rPr lang="en-IN" dirty="0"/>
              <a:t>data are viewed by each users?</a:t>
            </a:r>
          </a:p>
        </p:txBody>
      </p:sp>
      <p:pic>
        <p:nvPicPr>
          <p:cNvPr id="27" name="Picture 6" descr="Image result">
            <a:extLst>
              <a:ext uri="{FF2B5EF4-FFF2-40B4-BE49-F238E27FC236}">
                <a16:creationId xmlns:a16="http://schemas.microsoft.com/office/drawing/2014/main" id="{2AE49745-F300-212F-52E7-8E845E5D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8835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>
            <a:extLst>
              <a:ext uri="{FF2B5EF4-FFF2-40B4-BE49-F238E27FC236}">
                <a16:creationId xmlns:a16="http://schemas.microsoft.com/office/drawing/2014/main" id="{F6B3B099-DF6B-D153-6314-DB6B30B9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35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">
            <a:extLst>
              <a:ext uri="{FF2B5EF4-FFF2-40B4-BE49-F238E27FC236}">
                <a16:creationId xmlns:a16="http://schemas.microsoft.com/office/drawing/2014/main" id="{3FCE8262-9681-973F-3444-F621FDE9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6435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469B1BB-977F-C8F2-842D-83EA49BE292C}"/>
              </a:ext>
            </a:extLst>
          </p:cNvPr>
          <p:cNvSpPr txBox="1"/>
          <p:nvPr/>
        </p:nvSpPr>
        <p:spPr>
          <a:xfrm>
            <a:off x="10395133" y="1329154"/>
            <a:ext cx="16781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American National Standards Institute, Standards Planning And Requirements Committee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1DE8-726D-9440-9985-C2032F45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28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3 Levels ANSI SPARC Database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20C0-22AA-822F-1B67-31C9D43F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643558" cy="498651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level (Physical level)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 data is stored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storage device.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physical storage of data.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records on disk - files, pages, blocks and indexes and ordering of records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view is described by the internal schema.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level (Logical level)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are stored and what relationships exist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those data?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hides low level complexities of physical storage.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STUDENT database may contain STUDENT and COURSE tables which will be visible to users, but users are unaware about their storage.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 works at this level to determine what data to keep in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level (View level)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only part of the entire database that an end user concern 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data are viewed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each user.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 needs different views of the database, so there can be many views in a view level abstraction of the database. Used by end users and application programmers.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need to access only part of the database rather than the entire database.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98D0-0868-442E-85EF-DAB1AB85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AC92-11D3-862E-6D2C-E637A609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430B-0185-4E72-B5BF-A4CB6CFA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F3A-86FC-7FD2-7C7F-6F1A890A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3 Levels ANSI SPARC Database System: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245F-9F79-7E7A-B641-E7DD566C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C06B-671E-EF15-8019-7E6A4C1C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E361-CE85-4791-1C0B-8589ACCF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6496D-14A2-9157-7565-B73537455C3F}"/>
              </a:ext>
            </a:extLst>
          </p:cNvPr>
          <p:cNvSpPr txBox="1"/>
          <p:nvPr/>
        </p:nvSpPr>
        <p:spPr>
          <a:xfrm>
            <a:off x="11096362" y="2032527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View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FAC6-A2EE-6C82-5B8C-73A21DD879B3}"/>
              </a:ext>
            </a:extLst>
          </p:cNvPr>
          <p:cNvSpPr txBox="1"/>
          <p:nvPr/>
        </p:nvSpPr>
        <p:spPr>
          <a:xfrm>
            <a:off x="11096362" y="3332273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Logical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3698-E011-8AB2-57C8-19CBD910C78F}"/>
              </a:ext>
            </a:extLst>
          </p:cNvPr>
          <p:cNvSpPr txBox="1"/>
          <p:nvPr/>
        </p:nvSpPr>
        <p:spPr>
          <a:xfrm>
            <a:off x="11096362" y="4658822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Physical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576EA-B16B-208D-5451-B066EBB5297D}"/>
              </a:ext>
            </a:extLst>
          </p:cNvPr>
          <p:cNvSpPr/>
          <p:nvPr/>
        </p:nvSpPr>
        <p:spPr>
          <a:xfrm>
            <a:off x="6217932" y="2050892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1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54B25-7B6E-294E-CC63-AD29C835FE7D}"/>
              </a:ext>
            </a:extLst>
          </p:cNvPr>
          <p:cNvSpPr/>
          <p:nvPr/>
        </p:nvSpPr>
        <p:spPr>
          <a:xfrm>
            <a:off x="8046732" y="2050892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2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C57FA-9A83-6C92-9E5D-D4B8F425871E}"/>
              </a:ext>
            </a:extLst>
          </p:cNvPr>
          <p:cNvSpPr/>
          <p:nvPr/>
        </p:nvSpPr>
        <p:spPr>
          <a:xfrm>
            <a:off x="9875532" y="2050892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3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42EFE-3CD2-A340-1EE9-F73E87740797}"/>
              </a:ext>
            </a:extLst>
          </p:cNvPr>
          <p:cNvSpPr/>
          <p:nvPr/>
        </p:nvSpPr>
        <p:spPr>
          <a:xfrm>
            <a:off x="7875908" y="3258677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Level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3417A-16B3-4FDE-B6DF-7B8429300E78}"/>
              </a:ext>
            </a:extLst>
          </p:cNvPr>
          <p:cNvSpPr/>
          <p:nvPr/>
        </p:nvSpPr>
        <p:spPr>
          <a:xfrm>
            <a:off x="7875908" y="4677187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Level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Flowchart: Magnetic Disk 13">
            <a:extLst>
              <a:ext uri="{FF2B5EF4-FFF2-40B4-BE49-F238E27FC236}">
                <a16:creationId xmlns:a16="http://schemas.microsoft.com/office/drawing/2014/main" id="{6FC4924E-F82D-91DB-6188-488CD6F87B3A}"/>
              </a:ext>
            </a:extLst>
          </p:cNvPr>
          <p:cNvSpPr/>
          <p:nvPr/>
        </p:nvSpPr>
        <p:spPr>
          <a:xfrm>
            <a:off x="7875908" y="5827138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Database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A7E0D7-75F7-FE74-1FC0-3E4F093E4678}"/>
              </a:ext>
            </a:extLst>
          </p:cNvPr>
          <p:cNvCxnSpPr>
            <a:stCxn id="10" idx="2"/>
          </p:cNvCxnSpPr>
          <p:nvPr/>
        </p:nvCxnSpPr>
        <p:spPr>
          <a:xfrm>
            <a:off x="6766572" y="2660492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59B630-25D9-2767-8D9D-34B4262FB80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595372" y="2660492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A9A2C-8524-6B39-23FC-47A6014F9999}"/>
              </a:ext>
            </a:extLst>
          </p:cNvPr>
          <p:cNvCxnSpPr>
            <a:stCxn id="12" idx="2"/>
          </p:cNvCxnSpPr>
          <p:nvPr/>
        </p:nvCxnSpPr>
        <p:spPr>
          <a:xfrm flipH="1">
            <a:off x="9323708" y="2660492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38EE8C-6EC0-64F8-093B-37942966251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8599808" y="3868277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B06F2F-C5A2-629C-8CE8-D9FDD7BE059D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flipH="1">
            <a:off x="8599808" y="5286787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C929C8-A9DA-F7FA-8241-3BE128671E20}"/>
              </a:ext>
            </a:extLst>
          </p:cNvPr>
          <p:cNvSpPr txBox="1"/>
          <p:nvPr/>
        </p:nvSpPr>
        <p:spPr>
          <a:xfrm>
            <a:off x="6309372" y="1636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1</a:t>
            </a:r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7768F2-460B-03E6-F25F-4437CCE987DD}"/>
              </a:ext>
            </a:extLst>
          </p:cNvPr>
          <p:cNvSpPr txBox="1"/>
          <p:nvPr/>
        </p:nvSpPr>
        <p:spPr>
          <a:xfrm>
            <a:off x="8138172" y="1647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2</a:t>
            </a:r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A68FB-E045-4B28-9018-E7F5992251BF}"/>
              </a:ext>
            </a:extLst>
          </p:cNvPr>
          <p:cNvSpPr txBox="1"/>
          <p:nvPr/>
        </p:nvSpPr>
        <p:spPr>
          <a:xfrm>
            <a:off x="9966972" y="1636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3</a:t>
            </a:r>
            <a:endParaRPr lang="en-IN"/>
          </a:p>
        </p:txBody>
      </p:sp>
      <p:pic>
        <p:nvPicPr>
          <p:cNvPr id="24" name="Picture 6" descr="Image result">
            <a:extLst>
              <a:ext uri="{FF2B5EF4-FFF2-40B4-BE49-F238E27FC236}">
                <a16:creationId xmlns:a16="http://schemas.microsoft.com/office/drawing/2014/main" id="{A0A55096-BBA6-3957-203D-7815D8C4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565" y="1104015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result">
            <a:extLst>
              <a:ext uri="{FF2B5EF4-FFF2-40B4-BE49-F238E27FC236}">
                <a16:creationId xmlns:a16="http://schemas.microsoft.com/office/drawing/2014/main" id="{A3C2B81B-DE94-47D9-E122-4D1CEF8C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9365" y="1104015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">
            <a:extLst>
              <a:ext uri="{FF2B5EF4-FFF2-40B4-BE49-F238E27FC236}">
                <a16:creationId xmlns:a16="http://schemas.microsoft.com/office/drawing/2014/main" id="{5DB84BFE-DB0F-BF50-C7D1-435987EA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8165" y="1104015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E9469AE3-70BC-6E4C-2975-F8B09CD29AB4}"/>
              </a:ext>
            </a:extLst>
          </p:cNvPr>
          <p:cNvSpPr/>
          <p:nvPr/>
        </p:nvSpPr>
        <p:spPr>
          <a:xfrm>
            <a:off x="317143" y="4471209"/>
            <a:ext cx="5577840" cy="1021556"/>
          </a:xfrm>
          <a:prstGeom prst="wedgeRoundRectCallout">
            <a:avLst>
              <a:gd name="adj1" fmla="val 85532"/>
              <a:gd name="adj2" fmla="val -2149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accent6"/>
                </a:solidFill>
              </a:rPr>
              <a:t>Records can be described as blocks of storage (bytes, gigabytes, terabytes etc.) in memory. </a:t>
            </a:r>
          </a:p>
          <a:p>
            <a:r>
              <a:rPr lang="en-IN">
                <a:solidFill>
                  <a:schemeClr val="accent6"/>
                </a:solidFill>
              </a:rPr>
              <a:t>These details are often hidden from the programmers.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BA632BD3-8059-BEA4-40BE-F68C0F507F65}"/>
              </a:ext>
            </a:extLst>
          </p:cNvPr>
          <p:cNvSpPr/>
          <p:nvPr/>
        </p:nvSpPr>
        <p:spPr>
          <a:xfrm>
            <a:off x="317143" y="2820944"/>
            <a:ext cx="5577840" cy="1328023"/>
          </a:xfrm>
          <a:prstGeom prst="wedgeRoundRectCallout">
            <a:avLst>
              <a:gd name="adj1" fmla="val 85472"/>
              <a:gd name="adj2" fmla="val -804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accent6"/>
                </a:solidFill>
              </a:rPr>
              <a:t>Records can be described as fields and attributes along with their data types, their relationship among each other can be logically implemented. </a:t>
            </a:r>
          </a:p>
          <a:p>
            <a:r>
              <a:rPr lang="en-IN">
                <a:solidFill>
                  <a:schemeClr val="accent6"/>
                </a:solidFill>
              </a:rPr>
              <a:t>Programmers generally work at this level.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9B88870-AE2E-0A40-6E47-C4C4B3F62F5D}"/>
              </a:ext>
            </a:extLst>
          </p:cNvPr>
          <p:cNvSpPr/>
          <p:nvPr/>
        </p:nvSpPr>
        <p:spPr>
          <a:xfrm>
            <a:off x="317251" y="1998147"/>
            <a:ext cx="5577840" cy="715089"/>
          </a:xfrm>
          <a:prstGeom prst="wedgeRoundRectCallout">
            <a:avLst>
              <a:gd name="adj1" fmla="val 55845"/>
              <a:gd name="adj2" fmla="val -179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User just interact with system with the help of GUI.</a:t>
            </a:r>
          </a:p>
          <a:p>
            <a:r>
              <a:rPr lang="en-IN" dirty="0">
                <a:solidFill>
                  <a:schemeClr val="accent6"/>
                </a:solidFill>
              </a:rPr>
              <a:t>Users are not aware of how and what the data is stored.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8F7CC0-DC07-75B2-63F3-369B6C355C58}"/>
              </a:ext>
            </a:extLst>
          </p:cNvPr>
          <p:cNvSpPr/>
          <p:nvPr/>
        </p:nvSpPr>
        <p:spPr>
          <a:xfrm>
            <a:off x="317143" y="1347921"/>
            <a:ext cx="52182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/>
              <a:t>We are storing student information in a student table.</a:t>
            </a:r>
          </a:p>
        </p:txBody>
      </p:sp>
    </p:spTree>
    <p:extLst>
      <p:ext uri="{BB962C8B-B14F-4D97-AF65-F5344CB8AC3E}">
        <p14:creationId xmlns:p14="http://schemas.microsoft.com/office/powerpoint/2010/main" val="42306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/>
      <p:bldP spid="22" grpId="0"/>
      <p:bldP spid="23" grpId="0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will provide proper theoretical explanation of any content planned for that week.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is mandatory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will be monitored.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 Clearing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of that week with codes.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313D-29B3-1D97-5181-BDFE50E1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in DBMS 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9CA7-1A87-9DDD-6FB1-49796418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systems are made-up of complex data structures.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ease the user interaction with database, the developers hide internal irrelevant details from users.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hiding irrelevant details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user is called data abstraction.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039E-C31A-4FDD-CF67-339E5BC2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BD59-562F-0149-51D2-DD32210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230A-638F-CA7F-E90C-39A0F83A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0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0B79-EACB-222C-8465-C947522A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and Data Independence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9F32-6B83-D9A2-4063-A5BD80D9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5559-014C-869F-5695-02C18962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E914-C80F-49DD-F05A-CC82C7D6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3FF32-F20A-69C0-D07E-8AACD75A5848}"/>
              </a:ext>
            </a:extLst>
          </p:cNvPr>
          <p:cNvSpPr txBox="1"/>
          <p:nvPr/>
        </p:nvSpPr>
        <p:spPr>
          <a:xfrm>
            <a:off x="10984224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View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A8AE7-B02D-D67C-5D9E-ED2528ED6E78}"/>
              </a:ext>
            </a:extLst>
          </p:cNvPr>
          <p:cNvSpPr txBox="1"/>
          <p:nvPr/>
        </p:nvSpPr>
        <p:spPr>
          <a:xfrm>
            <a:off x="10984224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Logical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E8E13-14DB-0207-0CA4-EE5208025099}"/>
              </a:ext>
            </a:extLst>
          </p:cNvPr>
          <p:cNvSpPr txBox="1"/>
          <p:nvPr/>
        </p:nvSpPr>
        <p:spPr>
          <a:xfrm>
            <a:off x="10984224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Physical </a:t>
            </a:r>
          </a:p>
          <a:p>
            <a:pPr algn="ctr"/>
            <a:r>
              <a:rPr lang="en-US" b="1"/>
              <a:t>Level</a:t>
            </a:r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064F1-377D-E9B6-8C28-DA60FBEA9D4C}"/>
              </a:ext>
            </a:extLst>
          </p:cNvPr>
          <p:cNvSpPr/>
          <p:nvPr/>
        </p:nvSpPr>
        <p:spPr>
          <a:xfrm>
            <a:off x="6105794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1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622B6-7578-4A83-7BBD-B15DE14B19DA}"/>
              </a:ext>
            </a:extLst>
          </p:cNvPr>
          <p:cNvSpPr/>
          <p:nvPr/>
        </p:nvSpPr>
        <p:spPr>
          <a:xfrm>
            <a:off x="7934594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2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98F59-9393-789E-222C-582B03BD519A}"/>
              </a:ext>
            </a:extLst>
          </p:cNvPr>
          <p:cNvSpPr/>
          <p:nvPr/>
        </p:nvSpPr>
        <p:spPr>
          <a:xfrm>
            <a:off x="9763394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View 3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FA1E3F-2B8F-A941-7F73-F00E5508363C}"/>
              </a:ext>
            </a:extLst>
          </p:cNvPr>
          <p:cNvSpPr/>
          <p:nvPr/>
        </p:nvSpPr>
        <p:spPr>
          <a:xfrm>
            <a:off x="7763770" y="3261098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Level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B309C-64B7-E9E4-75E7-4B121735B332}"/>
              </a:ext>
            </a:extLst>
          </p:cNvPr>
          <p:cNvSpPr/>
          <p:nvPr/>
        </p:nvSpPr>
        <p:spPr>
          <a:xfrm>
            <a:off x="7763770" y="4553017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Level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Flowchart: Magnetic Disk 13">
            <a:extLst>
              <a:ext uri="{FF2B5EF4-FFF2-40B4-BE49-F238E27FC236}">
                <a16:creationId xmlns:a16="http://schemas.microsoft.com/office/drawing/2014/main" id="{2475A47C-3743-1D67-CC4E-20FABABE350D}"/>
              </a:ext>
            </a:extLst>
          </p:cNvPr>
          <p:cNvSpPr/>
          <p:nvPr/>
        </p:nvSpPr>
        <p:spPr>
          <a:xfrm>
            <a:off x="7763770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Database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E63398-CE94-DDEA-78F3-E8202A16FA2F}"/>
              </a:ext>
            </a:extLst>
          </p:cNvPr>
          <p:cNvCxnSpPr>
            <a:stCxn id="10" idx="2"/>
          </p:cNvCxnSpPr>
          <p:nvPr/>
        </p:nvCxnSpPr>
        <p:spPr>
          <a:xfrm>
            <a:off x="6654434" y="2548354"/>
            <a:ext cx="11093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575712-2D03-29F4-F208-6FB8C96B5EE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483234" y="2548354"/>
            <a:ext cx="44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E1F419-8E7F-A42A-7071-02115E1CC347}"/>
              </a:ext>
            </a:extLst>
          </p:cNvPr>
          <p:cNvCxnSpPr>
            <a:stCxn id="12" idx="2"/>
          </p:cNvCxnSpPr>
          <p:nvPr/>
        </p:nvCxnSpPr>
        <p:spPr>
          <a:xfrm flipH="1">
            <a:off x="9222374" y="2548354"/>
            <a:ext cx="1089660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9F47C0-0E28-86CC-92B7-C750B27A515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8487670" y="3870698"/>
            <a:ext cx="0" cy="68231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505D3A-E7E3-A57D-1AAD-6ED113C85913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flipH="1">
            <a:off x="8487670" y="5162617"/>
            <a:ext cx="0" cy="552383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1594C-F0EE-883B-7925-F84526F8639A}"/>
              </a:ext>
            </a:extLst>
          </p:cNvPr>
          <p:cNvSpPr txBox="1"/>
          <p:nvPr/>
        </p:nvSpPr>
        <p:spPr>
          <a:xfrm>
            <a:off x="6197234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1</a:t>
            </a:r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2063D-86F1-A42C-AD13-4686C4420162}"/>
              </a:ext>
            </a:extLst>
          </p:cNvPr>
          <p:cNvSpPr txBox="1"/>
          <p:nvPr/>
        </p:nvSpPr>
        <p:spPr>
          <a:xfrm>
            <a:off x="8026034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2</a:t>
            </a:r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FF2E9-45A8-6833-ED6A-6D547EA0C520}"/>
              </a:ext>
            </a:extLst>
          </p:cNvPr>
          <p:cNvSpPr txBox="1"/>
          <p:nvPr/>
        </p:nvSpPr>
        <p:spPr>
          <a:xfrm>
            <a:off x="9854834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3</a:t>
            </a:r>
            <a:endParaRPr lang="en-IN"/>
          </a:p>
        </p:txBody>
      </p:sp>
      <p:pic>
        <p:nvPicPr>
          <p:cNvPr id="24" name="Picture 6" descr="Image result">
            <a:extLst>
              <a:ext uri="{FF2B5EF4-FFF2-40B4-BE49-F238E27FC236}">
                <a16:creationId xmlns:a16="http://schemas.microsoft.com/office/drawing/2014/main" id="{4F32658D-832E-084A-9299-BA938B35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7227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D84E6106-9B0E-884F-B11B-B6B971BBC5E3}"/>
              </a:ext>
            </a:extLst>
          </p:cNvPr>
          <p:cNvSpPr/>
          <p:nvPr/>
        </p:nvSpPr>
        <p:spPr>
          <a:xfrm>
            <a:off x="9031874" y="1001074"/>
            <a:ext cx="2664742" cy="432000"/>
          </a:xfrm>
          <a:prstGeom prst="wedgeRoundRectCallout">
            <a:avLst>
              <a:gd name="adj1" fmla="val -63161"/>
              <a:gd name="adj2" fmla="val 27020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accent6"/>
                </a:solidFill>
              </a:rPr>
              <a:t>Want to access some data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B7455E82-2394-A121-DDD1-B39FC9CB293E}"/>
              </a:ext>
            </a:extLst>
          </p:cNvPr>
          <p:cNvSpPr/>
          <p:nvPr/>
        </p:nvSpPr>
        <p:spPr>
          <a:xfrm>
            <a:off x="8003231" y="2553411"/>
            <a:ext cx="304800" cy="687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Request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37EFB70-E22B-90F5-2C8A-77B3B26D9FA6}"/>
              </a:ext>
            </a:extLst>
          </p:cNvPr>
          <p:cNvSpPr/>
          <p:nvPr/>
        </p:nvSpPr>
        <p:spPr>
          <a:xfrm flipV="1">
            <a:off x="8748912" y="5147806"/>
            <a:ext cx="304800" cy="68612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Result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C009E038-460A-E74F-99FB-5CA77224101A}"/>
              </a:ext>
            </a:extLst>
          </p:cNvPr>
          <p:cNvSpPr/>
          <p:nvPr/>
        </p:nvSpPr>
        <p:spPr>
          <a:xfrm>
            <a:off x="7926974" y="2548354"/>
            <a:ext cx="1295400" cy="3420000"/>
          </a:xfrm>
          <a:prstGeom prst="curvedUpArrow">
            <a:avLst>
              <a:gd name="adj1" fmla="val 11300"/>
              <a:gd name="adj2" fmla="val 29392"/>
              <a:gd name="adj3" fmla="val 25000"/>
            </a:avLst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6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75B68150-0FEF-1496-B4DC-994F74E29CEB}"/>
              </a:ext>
            </a:extLst>
          </p:cNvPr>
          <p:cNvSpPr/>
          <p:nvPr/>
        </p:nvSpPr>
        <p:spPr>
          <a:xfrm>
            <a:off x="279534" y="2700597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lt1"/>
                </a:solidFill>
              </a:rPr>
              <a:t>Process of transforming requests and results between the three levels is called mapping.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5861C5FA-781B-C4F2-B0BD-A54329CEFF92}"/>
              </a:ext>
            </a:extLst>
          </p:cNvPr>
          <p:cNvSpPr/>
          <p:nvPr/>
        </p:nvSpPr>
        <p:spPr>
          <a:xfrm>
            <a:off x="279534" y="4104336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lt1"/>
                </a:solidFill>
              </a:rPr>
              <a:t>Ability to modify a schema definition in one level without affecting a schema definition in the next higher level.</a:t>
            </a:r>
          </a:p>
        </p:txBody>
      </p:sp>
    </p:spTree>
    <p:extLst>
      <p:ext uri="{BB962C8B-B14F-4D97-AF65-F5344CB8AC3E}">
        <p14:creationId xmlns:p14="http://schemas.microsoft.com/office/powerpoint/2010/main" val="38281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dur="2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0.00352 0.19167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dur="200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19815 L 0.00352 0.38704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dur="5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dur="2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07 -4.44444E-06 L 0.00104 -0.18657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dur="200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8657 L 0.00104 -0.37847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dur="5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BB74-E943-811B-2FE2-74383E4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Independence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5A7D-723B-84FA-A5C2-BBF03F42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Independence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Independence is the ability to modify the physical schema without requiring any change in logical (conceptual) schema and application programs.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at the internal levels are occasionally necessary to improve performance.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modifications at internal levels are changes in file structures, compression techniques, hashing algorithms, storage devices,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Independence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independence is the ability to modify the conceptual schema without requiring any change in application programs.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at the logical levels is necessary whenever the logical structure of the database is changed.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programs are heavily dependent on logical structures of the data they access. So any change in logical structure also requires programs to change.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1D48-59E6-26C5-1059-F80E05B4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EE30-9AD7-8E21-458A-F8C69DE8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D255-5A98-9B3E-78F8-FAF8A18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0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04D-12DF-4471-65BD-296113C7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DBA (Database Administrator)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DD96-52A7-5A5A-FDBE-D359B44F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Definition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the logical schema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database.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Structure and Access Method Definition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decides how the data is to be represented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database &amp; how to access it.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Security and Integrity Constraints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decides on various security and integrity constraints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Granting of Authorization for Data Access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which user needs access to which part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database.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Liaison with Users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necessary data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user.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89C1-8D40-49FF-3BA5-6EB599F3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0D3D-B007-9D94-56A5-FDD66975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7CE5-8088-132C-A8C1-2B420C9A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0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04D-12DF-4471-65BD-296113C7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8626"/>
            <a:ext cx="1135380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DBA (Database Administrator)(Cont..)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DD96-52A7-5A5A-FDBE-D359B44F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Application Programmer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assistance to application programmers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application programs.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Performance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better performance is maintained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making a change in the physical or logical schema if required.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 up the database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some storage devices such as DVD, CD or magnetic tape or remote servers and 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 the system in case of failures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flood or virus attack from this backup.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89C1-8D40-49FF-3BA5-6EB599F3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0D3D-B007-9D94-56A5-FDD66975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7CE5-8088-132C-A8C1-2B420C9A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C0D5-D295-6FBD-B1C4-469529D1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System Architecture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6C84-ADA0-38A1-DE28-FCCE4B6D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1C41-76B2-9D1F-5157-BAD88123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25D1-3DCA-69C7-638A-65D3CAC4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9A8D-9651-EEB6-79F5-3F400B2E1698}"/>
              </a:ext>
            </a:extLst>
          </p:cNvPr>
          <p:cNvSpPr txBox="1"/>
          <p:nvPr/>
        </p:nvSpPr>
        <p:spPr>
          <a:xfrm>
            <a:off x="6073357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DF4ED-5395-3E3D-466B-20AD52407319}"/>
              </a:ext>
            </a:extLst>
          </p:cNvPr>
          <p:cNvSpPr txBox="1"/>
          <p:nvPr/>
        </p:nvSpPr>
        <p:spPr>
          <a:xfrm>
            <a:off x="4442294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/>
              <a:t>write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E1838-5D4F-0DCA-4115-583307AC54CD}"/>
              </a:ext>
            </a:extLst>
          </p:cNvPr>
          <p:cNvSpPr txBox="1"/>
          <p:nvPr/>
        </p:nvSpPr>
        <p:spPr>
          <a:xfrm>
            <a:off x="2937121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DC8CF-8D5F-B346-35BC-0EDBF871B9C6}"/>
              </a:ext>
            </a:extLst>
          </p:cNvPr>
          <p:cNvSpPr txBox="1"/>
          <p:nvPr/>
        </p:nvSpPr>
        <p:spPr>
          <a:xfrm>
            <a:off x="7678149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501322-C426-4EE5-6D22-D06FAD7A0E16}"/>
              </a:ext>
            </a:extLst>
          </p:cNvPr>
          <p:cNvSpPr/>
          <p:nvPr/>
        </p:nvSpPr>
        <p:spPr>
          <a:xfrm>
            <a:off x="2646589" y="4112355"/>
            <a:ext cx="6120000" cy="96775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11978F-AA7E-9F69-72F0-422AD5C0046C}"/>
              </a:ext>
            </a:extLst>
          </p:cNvPr>
          <p:cNvSpPr/>
          <p:nvPr/>
        </p:nvSpPr>
        <p:spPr>
          <a:xfrm>
            <a:off x="2649660" y="2606083"/>
            <a:ext cx="6120000" cy="144291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8">
            <a:extLst>
              <a:ext uri="{FF2B5EF4-FFF2-40B4-BE49-F238E27FC236}">
                <a16:creationId xmlns:a16="http://schemas.microsoft.com/office/drawing/2014/main" id="{0AA2356B-AF83-278B-9699-26F04662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58" y="1038810"/>
            <a:ext cx="1069045" cy="47849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14" name="AutoShape 77">
            <a:extLst>
              <a:ext uri="{FF2B5EF4-FFF2-40B4-BE49-F238E27FC236}">
                <a16:creationId xmlns:a16="http://schemas.microsoft.com/office/drawing/2014/main" id="{DFFCE9C4-BB1F-9B8B-D65D-B9AF3912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34" y="1038810"/>
            <a:ext cx="1313293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programmer</a:t>
            </a:r>
          </a:p>
        </p:txBody>
      </p:sp>
      <p:sp>
        <p:nvSpPr>
          <p:cNvPr id="15" name="AutoShape 76">
            <a:extLst>
              <a:ext uri="{FF2B5EF4-FFF2-40B4-BE49-F238E27FC236}">
                <a16:creationId xmlns:a16="http://schemas.microsoft.com/office/drawing/2014/main" id="{AE3BF9D9-D332-E2A7-B567-972B229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912" y="1038810"/>
            <a:ext cx="1353809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Sophisticated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16" name="AutoShape 75">
            <a:extLst>
              <a:ext uri="{FF2B5EF4-FFF2-40B4-BE49-F238E27FC236}">
                <a16:creationId xmlns:a16="http://schemas.microsoft.com/office/drawing/2014/main" id="{A0754C76-B5EE-2383-525C-C6093D6B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698" y="1038810"/>
            <a:ext cx="1373845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administrator</a:t>
            </a:r>
          </a:p>
        </p:txBody>
      </p:sp>
      <p:sp>
        <p:nvSpPr>
          <p:cNvPr id="17" name="Oval 70">
            <a:extLst>
              <a:ext uri="{FF2B5EF4-FFF2-40B4-BE49-F238E27FC236}">
                <a16:creationId xmlns:a16="http://schemas.microsoft.com/office/drawing/2014/main" id="{05E08BBA-4CDC-0E29-5D16-091B1679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30" y="1756873"/>
            <a:ext cx="1463040" cy="6370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  <p:sp>
        <p:nvSpPr>
          <p:cNvPr id="18" name="Oval 67">
            <a:extLst>
              <a:ext uri="{FF2B5EF4-FFF2-40B4-BE49-F238E27FC236}">
                <a16:creationId xmlns:a16="http://schemas.microsoft.com/office/drawing/2014/main" id="{A9247EDE-E67A-9A6B-ED1C-71D965FC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100" y="1756873"/>
            <a:ext cx="1463040" cy="6372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9" name="Oval 64">
            <a:extLst>
              <a:ext uri="{FF2B5EF4-FFF2-40B4-BE49-F238E27FC236}">
                <a16:creationId xmlns:a16="http://schemas.microsoft.com/office/drawing/2014/main" id="{7CE018E5-6043-1F7B-91EB-F272CB6B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191" y="1756873"/>
            <a:ext cx="1463040" cy="63612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</a:p>
        </p:txBody>
      </p:sp>
      <p:sp>
        <p:nvSpPr>
          <p:cNvPr id="20" name="Oval 61">
            <a:extLst>
              <a:ext uri="{FF2B5EF4-FFF2-40B4-BE49-F238E27FC236}">
                <a16:creationId xmlns:a16="http://schemas.microsoft.com/office/drawing/2014/main" id="{65CD9BB5-B6A1-618E-2E0F-A43A83E7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98" y="1756873"/>
            <a:ext cx="1754845" cy="6372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Administration tool</a:t>
            </a:r>
          </a:p>
        </p:txBody>
      </p:sp>
      <p:sp>
        <p:nvSpPr>
          <p:cNvPr id="21" name="Rectangle 58">
            <a:extLst>
              <a:ext uri="{FF2B5EF4-FFF2-40B4-BE49-F238E27FC236}">
                <a16:creationId xmlns:a16="http://schemas.microsoft.com/office/drawing/2014/main" id="{B36207B2-E2CB-39BC-DA6F-C21B8887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425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 and linker</a:t>
            </a: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AD22C309-240C-379D-BECC-BA6D3D45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996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queries</a:t>
            </a:r>
          </a:p>
        </p:txBody>
      </p:sp>
      <p:sp>
        <p:nvSpPr>
          <p:cNvPr id="23" name="Rectangle 52">
            <a:extLst>
              <a:ext uri="{FF2B5EF4-FFF2-40B4-BE49-F238E27FC236}">
                <a16:creationId xmlns:a16="http://schemas.microsoft.com/office/drawing/2014/main" id="{16E1B407-1808-DCB3-A9FB-9883E010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122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DDL interpreter</a:t>
            </a:r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723B3B30-388D-91B8-8FEE-DCF516DF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796" y="3093720"/>
            <a:ext cx="1285569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program object code</a:t>
            </a: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F290C219-38E2-B643-AC93-EF18EBFC3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718" y="3264689"/>
            <a:ext cx="1335418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compiler and organizer</a:t>
            </a:r>
          </a:p>
        </p:txBody>
      </p:sp>
      <p:sp>
        <p:nvSpPr>
          <p:cNvPr id="26" name="Rectangle 47">
            <a:extLst>
              <a:ext uri="{FF2B5EF4-FFF2-40B4-BE49-F238E27FC236}">
                <a16:creationId xmlns:a16="http://schemas.microsoft.com/office/drawing/2014/main" id="{7DCC8BC7-C62F-F5E9-58DF-78EEF976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110" y="3578783"/>
            <a:ext cx="144475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evaluation engine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86A67538-8234-1E36-79B5-D4F3E0FF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33" y="4267199"/>
            <a:ext cx="1132658" cy="4551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 manager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644AB5C-0FAD-B0D7-A0C8-80895176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859" y="4267199"/>
            <a:ext cx="93008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manager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3DCC313E-F9E6-AD42-2B53-BB2CF29D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09" y="4267199"/>
            <a:ext cx="149950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and integrity manager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25453196-04F3-DE83-EA12-C71BF1EB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0" y="4267199"/>
            <a:ext cx="109728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manager</a:t>
            </a:r>
          </a:p>
        </p:txBody>
      </p:sp>
      <p:sp>
        <p:nvSpPr>
          <p:cNvPr id="31" name="AutoShape 23">
            <a:extLst>
              <a:ext uri="{FF2B5EF4-FFF2-40B4-BE49-F238E27FC236}">
                <a16:creationId xmlns:a16="http://schemas.microsoft.com/office/drawing/2014/main" id="{9CA65485-FC2B-EC12-A475-0833FBBB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835" y="5137903"/>
            <a:ext cx="3017520" cy="1110497"/>
          </a:xfrm>
          <a:prstGeom prst="can">
            <a:avLst>
              <a:gd name="adj" fmla="val 201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FD124C8-D001-40D0-7E50-F0AEFB4C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460" y="5486399"/>
            <a:ext cx="137160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dictionary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7F483516-879D-364C-370C-5AF81686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0" y="5845840"/>
            <a:ext cx="128016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data </a:t>
            </a: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11DB7C81-85B9-5F06-8370-623EDDDC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47" y="5497886"/>
            <a:ext cx="73152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Indices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1C260999-E090-03FF-5B6A-DA958B79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233" y="5808000"/>
            <a:ext cx="577827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014B0B-262F-7019-8D2B-F385DCF61AEC}"/>
              </a:ext>
            </a:extLst>
          </p:cNvPr>
          <p:cNvCxnSpPr/>
          <p:nvPr/>
        </p:nvCxnSpPr>
        <p:spPr>
          <a:xfrm flipH="1">
            <a:off x="3410222" y="1517304"/>
            <a:ext cx="2717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3D42CC-FA1E-3E83-A383-54EBAC25E4C1}"/>
              </a:ext>
            </a:extLst>
          </p:cNvPr>
          <p:cNvCxnSpPr/>
          <p:nvPr/>
        </p:nvCxnSpPr>
        <p:spPr>
          <a:xfrm>
            <a:off x="8158938" y="1517304"/>
            <a:ext cx="1683" cy="238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ACD680-447B-11CE-8B72-E8C49DDF2B2B}"/>
              </a:ext>
            </a:extLst>
          </p:cNvPr>
          <p:cNvCxnSpPr/>
          <p:nvPr/>
        </p:nvCxnSpPr>
        <p:spPr>
          <a:xfrm flipH="1">
            <a:off x="6508604" y="1517304"/>
            <a:ext cx="2717" cy="25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BA21BE-7CB8-41F9-550D-F94BA66F5659}"/>
              </a:ext>
            </a:extLst>
          </p:cNvPr>
          <p:cNvCxnSpPr/>
          <p:nvPr/>
        </p:nvCxnSpPr>
        <p:spPr>
          <a:xfrm flipH="1">
            <a:off x="4889580" y="1517304"/>
            <a:ext cx="0" cy="2543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A5A494-EB17-D800-CEE9-C2C4CC4CF75E}"/>
              </a:ext>
            </a:extLst>
          </p:cNvPr>
          <p:cNvCxnSpPr/>
          <p:nvPr/>
        </p:nvCxnSpPr>
        <p:spPr>
          <a:xfrm>
            <a:off x="3411580" y="2392680"/>
            <a:ext cx="1" cy="694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A51C1D-1A2D-3779-F78D-0264DD37974A}"/>
              </a:ext>
            </a:extLst>
          </p:cNvPr>
          <p:cNvCxnSpPr/>
          <p:nvPr/>
        </p:nvCxnSpPr>
        <p:spPr>
          <a:xfrm>
            <a:off x="4898707" y="2390633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B86828-9DF2-7628-DDB2-535A83F8AAAB}"/>
              </a:ext>
            </a:extLst>
          </p:cNvPr>
          <p:cNvCxnSpPr/>
          <p:nvPr/>
        </p:nvCxnSpPr>
        <p:spPr>
          <a:xfrm flipH="1">
            <a:off x="6504402" y="2388286"/>
            <a:ext cx="4829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5841C7-6AB2-C22E-D506-82B87EF710F2}"/>
              </a:ext>
            </a:extLst>
          </p:cNvPr>
          <p:cNvCxnSpPr/>
          <p:nvPr/>
        </p:nvCxnSpPr>
        <p:spPr>
          <a:xfrm>
            <a:off x="8160620" y="2392679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78B26A-7D79-C1D7-EC45-EB6BE79E8499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6500494" y="2394073"/>
            <a:ext cx="1660127" cy="2729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80C62E-07F1-7250-84C1-17F61F6CCAB9}"/>
              </a:ext>
            </a:extLst>
          </p:cNvPr>
          <p:cNvCxnSpPr/>
          <p:nvPr/>
        </p:nvCxnSpPr>
        <p:spPr>
          <a:xfrm>
            <a:off x="5483421" y="2895600"/>
            <a:ext cx="51357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DB8C12A-DBB2-990C-83B1-277F01CF4C5B}"/>
              </a:ext>
            </a:extLst>
          </p:cNvPr>
          <p:cNvCxnSpPr>
            <a:stCxn id="21" idx="1"/>
          </p:cNvCxnSpPr>
          <p:nvPr/>
        </p:nvCxnSpPr>
        <p:spPr>
          <a:xfrm rot="10800000" flipV="1">
            <a:off x="3696227" y="2895600"/>
            <a:ext cx="780199" cy="201634"/>
          </a:xfrm>
          <a:prstGeom prst="bentConnector3">
            <a:avLst>
              <a:gd name="adj1" fmla="val 10031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96D8F0-2450-9362-C415-4E6F60522B01}"/>
              </a:ext>
            </a:extLst>
          </p:cNvPr>
          <p:cNvCxnSpPr/>
          <p:nvPr/>
        </p:nvCxnSpPr>
        <p:spPr>
          <a:xfrm flipV="1">
            <a:off x="4054365" y="3411562"/>
            <a:ext cx="853656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0845E9-6419-2CB0-6CF0-C7EA93EFF87D}"/>
              </a:ext>
            </a:extLst>
          </p:cNvPr>
          <p:cNvCxnSpPr/>
          <p:nvPr/>
        </p:nvCxnSpPr>
        <p:spPr>
          <a:xfrm flipV="1">
            <a:off x="4908021" y="2960524"/>
            <a:ext cx="1079563" cy="4531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2BB1A5-27A2-9A2C-040B-1880F6522901}"/>
              </a:ext>
            </a:extLst>
          </p:cNvPr>
          <p:cNvCxnSpPr/>
          <p:nvPr/>
        </p:nvCxnSpPr>
        <p:spPr>
          <a:xfrm>
            <a:off x="6504435" y="3119477"/>
            <a:ext cx="5931" cy="1571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9A5D2DA-E21C-F295-AD67-86876C56A137}"/>
              </a:ext>
            </a:extLst>
          </p:cNvPr>
          <p:cNvCxnSpPr>
            <a:stCxn id="24" idx="2"/>
            <a:endCxn id="26" idx="1"/>
          </p:cNvCxnSpPr>
          <p:nvPr/>
        </p:nvCxnSpPr>
        <p:spPr>
          <a:xfrm rot="16200000" flipH="1">
            <a:off x="3787054" y="3358326"/>
            <a:ext cx="73583" cy="82452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856D447-A667-B273-AFEF-FCDB0A840C97}"/>
              </a:ext>
            </a:extLst>
          </p:cNvPr>
          <p:cNvCxnSpPr>
            <a:stCxn id="25" idx="2"/>
            <a:endCxn id="26" idx="3"/>
          </p:cNvCxnSpPr>
          <p:nvPr/>
        </p:nvCxnSpPr>
        <p:spPr>
          <a:xfrm rot="5400000">
            <a:off x="6051898" y="3350854"/>
            <a:ext cx="85494" cy="82756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6E5CCF-AB14-61B1-45F0-80E7B7B83DED}"/>
              </a:ext>
            </a:extLst>
          </p:cNvPr>
          <p:cNvSpPr txBox="1"/>
          <p:nvPr/>
        </p:nvSpPr>
        <p:spPr>
          <a:xfrm>
            <a:off x="7158128" y="3702786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/>
              <a:t>Query processor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C473F7-FDBF-D187-0346-B61CF5E43AAA}"/>
              </a:ext>
            </a:extLst>
          </p:cNvPr>
          <p:cNvSpPr txBox="1"/>
          <p:nvPr/>
        </p:nvSpPr>
        <p:spPr>
          <a:xfrm>
            <a:off x="7138467" y="47244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/>
              <a:t>Storage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1CCFD0-D972-7FCF-819E-F8C808CD25FC}"/>
              </a:ext>
            </a:extLst>
          </p:cNvPr>
          <p:cNvSpPr txBox="1"/>
          <p:nvPr/>
        </p:nvSpPr>
        <p:spPr>
          <a:xfrm>
            <a:off x="7130270" y="55626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/>
              <a:t>Disk storage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2B5178-CAED-68A6-4D81-08126882C9C5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3598062" y="4035983"/>
            <a:ext cx="136042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08311-CCF0-DB11-14A7-5B36E914909F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4861900" y="4035983"/>
            <a:ext cx="96586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49D9D3-A999-497E-FFC7-92E228ECA19E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4958486" y="4035983"/>
            <a:ext cx="135067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24F1F2-B049-78A8-1883-084DD38B39F7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4958486" y="4035983"/>
            <a:ext cx="288153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0571CA-431B-4F39-EB28-C48E49CEAAD7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3598062" y="4722395"/>
            <a:ext cx="463085" cy="10856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7A4D33-1BB6-6F12-CB3F-6E634949C2C1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3598062" y="4722395"/>
            <a:ext cx="1090545" cy="7754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30DFA2-77E7-B0CA-8BD2-EAABBAD13588}"/>
              </a:ext>
            </a:extLst>
          </p:cNvPr>
          <p:cNvCxnSpPr>
            <a:stCxn id="28" idx="2"/>
            <a:endCxn id="34" idx="0"/>
          </p:cNvCxnSpPr>
          <p:nvPr/>
        </p:nvCxnSpPr>
        <p:spPr>
          <a:xfrm flipH="1">
            <a:off x="4688607" y="4724399"/>
            <a:ext cx="173293" cy="7734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876A51-6B0D-A596-FF4C-3ABC1BB2B89A}"/>
              </a:ext>
            </a:extLst>
          </p:cNvPr>
          <p:cNvCxnSpPr>
            <a:stCxn id="28" idx="2"/>
            <a:endCxn id="35" idx="0"/>
          </p:cNvCxnSpPr>
          <p:nvPr/>
        </p:nvCxnSpPr>
        <p:spPr>
          <a:xfrm flipH="1">
            <a:off x="4061147" y="4724399"/>
            <a:ext cx="800753" cy="10836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6B33A7-BA11-849C-4F09-70E8E3BBC14E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5950260" y="4724399"/>
            <a:ext cx="358900" cy="76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B396B49-2CE7-1BD9-97E8-01C3AD5191FE}"/>
              </a:ext>
            </a:extLst>
          </p:cNvPr>
          <p:cNvCxnSpPr>
            <a:stCxn id="25" idx="2"/>
            <a:endCxn id="32" idx="0"/>
          </p:cNvCxnSpPr>
          <p:nvPr/>
        </p:nvCxnSpPr>
        <p:spPr>
          <a:xfrm flipH="1">
            <a:off x="5950260" y="3721889"/>
            <a:ext cx="558167" cy="17645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444EA6-6130-A99E-0770-61426E9F8AE9}"/>
              </a:ext>
            </a:extLst>
          </p:cNvPr>
          <p:cNvCxnSpPr/>
          <p:nvPr/>
        </p:nvCxnSpPr>
        <p:spPr>
          <a:xfrm flipH="1">
            <a:off x="5185560" y="4953000"/>
            <a:ext cx="8883" cy="9999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74FE6D5-2EF6-14E5-7805-62F76F3D2EB7}"/>
              </a:ext>
            </a:extLst>
          </p:cNvPr>
          <p:cNvCxnSpPr>
            <a:endCxn id="33" idx="1"/>
          </p:cNvCxnSpPr>
          <p:nvPr/>
        </p:nvCxnSpPr>
        <p:spPr>
          <a:xfrm>
            <a:off x="5185560" y="5952910"/>
            <a:ext cx="124620" cy="369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A73CC2-47D3-B9C8-28D4-85534656C869}"/>
              </a:ext>
            </a:extLst>
          </p:cNvPr>
          <p:cNvCxnSpPr/>
          <p:nvPr/>
        </p:nvCxnSpPr>
        <p:spPr>
          <a:xfrm flipV="1">
            <a:off x="5194443" y="4953000"/>
            <a:ext cx="914400" cy="5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D1DD9077-4619-5B7D-16FF-E8472FD1600E}"/>
              </a:ext>
            </a:extLst>
          </p:cNvPr>
          <p:cNvSpPr/>
          <p:nvPr/>
        </p:nvSpPr>
        <p:spPr>
          <a:xfrm>
            <a:off x="8845860" y="2819400"/>
            <a:ext cx="1485900" cy="933549"/>
          </a:xfrm>
          <a:prstGeom prst="wedgeRoundRectCallout">
            <a:avLst>
              <a:gd name="adj1" fmla="val -62859"/>
              <a:gd name="adj2" fmla="val 6259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Deals with execution of DDL and DML statements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BEF95535-8394-6333-01C1-58F9636E9013}"/>
              </a:ext>
            </a:extLst>
          </p:cNvPr>
          <p:cNvSpPr/>
          <p:nvPr/>
        </p:nvSpPr>
        <p:spPr>
          <a:xfrm>
            <a:off x="8617260" y="5072798"/>
            <a:ext cx="1808351" cy="1251801"/>
          </a:xfrm>
          <a:prstGeom prst="wedgeRoundRectCallout">
            <a:avLst>
              <a:gd name="adj1" fmla="val -57836"/>
              <a:gd name="adj2" fmla="val -5833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Provides interface between low-level data stored and application program or queries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3FD0ACA8-DD5E-9B3E-80B9-B8B25C894972}"/>
              </a:ext>
            </a:extLst>
          </p:cNvPr>
          <p:cNvSpPr/>
          <p:nvPr/>
        </p:nvSpPr>
        <p:spPr>
          <a:xfrm>
            <a:off x="8852323" y="2575431"/>
            <a:ext cx="1573288" cy="1111211"/>
          </a:xfrm>
          <a:prstGeom prst="wedgeRoundRectCallout">
            <a:avLst>
              <a:gd name="adj1" fmla="val -75967"/>
              <a:gd name="adj2" fmla="val -21302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Interprets DDL statements into a set of tables containing metadata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6695A45E-CE4A-7C0D-30E5-762C81260511}"/>
              </a:ext>
            </a:extLst>
          </p:cNvPr>
          <p:cNvSpPr/>
          <p:nvPr/>
        </p:nvSpPr>
        <p:spPr>
          <a:xfrm>
            <a:off x="8783148" y="2437406"/>
            <a:ext cx="1671927" cy="1645920"/>
          </a:xfrm>
          <a:prstGeom prst="wedgeRoundRectCallout">
            <a:avLst>
              <a:gd name="adj1" fmla="val -153676"/>
              <a:gd name="adj2" fmla="val 1732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Translates DML statements into low level instructions that the query evaluation engine understands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B84F5B6B-8C6E-72B0-0B87-F89DF77CEF3F}"/>
              </a:ext>
            </a:extLst>
          </p:cNvPr>
          <p:cNvSpPr/>
          <p:nvPr/>
        </p:nvSpPr>
        <p:spPr>
          <a:xfrm>
            <a:off x="8769660" y="2761334"/>
            <a:ext cx="1671927" cy="1124866"/>
          </a:xfrm>
          <a:prstGeom prst="wedgeRoundRectCallout">
            <a:avLst>
              <a:gd name="adj1" fmla="val -241708"/>
              <a:gd name="adj2" fmla="val 46975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Executes low level instructions generated by DML compiler.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61EE9986-089B-E789-3A3F-6DE3CC4E9D1B}"/>
              </a:ext>
            </a:extLst>
          </p:cNvPr>
          <p:cNvSpPr/>
          <p:nvPr/>
        </p:nvSpPr>
        <p:spPr>
          <a:xfrm>
            <a:off x="8655800" y="5062712"/>
            <a:ext cx="1808351" cy="799624"/>
          </a:xfrm>
          <a:prstGeom prst="wedgeRoundRectCallout">
            <a:avLst>
              <a:gd name="adj1" fmla="val -73147"/>
              <a:gd name="adj2" fmla="val -11005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Preserves atomicity and controls concurrency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561DE67E-3230-3D6D-B06A-759CD79F7400}"/>
              </a:ext>
            </a:extLst>
          </p:cNvPr>
          <p:cNvSpPr/>
          <p:nvPr/>
        </p:nvSpPr>
        <p:spPr>
          <a:xfrm>
            <a:off x="8578720" y="5201650"/>
            <a:ext cx="1808351" cy="971282"/>
          </a:xfrm>
          <a:prstGeom prst="wedgeRoundRectCallout">
            <a:avLst>
              <a:gd name="adj1" fmla="val -140128"/>
              <a:gd name="adj2" fmla="val -11995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Checks the authority of users to access data and integrity constraints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361E12F7-E87C-C845-BB1E-73FBB25809BF}"/>
              </a:ext>
            </a:extLst>
          </p:cNvPr>
          <p:cNvSpPr/>
          <p:nvPr/>
        </p:nvSpPr>
        <p:spPr>
          <a:xfrm>
            <a:off x="1598249" y="4722395"/>
            <a:ext cx="1808351" cy="971282"/>
          </a:xfrm>
          <a:prstGeom prst="wedgeRoundRectCallout">
            <a:avLst>
              <a:gd name="adj1" fmla="val 116367"/>
              <a:gd name="adj2" fmla="val -752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Manages allocation of space on disk storage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F0C3E69C-FD18-E418-FE14-AC9C5C2E75DC}"/>
              </a:ext>
            </a:extLst>
          </p:cNvPr>
          <p:cNvSpPr/>
          <p:nvPr/>
        </p:nvSpPr>
        <p:spPr>
          <a:xfrm>
            <a:off x="1556438" y="4862733"/>
            <a:ext cx="1881685" cy="971282"/>
          </a:xfrm>
          <a:prstGeom prst="wedgeRoundRectCallout">
            <a:avLst>
              <a:gd name="adj1" fmla="val 44887"/>
              <a:gd name="adj2" fmla="val -8871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Fetches data from disk storage to memory for being used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40F4FAF6-6E6B-3AEF-B049-0839527C2566}"/>
              </a:ext>
            </a:extLst>
          </p:cNvPr>
          <p:cNvSpPr/>
          <p:nvPr/>
        </p:nvSpPr>
        <p:spPr>
          <a:xfrm>
            <a:off x="6666953" y="5915811"/>
            <a:ext cx="1808351" cy="289110"/>
          </a:xfrm>
          <a:prstGeom prst="wedgeRoundRectCallout">
            <a:avLst>
              <a:gd name="adj1" fmla="val -58702"/>
              <a:gd name="adj2" fmla="val -13890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To store metadata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1CB65A1F-AAE3-CDBB-EF9F-58B4A1F6DF0B}"/>
              </a:ext>
            </a:extLst>
          </p:cNvPr>
          <p:cNvSpPr/>
          <p:nvPr/>
        </p:nvSpPr>
        <p:spPr>
          <a:xfrm>
            <a:off x="1557955" y="5600765"/>
            <a:ext cx="1881685" cy="503521"/>
          </a:xfrm>
          <a:prstGeom prst="wedgeRoundRectCallout">
            <a:avLst>
              <a:gd name="adj1" fmla="val 98580"/>
              <a:gd name="adj2" fmla="val -41907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To provide faster access to data items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F954E814-C079-BAE4-230A-37367DEBD57C}"/>
              </a:ext>
            </a:extLst>
          </p:cNvPr>
          <p:cNvSpPr/>
          <p:nvPr/>
        </p:nvSpPr>
        <p:spPr>
          <a:xfrm>
            <a:off x="1558246" y="5828302"/>
            <a:ext cx="1881685" cy="503521"/>
          </a:xfrm>
          <a:prstGeom prst="wedgeRoundRectCallout">
            <a:avLst>
              <a:gd name="adj1" fmla="val 72921"/>
              <a:gd name="adj2" fmla="val -2104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To store user data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AA65CF59-DA7A-75EF-6FD4-A286AA966B1C}"/>
              </a:ext>
            </a:extLst>
          </p:cNvPr>
          <p:cNvSpPr/>
          <p:nvPr/>
        </p:nvSpPr>
        <p:spPr>
          <a:xfrm>
            <a:off x="6681546" y="5862336"/>
            <a:ext cx="2240514" cy="516949"/>
          </a:xfrm>
          <a:prstGeom prst="wedgeRoundRectCallout">
            <a:avLst>
              <a:gd name="adj1" fmla="val -57639"/>
              <a:gd name="adj2" fmla="val -2358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To store statistical information about the data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2" grpId="0"/>
      <p:bldP spid="53" grpId="0"/>
      <p:bldP spid="54" grpId="0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and explain the advantages of DBMS over file based system.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disadvantages of files based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and explain 3 level architecture of DBMS.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and explain different categories/types of database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and explain different tasks/roles/functions/duties of DBA (Database Administrator).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DBMS architecture with block diagram.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Database System architecture with block diagram.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28" y="207401"/>
            <a:ext cx="1865376" cy="16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– MYSQL Workbench</a:t>
            </a:r>
            <a:endParaRPr lang="en-US" b="0" i="0" u="none" strike="noStrike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6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are qualified for database system architecture!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21418"/>
              </p:ext>
            </p:extLst>
          </p:nvPr>
        </p:nvGraphicFramePr>
        <p:xfrm>
          <a:off x="6004956" y="3013018"/>
          <a:ext cx="234632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346120" imgH="2474280" progId="MS_ClipArt_Gallery.5">
                  <p:embed/>
                </p:oleObj>
              </mc:Choice>
              <mc:Fallback>
                <p:oleObj name="Clip" r:id="rId2" imgW="2346120" imgH="2474280" progId="MS_ClipArt_Gallery.5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956" y="3013018"/>
                        <a:ext cx="234632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10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609"/>
            <a:ext cx="10515600" cy="50336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Anmol Adhikari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Leader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MSc. IT Data Analytics - London Metropolitan University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BSc. (Hons.) IT Computing - London Metropolitan University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Related Description: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Herald College Kathmandu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Reader, Herald College Kathmandu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Writer, Analytics Vidya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Head of Information Technology, Surya Print Pvt. Ltd.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IT Consultant, Surya Chemicals Pvt. Ltd.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Developer,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Bhagawati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Project Manager,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BlueBell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Research: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for intrusion detection in the field of the intrusion detection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Research: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Managing Project Folder Structure for Final Year Project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SQL Data Analytics(Part 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Digit Recognition Using CNN classification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Sentimental Analysis Using Naive Bayes Classifier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564"/>
            <a:ext cx="10515600" cy="517378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Adarsha Khadka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MSc. IT Data Analytics – London Metropolitan University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Bachelors in Computer Information System (BCIS) - Pokhara University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Related Description: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Lecturer, Herald College Kathmandu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Software Engineer,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Pvt. Ltd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Senior Laravel Developer - Voyage De Himalayans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Junior Laravel Developer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Digihawk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Quality Assurance(QA)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Sambridhi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Capital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Developer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Digihawak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Pvt. Ltd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BHCC Management System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Birgunj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College Website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 and Go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 travels and Tours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Voygae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Himalayans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758"/>
            <a:ext cx="10515600" cy="5305592"/>
          </a:xfrm>
        </p:spPr>
        <p:txBody>
          <a:bodyPr>
            <a:normAutofit fontScale="77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Sujan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Aryal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Instructor 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MSc. IT Data Analytics – London Metropolitan University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Bsc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Hons Computing - Leeds Beckett University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 Related Description: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Assistant Lecturer, Herald College Kathmandu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Senior Software Engineer/Designer -  Code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Vatika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Pvt. Ltd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Former Senior Content Developer - Study Info Center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Senior Laravel Developer - Smash Trip Pvt. Ltd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 Developer -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Zegal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Nepal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Practical Research: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 Language Detection and text formation using ML/DL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 Detection and Human object Interaction using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/DL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Projects: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BHCC Management System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Snap and Go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Easy Trends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Tathastu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Career Safari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88" y="2087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Logistics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7005664-8D94-EA71-2326-52370953A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033123"/>
              </p:ext>
            </p:extLst>
          </p:nvPr>
        </p:nvGraphicFramePr>
        <p:xfrm>
          <a:off x="838200" y="2463979"/>
          <a:ext cx="10515600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52704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51654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30372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5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Submission Deadlines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7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3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3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2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49897"/>
            <a:ext cx="4368602" cy="100129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Etiquette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EBCF75-F8AA-420A-A2FC-04BF18E5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320668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from your college account only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include your student number, and the module you are referring to (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and title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polite, formal and use a spellchecker.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email the same thing twice if we fail to respond within 10 minutes!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Kindly, mail you respected instructor if any queries and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Anmol.Adhikari@heraldcollege.edu.np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4BF9BD-A5CC-4963-95C5-979429D6DEC1}" type="datetime1">
              <a:rPr lang="en-US" smtClean="0"/>
              <a:pPr>
                <a:spcAft>
                  <a:spcPts val="600"/>
                </a:spcAft>
              </a:pPr>
              <a:t>6/21/23</a:t>
            </a:fld>
            <a:endParaRPr lang="en-US"/>
          </a:p>
        </p:txBody>
      </p:sp>
      <p:pic>
        <p:nvPicPr>
          <p:cNvPr id="9218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4C4D10D-EFE0-44EA-B681-09CD5E443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4C6068-6535-443A-AF97-D9EE48ABCD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4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C7CC9-CE6B-4BE2-8BD4-B7BD0A4E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08058"/>
            <a:ext cx="6894576" cy="1085308"/>
          </a:xfrm>
        </p:spPr>
        <p:txBody>
          <a:bodyPr anchor="b">
            <a:normAutofit/>
          </a:bodyPr>
          <a:lstStyle/>
          <a:p>
            <a:r>
              <a:rPr lang="en-US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 Rules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07B0-44F7-4EE1-A0CF-A317DA65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01232"/>
            <a:ext cx="6894576" cy="358925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expectations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switch your cell phones to off/silent.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will be monitored please email me if you are unable to attend.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on time or don’t bother.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 and paper for Lectures.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 required during workshops.</a:t>
            </a:r>
          </a:p>
          <a:p>
            <a:endParaRPr lang="en-US" sz="2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2A4686-ECB0-4004-A463-5806A01D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9743" y="329183"/>
            <a:ext cx="258240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F3F574C-5F16-47A2-8E36-F63938A2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6380" y="4079193"/>
            <a:ext cx="3050848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D1CA-2A27-4833-BD1B-F577EA89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4BF9BD-A5CC-4963-95C5-979429D6DEC1}" type="datetime1">
              <a:rPr lang="en-US" smtClean="0"/>
              <a:pPr>
                <a:spcAft>
                  <a:spcPts val="600"/>
                </a:spcAft>
              </a:pPr>
              <a:t>6/21/23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B085-C1B5-4241-8027-B6C8D3CF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Database, Week-1,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364E-967E-44B2-AD3E-1728CB20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4C6068-6535-443A-AF97-D9EE48ABCDB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11534</TotalTime>
  <Words>3563</Words>
  <Application>Microsoft Macintosh PowerPoint</Application>
  <PresentationFormat>Widescreen</PresentationFormat>
  <Paragraphs>736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Clip</vt:lpstr>
      <vt:lpstr>PowerPoint Presentation</vt:lpstr>
      <vt:lpstr>Module Overview</vt:lpstr>
      <vt:lpstr>Module Delivery</vt:lpstr>
      <vt:lpstr>Who am I?</vt:lpstr>
      <vt:lpstr>Module Team</vt:lpstr>
      <vt:lpstr>Module Team</vt:lpstr>
      <vt:lpstr>Module Logistics</vt:lpstr>
      <vt:lpstr>Email Etiquette</vt:lpstr>
      <vt:lpstr>Ground Rules</vt:lpstr>
      <vt:lpstr>Introduction to Database System Architecture</vt:lpstr>
      <vt:lpstr>What’s in it for you?</vt:lpstr>
      <vt:lpstr>1. What is Database Management System (DBMS)?</vt:lpstr>
      <vt:lpstr>2. Applications of DBMS</vt:lpstr>
      <vt:lpstr>2.1. Reduce data redundancy (duplication)</vt:lpstr>
      <vt:lpstr>2.2. Remove data inconsistency</vt:lpstr>
      <vt:lpstr>2.3. Guaranteed atomicity</vt:lpstr>
      <vt:lpstr>2.4. Allow to implement integrity constraints</vt:lpstr>
      <vt:lpstr>2.5. Sharing of data among multiple users</vt:lpstr>
      <vt:lpstr>2.6. Restricting unauthorized access to data</vt:lpstr>
      <vt:lpstr>2.7. Providing backup and recovery services</vt:lpstr>
      <vt:lpstr>2.8. Advantages of DBMS (Summary)</vt:lpstr>
      <vt:lpstr>2.8. Advantages of DBMS (Summary)(cont..)</vt:lpstr>
      <vt:lpstr>3. Basic Terms</vt:lpstr>
      <vt:lpstr>3. Basic Terms(cont..)</vt:lpstr>
      <vt:lpstr>3. Basic Terms(cont..)</vt:lpstr>
      <vt:lpstr>3. Basic Terms(cont..)</vt:lpstr>
      <vt:lpstr>4. 3 Levels ANSI SPARC Database System</vt:lpstr>
      <vt:lpstr>4. 3 Levels ANSI SPARC Database System</vt:lpstr>
      <vt:lpstr>4. 3 Levels ANSI SPARC Database System: Example</vt:lpstr>
      <vt:lpstr>5. Data Abstraction in DBMS </vt:lpstr>
      <vt:lpstr>6. Mapping and Data Independence</vt:lpstr>
      <vt:lpstr>7. Types of Data Independence</vt:lpstr>
      <vt:lpstr>8. Role of DBA (Database Administrator)</vt:lpstr>
      <vt:lpstr>8. Role of DBA (Database Administrator)(Cont..)</vt:lpstr>
      <vt:lpstr>9. Database System Architecture</vt:lpstr>
      <vt:lpstr>Challenge Question</vt:lpstr>
      <vt:lpstr>In Workshop</vt:lpstr>
      <vt:lpstr>At the end…….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and Descriptive Statistics for Exploring Data</dc:title>
  <dc:creator>Anmol adhi</dc:creator>
  <cp:lastModifiedBy>Adhikari, Anmol</cp:lastModifiedBy>
  <cp:revision>128</cp:revision>
  <dcterms:created xsi:type="dcterms:W3CDTF">2022-11-03T06:46:28Z</dcterms:created>
  <dcterms:modified xsi:type="dcterms:W3CDTF">2023-06-21T03:44:27Z</dcterms:modified>
</cp:coreProperties>
</file>