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6" r:id="rId2"/>
    <p:sldId id="256" r:id="rId3"/>
    <p:sldId id="25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15" r:id="rId32"/>
    <p:sldId id="303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4027-AC0E-4577-BCC7-DC34F4110523}" type="datetime1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20E46-1D6C-4CBE-ABF5-8C27209E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44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7609-FB22-40EE-9AC3-368EB55F9D0B}" type="datetime1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FB83-46FC-46AD-B301-5422E16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509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13CC0F-6DA9-4EA3-B922-EDA4E1481702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</p:spTree>
    <p:extLst>
      <p:ext uri="{BB962C8B-B14F-4D97-AF65-F5344CB8AC3E}">
        <p14:creationId xmlns:p14="http://schemas.microsoft.com/office/powerpoint/2010/main" val="51710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46051-2EA4-46BF-AB24-A3C3FA5DE063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519-B81B-4122-8E46-C1CC8C0334E6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536-BA3E-42CC-BF0C-6476DCC839F8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040-1A20-444E-ADF4-962B82BB5C9D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66E-A752-4A00-8223-EA7D29A0F7BA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DAAB-2352-436B-A8C2-ACBC05865704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F5-8D03-44B8-8867-9DCFFFDFD92A}" type="datetime1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469-1683-4567-A3A0-752546AF6AA1}" type="datetime1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CC69-90E2-44FD-BCD4-8FEA87ED5EB6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751B-E6AA-4D3F-8342-10D7135CE962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2588-CC07-4AAE-BC20-023CF3F7782B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911" y="2010858"/>
            <a:ext cx="10515600" cy="249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4DB001 - Database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Week-02, Lecture-02</a:t>
            </a:r>
          </a:p>
        </p:txBody>
      </p:sp>
    </p:spTree>
    <p:extLst>
      <p:ext uri="{BB962C8B-B14F-4D97-AF65-F5344CB8AC3E}">
        <p14:creationId xmlns:p14="http://schemas.microsoft.com/office/powerpoint/2010/main" val="240065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E64D-EFA9-A4E0-1642-9E347AAB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SQL Data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40DB43-AD9D-6BCE-A8CF-611E74E8F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03872"/>
              </p:ext>
            </p:extLst>
          </p:nvPr>
        </p:nvGraphicFramePr>
        <p:xfrm>
          <a:off x="838200" y="1825625"/>
          <a:ext cx="10515597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900871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381141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2675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 (CHAR)</a:t>
                      </a: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 VARYING</a:t>
                      </a:r>
                    </a:p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(VARCHAR or VARCHAR2)</a:t>
                      </a: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string values containing any characters in a character set. CHAR is defined to be a fixed leng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string values containing any characters in a character set but of definable variable length.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exact numbers with a defined precision and scale.</a:t>
                      </a:r>
                    </a:p>
                    <a:p>
                      <a:endParaRPr lang="en-NP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exact numbers with a predefined precision and scale of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5532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AFC3-1642-EB9E-2DC4-C43C3A1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D6B9-DC3C-701E-A215-7EC3DC2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91242-203C-0538-1FC4-44489AD9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E64D-EFA9-A4E0-1642-9E347AAB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SQL Data Types(cont..)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40DB43-AD9D-6BCE-A8CF-611E74E8F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63073"/>
              </p:ext>
            </p:extLst>
          </p:nvPr>
        </p:nvGraphicFramePr>
        <p:xfrm>
          <a:off x="838200" y="1825625"/>
          <a:ext cx="10515597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900871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381141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2675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 WITH LOCAL</a:t>
                      </a:r>
                    </a:p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a moment an event occurs, using a definable fraction-of-a-second percision. Value adjusted to the user’s session time zone (available in ORACLE and MYSQL)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truth values: TRUE, FALSE, or UNKNOWN.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5532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AFC3-1642-EB9E-2DC4-C43C3A1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D6B9-DC3C-701E-A215-7EC3DC2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91242-203C-0538-1FC4-44489AD9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C561-A444-20F0-570B-D6F0DAB2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" y="18254"/>
            <a:ext cx="12127831" cy="1627983"/>
          </a:xfrm>
        </p:spPr>
        <p:txBody>
          <a:bodyPr>
            <a:normAutofit fontScale="90000"/>
          </a:bodyPr>
          <a:lstStyle/>
          <a:p>
            <a:r>
              <a:rPr lang="en-US" altLang="en-NP" sz="4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DDL, DML, DCL, and the database development process</a:t>
            </a:r>
            <a:br>
              <a:rPr lang="en-US" altLang="en-NP" sz="4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7048-A908-2EC1-8693-B02C3D5C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71E8-7E65-28C3-078E-28C8F416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C3FF-521A-1471-95D5-77B9B22C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4" descr="Noname.jpg">
            <a:extLst>
              <a:ext uri="{FF2B5EF4-FFF2-40B4-BE49-F238E27FC236}">
                <a16:creationId xmlns:a16="http://schemas.microsoft.com/office/drawing/2014/main" id="{F93CCB88-E4F5-7EF5-BA93-EACD96FC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1127125"/>
            <a:ext cx="71834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77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6F69-3C3A-64A1-EA18-62E8CCC7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Definition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6D55-51EE-81D2-ED22-7120D640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</a:t>
            </a:r>
          </a:p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CREATE statements:</a:t>
            </a:r>
          </a:p>
          <a:p>
            <a:pPr lvl="1"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 – defines a portion of the database owned by a particular user</a:t>
            </a:r>
          </a:p>
          <a:p>
            <a:pPr lvl="1"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– defines a new table and its columns</a:t>
            </a:r>
          </a:p>
          <a:p>
            <a:pPr lvl="1"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VIEW– defines a logical table from one or more tables or views</a:t>
            </a:r>
          </a:p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CREATE statements: </a:t>
            </a: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SET, COLLATION, TRANSLATION, ASSERTION, DOMAIN</a:t>
            </a:r>
            <a:endParaRPr lang="en-US" alt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0627-4D12-3FC3-4DC2-71EBAB5A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6883-94C4-F680-8008-D360EB7D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883B-AB10-CA83-D02A-A32B8291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E4F8-4C9B-251D-82E3-59E9E48A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Table Creation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054C-DB7C-0DBC-CAF9-3E6D9148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types for attributes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columns that can and cannot be null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columns that must be unique (candidate keys)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primary key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mates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default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constraints on columns (domain specifications)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the table and associated indexes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28C8-8E26-75D3-6CCF-4A27C617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16D2-3441-81A3-955D-A65CCC3D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A169-0324-21AE-3C05-CA8167CC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3A1-0FA6-640C-64E3-986BBB92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7.2. 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7883-F237-BD0F-52CF-E41FF147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are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rules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quality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ensure that the data insertion, updating, and other processes must be performed in such a way that data integrity is not affected.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integrity constraint is used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guard against accidental damage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Integrity Constraints are: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B523-17D6-BA5F-05D9-F83971AD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F61F-8D13-05E8-E143-3D73599C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B044-E292-3634-CD16-460376E9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3A1-0FA6-640C-64E3-986BBB92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7.2. Integrity Constraints(cont..)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7883-F237-BD0F-52CF-E41FF147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307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constraint defines a business rule on a column. All the rows in that column must satisfy this rule.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the data values of variables to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set, range, or list of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constraint can be applied for a single column or a group of columns.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value of SPI should be between 0 to 10.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constraint ensures all rows in the table contain a definite value for the column which is specified as not null. Which means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allowed.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name column should have some 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constraint ensures that a column or a group of columns in each row have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(unique)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column(s) can have a null value but the values cannot be duplicated.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enrollmentno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should have unique value.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B523-17D6-BA5F-05D9-F83971AD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F61F-8D13-05E8-E143-3D73599C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B044-E292-3634-CD16-460376E9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3A1-0FA6-640C-64E3-986BBB92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033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7.2. Integrity Constraints(cont..)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B523-17D6-BA5F-05D9-F83971AD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F61F-8D13-05E8-E143-3D73599C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B044-E292-3634-CD16-460376E9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611389-1365-1CA7-DCED-3C647623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445"/>
            <a:ext cx="11222621" cy="54929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constraint defines a column or combination of columns which uniquely identifies each row in the table.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 + Not null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enrollmentno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should have unique value as well as can’t be null.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(referential integrity constraint)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referential integrity constraint (foreign key) is specified between two tables.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referential integrity constraints, if a foreign key column in table 1 refers to the primary key column of table 2, then every value of the foreign key column in table 1 must be null or be available in primary key column of table 2.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BA2ED27-CBA6-FB00-9C13-ECEA94811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557379"/>
              </p:ext>
            </p:extLst>
          </p:nvPr>
        </p:nvGraphicFramePr>
        <p:xfrm>
          <a:off x="1545959" y="4872266"/>
          <a:ext cx="3349602" cy="14374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899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DeptID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92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Doshi</a:t>
                      </a:r>
                      <a:endParaRPr lang="en-US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92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Vyash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93B385D3-FA90-22B9-D288-74A9C8732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120803"/>
              </p:ext>
            </p:extLst>
          </p:nvPr>
        </p:nvGraphicFramePr>
        <p:xfrm>
          <a:off x="6320129" y="4861587"/>
          <a:ext cx="3441696" cy="14374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899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92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Raj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92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Meet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BADAEA-1CBD-FAEE-68B5-C212970C9F34}"/>
              </a:ext>
            </a:extLst>
          </p:cNvPr>
          <p:cNvCxnSpPr>
            <a:cxnSpLocks/>
          </p:cNvCxnSpPr>
          <p:nvPr/>
        </p:nvCxnSpPr>
        <p:spPr>
          <a:xfrm>
            <a:off x="2147607" y="4205766"/>
            <a:ext cx="674212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8184D1-4EDE-593C-58DB-F136AABCF1BF}"/>
              </a:ext>
            </a:extLst>
          </p:cNvPr>
          <p:cNvCxnSpPr>
            <a:cxnSpLocks/>
          </p:cNvCxnSpPr>
          <p:nvPr/>
        </p:nvCxnSpPr>
        <p:spPr>
          <a:xfrm>
            <a:off x="8889732" y="4205766"/>
            <a:ext cx="0" cy="6665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CAA8177-0262-4B7A-6160-84D7A6C989BF}"/>
              </a:ext>
            </a:extLst>
          </p:cNvPr>
          <p:cNvSpPr/>
          <p:nvPr/>
        </p:nvSpPr>
        <p:spPr>
          <a:xfrm>
            <a:off x="4634614" y="4304915"/>
            <a:ext cx="1433679" cy="353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Foreign Key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678773-01B3-E02C-C0B8-8706D8F77701}"/>
              </a:ext>
            </a:extLst>
          </p:cNvPr>
          <p:cNvCxnSpPr>
            <a:cxnSpLocks/>
          </p:cNvCxnSpPr>
          <p:nvPr/>
        </p:nvCxnSpPr>
        <p:spPr>
          <a:xfrm>
            <a:off x="2147607" y="4205766"/>
            <a:ext cx="0" cy="6665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9F27-0E59-63EC-F5B4-FD2C02D4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syntax for CREATE TABLE statement used in data definition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3EF5-B636-19AE-0F72-8AEBF332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9742-60AD-956D-371F-2520853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253A-E7CC-9225-7775-50E52404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Noname.jpg">
            <a:extLst>
              <a:ext uri="{FF2B5EF4-FFF2-40B4-BE49-F238E27FC236}">
                <a16:creationId xmlns:a16="http://schemas.microsoft.com/office/drawing/2014/main" id="{A95BC0C0-2E0E-11EC-94ED-51A63ED67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60" y="1325563"/>
            <a:ext cx="6418262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96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374-6F3C-AF67-F1AA-292A6A6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7.3. Changing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0B68-CBC0-811D-359D-FD632BCC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statement allows you to change column specifications: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7A92-5636-29D1-1FB9-AAE7B419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35A6-8D9A-2AC2-9377-D4009A39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0E81-C9D4-8689-FE59-7A33414E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4" descr="Noname.gif">
            <a:extLst>
              <a:ext uri="{FF2B5EF4-FFF2-40B4-BE49-F238E27FC236}">
                <a16:creationId xmlns:a16="http://schemas.microsoft.com/office/drawing/2014/main" id="{B37D85FC-76CE-0CE7-5269-BE2CA0C3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7" y="2235119"/>
            <a:ext cx="47593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4B26A-E9A7-BA0F-5B5D-55D3E4824C95}"/>
              </a:ext>
            </a:extLst>
          </p:cNvPr>
          <p:cNvSpPr txBox="1"/>
          <p:nvPr/>
        </p:nvSpPr>
        <p:spPr>
          <a:xfrm>
            <a:off x="797013" y="3004219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Actions:</a:t>
            </a:r>
          </a:p>
        </p:txBody>
      </p:sp>
      <p:pic>
        <p:nvPicPr>
          <p:cNvPr id="10" name="Picture 5" descr="Noname.gif">
            <a:extLst>
              <a:ext uri="{FF2B5EF4-FFF2-40B4-BE49-F238E27FC236}">
                <a16:creationId xmlns:a16="http://schemas.microsoft.com/office/drawing/2014/main" id="{49139380-AF50-8641-6129-9C853A80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7" y="3139156"/>
            <a:ext cx="505777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CB68E6-736F-3DA3-8EA8-15081D557DE8}"/>
              </a:ext>
            </a:extLst>
          </p:cNvPr>
          <p:cNvSpPr txBox="1"/>
          <p:nvPr/>
        </p:nvSpPr>
        <p:spPr>
          <a:xfrm>
            <a:off x="838200" y="4920330"/>
            <a:ext cx="6098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(adding a new column with a default value):</a:t>
            </a:r>
          </a:p>
        </p:txBody>
      </p:sp>
      <p:pic>
        <p:nvPicPr>
          <p:cNvPr id="13" name="Picture 6" descr="Noname.gif">
            <a:extLst>
              <a:ext uri="{FF2B5EF4-FFF2-40B4-BE49-F238E27FC236}">
                <a16:creationId xmlns:a16="http://schemas.microsoft.com/office/drawing/2014/main" id="{15500D4E-C783-79C4-92C2-94B5909EA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21" y="5402940"/>
            <a:ext cx="66675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9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584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324EFC-FF85-3487-77D2-0C18A1747E44}"/>
              </a:ext>
            </a:extLst>
          </p:cNvPr>
          <p:cNvSpPr txBox="1">
            <a:spLocks/>
          </p:cNvSpPr>
          <p:nvPr/>
        </p:nvSpPr>
        <p:spPr>
          <a:xfrm>
            <a:off x="1692106" y="4161644"/>
            <a:ext cx="8975894" cy="6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Adhikari</a:t>
            </a:r>
          </a:p>
        </p:txBody>
      </p:sp>
    </p:spTree>
    <p:extLst>
      <p:ext uri="{BB962C8B-B14F-4D97-AF65-F5344CB8AC3E}">
        <p14:creationId xmlns:p14="http://schemas.microsoft.com/office/powerpoint/2010/main" val="2115037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418D-8A79-CEF0-172B-A74DA1C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7.4. Removing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364C-9667-15FB-2A4A-011F9FE3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statement allows you to remove tables from your schema:</a:t>
            </a:r>
          </a:p>
          <a:p>
            <a:pPr lvl="1" algn="ctr"/>
            <a:r>
              <a:rPr lang="en-US" altLang="en-NP" sz="3200" dirty="0">
                <a:solidFill>
                  <a:srgbClr val="FF0000"/>
                </a:solidFill>
              </a:rPr>
              <a:t>DROP TABLE CUSTOMER_T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9E77-5521-3BAF-B94A-E1BA3BC9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D12E-F90C-1B0F-EF73-8F7C7149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F10B-57A3-2E0C-133E-804C3719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8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CF6C-BB1D-CE25-AA38-73816C41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7.5. Insert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962E-52A5-D34F-EDD9-3929C0D8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CC39-5189-FF5F-801C-1ABD2F6D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6A7B-1911-EDD1-2A35-CE08F59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725B97-6023-4185-8702-E7C4E6AA0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55725"/>
            <a:ext cx="11201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one or more rows to a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into a table</a:t>
            </a:r>
          </a:p>
          <a:p>
            <a:pPr eaLnBrk="1" hangingPunct="1">
              <a:lnSpc>
                <a:spcPct val="90000"/>
              </a:lnSpc>
            </a:pPr>
            <a:endParaRPr lang="en-US" altLang="en-NP" sz="2800" dirty="0"/>
          </a:p>
          <a:p>
            <a:pPr eaLnBrk="1" hangingPunct="1">
              <a:lnSpc>
                <a:spcPct val="90000"/>
              </a:lnSpc>
            </a:pPr>
            <a:endParaRPr lang="en-US" altLang="en-NP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record that has some null attributes requires identifying the fields that actually get data</a:t>
            </a:r>
          </a:p>
          <a:p>
            <a:pPr eaLnBrk="1" hangingPunct="1">
              <a:lnSpc>
                <a:spcPct val="90000"/>
              </a:lnSpc>
            </a:pPr>
            <a:endParaRPr lang="en-US" altLang="en-NP" sz="2800" dirty="0"/>
          </a:p>
          <a:p>
            <a:pPr eaLnBrk="1" hangingPunct="1">
              <a:lnSpc>
                <a:spcPct val="90000"/>
              </a:lnSpc>
            </a:pPr>
            <a:endParaRPr lang="en-US" altLang="en-NP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from another table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520BE6-95EE-9BF1-0DBC-12E5C5CBD7DA}"/>
              </a:ext>
            </a:extLst>
          </p:cNvPr>
          <p:cNvSpPr txBox="1">
            <a:spLocks/>
          </p:cNvSpPr>
          <p:nvPr/>
        </p:nvSpPr>
        <p:spPr bwMode="auto">
          <a:xfrm>
            <a:off x="9753600" y="6610350"/>
            <a:ext cx="7588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 sz="18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 sz="18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 sz="18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 sz="18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 sz="1800" kern="120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02DB6B-D575-4146-B0D1-A74297CE3F5E}" type="slidenum">
              <a:rPr lang="en-US" altLang="en-NP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NP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10" name="Picture 4" descr="Noname.gif">
            <a:extLst>
              <a:ext uri="{FF2B5EF4-FFF2-40B4-BE49-F238E27FC236}">
                <a16:creationId xmlns:a16="http://schemas.microsoft.com/office/drawing/2014/main" id="{E31E9581-C7CA-7A70-D98C-5A75954D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332038"/>
            <a:ext cx="831691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Noname.gif">
            <a:extLst>
              <a:ext uri="{FF2B5EF4-FFF2-40B4-BE49-F238E27FC236}">
                <a16:creationId xmlns:a16="http://schemas.microsoft.com/office/drawing/2014/main" id="{665A448D-751B-1325-ED3B-BE85CA8D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04" y="3922713"/>
            <a:ext cx="629761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Noname.gif">
            <a:extLst>
              <a:ext uri="{FF2B5EF4-FFF2-40B4-BE49-F238E27FC236}">
                <a16:creationId xmlns:a16="http://schemas.microsoft.com/office/drawing/2014/main" id="{71B55F35-656F-1C7D-954F-7814A6D52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84" y="5322888"/>
            <a:ext cx="43592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13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5180-44BA-90F3-8C23-C91AC925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7.6. Delete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7D44-FDFF-3339-A800-11FF2D88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2D76-3BC3-6946-EFB5-0E911E94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6E2-B61D-3510-2689-FBF9DAAC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883D19-9164-4203-41EE-B7E0DD56B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270524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rows from a table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certain rows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CUSTOMER_T WHERE CUSTOMERSTATE = ‘HI’;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all rows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CUSTOMER_T;</a:t>
            </a:r>
          </a:p>
        </p:txBody>
      </p:sp>
    </p:spTree>
    <p:extLst>
      <p:ext uri="{BB962C8B-B14F-4D97-AF65-F5344CB8AC3E}">
        <p14:creationId xmlns:p14="http://schemas.microsoft.com/office/powerpoint/2010/main" val="72713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4ADE-2F65-610B-E3AE-4D61E0CA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7.7. 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F4D9-67C7-75DE-07D2-689F1B82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Modifies data in existing rows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0F30-2904-EB2A-0AEB-22B073C3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F179-251E-075D-340A-20111ED4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5FC-07B1-8197-8963-01C91F81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4" descr="Noname.gif">
            <a:extLst>
              <a:ext uri="{FF2B5EF4-FFF2-40B4-BE49-F238E27FC236}">
                <a16:creationId xmlns:a16="http://schemas.microsoft.com/office/drawing/2014/main" id="{314C6B86-FDD0-9BE9-F18B-D9454B27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3" y="2562483"/>
            <a:ext cx="6410325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5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6423-9BDE-27DE-A567-CFDBFB3C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Schema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E368-E30B-ADCB-91F9-117E6BE9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7789" cy="435133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N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processing/storage efficiency: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organizations for base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organizations for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maintenance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random/sequential access to base table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NAME_IDX ON CUSTOMER_T(CUSTOMERNAME)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an index for the CUSTOMERNAME field of the CUSTOMER_T table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E89D-79F5-DB3B-7F5B-CF8415D5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FAF0-9F5A-8EE0-6374-057963FB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310B-E0FB-AF48-C409-F39C44C0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77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35A6-7670-3739-9C67-95FE4807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0305-2411-39E9-B8A4-CD949E39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queries on single or multiple tables</a:t>
            </a:r>
          </a:p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Clauses of the SELECT statement:</a:t>
            </a:r>
          </a:p>
          <a:p>
            <a:pPr lvl="1"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lvl="2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columns (and expressions) to be returned from the query</a:t>
            </a:r>
          </a:p>
          <a:p>
            <a:pPr lvl="1"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lvl="2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table(s) or view(s) from which data will be obtained</a:t>
            </a:r>
          </a:p>
          <a:p>
            <a:pPr lvl="1"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2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conditions under which a row will be included in the result</a:t>
            </a:r>
          </a:p>
          <a:p>
            <a:pPr lvl="1"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</a:p>
          <a:p>
            <a:pPr lvl="2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categorization of results </a:t>
            </a:r>
          </a:p>
          <a:p>
            <a:pPr lvl="1"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</a:p>
          <a:p>
            <a:pPr lvl="2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conditions under which a category (group) will be included</a:t>
            </a:r>
          </a:p>
          <a:p>
            <a:pPr lvl="1"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</a:p>
          <a:p>
            <a:pPr lvl="2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 the result according to specified criteria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E90B-EA72-406C-86DC-DFF0E5E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F4D2-4E04-4555-F091-865795D7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51A4-042A-DF18-E99F-22B98CD7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0592-3029-59F0-4C18-F0B3945B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9.1. Select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E453-F593-1E68-E4A0-16DDC7F6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9573" cy="4351338"/>
          </a:xfrm>
        </p:spPr>
        <p:txBody>
          <a:bodyPr/>
          <a:lstStyle/>
          <a:p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products with standard price less than $275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ED5E-D6DC-4BE7-5BC7-007C2CBB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6207-D6AB-B84D-DC1D-3D187C5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A982-3402-031B-7CE6-EE99619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Noname.gif">
            <a:extLst>
              <a:ext uri="{FF2B5EF4-FFF2-40B4-BE49-F238E27FC236}">
                <a16:creationId xmlns:a16="http://schemas.microsoft.com/office/drawing/2014/main" id="{DE442AC7-22E6-A1A2-6E39-27A06C810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0" y="2545234"/>
            <a:ext cx="551973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99244E-C83B-A9F6-A9B7-4C2DFE3ED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44254"/>
              </p:ext>
            </p:extLst>
          </p:nvPr>
        </p:nvGraphicFramePr>
        <p:xfrm>
          <a:off x="6952778" y="2631277"/>
          <a:ext cx="4576162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081">
                  <a:extLst>
                    <a:ext uri="{9D8B030D-6E8A-4147-A177-3AD203B41FA5}">
                      <a16:colId xmlns:a16="http://schemas.microsoft.com/office/drawing/2014/main" val="1231009614"/>
                    </a:ext>
                  </a:extLst>
                </a:gridCol>
                <a:gridCol w="2288081">
                  <a:extLst>
                    <a:ext uri="{9D8B030D-6E8A-4147-A177-3AD203B41FA5}">
                      <a16:colId xmlns:a16="http://schemas.microsoft.com/office/drawing/2014/main" val="1473591845"/>
                    </a:ext>
                  </a:extLst>
                </a:gridCol>
              </a:tblGrid>
              <a:tr h="333512">
                <a:tc>
                  <a:txBody>
                    <a:bodyPr/>
                    <a:lstStyle/>
                    <a:p>
                      <a:r>
                        <a:rPr lang="en-NP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6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05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9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P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62145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2CA9478A-8E32-3FDC-EA9B-D7D4C9AB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47" y="4844277"/>
            <a:ext cx="5651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NP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Table : Comparison Operators in SQL</a:t>
            </a:r>
          </a:p>
        </p:txBody>
      </p:sp>
    </p:spTree>
    <p:extLst>
      <p:ext uri="{BB962C8B-B14F-4D97-AF65-F5344CB8AC3E}">
        <p14:creationId xmlns:p14="http://schemas.microsoft.com/office/powerpoint/2010/main" val="304217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DC61-C86F-B234-89B4-4C77B9F3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9.2. Select example using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6C7F-1D30-4277-2ED5-0FE572CD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43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COUNT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totals</a:t>
            </a: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ORDERLINE_T</a:t>
            </a:r>
          </a:p>
          <a:p>
            <a:pPr marL="457200" lvl="1" indent="0" algn="ctr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ORDERID = 1004;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8C27-BD6B-501D-C1FB-4BA900BF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A690-4689-D310-9CA6-05BA7BC2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71B-E979-5BF2-D427-95647E2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929CE-8B40-7246-0606-A3C0C5D81A15}"/>
              </a:ext>
            </a:extLst>
          </p:cNvPr>
          <p:cNvSpPr txBox="1"/>
          <p:nvPr/>
        </p:nvSpPr>
        <p:spPr>
          <a:xfrm>
            <a:off x="3172596" y="5418453"/>
            <a:ext cx="6098058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with aggregate functions you can’t have single-valued columns included in the SELECT clause, unless they are included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12219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22DD-581A-CEAC-3519-B79D1C47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9.3. Sorting results with ORDER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C07B-4735-63D3-EF30-271E120C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results first by STATE, and within a state by the CUSTOMER NAME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32B-333D-D99C-698D-3DC31028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5A14-639C-79F9-30F1-8D11A94E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A42B-B7E1-3348-6341-8486E885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5" descr="Noname.gif">
            <a:extLst>
              <a:ext uri="{FF2B5EF4-FFF2-40B4-BE49-F238E27FC236}">
                <a16:creationId xmlns:a16="http://schemas.microsoft.com/office/drawing/2014/main" id="{A340232D-548E-D421-DFBC-F81BBDD3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56" y="2779713"/>
            <a:ext cx="837088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F43F56-C8F3-CC7F-59BD-E94FA2DE0430}"/>
              </a:ext>
            </a:extLst>
          </p:cNvPr>
          <p:cNvSpPr txBox="1"/>
          <p:nvPr/>
        </p:nvSpPr>
        <p:spPr>
          <a:xfrm>
            <a:off x="3581400" y="5388570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NP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Note: the IN operator in this example allows you to include rows whose </a:t>
            </a:r>
            <a:r>
              <a:rPr lang="en-US" altLang="en-NP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CustomerState</a:t>
            </a:r>
            <a:r>
              <a:rPr lang="en-US" altLang="en-NP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is either FL, TX, CA, or HI. It is more efficient than separate OR conditions.</a:t>
            </a:r>
          </a:p>
        </p:txBody>
      </p:sp>
    </p:spTree>
    <p:extLst>
      <p:ext uri="{BB962C8B-B14F-4D97-AF65-F5344CB8AC3E}">
        <p14:creationId xmlns:p14="http://schemas.microsoft.com/office/powerpoint/2010/main" val="406962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C7CF-CB5D-0CAD-5519-28B8A830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2" y="0"/>
            <a:ext cx="11172568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9.4. Categorizing results using Group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89A6-527B-0CD9-FD2E-A463C62D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178"/>
            <a:ext cx="10515600" cy="5027785"/>
          </a:xfrm>
        </p:spPr>
        <p:txBody>
          <a:bodyPr/>
          <a:lstStyle/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 with aggregate functions</a:t>
            </a:r>
          </a:p>
          <a:p>
            <a:pPr lvl="1" eaLnBrk="1" hangingPunct="1"/>
            <a:r>
              <a:rPr lang="en-US" altLang="en-NP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 aggregate</a:t>
            </a:r>
            <a:r>
              <a:rPr lang="en-US" altLang="en-N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value returned from SQL query with aggregate function</a:t>
            </a:r>
          </a:p>
          <a:p>
            <a:pPr lvl="1" eaLnBrk="1" hangingPunct="1"/>
            <a:r>
              <a:rPr lang="en-US" altLang="en-NP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aggregate</a:t>
            </a: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values returned from SQL query with aggregate function (via GROUP BY)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0A3C-9DA1-1B4E-E4C6-B1531013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D47C-0255-3575-165E-55B74DB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F71F-E636-D50F-71C5-9815F9C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4" descr="Noname.gif">
            <a:extLst>
              <a:ext uri="{FF2B5EF4-FFF2-40B4-BE49-F238E27FC236}">
                <a16:creationId xmlns:a16="http://schemas.microsoft.com/office/drawing/2014/main" id="{9E9E01CE-5634-BF4B-1882-5AE875A9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22" y="3429000"/>
            <a:ext cx="77978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372C6B-9A4F-E157-17EF-8CD1440CC8C4}"/>
              </a:ext>
            </a:extLst>
          </p:cNvPr>
          <p:cNvSpPr txBox="1"/>
          <p:nvPr/>
        </p:nvSpPr>
        <p:spPr>
          <a:xfrm>
            <a:off x="3251887" y="5703880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 eaLnBrk="1" hangingPunct="1">
              <a:buFont typeface="Wingdings" pitchFamily="2" charset="2"/>
              <a:buNone/>
            </a:pPr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single-value fields with aggregate functions if they are included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233671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you?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5511"/>
            <a:ext cx="10515600" cy="37114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terms</a:t>
            </a:r>
          </a:p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history and role of SQL </a:t>
            </a:r>
          </a:p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database using SQL data definition language</a:t>
            </a:r>
          </a:p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single table queries using SQL</a:t>
            </a:r>
          </a:p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referential integrity using SQL</a:t>
            </a:r>
          </a:p>
          <a:p>
            <a:pPr eaLnBrk="1" hangingPunct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51" y="246186"/>
            <a:ext cx="2057400" cy="22193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CC08-7EDA-4B2C-9CB9-22DEA84ACF68}" type="datetime1">
              <a:rPr lang="en-US" smtClean="0"/>
              <a:t>6/26/23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C0D8-94F1-D7D2-CD2C-47F0697C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2" y="0"/>
            <a:ext cx="11257006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9.5. Qualifying results by categories using the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92FB-68D9-5CBB-6D13-0C5966AF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 with GROUP BY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5271-2A98-2050-3194-C6EC549E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07F3-E6CC-5C93-9472-96A8B155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1050-CE35-4588-D8CD-91AC19D9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4" descr="Noname.gif">
            <a:extLst>
              <a:ext uri="{FF2B5EF4-FFF2-40B4-BE49-F238E27FC236}">
                <a16:creationId xmlns:a16="http://schemas.microsoft.com/office/drawing/2014/main" id="{9C33DEE3-6A4A-9636-F827-A9CB1E87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56" y="2287587"/>
            <a:ext cx="82169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477B4F-0EF3-A776-3CED-6324E9D53EBC}"/>
              </a:ext>
            </a:extLst>
          </p:cNvPr>
          <p:cNvSpPr txBox="1"/>
          <p:nvPr/>
        </p:nvSpPr>
        <p:spPr>
          <a:xfrm>
            <a:off x="3197311" y="5343327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WHERE clause, but it operates on groups (categories), not on individual rows. Here, only those groups with total numbers greater than 1 will be included in final result.</a:t>
            </a:r>
          </a:p>
        </p:txBody>
      </p:sp>
    </p:spTree>
    <p:extLst>
      <p:ext uri="{BB962C8B-B14F-4D97-AF65-F5344CB8AC3E}">
        <p14:creationId xmlns:p14="http://schemas.microsoft.com/office/powerpoint/2010/main" val="2015158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does SQL stand for, and what is its purpose?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 of a database and its importance in managing data.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role of Data Definition Language (DDL) in SQL?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purpose of primary keys and how they are defined in SQL.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28" y="207401"/>
            <a:ext cx="1865376" cy="16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 on 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6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are qualified for SQL!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21418"/>
              </p:ext>
            </p:extLst>
          </p:nvPr>
        </p:nvGraphicFramePr>
        <p:xfrm>
          <a:off x="6004956" y="3013018"/>
          <a:ext cx="234632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346120" imgH="2474280" progId="MS_ClipArt_Gallery.5">
                  <p:embed/>
                </p:oleObj>
              </mc:Choice>
              <mc:Fallback>
                <p:oleObj name="Clip" r:id="rId2" imgW="2346120" imgH="2474280" progId="MS_ClipArt_Gallery.5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956" y="3013018"/>
                        <a:ext cx="234632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10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7A7-3C39-83AE-1916-3B43EB9E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SQL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8DC9-16E7-0A5F-77B6-CCB4B08B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for relational database management systems (RDBMS)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database management system that manages data as a collection of tables in which all relationships are represented by common values in related tables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8DA3-D10B-6822-A9FF-7A2A52B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2291-8227-F96E-59BF-E07610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6E1B-C709-ADF5-69EF-1F61C90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7A7-3C39-83AE-1916-3B43EB9E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History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8DC9-16E7-0A5F-77B6-CCB4B08B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32"/>
            <a:ext cx="10515600" cy="45647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1970–E. F. Codd develops relational database concept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1974-1979–System R with Sequel (later SQL) created at IBM Research Lab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1979–Oracle markets first relational DB with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 – SQL/DS first available RDBMS system on DOS/VSE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followed: INGRES (1981), IDM (1982), DG/SGL (1984), Sybase (1986)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1986–ANSI SQL standard released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1989, 1992, 1999, 2003, 2006, 2008–Major ANSI standard updates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Current–SQL is supported by most major database vendors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8DA3-D10B-6822-A9FF-7A2A52B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2291-8227-F96E-59BF-E07610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6E1B-C709-ADF5-69EF-1F61C90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7A7-3C39-83AE-1916-3B43EB9E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SQL Standard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8DC9-16E7-0A5F-77B6-CCB4B08B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32"/>
            <a:ext cx="10515600" cy="456473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syntax/semantics for data definition and manipulation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 structures and basic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portability of database definition and application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minimal (level 1) and complete (level 2)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later growth/enhancement to standard (referential integrity, transaction management,  user-defined functions, extended join operations, national character sets)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8DA3-D10B-6822-A9FF-7A2A52B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2291-8227-F96E-59BF-E07610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6E1B-C709-ADF5-69EF-1F61C90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7A7-3C39-83AE-1916-3B43EB9E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136525"/>
            <a:ext cx="11606463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 Standardized Relational Language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8DC9-16E7-0A5F-77B6-CCB4B08B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32"/>
            <a:ext cx="10515600" cy="45647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training costs</a:t>
            </a:r>
          </a:p>
          <a:p>
            <a:pPr eaLnBrk="1" hangingPunct="1"/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eaLnBrk="1" hangingPunct="1"/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portability</a:t>
            </a:r>
          </a:p>
          <a:p>
            <a:pPr eaLnBrk="1" hangingPunct="1"/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longevity</a:t>
            </a:r>
          </a:p>
          <a:p>
            <a:pPr eaLnBrk="1" hangingPunct="1"/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dependence on a single vendor</a:t>
            </a:r>
          </a:p>
          <a:p>
            <a:pPr eaLnBrk="1" hangingPunct="1"/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Cross-system communication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8DA3-D10B-6822-A9FF-7A2A52B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2291-8227-F96E-59BF-E07610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6E1B-C709-ADF5-69EF-1F61C90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7A7-3C39-83AE-1916-3B43EB9E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136525"/>
            <a:ext cx="10968789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SQL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8DC9-16E7-0A5F-77B6-CCB4B08B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00588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N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N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schemas that constitute the description of 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US" altLang="en-N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N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that contains descriptions of objects created by a user (base tables, views, constraints)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that define a database, including creating, altering, and dropping tables and establishing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that maintain and query 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Control Language (DCL)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that control a database, including administering privileges and committing data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8DA3-D10B-6822-A9FF-7A2A52B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2291-8227-F96E-59BF-E07610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6E1B-C709-ADF5-69EF-1F61C90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7A7-3C39-83AE-1916-3B43EB9E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32" y="136525"/>
            <a:ext cx="11634536" cy="1564105"/>
          </a:xfrm>
        </p:spPr>
        <p:txBody>
          <a:bodyPr>
            <a:normAutofit fontScale="90000"/>
          </a:bodyPr>
          <a:lstStyle/>
          <a:p>
            <a:r>
              <a:rPr lang="en-US" altLang="en-NP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simplified schematic of a typical SQL environment, as described by the SQL: 2008 standard</a:t>
            </a:r>
            <a:br>
              <a:rPr lang="en-US" altLang="en-NP" sz="4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8DA3-D10B-6822-A9FF-7A2A52B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2291-8227-F96E-59BF-E07610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Week-2,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6E1B-C709-ADF5-69EF-1F61C90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7" descr="Noname.jpg">
            <a:extLst>
              <a:ext uri="{FF2B5EF4-FFF2-40B4-BE49-F238E27FC236}">
                <a16:creationId xmlns:a16="http://schemas.microsoft.com/office/drawing/2014/main" id="{5862BF19-C573-2B12-562F-5F487DFB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564105"/>
            <a:ext cx="62103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47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17357</TotalTime>
  <Words>2199</Words>
  <Application>Microsoft Macintosh PowerPoint</Application>
  <PresentationFormat>Widescreen</PresentationFormat>
  <Paragraphs>355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Clip</vt:lpstr>
      <vt:lpstr>PowerPoint Presentation</vt:lpstr>
      <vt:lpstr>Introduction to SQL</vt:lpstr>
      <vt:lpstr>What’s in it for you?</vt:lpstr>
      <vt:lpstr>1. SQL Overview</vt:lpstr>
      <vt:lpstr>2. History of SQL</vt:lpstr>
      <vt:lpstr>3. Purpose of SQL Standard</vt:lpstr>
      <vt:lpstr>4. Benefits of a Standardized Relational Language</vt:lpstr>
      <vt:lpstr>5. SQL Environment</vt:lpstr>
      <vt:lpstr>A simplified schematic of a typical SQL environment, as described by the SQL: 2008 standard </vt:lpstr>
      <vt:lpstr>6. SQL Data Types</vt:lpstr>
      <vt:lpstr>6. SQL Data Types(cont..)</vt:lpstr>
      <vt:lpstr>DDL, DML, DCL, and the database development process </vt:lpstr>
      <vt:lpstr>7. SQL Database Definition</vt:lpstr>
      <vt:lpstr>7.1. Steps in Table Creation</vt:lpstr>
      <vt:lpstr>7.2. Integrity Constraints</vt:lpstr>
      <vt:lpstr>7.2. Integrity Constraints(cont..)</vt:lpstr>
      <vt:lpstr>7.2. Integrity Constraints(cont..)</vt:lpstr>
      <vt:lpstr>General syntax for CREATE TABLE statement used in data definition language</vt:lpstr>
      <vt:lpstr>7.3. Changing Tables</vt:lpstr>
      <vt:lpstr>7.4. Removing Tables</vt:lpstr>
      <vt:lpstr>7.5. Insert Statement</vt:lpstr>
      <vt:lpstr>7.6. Delete Statement</vt:lpstr>
      <vt:lpstr>7.7. Update Statement</vt:lpstr>
      <vt:lpstr>8. Schema Definition</vt:lpstr>
      <vt:lpstr>9. Select Statement</vt:lpstr>
      <vt:lpstr>9.1. Select Example</vt:lpstr>
      <vt:lpstr>9.2. Select example using a Function</vt:lpstr>
      <vt:lpstr>9.3. Sorting results with ORDER BY Clause</vt:lpstr>
      <vt:lpstr>9.4. Categorizing results using Group BY Clause</vt:lpstr>
      <vt:lpstr>9.5. Qualifying results by categories using the Having Clause</vt:lpstr>
      <vt:lpstr>Challenge Question</vt:lpstr>
      <vt:lpstr>In Workshop</vt:lpstr>
      <vt:lpstr>At the end…….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and Descriptive Statistics for Exploring Data</dc:title>
  <dc:creator>Anmol adhi</dc:creator>
  <cp:lastModifiedBy>Adhikari, Anmol</cp:lastModifiedBy>
  <cp:revision>159</cp:revision>
  <dcterms:created xsi:type="dcterms:W3CDTF">2022-11-03T06:46:28Z</dcterms:created>
  <dcterms:modified xsi:type="dcterms:W3CDTF">2023-06-26T09:25:50Z</dcterms:modified>
</cp:coreProperties>
</file>