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306" r:id="rId2"/>
    <p:sldId id="256" r:id="rId3"/>
    <p:sldId id="257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1" r:id="rId14"/>
    <p:sldId id="332" r:id="rId15"/>
    <p:sldId id="330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61" r:id="rId45"/>
    <p:sldId id="362" r:id="rId46"/>
    <p:sldId id="363" r:id="rId47"/>
    <p:sldId id="315" r:id="rId48"/>
    <p:sldId id="303" r:id="rId49"/>
    <p:sldId id="30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1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2E4700-5C6F-4187-86BE-54CC3BFC9795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IN"/>
        </a:p>
      </dgm:t>
    </dgm:pt>
    <dgm:pt modelId="{2180E180-2E9D-4B8B-A644-F4EF5EBFE9C8}" type="parTrans" cxnId="{558B7806-2DB4-4456-8B60-6699BC0114F0}">
      <dgm:prSet/>
      <dgm:spPr/>
      <dgm:t>
        <a:bodyPr/>
        <a:lstStyle/>
        <a:p>
          <a:endParaRPr lang="en-IN"/>
        </a:p>
      </dgm:t>
    </dgm:pt>
    <dgm:pt modelId="{E3AF56D4-315F-499E-93CC-E044E91F70AB}">
      <dgm:prSet phldrT="[Text]"/>
      <dgm:spPr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  <dgm:t>
        <a:bodyPr/>
        <a:lstStyle/>
        <a:p>
          <a:r>
            <a:rPr lang="en-IN"/>
            <a:t>Hierarchical Model</a:t>
          </a:r>
        </a:p>
      </dgm:t>
    </dgm:pt>
    <dgm:pt modelId="{BF551821-BC20-4D54-A777-05AD809368A1}" type="sibTrans" cxnId="{558B7806-2DB4-4456-8B60-6699BC0114F0}">
      <dgm:prSet/>
      <dgm:spPr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  <dgm:t>
        <a:bodyPr/>
        <a:lstStyle/>
        <a:p>
          <a:endParaRPr lang="en-IN"/>
        </a:p>
      </dgm:t>
    </dgm:pt>
    <dgm:pt modelId="{E4715303-3D9A-45F0-802F-8786171AC9CD}" type="parTrans" cxnId="{D17637EC-0F47-4296-93B2-DB107A1AD3D0}">
      <dgm:prSet/>
      <dgm:spPr/>
      <dgm:t>
        <a:bodyPr/>
        <a:lstStyle/>
        <a:p>
          <a:endParaRPr lang="en-IN"/>
        </a:p>
      </dgm:t>
    </dgm:pt>
    <dgm:pt modelId="{CE46ED55-45A0-4ABF-9316-A016674E1A43}">
      <dgm:prSet/>
      <dgm:spPr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  <dgm:t>
        <a:bodyPr/>
        <a:lstStyle/>
        <a:p>
          <a:r>
            <a:rPr lang="en-IN"/>
            <a:t>Network Model</a:t>
          </a:r>
        </a:p>
      </dgm:t>
    </dgm:pt>
    <dgm:pt modelId="{2E650FCC-4E3C-4CF9-A744-FBE2B120DBFF}" type="sibTrans" cxnId="{D17637EC-0F47-4296-93B2-DB107A1AD3D0}">
      <dgm:prSet/>
      <dgm:spPr/>
      <dgm:t>
        <a:bodyPr/>
        <a:lstStyle/>
        <a:p>
          <a:endParaRPr lang="en-IN"/>
        </a:p>
      </dgm:t>
    </dgm:pt>
    <dgm:pt modelId="{61DC736F-3A7A-44FA-8925-34B48BF357E2}" type="parTrans" cxnId="{0FE72EFF-158C-4A82-A7AD-58D43C30C56A}">
      <dgm:prSet/>
      <dgm:spPr/>
      <dgm:t>
        <a:bodyPr/>
        <a:lstStyle/>
        <a:p>
          <a:endParaRPr lang="en-IN"/>
        </a:p>
      </dgm:t>
    </dgm:pt>
    <dgm:pt modelId="{0E7CAD4B-5942-416C-8AFC-2B37E215F9E9}">
      <dgm:prSet/>
      <dgm:spPr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  <dgm:t>
        <a:bodyPr/>
        <a:lstStyle/>
        <a:p>
          <a:r>
            <a:rPr lang="en-IN"/>
            <a:t>Entity-relationship Model</a:t>
          </a:r>
        </a:p>
      </dgm:t>
    </dgm:pt>
    <dgm:pt modelId="{8681B5B4-D331-4CB9-A3BB-BB95477BAA33}" type="sibTrans" cxnId="{0FE72EFF-158C-4A82-A7AD-58D43C30C56A}">
      <dgm:prSet/>
      <dgm:spPr/>
      <dgm:t>
        <a:bodyPr/>
        <a:lstStyle/>
        <a:p>
          <a:endParaRPr lang="en-IN"/>
        </a:p>
      </dgm:t>
    </dgm:pt>
    <dgm:pt modelId="{32A2CCD5-955A-4EFC-9644-6C9E9D31898E}" type="parTrans" cxnId="{25532CD4-268B-4222-B5DD-5D06F045AD4E}">
      <dgm:prSet/>
      <dgm:spPr/>
      <dgm:t>
        <a:bodyPr/>
        <a:lstStyle/>
        <a:p>
          <a:endParaRPr lang="en-IN"/>
        </a:p>
      </dgm:t>
    </dgm:pt>
    <dgm:pt modelId="{16E51CC1-3773-48A8-A3AE-29DAD8193836}">
      <dgm:prSet phldrT="[Text]"/>
      <dgm:spPr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  <dgm:t>
        <a:bodyPr/>
        <a:lstStyle/>
        <a:p>
          <a:r>
            <a:rPr lang="en-IN"/>
            <a:t>Relational Model</a:t>
          </a:r>
        </a:p>
      </dgm:t>
    </dgm:pt>
    <dgm:pt modelId="{E09989C1-0848-4BC2-9416-5C887E34CFD8}" type="sibTrans" cxnId="{25532CD4-268B-4222-B5DD-5D06F045AD4E}">
      <dgm:prSet/>
      <dgm:spPr/>
      <dgm:t>
        <a:bodyPr/>
        <a:lstStyle/>
        <a:p>
          <a:endParaRPr lang="en-IN"/>
        </a:p>
      </dgm:t>
    </dgm:pt>
    <dgm:pt modelId="{87539838-B5C9-4020-BA87-FB9A94C4CF54}" type="parTrans" cxnId="{FA71A377-DC1A-49A9-B13E-1A3130E0B49E}">
      <dgm:prSet/>
      <dgm:spPr/>
      <dgm:t>
        <a:bodyPr/>
        <a:lstStyle/>
        <a:p>
          <a:endParaRPr lang="en-IN"/>
        </a:p>
      </dgm:t>
    </dgm:pt>
    <dgm:pt modelId="{73E7AE22-5C36-4791-9DFE-ED355CB7745C}">
      <dgm:prSet phldrT="[Text]"/>
      <dgm:spPr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  <dgm:t>
        <a:bodyPr/>
        <a:lstStyle/>
        <a:p>
          <a:r>
            <a:rPr lang="en-IN"/>
            <a:t>Object-oriented database Model</a:t>
          </a:r>
        </a:p>
      </dgm:t>
    </dgm:pt>
    <dgm:pt modelId="{B12A38BB-696A-4755-8A67-C70DD6CA8530}" type="sibTrans" cxnId="{FA71A377-DC1A-49A9-B13E-1A3130E0B49E}">
      <dgm:prSet/>
      <dgm:spPr/>
      <dgm:t>
        <a:bodyPr/>
        <a:lstStyle/>
        <a:p>
          <a:endParaRPr lang="en-IN"/>
        </a:p>
      </dgm:t>
    </dgm:pt>
    <dgm:pt modelId="{73406D70-46F0-4FA8-BB26-FF5449CE774C}" type="pres">
      <dgm:prSet presAssocID="{362E4700-5C6F-4187-86BE-54CC3BFC9795}" presName="Name0" presStyleCnt="0">
        <dgm:presLayoutVars>
          <dgm:chMax val="7"/>
          <dgm:chPref val="7"/>
          <dgm:dir/>
        </dgm:presLayoutVars>
      </dgm:prSet>
      <dgm:spPr/>
    </dgm:pt>
    <dgm:pt modelId="{D7FDEBCF-2CEF-423C-8D67-38D563E88505}" type="pres">
      <dgm:prSet presAssocID="{362E4700-5C6F-4187-86BE-54CC3BFC9795}" presName="Name1" presStyleCnt="0"/>
      <dgm:spPr/>
    </dgm:pt>
    <dgm:pt modelId="{DE758332-8518-4BE7-B6AD-B7F4ABB65E8E}" type="pres">
      <dgm:prSet presAssocID="{362E4700-5C6F-4187-86BE-54CC3BFC9795}" presName="cycle" presStyleCnt="0"/>
      <dgm:spPr/>
    </dgm:pt>
    <dgm:pt modelId="{E7E1260E-6503-4CCD-BB8F-F52936E5FF7C}" type="pres">
      <dgm:prSet presAssocID="{362E4700-5C6F-4187-86BE-54CC3BFC9795}" presName="srcNode" presStyleLbl="node1" presStyleIdx="0" presStyleCnt="5"/>
      <dgm:spPr/>
    </dgm:pt>
    <dgm:pt modelId="{F118FF42-5F8B-4B2F-ADD2-DDCA8E7C54A2}" type="pres">
      <dgm:prSet presAssocID="{362E4700-5C6F-4187-86BE-54CC3BFC9795}" presName="conn" presStyleLbl="parChTrans1D2" presStyleIdx="0" presStyleCnt="1"/>
      <dgm:spPr/>
    </dgm:pt>
    <dgm:pt modelId="{EDC2CC1E-62C3-4075-B728-A79DEE6D9519}" type="pres">
      <dgm:prSet presAssocID="{362E4700-5C6F-4187-86BE-54CC3BFC9795}" presName="extraNode" presStyleLbl="node1" presStyleIdx="0" presStyleCnt="5"/>
      <dgm:spPr/>
    </dgm:pt>
    <dgm:pt modelId="{BB0A32E7-E397-4EC9-8539-F4CC2FFB64A2}" type="pres">
      <dgm:prSet presAssocID="{362E4700-5C6F-4187-86BE-54CC3BFC9795}" presName="dstNode" presStyleLbl="node1" presStyleIdx="0" presStyleCnt="5"/>
      <dgm:spPr/>
    </dgm:pt>
    <dgm:pt modelId="{92D2A2E8-1C5B-4912-B6CE-2F3674EAF03F}" type="pres">
      <dgm:prSet presAssocID="{E3AF56D4-315F-499E-93CC-E044E91F70AB}" presName="text_1" presStyleLbl="node1" presStyleIdx="0" presStyleCnt="5">
        <dgm:presLayoutVars>
          <dgm:bulletEnabled val="1"/>
        </dgm:presLayoutVars>
      </dgm:prSet>
      <dgm:spPr/>
    </dgm:pt>
    <dgm:pt modelId="{28DFDD6B-440B-4517-AC67-E22CBE158485}" type="pres">
      <dgm:prSet presAssocID="{E3AF56D4-315F-499E-93CC-E044E91F70AB}" presName="accent_1" presStyleCnt="0"/>
      <dgm:spPr/>
    </dgm:pt>
    <dgm:pt modelId="{647A0956-A11F-42F3-8EF0-1ACA79CA46D4}" type="pres">
      <dgm:prSet presAssocID="{E3AF56D4-315F-499E-93CC-E044E91F70AB}" presName="accentRepeatNode" presStyleLbl="solidFgAcc1" presStyleIdx="0" presStyleCnt="5"/>
      <dgm:spPr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</dgm:pt>
    <dgm:pt modelId="{97407C9B-69F0-4492-AFEB-5E2597E4F6E5}" type="pres">
      <dgm:prSet presAssocID="{CE46ED55-45A0-4ABF-9316-A016674E1A43}" presName="text_2" presStyleLbl="node1" presStyleIdx="1" presStyleCnt="5">
        <dgm:presLayoutVars>
          <dgm:bulletEnabled val="1"/>
        </dgm:presLayoutVars>
      </dgm:prSet>
      <dgm:spPr/>
    </dgm:pt>
    <dgm:pt modelId="{B07D792C-758E-4EEC-864F-6ED23C7C2AD0}" type="pres">
      <dgm:prSet presAssocID="{CE46ED55-45A0-4ABF-9316-A016674E1A43}" presName="accent_2" presStyleCnt="0"/>
      <dgm:spPr/>
    </dgm:pt>
    <dgm:pt modelId="{4AB534A4-5597-4433-9DCF-46C30F12C7FD}" type="pres">
      <dgm:prSet presAssocID="{CE46ED55-45A0-4ABF-9316-A016674E1A43}" presName="accentRepeatNode" presStyleLbl="solidFgAcc1" presStyleIdx="1" presStyleCnt="5"/>
      <dgm:spPr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</dgm:pt>
    <dgm:pt modelId="{E850241E-CA13-470B-AE1A-B516302DAA03}" type="pres">
      <dgm:prSet presAssocID="{0E7CAD4B-5942-416C-8AFC-2B37E215F9E9}" presName="text_3" presStyleLbl="node1" presStyleIdx="2" presStyleCnt="5">
        <dgm:presLayoutVars>
          <dgm:bulletEnabled val="1"/>
        </dgm:presLayoutVars>
      </dgm:prSet>
      <dgm:spPr/>
    </dgm:pt>
    <dgm:pt modelId="{A5601AEC-78EB-479B-887B-37F7103ABD66}" type="pres">
      <dgm:prSet presAssocID="{0E7CAD4B-5942-416C-8AFC-2B37E215F9E9}" presName="accent_3" presStyleCnt="0"/>
      <dgm:spPr/>
    </dgm:pt>
    <dgm:pt modelId="{1322E138-E914-43FB-88A7-0AD28D96E412}" type="pres">
      <dgm:prSet presAssocID="{0E7CAD4B-5942-416C-8AFC-2B37E215F9E9}" presName="accentRepeatNode" presStyleLbl="solidFgAcc1" presStyleIdx="2" presStyleCnt="5"/>
      <dgm:spPr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</dgm:pt>
    <dgm:pt modelId="{F9B36C30-F4DF-4899-8CDD-4CFCFD2D303A}" type="pres">
      <dgm:prSet presAssocID="{16E51CC1-3773-48A8-A3AE-29DAD8193836}" presName="text_4" presStyleLbl="node1" presStyleIdx="3" presStyleCnt="5">
        <dgm:presLayoutVars>
          <dgm:bulletEnabled val="1"/>
        </dgm:presLayoutVars>
      </dgm:prSet>
      <dgm:spPr/>
    </dgm:pt>
    <dgm:pt modelId="{40122F6D-4B22-4565-B8FE-DA53E231DB90}" type="pres">
      <dgm:prSet presAssocID="{16E51CC1-3773-48A8-A3AE-29DAD8193836}" presName="accent_4" presStyleCnt="0"/>
      <dgm:spPr/>
    </dgm:pt>
    <dgm:pt modelId="{43E74A54-D17E-4F0B-A87F-57BF09BD1842}" type="pres">
      <dgm:prSet presAssocID="{16E51CC1-3773-48A8-A3AE-29DAD8193836}" presName="accentRepeatNode" presStyleLbl="solidFgAcc1" presStyleIdx="3" presStyleCnt="5"/>
      <dgm:spPr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</dgm:pt>
    <dgm:pt modelId="{88172EDD-900C-43F4-AB81-DCA78A473CEB}" type="pres">
      <dgm:prSet presAssocID="{73E7AE22-5C36-4791-9DFE-ED355CB7745C}" presName="text_5" presStyleLbl="node1" presStyleIdx="4" presStyleCnt="5">
        <dgm:presLayoutVars>
          <dgm:bulletEnabled val="1"/>
        </dgm:presLayoutVars>
      </dgm:prSet>
      <dgm:spPr/>
    </dgm:pt>
    <dgm:pt modelId="{9CB6B157-2211-44A7-9E5F-3956B6F81529}" type="pres">
      <dgm:prSet presAssocID="{73E7AE22-5C36-4791-9DFE-ED355CB7745C}" presName="accent_5" presStyleCnt="0"/>
      <dgm:spPr/>
    </dgm:pt>
    <dgm:pt modelId="{187BA379-32F2-4214-B047-12403E23D4BC}" type="pres">
      <dgm:prSet presAssocID="{73E7AE22-5C36-4791-9DFE-ED355CB7745C}" presName="accentRepeatNode" presStyleLbl="solidFgAcc1" presStyleIdx="4" presStyleCnt="5"/>
      <dgm:spPr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</dgm:spPr>
    </dgm:pt>
  </dgm:ptLst>
  <dgm:cxnLst>
    <dgm:cxn modelId="{A214F005-6BB0-4429-8935-043435E53C71}" type="presOf" srcId="{BF551821-BC20-4D54-A777-05AD809368A1}" destId="{F118FF42-5F8B-4B2F-ADD2-DDCA8E7C54A2}" srcOrd="0" destOrd="0" presId="urn:microsoft.com/office/officeart/2008/layout/VerticalCurvedList"/>
    <dgm:cxn modelId="{558B7806-2DB4-4456-8B60-6699BC0114F0}" srcId="{362E4700-5C6F-4187-86BE-54CC3BFC9795}" destId="{E3AF56D4-315F-499E-93CC-E044E91F70AB}" srcOrd="0" destOrd="0" parTransId="{2180E180-2E9D-4B8B-A644-F4EF5EBFE9C8}" sibTransId="{BF551821-BC20-4D54-A777-05AD809368A1}"/>
    <dgm:cxn modelId="{E278B511-E15B-4070-A2CD-DB8929BDAEAF}" type="presOf" srcId="{73E7AE22-5C36-4791-9DFE-ED355CB7745C}" destId="{88172EDD-900C-43F4-AB81-DCA78A473CEB}" srcOrd="0" destOrd="0" presId="urn:microsoft.com/office/officeart/2008/layout/VerticalCurvedList"/>
    <dgm:cxn modelId="{B8F3E841-453D-4CFB-BB21-EAC156E960AB}" type="presOf" srcId="{CE46ED55-45A0-4ABF-9316-A016674E1A43}" destId="{97407C9B-69F0-4492-AFEB-5E2597E4F6E5}" srcOrd="0" destOrd="0" presId="urn:microsoft.com/office/officeart/2008/layout/VerticalCurvedList"/>
    <dgm:cxn modelId="{CCF35064-6F52-48A2-AA33-8EF76104694C}" type="presOf" srcId="{362E4700-5C6F-4187-86BE-54CC3BFC9795}" destId="{73406D70-46F0-4FA8-BB26-FF5449CE774C}" srcOrd="0" destOrd="0" presId="urn:microsoft.com/office/officeart/2008/layout/VerticalCurvedList"/>
    <dgm:cxn modelId="{AF96AF6A-FB0A-4B62-A80D-1D7972C0C96E}" type="presOf" srcId="{0E7CAD4B-5942-416C-8AFC-2B37E215F9E9}" destId="{E850241E-CA13-470B-AE1A-B516302DAA03}" srcOrd="0" destOrd="0" presId="urn:microsoft.com/office/officeart/2008/layout/VerticalCurvedList"/>
    <dgm:cxn modelId="{FA71A377-DC1A-49A9-B13E-1A3130E0B49E}" srcId="{362E4700-5C6F-4187-86BE-54CC3BFC9795}" destId="{73E7AE22-5C36-4791-9DFE-ED355CB7745C}" srcOrd="4" destOrd="0" parTransId="{87539838-B5C9-4020-BA87-FB9A94C4CF54}" sibTransId="{B12A38BB-696A-4755-8A67-C70DD6CA8530}"/>
    <dgm:cxn modelId="{94CFEBA8-C6B8-46CA-B9CB-959EA36025B0}" type="presOf" srcId="{16E51CC1-3773-48A8-A3AE-29DAD8193836}" destId="{F9B36C30-F4DF-4899-8CDD-4CFCFD2D303A}" srcOrd="0" destOrd="0" presId="urn:microsoft.com/office/officeart/2008/layout/VerticalCurvedList"/>
    <dgm:cxn modelId="{E97E1FBA-8A00-434D-B505-EB93D3611327}" type="presOf" srcId="{E3AF56D4-315F-499E-93CC-E044E91F70AB}" destId="{92D2A2E8-1C5B-4912-B6CE-2F3674EAF03F}" srcOrd="0" destOrd="0" presId="urn:microsoft.com/office/officeart/2008/layout/VerticalCurvedList"/>
    <dgm:cxn modelId="{25532CD4-268B-4222-B5DD-5D06F045AD4E}" srcId="{362E4700-5C6F-4187-86BE-54CC3BFC9795}" destId="{16E51CC1-3773-48A8-A3AE-29DAD8193836}" srcOrd="3" destOrd="0" parTransId="{32A2CCD5-955A-4EFC-9644-6C9E9D31898E}" sibTransId="{E09989C1-0848-4BC2-9416-5C887E34CFD8}"/>
    <dgm:cxn modelId="{D17637EC-0F47-4296-93B2-DB107A1AD3D0}" srcId="{362E4700-5C6F-4187-86BE-54CC3BFC9795}" destId="{CE46ED55-45A0-4ABF-9316-A016674E1A43}" srcOrd="1" destOrd="0" parTransId="{E4715303-3D9A-45F0-802F-8786171AC9CD}" sibTransId="{2E650FCC-4E3C-4CF9-A744-FBE2B120DBFF}"/>
    <dgm:cxn modelId="{0FE72EFF-158C-4A82-A7AD-58D43C30C56A}" srcId="{362E4700-5C6F-4187-86BE-54CC3BFC9795}" destId="{0E7CAD4B-5942-416C-8AFC-2B37E215F9E9}" srcOrd="2" destOrd="0" parTransId="{61DC736F-3A7A-44FA-8925-34B48BF357E2}" sibTransId="{8681B5B4-D331-4CB9-A3BB-BB95477BAA33}"/>
    <dgm:cxn modelId="{BF62B805-2693-4BBE-AB2A-CCF262079A27}" type="presParOf" srcId="{73406D70-46F0-4FA8-BB26-FF5449CE774C}" destId="{D7FDEBCF-2CEF-423C-8D67-38D563E88505}" srcOrd="0" destOrd="0" presId="urn:microsoft.com/office/officeart/2008/layout/VerticalCurvedList"/>
    <dgm:cxn modelId="{39E295D0-8C91-4791-BE0B-4925E6993CAE}" type="presParOf" srcId="{D7FDEBCF-2CEF-423C-8D67-38D563E88505}" destId="{DE758332-8518-4BE7-B6AD-B7F4ABB65E8E}" srcOrd="0" destOrd="0" presId="urn:microsoft.com/office/officeart/2008/layout/VerticalCurvedList"/>
    <dgm:cxn modelId="{55B82407-3B86-435B-A4B8-0513F68A6BEC}" type="presParOf" srcId="{DE758332-8518-4BE7-B6AD-B7F4ABB65E8E}" destId="{E7E1260E-6503-4CCD-BB8F-F52936E5FF7C}" srcOrd="0" destOrd="0" presId="urn:microsoft.com/office/officeart/2008/layout/VerticalCurvedList"/>
    <dgm:cxn modelId="{BFA05393-0D82-48A1-95A4-F3EC11334354}" type="presParOf" srcId="{DE758332-8518-4BE7-B6AD-B7F4ABB65E8E}" destId="{F118FF42-5F8B-4B2F-ADD2-DDCA8E7C54A2}" srcOrd="1" destOrd="0" presId="urn:microsoft.com/office/officeart/2008/layout/VerticalCurvedList"/>
    <dgm:cxn modelId="{84D4B5BF-8404-4435-AB1B-F16EF0C1817F}" type="presParOf" srcId="{DE758332-8518-4BE7-B6AD-B7F4ABB65E8E}" destId="{EDC2CC1E-62C3-4075-B728-A79DEE6D9519}" srcOrd="2" destOrd="0" presId="urn:microsoft.com/office/officeart/2008/layout/VerticalCurvedList"/>
    <dgm:cxn modelId="{AD125DE0-5A4D-4D20-9390-FDFB69325990}" type="presParOf" srcId="{DE758332-8518-4BE7-B6AD-B7F4ABB65E8E}" destId="{BB0A32E7-E397-4EC9-8539-F4CC2FFB64A2}" srcOrd="3" destOrd="0" presId="urn:microsoft.com/office/officeart/2008/layout/VerticalCurvedList"/>
    <dgm:cxn modelId="{98774C88-C16B-4092-AE40-3DD0DB75E7B5}" type="presParOf" srcId="{D7FDEBCF-2CEF-423C-8D67-38D563E88505}" destId="{92D2A2E8-1C5B-4912-B6CE-2F3674EAF03F}" srcOrd="1" destOrd="0" presId="urn:microsoft.com/office/officeart/2008/layout/VerticalCurvedList"/>
    <dgm:cxn modelId="{F78223AD-8E90-4BD1-82A0-C399287312EA}" type="presParOf" srcId="{D7FDEBCF-2CEF-423C-8D67-38D563E88505}" destId="{28DFDD6B-440B-4517-AC67-E22CBE158485}" srcOrd="2" destOrd="0" presId="urn:microsoft.com/office/officeart/2008/layout/VerticalCurvedList"/>
    <dgm:cxn modelId="{44D87875-ED1C-4720-8BA1-2439D3D5F65D}" type="presParOf" srcId="{28DFDD6B-440B-4517-AC67-E22CBE158485}" destId="{647A0956-A11F-42F3-8EF0-1ACA79CA46D4}" srcOrd="0" destOrd="0" presId="urn:microsoft.com/office/officeart/2008/layout/VerticalCurvedList"/>
    <dgm:cxn modelId="{8532D357-AA8F-47B6-8DD9-209BBDF0963D}" type="presParOf" srcId="{D7FDEBCF-2CEF-423C-8D67-38D563E88505}" destId="{97407C9B-69F0-4492-AFEB-5E2597E4F6E5}" srcOrd="3" destOrd="0" presId="urn:microsoft.com/office/officeart/2008/layout/VerticalCurvedList"/>
    <dgm:cxn modelId="{B90224D3-346A-4258-93E1-A2E00A4426FD}" type="presParOf" srcId="{D7FDEBCF-2CEF-423C-8D67-38D563E88505}" destId="{B07D792C-758E-4EEC-864F-6ED23C7C2AD0}" srcOrd="4" destOrd="0" presId="urn:microsoft.com/office/officeart/2008/layout/VerticalCurvedList"/>
    <dgm:cxn modelId="{7286FC45-661A-4955-8444-CC86193BE7E4}" type="presParOf" srcId="{B07D792C-758E-4EEC-864F-6ED23C7C2AD0}" destId="{4AB534A4-5597-4433-9DCF-46C30F12C7FD}" srcOrd="0" destOrd="0" presId="urn:microsoft.com/office/officeart/2008/layout/VerticalCurvedList"/>
    <dgm:cxn modelId="{EFFA1B8D-4993-4803-A2BD-C8CA39A90284}" type="presParOf" srcId="{D7FDEBCF-2CEF-423C-8D67-38D563E88505}" destId="{E850241E-CA13-470B-AE1A-B516302DAA03}" srcOrd="5" destOrd="0" presId="urn:microsoft.com/office/officeart/2008/layout/VerticalCurvedList"/>
    <dgm:cxn modelId="{36FE5B70-9B4D-472A-B47F-3DC278ED641F}" type="presParOf" srcId="{D7FDEBCF-2CEF-423C-8D67-38D563E88505}" destId="{A5601AEC-78EB-479B-887B-37F7103ABD66}" srcOrd="6" destOrd="0" presId="urn:microsoft.com/office/officeart/2008/layout/VerticalCurvedList"/>
    <dgm:cxn modelId="{C44A9845-DCF8-4810-B91E-0557D5794DA5}" type="presParOf" srcId="{A5601AEC-78EB-479B-887B-37F7103ABD66}" destId="{1322E138-E914-43FB-88A7-0AD28D96E412}" srcOrd="0" destOrd="0" presId="urn:microsoft.com/office/officeart/2008/layout/VerticalCurvedList"/>
    <dgm:cxn modelId="{3085729B-48AC-42F6-A8C5-B503B0E0E2E2}" type="presParOf" srcId="{D7FDEBCF-2CEF-423C-8D67-38D563E88505}" destId="{F9B36C30-F4DF-4899-8CDD-4CFCFD2D303A}" srcOrd="7" destOrd="0" presId="urn:microsoft.com/office/officeart/2008/layout/VerticalCurvedList"/>
    <dgm:cxn modelId="{A9BD1D2B-CE0D-44BC-9AE0-21681161EB6D}" type="presParOf" srcId="{D7FDEBCF-2CEF-423C-8D67-38D563E88505}" destId="{40122F6D-4B22-4565-B8FE-DA53E231DB90}" srcOrd="8" destOrd="0" presId="urn:microsoft.com/office/officeart/2008/layout/VerticalCurvedList"/>
    <dgm:cxn modelId="{B239284E-77FE-4F35-8C27-4B9383F92CB7}" type="presParOf" srcId="{40122F6D-4B22-4565-B8FE-DA53E231DB90}" destId="{43E74A54-D17E-4F0B-A87F-57BF09BD1842}" srcOrd="0" destOrd="0" presId="urn:microsoft.com/office/officeart/2008/layout/VerticalCurvedList"/>
    <dgm:cxn modelId="{253E1D4B-1258-44DD-B5CA-837DFEB553B7}" type="presParOf" srcId="{D7FDEBCF-2CEF-423C-8D67-38D563E88505}" destId="{88172EDD-900C-43F4-AB81-DCA78A473CEB}" srcOrd="9" destOrd="0" presId="urn:microsoft.com/office/officeart/2008/layout/VerticalCurvedList"/>
    <dgm:cxn modelId="{34405BBC-9CE5-4A01-BDF0-884F53F1F0C2}" type="presParOf" srcId="{D7FDEBCF-2CEF-423C-8D67-38D563E88505}" destId="{9CB6B157-2211-44A7-9E5F-3956B6F81529}" srcOrd="10" destOrd="0" presId="urn:microsoft.com/office/officeart/2008/layout/VerticalCurvedList"/>
    <dgm:cxn modelId="{F8496F51-5EA7-4DE4-826A-74C4BF76949D}" type="presParOf" srcId="{9CB6B157-2211-44A7-9E5F-3956B6F81529}" destId="{187BA379-32F2-4214-B047-12403E23D4B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main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8FF42-5F8B-4B2F-ADD2-DDCA8E7C54A2}">
      <dsp:nvSpPr>
        <dsp:cNvPr id="0" name=""/>
        <dsp:cNvSpPr/>
      </dsp:nvSpPr>
      <dsp:spPr>
        <a:xfrm>
          <a:off x="-6031061" y="-922828"/>
          <a:ext cx="7179542" cy="7179542"/>
        </a:xfrm>
        <a:prstGeom prst="blockArc">
          <a:avLst>
            <a:gd name="adj1" fmla="val 18900000"/>
            <a:gd name="adj2" fmla="val 2700000"/>
            <a:gd name="adj3" fmla="val 301"/>
          </a:avLst>
        </a:pr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2A2E8-1C5B-4912-B6CE-2F3674EAF03F}">
      <dsp:nvSpPr>
        <dsp:cNvPr id="0" name=""/>
        <dsp:cNvSpPr/>
      </dsp:nvSpPr>
      <dsp:spPr>
        <a:xfrm>
          <a:off x="501883" y="333261"/>
          <a:ext cx="11351348" cy="6669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391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Hierarchical Model</a:t>
          </a:r>
        </a:p>
      </dsp:txBody>
      <dsp:txXfrm>
        <a:off x="501883" y="333261"/>
        <a:ext cx="11351348" cy="666949"/>
      </dsp:txXfrm>
    </dsp:sp>
    <dsp:sp modelId="{647A0956-A11F-42F3-8EF0-1ACA79CA46D4}">
      <dsp:nvSpPr>
        <dsp:cNvPr id="0" name=""/>
        <dsp:cNvSpPr/>
      </dsp:nvSpPr>
      <dsp:spPr>
        <a:xfrm>
          <a:off x="85040" y="249892"/>
          <a:ext cx="833686" cy="8336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07C9B-69F0-4492-AFEB-5E2597E4F6E5}">
      <dsp:nvSpPr>
        <dsp:cNvPr id="0" name=""/>
        <dsp:cNvSpPr/>
      </dsp:nvSpPr>
      <dsp:spPr>
        <a:xfrm>
          <a:off x="979799" y="1333364"/>
          <a:ext cx="10873432" cy="6669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391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Network Model</a:t>
          </a:r>
        </a:p>
      </dsp:txBody>
      <dsp:txXfrm>
        <a:off x="979799" y="1333364"/>
        <a:ext cx="10873432" cy="666949"/>
      </dsp:txXfrm>
    </dsp:sp>
    <dsp:sp modelId="{4AB534A4-5597-4433-9DCF-46C30F12C7FD}">
      <dsp:nvSpPr>
        <dsp:cNvPr id="0" name=""/>
        <dsp:cNvSpPr/>
      </dsp:nvSpPr>
      <dsp:spPr>
        <a:xfrm>
          <a:off x="562956" y="1249996"/>
          <a:ext cx="833686" cy="8336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0241E-CA13-470B-AE1A-B516302DAA03}">
      <dsp:nvSpPr>
        <dsp:cNvPr id="0" name=""/>
        <dsp:cNvSpPr/>
      </dsp:nvSpPr>
      <dsp:spPr>
        <a:xfrm>
          <a:off x="1126481" y="2333468"/>
          <a:ext cx="10726750" cy="6669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391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Entity-relationship Model</a:t>
          </a:r>
        </a:p>
      </dsp:txBody>
      <dsp:txXfrm>
        <a:off x="1126481" y="2333468"/>
        <a:ext cx="10726750" cy="666949"/>
      </dsp:txXfrm>
    </dsp:sp>
    <dsp:sp modelId="{1322E138-E914-43FB-88A7-0AD28D96E412}">
      <dsp:nvSpPr>
        <dsp:cNvPr id="0" name=""/>
        <dsp:cNvSpPr/>
      </dsp:nvSpPr>
      <dsp:spPr>
        <a:xfrm>
          <a:off x="709638" y="2250099"/>
          <a:ext cx="833686" cy="8336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36C30-F4DF-4899-8CDD-4CFCFD2D303A}">
      <dsp:nvSpPr>
        <dsp:cNvPr id="0" name=""/>
        <dsp:cNvSpPr/>
      </dsp:nvSpPr>
      <dsp:spPr>
        <a:xfrm>
          <a:off x="979799" y="3333572"/>
          <a:ext cx="10873432" cy="6669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391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Relational Model</a:t>
          </a:r>
        </a:p>
      </dsp:txBody>
      <dsp:txXfrm>
        <a:off x="979799" y="3333572"/>
        <a:ext cx="10873432" cy="666949"/>
      </dsp:txXfrm>
    </dsp:sp>
    <dsp:sp modelId="{43E74A54-D17E-4F0B-A87F-57BF09BD1842}">
      <dsp:nvSpPr>
        <dsp:cNvPr id="0" name=""/>
        <dsp:cNvSpPr/>
      </dsp:nvSpPr>
      <dsp:spPr>
        <a:xfrm>
          <a:off x="562956" y="3250203"/>
          <a:ext cx="833686" cy="8336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172EDD-900C-43F4-AB81-DCA78A473CEB}">
      <dsp:nvSpPr>
        <dsp:cNvPr id="0" name=""/>
        <dsp:cNvSpPr/>
      </dsp:nvSpPr>
      <dsp:spPr>
        <a:xfrm>
          <a:off x="501883" y="4333675"/>
          <a:ext cx="11351348" cy="6669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391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Object-oriented database Model</a:t>
          </a:r>
        </a:p>
      </dsp:txBody>
      <dsp:txXfrm>
        <a:off x="501883" y="4333675"/>
        <a:ext cx="11351348" cy="666949"/>
      </dsp:txXfrm>
    </dsp:sp>
    <dsp:sp modelId="{187BA379-32F2-4214-B047-12403E23D4BC}">
      <dsp:nvSpPr>
        <dsp:cNvPr id="0" name=""/>
        <dsp:cNvSpPr/>
      </dsp:nvSpPr>
      <dsp:spPr>
        <a:xfrm>
          <a:off x="85040" y="4250307"/>
          <a:ext cx="833686" cy="8336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Concepts and Technologies of AI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74027-AC0E-4577-BCC7-DC34F4110523}" type="datetime1">
              <a:rPr lang="en-US" smtClean="0"/>
              <a:t>7/5/23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*copy-right of the images used belongs to creator themselves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20E46-1D6C-4CBE-ABF5-8C27209E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6447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Concepts and Technologies of AI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47609-FB22-40EE-9AC3-368EB55F9D0B}" type="datetime1">
              <a:rPr lang="en-US" smtClean="0"/>
              <a:t>7/5/23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*copy-right of the images used belongs to creator themselves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5FB83-46FC-46AD-B301-5422E16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3509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5FB83-46FC-46AD-B301-5422E168EDCC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113CC0F-6DA9-4EA3-B922-EDA4E1481702}" type="datetime1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*copy-right of the images used belongs to creator themselves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Concepts and Technologies of AI</a:t>
            </a:r>
          </a:p>
        </p:txBody>
      </p:sp>
    </p:spTree>
    <p:extLst>
      <p:ext uri="{BB962C8B-B14F-4D97-AF65-F5344CB8AC3E}">
        <p14:creationId xmlns:p14="http://schemas.microsoft.com/office/powerpoint/2010/main" val="517106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Concepts and Technologies of AI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D846051-2EA4-46BF-AB24-A3C3FA5DE063}" type="datetime1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*copy-right of the images used belongs to creator themselves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E5FB83-46FC-46AD-B301-5422E168ED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9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1519-B81B-4122-8E46-C1CC8C0334E6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2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D536-BA3E-42CC-BF0C-6476DCC839F8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E040-1A20-444E-ADF4-962B82BB5C9D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2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B66E-A752-4A00-8223-EA7D29A0F7BA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9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DAAB-2352-436B-A8C2-ACBC05865704}" type="datetime1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8AF5-8D03-44B8-8867-9DCFFFDFD92A}" type="datetime1">
              <a:rPr lang="en-US" smtClean="0"/>
              <a:t>7/5/23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19D7-788E-4C4A-B07F-E17417E1432D}" type="datetime1">
              <a:rPr lang="en-US" smtClean="0"/>
              <a:t>7/5/23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1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4469-1683-4567-A3A0-752546AF6AA1}" type="datetime1">
              <a:rPr lang="en-US" smtClean="0"/>
              <a:t>7/5/23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1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CC69-90E2-44FD-BCD4-8FEA87ED5EB6}" type="datetime1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9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751B-E6AA-4D3F-8342-10D7135CE962}" type="datetime1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0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F2588-CC07-4AAE-BC20-023CF3F7782B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Concepts and Technologies of AI, Week-1, Lecture:Copy-rght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C6068-6535-443A-AF97-D9EE48ABC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9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19D7-788E-4C4A-B07F-E17417E1432D}" type="datetime1">
              <a:rPr lang="en-US" smtClean="0"/>
              <a:t>7/5/23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80911" y="2010858"/>
            <a:ext cx="10515600" cy="2490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4DB001 - Database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Week-03, Lecture-03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650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1EE9-EE16-63F2-6E40-14FD3957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5202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2.4. Ternary Relationship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6F7E4-EA0B-9FFB-ECAF-F4FC0020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53373-2F23-D07A-BF4F-2311F0B1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0F5EB-42FC-3F09-DE43-B3A864A5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12AC44-322A-C4D8-D678-C648C6A844DC}"/>
              </a:ext>
            </a:extLst>
          </p:cNvPr>
          <p:cNvSpPr/>
          <p:nvPr/>
        </p:nvSpPr>
        <p:spPr>
          <a:xfrm>
            <a:off x="2604971" y="3614108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Faculty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6B4070-10FE-0840-0EDC-7CE67C7D245A}"/>
              </a:ext>
            </a:extLst>
          </p:cNvPr>
          <p:cNvSpPr/>
          <p:nvPr/>
        </p:nvSpPr>
        <p:spPr>
          <a:xfrm>
            <a:off x="7784948" y="3609752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4A24343C-4933-50D8-3CF2-CA5B204131C1}"/>
              </a:ext>
            </a:extLst>
          </p:cNvPr>
          <p:cNvSpPr/>
          <p:nvPr/>
        </p:nvSpPr>
        <p:spPr>
          <a:xfrm>
            <a:off x="5178897" y="3535728"/>
            <a:ext cx="1724298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Guide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95B3C4-7E34-D224-C64F-C4FAB120758C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6903195" y="3982043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7247F6-1977-44EE-3FE8-D63F71AAA52E}"/>
              </a:ext>
            </a:extLst>
          </p:cNvPr>
          <p:cNvCxnSpPr/>
          <p:nvPr/>
        </p:nvCxnSpPr>
        <p:spPr>
          <a:xfrm>
            <a:off x="4297144" y="3982043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067632-95DD-575B-61A9-391CF1115856}"/>
              </a:ext>
            </a:extLst>
          </p:cNvPr>
          <p:cNvCxnSpPr>
            <a:stCxn id="13" idx="4"/>
            <a:endCxn id="7" idx="0"/>
          </p:cNvCxnSpPr>
          <p:nvPr/>
        </p:nvCxnSpPr>
        <p:spPr>
          <a:xfrm>
            <a:off x="2490668" y="3178135"/>
            <a:ext cx="963389" cy="4359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A2C0280-714D-1256-23A5-E7CB70009F4F}"/>
              </a:ext>
            </a:extLst>
          </p:cNvPr>
          <p:cNvSpPr/>
          <p:nvPr/>
        </p:nvSpPr>
        <p:spPr>
          <a:xfrm>
            <a:off x="1759148" y="2755225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err="1">
                <a:solidFill>
                  <a:schemeClr val="tx1"/>
                </a:solidFill>
              </a:rPr>
              <a:t>FacID</a:t>
            </a:r>
            <a:endParaRPr lang="en-US" u="sng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9403D8-8D80-9028-42EC-28F0694143D6}"/>
              </a:ext>
            </a:extLst>
          </p:cNvPr>
          <p:cNvCxnSpPr>
            <a:stCxn id="15" idx="4"/>
            <a:endCxn id="7" idx="0"/>
          </p:cNvCxnSpPr>
          <p:nvPr/>
        </p:nvCxnSpPr>
        <p:spPr>
          <a:xfrm flipH="1">
            <a:off x="3454057" y="3155724"/>
            <a:ext cx="654734" cy="4583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46432FE-398F-8508-E5FB-A6C917911768}"/>
              </a:ext>
            </a:extLst>
          </p:cNvPr>
          <p:cNvSpPr/>
          <p:nvPr/>
        </p:nvSpPr>
        <p:spPr>
          <a:xfrm>
            <a:off x="3377271" y="2732814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62B93E-7D9D-079B-90FB-0E9BA944339E}"/>
              </a:ext>
            </a:extLst>
          </p:cNvPr>
          <p:cNvCxnSpPr/>
          <p:nvPr/>
        </p:nvCxnSpPr>
        <p:spPr>
          <a:xfrm flipH="1">
            <a:off x="2623257" y="4354335"/>
            <a:ext cx="830800" cy="40487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561783A-44B0-251F-5C4D-66A88FA7E01C}"/>
              </a:ext>
            </a:extLst>
          </p:cNvPr>
          <p:cNvSpPr/>
          <p:nvPr/>
        </p:nvSpPr>
        <p:spPr>
          <a:xfrm>
            <a:off x="1873451" y="4764919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B8E44C7-72A0-69D4-34F1-F8B4C8B66C0C}"/>
              </a:ext>
            </a:extLst>
          </p:cNvPr>
          <p:cNvSpPr/>
          <p:nvPr/>
        </p:nvSpPr>
        <p:spPr>
          <a:xfrm>
            <a:off x="3509802" y="4777740"/>
            <a:ext cx="182880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Technology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A11204-D1D9-7E43-A817-DC82BEC2BFEC}"/>
              </a:ext>
            </a:extLst>
          </p:cNvPr>
          <p:cNvCxnSpPr>
            <a:stCxn id="7" idx="2"/>
            <a:endCxn id="18" idx="0"/>
          </p:cNvCxnSpPr>
          <p:nvPr/>
        </p:nvCxnSpPr>
        <p:spPr>
          <a:xfrm>
            <a:off x="3454057" y="4358691"/>
            <a:ext cx="970145" cy="41904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866299-3261-CF38-9724-5DA8D914F578}"/>
              </a:ext>
            </a:extLst>
          </p:cNvPr>
          <p:cNvCxnSpPr>
            <a:stCxn id="21" idx="4"/>
          </p:cNvCxnSpPr>
          <p:nvPr/>
        </p:nvCxnSpPr>
        <p:spPr>
          <a:xfrm>
            <a:off x="7732433" y="3174122"/>
            <a:ext cx="963389" cy="4359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1484E3D-7F13-49AD-8403-DCEA1A77581E}"/>
              </a:ext>
            </a:extLst>
          </p:cNvPr>
          <p:cNvSpPr/>
          <p:nvPr/>
        </p:nvSpPr>
        <p:spPr>
          <a:xfrm>
            <a:off x="7000913" y="2751212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err="1">
                <a:solidFill>
                  <a:schemeClr val="tx1"/>
                </a:solidFill>
              </a:rPr>
              <a:t>RollNo</a:t>
            </a:r>
            <a:endParaRPr lang="en-US" u="sng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51782F5-0424-E7F6-E5A2-DA9AF52D1FBF}"/>
              </a:ext>
            </a:extLst>
          </p:cNvPr>
          <p:cNvCxnSpPr>
            <a:stCxn id="23" idx="4"/>
          </p:cNvCxnSpPr>
          <p:nvPr/>
        </p:nvCxnSpPr>
        <p:spPr>
          <a:xfrm flipH="1">
            <a:off x="8695822" y="3151711"/>
            <a:ext cx="654734" cy="4583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8082F3B-87AA-3A39-7471-A20ACF0F5BC7}"/>
              </a:ext>
            </a:extLst>
          </p:cNvPr>
          <p:cNvSpPr/>
          <p:nvPr/>
        </p:nvSpPr>
        <p:spPr>
          <a:xfrm>
            <a:off x="8619036" y="2728801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8CAD8E-8DCA-7122-8355-A38160F72710}"/>
              </a:ext>
            </a:extLst>
          </p:cNvPr>
          <p:cNvCxnSpPr/>
          <p:nvPr/>
        </p:nvCxnSpPr>
        <p:spPr>
          <a:xfrm flipH="1">
            <a:off x="7865022" y="4350322"/>
            <a:ext cx="830800" cy="40487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0B48637-0317-376C-B994-151E48105A44}"/>
              </a:ext>
            </a:extLst>
          </p:cNvPr>
          <p:cNvSpPr/>
          <p:nvPr/>
        </p:nvSpPr>
        <p:spPr>
          <a:xfrm>
            <a:off x="7115216" y="4760906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23A16E0-3525-AB51-6C64-44842D92575D}"/>
              </a:ext>
            </a:extLst>
          </p:cNvPr>
          <p:cNvSpPr/>
          <p:nvPr/>
        </p:nvSpPr>
        <p:spPr>
          <a:xfrm>
            <a:off x="8751567" y="4773727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Sem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5BCF03-A71D-DE15-32BC-F3598952B0C3}"/>
              </a:ext>
            </a:extLst>
          </p:cNvPr>
          <p:cNvCxnSpPr>
            <a:endCxn id="26" idx="0"/>
          </p:cNvCxnSpPr>
          <p:nvPr/>
        </p:nvCxnSpPr>
        <p:spPr>
          <a:xfrm>
            <a:off x="8695822" y="4354678"/>
            <a:ext cx="787265" cy="41904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125D779-C86B-4915-9188-F60875B33E55}"/>
              </a:ext>
            </a:extLst>
          </p:cNvPr>
          <p:cNvSpPr/>
          <p:nvPr/>
        </p:nvSpPr>
        <p:spPr>
          <a:xfrm>
            <a:off x="5193185" y="1859911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58D9CF-282A-1F63-4114-1CD2CE87C382}"/>
              </a:ext>
            </a:extLst>
          </p:cNvPr>
          <p:cNvCxnSpPr>
            <a:stCxn id="30" idx="4"/>
          </p:cNvCxnSpPr>
          <p:nvPr/>
        </p:nvCxnSpPr>
        <p:spPr>
          <a:xfrm>
            <a:off x="5186390" y="1424281"/>
            <a:ext cx="917669" cy="4359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B9DFF10-49D7-7F9E-96C4-7FF6157AE494}"/>
              </a:ext>
            </a:extLst>
          </p:cNvPr>
          <p:cNvSpPr/>
          <p:nvPr/>
        </p:nvSpPr>
        <p:spPr>
          <a:xfrm>
            <a:off x="4409150" y="1001371"/>
            <a:ext cx="155448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err="1">
                <a:solidFill>
                  <a:schemeClr val="tx1"/>
                </a:solidFill>
              </a:rPr>
              <a:t>ProjectID</a:t>
            </a:r>
            <a:endParaRPr lang="en-US" u="sng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5FB92D-A565-D7B5-D19D-94D6B23390F7}"/>
              </a:ext>
            </a:extLst>
          </p:cNvPr>
          <p:cNvCxnSpPr>
            <a:stCxn id="32" idx="4"/>
          </p:cNvCxnSpPr>
          <p:nvPr/>
        </p:nvCxnSpPr>
        <p:spPr>
          <a:xfrm flipH="1">
            <a:off x="6104059" y="1401870"/>
            <a:ext cx="974774" cy="4583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79BB4B3-A9E5-A94F-88A1-5C08BF649074}"/>
              </a:ext>
            </a:extLst>
          </p:cNvPr>
          <p:cNvSpPr/>
          <p:nvPr/>
        </p:nvSpPr>
        <p:spPr>
          <a:xfrm>
            <a:off x="6027273" y="978960"/>
            <a:ext cx="210312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Project Name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E783E3-3DF7-6699-C1B4-50875825EF67}"/>
              </a:ext>
            </a:extLst>
          </p:cNvPr>
          <p:cNvCxnSpPr>
            <a:stCxn id="28" idx="2"/>
            <a:endCxn id="9" idx="0"/>
          </p:cNvCxnSpPr>
          <p:nvPr/>
        </p:nvCxnSpPr>
        <p:spPr>
          <a:xfrm flipH="1">
            <a:off x="6041046" y="2604494"/>
            <a:ext cx="1225" cy="931234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B2FE14B6-6628-5A2E-DE48-6FA38ADBB487}"/>
              </a:ext>
            </a:extLst>
          </p:cNvPr>
          <p:cNvSpPr/>
          <p:nvPr/>
        </p:nvSpPr>
        <p:spPr>
          <a:xfrm>
            <a:off x="2757446" y="5563119"/>
            <a:ext cx="7668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2400">
                <a:solidFill>
                  <a:schemeClr val="lt1"/>
                </a:solidFill>
              </a:rPr>
              <a:t>Relationship between 3 entities is called ternary relationship.</a:t>
            </a:r>
            <a:endParaRPr lang="en-US"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31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5" grpId="0" animBg="1"/>
      <p:bldP spid="17" grpId="0" animBg="1"/>
      <p:bldP spid="18" grpId="0" animBg="1"/>
      <p:bldP spid="21" grpId="0" animBg="1"/>
      <p:bldP spid="23" grpId="0" animBg="1"/>
      <p:bldP spid="25" grpId="0" animBg="1"/>
      <p:bldP spid="26" grpId="0" animBg="1"/>
      <p:bldP spid="28" grpId="0" animBg="1"/>
      <p:bldP spid="30" grpId="0" animBg="1"/>
      <p:bldP spid="32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B799-24A6-0CEB-93C1-DB18005D8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Types of Attributes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6F040-2DBC-6EE5-4C1F-B6582B87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1D414-1841-AC44-B527-3441D393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51DF2-2C2E-E550-169F-2C39047E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09FD0AB-74A0-5B61-8BB1-4512F9691A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8239255"/>
              </p:ext>
            </p:extLst>
          </p:nvPr>
        </p:nvGraphicFramePr>
        <p:xfrm>
          <a:off x="1011886" y="1304041"/>
          <a:ext cx="10800000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Simple Attribute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>
                          <a:solidFill>
                            <a:schemeClr val="tx1"/>
                          </a:solidFill>
                        </a:rPr>
                        <a:t>Composite Attribute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164B19FC-BC42-9C0E-F3F8-AAAF49F842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9323040"/>
              </p:ext>
            </p:extLst>
          </p:nvPr>
        </p:nvGraphicFramePr>
        <p:xfrm>
          <a:off x="1011886" y="1934041"/>
          <a:ext cx="10800000" cy="54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Cannot be divided into subparts</a:t>
                      </a:r>
                      <a:endParaRPr lang="en-US" sz="24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be divided into subparts</a:t>
                      </a:r>
                      <a:endParaRPr lang="en-US" sz="24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64E3B01A-F54C-219E-E9AA-C638210683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5010677"/>
              </p:ext>
            </p:extLst>
          </p:nvPr>
        </p:nvGraphicFramePr>
        <p:xfrm>
          <a:off x="1011886" y="2474041"/>
          <a:ext cx="10800000" cy="1493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</a:t>
                      </a:r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CPI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Name 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</a:t>
                      </a:r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(first name, middle name, last name)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Address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(street, road, city)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9CA4A078-54FF-6B3C-584C-B23B7D5753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2763012"/>
              </p:ext>
            </p:extLst>
          </p:nvPr>
        </p:nvGraphicFramePr>
        <p:xfrm>
          <a:off x="1011886" y="3967561"/>
          <a:ext cx="10800000" cy="1920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  <a:p>
                      <a:pPr marL="0" algn="l" defTabSz="914400" rtl="0" eaLnBrk="1" latinLnBrk="0" hangingPunct="1"/>
                      <a:endParaRPr lang="en-GB" sz="24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24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24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24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C4196E06-AA78-68BE-27D2-D808E7004665}"/>
              </a:ext>
            </a:extLst>
          </p:cNvPr>
          <p:cNvSpPr/>
          <p:nvPr/>
        </p:nvSpPr>
        <p:spPr>
          <a:xfrm>
            <a:off x="2456730" y="4661019"/>
            <a:ext cx="164592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Roll No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0E3E51-C6CC-7F4C-CC60-7C7DF9531B1D}"/>
              </a:ext>
            </a:extLst>
          </p:cNvPr>
          <p:cNvSpPr/>
          <p:nvPr/>
        </p:nvSpPr>
        <p:spPr>
          <a:xfrm>
            <a:off x="8399688" y="4057281"/>
            <a:ext cx="164592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A703CB-E439-44BB-A73B-75ED0186A5D0}"/>
              </a:ext>
            </a:extLst>
          </p:cNvPr>
          <p:cNvCxnSpPr>
            <a:stCxn id="16" idx="0"/>
            <a:endCxn id="12" idx="5"/>
          </p:cNvCxnSpPr>
          <p:nvPr/>
        </p:nvCxnSpPr>
        <p:spPr>
          <a:xfrm flipH="1" flipV="1">
            <a:off x="9804569" y="4418257"/>
            <a:ext cx="700242" cy="26341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EDBF770-62B9-6CFD-729D-C9C08418B7CB}"/>
              </a:ext>
            </a:extLst>
          </p:cNvPr>
          <p:cNvSpPr/>
          <p:nvPr/>
        </p:nvSpPr>
        <p:spPr>
          <a:xfrm>
            <a:off x="7230394" y="4636694"/>
            <a:ext cx="173736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First name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42BEB1-007C-B805-0FF3-830DFD110208}"/>
              </a:ext>
            </a:extLst>
          </p:cNvPr>
          <p:cNvCxnSpPr>
            <a:stCxn id="18" idx="0"/>
            <a:endCxn id="12" idx="4"/>
          </p:cNvCxnSpPr>
          <p:nvPr/>
        </p:nvCxnSpPr>
        <p:spPr>
          <a:xfrm flipH="1" flipV="1">
            <a:off x="9222648" y="4480191"/>
            <a:ext cx="9646" cy="92739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049F8F2-371F-BDCF-A5A4-9269BA003F75}"/>
              </a:ext>
            </a:extLst>
          </p:cNvPr>
          <p:cNvSpPr/>
          <p:nvPr/>
        </p:nvSpPr>
        <p:spPr>
          <a:xfrm>
            <a:off x="9681851" y="4681670"/>
            <a:ext cx="1645920" cy="442411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Last name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44019D-B124-154D-ADBD-1B6670AA9C98}"/>
              </a:ext>
            </a:extLst>
          </p:cNvPr>
          <p:cNvCxnSpPr>
            <a:stCxn id="14" idx="0"/>
            <a:endCxn id="12" idx="3"/>
          </p:cNvCxnSpPr>
          <p:nvPr/>
        </p:nvCxnSpPr>
        <p:spPr>
          <a:xfrm flipV="1">
            <a:off x="8099074" y="4418257"/>
            <a:ext cx="541653" cy="21843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254BDE5-4C11-74B7-4352-9C0653B9DB0F}"/>
              </a:ext>
            </a:extLst>
          </p:cNvPr>
          <p:cNvSpPr/>
          <p:nvPr/>
        </p:nvSpPr>
        <p:spPr>
          <a:xfrm>
            <a:off x="8224294" y="5407584"/>
            <a:ext cx="201600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Middle name</a:t>
            </a:r>
          </a:p>
        </p:txBody>
      </p:sp>
    </p:spTree>
    <p:extLst>
      <p:ext uri="{BB962C8B-B14F-4D97-AF65-F5344CB8AC3E}">
        <p14:creationId xmlns:p14="http://schemas.microsoft.com/office/powerpoint/2010/main" val="317280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6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B799-24A6-0CEB-93C1-DB18005D8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Types of Attributes(cont..)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6F040-2DBC-6EE5-4C1F-B6582B87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1D414-1841-AC44-B527-3441D393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51DF2-2C2E-E550-169F-2C39047E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0C81188C-19FA-98E3-68E8-DB2C742717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635281"/>
              </p:ext>
            </p:extLst>
          </p:nvPr>
        </p:nvGraphicFramePr>
        <p:xfrm>
          <a:off x="995259" y="1470301"/>
          <a:ext cx="10800000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Single-valued Attribute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>
                          <a:solidFill>
                            <a:schemeClr val="tx1"/>
                          </a:solidFill>
                        </a:rPr>
                        <a:t>Multi-valued Attribute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4A2EE4A0-96C4-6D78-531C-DCD92CEA8B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7197858"/>
              </p:ext>
            </p:extLst>
          </p:nvPr>
        </p:nvGraphicFramePr>
        <p:xfrm>
          <a:off x="995259" y="2100301"/>
          <a:ext cx="10800000" cy="54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 single value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 multiple (more than one) value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A9437688-E6A5-55E4-BBC1-278618C075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235510"/>
              </p:ext>
            </p:extLst>
          </p:nvPr>
        </p:nvGraphicFramePr>
        <p:xfrm>
          <a:off x="995259" y="2640301"/>
          <a:ext cx="10800000" cy="1493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RollNo, CPI</a:t>
                      </a:r>
                      <a:endParaRPr lang="en-US" sz="24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PhoneNo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4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</a:t>
                      </a:r>
                      <a:r>
                        <a:rPr lang="en-GB" sz="20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(person may have multiple phone nos)</a:t>
                      </a:r>
                      <a:r>
                        <a:rPr lang="en-GB" sz="24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4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EmailID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0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(person may have multiple emails)</a:t>
                      </a:r>
                      <a:endParaRPr lang="en-US" sz="20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C622A897-8F6C-4C83-2840-A6B21BB475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8765477"/>
              </p:ext>
            </p:extLst>
          </p:nvPr>
        </p:nvGraphicFramePr>
        <p:xfrm>
          <a:off x="995259" y="4133821"/>
          <a:ext cx="10800000" cy="1554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  <a:p>
                      <a:pPr marL="0" algn="l" defTabSz="914400" rtl="0" eaLnBrk="1" latinLnBrk="0" hangingPunct="1"/>
                      <a:endParaRPr lang="en-GB" sz="24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24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24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val 21">
            <a:extLst>
              <a:ext uri="{FF2B5EF4-FFF2-40B4-BE49-F238E27FC236}">
                <a16:creationId xmlns:a16="http://schemas.microsoft.com/office/drawing/2014/main" id="{015B4453-1B7F-57B6-2D5B-42EDF1DFACD3}"/>
              </a:ext>
            </a:extLst>
          </p:cNvPr>
          <p:cNvSpPr/>
          <p:nvPr/>
        </p:nvSpPr>
        <p:spPr>
          <a:xfrm>
            <a:off x="2440103" y="4827279"/>
            <a:ext cx="164592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Roll No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72ED27-09E1-E555-9B77-4CD05CD589D8}"/>
              </a:ext>
            </a:extLst>
          </p:cNvPr>
          <p:cNvGrpSpPr/>
          <p:nvPr/>
        </p:nvGrpSpPr>
        <p:grpSpPr>
          <a:xfrm>
            <a:off x="8485330" y="4821491"/>
            <a:ext cx="1758029" cy="544899"/>
            <a:chOff x="5938171" y="3429000"/>
            <a:chExt cx="1758029" cy="54489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C388F4F-EE8C-09FA-7C80-A4AD35858C06}"/>
                </a:ext>
              </a:extLst>
            </p:cNvPr>
            <p:cNvSpPr/>
            <p:nvPr/>
          </p:nvSpPr>
          <p:spPr>
            <a:xfrm>
              <a:off x="6039945" y="3489994"/>
              <a:ext cx="1554480" cy="42291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Phone No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AF5C9EF-C866-6505-0C2D-CC42F76054F5}"/>
                </a:ext>
              </a:extLst>
            </p:cNvPr>
            <p:cNvSpPr/>
            <p:nvPr/>
          </p:nvSpPr>
          <p:spPr>
            <a:xfrm>
              <a:off x="5938171" y="3429000"/>
              <a:ext cx="1758029" cy="544899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285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B799-24A6-0CEB-93C1-DB18005D8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Types of Attributes(cont..)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6F040-2DBC-6EE5-4C1F-B6582B87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1D414-1841-AC44-B527-3441D393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51DF2-2C2E-E550-169F-2C39047E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1B0E6BF3-5BCF-A004-EFDB-D5E0218210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6690970"/>
              </p:ext>
            </p:extLst>
          </p:nvPr>
        </p:nvGraphicFramePr>
        <p:xfrm>
          <a:off x="978642" y="1503553"/>
          <a:ext cx="10800000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Stored Attribute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>
                          <a:solidFill>
                            <a:schemeClr val="tx1"/>
                          </a:solidFill>
                        </a:rPr>
                        <a:t>Derived Attribute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EB2B7E32-6A0D-F12A-5CF2-85A95DFF0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3003032"/>
              </p:ext>
            </p:extLst>
          </p:nvPr>
        </p:nvGraphicFramePr>
        <p:xfrm>
          <a:off x="978642" y="2133553"/>
          <a:ext cx="10800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It’s value is stored manually in database</a:t>
                      </a:r>
                      <a:endParaRPr lang="en-US" sz="24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It’s value is derived or calculated from other attributes</a:t>
                      </a:r>
                      <a:endParaRPr lang="en-US" sz="24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F30A15A9-93F7-DD46-E9E8-E7C8569FE3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3863469"/>
              </p:ext>
            </p:extLst>
          </p:nvPr>
        </p:nvGraphicFramePr>
        <p:xfrm>
          <a:off x="978642" y="2956513"/>
          <a:ext cx="10800000" cy="1127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Birthdate</a:t>
                      </a:r>
                      <a:endParaRPr lang="en-US" sz="24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Age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4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n-GB" sz="20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(can be calculated using current date and                     birthdate)</a:t>
                      </a:r>
                      <a:endParaRPr lang="en-GB" sz="24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061EDF18-EE37-238A-7D54-3CF5C34FF3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4628356"/>
              </p:ext>
            </p:extLst>
          </p:nvPr>
        </p:nvGraphicFramePr>
        <p:xfrm>
          <a:off x="978642" y="4084273"/>
          <a:ext cx="10800000" cy="1188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  <a:p>
                      <a:pPr marL="0" algn="l" defTabSz="914400" rtl="0" eaLnBrk="1" latinLnBrk="0" hangingPunct="1"/>
                      <a:endParaRPr lang="en-GB" sz="24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24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3D9CD483-8C8A-830F-DA8A-DFDC4A8E9D00}"/>
              </a:ext>
            </a:extLst>
          </p:cNvPr>
          <p:cNvSpPr/>
          <p:nvPr/>
        </p:nvSpPr>
        <p:spPr>
          <a:xfrm>
            <a:off x="2423486" y="4484323"/>
            <a:ext cx="164592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Birthdate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2D0C25-E683-4652-9237-6EAABBAD5690}"/>
              </a:ext>
            </a:extLst>
          </p:cNvPr>
          <p:cNvSpPr/>
          <p:nvPr/>
        </p:nvSpPr>
        <p:spPr>
          <a:xfrm>
            <a:off x="8462798" y="4486655"/>
            <a:ext cx="1554480" cy="422910"/>
          </a:xfrm>
          <a:prstGeom prst="ellipse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302676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B799-24A6-0CEB-93C1-DB18005D8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Entity with all types of Attribute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6F040-2DBC-6EE5-4C1F-B6582B87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1D414-1841-AC44-B527-3441D393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51DF2-2C2E-E550-169F-2C39047E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5B8541-9A20-53F6-AA06-09CD5A6FD5E6}"/>
              </a:ext>
            </a:extLst>
          </p:cNvPr>
          <p:cNvSpPr/>
          <p:nvPr/>
        </p:nvSpPr>
        <p:spPr>
          <a:xfrm>
            <a:off x="4335077" y="3835096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Student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D29BD7-5457-C002-41B1-559277B2DE65}"/>
              </a:ext>
            </a:extLst>
          </p:cNvPr>
          <p:cNvCxnSpPr/>
          <p:nvPr/>
        </p:nvCxnSpPr>
        <p:spPr>
          <a:xfrm>
            <a:off x="6027250" y="4203031"/>
            <a:ext cx="881753" cy="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B192F2-22AC-35E4-0CE9-3075C2F86A6C}"/>
              </a:ext>
            </a:extLst>
          </p:cNvPr>
          <p:cNvCxnSpPr>
            <a:stCxn id="15" idx="4"/>
            <a:endCxn id="3" idx="0"/>
          </p:cNvCxnSpPr>
          <p:nvPr/>
        </p:nvCxnSpPr>
        <p:spPr>
          <a:xfrm>
            <a:off x="4220774" y="3399123"/>
            <a:ext cx="963389" cy="43597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874828D-D8A9-71CE-7014-E82B4541DC80}"/>
              </a:ext>
            </a:extLst>
          </p:cNvPr>
          <p:cNvSpPr/>
          <p:nvPr/>
        </p:nvSpPr>
        <p:spPr>
          <a:xfrm>
            <a:off x="3489254" y="2976213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err="1">
                <a:solidFill>
                  <a:schemeClr val="tx1"/>
                </a:solidFill>
              </a:rPr>
              <a:t>RollNo</a:t>
            </a:r>
            <a:endParaRPr lang="en-US" u="sng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0DA0FE-DC33-F2CB-C14F-058E5E9F444F}"/>
              </a:ext>
            </a:extLst>
          </p:cNvPr>
          <p:cNvCxnSpPr>
            <a:stCxn id="17" idx="4"/>
            <a:endCxn id="3" idx="0"/>
          </p:cNvCxnSpPr>
          <p:nvPr/>
        </p:nvCxnSpPr>
        <p:spPr>
          <a:xfrm flipH="1">
            <a:off x="5184163" y="3376712"/>
            <a:ext cx="654734" cy="45838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D8B3CAA-FA5D-2417-E499-3D0145DF4322}"/>
              </a:ext>
            </a:extLst>
          </p:cNvPr>
          <p:cNvSpPr/>
          <p:nvPr/>
        </p:nvSpPr>
        <p:spPr>
          <a:xfrm>
            <a:off x="5107377" y="2953802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F0C91A-935D-832B-5DE5-7FD2082B65D9}"/>
              </a:ext>
            </a:extLst>
          </p:cNvPr>
          <p:cNvCxnSpPr>
            <a:stCxn id="3" idx="2"/>
            <a:endCxn id="31" idx="0"/>
          </p:cNvCxnSpPr>
          <p:nvPr/>
        </p:nvCxnSpPr>
        <p:spPr>
          <a:xfrm flipH="1">
            <a:off x="4102307" y="4579679"/>
            <a:ext cx="1081856" cy="34389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406F4D4-C6BC-538F-3861-8AC29B0AD23E}"/>
              </a:ext>
            </a:extLst>
          </p:cNvPr>
          <p:cNvSpPr/>
          <p:nvPr/>
        </p:nvSpPr>
        <p:spPr>
          <a:xfrm>
            <a:off x="3331677" y="4982815"/>
            <a:ext cx="155448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Phone No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4468D4-3014-9546-1B09-E9142ED19294}"/>
              </a:ext>
            </a:extLst>
          </p:cNvPr>
          <p:cNvSpPr/>
          <p:nvPr/>
        </p:nvSpPr>
        <p:spPr>
          <a:xfrm>
            <a:off x="5568287" y="4969323"/>
            <a:ext cx="164592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Birth Date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E46C0D-1147-ABC2-A746-09D4ECD363D6}"/>
              </a:ext>
            </a:extLst>
          </p:cNvPr>
          <p:cNvCxnSpPr>
            <a:stCxn id="3" idx="2"/>
            <a:endCxn id="20" idx="0"/>
          </p:cNvCxnSpPr>
          <p:nvPr/>
        </p:nvCxnSpPr>
        <p:spPr>
          <a:xfrm>
            <a:off x="5184163" y="4579679"/>
            <a:ext cx="1207084" cy="38964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DE9D97-6FCA-0FAA-A878-BE110A63C90B}"/>
              </a:ext>
            </a:extLst>
          </p:cNvPr>
          <p:cNvCxnSpPr>
            <a:stCxn id="23" idx="4"/>
            <a:endCxn id="17" idx="1"/>
          </p:cNvCxnSpPr>
          <p:nvPr/>
        </p:nvCxnSpPr>
        <p:spPr>
          <a:xfrm>
            <a:off x="4348683" y="2530892"/>
            <a:ext cx="972951" cy="48484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9D73705-CFF5-4F1A-F4AF-776F1AB3E70E}"/>
              </a:ext>
            </a:extLst>
          </p:cNvPr>
          <p:cNvSpPr/>
          <p:nvPr/>
        </p:nvSpPr>
        <p:spPr>
          <a:xfrm>
            <a:off x="3480003" y="2107982"/>
            <a:ext cx="173736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First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B62465-09D5-3DB0-BCBB-B3969FF69B06}"/>
              </a:ext>
            </a:extLst>
          </p:cNvPr>
          <p:cNvCxnSpPr>
            <a:stCxn id="25" idx="4"/>
            <a:endCxn id="17" idx="7"/>
          </p:cNvCxnSpPr>
          <p:nvPr/>
        </p:nvCxnSpPr>
        <p:spPr>
          <a:xfrm flipH="1">
            <a:off x="6356160" y="2569894"/>
            <a:ext cx="1037217" cy="44584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5E33076-5E16-CD56-9D30-E4040A0DA01F}"/>
              </a:ext>
            </a:extLst>
          </p:cNvPr>
          <p:cNvSpPr/>
          <p:nvPr/>
        </p:nvSpPr>
        <p:spPr>
          <a:xfrm>
            <a:off x="6570417" y="2127483"/>
            <a:ext cx="1645920" cy="442411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Last Name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25161D-07B9-D1FE-0B8E-D0CB38978B09}"/>
              </a:ext>
            </a:extLst>
          </p:cNvPr>
          <p:cNvCxnSpPr>
            <a:stCxn id="27" idx="4"/>
            <a:endCxn id="17" idx="0"/>
          </p:cNvCxnSpPr>
          <p:nvPr/>
        </p:nvCxnSpPr>
        <p:spPr>
          <a:xfrm>
            <a:off x="5837123" y="2267553"/>
            <a:ext cx="1774" cy="686249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5EAA82E-14C8-9D8C-885E-6927EACE44D7}"/>
              </a:ext>
            </a:extLst>
          </p:cNvPr>
          <p:cNvSpPr/>
          <p:nvPr/>
        </p:nvSpPr>
        <p:spPr>
          <a:xfrm>
            <a:off x="5105603" y="1627473"/>
            <a:ext cx="1463040" cy="6400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Middle Name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31453F3-C426-090D-964C-8D16AEBDF1C9}"/>
              </a:ext>
            </a:extLst>
          </p:cNvPr>
          <p:cNvSpPr/>
          <p:nvPr/>
        </p:nvSpPr>
        <p:spPr>
          <a:xfrm>
            <a:off x="6909003" y="3991576"/>
            <a:ext cx="164592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A35C2D-6DFC-2563-0566-92A21EA2B341}"/>
              </a:ext>
            </a:extLst>
          </p:cNvPr>
          <p:cNvCxnSpPr/>
          <p:nvPr/>
        </p:nvCxnSpPr>
        <p:spPr>
          <a:xfrm>
            <a:off x="3440624" y="4210018"/>
            <a:ext cx="881753" cy="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ECA5D14-8F51-5BA6-BC90-B04C4D244799}"/>
              </a:ext>
            </a:extLst>
          </p:cNvPr>
          <p:cNvSpPr/>
          <p:nvPr/>
        </p:nvSpPr>
        <p:spPr>
          <a:xfrm>
            <a:off x="1778576" y="3998563"/>
            <a:ext cx="1645920" cy="422910"/>
          </a:xfrm>
          <a:prstGeom prst="ellipse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2DCB977-6C4A-A29C-259E-CF9F956A18B3}"/>
              </a:ext>
            </a:extLst>
          </p:cNvPr>
          <p:cNvSpPr/>
          <p:nvPr/>
        </p:nvSpPr>
        <p:spPr>
          <a:xfrm>
            <a:off x="3223292" y="4923576"/>
            <a:ext cx="1758029" cy="544899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0AC5E3-619B-6AD4-BCB6-65919D009044}"/>
              </a:ext>
            </a:extLst>
          </p:cNvPr>
          <p:cNvCxnSpPr>
            <a:endCxn id="28" idx="7"/>
          </p:cNvCxnSpPr>
          <p:nvPr/>
        </p:nvCxnSpPr>
        <p:spPr>
          <a:xfrm flipH="1">
            <a:off x="8313884" y="3396236"/>
            <a:ext cx="700242" cy="65727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5D61774-6FD4-45C8-FE2A-5664C6BF872F}"/>
              </a:ext>
            </a:extLst>
          </p:cNvPr>
          <p:cNvSpPr/>
          <p:nvPr/>
        </p:nvSpPr>
        <p:spPr>
          <a:xfrm>
            <a:off x="8468039" y="2996559"/>
            <a:ext cx="173736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Apartment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4771FAB-0AE5-6496-45CB-7666B306B0FB}"/>
              </a:ext>
            </a:extLst>
          </p:cNvPr>
          <p:cNvCxnSpPr>
            <a:stCxn id="35" idx="0"/>
            <a:endCxn id="28" idx="5"/>
          </p:cNvCxnSpPr>
          <p:nvPr/>
        </p:nvCxnSpPr>
        <p:spPr>
          <a:xfrm flipH="1" flipV="1">
            <a:off x="8313884" y="4352552"/>
            <a:ext cx="1022835" cy="633709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E982655-CF6E-A5C3-C1B1-768CC53F0501}"/>
              </a:ext>
            </a:extLst>
          </p:cNvPr>
          <p:cNvSpPr/>
          <p:nvPr/>
        </p:nvSpPr>
        <p:spPr>
          <a:xfrm>
            <a:off x="8513759" y="4986261"/>
            <a:ext cx="1645920" cy="442411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Area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BCECCD-CFAB-79C9-2FA4-8ECE7655DD8F}"/>
              </a:ext>
            </a:extLst>
          </p:cNvPr>
          <p:cNvCxnSpPr>
            <a:stCxn id="37" idx="2"/>
            <a:endCxn id="28" idx="6"/>
          </p:cNvCxnSpPr>
          <p:nvPr/>
        </p:nvCxnSpPr>
        <p:spPr>
          <a:xfrm flipH="1">
            <a:off x="8554923" y="4193078"/>
            <a:ext cx="295013" cy="995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B029C22-6EC7-3148-A638-5FDF68FC001D}"/>
              </a:ext>
            </a:extLst>
          </p:cNvPr>
          <p:cNvSpPr/>
          <p:nvPr/>
        </p:nvSpPr>
        <p:spPr>
          <a:xfrm>
            <a:off x="8849936" y="3873038"/>
            <a:ext cx="1463040" cy="6400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Street</a:t>
            </a:r>
          </a:p>
        </p:txBody>
      </p:sp>
      <p:sp>
        <p:nvSpPr>
          <p:cNvPr id="38" name="Rounded Rectangular Callout 37">
            <a:extLst>
              <a:ext uri="{FF2B5EF4-FFF2-40B4-BE49-F238E27FC236}">
                <a16:creationId xmlns:a16="http://schemas.microsoft.com/office/drawing/2014/main" id="{AA5998A5-73D8-E8E3-04C7-8220906C86A4}"/>
              </a:ext>
            </a:extLst>
          </p:cNvPr>
          <p:cNvSpPr/>
          <p:nvPr/>
        </p:nvSpPr>
        <p:spPr>
          <a:xfrm>
            <a:off x="6969428" y="3386330"/>
            <a:ext cx="1307334" cy="457200"/>
          </a:xfrm>
          <a:prstGeom prst="wedgeRoundRectCallout">
            <a:avLst>
              <a:gd name="adj1" fmla="val -20833"/>
              <a:gd name="adj2" fmla="val 84375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Composite</a:t>
            </a:r>
          </a:p>
        </p:txBody>
      </p:sp>
      <p:sp>
        <p:nvSpPr>
          <p:cNvPr id="39" name="Rounded Rectangular Callout 38">
            <a:extLst>
              <a:ext uri="{FF2B5EF4-FFF2-40B4-BE49-F238E27FC236}">
                <a16:creationId xmlns:a16="http://schemas.microsoft.com/office/drawing/2014/main" id="{58315AA3-C57B-61B6-C7B3-BDDED8EC46DA}"/>
              </a:ext>
            </a:extLst>
          </p:cNvPr>
          <p:cNvSpPr/>
          <p:nvPr/>
        </p:nvSpPr>
        <p:spPr>
          <a:xfrm>
            <a:off x="2157154" y="2521723"/>
            <a:ext cx="1307334" cy="457200"/>
          </a:xfrm>
          <a:prstGeom prst="wedgeRoundRectCallout">
            <a:avLst>
              <a:gd name="adj1" fmla="val 52389"/>
              <a:gd name="adj2" fmla="val 8125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Simple</a:t>
            </a:r>
          </a:p>
        </p:txBody>
      </p:sp>
      <p:sp>
        <p:nvSpPr>
          <p:cNvPr id="40" name="Rounded Rectangular Callout 39">
            <a:extLst>
              <a:ext uri="{FF2B5EF4-FFF2-40B4-BE49-F238E27FC236}">
                <a16:creationId xmlns:a16="http://schemas.microsoft.com/office/drawing/2014/main" id="{06665C82-25EE-0DE9-DCCB-47DD535BC31C}"/>
              </a:ext>
            </a:extLst>
          </p:cNvPr>
          <p:cNvSpPr/>
          <p:nvPr/>
        </p:nvSpPr>
        <p:spPr>
          <a:xfrm>
            <a:off x="6724572" y="2892863"/>
            <a:ext cx="1307334" cy="457200"/>
          </a:xfrm>
          <a:prstGeom prst="wedgeRoundRectCallout">
            <a:avLst>
              <a:gd name="adj1" fmla="val -65641"/>
              <a:gd name="adj2" fmla="val 28125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Composite</a:t>
            </a:r>
          </a:p>
        </p:txBody>
      </p:sp>
      <p:sp>
        <p:nvSpPr>
          <p:cNvPr id="41" name="Rounded Rectangular Callout 40">
            <a:extLst>
              <a:ext uri="{FF2B5EF4-FFF2-40B4-BE49-F238E27FC236}">
                <a16:creationId xmlns:a16="http://schemas.microsoft.com/office/drawing/2014/main" id="{DCC52694-F76E-9C5E-F235-F3FBDE811A19}"/>
              </a:ext>
            </a:extLst>
          </p:cNvPr>
          <p:cNvSpPr/>
          <p:nvPr/>
        </p:nvSpPr>
        <p:spPr>
          <a:xfrm>
            <a:off x="2157154" y="2387138"/>
            <a:ext cx="1307334" cy="640080"/>
          </a:xfrm>
          <a:prstGeom prst="wedgeRoundRectCallout">
            <a:avLst>
              <a:gd name="adj1" fmla="val 52389"/>
              <a:gd name="adj2" fmla="val 8125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Single Value</a:t>
            </a:r>
          </a:p>
        </p:txBody>
      </p:sp>
      <p:sp>
        <p:nvSpPr>
          <p:cNvPr id="42" name="Rounded Rectangular Callout 41">
            <a:extLst>
              <a:ext uri="{FF2B5EF4-FFF2-40B4-BE49-F238E27FC236}">
                <a16:creationId xmlns:a16="http://schemas.microsoft.com/office/drawing/2014/main" id="{E89609FB-AE87-CC92-79E0-3CB6CD2D5B77}"/>
              </a:ext>
            </a:extLst>
          </p:cNvPr>
          <p:cNvSpPr/>
          <p:nvPr/>
        </p:nvSpPr>
        <p:spPr>
          <a:xfrm>
            <a:off x="1865124" y="4533372"/>
            <a:ext cx="1307334" cy="640080"/>
          </a:xfrm>
          <a:prstGeom prst="wedgeRoundRectCallout">
            <a:avLst>
              <a:gd name="adj1" fmla="val 62103"/>
              <a:gd name="adj2" fmla="val 71329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Multiple Value</a:t>
            </a:r>
          </a:p>
        </p:txBody>
      </p: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72276C8D-AF56-8411-0E15-B3461D9376B1}"/>
              </a:ext>
            </a:extLst>
          </p:cNvPr>
          <p:cNvSpPr/>
          <p:nvPr/>
        </p:nvSpPr>
        <p:spPr>
          <a:xfrm>
            <a:off x="6837257" y="4485043"/>
            <a:ext cx="1307334" cy="457200"/>
          </a:xfrm>
          <a:prstGeom prst="wedgeRoundRectCallout">
            <a:avLst>
              <a:gd name="adj1" fmla="val -65641"/>
              <a:gd name="adj2" fmla="val 53125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Stored</a:t>
            </a:r>
          </a:p>
        </p:txBody>
      </p:sp>
      <p:sp>
        <p:nvSpPr>
          <p:cNvPr id="44" name="Rounded Rectangular Callout 43">
            <a:extLst>
              <a:ext uri="{FF2B5EF4-FFF2-40B4-BE49-F238E27FC236}">
                <a16:creationId xmlns:a16="http://schemas.microsoft.com/office/drawing/2014/main" id="{4842DBC3-E0DD-FF64-967F-DE394A1C74B6}"/>
              </a:ext>
            </a:extLst>
          </p:cNvPr>
          <p:cNvSpPr/>
          <p:nvPr/>
        </p:nvSpPr>
        <p:spPr>
          <a:xfrm>
            <a:off x="1886776" y="3374258"/>
            <a:ext cx="1307334" cy="457200"/>
          </a:xfrm>
          <a:prstGeom prst="wedgeRoundRectCallout">
            <a:avLst>
              <a:gd name="adj1" fmla="val -23869"/>
              <a:gd name="adj2" fmla="val 92014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Derived</a:t>
            </a:r>
          </a:p>
        </p:txBody>
      </p:sp>
    </p:spTree>
    <p:extLst>
      <p:ext uri="{BB962C8B-B14F-4D97-AF65-F5344CB8AC3E}">
        <p14:creationId xmlns:p14="http://schemas.microsoft.com/office/powerpoint/2010/main" val="213671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dur="5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dur="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dur="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dur="5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dur="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dur="5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dur="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7" grpId="0" animBg="1"/>
      <p:bldP spid="19" grpId="0" animBg="1"/>
      <p:bldP spid="20" grpId="0" animBg="1"/>
      <p:bldP spid="23" grpId="0" animBg="1"/>
      <p:bldP spid="25" grpId="0" animBg="1"/>
      <p:bldP spid="27" grpId="0" animBg="1"/>
      <p:bldP spid="28" grpId="0" animBg="1"/>
      <p:bldP spid="30" grpId="0" animBg="1"/>
      <p:bldP spid="31" grpId="0" animBg="1"/>
      <p:bldP spid="33" grpId="0" animBg="1"/>
      <p:bldP spid="35" grpId="0" animBg="1"/>
      <p:bldP spid="37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B799-24A6-0CEB-93C1-DB18005D8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 Descriptive Attribute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6F040-2DBC-6EE5-4C1F-B6582B87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1D414-1841-AC44-B527-3441D393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51DF2-2C2E-E550-169F-2C39047E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A0FD24-4609-0A45-15A6-DDF50132F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82"/>
            <a:ext cx="11689167" cy="5192568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 of the relationship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descriptive attribute.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DA2B9C-5E05-F98E-EB0D-C2A0B34CF8F5}"/>
              </a:ext>
            </a:extLst>
          </p:cNvPr>
          <p:cNvSpPr/>
          <p:nvPr/>
        </p:nvSpPr>
        <p:spPr>
          <a:xfrm>
            <a:off x="2775267" y="3976824"/>
            <a:ext cx="1663939" cy="74111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00AF39-6797-2C3D-EDB7-F9688D9281D1}"/>
              </a:ext>
            </a:extLst>
          </p:cNvPr>
          <p:cNvSpPr/>
          <p:nvPr/>
        </p:nvSpPr>
        <p:spPr>
          <a:xfrm>
            <a:off x="7955244" y="3972468"/>
            <a:ext cx="1663939" cy="74111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51A06EEB-70CB-4F38-A37D-DD6762FF22C6}"/>
              </a:ext>
            </a:extLst>
          </p:cNvPr>
          <p:cNvSpPr/>
          <p:nvPr/>
        </p:nvSpPr>
        <p:spPr>
          <a:xfrm>
            <a:off x="5350741" y="3899132"/>
            <a:ext cx="1689540" cy="888477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Issue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B46E33-4DC2-0CE9-A6F9-76CA82335A84}"/>
              </a:ext>
            </a:extLst>
          </p:cNvPr>
          <p:cNvCxnSpPr>
            <a:stCxn id="10" idx="3"/>
            <a:endCxn id="9" idx="1"/>
          </p:cNvCxnSpPr>
          <p:nvPr/>
        </p:nvCxnSpPr>
        <p:spPr>
          <a:xfrm flipV="1">
            <a:off x="7040281" y="4343028"/>
            <a:ext cx="914963" cy="343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B2F4DC-77ED-9A2A-AC11-32F5935400ED}"/>
              </a:ext>
            </a:extLst>
          </p:cNvPr>
          <p:cNvCxnSpPr>
            <a:cxnSpLocks/>
          </p:cNvCxnSpPr>
          <p:nvPr/>
        </p:nvCxnSpPr>
        <p:spPr>
          <a:xfrm flipV="1">
            <a:off x="4419054" y="4341295"/>
            <a:ext cx="863979" cy="2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95B803-0041-BCB7-122C-3F625DB51A50}"/>
              </a:ext>
            </a:extLst>
          </p:cNvPr>
          <p:cNvCxnSpPr>
            <a:stCxn id="14" idx="4"/>
            <a:endCxn id="8" idx="0"/>
          </p:cNvCxnSpPr>
          <p:nvPr/>
        </p:nvCxnSpPr>
        <p:spPr>
          <a:xfrm>
            <a:off x="2632282" y="3537387"/>
            <a:ext cx="974955" cy="43943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48F6C50-9DC6-40DB-BC1C-BE64BA60B11A}"/>
              </a:ext>
            </a:extLst>
          </p:cNvPr>
          <p:cNvSpPr/>
          <p:nvPr/>
        </p:nvSpPr>
        <p:spPr>
          <a:xfrm>
            <a:off x="1915507" y="3116445"/>
            <a:ext cx="1433549" cy="420942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err="1">
                <a:solidFill>
                  <a:schemeClr val="tx1"/>
                </a:solidFill>
              </a:rPr>
              <a:t>RollNo</a:t>
            </a:r>
            <a:endParaRPr lang="en-US" u="sng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A0E12D-720D-A1BE-070A-332DCCC8B9BD}"/>
              </a:ext>
            </a:extLst>
          </p:cNvPr>
          <p:cNvCxnSpPr>
            <a:stCxn id="16" idx="4"/>
            <a:endCxn id="8" idx="0"/>
          </p:cNvCxnSpPr>
          <p:nvPr/>
        </p:nvCxnSpPr>
        <p:spPr>
          <a:xfrm flipH="1">
            <a:off x="3607237" y="3514976"/>
            <a:ext cx="643168" cy="46184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68A2569-62A2-BE41-B4C5-9DE74130871F}"/>
              </a:ext>
            </a:extLst>
          </p:cNvPr>
          <p:cNvSpPr/>
          <p:nvPr/>
        </p:nvSpPr>
        <p:spPr>
          <a:xfrm>
            <a:off x="3533630" y="3094034"/>
            <a:ext cx="1433549" cy="420942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ACEE48-1356-47B5-19A0-EAF1C547054A}"/>
              </a:ext>
            </a:extLst>
          </p:cNvPr>
          <p:cNvCxnSpPr>
            <a:cxnSpLocks/>
          </p:cNvCxnSpPr>
          <p:nvPr/>
        </p:nvCxnSpPr>
        <p:spPr>
          <a:xfrm flipH="1">
            <a:off x="2692909" y="4713587"/>
            <a:ext cx="830800" cy="40487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E7E0235-D610-73BA-08C4-F87A30770047}"/>
              </a:ext>
            </a:extLst>
          </p:cNvPr>
          <p:cNvSpPr/>
          <p:nvPr/>
        </p:nvSpPr>
        <p:spPr>
          <a:xfrm>
            <a:off x="2029810" y="5126139"/>
            <a:ext cx="1433549" cy="420942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AAD4874-4856-AA0F-B571-D400701F9AA3}"/>
              </a:ext>
            </a:extLst>
          </p:cNvPr>
          <p:cNvSpPr/>
          <p:nvPr/>
        </p:nvSpPr>
        <p:spPr>
          <a:xfrm>
            <a:off x="3666161" y="5138960"/>
            <a:ext cx="1433549" cy="420942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Sem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31861C-4218-CBFC-FEE1-52848239D278}"/>
              </a:ext>
            </a:extLst>
          </p:cNvPr>
          <p:cNvCxnSpPr>
            <a:stCxn id="8" idx="2"/>
            <a:endCxn id="26" idx="0"/>
          </p:cNvCxnSpPr>
          <p:nvPr/>
        </p:nvCxnSpPr>
        <p:spPr>
          <a:xfrm>
            <a:off x="3607237" y="4717943"/>
            <a:ext cx="775699" cy="42101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39E558-F27D-F8F7-3BEB-4E2A767766F9}"/>
              </a:ext>
            </a:extLst>
          </p:cNvPr>
          <p:cNvCxnSpPr>
            <a:stCxn id="29" idx="4"/>
          </p:cNvCxnSpPr>
          <p:nvPr/>
        </p:nvCxnSpPr>
        <p:spPr>
          <a:xfrm>
            <a:off x="7874047" y="3533374"/>
            <a:ext cx="891427" cy="43597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E48E438-DD3E-A741-A704-27CDCA5A7BCA}"/>
              </a:ext>
            </a:extLst>
          </p:cNvPr>
          <p:cNvSpPr/>
          <p:nvPr/>
        </p:nvSpPr>
        <p:spPr>
          <a:xfrm>
            <a:off x="7157272" y="3112432"/>
            <a:ext cx="1433549" cy="420942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err="1">
                <a:solidFill>
                  <a:schemeClr val="tx1"/>
                </a:solidFill>
              </a:rPr>
              <a:t>BookNo</a:t>
            </a:r>
            <a:endParaRPr lang="en-US" u="sng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7DD6F1-60C0-39CA-4E8F-26B0F796654F}"/>
              </a:ext>
            </a:extLst>
          </p:cNvPr>
          <p:cNvCxnSpPr>
            <a:stCxn id="31" idx="4"/>
          </p:cNvCxnSpPr>
          <p:nvPr/>
        </p:nvCxnSpPr>
        <p:spPr>
          <a:xfrm flipH="1">
            <a:off x="8765474" y="3510963"/>
            <a:ext cx="726696" cy="45838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62FD1B4-CD39-A837-E420-967F213DA67E}"/>
              </a:ext>
            </a:extLst>
          </p:cNvPr>
          <p:cNvSpPr/>
          <p:nvPr/>
        </p:nvSpPr>
        <p:spPr>
          <a:xfrm>
            <a:off x="8775395" y="3090021"/>
            <a:ext cx="1433549" cy="420942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952858F-9CCD-6A0B-2C3B-35CCC04A1675}"/>
              </a:ext>
            </a:extLst>
          </p:cNvPr>
          <p:cNvCxnSpPr>
            <a:cxnSpLocks/>
          </p:cNvCxnSpPr>
          <p:nvPr/>
        </p:nvCxnSpPr>
        <p:spPr>
          <a:xfrm flipH="1">
            <a:off x="7934674" y="4709574"/>
            <a:ext cx="830800" cy="40487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18F1331-D445-7D57-2148-3F9C225EE2DF}"/>
              </a:ext>
            </a:extLst>
          </p:cNvPr>
          <p:cNvSpPr/>
          <p:nvPr/>
        </p:nvSpPr>
        <p:spPr>
          <a:xfrm>
            <a:off x="7271575" y="5122126"/>
            <a:ext cx="1433549" cy="420942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Author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2422AD7-61CE-1B50-94F0-74315F7C1A91}"/>
              </a:ext>
            </a:extLst>
          </p:cNvPr>
          <p:cNvSpPr/>
          <p:nvPr/>
        </p:nvSpPr>
        <p:spPr>
          <a:xfrm>
            <a:off x="8907926" y="5134947"/>
            <a:ext cx="1433549" cy="420942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Price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5705CC9-3100-B020-852E-9F0A22248952}"/>
              </a:ext>
            </a:extLst>
          </p:cNvPr>
          <p:cNvCxnSpPr>
            <a:endCxn id="34" idx="0"/>
          </p:cNvCxnSpPr>
          <p:nvPr/>
        </p:nvCxnSpPr>
        <p:spPr>
          <a:xfrm>
            <a:off x="8765474" y="4713930"/>
            <a:ext cx="859227" cy="42101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FDD1F85-595D-CCE7-AAF6-92331276CE82}"/>
              </a:ext>
            </a:extLst>
          </p:cNvPr>
          <p:cNvCxnSpPr>
            <a:stCxn id="37" idx="4"/>
            <a:endCxn id="10" idx="0"/>
          </p:cNvCxnSpPr>
          <p:nvPr/>
        </p:nvCxnSpPr>
        <p:spPr>
          <a:xfrm>
            <a:off x="6192489" y="3510620"/>
            <a:ext cx="3022" cy="38851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017AFE4-1644-CE6A-798E-CE1BA0DF1105}"/>
              </a:ext>
            </a:extLst>
          </p:cNvPr>
          <p:cNvSpPr/>
          <p:nvPr/>
        </p:nvSpPr>
        <p:spPr>
          <a:xfrm>
            <a:off x="5409383" y="2906055"/>
            <a:ext cx="1566211" cy="60456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Issue Date</a:t>
            </a:r>
          </a:p>
        </p:txBody>
      </p:sp>
      <p:sp>
        <p:nvSpPr>
          <p:cNvPr id="38" name="Rounded Rectangular Callout 37">
            <a:extLst>
              <a:ext uri="{FF2B5EF4-FFF2-40B4-BE49-F238E27FC236}">
                <a16:creationId xmlns:a16="http://schemas.microsoft.com/office/drawing/2014/main" id="{7295A8D9-45E8-BA6D-38F8-838EF7FEED01}"/>
              </a:ext>
            </a:extLst>
          </p:cNvPr>
          <p:cNvSpPr/>
          <p:nvPr/>
        </p:nvSpPr>
        <p:spPr>
          <a:xfrm>
            <a:off x="5527912" y="1991675"/>
            <a:ext cx="1305150" cy="609153"/>
          </a:xfrm>
          <a:prstGeom prst="wedgeRoundRectCallout">
            <a:avLst>
              <a:gd name="adj1" fmla="val -31123"/>
              <a:gd name="adj2" fmla="val 107671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Descriptive Attribute</a:t>
            </a:r>
          </a:p>
        </p:txBody>
      </p:sp>
    </p:spTree>
    <p:extLst>
      <p:ext uri="{BB962C8B-B14F-4D97-AF65-F5344CB8AC3E}">
        <p14:creationId xmlns:p14="http://schemas.microsoft.com/office/powerpoint/2010/main" val="256039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9" grpId="0" animBg="1"/>
      <p:bldP spid="10" grpId="0" animBg="1"/>
      <p:bldP spid="14" grpId="0" animBg="1"/>
      <p:bldP spid="16" grpId="0" animBg="1"/>
      <p:bldP spid="18" grpId="0" animBg="1"/>
      <p:bldP spid="26" grpId="0" animBg="1"/>
      <p:bldP spid="29" grpId="0" animBg="1"/>
      <p:bldP spid="31" grpId="0" animBg="1"/>
      <p:bldP spid="33" grpId="0" animBg="1"/>
      <p:bldP spid="34" grpId="0" animBg="1"/>
      <p:bldP spid="37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E5315-10FA-6413-E166-2E2C15096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3.3. Role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C9EBD-14D8-1E34-718D-8B4FBC64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D00EF-5CA4-52E1-862C-0DE52018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0945-7F76-B2A2-B105-43E7A500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9EE3F4-8950-E026-3A45-9D9233DD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552" y="1054802"/>
            <a:ext cx="12262563" cy="5590565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are indicated by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lines that connect diamonds (relationship) to rectangles (entity).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labels “Coordinator” and “Head” are called roles; they specify Faculty entities interact with whom via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Reports_To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relationship set.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labels are optional, and are used to clarify semantics (meaning) of the relationship.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8A867B-F306-863B-3D24-E8862A8F7855}"/>
              </a:ext>
            </a:extLst>
          </p:cNvPr>
          <p:cNvSpPr/>
          <p:nvPr/>
        </p:nvSpPr>
        <p:spPr>
          <a:xfrm>
            <a:off x="4148051" y="4338866"/>
            <a:ext cx="1745562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Faculty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09FA0DE7-F645-20BF-388B-F24B7788B2A3}"/>
              </a:ext>
            </a:extLst>
          </p:cNvPr>
          <p:cNvSpPr/>
          <p:nvPr/>
        </p:nvSpPr>
        <p:spPr>
          <a:xfrm>
            <a:off x="6774051" y="4260486"/>
            <a:ext cx="2537780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Reports_To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596746F-C759-0997-33A5-C0D0A8215ACB}"/>
              </a:ext>
            </a:extLst>
          </p:cNvPr>
          <p:cNvCxnSpPr>
            <a:cxnSpLocks/>
          </p:cNvCxnSpPr>
          <p:nvPr/>
        </p:nvCxnSpPr>
        <p:spPr>
          <a:xfrm>
            <a:off x="5799623" y="4630006"/>
            <a:ext cx="1127901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05313E-F9E3-AB04-F2B8-FB39D0D6C330}"/>
              </a:ext>
            </a:extLst>
          </p:cNvPr>
          <p:cNvCxnSpPr>
            <a:stCxn id="12" idx="4"/>
            <a:endCxn id="8" idx="0"/>
          </p:cNvCxnSpPr>
          <p:nvPr/>
        </p:nvCxnSpPr>
        <p:spPr>
          <a:xfrm>
            <a:off x="4038275" y="3902893"/>
            <a:ext cx="982557" cy="43597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11B92BC-B647-82BF-8F3F-04D0DDF72E3D}"/>
              </a:ext>
            </a:extLst>
          </p:cNvPr>
          <p:cNvSpPr/>
          <p:nvPr/>
        </p:nvSpPr>
        <p:spPr>
          <a:xfrm>
            <a:off x="3286340" y="3479983"/>
            <a:ext cx="1503869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err="1">
                <a:solidFill>
                  <a:schemeClr val="tx1"/>
                </a:solidFill>
              </a:rPr>
              <a:t>EmpID</a:t>
            </a:r>
            <a:endParaRPr lang="en-US" u="sng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188149-E08C-EFF5-16D8-135137D7B8B8}"/>
              </a:ext>
            </a:extLst>
          </p:cNvPr>
          <p:cNvCxnSpPr>
            <a:stCxn id="14" idx="4"/>
            <a:endCxn id="8" idx="0"/>
          </p:cNvCxnSpPr>
          <p:nvPr/>
        </p:nvCxnSpPr>
        <p:spPr>
          <a:xfrm flipH="1">
            <a:off x="5020832" y="3880482"/>
            <a:ext cx="635566" cy="45838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35BC09B-4A6D-4B08-B533-3DCD6A8E96C7}"/>
              </a:ext>
            </a:extLst>
          </p:cNvPr>
          <p:cNvSpPr/>
          <p:nvPr/>
        </p:nvSpPr>
        <p:spPr>
          <a:xfrm>
            <a:off x="4904463" y="3457572"/>
            <a:ext cx="1503869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AB5012-915F-BA95-B841-97F304AE9097}"/>
              </a:ext>
            </a:extLst>
          </p:cNvPr>
          <p:cNvCxnSpPr>
            <a:cxnSpLocks/>
          </p:cNvCxnSpPr>
          <p:nvPr/>
        </p:nvCxnSpPr>
        <p:spPr>
          <a:xfrm flipH="1">
            <a:off x="4051596" y="5079093"/>
            <a:ext cx="830800" cy="40487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322D063-64AD-A7B5-5E0F-1DEB34239114}"/>
              </a:ext>
            </a:extLst>
          </p:cNvPr>
          <p:cNvSpPr/>
          <p:nvPr/>
        </p:nvSpPr>
        <p:spPr>
          <a:xfrm>
            <a:off x="3400643" y="5489677"/>
            <a:ext cx="1503869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94B7B5-D63E-3BFB-8AD3-4B7275571A52}"/>
              </a:ext>
            </a:extLst>
          </p:cNvPr>
          <p:cNvSpPr/>
          <p:nvPr/>
        </p:nvSpPr>
        <p:spPr>
          <a:xfrm>
            <a:off x="5055529" y="5502498"/>
            <a:ext cx="1785845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Experience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8C1013-453F-C87C-674B-A9B9F0369828}"/>
              </a:ext>
            </a:extLst>
          </p:cNvPr>
          <p:cNvCxnSpPr>
            <a:stCxn id="8" idx="2"/>
            <a:endCxn id="17" idx="0"/>
          </p:cNvCxnSpPr>
          <p:nvPr/>
        </p:nvCxnSpPr>
        <p:spPr>
          <a:xfrm>
            <a:off x="5020832" y="5083449"/>
            <a:ext cx="927620" cy="419049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60A371-64F6-7FC7-E83C-6ABBAB494403}"/>
              </a:ext>
            </a:extLst>
          </p:cNvPr>
          <p:cNvCxnSpPr>
            <a:cxnSpLocks/>
          </p:cNvCxnSpPr>
          <p:nvPr/>
        </p:nvCxnSpPr>
        <p:spPr>
          <a:xfrm>
            <a:off x="5797456" y="4782407"/>
            <a:ext cx="1127901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E560310-0489-8A70-1284-81489674E348}"/>
              </a:ext>
            </a:extLst>
          </p:cNvPr>
          <p:cNvSpPr txBox="1"/>
          <p:nvPr/>
        </p:nvSpPr>
        <p:spPr>
          <a:xfrm>
            <a:off x="5950542" y="4794377"/>
            <a:ext cx="75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8DD6F3-DB16-3B56-1F4A-F3CF1DBF482D}"/>
              </a:ext>
            </a:extLst>
          </p:cNvPr>
          <p:cNvSpPr txBox="1"/>
          <p:nvPr/>
        </p:nvSpPr>
        <p:spPr>
          <a:xfrm>
            <a:off x="5793091" y="4259730"/>
            <a:ext cx="140987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Coordinator</a:t>
            </a:r>
          </a:p>
        </p:txBody>
      </p:sp>
    </p:spTree>
    <p:extLst>
      <p:ext uri="{BB962C8B-B14F-4D97-AF65-F5344CB8AC3E}">
        <p14:creationId xmlns:p14="http://schemas.microsoft.com/office/powerpoint/2010/main" val="90405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4" grpId="0" animBg="1"/>
      <p:bldP spid="16" grpId="0" animBg="1"/>
      <p:bldP spid="17" grpId="0" animBg="1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7FE6-A859-6D59-1EA3-EE98C290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 Recursive Relationship 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77BBA-DAD3-1C4C-DF04-D5060F8B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46346-DC58-A72E-9A08-6F2AB572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C19BB-CFA0-7244-AB2E-DED34411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B72E2D-B6D3-D567-52CB-29F9725C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9948"/>
            <a:ext cx="11173691" cy="5590565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participates in a relationship set more than once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it is called recursive relationship set.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D85096-B7B0-E6DF-1D42-4652CCD52B7D}"/>
              </a:ext>
            </a:extLst>
          </p:cNvPr>
          <p:cNvSpPr/>
          <p:nvPr/>
        </p:nvSpPr>
        <p:spPr>
          <a:xfrm>
            <a:off x="2960863" y="2704411"/>
            <a:ext cx="1764543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Faculty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CB0C89-521E-B496-B898-C873FBB08D85}"/>
              </a:ext>
            </a:extLst>
          </p:cNvPr>
          <p:cNvSpPr/>
          <p:nvPr/>
        </p:nvSpPr>
        <p:spPr>
          <a:xfrm>
            <a:off x="8140840" y="2700055"/>
            <a:ext cx="1764543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Department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6BDECF59-599E-E8DC-26D3-9B2E6B73BC04}"/>
              </a:ext>
            </a:extLst>
          </p:cNvPr>
          <p:cNvSpPr/>
          <p:nvPr/>
        </p:nvSpPr>
        <p:spPr>
          <a:xfrm>
            <a:off x="5536154" y="2626031"/>
            <a:ext cx="1791691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Works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543B4F-75E5-7E22-1C80-50F3EF21E6DF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7327845" y="3072346"/>
            <a:ext cx="812995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C138E9-BFB4-B9E1-A5FF-AA25C981E487}"/>
              </a:ext>
            </a:extLst>
          </p:cNvPr>
          <p:cNvCxnSpPr>
            <a:cxnSpLocks/>
          </p:cNvCxnSpPr>
          <p:nvPr/>
        </p:nvCxnSpPr>
        <p:spPr>
          <a:xfrm flipV="1">
            <a:off x="4610339" y="3072346"/>
            <a:ext cx="916216" cy="2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9D912C-368D-E0F2-A9CE-9C91CF6ADD7A}"/>
              </a:ext>
            </a:extLst>
          </p:cNvPr>
          <p:cNvCxnSpPr>
            <a:stCxn id="14" idx="4"/>
            <a:endCxn id="8" idx="0"/>
          </p:cNvCxnSpPr>
          <p:nvPr/>
        </p:nvCxnSpPr>
        <p:spPr>
          <a:xfrm>
            <a:off x="2862853" y="2268438"/>
            <a:ext cx="980282" cy="43597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1160700-7997-5D3B-E1D9-3C4F5D8DED33}"/>
              </a:ext>
            </a:extLst>
          </p:cNvPr>
          <p:cNvSpPr/>
          <p:nvPr/>
        </p:nvSpPr>
        <p:spPr>
          <a:xfrm>
            <a:off x="2102742" y="1845528"/>
            <a:ext cx="1520222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err="1">
                <a:solidFill>
                  <a:schemeClr val="tx1"/>
                </a:solidFill>
              </a:rPr>
              <a:t>FacID</a:t>
            </a:r>
            <a:endParaRPr lang="en-US" u="sng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17660A-BDEC-CDA3-FF05-D404D4272925}"/>
              </a:ext>
            </a:extLst>
          </p:cNvPr>
          <p:cNvCxnSpPr>
            <a:stCxn id="16" idx="4"/>
            <a:endCxn id="8" idx="0"/>
          </p:cNvCxnSpPr>
          <p:nvPr/>
        </p:nvCxnSpPr>
        <p:spPr>
          <a:xfrm flipH="1">
            <a:off x="3843135" y="2246027"/>
            <a:ext cx="637841" cy="45838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76A8F2D-40B0-7B30-DFF0-EAED136B770C}"/>
              </a:ext>
            </a:extLst>
          </p:cNvPr>
          <p:cNvSpPr/>
          <p:nvPr/>
        </p:nvSpPr>
        <p:spPr>
          <a:xfrm>
            <a:off x="3720865" y="1823117"/>
            <a:ext cx="1520222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FName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251A9F-988B-6370-C521-BFFBDDB90EEB}"/>
              </a:ext>
            </a:extLst>
          </p:cNvPr>
          <p:cNvCxnSpPr>
            <a:cxnSpLocks/>
          </p:cNvCxnSpPr>
          <p:nvPr/>
        </p:nvCxnSpPr>
        <p:spPr>
          <a:xfrm flipH="1">
            <a:off x="2890339" y="3444638"/>
            <a:ext cx="830800" cy="40487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EDABECD-701B-8CC6-4F49-D3BE9B3059D7}"/>
              </a:ext>
            </a:extLst>
          </p:cNvPr>
          <p:cNvSpPr/>
          <p:nvPr/>
        </p:nvSpPr>
        <p:spPr>
          <a:xfrm>
            <a:off x="2217045" y="3855222"/>
            <a:ext cx="1520222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Post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61CEF6-ED4F-1AA4-E4EB-0A1753F4A662}"/>
              </a:ext>
            </a:extLst>
          </p:cNvPr>
          <p:cNvCxnSpPr>
            <a:stCxn id="20" idx="4"/>
          </p:cNvCxnSpPr>
          <p:nvPr/>
        </p:nvCxnSpPr>
        <p:spPr>
          <a:xfrm>
            <a:off x="8104618" y="2264425"/>
            <a:ext cx="858286" cy="43597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5CE9C3F-0400-1410-4E5E-04BA52FDB73D}"/>
              </a:ext>
            </a:extLst>
          </p:cNvPr>
          <p:cNvSpPr/>
          <p:nvPr/>
        </p:nvSpPr>
        <p:spPr>
          <a:xfrm>
            <a:off x="7344507" y="1841515"/>
            <a:ext cx="1520222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err="1">
                <a:solidFill>
                  <a:schemeClr val="tx1"/>
                </a:solidFill>
              </a:rPr>
              <a:t>DeptID</a:t>
            </a:r>
            <a:endParaRPr lang="en-US" u="sng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0AD7EF-1978-061F-1573-FE491CF05030}"/>
              </a:ext>
            </a:extLst>
          </p:cNvPr>
          <p:cNvCxnSpPr>
            <a:stCxn id="22" idx="4"/>
          </p:cNvCxnSpPr>
          <p:nvPr/>
        </p:nvCxnSpPr>
        <p:spPr>
          <a:xfrm flipH="1">
            <a:off x="8962904" y="2242014"/>
            <a:ext cx="759837" cy="45838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1044DE3-1ACD-7AD2-E1BB-12E77D4D5A77}"/>
              </a:ext>
            </a:extLst>
          </p:cNvPr>
          <p:cNvSpPr/>
          <p:nvPr/>
        </p:nvSpPr>
        <p:spPr>
          <a:xfrm>
            <a:off x="8962630" y="1819104"/>
            <a:ext cx="1520222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DName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8BCDD113-3FF3-3317-CEF9-4AD5ED100F21}"/>
              </a:ext>
            </a:extLst>
          </p:cNvPr>
          <p:cNvSpPr/>
          <p:nvPr/>
        </p:nvSpPr>
        <p:spPr>
          <a:xfrm>
            <a:off x="5969958" y="4577724"/>
            <a:ext cx="1791691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Prof.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BA3AB3-76D8-A544-E88A-F08029CE2B7F}"/>
              </a:ext>
            </a:extLst>
          </p:cNvPr>
          <p:cNvCxnSpPr>
            <a:stCxn id="23" idx="3"/>
          </p:cNvCxnSpPr>
          <p:nvPr/>
        </p:nvCxnSpPr>
        <p:spPr>
          <a:xfrm>
            <a:off x="7761649" y="5024039"/>
            <a:ext cx="665392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059352-DFFF-3C1B-6A8E-9DFB2C3B5004}"/>
              </a:ext>
            </a:extLst>
          </p:cNvPr>
          <p:cNvCxnSpPr>
            <a:cxnSpLocks/>
          </p:cNvCxnSpPr>
          <p:nvPr/>
        </p:nvCxnSpPr>
        <p:spPr>
          <a:xfrm>
            <a:off x="5133631" y="5010656"/>
            <a:ext cx="833012" cy="10286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C2B3180-61DF-7A60-1BAB-A3383048C1EF}"/>
              </a:ext>
            </a:extLst>
          </p:cNvPr>
          <p:cNvGrpSpPr/>
          <p:nvPr/>
        </p:nvGrpSpPr>
        <p:grpSpPr>
          <a:xfrm rot="21202384">
            <a:off x="5256779" y="4736097"/>
            <a:ext cx="3489066" cy="892630"/>
            <a:chOff x="3577594" y="5116733"/>
            <a:chExt cx="3357828" cy="892630"/>
          </a:xfrm>
        </p:grpSpPr>
        <p:sp>
          <p:nvSpPr>
            <p:cNvPr id="27" name="Diamond 26">
              <a:extLst>
                <a:ext uri="{FF2B5EF4-FFF2-40B4-BE49-F238E27FC236}">
                  <a16:creationId xmlns:a16="http://schemas.microsoft.com/office/drawing/2014/main" id="{F83BCD14-269B-ADCC-81A8-D89BF05578C8}"/>
                </a:ext>
              </a:extLst>
            </p:cNvPr>
            <p:cNvSpPr/>
            <p:nvPr/>
          </p:nvSpPr>
          <p:spPr>
            <a:xfrm>
              <a:off x="4388166" y="5116733"/>
              <a:ext cx="1724298" cy="892630"/>
            </a:xfrm>
            <a:prstGeom prst="diamond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Prof.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2BB83F8-54B3-787B-A259-2649CB5EF9E9}"/>
                </a:ext>
              </a:extLst>
            </p:cNvPr>
            <p:cNvCxnSpPr>
              <a:stCxn id="27" idx="3"/>
            </p:cNvCxnSpPr>
            <p:nvPr/>
          </p:nvCxnSpPr>
          <p:spPr>
            <a:xfrm>
              <a:off x="6112462" y="5563048"/>
              <a:ext cx="822960" cy="1"/>
            </a:xfrm>
            <a:prstGeom prst="lin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8A6F9C-D716-41B7-44EF-E209121509F6}"/>
                </a:ext>
              </a:extLst>
            </p:cNvPr>
            <p:cNvCxnSpPr/>
            <p:nvPr/>
          </p:nvCxnSpPr>
          <p:spPr>
            <a:xfrm>
              <a:off x="3577594" y="5568723"/>
              <a:ext cx="822960" cy="1"/>
            </a:xfrm>
            <a:prstGeom prst="lin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E039EA54-BCB7-0612-A5EF-CD432883C295}"/>
              </a:ext>
            </a:extLst>
          </p:cNvPr>
          <p:cNvSpPr/>
          <p:nvPr/>
        </p:nvSpPr>
        <p:spPr>
          <a:xfrm>
            <a:off x="6293742" y="3844754"/>
            <a:ext cx="1520222" cy="914400"/>
          </a:xfrm>
          <a:prstGeom prst="wedgeRoundRectCallout">
            <a:avLst>
              <a:gd name="adj1" fmla="val -19777"/>
              <a:gd name="adj2" fmla="val 72964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Recursive Relationship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Set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64B2EBA-3521-0F44-3DD4-1E3BF09BC67B}"/>
              </a:ext>
            </a:extLst>
          </p:cNvPr>
          <p:cNvGrpSpPr/>
          <p:nvPr/>
        </p:nvGrpSpPr>
        <p:grpSpPr>
          <a:xfrm rot="20825156">
            <a:off x="5220043" y="4898223"/>
            <a:ext cx="3565894" cy="892630"/>
            <a:chOff x="3577594" y="5127170"/>
            <a:chExt cx="3356617" cy="892630"/>
          </a:xfrm>
        </p:grpSpPr>
        <p:sp>
          <p:nvSpPr>
            <p:cNvPr id="32" name="Diamond 31">
              <a:extLst>
                <a:ext uri="{FF2B5EF4-FFF2-40B4-BE49-F238E27FC236}">
                  <a16:creationId xmlns:a16="http://schemas.microsoft.com/office/drawing/2014/main" id="{43B23DF5-9DD8-4BD5-2A6E-DFB4068F6065}"/>
                </a:ext>
              </a:extLst>
            </p:cNvPr>
            <p:cNvSpPr/>
            <p:nvPr/>
          </p:nvSpPr>
          <p:spPr>
            <a:xfrm>
              <a:off x="4386953" y="5127170"/>
              <a:ext cx="1724298" cy="892630"/>
            </a:xfrm>
            <a:prstGeom prst="diamond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Prof./</a:t>
              </a:r>
            </a:p>
            <a:p>
              <a:pPr algn="ctr"/>
              <a:r>
                <a:rPr lang="en-US">
                  <a:solidFill>
                    <a:schemeClr val="tx1"/>
                  </a:solidFill>
                </a:rPr>
                <a:t>HOD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B1BB1E6-75FE-FB21-A9B4-1F2FBFFEBF92}"/>
                </a:ext>
              </a:extLst>
            </p:cNvPr>
            <p:cNvCxnSpPr>
              <a:stCxn id="32" idx="3"/>
            </p:cNvCxnSpPr>
            <p:nvPr/>
          </p:nvCxnSpPr>
          <p:spPr>
            <a:xfrm>
              <a:off x="6111251" y="5573485"/>
              <a:ext cx="822960" cy="1"/>
            </a:xfrm>
            <a:prstGeom prst="lin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EF71AC4-5854-933B-B2A6-89A5FDCB73D2}"/>
                </a:ext>
              </a:extLst>
            </p:cNvPr>
            <p:cNvCxnSpPr/>
            <p:nvPr/>
          </p:nvCxnSpPr>
          <p:spPr>
            <a:xfrm>
              <a:off x="3577594" y="5568723"/>
              <a:ext cx="822960" cy="1"/>
            </a:xfrm>
            <a:prstGeom prst="lin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99BFB9E3-386A-A04B-C340-21FA58ACB3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7340397"/>
              </p:ext>
            </p:extLst>
          </p:nvPr>
        </p:nvGraphicFramePr>
        <p:xfrm>
          <a:off x="3038801" y="4388005"/>
          <a:ext cx="2253939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1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FName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/>
                        <a:t>Bal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/>
                        <a:t>Rohit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/>
                        <a:t>Manish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A1B7D565-9EA9-E188-A8C2-B7DD615081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1543806"/>
              </p:ext>
            </p:extLst>
          </p:nvPr>
        </p:nvGraphicFramePr>
        <p:xfrm>
          <a:off x="8459015" y="4388005"/>
          <a:ext cx="1384299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84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err="1">
                          <a:solidFill>
                            <a:schemeClr val="tx1"/>
                          </a:solidFill>
                        </a:rPr>
                        <a:t>DName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Computer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Civil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Mechanical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76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dur="1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dur="1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dur="1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dur="1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23" grpId="0" animBg="1"/>
      <p:bldP spid="23" grpId="1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19758-D4C7-54FD-A3AF-0F9FBEB0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27" y="18255"/>
            <a:ext cx="11396749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Mapping Cardinality (Cardinality Constraints)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C686D-87BA-2E1C-9AC9-37D93562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D8425-7CC0-AFFE-64AA-90E06564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31DEB-34A4-62CC-149F-FF5F94EB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8A5208C-EAA5-E46F-1500-A278D6011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324" y="1104520"/>
            <a:ext cx="11396749" cy="5188215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entities of another entity set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are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 to an entity</a:t>
            </a:r>
            <a:r>
              <a:rPr lang="en-GB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relationship set.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most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in describing binary relationship sets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binary relationship set the mapping cardinality must be one of the following types: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to One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to Many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to One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to Many</a:t>
            </a:r>
          </a:p>
        </p:txBody>
      </p:sp>
    </p:spTree>
    <p:extLst>
      <p:ext uri="{BB962C8B-B14F-4D97-AF65-F5344CB8AC3E}">
        <p14:creationId xmlns:p14="http://schemas.microsoft.com/office/powerpoint/2010/main" val="347738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EF2D-A1DE-2DDF-FEA0-83A9266A5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 One-to-One relationship (1 - 1)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CE067-BABB-8CE0-019F-1AE37A4B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8947D-062E-322E-16C9-D5331F54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5E85E-FCEF-B729-EE62-4448DD47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9846079-7FF3-A32F-2509-10AABE8FB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803"/>
            <a:ext cx="11305751" cy="5301548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entity in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is associated with only one entity in B 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an entity in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is associated with only one entity in 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is connected with only one loan</a:t>
            </a:r>
            <a:r>
              <a:rPr lang="en-GB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relationship borrower and a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 is connected with only one customer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borrower.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0B9E41-47CE-05F7-960E-AAAD58CC4EC0}"/>
              </a:ext>
            </a:extLst>
          </p:cNvPr>
          <p:cNvSpPr/>
          <p:nvPr/>
        </p:nvSpPr>
        <p:spPr>
          <a:xfrm>
            <a:off x="1385140" y="2210658"/>
            <a:ext cx="1155439" cy="187877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D67292-7A4B-BDF4-F785-7093EC065EC9}"/>
              </a:ext>
            </a:extLst>
          </p:cNvPr>
          <p:cNvSpPr/>
          <p:nvPr/>
        </p:nvSpPr>
        <p:spPr>
          <a:xfrm>
            <a:off x="1658060" y="2515458"/>
            <a:ext cx="577719" cy="578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A1</a:t>
            </a:r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334737-605C-49C3-4B11-C60D8A39A21D}"/>
              </a:ext>
            </a:extLst>
          </p:cNvPr>
          <p:cNvSpPr/>
          <p:nvPr/>
        </p:nvSpPr>
        <p:spPr>
          <a:xfrm>
            <a:off x="1658060" y="3277458"/>
            <a:ext cx="577719" cy="578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A2</a:t>
            </a:r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95BB31-9567-1D44-95F6-E5143E4CFBBD}"/>
              </a:ext>
            </a:extLst>
          </p:cNvPr>
          <p:cNvSpPr/>
          <p:nvPr/>
        </p:nvSpPr>
        <p:spPr>
          <a:xfrm>
            <a:off x="3213940" y="2210658"/>
            <a:ext cx="1155439" cy="187877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85CE1C-CC66-A24F-94F8-798134AA44B0}"/>
              </a:ext>
            </a:extLst>
          </p:cNvPr>
          <p:cNvSpPr/>
          <p:nvPr/>
        </p:nvSpPr>
        <p:spPr>
          <a:xfrm>
            <a:off x="3486860" y="2515458"/>
            <a:ext cx="577719" cy="578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B1</a:t>
            </a:r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CEE8DD-E924-0671-DBD8-4407DF0A3DE4}"/>
              </a:ext>
            </a:extLst>
          </p:cNvPr>
          <p:cNvSpPr/>
          <p:nvPr/>
        </p:nvSpPr>
        <p:spPr>
          <a:xfrm>
            <a:off x="3486860" y="3277458"/>
            <a:ext cx="577719" cy="578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B2</a:t>
            </a:r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102A9D-976E-5482-149D-2AC8953E4A04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2235779" y="2804501"/>
            <a:ext cx="125108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A56506-D521-D393-5B83-88F17DDA6BD9}"/>
              </a:ext>
            </a:extLst>
          </p:cNvPr>
          <p:cNvSpPr txBox="1"/>
          <p:nvPr/>
        </p:nvSpPr>
        <p:spPr>
          <a:xfrm>
            <a:off x="1385140" y="4191858"/>
            <a:ext cx="1155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A</a:t>
            </a:r>
            <a:endParaRPr lang="en-IN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F2B66B-6F49-C8CD-AF41-BC235DBC1340}"/>
              </a:ext>
            </a:extLst>
          </p:cNvPr>
          <p:cNvSpPr txBox="1"/>
          <p:nvPr/>
        </p:nvSpPr>
        <p:spPr>
          <a:xfrm>
            <a:off x="3213940" y="4203525"/>
            <a:ext cx="1155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B</a:t>
            </a:r>
            <a:endParaRPr lang="en-IN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6CCF80-5479-ECEC-B3B7-C90C8F7D5728}"/>
              </a:ext>
            </a:extLst>
          </p:cNvPr>
          <p:cNvSpPr/>
          <p:nvPr/>
        </p:nvSpPr>
        <p:spPr>
          <a:xfrm>
            <a:off x="6458596" y="2363058"/>
            <a:ext cx="1227654" cy="4335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customer</a:t>
            </a:r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0583C2-6B1C-38B4-0536-2EF012BEAD10}"/>
              </a:ext>
            </a:extLst>
          </p:cNvPr>
          <p:cNvCxnSpPr>
            <a:cxnSpLocks/>
          </p:cNvCxnSpPr>
          <p:nvPr/>
        </p:nvCxnSpPr>
        <p:spPr>
          <a:xfrm>
            <a:off x="2299541" y="3582258"/>
            <a:ext cx="11554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66ED5C2-519D-389A-17EF-55FFD26EA5A8}"/>
              </a:ext>
            </a:extLst>
          </p:cNvPr>
          <p:cNvSpPr/>
          <p:nvPr/>
        </p:nvSpPr>
        <p:spPr>
          <a:xfrm>
            <a:off x="10465316" y="2363058"/>
            <a:ext cx="649934" cy="4335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loan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BFE543CC-83D5-030A-CE45-8F06C7CEB7B6}"/>
              </a:ext>
            </a:extLst>
          </p:cNvPr>
          <p:cNvSpPr/>
          <p:nvPr/>
        </p:nvSpPr>
        <p:spPr>
          <a:xfrm>
            <a:off x="8174663" y="2286858"/>
            <a:ext cx="1873787" cy="578085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borrow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211CF6-6F8B-9C73-F2AF-78A108157EA2}"/>
              </a:ext>
            </a:extLst>
          </p:cNvPr>
          <p:cNvSpPr/>
          <p:nvPr/>
        </p:nvSpPr>
        <p:spPr>
          <a:xfrm>
            <a:off x="7182196" y="2972658"/>
            <a:ext cx="478853" cy="375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9FBE72-56B8-29C1-8526-405F3BB7BD28}"/>
              </a:ext>
            </a:extLst>
          </p:cNvPr>
          <p:cNvSpPr/>
          <p:nvPr/>
        </p:nvSpPr>
        <p:spPr>
          <a:xfrm>
            <a:off x="7182196" y="3506058"/>
            <a:ext cx="478853" cy="375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C2</a:t>
            </a:r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E1F9BA-18E1-0DC8-D4C5-2BDEB0AC3234}"/>
              </a:ext>
            </a:extLst>
          </p:cNvPr>
          <p:cNvSpPr/>
          <p:nvPr/>
        </p:nvSpPr>
        <p:spPr>
          <a:xfrm>
            <a:off x="10452042" y="2972658"/>
            <a:ext cx="409407" cy="375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L1</a:t>
            </a:r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40B261-5D39-B053-FEDB-8869F4B1D0C3}"/>
              </a:ext>
            </a:extLst>
          </p:cNvPr>
          <p:cNvSpPr/>
          <p:nvPr/>
        </p:nvSpPr>
        <p:spPr>
          <a:xfrm>
            <a:off x="10452042" y="3506058"/>
            <a:ext cx="409407" cy="375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L2</a:t>
            </a:r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4A7EDE-9262-E109-18B7-96E74EFA1F65}"/>
              </a:ext>
            </a:extLst>
          </p:cNvPr>
          <p:cNvSpPr/>
          <p:nvPr/>
        </p:nvSpPr>
        <p:spPr>
          <a:xfrm>
            <a:off x="7182196" y="4039458"/>
            <a:ext cx="478853" cy="375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C3</a:t>
            </a:r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1BDE03-8CB0-69E2-07BE-B91C53CCA602}"/>
              </a:ext>
            </a:extLst>
          </p:cNvPr>
          <p:cNvSpPr/>
          <p:nvPr/>
        </p:nvSpPr>
        <p:spPr>
          <a:xfrm>
            <a:off x="10452042" y="4039458"/>
            <a:ext cx="409407" cy="375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L3</a:t>
            </a:r>
            <a:endParaRPr lang="en-IN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FDE909-39F1-8B3C-E2AB-AC125A16D1A9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7661049" y="3160422"/>
            <a:ext cx="27909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EAC22D-C327-D33C-7906-ABEB5816F4D5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7661049" y="3693822"/>
            <a:ext cx="27909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AFBF7F-388A-569C-AB57-DD59AFE6E42A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7661049" y="4227222"/>
            <a:ext cx="27909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584FB7B-CD49-79BA-C53F-A7DA17EE03A3}"/>
              </a:ext>
            </a:extLst>
          </p:cNvPr>
          <p:cNvCxnSpPr>
            <a:cxnSpLocks/>
          </p:cNvCxnSpPr>
          <p:nvPr/>
        </p:nvCxnSpPr>
        <p:spPr>
          <a:xfrm>
            <a:off x="7676207" y="2591658"/>
            <a:ext cx="10043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DC65F9-9096-FD5C-E903-48F47296E510}"/>
              </a:ext>
            </a:extLst>
          </p:cNvPr>
          <p:cNvCxnSpPr>
            <a:cxnSpLocks/>
          </p:cNvCxnSpPr>
          <p:nvPr/>
        </p:nvCxnSpPr>
        <p:spPr>
          <a:xfrm>
            <a:off x="10068375" y="2591658"/>
            <a:ext cx="361075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11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  <p:bldP spid="16" grpId="0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62636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Data Model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8324EFC-FF85-3487-77D2-0C18A1747E44}"/>
              </a:ext>
            </a:extLst>
          </p:cNvPr>
          <p:cNvSpPr txBox="1">
            <a:spLocks/>
          </p:cNvSpPr>
          <p:nvPr/>
        </p:nvSpPr>
        <p:spPr>
          <a:xfrm>
            <a:off x="1692106" y="3550236"/>
            <a:ext cx="8975894" cy="61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Anmol Adhikari</a:t>
            </a:r>
          </a:p>
        </p:txBody>
      </p:sp>
    </p:spTree>
    <p:extLst>
      <p:ext uri="{BB962C8B-B14F-4D97-AF65-F5344CB8AC3E}">
        <p14:creationId xmlns:p14="http://schemas.microsoft.com/office/powerpoint/2010/main" val="2115037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EF2D-A1DE-2DDF-FEA0-83A9266A5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 One-to-Many relationship (1 - 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CE067-BABB-8CE0-019F-1AE37A4B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8947D-062E-322E-16C9-D5331F54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5E85E-FCEF-B729-EE62-4448DD47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20</a:t>
            </a:fld>
            <a:endParaRPr lang="en-US"/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631793D4-3C6B-C216-1C4E-63DE029B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025" y="1047405"/>
            <a:ext cx="11129796" cy="5308946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entity in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is associated with more than one entities in B 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an entity in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is associated with only one entity in 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 is connected with only one customer</a:t>
            </a:r>
            <a:r>
              <a:rPr lang="en-GB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borrower and a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is connected with more than one loans using borrower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AB06F31-A77C-E657-34D7-DD72E820F2BE}"/>
              </a:ext>
            </a:extLst>
          </p:cNvPr>
          <p:cNvSpPr/>
          <p:nvPr/>
        </p:nvSpPr>
        <p:spPr>
          <a:xfrm>
            <a:off x="1319994" y="2084492"/>
            <a:ext cx="1137456" cy="188139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FFD47B-DCC7-42E0-AC53-BBB847B4DF3E}"/>
              </a:ext>
            </a:extLst>
          </p:cNvPr>
          <p:cNvSpPr/>
          <p:nvPr/>
        </p:nvSpPr>
        <p:spPr>
          <a:xfrm>
            <a:off x="1583922" y="2344159"/>
            <a:ext cx="568728" cy="578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A1</a:t>
            </a:r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BC4450-1723-2763-3F80-312EF163A4A7}"/>
              </a:ext>
            </a:extLst>
          </p:cNvPr>
          <p:cNvSpPr/>
          <p:nvPr/>
        </p:nvSpPr>
        <p:spPr>
          <a:xfrm>
            <a:off x="1583922" y="3106159"/>
            <a:ext cx="568728" cy="578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A2</a:t>
            </a:r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CFC4BEC-DEFE-CC71-0D9D-D666A917455B}"/>
              </a:ext>
            </a:extLst>
          </p:cNvPr>
          <p:cNvSpPr/>
          <p:nvPr/>
        </p:nvSpPr>
        <p:spPr>
          <a:xfrm>
            <a:off x="3148794" y="2084492"/>
            <a:ext cx="1137456" cy="188139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95E0CF-B146-89BD-7B41-D10CDEAA6D72}"/>
              </a:ext>
            </a:extLst>
          </p:cNvPr>
          <p:cNvSpPr/>
          <p:nvPr/>
        </p:nvSpPr>
        <p:spPr>
          <a:xfrm>
            <a:off x="3412722" y="2344159"/>
            <a:ext cx="568728" cy="578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B1</a:t>
            </a:r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C2A8E0-8C16-87C7-B0DF-2F9DF71FE62D}"/>
              </a:ext>
            </a:extLst>
          </p:cNvPr>
          <p:cNvSpPr/>
          <p:nvPr/>
        </p:nvSpPr>
        <p:spPr>
          <a:xfrm>
            <a:off x="3412722" y="3106159"/>
            <a:ext cx="568728" cy="578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B2</a:t>
            </a:r>
            <a:endParaRPr lang="en-IN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6392BF9-E7A4-55E2-970D-2BEA9562F63D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>
            <a:off x="2152650" y="2633605"/>
            <a:ext cx="12600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9D2A2FD-5E28-34D7-7F84-6DD7FBFB5041}"/>
              </a:ext>
            </a:extLst>
          </p:cNvPr>
          <p:cNvSpPr txBox="1"/>
          <p:nvPr/>
        </p:nvSpPr>
        <p:spPr>
          <a:xfrm>
            <a:off x="1319994" y="4000500"/>
            <a:ext cx="11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A</a:t>
            </a:r>
            <a:endParaRPr lang="en-IN" sz="20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21E69D-C2EC-9A01-C277-ED94AFBEB94E}"/>
              </a:ext>
            </a:extLst>
          </p:cNvPr>
          <p:cNvSpPr txBox="1"/>
          <p:nvPr/>
        </p:nvSpPr>
        <p:spPr>
          <a:xfrm>
            <a:off x="3148794" y="4012167"/>
            <a:ext cx="11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B</a:t>
            </a:r>
            <a:endParaRPr lang="en-IN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2C20AE-08A9-5264-35CE-AD542C3F4AB5}"/>
              </a:ext>
            </a:extLst>
          </p:cNvPr>
          <p:cNvSpPr/>
          <p:nvPr/>
        </p:nvSpPr>
        <p:spPr>
          <a:xfrm>
            <a:off x="6394572" y="2186744"/>
            <a:ext cx="1208547" cy="4341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customer</a:t>
            </a:r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4D4F9E4-8763-A790-4D67-C35823499CDA}"/>
              </a:ext>
            </a:extLst>
          </p:cNvPr>
          <p:cNvCxnSpPr>
            <a:stCxn id="35" idx="3"/>
          </p:cNvCxnSpPr>
          <p:nvPr/>
        </p:nvCxnSpPr>
        <p:spPr>
          <a:xfrm>
            <a:off x="2152650" y="2633605"/>
            <a:ext cx="1219200" cy="7572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9BF8601-EF2A-B7E0-0D64-25CE6F37A404}"/>
              </a:ext>
            </a:extLst>
          </p:cNvPr>
          <p:cNvSpPr/>
          <p:nvPr/>
        </p:nvSpPr>
        <p:spPr>
          <a:xfrm>
            <a:off x="10392300" y="2186744"/>
            <a:ext cx="639819" cy="4341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loan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932BA261-21B2-44B0-47AF-1E91EA617C6C}"/>
              </a:ext>
            </a:extLst>
          </p:cNvPr>
          <p:cNvSpPr/>
          <p:nvPr/>
        </p:nvSpPr>
        <p:spPr>
          <a:xfrm>
            <a:off x="8120695" y="2115559"/>
            <a:ext cx="1844625" cy="578892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borrow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07ACB0-F7C6-231F-59D2-01987EFDB508}"/>
              </a:ext>
            </a:extLst>
          </p:cNvPr>
          <p:cNvSpPr/>
          <p:nvPr/>
        </p:nvSpPr>
        <p:spPr>
          <a:xfrm>
            <a:off x="7040880" y="2794330"/>
            <a:ext cx="537040" cy="3760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39EA14F-C1F5-53CA-3C3D-12E73FD418B3}"/>
              </a:ext>
            </a:extLst>
          </p:cNvPr>
          <p:cNvSpPr/>
          <p:nvPr/>
        </p:nvSpPr>
        <p:spPr>
          <a:xfrm>
            <a:off x="7040880" y="3327730"/>
            <a:ext cx="537040" cy="3760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C2</a:t>
            </a:r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B5D1FC-8C96-6880-AE72-0477AFFF043A}"/>
              </a:ext>
            </a:extLst>
          </p:cNvPr>
          <p:cNvSpPr/>
          <p:nvPr/>
        </p:nvSpPr>
        <p:spPr>
          <a:xfrm>
            <a:off x="10375284" y="2794330"/>
            <a:ext cx="403036" cy="3760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L1</a:t>
            </a:r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D131DB-64E7-7919-00E0-9B47381FD0B4}"/>
              </a:ext>
            </a:extLst>
          </p:cNvPr>
          <p:cNvSpPr/>
          <p:nvPr/>
        </p:nvSpPr>
        <p:spPr>
          <a:xfrm>
            <a:off x="10375284" y="3327730"/>
            <a:ext cx="403036" cy="3760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L2</a:t>
            </a:r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5566AD-B852-E685-EADE-9361C976FC2D}"/>
              </a:ext>
            </a:extLst>
          </p:cNvPr>
          <p:cNvSpPr/>
          <p:nvPr/>
        </p:nvSpPr>
        <p:spPr>
          <a:xfrm>
            <a:off x="7040880" y="3861130"/>
            <a:ext cx="537040" cy="3760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C3</a:t>
            </a:r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E73BA56-73FF-C475-EA6B-E6D6BCED3E2E}"/>
              </a:ext>
            </a:extLst>
          </p:cNvPr>
          <p:cNvSpPr/>
          <p:nvPr/>
        </p:nvSpPr>
        <p:spPr>
          <a:xfrm>
            <a:off x="10375284" y="3861130"/>
            <a:ext cx="403036" cy="3760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L3</a:t>
            </a:r>
            <a:endParaRPr lang="en-IN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0901B8D-9949-6E02-3F37-891F8CA7341E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7577920" y="2982356"/>
            <a:ext cx="27973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95F4956-2559-E773-E3FD-98247A5AF811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>
            <a:off x="7577920" y="2982356"/>
            <a:ext cx="2797364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EB0DDBB-8A42-308E-E0D8-39E54659965E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7577920" y="3515756"/>
            <a:ext cx="2797364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220E31C-A08E-0DAD-4EDA-DD675FE3F9A8}"/>
              </a:ext>
            </a:extLst>
          </p:cNvPr>
          <p:cNvCxnSpPr>
            <a:cxnSpLocks/>
          </p:cNvCxnSpPr>
          <p:nvPr/>
        </p:nvCxnSpPr>
        <p:spPr>
          <a:xfrm flipH="1">
            <a:off x="7603120" y="2400300"/>
            <a:ext cx="6438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BCDC7CE-4210-B64B-8F26-FADC19F0CD05}"/>
              </a:ext>
            </a:extLst>
          </p:cNvPr>
          <p:cNvSpPr/>
          <p:nvPr/>
        </p:nvSpPr>
        <p:spPr>
          <a:xfrm>
            <a:off x="10377454" y="4394530"/>
            <a:ext cx="403036" cy="3760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L4</a:t>
            </a:r>
            <a:endParaRPr lang="en-IN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587E626-6D41-7313-4A5B-D52513A24CA3}"/>
              </a:ext>
            </a:extLst>
          </p:cNvPr>
          <p:cNvCxnSpPr>
            <a:cxnSpLocks/>
            <a:stCxn id="48" idx="3"/>
            <a:endCxn id="57" idx="1"/>
          </p:cNvCxnSpPr>
          <p:nvPr/>
        </p:nvCxnSpPr>
        <p:spPr>
          <a:xfrm>
            <a:off x="7577920" y="3515756"/>
            <a:ext cx="2799534" cy="1066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9A7CCA-D147-2742-85FB-975FACA299A7}"/>
              </a:ext>
            </a:extLst>
          </p:cNvPr>
          <p:cNvCxnSpPr>
            <a:cxnSpLocks/>
          </p:cNvCxnSpPr>
          <p:nvPr/>
        </p:nvCxnSpPr>
        <p:spPr>
          <a:xfrm>
            <a:off x="9970758" y="2400300"/>
            <a:ext cx="359197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8161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/>
      <p:bldP spid="42" grpId="0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EF2D-A1DE-2DDF-FEA0-83A9266A5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 Many-to-One relationship (N - 1)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CE067-BABB-8CE0-019F-1AE37A4B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8947D-062E-322E-16C9-D5331F54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5E85E-FCEF-B729-EE62-4448DD47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21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E7918F0-EDB7-128E-1A82-0D102961F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902" y="1029705"/>
            <a:ext cx="11113171" cy="5326646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entity in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is associated with only one entity in B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an entity in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is associated with more than one entities in 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 is connected with more than one customer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borrower and a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is connected with only one loan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borrower.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D7BA86-B48C-059E-E757-6490A6D6AA96}"/>
              </a:ext>
            </a:extLst>
          </p:cNvPr>
          <p:cNvSpPr/>
          <p:nvPr/>
        </p:nvSpPr>
        <p:spPr>
          <a:xfrm>
            <a:off x="1354944" y="2185560"/>
            <a:ext cx="1135757" cy="18876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885CB2-60FA-2EC5-77C4-BDC611E4D6FA}"/>
              </a:ext>
            </a:extLst>
          </p:cNvPr>
          <p:cNvSpPr/>
          <p:nvPr/>
        </p:nvSpPr>
        <p:spPr>
          <a:xfrm>
            <a:off x="1618022" y="2490360"/>
            <a:ext cx="567879" cy="580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A1</a:t>
            </a:r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DB6680-44EE-F793-1BFC-A889D8976B4D}"/>
              </a:ext>
            </a:extLst>
          </p:cNvPr>
          <p:cNvSpPr/>
          <p:nvPr/>
        </p:nvSpPr>
        <p:spPr>
          <a:xfrm>
            <a:off x="1618022" y="3252360"/>
            <a:ext cx="567879" cy="580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A2</a:t>
            </a:r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018F88-8AB9-D504-57BC-87A607D73E5A}"/>
              </a:ext>
            </a:extLst>
          </p:cNvPr>
          <p:cNvSpPr/>
          <p:nvPr/>
        </p:nvSpPr>
        <p:spPr>
          <a:xfrm>
            <a:off x="3183744" y="2185560"/>
            <a:ext cx="1135757" cy="18876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AD95EC-8A29-D3C7-489E-FBF7A2E22BC4}"/>
              </a:ext>
            </a:extLst>
          </p:cNvPr>
          <p:cNvSpPr/>
          <p:nvPr/>
        </p:nvSpPr>
        <p:spPr>
          <a:xfrm>
            <a:off x="3446822" y="2490360"/>
            <a:ext cx="567879" cy="580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B1</a:t>
            </a:r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F908F8-7AEB-06AF-6330-89080A90A08E}"/>
              </a:ext>
            </a:extLst>
          </p:cNvPr>
          <p:cNvSpPr/>
          <p:nvPr/>
        </p:nvSpPr>
        <p:spPr>
          <a:xfrm>
            <a:off x="3446822" y="3252360"/>
            <a:ext cx="567879" cy="580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B2</a:t>
            </a:r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3AA623-9915-E2CE-F214-2B3E379CEB8F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2185901" y="2780771"/>
            <a:ext cx="12609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51CCB8-9CFF-0B08-F05F-C322CB932CDC}"/>
              </a:ext>
            </a:extLst>
          </p:cNvPr>
          <p:cNvSpPr txBox="1"/>
          <p:nvPr/>
        </p:nvSpPr>
        <p:spPr>
          <a:xfrm>
            <a:off x="1354944" y="4166760"/>
            <a:ext cx="1135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A</a:t>
            </a:r>
            <a:endParaRPr lang="en-IN" sz="2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DD5D82-51BB-A177-3A3E-66CFC755B0AE}"/>
              </a:ext>
            </a:extLst>
          </p:cNvPr>
          <p:cNvSpPr txBox="1"/>
          <p:nvPr/>
        </p:nvSpPr>
        <p:spPr>
          <a:xfrm>
            <a:off x="3183744" y="4178427"/>
            <a:ext cx="1135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B</a:t>
            </a:r>
            <a:endParaRPr lang="en-IN" sz="2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E2C04-64B6-66A0-F40C-D2205234E4D5}"/>
              </a:ext>
            </a:extLst>
          </p:cNvPr>
          <p:cNvSpPr/>
          <p:nvPr/>
        </p:nvSpPr>
        <p:spPr>
          <a:xfrm>
            <a:off x="6429630" y="2337960"/>
            <a:ext cx="1206742" cy="43561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customer</a:t>
            </a:r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7957561-01D6-03AA-2C05-535452921BE6}"/>
              </a:ext>
            </a:extLst>
          </p:cNvPr>
          <p:cNvCxnSpPr>
            <a:stCxn id="12" idx="3"/>
          </p:cNvCxnSpPr>
          <p:nvPr/>
        </p:nvCxnSpPr>
        <p:spPr>
          <a:xfrm flipV="1">
            <a:off x="2185901" y="2795160"/>
            <a:ext cx="1219201" cy="7476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FEC9B08-C817-C430-7CA7-74433F49C126}"/>
              </a:ext>
            </a:extLst>
          </p:cNvPr>
          <p:cNvSpPr/>
          <p:nvPr/>
        </p:nvSpPr>
        <p:spPr>
          <a:xfrm>
            <a:off x="10426508" y="2337960"/>
            <a:ext cx="638864" cy="43561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loan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5D19289C-737A-7D94-C0CB-39EAF4ADB9C7}"/>
              </a:ext>
            </a:extLst>
          </p:cNvPr>
          <p:cNvSpPr/>
          <p:nvPr/>
        </p:nvSpPr>
        <p:spPr>
          <a:xfrm>
            <a:off x="8156703" y="2261760"/>
            <a:ext cx="1841869" cy="580822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borrow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D1957E-EC81-EFA0-C743-0336AD5CBA79}"/>
              </a:ext>
            </a:extLst>
          </p:cNvPr>
          <p:cNvSpPr/>
          <p:nvPr/>
        </p:nvSpPr>
        <p:spPr>
          <a:xfrm>
            <a:off x="7117467" y="2947560"/>
            <a:ext cx="493705" cy="377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915D65-D67B-5872-B658-75EF3F03A6B4}"/>
              </a:ext>
            </a:extLst>
          </p:cNvPr>
          <p:cNvSpPr/>
          <p:nvPr/>
        </p:nvSpPr>
        <p:spPr>
          <a:xfrm>
            <a:off x="7117467" y="3480960"/>
            <a:ext cx="493705" cy="377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C2</a:t>
            </a:r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643A72-E393-1445-F87A-94EF67F93A1C}"/>
              </a:ext>
            </a:extLst>
          </p:cNvPr>
          <p:cNvSpPr/>
          <p:nvPr/>
        </p:nvSpPr>
        <p:spPr>
          <a:xfrm>
            <a:off x="10409138" y="2947560"/>
            <a:ext cx="402434" cy="377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L1</a:t>
            </a:r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5FAFBC-5C0E-24FB-D04D-907567A6DFE0}"/>
              </a:ext>
            </a:extLst>
          </p:cNvPr>
          <p:cNvSpPr/>
          <p:nvPr/>
        </p:nvSpPr>
        <p:spPr>
          <a:xfrm>
            <a:off x="10409138" y="3480960"/>
            <a:ext cx="402434" cy="377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L2</a:t>
            </a:r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69A947-1628-4432-E2B8-513BE4E7DA74}"/>
              </a:ext>
            </a:extLst>
          </p:cNvPr>
          <p:cNvSpPr/>
          <p:nvPr/>
        </p:nvSpPr>
        <p:spPr>
          <a:xfrm>
            <a:off x="7117467" y="4014360"/>
            <a:ext cx="493705" cy="377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C3</a:t>
            </a:r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16790F-4DD5-A48C-E3F2-8D7B2FC8EFE2}"/>
              </a:ext>
            </a:extLst>
          </p:cNvPr>
          <p:cNvSpPr/>
          <p:nvPr/>
        </p:nvSpPr>
        <p:spPr>
          <a:xfrm>
            <a:off x="10409138" y="4014360"/>
            <a:ext cx="402434" cy="377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L3</a:t>
            </a:r>
            <a:endParaRPr lang="en-I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E2378C9-4DBA-D34E-01E0-D5C074013293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7611172" y="3136213"/>
            <a:ext cx="279796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F4D903-FC6A-1402-924D-92532CD60E38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7611172" y="3136213"/>
            <a:ext cx="2797966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277A767-6790-3945-8329-856F0D8369D5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 flipV="1">
            <a:off x="7611172" y="3669613"/>
            <a:ext cx="2797966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FF118D-1D38-DC64-443F-272F39531A54}"/>
              </a:ext>
            </a:extLst>
          </p:cNvPr>
          <p:cNvCxnSpPr>
            <a:cxnSpLocks/>
          </p:cNvCxnSpPr>
          <p:nvPr/>
        </p:nvCxnSpPr>
        <p:spPr>
          <a:xfrm>
            <a:off x="10024648" y="2566560"/>
            <a:ext cx="354924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D9E3705-9ED6-CC76-5709-D182F8F2FC5A}"/>
              </a:ext>
            </a:extLst>
          </p:cNvPr>
          <p:cNvSpPr/>
          <p:nvPr/>
        </p:nvSpPr>
        <p:spPr>
          <a:xfrm>
            <a:off x="7117467" y="4552889"/>
            <a:ext cx="493705" cy="377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C4</a:t>
            </a:r>
            <a:endParaRPr lang="en-IN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283CEBE-135E-BDE1-9F7D-5F1730B76822}"/>
              </a:ext>
            </a:extLst>
          </p:cNvPr>
          <p:cNvCxnSpPr>
            <a:cxnSpLocks/>
            <a:stCxn id="60" idx="3"/>
            <a:endCxn id="26" idx="1"/>
          </p:cNvCxnSpPr>
          <p:nvPr/>
        </p:nvCxnSpPr>
        <p:spPr>
          <a:xfrm flipV="1">
            <a:off x="7611172" y="3669613"/>
            <a:ext cx="2797966" cy="10719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47816A7-844F-C954-37E9-A79B68B21D8A}"/>
              </a:ext>
            </a:extLst>
          </p:cNvPr>
          <p:cNvCxnSpPr>
            <a:cxnSpLocks/>
          </p:cNvCxnSpPr>
          <p:nvPr/>
        </p:nvCxnSpPr>
        <p:spPr>
          <a:xfrm>
            <a:off x="7666831" y="2566560"/>
            <a:ext cx="35866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6109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/>
      <p:bldP spid="18" grpId="0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6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EF2D-A1DE-2DDF-FEA0-83A9266A5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 Many-to-Many relationship (N - 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CE067-BABB-8CE0-019F-1AE37A4B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8947D-062E-322E-16C9-D5331F54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5E85E-FCEF-B729-EE62-4448DD47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22</a:t>
            </a:fld>
            <a:endParaRPr lang="en-US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1B33B9D-6F6B-2033-4C48-A2A496B8E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700" y="960310"/>
            <a:ext cx="11196300" cy="5396040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entity in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is associated with more than one entities in B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an entity in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is associated with more than one entities in 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is connected with more than one loan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borrower and a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 is connected with more than one customer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borrower.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1C9C28F-DC08-2515-2D32-6D71E9BBA899}"/>
              </a:ext>
            </a:extLst>
          </p:cNvPr>
          <p:cNvSpPr/>
          <p:nvPr/>
        </p:nvSpPr>
        <p:spPr>
          <a:xfrm>
            <a:off x="1444375" y="2116165"/>
            <a:ext cx="1144253" cy="19122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16AC42-1AC8-FCCA-FC60-0B6A8FB248F7}"/>
              </a:ext>
            </a:extLst>
          </p:cNvPr>
          <p:cNvSpPr/>
          <p:nvPr/>
        </p:nvSpPr>
        <p:spPr>
          <a:xfrm>
            <a:off x="1711701" y="2420965"/>
            <a:ext cx="572127" cy="588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A1</a:t>
            </a:r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4D8DE4-D1CF-12BA-A198-DC7F14FAB873}"/>
              </a:ext>
            </a:extLst>
          </p:cNvPr>
          <p:cNvSpPr/>
          <p:nvPr/>
        </p:nvSpPr>
        <p:spPr>
          <a:xfrm>
            <a:off x="1711701" y="3182965"/>
            <a:ext cx="572127" cy="588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A2</a:t>
            </a:r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F611BA3-18A6-9919-B545-AA42DCCD2491}"/>
              </a:ext>
            </a:extLst>
          </p:cNvPr>
          <p:cNvSpPr/>
          <p:nvPr/>
        </p:nvSpPr>
        <p:spPr>
          <a:xfrm>
            <a:off x="3273175" y="2116165"/>
            <a:ext cx="1144253" cy="19122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1A6319-F868-3280-7758-716DF8826C14}"/>
              </a:ext>
            </a:extLst>
          </p:cNvPr>
          <p:cNvSpPr/>
          <p:nvPr/>
        </p:nvSpPr>
        <p:spPr>
          <a:xfrm>
            <a:off x="3540501" y="2420965"/>
            <a:ext cx="572127" cy="588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B1</a:t>
            </a:r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39A757-1358-C894-BD0D-188CBB62D01E}"/>
              </a:ext>
            </a:extLst>
          </p:cNvPr>
          <p:cNvSpPr/>
          <p:nvPr/>
        </p:nvSpPr>
        <p:spPr>
          <a:xfrm>
            <a:off x="3540501" y="3182965"/>
            <a:ext cx="572127" cy="588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B2</a:t>
            </a:r>
            <a:endParaRPr lang="en-IN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5C5E516-FD92-2DF7-726E-2A07A73FAEA9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>
            <a:off x="2283828" y="2715160"/>
            <a:ext cx="12566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CC807E1-EEBC-F1FC-3872-52BD7198D897}"/>
              </a:ext>
            </a:extLst>
          </p:cNvPr>
          <p:cNvSpPr txBox="1"/>
          <p:nvPr/>
        </p:nvSpPr>
        <p:spPr>
          <a:xfrm>
            <a:off x="1444375" y="4097365"/>
            <a:ext cx="1144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A</a:t>
            </a:r>
            <a:endParaRPr lang="en-IN" sz="20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CE6406-7470-B8AF-7B4B-0EFE4EC86353}"/>
              </a:ext>
            </a:extLst>
          </p:cNvPr>
          <p:cNvSpPr txBox="1"/>
          <p:nvPr/>
        </p:nvSpPr>
        <p:spPr>
          <a:xfrm>
            <a:off x="3273175" y="4109032"/>
            <a:ext cx="1144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B</a:t>
            </a:r>
            <a:endParaRPr lang="en-IN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2F2847-F36C-AAA3-ED2A-3984B751BF1A}"/>
              </a:ext>
            </a:extLst>
          </p:cNvPr>
          <p:cNvSpPr/>
          <p:nvPr/>
        </p:nvSpPr>
        <p:spPr>
          <a:xfrm>
            <a:off x="6518529" y="2268565"/>
            <a:ext cx="1215769" cy="4412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customer</a:t>
            </a:r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916A286-58A9-5CD4-EE8E-F40F49E43CC4}"/>
              </a:ext>
            </a:extLst>
          </p:cNvPr>
          <p:cNvCxnSpPr>
            <a:stCxn id="35" idx="3"/>
          </p:cNvCxnSpPr>
          <p:nvPr/>
        </p:nvCxnSpPr>
        <p:spPr>
          <a:xfrm flipV="1">
            <a:off x="2283828" y="2725765"/>
            <a:ext cx="1219201" cy="7513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0338C87-2AE0-999E-F9DB-71137E80B5E1}"/>
              </a:ext>
            </a:extLst>
          </p:cNvPr>
          <p:cNvSpPr/>
          <p:nvPr/>
        </p:nvSpPr>
        <p:spPr>
          <a:xfrm>
            <a:off x="10519657" y="2268565"/>
            <a:ext cx="643642" cy="4412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loan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64EF1BD9-17A7-6FF2-978A-8D08E02A9701}"/>
              </a:ext>
            </a:extLst>
          </p:cNvPr>
          <p:cNvSpPr/>
          <p:nvPr/>
        </p:nvSpPr>
        <p:spPr>
          <a:xfrm>
            <a:off x="8240852" y="2192365"/>
            <a:ext cx="1855647" cy="588389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borrow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196B10-1BE4-6CCF-C212-40B608F0716E}"/>
              </a:ext>
            </a:extLst>
          </p:cNvPr>
          <p:cNvSpPr/>
          <p:nvPr/>
        </p:nvSpPr>
        <p:spPr>
          <a:xfrm>
            <a:off x="7212384" y="2878165"/>
            <a:ext cx="496715" cy="382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A19233-AB29-F657-AA47-A758CA12CCCC}"/>
              </a:ext>
            </a:extLst>
          </p:cNvPr>
          <p:cNvSpPr/>
          <p:nvPr/>
        </p:nvSpPr>
        <p:spPr>
          <a:xfrm>
            <a:off x="7212384" y="3411565"/>
            <a:ext cx="496715" cy="382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C2</a:t>
            </a:r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520D7E1-FEF3-27A8-664C-F509F30C81D4}"/>
              </a:ext>
            </a:extLst>
          </p:cNvPr>
          <p:cNvSpPr/>
          <p:nvPr/>
        </p:nvSpPr>
        <p:spPr>
          <a:xfrm>
            <a:off x="10504055" y="2878165"/>
            <a:ext cx="405444" cy="382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L1</a:t>
            </a:r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6A3C44D-6D53-2FE8-5F65-D34CE2FE00B1}"/>
              </a:ext>
            </a:extLst>
          </p:cNvPr>
          <p:cNvSpPr/>
          <p:nvPr/>
        </p:nvSpPr>
        <p:spPr>
          <a:xfrm>
            <a:off x="10504055" y="3411565"/>
            <a:ext cx="405444" cy="382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L2</a:t>
            </a:r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4C67E29-2D9B-93DF-7A22-6B9AF9BF6029}"/>
              </a:ext>
            </a:extLst>
          </p:cNvPr>
          <p:cNvSpPr/>
          <p:nvPr/>
        </p:nvSpPr>
        <p:spPr>
          <a:xfrm>
            <a:off x="7212384" y="3944965"/>
            <a:ext cx="496715" cy="382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C3</a:t>
            </a:r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486DACE-F8E8-18C1-C739-602B5EE5106A}"/>
              </a:ext>
            </a:extLst>
          </p:cNvPr>
          <p:cNvSpPr/>
          <p:nvPr/>
        </p:nvSpPr>
        <p:spPr>
          <a:xfrm>
            <a:off x="10504055" y="3944965"/>
            <a:ext cx="405444" cy="382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L3</a:t>
            </a:r>
            <a:endParaRPr lang="en-IN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EF56130-2130-4D4A-D41B-25D4BE33D239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7709099" y="3069276"/>
            <a:ext cx="27949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BFE9A15-50C6-5682-0511-9BB6FFC6A992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7709099" y="3069276"/>
            <a:ext cx="2794956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E9F5AA1-47CA-48D5-E6BD-44E80EC56FFA}"/>
              </a:ext>
            </a:extLst>
          </p:cNvPr>
          <p:cNvCxnSpPr>
            <a:cxnSpLocks/>
            <a:stCxn id="50" idx="3"/>
            <a:endCxn id="49" idx="1"/>
          </p:cNvCxnSpPr>
          <p:nvPr/>
        </p:nvCxnSpPr>
        <p:spPr>
          <a:xfrm flipV="1">
            <a:off x="7709099" y="3602676"/>
            <a:ext cx="2794956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2E12589-44F8-A45F-B73B-A09FD8A060E8}"/>
              </a:ext>
            </a:extLst>
          </p:cNvPr>
          <p:cNvSpPr/>
          <p:nvPr/>
        </p:nvSpPr>
        <p:spPr>
          <a:xfrm>
            <a:off x="7212384" y="4483494"/>
            <a:ext cx="496715" cy="382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C4</a:t>
            </a:r>
            <a:endParaRPr lang="en-IN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65FCBB-BA91-773E-FB82-4161DB18426D}"/>
              </a:ext>
            </a:extLst>
          </p:cNvPr>
          <p:cNvCxnSpPr>
            <a:cxnSpLocks/>
            <a:stCxn id="55" idx="3"/>
            <a:endCxn id="51" idx="1"/>
          </p:cNvCxnSpPr>
          <p:nvPr/>
        </p:nvCxnSpPr>
        <p:spPr>
          <a:xfrm flipV="1">
            <a:off x="7709099" y="4136076"/>
            <a:ext cx="2794956" cy="5385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867FF89-234D-153B-34B5-190FE00BD563}"/>
              </a:ext>
            </a:extLst>
          </p:cNvPr>
          <p:cNvCxnSpPr>
            <a:cxnSpLocks/>
          </p:cNvCxnSpPr>
          <p:nvPr/>
        </p:nvCxnSpPr>
        <p:spPr>
          <a:xfrm>
            <a:off x="7762075" y="2497165"/>
            <a:ext cx="361344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4C0C52C-0F72-9E46-EF36-B4FD2B00CD85}"/>
              </a:ext>
            </a:extLst>
          </p:cNvPr>
          <p:cNvCxnSpPr>
            <a:cxnSpLocks/>
          </p:cNvCxnSpPr>
          <p:nvPr/>
        </p:nvCxnSpPr>
        <p:spPr>
          <a:xfrm>
            <a:off x="2358776" y="3487765"/>
            <a:ext cx="114425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25E73A2-B305-B1C3-8FE9-952BDAA00750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2283828" y="2715160"/>
            <a:ext cx="1256673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9824263-FEC2-359C-BBDD-84F1782FCB66}"/>
              </a:ext>
            </a:extLst>
          </p:cNvPr>
          <p:cNvCxnSpPr>
            <a:cxnSpLocks/>
          </p:cNvCxnSpPr>
          <p:nvPr/>
        </p:nvCxnSpPr>
        <p:spPr>
          <a:xfrm>
            <a:off x="10120166" y="2496913"/>
            <a:ext cx="361344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AD956A6-0B65-016A-547F-35D2940702E7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>
            <a:off x="7709099" y="3069276"/>
            <a:ext cx="2794956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12F1BE66-8692-3FCA-ADDD-B2EB546D540A}"/>
              </a:ext>
            </a:extLst>
          </p:cNvPr>
          <p:cNvSpPr/>
          <p:nvPr/>
        </p:nvSpPr>
        <p:spPr>
          <a:xfrm>
            <a:off x="10504055" y="4478364"/>
            <a:ext cx="405444" cy="382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L4</a:t>
            </a:r>
            <a:endParaRPr lang="en-IN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16E2141-DDEF-599D-BD01-5668EEC22987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7709099" y="3602676"/>
            <a:ext cx="2768400" cy="5402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D6E94B7-EB6E-FA8A-ED81-C9FA7C2FC32B}"/>
              </a:ext>
            </a:extLst>
          </p:cNvPr>
          <p:cNvCxnSpPr>
            <a:cxnSpLocks/>
          </p:cNvCxnSpPr>
          <p:nvPr/>
        </p:nvCxnSpPr>
        <p:spPr>
          <a:xfrm>
            <a:off x="7709099" y="4142964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0BA71EA-FEDE-FB92-08F8-47BD67ED4827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7709099" y="4674605"/>
            <a:ext cx="2768400" cy="104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74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/>
      <p:bldP spid="41" grpId="0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5" grpId="0" animBg="1"/>
      <p:bldP spid="6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B32D-EDE9-2A89-666D-808A1B9C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09" y="-222213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Participation Constraints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C6774-EF50-9DCF-F8BF-7D2FE767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F7F94-CEDE-DCBF-E2AE-DC58A280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3D0E1-0B8F-7839-29B7-FAE7159B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23</a:t>
            </a:fld>
            <a:endParaRPr lang="en-US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87862FA1-8318-431B-CF8D-A5FCE2B3F002}"/>
              </a:ext>
            </a:extLst>
          </p:cNvPr>
          <p:cNvSpPr/>
          <p:nvPr/>
        </p:nvSpPr>
        <p:spPr>
          <a:xfrm>
            <a:off x="6970473" y="2478322"/>
            <a:ext cx="5079339" cy="1440000"/>
          </a:xfrm>
          <a:prstGeom prst="wedgeRoundRectCallout">
            <a:avLst>
              <a:gd name="adj1" fmla="val -40200"/>
              <a:gd name="adj2" fmla="val 9765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b="1">
                <a:solidFill>
                  <a:schemeClr val="accent6"/>
                </a:solidFill>
              </a:rPr>
              <a:t>Total participation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tx1"/>
                </a:solidFill>
              </a:rPr>
              <a:t>every entity in the entity set participates in at least one relationship in the relationship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tx1"/>
                </a:solidFill>
              </a:rPr>
              <a:t>indicated by </a:t>
            </a:r>
            <a:r>
              <a:rPr lang="en-IN">
                <a:solidFill>
                  <a:schemeClr val="accent6"/>
                </a:solidFill>
              </a:rPr>
              <a:t>double line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C2C46994-2D47-17E4-8D07-F777CB6E5CD1}"/>
              </a:ext>
            </a:extLst>
          </p:cNvPr>
          <p:cNvSpPr/>
          <p:nvPr/>
        </p:nvSpPr>
        <p:spPr>
          <a:xfrm>
            <a:off x="1013970" y="2462722"/>
            <a:ext cx="5079339" cy="1440000"/>
          </a:xfrm>
          <a:prstGeom prst="wedgeRoundRectCallout">
            <a:avLst>
              <a:gd name="adj1" fmla="val 37889"/>
              <a:gd name="adj2" fmla="val 10101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Partial participation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some entities in the entity set may not participate in any relationship in the relationship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indicated by </a:t>
            </a:r>
            <a:r>
              <a:rPr lang="en-IN" dirty="0">
                <a:solidFill>
                  <a:schemeClr val="accent6"/>
                </a:solidFill>
              </a:rPr>
              <a:t>single line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65008745-2667-F800-653F-C24684358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087" y="863444"/>
            <a:ext cx="11221238" cy="5590565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specifies the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participation of an entity set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relationship set.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participation constraints</a:t>
            </a: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participation</a:t>
            </a: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participation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26704C-BB24-E67E-230D-F82A2847517C}"/>
              </a:ext>
            </a:extLst>
          </p:cNvPr>
          <p:cNvSpPr/>
          <p:nvPr/>
        </p:nvSpPr>
        <p:spPr>
          <a:xfrm>
            <a:off x="3781353" y="4411357"/>
            <a:ext cx="1218477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customer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4C2DC5-7E5E-5C14-8F65-B01E615F0C0A}"/>
              </a:ext>
            </a:extLst>
          </p:cNvPr>
          <p:cNvSpPr/>
          <p:nvPr/>
        </p:nvSpPr>
        <p:spPr>
          <a:xfrm>
            <a:off x="7783755" y="4411357"/>
            <a:ext cx="645076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loan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0C4B731A-D767-1D79-4433-F7B9166A41AC}"/>
              </a:ext>
            </a:extLst>
          </p:cNvPr>
          <p:cNvSpPr/>
          <p:nvPr/>
        </p:nvSpPr>
        <p:spPr>
          <a:xfrm>
            <a:off x="5502251" y="4335157"/>
            <a:ext cx="1859780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borrow</a:t>
            </a:r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92A854-6C9B-58E8-18FE-B32C8971A4A5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4999830" y="4639957"/>
            <a:ext cx="50242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3F5AF5-0B49-9B4F-BCA9-74D112F67CB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264611" y="4588809"/>
            <a:ext cx="519144" cy="51148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4F7CC3E-D693-EEA7-07E9-B2B47CB61A2F}"/>
              </a:ext>
            </a:extLst>
          </p:cNvPr>
          <p:cNvSpPr/>
          <p:nvPr/>
        </p:nvSpPr>
        <p:spPr>
          <a:xfrm>
            <a:off x="4423319" y="5005957"/>
            <a:ext cx="551312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A147AA-7AE5-7494-9D30-B7EC36D4DE7D}"/>
              </a:ext>
            </a:extLst>
          </p:cNvPr>
          <p:cNvSpPr/>
          <p:nvPr/>
        </p:nvSpPr>
        <p:spPr>
          <a:xfrm>
            <a:off x="4423319" y="5539357"/>
            <a:ext cx="551312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C2</a:t>
            </a:r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674A25-23CE-A03B-6C06-D511FB6F8883}"/>
              </a:ext>
            </a:extLst>
          </p:cNvPr>
          <p:cNvSpPr/>
          <p:nvPr/>
        </p:nvSpPr>
        <p:spPr>
          <a:xfrm>
            <a:off x="7768683" y="5005957"/>
            <a:ext cx="406347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L1</a:t>
            </a:r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BD29C9-F1E8-02C0-8D97-F5EAE1A50D85}"/>
              </a:ext>
            </a:extLst>
          </p:cNvPr>
          <p:cNvSpPr/>
          <p:nvPr/>
        </p:nvSpPr>
        <p:spPr>
          <a:xfrm>
            <a:off x="7768683" y="5539357"/>
            <a:ext cx="406347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L2</a:t>
            </a:r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69DF36-393D-4AF3-7A85-500AF526CD39}"/>
              </a:ext>
            </a:extLst>
          </p:cNvPr>
          <p:cNvSpPr/>
          <p:nvPr/>
        </p:nvSpPr>
        <p:spPr>
          <a:xfrm>
            <a:off x="4423319" y="6072757"/>
            <a:ext cx="551312" cy="2835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C3</a:t>
            </a:r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B423E4-197D-FAAD-4B8A-DE198B1C8DFC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974631" y="5203957"/>
            <a:ext cx="27940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369602-F3D2-5F76-699A-B82613A0650D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4974631" y="5737357"/>
            <a:ext cx="27940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27BA36E-C754-F791-3C21-37E0B3975169}"/>
              </a:ext>
            </a:extLst>
          </p:cNvPr>
          <p:cNvSpPr txBox="1"/>
          <p:nvPr/>
        </p:nvSpPr>
        <p:spPr>
          <a:xfrm>
            <a:off x="2164825" y="5347427"/>
            <a:ext cx="2150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Each customer has maximum one  loan</a:t>
            </a:r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F26846-C835-62EF-36E1-64372BA3B948}"/>
              </a:ext>
            </a:extLst>
          </p:cNvPr>
          <p:cNvCxnSpPr>
            <a:cxnSpLocks/>
          </p:cNvCxnSpPr>
          <p:nvPr/>
        </p:nvCxnSpPr>
        <p:spPr>
          <a:xfrm>
            <a:off x="7264611" y="4691105"/>
            <a:ext cx="519144" cy="63775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8624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575C-6380-88A2-0444-949AA184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252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Weak Entity 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0ED65-DC94-BE26-1F75-0A514225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FEB12-DB22-49E2-0169-53023FE2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7371D-0C96-3F11-78AC-E91AA00E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24</a:t>
            </a:fld>
            <a:endParaRPr lang="en-US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DAB5AB3-B009-BB1B-6CCA-DC8A3952B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863444"/>
            <a:ext cx="11977697" cy="5590565"/>
          </a:xfrm>
        </p:spPr>
        <p:txBody>
          <a:bodyPr>
            <a:normAutofit/>
          </a:bodyPr>
          <a:lstStyle/>
          <a:p>
            <a:pPr lvl="2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set that does not have a primary key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weak entity set.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D251C-CAF9-0563-F9A4-6AC05E549F68}"/>
              </a:ext>
            </a:extLst>
          </p:cNvPr>
          <p:cNvSpPr/>
          <p:nvPr/>
        </p:nvSpPr>
        <p:spPr>
          <a:xfrm>
            <a:off x="7223696" y="2952750"/>
            <a:ext cx="1404110" cy="648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01E93C-FD84-8E8E-6B07-D2DDA15288AB}"/>
              </a:ext>
            </a:extLst>
          </p:cNvPr>
          <p:cNvSpPr/>
          <p:nvPr/>
        </p:nvSpPr>
        <p:spPr>
          <a:xfrm>
            <a:off x="3278606" y="3046557"/>
            <a:ext cx="1300618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loan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C2613-71E5-56A1-BD8F-B02D6D36971F}"/>
              </a:ext>
            </a:extLst>
          </p:cNvPr>
          <p:cNvSpPr/>
          <p:nvPr/>
        </p:nvSpPr>
        <p:spPr>
          <a:xfrm>
            <a:off x="7317513" y="3046557"/>
            <a:ext cx="122411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payment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FCB0DD39-AF7A-BC9D-73C8-B314AAB3F41F}"/>
              </a:ext>
            </a:extLst>
          </p:cNvPr>
          <p:cNvSpPr/>
          <p:nvPr/>
        </p:nvSpPr>
        <p:spPr>
          <a:xfrm>
            <a:off x="4956271" y="2970357"/>
            <a:ext cx="1985154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5B1B66-62E5-C65A-E632-417144EA7699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4579224" y="3275157"/>
            <a:ext cx="377047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A2BA34-248D-D097-BBCA-297E9679E191}"/>
              </a:ext>
            </a:extLst>
          </p:cNvPr>
          <p:cNvCxnSpPr>
            <a:cxnSpLocks/>
          </p:cNvCxnSpPr>
          <p:nvPr/>
        </p:nvCxnSpPr>
        <p:spPr>
          <a:xfrm>
            <a:off x="6793288" y="3224009"/>
            <a:ext cx="433740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AABC25-3069-0E94-562A-D2151451B3DD}"/>
              </a:ext>
            </a:extLst>
          </p:cNvPr>
          <p:cNvCxnSpPr>
            <a:cxnSpLocks/>
          </p:cNvCxnSpPr>
          <p:nvPr/>
        </p:nvCxnSpPr>
        <p:spPr>
          <a:xfrm>
            <a:off x="6793288" y="3326305"/>
            <a:ext cx="433740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FB5EE9-FD1B-9C16-2314-C552DFA5F7B3}"/>
              </a:ext>
            </a:extLst>
          </p:cNvPr>
          <p:cNvCxnSpPr>
            <a:stCxn id="16" idx="4"/>
            <a:endCxn id="9" idx="0"/>
          </p:cNvCxnSpPr>
          <p:nvPr/>
        </p:nvCxnSpPr>
        <p:spPr>
          <a:xfrm>
            <a:off x="2813360" y="2623511"/>
            <a:ext cx="1115555" cy="423046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42303AE-C01C-52AB-6607-BD84F6584E38}"/>
              </a:ext>
            </a:extLst>
          </p:cNvPr>
          <p:cNvSpPr/>
          <p:nvPr/>
        </p:nvSpPr>
        <p:spPr>
          <a:xfrm>
            <a:off x="2094236" y="2038046"/>
            <a:ext cx="1438247" cy="58546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>
                <a:solidFill>
                  <a:schemeClr val="tx1"/>
                </a:solidFill>
              </a:rPr>
              <a:t>loan-no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75351D-AA2D-B032-3793-F78E30B8ECE3}"/>
              </a:ext>
            </a:extLst>
          </p:cNvPr>
          <p:cNvCxnSpPr>
            <a:stCxn id="18" idx="4"/>
            <a:endCxn id="9" idx="0"/>
          </p:cNvCxnSpPr>
          <p:nvPr/>
        </p:nvCxnSpPr>
        <p:spPr>
          <a:xfrm flipH="1">
            <a:off x="3928915" y="2610003"/>
            <a:ext cx="655783" cy="43655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053106D-5D4A-691A-2D96-C67E6D355EDB}"/>
              </a:ext>
            </a:extLst>
          </p:cNvPr>
          <p:cNvSpPr/>
          <p:nvPr/>
        </p:nvSpPr>
        <p:spPr>
          <a:xfrm>
            <a:off x="3865574" y="2024538"/>
            <a:ext cx="1438247" cy="58546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amount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F7D95F-FD92-F1B9-0445-F7A92D2E5E4B}"/>
              </a:ext>
            </a:extLst>
          </p:cNvPr>
          <p:cNvCxnSpPr>
            <a:stCxn id="20" idx="4"/>
            <a:endCxn id="8" idx="0"/>
          </p:cNvCxnSpPr>
          <p:nvPr/>
        </p:nvCxnSpPr>
        <p:spPr>
          <a:xfrm>
            <a:off x="6541518" y="2637019"/>
            <a:ext cx="1384233" cy="31573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E1D23AA-B656-E9FE-FCF3-01B1366551C4}"/>
              </a:ext>
            </a:extLst>
          </p:cNvPr>
          <p:cNvSpPr/>
          <p:nvPr/>
        </p:nvSpPr>
        <p:spPr>
          <a:xfrm>
            <a:off x="5596511" y="2051554"/>
            <a:ext cx="1890014" cy="5854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dashLong">
                <a:solidFill>
                  <a:schemeClr val="tx1"/>
                </a:solidFill>
              </a:rPr>
              <a:t>payment-no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DB245C-D469-6374-A497-B27D8D391F6D}"/>
              </a:ext>
            </a:extLst>
          </p:cNvPr>
          <p:cNvCxnSpPr>
            <a:stCxn id="22" idx="4"/>
            <a:endCxn id="8" idx="0"/>
          </p:cNvCxnSpPr>
          <p:nvPr/>
        </p:nvCxnSpPr>
        <p:spPr>
          <a:xfrm flipH="1">
            <a:off x="7925751" y="2038046"/>
            <a:ext cx="1933" cy="91470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682B6C3-6473-2966-3DD1-2B42F2091D80}"/>
              </a:ext>
            </a:extLst>
          </p:cNvPr>
          <p:cNvSpPr/>
          <p:nvPr/>
        </p:nvSpPr>
        <p:spPr>
          <a:xfrm>
            <a:off x="6845852" y="1452581"/>
            <a:ext cx="2163664" cy="58546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Payment-date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C009DA1-FE1C-13E1-DAC2-DC6CAAC41B59}"/>
              </a:ext>
            </a:extLst>
          </p:cNvPr>
          <p:cNvCxnSpPr>
            <a:stCxn id="25" idx="4"/>
            <a:endCxn id="8" idx="0"/>
          </p:cNvCxnSpPr>
          <p:nvPr/>
        </p:nvCxnSpPr>
        <p:spPr>
          <a:xfrm flipH="1">
            <a:off x="7925751" y="2637018"/>
            <a:ext cx="1697658" cy="31573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A296887A-E804-3D2C-89FF-CD29AB7F7B36}"/>
              </a:ext>
            </a:extLst>
          </p:cNvPr>
          <p:cNvSpPr/>
          <p:nvPr/>
        </p:nvSpPr>
        <p:spPr>
          <a:xfrm>
            <a:off x="5210091" y="3059157"/>
            <a:ext cx="1479541" cy="4320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L_P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182479-5121-B547-E5BF-3801DB2CDB3A}"/>
              </a:ext>
            </a:extLst>
          </p:cNvPr>
          <p:cNvSpPr/>
          <p:nvPr/>
        </p:nvSpPr>
        <p:spPr>
          <a:xfrm>
            <a:off x="8338092" y="2051553"/>
            <a:ext cx="2570634" cy="58546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Payment-amount</a:t>
            </a:r>
          </a:p>
        </p:txBody>
      </p: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03969ED5-2E02-6890-9429-E652E32C250B}"/>
              </a:ext>
            </a:extLst>
          </p:cNvPr>
          <p:cNvSpPr/>
          <p:nvPr/>
        </p:nvSpPr>
        <p:spPr>
          <a:xfrm>
            <a:off x="3277830" y="3817035"/>
            <a:ext cx="1493899" cy="720000"/>
          </a:xfrm>
          <a:prstGeom prst="wedgeRoundRectCallout">
            <a:avLst>
              <a:gd name="adj1" fmla="val -12298"/>
              <a:gd name="adj2" fmla="val -93422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Strong Entity Set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F3036C34-9E6F-C777-2690-D819BB84D585}"/>
              </a:ext>
            </a:extLst>
          </p:cNvPr>
          <p:cNvSpPr/>
          <p:nvPr/>
        </p:nvSpPr>
        <p:spPr>
          <a:xfrm>
            <a:off x="7133906" y="3817035"/>
            <a:ext cx="1493899" cy="720000"/>
          </a:xfrm>
          <a:prstGeom prst="wedgeRoundRectCallout">
            <a:avLst>
              <a:gd name="adj1" fmla="val 505"/>
              <a:gd name="adj2" fmla="val -8750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Weak Entity Set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Rounded Rectangular Callout 27">
            <a:extLst>
              <a:ext uri="{FF2B5EF4-FFF2-40B4-BE49-F238E27FC236}">
                <a16:creationId xmlns:a16="http://schemas.microsoft.com/office/drawing/2014/main" id="{9E8DD376-3677-A45B-A948-09B712F0C15C}"/>
              </a:ext>
            </a:extLst>
          </p:cNvPr>
          <p:cNvSpPr/>
          <p:nvPr/>
        </p:nvSpPr>
        <p:spPr>
          <a:xfrm>
            <a:off x="5202882" y="3817035"/>
            <a:ext cx="1493899" cy="720000"/>
          </a:xfrm>
          <a:prstGeom prst="wedgeRoundRectCallout">
            <a:avLst>
              <a:gd name="adj1" fmla="val 505"/>
              <a:gd name="adj2" fmla="val -8750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Weak Entity Relationship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06DA5E-BCEA-D268-BEF7-8E72504B9086}"/>
              </a:ext>
            </a:extLst>
          </p:cNvPr>
          <p:cNvSpPr txBox="1"/>
          <p:nvPr/>
        </p:nvSpPr>
        <p:spPr>
          <a:xfrm>
            <a:off x="2571549" y="5022858"/>
            <a:ext cx="7915759" cy="1328023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2400">
                <a:solidFill>
                  <a:schemeClr val="lt1"/>
                </a:solidFill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/>
              <a:t>Weak entity set is indicated by double rectangle.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/>
              <a:t>Weak entity relationship set is indicated by double diamond.</a:t>
            </a:r>
          </a:p>
        </p:txBody>
      </p:sp>
    </p:spTree>
    <p:extLst>
      <p:ext uri="{BB962C8B-B14F-4D97-AF65-F5344CB8AC3E}">
        <p14:creationId xmlns:p14="http://schemas.microsoft.com/office/powerpoint/2010/main" val="366620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BAA7-A634-1042-EBC6-B2B9E298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6.1. Week Entity 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513E2-C349-6F37-B0B0-0E1252D1A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81F45-AC93-0676-FC9E-739B68477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41CA1-CCFD-0BD2-766B-987BBB97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25</a:t>
            </a:fld>
            <a:endParaRPr lang="en-US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05956A0-03DA-911B-131F-BB8C2B4AF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338" y="1155151"/>
            <a:ext cx="11129796" cy="5383761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existence of a weak entity set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depends on 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existence of a strong entity set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 (partial key)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weak entity set is the set of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 that distinguishes all the entities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weak entity set.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weak entity set is created by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combining the primary key of the strong entity set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which the weak entity set is existence dependent and 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 entity set’s discriminator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underline the discriminator attribute of a weak entity set with a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dashed line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entity has payment-no which is discriminator.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entity has loan-no as primary key.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primary key for payment is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(loan-no, payment-no).</a:t>
            </a:r>
          </a:p>
        </p:txBody>
      </p:sp>
    </p:spTree>
    <p:extLst>
      <p:ext uri="{BB962C8B-B14F-4D97-AF65-F5344CB8AC3E}">
        <p14:creationId xmlns:p14="http://schemas.microsoft.com/office/powerpoint/2010/main" val="253544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469D-ACDE-E476-841D-6FCF2D742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378" y="-308743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Superclass v/s Subclass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B129-9EAE-FC7F-4560-48782C7ED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886A9-5429-89D7-8062-1E7CFE941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063DD-AB55-8D80-1BE0-71C7A127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26</a:t>
            </a:fld>
            <a:endParaRPr lang="en-US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0ECF75C-AAFC-4057-CD64-C901F6046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382" y="765785"/>
            <a:ext cx="11340384" cy="5590565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BD8C06AE-7BF5-7D45-B20F-BBF476EA58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6593370"/>
              </p:ext>
            </p:extLst>
          </p:nvPr>
        </p:nvGraphicFramePr>
        <p:xfrm>
          <a:off x="588379" y="762031"/>
          <a:ext cx="11340386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670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0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 Class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 Class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947E97DA-EDE0-1E32-40CE-84678D435D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0059559"/>
              </p:ext>
            </p:extLst>
          </p:nvPr>
        </p:nvGraphicFramePr>
        <p:xfrm>
          <a:off x="588379" y="1405534"/>
          <a:ext cx="11340386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670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0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superclass is an entity from which </a:t>
                      </a:r>
                      <a:r>
                        <a:rPr lang="en-GB" sz="24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another entities can be derived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subclass is an entity that is </a:t>
                      </a:r>
                      <a:r>
                        <a:rPr lang="en-GB" sz="24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derived from another entity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DFF53400-B638-91CD-A628-9D54722428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7347388"/>
              </p:ext>
            </p:extLst>
          </p:nvPr>
        </p:nvGraphicFramePr>
        <p:xfrm>
          <a:off x="588379" y="2221519"/>
          <a:ext cx="11340386" cy="1920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670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0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E.g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 entity account has two subsets </a:t>
                      </a:r>
                    </a:p>
                    <a:p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saving_account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current_account</a:t>
                      </a:r>
                      <a:endParaRPr lang="en-GB" sz="2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 an </a:t>
                      </a:r>
                      <a:r>
                        <a:rPr lang="en-GB" sz="24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account is superclass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E.g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saving_account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current_account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entities are derived from entity account. 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 </a:t>
                      </a:r>
                      <a:r>
                        <a:rPr lang="en-GB" sz="2400" b="1" kern="12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saving_account</a:t>
                      </a:r>
                      <a:r>
                        <a:rPr lang="en-GB" sz="24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GB" sz="2400" b="1" kern="12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current_account</a:t>
                      </a:r>
                      <a:r>
                        <a:rPr lang="en-GB" sz="24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are subclass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D8C38728-F3C6-D870-21EC-77B804F06FB6}"/>
              </a:ext>
            </a:extLst>
          </p:cNvPr>
          <p:cNvSpPr/>
          <p:nvPr/>
        </p:nvSpPr>
        <p:spPr>
          <a:xfrm>
            <a:off x="3769897" y="4268732"/>
            <a:ext cx="1828800" cy="540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B03323-8F7A-12FB-E239-81AAD2AB060B}"/>
              </a:ext>
            </a:extLst>
          </p:cNvPr>
          <p:cNvSpPr/>
          <p:nvPr/>
        </p:nvSpPr>
        <p:spPr>
          <a:xfrm>
            <a:off x="2626897" y="5081936"/>
            <a:ext cx="1828800" cy="540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Saving_Account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5411C5-E833-CF05-8866-B774B2B88726}"/>
              </a:ext>
            </a:extLst>
          </p:cNvPr>
          <p:cNvSpPr/>
          <p:nvPr/>
        </p:nvSpPr>
        <p:spPr>
          <a:xfrm>
            <a:off x="4912897" y="5081936"/>
            <a:ext cx="1828800" cy="540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Current_Account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28055D-A0CE-EBA5-A40E-C14C5A4C6B02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3541297" y="4808732"/>
            <a:ext cx="1143000" cy="27320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90585F-5EE9-9C9A-8079-928E38F4E23E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4684297" y="4808732"/>
            <a:ext cx="1143000" cy="27320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2A68825-D686-3C2D-A0D9-BEE7840A8E93}"/>
              </a:ext>
            </a:extLst>
          </p:cNvPr>
          <p:cNvSpPr/>
          <p:nvPr/>
        </p:nvSpPr>
        <p:spPr>
          <a:xfrm>
            <a:off x="8799097" y="4248962"/>
            <a:ext cx="1371600" cy="20574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BBCC95-FF48-A308-61DB-C09B881BE21B}"/>
              </a:ext>
            </a:extLst>
          </p:cNvPr>
          <p:cNvSpPr/>
          <p:nvPr/>
        </p:nvSpPr>
        <p:spPr>
          <a:xfrm>
            <a:off x="9180097" y="4363262"/>
            <a:ext cx="609600" cy="762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769090-450F-A4D9-5F7F-A3BA8E7A10AA}"/>
              </a:ext>
            </a:extLst>
          </p:cNvPr>
          <p:cNvSpPr/>
          <p:nvPr/>
        </p:nvSpPr>
        <p:spPr>
          <a:xfrm>
            <a:off x="9180097" y="5391962"/>
            <a:ext cx="609600" cy="762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E73CE7-B1D2-11F2-98B5-5571DEFF04B0}"/>
              </a:ext>
            </a:extLst>
          </p:cNvPr>
          <p:cNvSpPr txBox="1"/>
          <p:nvPr/>
        </p:nvSpPr>
        <p:spPr>
          <a:xfrm>
            <a:off x="6956010" y="424661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Super Class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07D5E1-3A8A-2B65-CD4F-CECED17BEEA5}"/>
              </a:ext>
            </a:extLst>
          </p:cNvPr>
          <p:cNvSpPr txBox="1"/>
          <p:nvPr/>
        </p:nvSpPr>
        <p:spPr>
          <a:xfrm>
            <a:off x="6970297" y="596990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Sub Class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27DDFE-B990-75AB-BB2B-5239ADE7E128}"/>
              </a:ext>
            </a:extLst>
          </p:cNvPr>
          <p:cNvCxnSpPr>
            <a:stCxn id="19" idx="3"/>
            <a:endCxn id="16" idx="1"/>
          </p:cNvCxnSpPr>
          <p:nvPr/>
        </p:nvCxnSpPr>
        <p:spPr>
          <a:xfrm>
            <a:off x="8251410" y="4431281"/>
            <a:ext cx="748553" cy="11898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9F4B66-3A56-78D8-B644-84D919E6C3C3}"/>
              </a:ext>
            </a:extLst>
          </p:cNvPr>
          <p:cNvCxnSpPr>
            <a:stCxn id="19" idx="1"/>
            <a:endCxn id="11" idx="3"/>
          </p:cNvCxnSpPr>
          <p:nvPr/>
        </p:nvCxnSpPr>
        <p:spPr>
          <a:xfrm flipH="1">
            <a:off x="5598697" y="4431281"/>
            <a:ext cx="1357313" cy="10745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E7CACC-6E85-8BDA-7C77-FC9ABA0790C4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3541297" y="5621936"/>
            <a:ext cx="3429000" cy="5326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82F34C-A239-300D-615F-70E367D519CD}"/>
              </a:ext>
            </a:extLst>
          </p:cNvPr>
          <p:cNvCxnSpPr>
            <a:endCxn id="13" idx="2"/>
          </p:cNvCxnSpPr>
          <p:nvPr/>
        </p:nvCxnSpPr>
        <p:spPr>
          <a:xfrm flipH="1" flipV="1">
            <a:off x="5827297" y="5621936"/>
            <a:ext cx="1128714" cy="5326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9F2316-09DD-36EE-1287-D6E0EFB97856}"/>
              </a:ext>
            </a:extLst>
          </p:cNvPr>
          <p:cNvCxnSpPr>
            <a:stCxn id="20" idx="3"/>
          </p:cNvCxnSpPr>
          <p:nvPr/>
        </p:nvCxnSpPr>
        <p:spPr>
          <a:xfrm flipV="1">
            <a:off x="8265697" y="4744262"/>
            <a:ext cx="914400" cy="141030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0184FB-C3AE-9F0A-A9B8-276DFDF364B4}"/>
              </a:ext>
            </a:extLst>
          </p:cNvPr>
          <p:cNvCxnSpPr>
            <a:stCxn id="20" idx="3"/>
            <a:endCxn id="18" idx="2"/>
          </p:cNvCxnSpPr>
          <p:nvPr/>
        </p:nvCxnSpPr>
        <p:spPr>
          <a:xfrm flipV="1">
            <a:off x="8265697" y="5772962"/>
            <a:ext cx="914400" cy="38160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49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53D0-ED72-9587-8AA2-D88B34F73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698" y="-156480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Generalization v/s Specialization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A1E26-A0A5-FB56-7056-D83C7516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D1148-3EAC-D476-2898-69346899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0D30F-987B-EF82-882F-ECA2A45B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27</a:t>
            </a:fld>
            <a:endParaRPr lang="en-US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ED2DD3F-31E1-907D-80A3-6457A4F0D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995" y="859691"/>
            <a:ext cx="11929641" cy="5496660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10EDCC42-47FD-D1AF-9E85-1324D40795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6551067"/>
              </p:ext>
            </p:extLst>
          </p:nvPr>
        </p:nvGraphicFramePr>
        <p:xfrm>
          <a:off x="205995" y="859690"/>
          <a:ext cx="11929642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Generalization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Specialization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8AF409A0-56CF-1D48-AF39-D7388D94E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5089611"/>
              </p:ext>
            </p:extLst>
          </p:nvPr>
        </p:nvGraphicFramePr>
        <p:xfrm>
          <a:off x="205995" y="1519603"/>
          <a:ext cx="11929642" cy="701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</a:t>
                      </a:r>
                      <a:r>
                        <a:rPr lang="en-US" sz="20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extracts the common features 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of </a:t>
                      </a:r>
                      <a:r>
                        <a:rPr lang="en-US" sz="20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multiple entities</a:t>
                      </a:r>
                      <a:r>
                        <a:rPr lang="en-US" sz="2000" b="0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to </a:t>
                      </a:r>
                      <a:r>
                        <a:rPr lang="en-US" sz="20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form a new entity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</a:t>
                      </a:r>
                      <a:r>
                        <a:rPr lang="en-US" sz="20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splits an entity to form multiple new entities 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that </a:t>
                      </a:r>
                      <a:r>
                        <a:rPr lang="en-US" sz="20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inherit some feature of the splitting entity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FD033EC5-C4FA-0EFB-8CE0-BA750A183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2697332"/>
              </p:ext>
            </p:extLst>
          </p:nvPr>
        </p:nvGraphicFramePr>
        <p:xfrm>
          <a:off x="205995" y="9394036"/>
          <a:ext cx="11929642" cy="4114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BD0D4B9C-CB10-7C76-B787-8644862D0442}"/>
              </a:ext>
            </a:extLst>
          </p:cNvPr>
          <p:cNvSpPr/>
          <p:nvPr/>
        </p:nvSpPr>
        <p:spPr>
          <a:xfrm>
            <a:off x="1159784" y="4748953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AFE189-773E-91CE-3A9D-0AAE38636D8B}"/>
              </a:ext>
            </a:extLst>
          </p:cNvPr>
          <p:cNvSpPr/>
          <p:nvPr/>
        </p:nvSpPr>
        <p:spPr>
          <a:xfrm>
            <a:off x="3445784" y="4748953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Faculty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C70A24-FC9B-12FC-ECAC-5A0A7EB5A533}"/>
              </a:ext>
            </a:extLst>
          </p:cNvPr>
          <p:cNvSpPr/>
          <p:nvPr/>
        </p:nvSpPr>
        <p:spPr>
          <a:xfrm>
            <a:off x="903344" y="3615438"/>
            <a:ext cx="1047750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BC801E-F395-5590-75A3-AFBED805B4DE}"/>
              </a:ext>
            </a:extLst>
          </p:cNvPr>
          <p:cNvSpPr/>
          <p:nvPr/>
        </p:nvSpPr>
        <p:spPr>
          <a:xfrm>
            <a:off x="1733288" y="4052118"/>
            <a:ext cx="1357625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9F5C374-FF68-A501-4159-D7CE7286D8EB}"/>
              </a:ext>
            </a:extLst>
          </p:cNvPr>
          <p:cNvSpPr/>
          <p:nvPr/>
        </p:nvSpPr>
        <p:spPr>
          <a:xfrm>
            <a:off x="1428488" y="5611287"/>
            <a:ext cx="90741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E710FD-44C1-9CDC-59A2-70905CFC2F1F}"/>
              </a:ext>
            </a:extLst>
          </p:cNvPr>
          <p:cNvSpPr/>
          <p:nvPr/>
        </p:nvSpPr>
        <p:spPr>
          <a:xfrm>
            <a:off x="2890576" y="3618020"/>
            <a:ext cx="107156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0ECEF8-3E56-7A3B-5F8D-3B8EC188ADE4}"/>
              </a:ext>
            </a:extLst>
          </p:cNvPr>
          <p:cNvSpPr/>
          <p:nvPr/>
        </p:nvSpPr>
        <p:spPr>
          <a:xfrm>
            <a:off x="3790688" y="4056490"/>
            <a:ext cx="1404937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257D963-F999-EFA4-7280-03088B828897}"/>
              </a:ext>
            </a:extLst>
          </p:cNvPr>
          <p:cNvSpPr/>
          <p:nvPr/>
        </p:nvSpPr>
        <p:spPr>
          <a:xfrm>
            <a:off x="3639400" y="5611288"/>
            <a:ext cx="1064575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Salary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2B3F7D-C248-38F7-0B89-DB7610CC1B4C}"/>
              </a:ext>
            </a:extLst>
          </p:cNvPr>
          <p:cNvCxnSpPr>
            <a:stCxn id="11" idx="0"/>
            <a:endCxn id="13" idx="4"/>
          </p:cNvCxnSpPr>
          <p:nvPr/>
        </p:nvCxnSpPr>
        <p:spPr>
          <a:xfrm flipH="1" flipV="1">
            <a:off x="1427219" y="4026918"/>
            <a:ext cx="464085" cy="72203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B54CC4-E4D0-4657-6F11-0A399F17F300}"/>
              </a:ext>
            </a:extLst>
          </p:cNvPr>
          <p:cNvCxnSpPr>
            <a:stCxn id="11" idx="0"/>
            <a:endCxn id="14" idx="4"/>
          </p:cNvCxnSpPr>
          <p:nvPr/>
        </p:nvCxnSpPr>
        <p:spPr>
          <a:xfrm flipV="1">
            <a:off x="1891304" y="4463598"/>
            <a:ext cx="520797" cy="28535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187A1C-CAB0-C93E-615C-18626597BB65}"/>
              </a:ext>
            </a:extLst>
          </p:cNvPr>
          <p:cNvCxnSpPr>
            <a:stCxn id="12" idx="0"/>
            <a:endCxn id="16" idx="4"/>
          </p:cNvCxnSpPr>
          <p:nvPr/>
        </p:nvCxnSpPr>
        <p:spPr>
          <a:xfrm flipH="1" flipV="1">
            <a:off x="3426358" y="4029500"/>
            <a:ext cx="750946" cy="71945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6D4D10-7185-A8B8-1CEB-7265285C2859}"/>
              </a:ext>
            </a:extLst>
          </p:cNvPr>
          <p:cNvCxnSpPr>
            <a:stCxn id="12" idx="0"/>
            <a:endCxn id="17" idx="4"/>
          </p:cNvCxnSpPr>
          <p:nvPr/>
        </p:nvCxnSpPr>
        <p:spPr>
          <a:xfrm flipV="1">
            <a:off x="4177304" y="4467970"/>
            <a:ext cx="315853" cy="28098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1921CF-448D-3275-39D9-6A7F7A760692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flipH="1">
            <a:off x="1882195" y="5206153"/>
            <a:ext cx="9109" cy="40513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3C23BB-B78A-1E3A-CAAF-F59C6E8596C2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flipH="1">
            <a:off x="4171688" y="5206153"/>
            <a:ext cx="5616" cy="40513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404C806-D6BF-24D2-BC71-72DE1F19255A}"/>
              </a:ext>
            </a:extLst>
          </p:cNvPr>
          <p:cNvSpPr/>
          <p:nvPr/>
        </p:nvSpPr>
        <p:spPr>
          <a:xfrm>
            <a:off x="2293259" y="3228329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A2B0DD1-1E83-06B6-4EBE-4910A4B45741}"/>
              </a:ext>
            </a:extLst>
          </p:cNvPr>
          <p:cNvSpPr/>
          <p:nvPr/>
        </p:nvSpPr>
        <p:spPr>
          <a:xfrm>
            <a:off x="1974807" y="2501882"/>
            <a:ext cx="107156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CA155F5-84A0-7A45-6D99-8CC0304EB182}"/>
              </a:ext>
            </a:extLst>
          </p:cNvPr>
          <p:cNvSpPr/>
          <p:nvPr/>
        </p:nvSpPr>
        <p:spPr>
          <a:xfrm>
            <a:off x="3147751" y="2466329"/>
            <a:ext cx="1404937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274A5F2-FC2D-E8E2-0FCF-E5D1617F2E5F}"/>
              </a:ext>
            </a:extLst>
          </p:cNvPr>
          <p:cNvCxnSpPr>
            <a:stCxn id="12" idx="0"/>
            <a:endCxn id="25" idx="2"/>
          </p:cNvCxnSpPr>
          <p:nvPr/>
        </p:nvCxnSpPr>
        <p:spPr>
          <a:xfrm flipH="1" flipV="1">
            <a:off x="3024779" y="3685529"/>
            <a:ext cx="1152525" cy="106342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E5A287-77DD-D931-185A-B8FF1A16EA7C}"/>
              </a:ext>
            </a:extLst>
          </p:cNvPr>
          <p:cNvCxnSpPr>
            <a:stCxn id="11" idx="0"/>
            <a:endCxn id="25" idx="2"/>
          </p:cNvCxnSpPr>
          <p:nvPr/>
        </p:nvCxnSpPr>
        <p:spPr>
          <a:xfrm flipV="1">
            <a:off x="1891304" y="3685529"/>
            <a:ext cx="1133475" cy="106342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E2D7E9-8CBD-BE98-4A38-5EC94BC1FE5B}"/>
              </a:ext>
            </a:extLst>
          </p:cNvPr>
          <p:cNvCxnSpPr>
            <a:stCxn id="25" idx="0"/>
            <a:endCxn id="26" idx="4"/>
          </p:cNvCxnSpPr>
          <p:nvPr/>
        </p:nvCxnSpPr>
        <p:spPr>
          <a:xfrm flipH="1" flipV="1">
            <a:off x="2510589" y="2913362"/>
            <a:ext cx="514190" cy="31496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8C6020A-CFF4-3531-9C40-270CF2553408}"/>
              </a:ext>
            </a:extLst>
          </p:cNvPr>
          <p:cNvCxnSpPr>
            <a:stCxn id="27" idx="4"/>
            <a:endCxn id="25" idx="0"/>
          </p:cNvCxnSpPr>
          <p:nvPr/>
        </p:nvCxnSpPr>
        <p:spPr>
          <a:xfrm flipH="1">
            <a:off x="3024779" y="2877809"/>
            <a:ext cx="825441" cy="35052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Flowchart: Merge 85">
            <a:extLst>
              <a:ext uri="{FF2B5EF4-FFF2-40B4-BE49-F238E27FC236}">
                <a16:creationId xmlns:a16="http://schemas.microsoft.com/office/drawing/2014/main" id="{4250937A-B032-0F1E-FC1F-BD29639D2AE5}"/>
              </a:ext>
            </a:extLst>
          </p:cNvPr>
          <p:cNvSpPr/>
          <p:nvPr/>
        </p:nvSpPr>
        <p:spPr>
          <a:xfrm>
            <a:off x="2611179" y="3994098"/>
            <a:ext cx="812798" cy="544671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ISA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DC792D-A1C0-8EA7-371C-873017F615B4}"/>
              </a:ext>
            </a:extLst>
          </p:cNvPr>
          <p:cNvCxnSpPr>
            <a:stCxn id="25" idx="2"/>
            <a:endCxn id="32" idx="0"/>
          </p:cNvCxnSpPr>
          <p:nvPr/>
        </p:nvCxnSpPr>
        <p:spPr>
          <a:xfrm flipH="1">
            <a:off x="3017578" y="3685529"/>
            <a:ext cx="7201" cy="30856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EE5F4C4-012E-0F7A-EE50-DF102788715E}"/>
              </a:ext>
            </a:extLst>
          </p:cNvPr>
          <p:cNvCxnSpPr>
            <a:stCxn id="11" idx="0"/>
            <a:endCxn id="32" idx="1"/>
          </p:cNvCxnSpPr>
          <p:nvPr/>
        </p:nvCxnSpPr>
        <p:spPr>
          <a:xfrm flipV="1">
            <a:off x="1891304" y="4266434"/>
            <a:ext cx="923075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29901AF-E665-AF16-F40C-A4A64BD05EA0}"/>
              </a:ext>
            </a:extLst>
          </p:cNvPr>
          <p:cNvCxnSpPr>
            <a:stCxn id="12" idx="0"/>
            <a:endCxn id="32" idx="3"/>
          </p:cNvCxnSpPr>
          <p:nvPr/>
        </p:nvCxnSpPr>
        <p:spPr>
          <a:xfrm flipH="1" flipV="1">
            <a:off x="3220778" y="4266434"/>
            <a:ext cx="956526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Up Arrow 35">
            <a:extLst>
              <a:ext uri="{FF2B5EF4-FFF2-40B4-BE49-F238E27FC236}">
                <a16:creationId xmlns:a16="http://schemas.microsoft.com/office/drawing/2014/main" id="{35DDC959-B9A3-557A-CB48-91FEFAD5F612}"/>
              </a:ext>
            </a:extLst>
          </p:cNvPr>
          <p:cNvSpPr/>
          <p:nvPr/>
        </p:nvSpPr>
        <p:spPr>
          <a:xfrm>
            <a:off x="2690547" y="4024099"/>
            <a:ext cx="673546" cy="21945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/>
              <a:t>Bottom-up approach</a:t>
            </a:r>
            <a:endParaRPr lang="en-US">
              <a:pattFill prst="pct5">
                <a:fgClr>
                  <a:schemeClr val="accen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F2A0DA-2FC1-CFB8-CF59-1161EE2024C8}"/>
              </a:ext>
            </a:extLst>
          </p:cNvPr>
          <p:cNvSpPr/>
          <p:nvPr/>
        </p:nvSpPr>
        <p:spPr>
          <a:xfrm>
            <a:off x="7204533" y="4746106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21B8706-60BD-A12B-9823-5F7513424FCF}"/>
              </a:ext>
            </a:extLst>
          </p:cNvPr>
          <p:cNvSpPr/>
          <p:nvPr/>
        </p:nvSpPr>
        <p:spPr>
          <a:xfrm>
            <a:off x="9490533" y="4746106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Faculty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29D2EA-4BED-BFBC-3B7E-14C05955B6C0}"/>
              </a:ext>
            </a:extLst>
          </p:cNvPr>
          <p:cNvSpPr/>
          <p:nvPr/>
        </p:nvSpPr>
        <p:spPr>
          <a:xfrm>
            <a:off x="8390144" y="3226114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E70C86C-FBB7-4DCB-5F3B-85C55EE11692}"/>
              </a:ext>
            </a:extLst>
          </p:cNvPr>
          <p:cNvSpPr/>
          <p:nvPr/>
        </p:nvSpPr>
        <p:spPr>
          <a:xfrm>
            <a:off x="8071692" y="2499667"/>
            <a:ext cx="107156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62747BD-ADF7-33EB-CC69-78456A0E4056}"/>
              </a:ext>
            </a:extLst>
          </p:cNvPr>
          <p:cNvSpPr/>
          <p:nvPr/>
        </p:nvSpPr>
        <p:spPr>
          <a:xfrm>
            <a:off x="9244636" y="2464114"/>
            <a:ext cx="1404937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4CED60-5E3F-C76A-697B-FDF7A5BDF178}"/>
              </a:ext>
            </a:extLst>
          </p:cNvPr>
          <p:cNvCxnSpPr>
            <a:stCxn id="39" idx="0"/>
            <a:endCxn id="40" idx="4"/>
          </p:cNvCxnSpPr>
          <p:nvPr/>
        </p:nvCxnSpPr>
        <p:spPr>
          <a:xfrm flipH="1" flipV="1">
            <a:off x="8607474" y="2911147"/>
            <a:ext cx="514190" cy="31496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C18C2B-1D83-BD7D-4371-1AF28CDC0216}"/>
              </a:ext>
            </a:extLst>
          </p:cNvPr>
          <p:cNvCxnSpPr>
            <a:stCxn id="41" idx="4"/>
            <a:endCxn id="39" idx="0"/>
          </p:cNvCxnSpPr>
          <p:nvPr/>
        </p:nvCxnSpPr>
        <p:spPr>
          <a:xfrm flipH="1">
            <a:off x="9121664" y="2875594"/>
            <a:ext cx="825441" cy="35052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BD6F971-5C37-7F79-CDAA-70F90818BE0E}"/>
              </a:ext>
            </a:extLst>
          </p:cNvPr>
          <p:cNvSpPr/>
          <p:nvPr/>
        </p:nvSpPr>
        <p:spPr>
          <a:xfrm>
            <a:off x="7119058" y="3049579"/>
            <a:ext cx="90741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A761FD-D77A-0CB3-655B-1430521C6E00}"/>
              </a:ext>
            </a:extLst>
          </p:cNvPr>
          <p:cNvSpPr/>
          <p:nvPr/>
        </p:nvSpPr>
        <p:spPr>
          <a:xfrm>
            <a:off x="10247723" y="3049579"/>
            <a:ext cx="1064575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Salary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EF220FC-7456-FDA3-0371-9AFC780E5F1C}"/>
              </a:ext>
            </a:extLst>
          </p:cNvPr>
          <p:cNvCxnSpPr>
            <a:stCxn id="45" idx="3"/>
            <a:endCxn id="39" idx="3"/>
          </p:cNvCxnSpPr>
          <p:nvPr/>
        </p:nvCxnSpPr>
        <p:spPr>
          <a:xfrm flipH="1">
            <a:off x="9853184" y="3400799"/>
            <a:ext cx="550442" cy="5391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CF271D5-836D-D25B-58B3-B2440F202C21}"/>
              </a:ext>
            </a:extLst>
          </p:cNvPr>
          <p:cNvCxnSpPr>
            <a:stCxn id="39" idx="1"/>
            <a:endCxn id="44" idx="5"/>
          </p:cNvCxnSpPr>
          <p:nvPr/>
        </p:nvCxnSpPr>
        <p:spPr>
          <a:xfrm flipH="1" flipV="1">
            <a:off x="7893583" y="3400799"/>
            <a:ext cx="496561" cy="5391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4D2B45C-203A-8939-1B59-19CA1275D48F}"/>
              </a:ext>
            </a:extLst>
          </p:cNvPr>
          <p:cNvSpPr/>
          <p:nvPr/>
        </p:nvSpPr>
        <p:spPr>
          <a:xfrm>
            <a:off x="7403244" y="5596372"/>
            <a:ext cx="90741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DCB7881-F6FD-9DF1-27D5-9E179AD310BC}"/>
              </a:ext>
            </a:extLst>
          </p:cNvPr>
          <p:cNvSpPr/>
          <p:nvPr/>
        </p:nvSpPr>
        <p:spPr>
          <a:xfrm>
            <a:off x="9643755" y="5608440"/>
            <a:ext cx="1064575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Salary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1B336B-B9BD-EB80-B52C-3A3865A63854}"/>
              </a:ext>
            </a:extLst>
          </p:cNvPr>
          <p:cNvCxnSpPr/>
          <p:nvPr/>
        </p:nvCxnSpPr>
        <p:spPr>
          <a:xfrm flipH="1">
            <a:off x="7856951" y="5203938"/>
            <a:ext cx="3493" cy="402336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90ACAB6-0F67-35D5-47C6-00A790A88856}"/>
              </a:ext>
            </a:extLst>
          </p:cNvPr>
          <p:cNvCxnSpPr/>
          <p:nvPr/>
        </p:nvCxnSpPr>
        <p:spPr>
          <a:xfrm flipH="1">
            <a:off x="10176043" y="5216004"/>
            <a:ext cx="0" cy="402336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2FFBB78-7636-C732-0173-1EAF9EBEABDF}"/>
              </a:ext>
            </a:extLst>
          </p:cNvPr>
          <p:cNvCxnSpPr>
            <a:stCxn id="38" idx="0"/>
            <a:endCxn id="39" idx="2"/>
          </p:cNvCxnSpPr>
          <p:nvPr/>
        </p:nvCxnSpPr>
        <p:spPr>
          <a:xfrm flipH="1" flipV="1">
            <a:off x="9121664" y="3683314"/>
            <a:ext cx="1100389" cy="106279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A5C66FA-3D64-DB5A-04DC-EE8A866DE51E}"/>
              </a:ext>
            </a:extLst>
          </p:cNvPr>
          <p:cNvCxnSpPr>
            <a:stCxn id="37" idx="0"/>
            <a:endCxn id="39" idx="2"/>
          </p:cNvCxnSpPr>
          <p:nvPr/>
        </p:nvCxnSpPr>
        <p:spPr>
          <a:xfrm flipV="1">
            <a:off x="7936053" y="3683314"/>
            <a:ext cx="1185611" cy="106279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Flowchart: Merge 107">
            <a:extLst>
              <a:ext uri="{FF2B5EF4-FFF2-40B4-BE49-F238E27FC236}">
                <a16:creationId xmlns:a16="http://schemas.microsoft.com/office/drawing/2014/main" id="{0B1FEA7D-6032-F971-D645-A94171C54C1D}"/>
              </a:ext>
            </a:extLst>
          </p:cNvPr>
          <p:cNvSpPr/>
          <p:nvPr/>
        </p:nvSpPr>
        <p:spPr>
          <a:xfrm>
            <a:off x="8717839" y="3991251"/>
            <a:ext cx="812798" cy="544671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ISA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72E3946-F68B-261D-6716-0071232E302B}"/>
              </a:ext>
            </a:extLst>
          </p:cNvPr>
          <p:cNvCxnSpPr>
            <a:stCxn id="39" idx="2"/>
            <a:endCxn id="54" idx="0"/>
          </p:cNvCxnSpPr>
          <p:nvPr/>
        </p:nvCxnSpPr>
        <p:spPr>
          <a:xfrm>
            <a:off x="9121664" y="3683314"/>
            <a:ext cx="2574" cy="307937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A17DAA1-20D5-6970-CAFC-B9A20A2DF1BA}"/>
              </a:ext>
            </a:extLst>
          </p:cNvPr>
          <p:cNvCxnSpPr>
            <a:stCxn id="37" idx="0"/>
            <a:endCxn id="54" idx="1"/>
          </p:cNvCxnSpPr>
          <p:nvPr/>
        </p:nvCxnSpPr>
        <p:spPr>
          <a:xfrm flipV="1">
            <a:off x="7936053" y="4263587"/>
            <a:ext cx="984986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ECF4AA-A274-EE8E-74A9-657D4A575A52}"/>
              </a:ext>
            </a:extLst>
          </p:cNvPr>
          <p:cNvCxnSpPr>
            <a:stCxn id="38" idx="0"/>
            <a:endCxn id="54" idx="3"/>
          </p:cNvCxnSpPr>
          <p:nvPr/>
        </p:nvCxnSpPr>
        <p:spPr>
          <a:xfrm flipH="1" flipV="1">
            <a:off x="9327438" y="4263587"/>
            <a:ext cx="894615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Up Arrow 57">
            <a:extLst>
              <a:ext uri="{FF2B5EF4-FFF2-40B4-BE49-F238E27FC236}">
                <a16:creationId xmlns:a16="http://schemas.microsoft.com/office/drawing/2014/main" id="{870B514D-9309-40D0-B6DA-1672DFE80756}"/>
              </a:ext>
            </a:extLst>
          </p:cNvPr>
          <p:cNvSpPr/>
          <p:nvPr/>
        </p:nvSpPr>
        <p:spPr>
          <a:xfrm flipV="1">
            <a:off x="8782926" y="4021252"/>
            <a:ext cx="673546" cy="21974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>
                <a:pattFill prst="pct5">
                  <a:fgClr>
                    <a:schemeClr val="accent1"/>
                  </a:fgClr>
                  <a:bgClr>
                    <a:schemeClr val="bg1"/>
                  </a:bgClr>
                </a:pattFill>
              </a:rPr>
              <a:t>Top-down approach</a:t>
            </a:r>
          </a:p>
        </p:txBody>
      </p:sp>
    </p:spTree>
    <p:extLst>
      <p:ext uri="{BB962C8B-B14F-4D97-AF65-F5344CB8AC3E}">
        <p14:creationId xmlns:p14="http://schemas.microsoft.com/office/powerpoint/2010/main" val="361443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dur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dur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dur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dur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dur="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dur="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dur="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dur="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dur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7" presetClass="emph" presetSubtype="2" dur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dur="5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dur="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25" grpId="0" animBg="1"/>
      <p:bldP spid="26" grpId="0" animBg="1"/>
      <p:bldP spid="27" grpId="0" animBg="1"/>
      <p:bldP spid="32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4" grpId="0" animBg="1"/>
      <p:bldP spid="44" grpId="1" animBg="1"/>
      <p:bldP spid="45" grpId="0" animBg="1"/>
      <p:bldP spid="45" grpId="1" animBg="1"/>
      <p:bldP spid="48" grpId="0" animBg="1"/>
      <p:bldP spid="49" grpId="0" animBg="1"/>
      <p:bldP spid="54" grpId="0" animBg="1"/>
      <p:bldP spid="5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5C99-A477-7919-42D0-A330F54BA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Generalization v/s Specialization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9D3BE-CD80-1C72-D097-E486F719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FED51-290E-97F4-F29D-7EFF832D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92DD9-4C16-1B44-6580-2D4FA600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28</a:t>
            </a:fld>
            <a:endParaRPr lang="en-US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383F8F6-1069-3CAF-DC29-109BD4F89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1229205"/>
            <a:ext cx="11929641" cy="4363003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FC4F4A36-F925-FE0B-25D1-BA1EF5EC9B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3207797"/>
              </p:ext>
            </p:extLst>
          </p:nvPr>
        </p:nvGraphicFramePr>
        <p:xfrm>
          <a:off x="131178" y="1225451"/>
          <a:ext cx="11929642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Generalization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Specialization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4D20FD9B-BAF8-A319-CC09-C0625DCF03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1220391"/>
              </p:ext>
            </p:extLst>
          </p:nvPr>
        </p:nvGraphicFramePr>
        <p:xfrm>
          <a:off x="131179" y="1859429"/>
          <a:ext cx="11929642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process of </a:t>
                      </a:r>
                      <a:r>
                        <a:rPr lang="en-US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creation of group from various entities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called generalization.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process of </a:t>
                      </a:r>
                      <a:r>
                        <a:rPr lang="en-US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creation of sub-groups within an entity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called specialization.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788F5216-959B-6B08-D649-40A51C771C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9032714"/>
              </p:ext>
            </p:extLst>
          </p:nvPr>
        </p:nvGraphicFramePr>
        <p:xfrm>
          <a:off x="131179" y="2684939"/>
          <a:ext cx="11929642" cy="54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</a:t>
                      </a:r>
                      <a:r>
                        <a:rPr lang="en-GB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Bottom-up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approach.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</a:t>
                      </a:r>
                      <a:r>
                        <a:rPr lang="en-GB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Top-down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approach.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6E6E635E-86CE-2DF2-7DEB-45ABC99864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878191"/>
              </p:ext>
            </p:extLst>
          </p:nvPr>
        </p:nvGraphicFramePr>
        <p:xfrm>
          <a:off x="131180" y="3227505"/>
          <a:ext cx="11929642" cy="1188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process of taking the </a:t>
                      </a:r>
                      <a:r>
                        <a:rPr lang="en-US" sz="24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of two or more lower level entity</a:t>
                      </a:r>
                      <a:r>
                        <a:rPr lang="en-US" sz="2400" b="1" kern="120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sets to produce a higher level entity set.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process of taking a </a:t>
                      </a:r>
                      <a:r>
                        <a:rPr lang="en-US" sz="24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sub set of higher level entity set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to form a lower level entity set.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B3FD01EC-3529-4C5A-DE1F-8662CE37C4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4959514"/>
              </p:ext>
            </p:extLst>
          </p:nvPr>
        </p:nvGraphicFramePr>
        <p:xfrm>
          <a:off x="131180" y="4403488"/>
          <a:ext cx="11929642" cy="1188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400" b="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starts from the number of entity sets and creates high level entity set using some common features.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starts from a single entity set and creates different low level entity sets using some different features.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67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978C-89A1-2593-7A62-BA30AC3D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8.1. Generalization &amp; Specialization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47E8F-4AF1-294A-0A21-8C942543D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1E4F-54FC-ECDF-D6B9-1579001E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80C08-739E-1E78-EDE3-2EFC78F4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29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23B64C-790A-5D38-6ECC-03B6410EAA54}"/>
              </a:ext>
            </a:extLst>
          </p:cNvPr>
          <p:cNvSpPr/>
          <p:nvPr/>
        </p:nvSpPr>
        <p:spPr>
          <a:xfrm>
            <a:off x="4435220" y="3481800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3C19AE-4477-1076-74C7-6F300453F724}"/>
              </a:ext>
            </a:extLst>
          </p:cNvPr>
          <p:cNvSpPr/>
          <p:nvPr/>
        </p:nvSpPr>
        <p:spPr>
          <a:xfrm>
            <a:off x="6721220" y="3481800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C60A49-360E-822A-E353-36919704FFB8}"/>
              </a:ext>
            </a:extLst>
          </p:cNvPr>
          <p:cNvSpPr/>
          <p:nvPr/>
        </p:nvSpPr>
        <p:spPr>
          <a:xfrm>
            <a:off x="5620831" y="1961808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AEFE2A-9969-5B44-5663-D48E450DDF4A}"/>
              </a:ext>
            </a:extLst>
          </p:cNvPr>
          <p:cNvSpPr/>
          <p:nvPr/>
        </p:nvSpPr>
        <p:spPr>
          <a:xfrm>
            <a:off x="5302379" y="1235361"/>
            <a:ext cx="107156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F315C6-4EAE-9911-E552-C5881526F2F8}"/>
              </a:ext>
            </a:extLst>
          </p:cNvPr>
          <p:cNvSpPr/>
          <p:nvPr/>
        </p:nvSpPr>
        <p:spPr>
          <a:xfrm>
            <a:off x="6475323" y="1199808"/>
            <a:ext cx="1404937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CC81C9-AFD7-48EE-D975-00712DC2D5E6}"/>
              </a:ext>
            </a:extLst>
          </p:cNvPr>
          <p:cNvCxnSpPr>
            <a:stCxn id="9" idx="0"/>
            <a:endCxn id="10" idx="4"/>
          </p:cNvCxnSpPr>
          <p:nvPr/>
        </p:nvCxnSpPr>
        <p:spPr>
          <a:xfrm flipH="1" flipV="1">
            <a:off x="5838161" y="1646841"/>
            <a:ext cx="514190" cy="31496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162802-0E19-86DA-A144-76B20EC15AE6}"/>
              </a:ext>
            </a:extLst>
          </p:cNvPr>
          <p:cNvCxnSpPr>
            <a:stCxn id="11" idx="4"/>
            <a:endCxn id="9" idx="0"/>
          </p:cNvCxnSpPr>
          <p:nvPr/>
        </p:nvCxnSpPr>
        <p:spPr>
          <a:xfrm flipH="1">
            <a:off x="6352351" y="1611288"/>
            <a:ext cx="825441" cy="35052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B69C5C6-E518-1739-26B2-DF886D7657D5}"/>
              </a:ext>
            </a:extLst>
          </p:cNvPr>
          <p:cNvSpPr/>
          <p:nvPr/>
        </p:nvSpPr>
        <p:spPr>
          <a:xfrm>
            <a:off x="4349745" y="1785273"/>
            <a:ext cx="90741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>
                <a:solidFill>
                  <a:schemeClr val="tx1"/>
                </a:solidFill>
              </a:rPr>
              <a:t>PID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732CA2-9F18-630F-C15D-6049DD853F6A}"/>
              </a:ext>
            </a:extLst>
          </p:cNvPr>
          <p:cNvSpPr/>
          <p:nvPr/>
        </p:nvSpPr>
        <p:spPr>
          <a:xfrm>
            <a:off x="7478410" y="1785273"/>
            <a:ext cx="1064575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City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9BA285-FC1D-1228-B39F-E9A3A9DF7F9E}"/>
              </a:ext>
            </a:extLst>
          </p:cNvPr>
          <p:cNvCxnSpPr>
            <a:stCxn id="15" idx="3"/>
            <a:endCxn id="9" idx="3"/>
          </p:cNvCxnSpPr>
          <p:nvPr/>
        </p:nvCxnSpPr>
        <p:spPr>
          <a:xfrm flipH="1">
            <a:off x="7083871" y="2136493"/>
            <a:ext cx="550442" cy="5391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1F8837-E06B-FF82-2D0E-D65A4540D5A4}"/>
              </a:ext>
            </a:extLst>
          </p:cNvPr>
          <p:cNvCxnSpPr>
            <a:stCxn id="9" idx="1"/>
            <a:endCxn id="14" idx="5"/>
          </p:cNvCxnSpPr>
          <p:nvPr/>
        </p:nvCxnSpPr>
        <p:spPr>
          <a:xfrm flipH="1" flipV="1">
            <a:off x="5124270" y="2136493"/>
            <a:ext cx="496561" cy="5391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18132D7-263B-8A8E-9DE3-2B602CA4CE42}"/>
              </a:ext>
            </a:extLst>
          </p:cNvPr>
          <p:cNvSpPr/>
          <p:nvPr/>
        </p:nvSpPr>
        <p:spPr>
          <a:xfrm>
            <a:off x="2901944" y="3506184"/>
            <a:ext cx="1080000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Salary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ED9B01-BFB6-19D9-2AC4-0F944BF3EFC7}"/>
              </a:ext>
            </a:extLst>
          </p:cNvPr>
          <p:cNvSpPr/>
          <p:nvPr/>
        </p:nvSpPr>
        <p:spPr>
          <a:xfrm>
            <a:off x="8769344" y="3504660"/>
            <a:ext cx="1296000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Balance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F66761-5424-A0C2-1CC3-3C4E37879BD4}"/>
              </a:ext>
            </a:extLst>
          </p:cNvPr>
          <p:cNvCxnSpPr>
            <a:stCxn id="18" idx="6"/>
            <a:endCxn id="7" idx="1"/>
          </p:cNvCxnSpPr>
          <p:nvPr/>
        </p:nvCxnSpPr>
        <p:spPr>
          <a:xfrm flipV="1">
            <a:off x="3981944" y="3710400"/>
            <a:ext cx="453276" cy="152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7E4E32B-587B-F701-786D-1C110F595882}"/>
              </a:ext>
            </a:extLst>
          </p:cNvPr>
          <p:cNvCxnSpPr>
            <a:endCxn id="19" idx="2"/>
          </p:cNvCxnSpPr>
          <p:nvPr/>
        </p:nvCxnSpPr>
        <p:spPr>
          <a:xfrm flipV="1">
            <a:off x="8184260" y="3710400"/>
            <a:ext cx="585084" cy="152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Flowchart: Merge 47">
            <a:extLst>
              <a:ext uri="{FF2B5EF4-FFF2-40B4-BE49-F238E27FC236}">
                <a16:creationId xmlns:a16="http://schemas.microsoft.com/office/drawing/2014/main" id="{3930BD90-0BBB-7185-8CAC-757764CC2DA5}"/>
              </a:ext>
            </a:extLst>
          </p:cNvPr>
          <p:cNvSpPr/>
          <p:nvPr/>
        </p:nvSpPr>
        <p:spPr>
          <a:xfrm>
            <a:off x="5948526" y="2726945"/>
            <a:ext cx="812798" cy="544671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ISA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973AB-5D18-4B17-B04A-FE90969780FE}"/>
              </a:ext>
            </a:extLst>
          </p:cNvPr>
          <p:cNvCxnSpPr>
            <a:stCxn id="9" idx="2"/>
            <a:endCxn id="22" idx="0"/>
          </p:cNvCxnSpPr>
          <p:nvPr/>
        </p:nvCxnSpPr>
        <p:spPr>
          <a:xfrm>
            <a:off x="6352351" y="2419008"/>
            <a:ext cx="2574" cy="307937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6AFAF1-67EF-3F11-BC5A-8E11A86395C1}"/>
              </a:ext>
            </a:extLst>
          </p:cNvPr>
          <p:cNvCxnSpPr>
            <a:stCxn id="7" idx="0"/>
            <a:endCxn id="22" idx="1"/>
          </p:cNvCxnSpPr>
          <p:nvPr/>
        </p:nvCxnSpPr>
        <p:spPr>
          <a:xfrm flipV="1">
            <a:off x="5166740" y="2999281"/>
            <a:ext cx="984986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60BF5C9-F603-2F01-97B7-C293049D67F5}"/>
              </a:ext>
            </a:extLst>
          </p:cNvPr>
          <p:cNvCxnSpPr>
            <a:stCxn id="8" idx="0"/>
            <a:endCxn id="22" idx="3"/>
          </p:cNvCxnSpPr>
          <p:nvPr/>
        </p:nvCxnSpPr>
        <p:spPr>
          <a:xfrm flipH="1" flipV="1">
            <a:off x="6558125" y="2999281"/>
            <a:ext cx="894615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2A8B40D-42B0-D7A2-DC6C-9FC58D1F4754}"/>
              </a:ext>
            </a:extLst>
          </p:cNvPr>
          <p:cNvSpPr/>
          <p:nvPr/>
        </p:nvSpPr>
        <p:spPr>
          <a:xfrm>
            <a:off x="3244328" y="5001998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Full Time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A2734A-3F33-5D4F-9DC1-F3726F46129F}"/>
              </a:ext>
            </a:extLst>
          </p:cNvPr>
          <p:cNvSpPr/>
          <p:nvPr/>
        </p:nvSpPr>
        <p:spPr>
          <a:xfrm>
            <a:off x="5530328" y="5001998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Part Time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9347CE0-3F5E-282F-0642-A9685B4CB35A}"/>
              </a:ext>
            </a:extLst>
          </p:cNvPr>
          <p:cNvSpPr/>
          <p:nvPr/>
        </p:nvSpPr>
        <p:spPr>
          <a:xfrm>
            <a:off x="2978145" y="5848008"/>
            <a:ext cx="1980000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Days Worked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E8C1FDA-F633-A69D-0F46-17A4385B740C}"/>
              </a:ext>
            </a:extLst>
          </p:cNvPr>
          <p:cNvSpPr/>
          <p:nvPr/>
        </p:nvSpPr>
        <p:spPr>
          <a:xfrm>
            <a:off x="5255471" y="5848008"/>
            <a:ext cx="2016000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Hour Worked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8A667B-6E96-DAFE-D53C-455FCB3052C6}"/>
              </a:ext>
            </a:extLst>
          </p:cNvPr>
          <p:cNvCxnSpPr>
            <a:stCxn id="28" idx="0"/>
            <a:endCxn id="26" idx="2"/>
          </p:cNvCxnSpPr>
          <p:nvPr/>
        </p:nvCxnSpPr>
        <p:spPr>
          <a:xfrm flipV="1">
            <a:off x="3968145" y="5459198"/>
            <a:ext cx="7703" cy="38881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816CA4-AA07-74B3-92B3-894B1BA849F7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>
            <a:off x="6261848" y="5459198"/>
            <a:ext cx="1623" cy="38881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Flowchart: Merge 57">
            <a:extLst>
              <a:ext uri="{FF2B5EF4-FFF2-40B4-BE49-F238E27FC236}">
                <a16:creationId xmlns:a16="http://schemas.microsoft.com/office/drawing/2014/main" id="{518044C0-67EB-14BD-E7F3-4AAA040B0B80}"/>
              </a:ext>
            </a:extLst>
          </p:cNvPr>
          <p:cNvSpPr/>
          <p:nvPr/>
        </p:nvSpPr>
        <p:spPr>
          <a:xfrm>
            <a:off x="4757634" y="4247143"/>
            <a:ext cx="812798" cy="544671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ISA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9353B14-76FE-373A-6E34-D07903909175}"/>
              </a:ext>
            </a:extLst>
          </p:cNvPr>
          <p:cNvCxnSpPr>
            <a:endCxn id="32" idx="0"/>
          </p:cNvCxnSpPr>
          <p:nvPr/>
        </p:nvCxnSpPr>
        <p:spPr>
          <a:xfrm>
            <a:off x="5161459" y="3939206"/>
            <a:ext cx="2574" cy="307937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6930417-235B-D4CB-644B-C32F571F37CD}"/>
              </a:ext>
            </a:extLst>
          </p:cNvPr>
          <p:cNvCxnSpPr>
            <a:stCxn id="26" idx="0"/>
            <a:endCxn id="32" idx="1"/>
          </p:cNvCxnSpPr>
          <p:nvPr/>
        </p:nvCxnSpPr>
        <p:spPr>
          <a:xfrm flipV="1">
            <a:off x="3975848" y="4519479"/>
            <a:ext cx="984986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E3A983-2D69-298F-98C7-8540A0B11335}"/>
              </a:ext>
            </a:extLst>
          </p:cNvPr>
          <p:cNvCxnSpPr>
            <a:stCxn id="27" idx="0"/>
            <a:endCxn id="32" idx="3"/>
          </p:cNvCxnSpPr>
          <p:nvPr/>
        </p:nvCxnSpPr>
        <p:spPr>
          <a:xfrm flipH="1" flipV="1">
            <a:off x="5367233" y="4519479"/>
            <a:ext cx="894615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944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8" grpId="0" animBg="1"/>
      <p:bldP spid="19" grpId="0" animBg="1"/>
      <p:bldP spid="22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1450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in it for you?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0071"/>
            <a:ext cx="10515600" cy="4236892"/>
          </a:xfrm>
        </p:spPr>
        <p:txBody>
          <a:bodyPr>
            <a:normAutofit fontScale="40000" lnSpcReduction="20000"/>
          </a:bodyPr>
          <a:lstStyle/>
          <a:p>
            <a:r>
              <a:rPr lang="en-US" sz="6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 of E-R diagram</a:t>
            </a:r>
          </a:p>
          <a:p>
            <a:r>
              <a:rPr lang="en-US" sz="6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Attributes</a:t>
            </a:r>
          </a:p>
          <a:p>
            <a:r>
              <a:rPr lang="en-US" sz="6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Mapping Cardinality</a:t>
            </a:r>
          </a:p>
          <a:p>
            <a:r>
              <a:rPr lang="en-US" sz="6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Weak Entity Sets</a:t>
            </a:r>
          </a:p>
          <a:p>
            <a:r>
              <a:rPr lang="en-US" sz="6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Extended E-R features </a:t>
            </a:r>
          </a:p>
          <a:p>
            <a:r>
              <a:rPr lang="en-US" sz="6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and Specialization</a:t>
            </a:r>
          </a:p>
          <a:p>
            <a:r>
              <a:rPr lang="en-US" sz="6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</a:p>
          <a:p>
            <a:r>
              <a:rPr lang="en-US" sz="6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E-R diagram of Hospital Management  System</a:t>
            </a:r>
          </a:p>
          <a:p>
            <a:r>
              <a:rPr lang="en-US" sz="6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Reduction to E-R Database Schema</a:t>
            </a:r>
          </a:p>
          <a:p>
            <a:r>
              <a:rPr lang="en-US" sz="6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Models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551" y="246186"/>
            <a:ext cx="2057400" cy="221932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CC08-7EDA-4B2C-9CB9-22DEA84ACF68}" type="datetime1">
              <a:rPr lang="en-US" smtClean="0"/>
              <a:t>7/5/23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30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66BA-144B-1225-7089-83064FF9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2390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Limitation of E-R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DE6ED-7100-2C35-5EAE-2C8E668F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642C4-34ED-8EF5-4217-CEF5DF48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70DEF-2C23-1BED-2B0B-232147F5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30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DD2D53-917C-7BF8-799C-3EF13D47A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75" y="964277"/>
            <a:ext cx="11187985" cy="53035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E-R model we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express relationships between two relationships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C35D47B3-D4BD-8973-F732-B0F5EA6AF686}"/>
              </a:ext>
            </a:extLst>
          </p:cNvPr>
          <p:cNvSpPr/>
          <p:nvPr/>
        </p:nvSpPr>
        <p:spPr>
          <a:xfrm>
            <a:off x="4988293" y="1742509"/>
            <a:ext cx="2316583" cy="823986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Relation</a:t>
            </a:r>
            <a:endParaRPr lang="en-IN" sz="2000">
              <a:solidFill>
                <a:schemeClr val="tx1"/>
              </a:solidFill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775FB320-1D1E-914B-3E2A-DF46220C71D1}"/>
              </a:ext>
            </a:extLst>
          </p:cNvPr>
          <p:cNvSpPr/>
          <p:nvPr/>
        </p:nvSpPr>
        <p:spPr>
          <a:xfrm>
            <a:off x="2082332" y="1745715"/>
            <a:ext cx="2316583" cy="82078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Relation</a:t>
            </a:r>
            <a:r>
              <a:rPr lang="en-US" sz="2000" dirty="0"/>
              <a:t> 1</a:t>
            </a:r>
            <a:endParaRPr lang="en-IN" sz="2000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F27577D3-BBA7-B8E7-F115-E0CA4A5ABD9C}"/>
              </a:ext>
            </a:extLst>
          </p:cNvPr>
          <p:cNvSpPr/>
          <p:nvPr/>
        </p:nvSpPr>
        <p:spPr>
          <a:xfrm>
            <a:off x="7841782" y="1742509"/>
            <a:ext cx="2316583" cy="823986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Relation</a:t>
            </a:r>
            <a:r>
              <a:rPr lang="en-US" sz="2000"/>
              <a:t> 2</a:t>
            </a:r>
            <a:endParaRPr lang="en-IN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075358-CD1A-002F-984F-F0F5EA8E4BEE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4398915" y="2154502"/>
            <a:ext cx="589378" cy="1603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46C281-2A07-DECF-BCFF-8ED736757D2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7304876" y="2154502"/>
            <a:ext cx="536906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Multiply 12">
            <a:extLst>
              <a:ext uri="{FF2B5EF4-FFF2-40B4-BE49-F238E27FC236}">
                <a16:creationId xmlns:a16="http://schemas.microsoft.com/office/drawing/2014/main" id="{1D3CD26A-8B51-6A27-1B25-A0F33F7D242A}"/>
              </a:ext>
            </a:extLst>
          </p:cNvPr>
          <p:cNvSpPr/>
          <p:nvPr/>
        </p:nvSpPr>
        <p:spPr>
          <a:xfrm>
            <a:off x="5744616" y="1745714"/>
            <a:ext cx="696546" cy="978583"/>
          </a:xfrm>
          <a:prstGeom prst="mathMultiply">
            <a:avLst>
              <a:gd name="adj1" fmla="val 15248"/>
            </a:avLst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EFC1C24F-CAB8-05B8-B289-460595C2D9A8}"/>
              </a:ext>
            </a:extLst>
          </p:cNvPr>
          <p:cNvSpPr/>
          <p:nvPr/>
        </p:nvSpPr>
        <p:spPr>
          <a:xfrm>
            <a:off x="4988293" y="3306945"/>
            <a:ext cx="2316583" cy="636443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Relation</a:t>
            </a:r>
            <a:endParaRPr lang="en-IN" sz="20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7F5A49-9C7A-78AC-9A9C-98F4D06789BE}"/>
              </a:ext>
            </a:extLst>
          </p:cNvPr>
          <p:cNvSpPr/>
          <p:nvPr/>
        </p:nvSpPr>
        <p:spPr>
          <a:xfrm>
            <a:off x="2082332" y="3306945"/>
            <a:ext cx="2316583" cy="63644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Entity 1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DE53AC-8DD1-33D8-2415-9CF21CB952EC}"/>
              </a:ext>
            </a:extLst>
          </p:cNvPr>
          <p:cNvSpPr/>
          <p:nvPr/>
        </p:nvSpPr>
        <p:spPr>
          <a:xfrm>
            <a:off x="7841782" y="3306945"/>
            <a:ext cx="2316583" cy="63644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Entity 2</a:t>
            </a:r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562BF5-90CA-8F39-B94E-35EDE4965423}"/>
              </a:ext>
            </a:extLst>
          </p:cNvPr>
          <p:cNvCxnSpPr>
            <a:endCxn id="14" idx="1"/>
          </p:cNvCxnSpPr>
          <p:nvPr/>
        </p:nvCxnSpPr>
        <p:spPr>
          <a:xfrm flipV="1">
            <a:off x="4398916" y="3625167"/>
            <a:ext cx="589377" cy="24678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3A8698-C3D7-DD20-A8C1-3C8C7DB2F29F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304876" y="3625167"/>
            <a:ext cx="536906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D5724B-34E1-A26A-6C2E-F46E8A8433E3}"/>
              </a:ext>
            </a:extLst>
          </p:cNvPr>
          <p:cNvGrpSpPr/>
          <p:nvPr/>
        </p:nvGrpSpPr>
        <p:grpSpPr>
          <a:xfrm>
            <a:off x="5791321" y="3413353"/>
            <a:ext cx="792792" cy="438943"/>
            <a:chOff x="4420049" y="3019518"/>
            <a:chExt cx="845347" cy="472983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4D0BFB-9CC2-9E60-F45A-12BBE1FA796E}"/>
                </a:ext>
              </a:extLst>
            </p:cNvPr>
            <p:cNvCxnSpPr/>
            <p:nvPr/>
          </p:nvCxnSpPr>
          <p:spPr>
            <a:xfrm>
              <a:off x="4420049" y="3106458"/>
              <a:ext cx="308727" cy="386043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62C9152-E19E-947E-D7AC-0C5F6BCEEF86}"/>
                </a:ext>
              </a:extLst>
            </p:cNvPr>
            <p:cNvCxnSpPr/>
            <p:nvPr/>
          </p:nvCxnSpPr>
          <p:spPr>
            <a:xfrm flipV="1">
              <a:off x="4675598" y="3019518"/>
              <a:ext cx="589798" cy="46952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429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66BA-144B-1225-7089-83064FF9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2390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Limitation of E-R diagram(cont..)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DE6ED-7100-2C35-5EAE-2C8E668F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642C4-34ED-8EF5-4217-CEF5DF48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70DEF-2C23-1BED-2B0B-232147F5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31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ECB6DE-484D-508D-61FA-F16DA597507B}"/>
              </a:ext>
            </a:extLst>
          </p:cNvPr>
          <p:cNvSpPr/>
          <p:nvPr/>
        </p:nvSpPr>
        <p:spPr>
          <a:xfrm>
            <a:off x="2225895" y="2399699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19DA4F-27C7-1238-E147-E29CFED01EAB}"/>
              </a:ext>
            </a:extLst>
          </p:cNvPr>
          <p:cNvSpPr/>
          <p:nvPr/>
        </p:nvSpPr>
        <p:spPr>
          <a:xfrm>
            <a:off x="6593223" y="2395343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Department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A158675E-68A0-E658-9232-322EBD18FB3C}"/>
              </a:ext>
            </a:extLst>
          </p:cNvPr>
          <p:cNvSpPr/>
          <p:nvPr/>
        </p:nvSpPr>
        <p:spPr>
          <a:xfrm>
            <a:off x="4390355" y="2393624"/>
            <a:ext cx="1724298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Works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9E8EFF-6099-7576-8A4B-CE149AB0FCD6}"/>
              </a:ext>
            </a:extLst>
          </p:cNvPr>
          <p:cNvCxnSpPr>
            <a:stCxn id="25" idx="3"/>
          </p:cNvCxnSpPr>
          <p:nvPr/>
        </p:nvCxnSpPr>
        <p:spPr>
          <a:xfrm>
            <a:off x="6114652" y="2622224"/>
            <a:ext cx="475488" cy="17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84B07E-FB67-E137-114C-A904794A434C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 flipV="1">
            <a:off x="3924066" y="2622224"/>
            <a:ext cx="466289" cy="6075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A31167-5449-A91B-D90C-52619CA9DC8C}"/>
              </a:ext>
            </a:extLst>
          </p:cNvPr>
          <p:cNvCxnSpPr>
            <a:endCxn id="25" idx="0"/>
          </p:cNvCxnSpPr>
          <p:nvPr/>
        </p:nvCxnSpPr>
        <p:spPr>
          <a:xfrm flipH="1">
            <a:off x="5252504" y="1905463"/>
            <a:ext cx="526" cy="48816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Diamond 28">
            <a:extLst>
              <a:ext uri="{FF2B5EF4-FFF2-40B4-BE49-F238E27FC236}">
                <a16:creationId xmlns:a16="http://schemas.microsoft.com/office/drawing/2014/main" id="{8235EE80-0F00-B22D-58A9-73A69AA97836}"/>
              </a:ext>
            </a:extLst>
          </p:cNvPr>
          <p:cNvSpPr/>
          <p:nvPr/>
        </p:nvSpPr>
        <p:spPr>
          <a:xfrm>
            <a:off x="4335019" y="3543431"/>
            <a:ext cx="1828800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Borrow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E3037D-4925-082F-65CB-16B9507AC348}"/>
              </a:ext>
            </a:extLst>
          </p:cNvPr>
          <p:cNvSpPr/>
          <p:nvPr/>
        </p:nvSpPr>
        <p:spPr>
          <a:xfrm>
            <a:off x="4400333" y="4433277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Loan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B5652E-BEF1-B6E6-00D1-D1C1996D29D6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 flipH="1">
            <a:off x="5249419" y="4000631"/>
            <a:ext cx="0" cy="432646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368CA7F-B2FF-9BFC-0BDE-681792F1B579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 flipH="1">
            <a:off x="5249419" y="2850824"/>
            <a:ext cx="3085" cy="692607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1710284-FDA2-EF06-4C76-6C02F63821BF}"/>
              </a:ext>
            </a:extLst>
          </p:cNvPr>
          <p:cNvSpPr/>
          <p:nvPr/>
        </p:nvSpPr>
        <p:spPr>
          <a:xfrm>
            <a:off x="4155224" y="2090761"/>
            <a:ext cx="2194560" cy="2088516"/>
          </a:xfrm>
          <a:prstGeom prst="roundRect">
            <a:avLst>
              <a:gd name="adj" fmla="val 10388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B64B6E-8603-5438-DAA5-C9E80C031C64}"/>
              </a:ext>
            </a:extLst>
          </p:cNvPr>
          <p:cNvSpPr txBox="1"/>
          <p:nvPr/>
        </p:nvSpPr>
        <p:spPr>
          <a:xfrm>
            <a:off x="5631381" y="3064361"/>
            <a:ext cx="294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Can not connect two relationship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90C9C7-9BAB-BAB7-128B-D443BD7458F7}"/>
              </a:ext>
            </a:extLst>
          </p:cNvPr>
          <p:cNvCxnSpPr/>
          <p:nvPr/>
        </p:nvCxnSpPr>
        <p:spPr>
          <a:xfrm flipH="1" flipV="1">
            <a:off x="5788334" y="2714544"/>
            <a:ext cx="339382" cy="380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FBB2AD4-9127-B14A-6A98-0C572E649574}"/>
              </a:ext>
            </a:extLst>
          </p:cNvPr>
          <p:cNvCxnSpPr/>
          <p:nvPr/>
        </p:nvCxnSpPr>
        <p:spPr>
          <a:xfrm flipH="1">
            <a:off x="5803705" y="3356705"/>
            <a:ext cx="270380" cy="342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mond 36">
            <a:extLst>
              <a:ext uri="{FF2B5EF4-FFF2-40B4-BE49-F238E27FC236}">
                <a16:creationId xmlns:a16="http://schemas.microsoft.com/office/drawing/2014/main" id="{BA0D051B-9FE3-F81E-D882-B0D753A9D517}"/>
              </a:ext>
            </a:extLst>
          </p:cNvPr>
          <p:cNvSpPr/>
          <p:nvPr/>
        </p:nvSpPr>
        <p:spPr>
          <a:xfrm>
            <a:off x="8657175" y="3543431"/>
            <a:ext cx="2103120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Borrow</a:t>
            </a:r>
            <a:endParaRPr lang="en-IN" sz="200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1F8480-80FE-1619-0AE0-ED6FCA5E2C69}"/>
              </a:ext>
            </a:extLst>
          </p:cNvPr>
          <p:cNvSpPr/>
          <p:nvPr/>
        </p:nvSpPr>
        <p:spPr>
          <a:xfrm>
            <a:off x="8788795" y="4432346"/>
            <a:ext cx="1828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Loan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4D4A32-43C0-EF6D-924F-C96F4C7444BE}"/>
              </a:ext>
            </a:extLst>
          </p:cNvPr>
          <p:cNvSpPr/>
          <p:nvPr/>
        </p:nvSpPr>
        <p:spPr>
          <a:xfrm>
            <a:off x="8791531" y="2654517"/>
            <a:ext cx="1828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Customer</a:t>
            </a:r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75535C-831A-F943-CB97-3415B2227D83}"/>
              </a:ext>
            </a:extLst>
          </p:cNvPr>
          <p:cNvCxnSpPr>
            <a:stCxn id="37" idx="0"/>
            <a:endCxn id="39" idx="2"/>
          </p:cNvCxnSpPr>
          <p:nvPr/>
        </p:nvCxnSpPr>
        <p:spPr>
          <a:xfrm flipH="1" flipV="1">
            <a:off x="9705931" y="3111717"/>
            <a:ext cx="2804" cy="431714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EE93603-4389-7317-811F-75217E31361E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flipH="1">
            <a:off x="9703195" y="4000631"/>
            <a:ext cx="5540" cy="431715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703A02B-7271-3E70-EF38-F94CDFAA6C39}"/>
              </a:ext>
            </a:extLst>
          </p:cNvPr>
          <p:cNvSpPr/>
          <p:nvPr/>
        </p:nvSpPr>
        <p:spPr>
          <a:xfrm>
            <a:off x="2044123" y="1277927"/>
            <a:ext cx="6400800" cy="183666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D87BB3-39B0-E85B-6726-FE4803B31953}"/>
              </a:ext>
            </a:extLst>
          </p:cNvPr>
          <p:cNvSpPr txBox="1"/>
          <p:nvPr/>
        </p:nvSpPr>
        <p:spPr>
          <a:xfrm>
            <a:off x="7192703" y="1356059"/>
            <a:ext cx="11887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Customer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81C2A4-2629-3292-1F72-9747AD952B37}"/>
              </a:ext>
            </a:extLst>
          </p:cNvPr>
          <p:cNvSpPr/>
          <p:nvPr/>
        </p:nvSpPr>
        <p:spPr>
          <a:xfrm>
            <a:off x="4405624" y="1438296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Company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90494ED-8C3E-703F-6718-41DD363E7085}"/>
              </a:ext>
            </a:extLst>
          </p:cNvPr>
          <p:cNvSpPr/>
          <p:nvPr/>
        </p:nvSpPr>
        <p:spPr>
          <a:xfrm>
            <a:off x="2225895" y="5116895"/>
            <a:ext cx="8229600" cy="1097280"/>
          </a:xfrm>
          <a:prstGeom prst="roundRect">
            <a:avLst>
              <a:gd name="adj" fmla="val 10521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Process of creating an entity by combining various components of E-R diagram is called aggregation.</a:t>
            </a:r>
            <a:endParaRPr lang="en-IN" sz="2400">
              <a:solidFill>
                <a:schemeClr val="bg1"/>
              </a:solidFill>
            </a:endParaRPr>
          </a:p>
        </p:txBody>
      </p:sp>
      <p:sp>
        <p:nvSpPr>
          <p:cNvPr id="46" name="Bent Arrow 45">
            <a:extLst>
              <a:ext uri="{FF2B5EF4-FFF2-40B4-BE49-F238E27FC236}">
                <a16:creationId xmlns:a16="http://schemas.microsoft.com/office/drawing/2014/main" id="{97BA6926-A380-9488-0AEC-0264625EA4A2}"/>
              </a:ext>
            </a:extLst>
          </p:cNvPr>
          <p:cNvSpPr/>
          <p:nvPr/>
        </p:nvSpPr>
        <p:spPr>
          <a:xfrm rot="5400000">
            <a:off x="8808191" y="1572370"/>
            <a:ext cx="850321" cy="103678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00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dur="5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dur="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9" grpId="0" animBg="1"/>
      <p:bldP spid="30" grpId="0" animBg="1"/>
      <p:bldP spid="33" grpId="0" animBg="1"/>
      <p:bldP spid="33" grpId="1" animBg="1"/>
      <p:bldP spid="34" grpId="0"/>
      <p:bldP spid="34" grpId="1"/>
      <p:bldP spid="37" grpId="0" animBg="1"/>
      <p:bldP spid="38" grpId="0" animBg="1"/>
      <p:bldP spid="39" grpId="0" animBg="1"/>
      <p:bldP spid="42" grpId="0" animBg="1"/>
      <p:bldP spid="43" grpId="0"/>
      <p:bldP spid="44" grpId="0" animBg="1"/>
      <p:bldP spid="45" grpId="0" animBg="1"/>
      <p:bldP spid="4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F948-AD35-993B-6AAD-8EBE4412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E-R diagram of Hospital Management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B7C63-D4EF-7440-E029-7EB36EA5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10D6B-C877-1E54-C00D-AF882008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20A95-14B9-0844-216E-4CA3FB1A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32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868825-DD0D-D889-0544-82165FA0A1B2}"/>
              </a:ext>
            </a:extLst>
          </p:cNvPr>
          <p:cNvSpPr/>
          <p:nvPr/>
        </p:nvSpPr>
        <p:spPr>
          <a:xfrm>
            <a:off x="4842472" y="278732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Patient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9AFB66-6D53-5667-8FB3-E4DD2F88F41E}"/>
              </a:ext>
            </a:extLst>
          </p:cNvPr>
          <p:cNvSpPr/>
          <p:nvPr/>
        </p:nvSpPr>
        <p:spPr>
          <a:xfrm>
            <a:off x="9571599" y="2782972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Hospital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D6A3D249-050B-9C14-52A3-77AEB81B859A}"/>
              </a:ext>
            </a:extLst>
          </p:cNvPr>
          <p:cNvSpPr/>
          <p:nvPr/>
        </p:nvSpPr>
        <p:spPr>
          <a:xfrm>
            <a:off x="6953218" y="2778029"/>
            <a:ext cx="2150296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Admitted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4CFA94-335D-A064-17DF-5EC2AFD24BBD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6540643" y="3006629"/>
            <a:ext cx="412575" cy="929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FF8F6F-B60F-C517-A785-7C5B7DAB22BC}"/>
              </a:ext>
            </a:extLst>
          </p:cNvPr>
          <p:cNvCxnSpPr>
            <a:stCxn id="12" idx="4"/>
            <a:endCxn id="7" idx="0"/>
          </p:cNvCxnSpPr>
          <p:nvPr/>
        </p:nvCxnSpPr>
        <p:spPr>
          <a:xfrm>
            <a:off x="4728169" y="2351356"/>
            <a:ext cx="963389" cy="43597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BC1D8AE-06DE-0926-4B3C-6B89A6906532}"/>
              </a:ext>
            </a:extLst>
          </p:cNvPr>
          <p:cNvSpPr/>
          <p:nvPr/>
        </p:nvSpPr>
        <p:spPr>
          <a:xfrm>
            <a:off x="3996649" y="1928446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err="1">
                <a:solidFill>
                  <a:schemeClr val="tx1"/>
                </a:solidFill>
              </a:rPr>
              <a:t>PatID</a:t>
            </a:r>
            <a:endParaRPr lang="en-US" u="sng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617E7C-555D-E03D-238F-48DCD6F2ED68}"/>
              </a:ext>
            </a:extLst>
          </p:cNvPr>
          <p:cNvCxnSpPr>
            <a:stCxn id="14" idx="4"/>
            <a:endCxn id="7" idx="0"/>
          </p:cNvCxnSpPr>
          <p:nvPr/>
        </p:nvCxnSpPr>
        <p:spPr>
          <a:xfrm flipH="1">
            <a:off x="5691558" y="2328945"/>
            <a:ext cx="654734" cy="45838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8A88582-4ABC-F4FA-B6B7-418510859192}"/>
              </a:ext>
            </a:extLst>
          </p:cNvPr>
          <p:cNvSpPr/>
          <p:nvPr/>
        </p:nvSpPr>
        <p:spPr>
          <a:xfrm>
            <a:off x="5614772" y="190603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CB93E6-2F45-FAD7-B09B-F8DEC2786142}"/>
              </a:ext>
            </a:extLst>
          </p:cNvPr>
          <p:cNvCxnSpPr>
            <a:stCxn id="16" idx="4"/>
          </p:cNvCxnSpPr>
          <p:nvPr/>
        </p:nvCxnSpPr>
        <p:spPr>
          <a:xfrm>
            <a:off x="9491627" y="2347343"/>
            <a:ext cx="963389" cy="43597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8B567E2-3B18-FD20-ECCC-17B7E8DF097C}"/>
              </a:ext>
            </a:extLst>
          </p:cNvPr>
          <p:cNvSpPr/>
          <p:nvPr/>
        </p:nvSpPr>
        <p:spPr>
          <a:xfrm>
            <a:off x="8760107" y="1924433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err="1">
                <a:solidFill>
                  <a:schemeClr val="tx1"/>
                </a:solidFill>
              </a:rPr>
              <a:t>HosID</a:t>
            </a:r>
            <a:endParaRPr lang="en-US" u="sng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239F71-6127-080C-8B12-8A80670EB32D}"/>
              </a:ext>
            </a:extLst>
          </p:cNvPr>
          <p:cNvCxnSpPr>
            <a:stCxn id="18" idx="4"/>
          </p:cNvCxnSpPr>
          <p:nvPr/>
        </p:nvCxnSpPr>
        <p:spPr>
          <a:xfrm flipH="1">
            <a:off x="10455016" y="2324932"/>
            <a:ext cx="654734" cy="45838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532FE8C-5EDA-95F5-DBD7-6FC1A5123770}"/>
              </a:ext>
            </a:extLst>
          </p:cNvPr>
          <p:cNvSpPr/>
          <p:nvPr/>
        </p:nvSpPr>
        <p:spPr>
          <a:xfrm>
            <a:off x="10378230" y="1902022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9F474633-EEE9-974C-6FEB-A6B58AE2778F}"/>
              </a:ext>
            </a:extLst>
          </p:cNvPr>
          <p:cNvSpPr/>
          <p:nvPr/>
        </p:nvSpPr>
        <p:spPr>
          <a:xfrm>
            <a:off x="2522177" y="2787328"/>
            <a:ext cx="1724298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Has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744948-B627-8C3B-4B5C-22DDF4045795}"/>
              </a:ext>
            </a:extLst>
          </p:cNvPr>
          <p:cNvSpPr/>
          <p:nvPr/>
        </p:nvSpPr>
        <p:spPr>
          <a:xfrm>
            <a:off x="224487" y="2781253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Medical Record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8AA27A4-8BF8-8A55-2458-12592E92F297}"/>
              </a:ext>
            </a:extLst>
          </p:cNvPr>
          <p:cNvCxnSpPr>
            <a:stCxn id="20" idx="0"/>
            <a:endCxn id="22" idx="4"/>
          </p:cNvCxnSpPr>
          <p:nvPr/>
        </p:nvCxnSpPr>
        <p:spPr>
          <a:xfrm flipH="1" flipV="1">
            <a:off x="1073573" y="2204091"/>
            <a:ext cx="0" cy="57716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DA8CAE2-7429-70AA-096B-B7DB3A2E028F}"/>
              </a:ext>
            </a:extLst>
          </p:cNvPr>
          <p:cNvSpPr/>
          <p:nvPr/>
        </p:nvSpPr>
        <p:spPr>
          <a:xfrm>
            <a:off x="342053" y="1746891"/>
            <a:ext cx="1463040" cy="45720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>
                <a:solidFill>
                  <a:schemeClr val="tx1"/>
                </a:solidFill>
              </a:rPr>
              <a:t>MRID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87F18F-FE73-50DC-0601-D3C0AEBA4585}"/>
              </a:ext>
            </a:extLst>
          </p:cNvPr>
          <p:cNvCxnSpPr/>
          <p:nvPr/>
        </p:nvCxnSpPr>
        <p:spPr>
          <a:xfrm rot="5400000" flipV="1">
            <a:off x="4524214" y="2696151"/>
            <a:ext cx="526" cy="640080"/>
          </a:xfrm>
          <a:prstGeom prst="line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5F4138E-1EC4-9C38-FC15-BCAD153CEB91}"/>
              </a:ext>
            </a:extLst>
          </p:cNvPr>
          <p:cNvCxnSpPr/>
          <p:nvPr/>
        </p:nvCxnSpPr>
        <p:spPr>
          <a:xfrm rot="5400000" flipV="1">
            <a:off x="2236285" y="2694840"/>
            <a:ext cx="527" cy="64008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Diamond 24">
            <a:extLst>
              <a:ext uri="{FF2B5EF4-FFF2-40B4-BE49-F238E27FC236}">
                <a16:creationId xmlns:a16="http://schemas.microsoft.com/office/drawing/2014/main" id="{A9444831-3FDD-CD3B-60E3-106AA0C76BAD}"/>
              </a:ext>
            </a:extLst>
          </p:cNvPr>
          <p:cNvSpPr/>
          <p:nvPr/>
        </p:nvSpPr>
        <p:spPr>
          <a:xfrm>
            <a:off x="9555270" y="3681744"/>
            <a:ext cx="1724298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Has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01B591-1A84-486A-6431-47B45928E0B8}"/>
              </a:ext>
            </a:extLst>
          </p:cNvPr>
          <p:cNvSpPr/>
          <p:nvPr/>
        </p:nvSpPr>
        <p:spPr>
          <a:xfrm>
            <a:off x="9568333" y="4545772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Doctor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8A84FF-1450-3086-6A12-9FC155F65C84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 flipH="1">
            <a:off x="9600990" y="5002972"/>
            <a:ext cx="816429" cy="40425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85BDDDD-6B17-5FB4-EC73-4A238FF79EF2}"/>
              </a:ext>
            </a:extLst>
          </p:cNvPr>
          <p:cNvSpPr/>
          <p:nvPr/>
        </p:nvSpPr>
        <p:spPr>
          <a:xfrm>
            <a:off x="8869470" y="5407222"/>
            <a:ext cx="1463040" cy="45720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err="1">
                <a:solidFill>
                  <a:schemeClr val="tx1"/>
                </a:solidFill>
              </a:rPr>
              <a:t>DrID</a:t>
            </a:r>
            <a:endParaRPr lang="en-US" u="sng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E97847-112C-8A59-97AE-C9579C7C8A44}"/>
              </a:ext>
            </a:extLst>
          </p:cNvPr>
          <p:cNvCxnSpPr/>
          <p:nvPr/>
        </p:nvCxnSpPr>
        <p:spPr>
          <a:xfrm>
            <a:off x="10416892" y="4124388"/>
            <a:ext cx="526" cy="40425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4822D0-5BCC-7FEE-10EC-7993D1235C2D}"/>
              </a:ext>
            </a:extLst>
          </p:cNvPr>
          <p:cNvCxnSpPr>
            <a:stCxn id="25" idx="0"/>
            <a:endCxn id="8" idx="2"/>
          </p:cNvCxnSpPr>
          <p:nvPr/>
        </p:nvCxnSpPr>
        <p:spPr>
          <a:xfrm flipV="1">
            <a:off x="10417419" y="3240172"/>
            <a:ext cx="3266" cy="441572"/>
          </a:xfrm>
          <a:prstGeom prst="line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88381973-77F1-E222-C428-B6D0048DFCF5}"/>
              </a:ext>
            </a:extLst>
          </p:cNvPr>
          <p:cNvSpPr/>
          <p:nvPr/>
        </p:nvSpPr>
        <p:spPr>
          <a:xfrm rot="1261021">
            <a:off x="6977666" y="3730822"/>
            <a:ext cx="2150296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Treats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7728A2-FFF5-BB9D-FEC3-0BEF99AA0D7A}"/>
              </a:ext>
            </a:extLst>
          </p:cNvPr>
          <p:cNvCxnSpPr>
            <a:stCxn id="31" idx="3"/>
          </p:cNvCxnSpPr>
          <p:nvPr/>
        </p:nvCxnSpPr>
        <p:spPr>
          <a:xfrm>
            <a:off x="9056437" y="4345019"/>
            <a:ext cx="511369" cy="198175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DCEEC9-7C96-0849-CB94-2AF7FF86419C}"/>
              </a:ext>
            </a:extLst>
          </p:cNvPr>
          <p:cNvCxnSpPr>
            <a:endCxn id="31" idx="1"/>
          </p:cNvCxnSpPr>
          <p:nvPr/>
        </p:nvCxnSpPr>
        <p:spPr>
          <a:xfrm>
            <a:off x="6059295" y="3250446"/>
            <a:ext cx="989896" cy="32337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27113E-9C2B-AC73-C455-3B2927F79A2D}"/>
              </a:ext>
            </a:extLst>
          </p:cNvPr>
          <p:cNvCxnSpPr>
            <a:stCxn id="26" idx="2"/>
            <a:endCxn id="35" idx="0"/>
          </p:cNvCxnSpPr>
          <p:nvPr/>
        </p:nvCxnSpPr>
        <p:spPr>
          <a:xfrm>
            <a:off x="10417419" y="5002972"/>
            <a:ext cx="824894" cy="403829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BAA5F5D-99C0-E07F-6090-415BE5CC8A62}"/>
              </a:ext>
            </a:extLst>
          </p:cNvPr>
          <p:cNvSpPr/>
          <p:nvPr/>
        </p:nvSpPr>
        <p:spPr>
          <a:xfrm>
            <a:off x="10510793" y="5406801"/>
            <a:ext cx="1463040" cy="45720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Dr Name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96CB2-5D1D-EC3D-B9C2-D74B03BAA357}"/>
              </a:ext>
            </a:extLst>
          </p:cNvPr>
          <p:cNvCxnSpPr>
            <a:stCxn id="20" idx="2"/>
            <a:endCxn id="37" idx="0"/>
          </p:cNvCxnSpPr>
          <p:nvPr/>
        </p:nvCxnSpPr>
        <p:spPr>
          <a:xfrm>
            <a:off x="1073573" y="3238453"/>
            <a:ext cx="138381" cy="34225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3E2308DF-2A82-9949-5627-C0FA2879B602}"/>
              </a:ext>
            </a:extLst>
          </p:cNvPr>
          <p:cNvSpPr/>
          <p:nvPr/>
        </p:nvSpPr>
        <p:spPr>
          <a:xfrm>
            <a:off x="205119" y="3580705"/>
            <a:ext cx="2013670" cy="45720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Report Name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BB79C15-1C24-6D5A-B18B-D1F83FFD9D6B}"/>
              </a:ext>
            </a:extLst>
          </p:cNvPr>
          <p:cNvCxnSpPr/>
          <p:nvPr/>
        </p:nvCxnSpPr>
        <p:spPr>
          <a:xfrm>
            <a:off x="9021823" y="3000629"/>
            <a:ext cx="566928" cy="11864"/>
          </a:xfrm>
          <a:prstGeom prst="line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E2DDCD9-7878-A4BA-C57D-FE354F672443}"/>
              </a:ext>
            </a:extLst>
          </p:cNvPr>
          <p:cNvCxnSpPr>
            <a:endCxn id="42" idx="0"/>
          </p:cNvCxnSpPr>
          <p:nvPr/>
        </p:nvCxnSpPr>
        <p:spPr>
          <a:xfrm flipH="1">
            <a:off x="5676057" y="3231747"/>
            <a:ext cx="10722" cy="47044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630E55F-18A0-F9E8-41A0-D60F509778C1}"/>
              </a:ext>
            </a:extLst>
          </p:cNvPr>
          <p:cNvCxnSpPr>
            <a:stCxn id="42" idx="1"/>
          </p:cNvCxnSpPr>
          <p:nvPr/>
        </p:nvCxnSpPr>
        <p:spPr>
          <a:xfrm flipH="1">
            <a:off x="4954728" y="3906257"/>
            <a:ext cx="467329" cy="4101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36CDB9-23AB-F52C-CE65-1B20D44C458A}"/>
              </a:ext>
            </a:extLst>
          </p:cNvPr>
          <p:cNvCxnSpPr>
            <a:stCxn id="42" idx="3"/>
          </p:cNvCxnSpPr>
          <p:nvPr/>
        </p:nvCxnSpPr>
        <p:spPr>
          <a:xfrm>
            <a:off x="5930057" y="3906257"/>
            <a:ext cx="389415" cy="4101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2" name="Flowchart: Merge 56">
            <a:extLst>
              <a:ext uri="{FF2B5EF4-FFF2-40B4-BE49-F238E27FC236}">
                <a16:creationId xmlns:a16="http://schemas.microsoft.com/office/drawing/2014/main" id="{F6EF1E0A-D124-E3D1-92C0-979CAFED755E}"/>
              </a:ext>
            </a:extLst>
          </p:cNvPr>
          <p:cNvSpPr/>
          <p:nvPr/>
        </p:nvSpPr>
        <p:spPr>
          <a:xfrm>
            <a:off x="5168057" y="3702196"/>
            <a:ext cx="1016000" cy="408122"/>
          </a:xfrm>
          <a:prstGeom prst="flowChartMerg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sz="1600"/>
              <a:t>ISA</a:t>
            </a:r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7920852-7A50-A917-B9C6-CE87FC2BF5B0}"/>
              </a:ext>
            </a:extLst>
          </p:cNvPr>
          <p:cNvSpPr/>
          <p:nvPr/>
        </p:nvSpPr>
        <p:spPr>
          <a:xfrm>
            <a:off x="4514950" y="4301185"/>
            <a:ext cx="884247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Indoor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F4FAD2D-9969-1F8F-F773-2F7B08EBA1FE}"/>
              </a:ext>
            </a:extLst>
          </p:cNvPr>
          <p:cNvSpPr/>
          <p:nvPr/>
        </p:nvSpPr>
        <p:spPr>
          <a:xfrm>
            <a:off x="5783052" y="4313732"/>
            <a:ext cx="984674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Outdoor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740D804-12A9-6369-EEDE-51E04DCA1D63}"/>
              </a:ext>
            </a:extLst>
          </p:cNvPr>
          <p:cNvCxnSpPr>
            <a:stCxn id="46" idx="0"/>
          </p:cNvCxnSpPr>
          <p:nvPr/>
        </p:nvCxnSpPr>
        <p:spPr>
          <a:xfrm flipV="1">
            <a:off x="4900628" y="4765764"/>
            <a:ext cx="54100" cy="47764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6D95F15-811F-7EA1-4814-67EE2CB4B0A2}"/>
              </a:ext>
            </a:extLst>
          </p:cNvPr>
          <p:cNvSpPr/>
          <p:nvPr/>
        </p:nvSpPr>
        <p:spPr>
          <a:xfrm>
            <a:off x="4169108" y="5243407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>
                <a:solidFill>
                  <a:schemeClr val="tx1"/>
                </a:solidFill>
              </a:rPr>
              <a:t>IPDID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D56DE45-BE33-206D-0D4B-6A538BFD8BA1}"/>
              </a:ext>
            </a:extLst>
          </p:cNvPr>
          <p:cNvCxnSpPr>
            <a:stCxn id="48" idx="0"/>
            <a:endCxn id="44" idx="2"/>
          </p:cNvCxnSpPr>
          <p:nvPr/>
        </p:nvCxnSpPr>
        <p:spPr>
          <a:xfrm flipH="1" flipV="1">
            <a:off x="6275389" y="4770932"/>
            <a:ext cx="1034754" cy="54236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D02D989-4CB4-6154-46B8-892C33977618}"/>
              </a:ext>
            </a:extLst>
          </p:cNvPr>
          <p:cNvSpPr/>
          <p:nvPr/>
        </p:nvSpPr>
        <p:spPr>
          <a:xfrm>
            <a:off x="6578623" y="531329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>
                <a:solidFill>
                  <a:schemeClr val="tx1"/>
                </a:solidFill>
              </a:rPr>
              <a:t>OPDID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8DEE00-83BC-906F-0497-4C58041A06AB}"/>
              </a:ext>
            </a:extLst>
          </p:cNvPr>
          <p:cNvCxnSpPr>
            <a:stCxn id="50" idx="7"/>
          </p:cNvCxnSpPr>
          <p:nvPr/>
        </p:nvCxnSpPr>
        <p:spPr>
          <a:xfrm flipV="1">
            <a:off x="3970559" y="4770932"/>
            <a:ext cx="1010611" cy="27489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AE97FA35-2CD9-6F47-850A-55BDF4F54869}"/>
              </a:ext>
            </a:extLst>
          </p:cNvPr>
          <p:cNvSpPr/>
          <p:nvPr/>
        </p:nvSpPr>
        <p:spPr>
          <a:xfrm>
            <a:off x="2721776" y="4983891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RoomNo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FDF44C0-9C01-315B-B746-64303BACF123}"/>
              </a:ext>
            </a:extLst>
          </p:cNvPr>
          <p:cNvCxnSpPr>
            <a:stCxn id="44" idx="2"/>
            <a:endCxn id="52" idx="0"/>
          </p:cNvCxnSpPr>
          <p:nvPr/>
        </p:nvCxnSpPr>
        <p:spPr>
          <a:xfrm flipH="1">
            <a:off x="6211855" y="4770932"/>
            <a:ext cx="63534" cy="99690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7DD1709-775E-865F-D1C8-F0428CFDCEBC}"/>
              </a:ext>
            </a:extLst>
          </p:cNvPr>
          <p:cNvSpPr/>
          <p:nvPr/>
        </p:nvSpPr>
        <p:spPr>
          <a:xfrm>
            <a:off x="5617855" y="5767833"/>
            <a:ext cx="118800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Charge</a:t>
            </a:r>
          </a:p>
        </p:txBody>
      </p:sp>
    </p:spTree>
    <p:extLst>
      <p:ext uri="{BB962C8B-B14F-4D97-AF65-F5344CB8AC3E}">
        <p14:creationId xmlns:p14="http://schemas.microsoft.com/office/powerpoint/2010/main" val="180095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2" grpId="0" animBg="1"/>
      <p:bldP spid="25" grpId="0" animBg="1"/>
      <p:bldP spid="26" grpId="0" animBg="1"/>
      <p:bldP spid="28" grpId="0" animBg="1"/>
      <p:bldP spid="31" grpId="0" animBg="1"/>
      <p:bldP spid="35" grpId="0" animBg="1"/>
      <p:bldP spid="37" grpId="0" animBg="1"/>
      <p:bldP spid="42" grpId="0" animBg="1"/>
      <p:bldP spid="43" grpId="0" animBg="1"/>
      <p:bldP spid="44" grpId="0" animBg="1"/>
      <p:bldP spid="46" grpId="0" animBg="1"/>
      <p:bldP spid="48" grpId="0" animBg="1"/>
      <p:bldP spid="50" grpId="0" animBg="1"/>
      <p:bldP spid="5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9754-F5F1-39F8-D8AB-B22BF7FF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194" y="-252413"/>
            <a:ext cx="11295611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Reduce the E-R diagram to database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D37A5-F442-B776-A709-F9BA8757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A8577-666D-A183-6CE1-E6EF5BAC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8C0EF-9F13-393D-6357-8EB90947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33</a:t>
            </a:fld>
            <a:endParaRPr lang="en-US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3D6AD39-9E67-204D-ADDA-C2329667E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76" y="863444"/>
            <a:ext cx="7111390" cy="5429291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 ER diagram is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turned into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(except multi-valued attribute)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turns into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(attribute) in the table.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name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same as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attribute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entity is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table which is usually underlined.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highly recommended that every table should start with its primary key attribute conventionally named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1497B8-2220-D427-6B4A-5AE369142558}"/>
              </a:ext>
            </a:extLst>
          </p:cNvPr>
          <p:cNvSpPr/>
          <p:nvPr/>
        </p:nvSpPr>
        <p:spPr>
          <a:xfrm>
            <a:off x="9441849" y="2562173"/>
            <a:ext cx="1698171" cy="44401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Person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F8BE2-58AF-8DA5-44DB-E5EAD944E565}"/>
              </a:ext>
            </a:extLst>
          </p:cNvPr>
          <p:cNvCxnSpPr>
            <a:stCxn id="10" idx="4"/>
            <a:endCxn id="8" idx="0"/>
          </p:cNvCxnSpPr>
          <p:nvPr/>
        </p:nvCxnSpPr>
        <p:spPr>
          <a:xfrm>
            <a:off x="9327546" y="2114001"/>
            <a:ext cx="963389" cy="44817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70166C1-BE2F-CC94-6EE1-48DF18040EFD}"/>
              </a:ext>
            </a:extLst>
          </p:cNvPr>
          <p:cNvSpPr/>
          <p:nvPr/>
        </p:nvSpPr>
        <p:spPr>
          <a:xfrm>
            <a:off x="8596026" y="1703291"/>
            <a:ext cx="1463040" cy="4107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err="1">
                <a:solidFill>
                  <a:schemeClr val="tx1"/>
                </a:solidFill>
              </a:rPr>
              <a:t>PersonID</a:t>
            </a:r>
            <a:endParaRPr lang="en-US" u="sng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6052B7-1053-DB1E-EB3B-9E2F2855C715}"/>
              </a:ext>
            </a:extLst>
          </p:cNvPr>
          <p:cNvCxnSpPr>
            <a:stCxn id="12" idx="4"/>
            <a:endCxn id="8" idx="0"/>
          </p:cNvCxnSpPr>
          <p:nvPr/>
        </p:nvCxnSpPr>
        <p:spPr>
          <a:xfrm flipH="1">
            <a:off x="10290935" y="2091590"/>
            <a:ext cx="654734" cy="47058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E084F8B-2EEC-5385-BE6F-E9229D2A3547}"/>
              </a:ext>
            </a:extLst>
          </p:cNvPr>
          <p:cNvSpPr/>
          <p:nvPr/>
        </p:nvSpPr>
        <p:spPr>
          <a:xfrm>
            <a:off x="10214149" y="1680880"/>
            <a:ext cx="1463040" cy="4107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27E1784-6A26-9642-E8F1-85510295C0CE}"/>
              </a:ext>
            </a:extLst>
          </p:cNvPr>
          <p:cNvSpPr/>
          <p:nvPr/>
        </p:nvSpPr>
        <p:spPr>
          <a:xfrm>
            <a:off x="8346200" y="3370210"/>
            <a:ext cx="1463040" cy="4107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728CA9-EFCF-D0A0-405C-D93D19AD7FF1}"/>
              </a:ext>
            </a:extLst>
          </p:cNvPr>
          <p:cNvSpPr/>
          <p:nvPr/>
        </p:nvSpPr>
        <p:spPr>
          <a:xfrm>
            <a:off x="10618302" y="3370210"/>
            <a:ext cx="1463040" cy="4107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FF07A2-ED2A-48D2-EC60-094689AB9021}"/>
              </a:ext>
            </a:extLst>
          </p:cNvPr>
          <p:cNvSpPr/>
          <p:nvPr/>
        </p:nvSpPr>
        <p:spPr>
          <a:xfrm>
            <a:off x="9525666" y="3992078"/>
            <a:ext cx="1545931" cy="4107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PhoneNo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C0DCA7A-5B50-FDC7-D900-1BDE90E22257}"/>
              </a:ext>
            </a:extLst>
          </p:cNvPr>
          <p:cNvSpPr/>
          <p:nvPr/>
        </p:nvSpPr>
        <p:spPr>
          <a:xfrm>
            <a:off x="9421058" y="3890680"/>
            <a:ext cx="1722731" cy="586438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7605A1-9A15-9ED9-4173-F75837D63D6F}"/>
              </a:ext>
            </a:extLst>
          </p:cNvPr>
          <p:cNvCxnSpPr>
            <a:endCxn id="13" idx="0"/>
          </p:cNvCxnSpPr>
          <p:nvPr/>
        </p:nvCxnSpPr>
        <p:spPr>
          <a:xfrm flipH="1">
            <a:off x="9077720" y="3028722"/>
            <a:ext cx="1210531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E43EA1-8302-EA69-9968-4D216802DC26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10282424" y="3006184"/>
            <a:ext cx="8511" cy="884496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2CF26D-6ACD-1484-0B7C-D7A033AF66E4}"/>
              </a:ext>
            </a:extLst>
          </p:cNvPr>
          <p:cNvCxnSpPr>
            <a:endCxn id="14" idx="0"/>
          </p:cNvCxnSpPr>
          <p:nvPr/>
        </p:nvCxnSpPr>
        <p:spPr>
          <a:xfrm>
            <a:off x="10296774" y="3028722"/>
            <a:ext cx="1053048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9E8DCC2-24E5-29F7-E360-CE95FB111363}"/>
              </a:ext>
            </a:extLst>
          </p:cNvPr>
          <p:cNvSpPr/>
          <p:nvPr/>
        </p:nvSpPr>
        <p:spPr>
          <a:xfrm>
            <a:off x="8149422" y="4959955"/>
            <a:ext cx="3931920" cy="621615"/>
          </a:xfrm>
          <a:prstGeom prst="roundRect">
            <a:avLst>
              <a:gd name="adj" fmla="val 625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Person (</a:t>
            </a:r>
            <a:r>
              <a:rPr lang="en-US" u="sng" err="1">
                <a:solidFill>
                  <a:schemeClr val="tx1"/>
                </a:solidFill>
              </a:rPr>
              <a:t>PersonID</a:t>
            </a:r>
            <a:r>
              <a:rPr lang="en-US">
                <a:solidFill>
                  <a:schemeClr val="tx1"/>
                </a:solidFill>
              </a:rPr>
              <a:t>, Name, Address, City)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F923CD-AE99-B759-E890-4853B3B381FA}"/>
              </a:ext>
            </a:extLst>
          </p:cNvPr>
          <p:cNvSpPr/>
          <p:nvPr/>
        </p:nvSpPr>
        <p:spPr>
          <a:xfrm>
            <a:off x="580077" y="968010"/>
            <a:ext cx="711139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Reduce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Attributes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7462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9754-F5F1-39F8-D8AB-B22BF7FF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194" y="-252413"/>
            <a:ext cx="11295611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Reduce the E-R diagram to database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D37A5-F442-B776-A709-F9BA8757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A8577-666D-A183-6CE1-E6EF5BAC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8C0EF-9F13-393D-6357-8EB90947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34</a:t>
            </a:fld>
            <a:endParaRPr lang="en-US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32671734-A25C-63EE-B9A6-0AE302CA3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63" y="863444"/>
            <a:ext cx="7111390" cy="542929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Multi-value attribute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turned into 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into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multi-value attribute’s 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 entity’s table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(multi-value attribute’s) 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make 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1:N relationship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Person table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0BD375-E406-92EF-D919-B9406B1C2689}"/>
              </a:ext>
            </a:extLst>
          </p:cNvPr>
          <p:cNvSpPr/>
          <p:nvPr/>
        </p:nvSpPr>
        <p:spPr>
          <a:xfrm>
            <a:off x="505264" y="968010"/>
            <a:ext cx="711139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Reduce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Multi-valued Attributes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45F0BE-165E-881B-3739-2A71486B0DEF}"/>
              </a:ext>
            </a:extLst>
          </p:cNvPr>
          <p:cNvSpPr/>
          <p:nvPr/>
        </p:nvSpPr>
        <p:spPr>
          <a:xfrm>
            <a:off x="9393926" y="1983953"/>
            <a:ext cx="1698171" cy="44401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Person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E8EA39-7825-4646-0EEC-04525A5FE7C2}"/>
              </a:ext>
            </a:extLst>
          </p:cNvPr>
          <p:cNvCxnSpPr>
            <a:stCxn id="27" idx="4"/>
            <a:endCxn id="25" idx="0"/>
          </p:cNvCxnSpPr>
          <p:nvPr/>
        </p:nvCxnSpPr>
        <p:spPr>
          <a:xfrm>
            <a:off x="9240396" y="1513119"/>
            <a:ext cx="1002616" cy="47083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8958997-C36C-339A-6A6A-C204FCE7A4DE}"/>
              </a:ext>
            </a:extLst>
          </p:cNvPr>
          <p:cNvSpPr/>
          <p:nvPr/>
        </p:nvSpPr>
        <p:spPr>
          <a:xfrm>
            <a:off x="8508876" y="1102409"/>
            <a:ext cx="1463040" cy="4107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err="1">
                <a:solidFill>
                  <a:schemeClr val="tx1"/>
                </a:solidFill>
              </a:rPr>
              <a:t>PersonID</a:t>
            </a:r>
            <a:endParaRPr lang="en-US" u="sng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8230CEC-3A30-C05E-ECD6-E3CB37A1D5D8}"/>
              </a:ext>
            </a:extLst>
          </p:cNvPr>
          <p:cNvSpPr/>
          <p:nvPr/>
        </p:nvSpPr>
        <p:spPr>
          <a:xfrm>
            <a:off x="10476230" y="1103251"/>
            <a:ext cx="1545931" cy="4107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PhoneNo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364FC1-9870-A56F-4D5B-99318548DCE3}"/>
              </a:ext>
            </a:extLst>
          </p:cNvPr>
          <p:cNvSpPr/>
          <p:nvPr/>
        </p:nvSpPr>
        <p:spPr>
          <a:xfrm>
            <a:off x="10387830" y="1012777"/>
            <a:ext cx="1722731" cy="586438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ABB8B9F-45BB-D478-7D76-4463DA7C0122}"/>
              </a:ext>
            </a:extLst>
          </p:cNvPr>
          <p:cNvCxnSpPr>
            <a:stCxn id="29" idx="4"/>
            <a:endCxn id="25" idx="0"/>
          </p:cNvCxnSpPr>
          <p:nvPr/>
        </p:nvCxnSpPr>
        <p:spPr>
          <a:xfrm flipH="1">
            <a:off x="10243012" y="1599215"/>
            <a:ext cx="1006184" cy="38473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83B73015-8459-E457-1432-28B541075CD0}"/>
              </a:ext>
            </a:extLst>
          </p:cNvPr>
          <p:cNvSpPr/>
          <p:nvPr/>
        </p:nvSpPr>
        <p:spPr>
          <a:xfrm>
            <a:off x="9297546" y="4386431"/>
            <a:ext cx="2103120" cy="444011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Having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B6E6AF-8EEB-507E-D821-3423C90CCA93}"/>
              </a:ext>
            </a:extLst>
          </p:cNvPr>
          <p:cNvSpPr/>
          <p:nvPr/>
        </p:nvSpPr>
        <p:spPr>
          <a:xfrm>
            <a:off x="9429166" y="5275346"/>
            <a:ext cx="1828800" cy="44401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PhoneNo (T2)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CFC219-65F0-DF32-A1D8-9ED4401EBA10}"/>
              </a:ext>
            </a:extLst>
          </p:cNvPr>
          <p:cNvSpPr/>
          <p:nvPr/>
        </p:nvSpPr>
        <p:spPr>
          <a:xfrm>
            <a:off x="9431902" y="3497517"/>
            <a:ext cx="1828800" cy="44401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Person (T1)</a:t>
            </a:r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D5D961-2087-9894-504D-A73F766E90BF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flipH="1">
            <a:off x="10343566" y="4830442"/>
            <a:ext cx="5540" cy="44490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FB54FA-55A1-1215-087D-562DCD4A224A}"/>
              </a:ext>
            </a:extLst>
          </p:cNvPr>
          <p:cNvCxnSpPr>
            <a:stCxn id="31" idx="0"/>
            <a:endCxn id="33" idx="2"/>
          </p:cNvCxnSpPr>
          <p:nvPr/>
        </p:nvCxnSpPr>
        <p:spPr>
          <a:xfrm flipH="1" flipV="1">
            <a:off x="10346302" y="3941528"/>
            <a:ext cx="2804" cy="44490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DEF92CA-74C6-58D3-C306-5F580CE2FF32}"/>
              </a:ext>
            </a:extLst>
          </p:cNvPr>
          <p:cNvSpPr/>
          <p:nvPr/>
        </p:nvSpPr>
        <p:spPr>
          <a:xfrm>
            <a:off x="8101206" y="2636552"/>
            <a:ext cx="4023360" cy="621615"/>
          </a:xfrm>
          <a:prstGeom prst="roundRect">
            <a:avLst>
              <a:gd name="adj" fmla="val 625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PhoneNo (</a:t>
            </a:r>
            <a:r>
              <a:rPr lang="en-US" u="sng" err="1">
                <a:solidFill>
                  <a:schemeClr val="tx1"/>
                </a:solidFill>
              </a:rPr>
              <a:t>PhoneID</a:t>
            </a:r>
            <a:r>
              <a:rPr lang="en-US">
                <a:solidFill>
                  <a:schemeClr val="tx1"/>
                </a:solidFill>
              </a:rPr>
              <a:t>, PersonID, PhoneNo)</a:t>
            </a:r>
          </a:p>
        </p:txBody>
      </p:sp>
      <p:sp>
        <p:nvSpPr>
          <p:cNvPr id="37" name="Rounded Rectangular Callout 36">
            <a:extLst>
              <a:ext uri="{FF2B5EF4-FFF2-40B4-BE49-F238E27FC236}">
                <a16:creationId xmlns:a16="http://schemas.microsoft.com/office/drawing/2014/main" id="{B6D0CD45-E67E-077E-12C5-B665DED8E6B4}"/>
              </a:ext>
            </a:extLst>
          </p:cNvPr>
          <p:cNvSpPr/>
          <p:nvPr/>
        </p:nvSpPr>
        <p:spPr>
          <a:xfrm>
            <a:off x="7864094" y="3576550"/>
            <a:ext cx="1336958" cy="522724"/>
          </a:xfrm>
          <a:prstGeom prst="wedgeRoundRectCallout">
            <a:avLst>
              <a:gd name="adj1" fmla="val 133270"/>
              <a:gd name="adj2" fmla="val -147459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Foreign Key</a:t>
            </a:r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38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6" grpId="0" animBg="1"/>
      <p:bldP spid="3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9754-F5F1-39F8-D8AB-B22BF7FF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194" y="-252413"/>
            <a:ext cx="11295611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Reduce the E-R diagram to database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D37A5-F442-B776-A709-F9BA8757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A8577-666D-A183-6CE1-E6EF5BAC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8C0EF-9F13-393D-6357-8EB90947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35</a:t>
            </a:fld>
            <a:endParaRPr lang="en-US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B937F9D-A193-8019-78C3-2326AF13B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32" y="863445"/>
            <a:ext cx="7114032" cy="549290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entities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proper attribute.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any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table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the primary key of the Wife table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WifeID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table Persons as Foreign key.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the primary key of the Person table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table Wife as Foreign key.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024F81-D1EB-4726-5A1F-AF3A467BD406}"/>
              </a:ext>
            </a:extLst>
          </p:cNvPr>
          <p:cNvSpPr/>
          <p:nvPr/>
        </p:nvSpPr>
        <p:spPr>
          <a:xfrm>
            <a:off x="322381" y="968010"/>
            <a:ext cx="711139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Reduce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1:1 Mapping Cardinality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BC94D4-F0E9-010D-C783-879B5E318EF1}"/>
              </a:ext>
            </a:extLst>
          </p:cNvPr>
          <p:cNvSpPr/>
          <p:nvPr/>
        </p:nvSpPr>
        <p:spPr>
          <a:xfrm>
            <a:off x="9372412" y="1744988"/>
            <a:ext cx="1698171" cy="4492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Wife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3259EF-203C-E2FF-50ED-6FC2D7FDF189}"/>
              </a:ext>
            </a:extLst>
          </p:cNvPr>
          <p:cNvCxnSpPr>
            <a:stCxn id="12" idx="4"/>
            <a:endCxn id="10" idx="0"/>
          </p:cNvCxnSpPr>
          <p:nvPr/>
        </p:nvCxnSpPr>
        <p:spPr>
          <a:xfrm>
            <a:off x="9218882" y="1278966"/>
            <a:ext cx="1002616" cy="46602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0EB305D-94CA-231D-2960-6E18025293F9}"/>
              </a:ext>
            </a:extLst>
          </p:cNvPr>
          <p:cNvSpPr/>
          <p:nvPr/>
        </p:nvSpPr>
        <p:spPr>
          <a:xfrm>
            <a:off x="8487362" y="863444"/>
            <a:ext cx="1463040" cy="415522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err="1">
                <a:solidFill>
                  <a:schemeClr val="tx1"/>
                </a:solidFill>
              </a:rPr>
              <a:t>WifeID</a:t>
            </a:r>
            <a:endParaRPr lang="en-US" u="sng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B179AE7-3A54-6051-6880-6D1F9796497F}"/>
              </a:ext>
            </a:extLst>
          </p:cNvPr>
          <p:cNvSpPr/>
          <p:nvPr/>
        </p:nvSpPr>
        <p:spPr>
          <a:xfrm>
            <a:off x="10470924" y="875210"/>
            <a:ext cx="1545931" cy="415522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WName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E578B2-6506-21B9-198D-707ADC863D8D}"/>
              </a:ext>
            </a:extLst>
          </p:cNvPr>
          <p:cNvCxnSpPr>
            <a:endCxn id="10" idx="0"/>
          </p:cNvCxnSpPr>
          <p:nvPr/>
        </p:nvCxnSpPr>
        <p:spPr>
          <a:xfrm flipH="1">
            <a:off x="10221498" y="1298120"/>
            <a:ext cx="1058887" cy="44686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9AAD3CC-60EA-6F97-5ECF-F6421A1BC740}"/>
              </a:ext>
            </a:extLst>
          </p:cNvPr>
          <p:cNvSpPr/>
          <p:nvPr/>
        </p:nvSpPr>
        <p:spPr>
          <a:xfrm>
            <a:off x="9372412" y="3214148"/>
            <a:ext cx="1698171" cy="4492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6E9974C-EB7E-D957-C20F-9AB829ADF902}"/>
              </a:ext>
            </a:extLst>
          </p:cNvPr>
          <p:cNvSpPr/>
          <p:nvPr/>
        </p:nvSpPr>
        <p:spPr>
          <a:xfrm>
            <a:off x="8276763" y="4022185"/>
            <a:ext cx="1463040" cy="415522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err="1">
                <a:solidFill>
                  <a:schemeClr val="tx1"/>
                </a:solidFill>
              </a:rPr>
              <a:t>PersonID</a:t>
            </a:r>
            <a:endParaRPr lang="en-US" u="sng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D75201-2EF4-0206-8CA3-D53E0CAABED3}"/>
              </a:ext>
            </a:extLst>
          </p:cNvPr>
          <p:cNvSpPr/>
          <p:nvPr/>
        </p:nvSpPr>
        <p:spPr>
          <a:xfrm>
            <a:off x="10548865" y="4022185"/>
            <a:ext cx="1463040" cy="415522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PName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78CF8B-7D8D-3478-1DA7-34ACF991CA28}"/>
              </a:ext>
            </a:extLst>
          </p:cNvPr>
          <p:cNvCxnSpPr>
            <a:endCxn id="16" idx="0"/>
          </p:cNvCxnSpPr>
          <p:nvPr/>
        </p:nvCxnSpPr>
        <p:spPr>
          <a:xfrm flipH="1">
            <a:off x="9008283" y="3680697"/>
            <a:ext cx="1210531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EB4D99-85EF-695C-8596-244D57E7C5C0}"/>
              </a:ext>
            </a:extLst>
          </p:cNvPr>
          <p:cNvCxnSpPr>
            <a:endCxn id="17" idx="0"/>
          </p:cNvCxnSpPr>
          <p:nvPr/>
        </p:nvCxnSpPr>
        <p:spPr>
          <a:xfrm>
            <a:off x="10227337" y="3680697"/>
            <a:ext cx="1053048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Diamond 19">
            <a:extLst>
              <a:ext uri="{FF2B5EF4-FFF2-40B4-BE49-F238E27FC236}">
                <a16:creationId xmlns:a16="http://schemas.microsoft.com/office/drawing/2014/main" id="{5B87DA39-BEEA-4C3B-2D2E-9AE973365ADF}"/>
              </a:ext>
            </a:extLst>
          </p:cNvPr>
          <p:cNvSpPr/>
          <p:nvPr/>
        </p:nvSpPr>
        <p:spPr>
          <a:xfrm>
            <a:off x="9174090" y="2479568"/>
            <a:ext cx="2103120" cy="449213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Having</a:t>
            </a:r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409291-B91C-F146-E472-9D0CE9055D5C}"/>
              </a:ext>
            </a:extLst>
          </p:cNvPr>
          <p:cNvCxnSpPr>
            <a:endCxn id="10" idx="2"/>
          </p:cNvCxnSpPr>
          <p:nvPr/>
        </p:nvCxnSpPr>
        <p:spPr>
          <a:xfrm flipH="1" flipV="1">
            <a:off x="10221498" y="2194201"/>
            <a:ext cx="5839" cy="2760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74A08C-D68C-FBF4-D982-29DBF05C0F5C}"/>
              </a:ext>
            </a:extLst>
          </p:cNvPr>
          <p:cNvCxnSpPr>
            <a:stCxn id="20" idx="2"/>
            <a:endCxn id="15" idx="0"/>
          </p:cNvCxnSpPr>
          <p:nvPr/>
        </p:nvCxnSpPr>
        <p:spPr>
          <a:xfrm flipH="1">
            <a:off x="10221498" y="2928781"/>
            <a:ext cx="4152" cy="28536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E19CD9B-4D25-8A0C-4067-74E051290010}"/>
              </a:ext>
            </a:extLst>
          </p:cNvPr>
          <p:cNvSpPr/>
          <p:nvPr/>
        </p:nvSpPr>
        <p:spPr>
          <a:xfrm>
            <a:off x="8095037" y="4691031"/>
            <a:ext cx="4023360" cy="628899"/>
          </a:xfrm>
          <a:prstGeom prst="roundRect">
            <a:avLst>
              <a:gd name="adj" fmla="val 625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Person (</a:t>
            </a:r>
            <a:r>
              <a:rPr lang="en-US" u="sng" err="1">
                <a:solidFill>
                  <a:schemeClr val="tx1"/>
                </a:solidFill>
              </a:rPr>
              <a:t>PersonID</a:t>
            </a:r>
            <a:r>
              <a:rPr lang="en-US">
                <a:solidFill>
                  <a:schemeClr val="tx1"/>
                </a:solidFill>
              </a:rPr>
              <a:t>, PName)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Wife (</a:t>
            </a:r>
            <a:r>
              <a:rPr lang="en-US" u="sng" err="1">
                <a:solidFill>
                  <a:schemeClr val="tx1"/>
                </a:solidFill>
              </a:rPr>
              <a:t>WifeID</a:t>
            </a:r>
            <a:r>
              <a:rPr lang="en-US">
                <a:solidFill>
                  <a:schemeClr val="tx1"/>
                </a:solidFill>
              </a:rPr>
              <a:t>, Wname, PersonID)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43A64FA-6889-FFE0-825E-31D2B6251396}"/>
              </a:ext>
            </a:extLst>
          </p:cNvPr>
          <p:cNvSpPr/>
          <p:nvPr/>
        </p:nvSpPr>
        <p:spPr>
          <a:xfrm>
            <a:off x="8098394" y="5496720"/>
            <a:ext cx="4023360" cy="628899"/>
          </a:xfrm>
          <a:prstGeom prst="roundRect">
            <a:avLst>
              <a:gd name="adj" fmla="val 625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Wife (</a:t>
            </a:r>
            <a:r>
              <a:rPr lang="en-US" u="sng" err="1">
                <a:solidFill>
                  <a:schemeClr val="tx1"/>
                </a:solidFill>
              </a:rPr>
              <a:t>WifeID</a:t>
            </a:r>
            <a:r>
              <a:rPr lang="en-US">
                <a:solidFill>
                  <a:schemeClr val="tx1"/>
                </a:solidFill>
              </a:rPr>
              <a:t>, Wname)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Person (</a:t>
            </a:r>
            <a:r>
              <a:rPr lang="en-US" u="sng" err="1">
                <a:solidFill>
                  <a:schemeClr val="tx1"/>
                </a:solidFill>
              </a:rPr>
              <a:t>PersonID</a:t>
            </a:r>
            <a:r>
              <a:rPr lang="en-US">
                <a:solidFill>
                  <a:schemeClr val="tx1"/>
                </a:solidFill>
              </a:rPr>
              <a:t>, Pname, WifeID)</a:t>
            </a:r>
          </a:p>
        </p:txBody>
      </p:sp>
    </p:spTree>
    <p:extLst>
      <p:ext uri="{BB962C8B-B14F-4D97-AF65-F5344CB8AC3E}">
        <p14:creationId xmlns:p14="http://schemas.microsoft.com/office/powerpoint/2010/main" val="357573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20" grpId="0" animBg="1"/>
      <p:bldP spid="38" grpId="0" animBg="1"/>
      <p:bldP spid="3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9754-F5F1-39F8-D8AB-B22BF7FF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194" y="-252413"/>
            <a:ext cx="11295611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Reduce the E-R diagram to database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D37A5-F442-B776-A709-F9BA8757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A8577-666D-A183-6CE1-E6EF5BAC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8C0EF-9F13-393D-6357-8EB90947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36</a:t>
            </a:fld>
            <a:endParaRPr lang="en-US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F3EE5A6E-75DF-E7B7-FA8A-C66552003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497" y="863445"/>
            <a:ext cx="7114032" cy="549290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entities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proper attribute.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having 1 mapping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another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having many cardinality as a Foreign key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the primary key of the Person table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table House as Foreign key.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D7A2BB-D892-7F3D-A7B9-361FC2038B16}"/>
              </a:ext>
            </a:extLst>
          </p:cNvPr>
          <p:cNvSpPr/>
          <p:nvPr/>
        </p:nvSpPr>
        <p:spPr>
          <a:xfrm>
            <a:off x="363946" y="968010"/>
            <a:ext cx="711139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Reduce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1:N Mapping Cardinality</a:t>
            </a:r>
            <a:r>
              <a:rPr lang="en-US" sz="2800" dirty="0"/>
              <a:t>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126DE5-9C38-6197-EA59-3EC72F8B8345}"/>
              </a:ext>
            </a:extLst>
          </p:cNvPr>
          <p:cNvSpPr/>
          <p:nvPr/>
        </p:nvSpPr>
        <p:spPr>
          <a:xfrm>
            <a:off x="9413977" y="1744988"/>
            <a:ext cx="1698171" cy="4492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House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A8A127-A31D-3CF0-1B3E-F108078F1358}"/>
              </a:ext>
            </a:extLst>
          </p:cNvPr>
          <p:cNvCxnSpPr>
            <a:stCxn id="27" idx="4"/>
            <a:endCxn id="25" idx="0"/>
          </p:cNvCxnSpPr>
          <p:nvPr/>
        </p:nvCxnSpPr>
        <p:spPr>
          <a:xfrm>
            <a:off x="9260447" y="1278966"/>
            <a:ext cx="1002616" cy="46602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7EB933E-EF1B-93B2-D523-7E15C1860233}"/>
              </a:ext>
            </a:extLst>
          </p:cNvPr>
          <p:cNvSpPr/>
          <p:nvPr/>
        </p:nvSpPr>
        <p:spPr>
          <a:xfrm>
            <a:off x="8528927" y="863444"/>
            <a:ext cx="1463040" cy="415522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err="1">
                <a:solidFill>
                  <a:schemeClr val="tx1"/>
                </a:solidFill>
              </a:rPr>
              <a:t>HouseID</a:t>
            </a:r>
            <a:endParaRPr lang="en-US" u="sng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E57CDB0-AA3F-C530-CF67-88F37944BCF9}"/>
              </a:ext>
            </a:extLst>
          </p:cNvPr>
          <p:cNvSpPr/>
          <p:nvPr/>
        </p:nvSpPr>
        <p:spPr>
          <a:xfrm>
            <a:off x="10512489" y="875210"/>
            <a:ext cx="1545931" cy="415522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HName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45BFD3-2D70-9F65-8CB4-CC5671B9EE5A}"/>
              </a:ext>
            </a:extLst>
          </p:cNvPr>
          <p:cNvCxnSpPr>
            <a:endCxn id="25" idx="0"/>
          </p:cNvCxnSpPr>
          <p:nvPr/>
        </p:nvCxnSpPr>
        <p:spPr>
          <a:xfrm flipH="1">
            <a:off x="10263063" y="1298120"/>
            <a:ext cx="1058887" cy="44686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DCDB3B-548C-C5EF-AFA7-F439724472D0}"/>
              </a:ext>
            </a:extLst>
          </p:cNvPr>
          <p:cNvSpPr/>
          <p:nvPr/>
        </p:nvSpPr>
        <p:spPr>
          <a:xfrm>
            <a:off x="9413977" y="3214148"/>
            <a:ext cx="1698171" cy="4492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0C2CE2B-FC79-6200-D55C-804E346472BC}"/>
              </a:ext>
            </a:extLst>
          </p:cNvPr>
          <p:cNvSpPr/>
          <p:nvPr/>
        </p:nvSpPr>
        <p:spPr>
          <a:xfrm>
            <a:off x="8318328" y="4022185"/>
            <a:ext cx="1463040" cy="415522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err="1">
                <a:solidFill>
                  <a:schemeClr val="tx1"/>
                </a:solidFill>
              </a:rPr>
              <a:t>PersonID</a:t>
            </a:r>
            <a:endParaRPr lang="en-US" u="sng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3F58AD6-69A6-B65F-64D0-EFDEC4D91C6E}"/>
              </a:ext>
            </a:extLst>
          </p:cNvPr>
          <p:cNvSpPr/>
          <p:nvPr/>
        </p:nvSpPr>
        <p:spPr>
          <a:xfrm>
            <a:off x="10590430" y="4022185"/>
            <a:ext cx="1463040" cy="415522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PName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D52E77-2C4B-CB09-68EF-09D142FD60C2}"/>
              </a:ext>
            </a:extLst>
          </p:cNvPr>
          <p:cNvCxnSpPr>
            <a:endCxn id="31" idx="0"/>
          </p:cNvCxnSpPr>
          <p:nvPr/>
        </p:nvCxnSpPr>
        <p:spPr>
          <a:xfrm flipH="1">
            <a:off x="9049848" y="3680697"/>
            <a:ext cx="1210531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A66774-3B29-623F-F766-65DCAA4AC90A}"/>
              </a:ext>
            </a:extLst>
          </p:cNvPr>
          <p:cNvCxnSpPr>
            <a:endCxn id="32" idx="0"/>
          </p:cNvCxnSpPr>
          <p:nvPr/>
        </p:nvCxnSpPr>
        <p:spPr>
          <a:xfrm>
            <a:off x="10268902" y="3680697"/>
            <a:ext cx="1053048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Diamond 34">
            <a:extLst>
              <a:ext uri="{FF2B5EF4-FFF2-40B4-BE49-F238E27FC236}">
                <a16:creationId xmlns:a16="http://schemas.microsoft.com/office/drawing/2014/main" id="{93D09F9B-B4D4-835F-DCB7-AD7E4C3C43D9}"/>
              </a:ext>
            </a:extLst>
          </p:cNvPr>
          <p:cNvSpPr/>
          <p:nvPr/>
        </p:nvSpPr>
        <p:spPr>
          <a:xfrm>
            <a:off x="9215655" y="2479568"/>
            <a:ext cx="2103120" cy="449213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Having</a:t>
            </a:r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95BFC3-58E7-DA9A-314F-59F07781D1AA}"/>
              </a:ext>
            </a:extLst>
          </p:cNvPr>
          <p:cNvCxnSpPr>
            <a:endCxn id="25" idx="2"/>
          </p:cNvCxnSpPr>
          <p:nvPr/>
        </p:nvCxnSpPr>
        <p:spPr>
          <a:xfrm flipH="1" flipV="1">
            <a:off x="10263063" y="2194201"/>
            <a:ext cx="5839" cy="276018"/>
          </a:xfrm>
          <a:prstGeom prst="straightConnector1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BD0E75-7D79-3531-D118-6FEA3FCAF61C}"/>
              </a:ext>
            </a:extLst>
          </p:cNvPr>
          <p:cNvCxnSpPr>
            <a:stCxn id="35" idx="2"/>
            <a:endCxn id="30" idx="0"/>
          </p:cNvCxnSpPr>
          <p:nvPr/>
        </p:nvCxnSpPr>
        <p:spPr>
          <a:xfrm flipH="1">
            <a:off x="10263063" y="2928781"/>
            <a:ext cx="4152" cy="28536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31BECF2-39A2-23ED-29C2-4520B9107808}"/>
              </a:ext>
            </a:extLst>
          </p:cNvPr>
          <p:cNvSpPr/>
          <p:nvPr/>
        </p:nvSpPr>
        <p:spPr>
          <a:xfrm>
            <a:off x="8136602" y="4691031"/>
            <a:ext cx="4023360" cy="628899"/>
          </a:xfrm>
          <a:prstGeom prst="roundRect">
            <a:avLst>
              <a:gd name="adj" fmla="val 625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/>
              <a:t>Person (</a:t>
            </a:r>
            <a:r>
              <a:rPr lang="en-US" u="sng" err="1"/>
              <a:t>PersonID</a:t>
            </a:r>
            <a:r>
              <a:rPr lang="en-US"/>
              <a:t>, PName)</a:t>
            </a:r>
          </a:p>
          <a:p>
            <a:pPr algn="ctr"/>
            <a:r>
              <a:rPr lang="en-US"/>
              <a:t>House (</a:t>
            </a:r>
            <a:r>
              <a:rPr lang="en-US" u="sng" err="1"/>
              <a:t>HouseID</a:t>
            </a:r>
            <a:r>
              <a:rPr lang="en-US"/>
              <a:t>, Hname, PersonID)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53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5" grpId="0" animBg="1"/>
      <p:bldP spid="4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9754-F5F1-39F8-D8AB-B22BF7FF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194" y="-252413"/>
            <a:ext cx="11295611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Reduce the E-R diagram to database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D37A5-F442-B776-A709-F9BA8757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A8577-666D-A183-6CE1-E6EF5BAC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8C0EF-9F13-393D-6357-8EB90947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37</a:t>
            </a:fld>
            <a:endParaRPr lang="en-US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692C3A5-A6F9-5B42-82E1-D8CA1E7B7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871" y="863445"/>
            <a:ext cx="7114032" cy="549290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both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proper attribute.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 table for relationship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 of both entities table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relationship’s table as foreign key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the primary key of the Customer table CID and Account table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table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Has_Acct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Foreign key.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140327-D9F1-B139-36A4-9A3F3978E0CE}"/>
              </a:ext>
            </a:extLst>
          </p:cNvPr>
          <p:cNvSpPr/>
          <p:nvPr/>
        </p:nvSpPr>
        <p:spPr>
          <a:xfrm>
            <a:off x="347320" y="968010"/>
            <a:ext cx="711139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Reduce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N:N Mapping Cardinality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5DED7-335F-8757-F930-FFD241187F8F}"/>
              </a:ext>
            </a:extLst>
          </p:cNvPr>
          <p:cNvSpPr/>
          <p:nvPr/>
        </p:nvSpPr>
        <p:spPr>
          <a:xfrm>
            <a:off x="9397351" y="1744988"/>
            <a:ext cx="1698171" cy="4492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Account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9DFDED-163C-68D3-16CF-FC6F21BF0213}"/>
              </a:ext>
            </a:extLst>
          </p:cNvPr>
          <p:cNvCxnSpPr>
            <a:stCxn id="12" idx="4"/>
            <a:endCxn id="10" idx="0"/>
          </p:cNvCxnSpPr>
          <p:nvPr/>
        </p:nvCxnSpPr>
        <p:spPr>
          <a:xfrm>
            <a:off x="9243821" y="1278966"/>
            <a:ext cx="1002616" cy="46602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CF6EA5D-7A93-91D1-4C10-61E574DD40CB}"/>
              </a:ext>
            </a:extLst>
          </p:cNvPr>
          <p:cNvSpPr/>
          <p:nvPr/>
        </p:nvSpPr>
        <p:spPr>
          <a:xfrm>
            <a:off x="8512301" y="863444"/>
            <a:ext cx="1463040" cy="415522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err="1">
                <a:solidFill>
                  <a:schemeClr val="tx1"/>
                </a:solidFill>
              </a:rPr>
              <a:t>ActNo</a:t>
            </a:r>
            <a:endParaRPr lang="en-US" u="sng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C840DA-38D0-E73A-D457-0118FA229EF6}"/>
              </a:ext>
            </a:extLst>
          </p:cNvPr>
          <p:cNvSpPr/>
          <p:nvPr/>
        </p:nvSpPr>
        <p:spPr>
          <a:xfrm>
            <a:off x="10495863" y="875210"/>
            <a:ext cx="1545931" cy="415522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Balance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51F852-8AB2-7100-D81D-EEAFB213F3EE}"/>
              </a:ext>
            </a:extLst>
          </p:cNvPr>
          <p:cNvCxnSpPr>
            <a:endCxn id="10" idx="0"/>
          </p:cNvCxnSpPr>
          <p:nvPr/>
        </p:nvCxnSpPr>
        <p:spPr>
          <a:xfrm flipH="1">
            <a:off x="10246437" y="1298120"/>
            <a:ext cx="1058887" cy="44686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82085B0-68DD-36CF-D11B-D6D60A71197A}"/>
              </a:ext>
            </a:extLst>
          </p:cNvPr>
          <p:cNvSpPr/>
          <p:nvPr/>
        </p:nvSpPr>
        <p:spPr>
          <a:xfrm>
            <a:off x="9397351" y="3214148"/>
            <a:ext cx="1698171" cy="4492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E99BB8-EF82-F612-A086-49D8F1409A6A}"/>
              </a:ext>
            </a:extLst>
          </p:cNvPr>
          <p:cNvSpPr/>
          <p:nvPr/>
        </p:nvSpPr>
        <p:spPr>
          <a:xfrm>
            <a:off x="8301702" y="4022185"/>
            <a:ext cx="1463040" cy="415522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>
                <a:solidFill>
                  <a:schemeClr val="tx1"/>
                </a:solidFill>
              </a:rPr>
              <a:t>CID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4F99F7-F3C5-A70F-6F92-545A71CF9171}"/>
              </a:ext>
            </a:extLst>
          </p:cNvPr>
          <p:cNvSpPr/>
          <p:nvPr/>
        </p:nvSpPr>
        <p:spPr>
          <a:xfrm>
            <a:off x="10573804" y="4022185"/>
            <a:ext cx="1463040" cy="415522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CName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67AF19-3473-631D-7F56-93802E740D97}"/>
              </a:ext>
            </a:extLst>
          </p:cNvPr>
          <p:cNvCxnSpPr>
            <a:endCxn id="16" idx="0"/>
          </p:cNvCxnSpPr>
          <p:nvPr/>
        </p:nvCxnSpPr>
        <p:spPr>
          <a:xfrm flipH="1">
            <a:off x="9033222" y="3680697"/>
            <a:ext cx="1210531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8FC2EF-9E64-6492-B32A-EA5FFB5C7767}"/>
              </a:ext>
            </a:extLst>
          </p:cNvPr>
          <p:cNvCxnSpPr>
            <a:endCxn id="17" idx="0"/>
          </p:cNvCxnSpPr>
          <p:nvPr/>
        </p:nvCxnSpPr>
        <p:spPr>
          <a:xfrm>
            <a:off x="10252276" y="3680697"/>
            <a:ext cx="1053048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Diamond 19">
            <a:extLst>
              <a:ext uri="{FF2B5EF4-FFF2-40B4-BE49-F238E27FC236}">
                <a16:creationId xmlns:a16="http://schemas.microsoft.com/office/drawing/2014/main" id="{891CD0E5-9ACF-BDF4-3B09-7E92D7B1D63F}"/>
              </a:ext>
            </a:extLst>
          </p:cNvPr>
          <p:cNvSpPr/>
          <p:nvPr/>
        </p:nvSpPr>
        <p:spPr>
          <a:xfrm>
            <a:off x="9199029" y="2479568"/>
            <a:ext cx="2103120" cy="449213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Has_Acct</a:t>
            </a:r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2592BF-BD9F-C151-FFC5-F2C8105CFEE0}"/>
              </a:ext>
            </a:extLst>
          </p:cNvPr>
          <p:cNvCxnSpPr>
            <a:endCxn id="10" idx="2"/>
          </p:cNvCxnSpPr>
          <p:nvPr/>
        </p:nvCxnSpPr>
        <p:spPr>
          <a:xfrm flipH="1" flipV="1">
            <a:off x="10246437" y="2194201"/>
            <a:ext cx="5839" cy="276018"/>
          </a:xfrm>
          <a:prstGeom prst="straightConnector1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139A77-714D-0E8C-6991-155AB69D366E}"/>
              </a:ext>
            </a:extLst>
          </p:cNvPr>
          <p:cNvCxnSpPr>
            <a:stCxn id="20" idx="2"/>
            <a:endCxn id="15" idx="0"/>
          </p:cNvCxnSpPr>
          <p:nvPr/>
        </p:nvCxnSpPr>
        <p:spPr>
          <a:xfrm flipH="1">
            <a:off x="10246437" y="2928781"/>
            <a:ext cx="4152" cy="285367"/>
          </a:xfrm>
          <a:prstGeom prst="straightConnector1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E9D3EC8-4A7B-02B4-D1BF-7DC435849B1B}"/>
              </a:ext>
            </a:extLst>
          </p:cNvPr>
          <p:cNvSpPr/>
          <p:nvPr/>
        </p:nvSpPr>
        <p:spPr>
          <a:xfrm>
            <a:off x="8119976" y="4691031"/>
            <a:ext cx="4023360" cy="898427"/>
          </a:xfrm>
          <a:prstGeom prst="roundRect">
            <a:avLst>
              <a:gd name="adj" fmla="val 625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/>
              <a:t>Customer (</a:t>
            </a:r>
            <a:r>
              <a:rPr lang="en-US" u="sng"/>
              <a:t>CID</a:t>
            </a:r>
            <a:r>
              <a:rPr lang="en-US"/>
              <a:t>, CName)</a:t>
            </a:r>
          </a:p>
          <a:p>
            <a:pPr algn="ctr"/>
            <a:r>
              <a:rPr lang="en-US"/>
              <a:t>Account (</a:t>
            </a:r>
            <a:r>
              <a:rPr lang="en-US" u="sng" err="1"/>
              <a:t>ActNo</a:t>
            </a:r>
            <a:r>
              <a:rPr lang="en-US"/>
              <a:t>, Balance)</a:t>
            </a:r>
          </a:p>
          <a:p>
            <a:pPr algn="ctr"/>
            <a:r>
              <a:rPr lang="en-US" err="1"/>
              <a:t>Has_Acct (</a:t>
            </a:r>
            <a:r>
              <a:rPr lang="en-US" u="sng" err="1"/>
              <a:t>HasAcctID</a:t>
            </a:r>
            <a:r>
              <a:rPr lang="en-US"/>
              <a:t>, CID, </a:t>
            </a:r>
            <a:r>
              <a:rPr lang="en-US" err="1"/>
              <a:t>ActNo</a:t>
            </a:r>
            <a:r>
              <a:rPr lang="en-US"/>
              <a:t>)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06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20" grpId="0" animBg="1"/>
      <p:bldP spid="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5F703-2DF3-64E7-CEB1-BD78A8B7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0"/>
            <a:ext cx="11021291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Summary of Symbols used in E-R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847A0-3AE2-CE5D-9ED1-9C484790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D167D-0918-B1FE-9BDA-C2B68728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39800-307E-2B5B-53FF-F210681B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38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1CF902-D93A-F81E-6FB0-32E8478A5AC2}"/>
              </a:ext>
            </a:extLst>
          </p:cNvPr>
          <p:cNvSpPr/>
          <p:nvPr/>
        </p:nvSpPr>
        <p:spPr>
          <a:xfrm>
            <a:off x="1429906" y="1318956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CED9E-A0BA-A86E-48BC-1C75C451F158}"/>
              </a:ext>
            </a:extLst>
          </p:cNvPr>
          <p:cNvSpPr txBox="1"/>
          <p:nvPr/>
        </p:nvSpPr>
        <p:spPr>
          <a:xfrm>
            <a:off x="1783691" y="177615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Entity</a:t>
            </a:r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211F6E-2C5D-702F-6950-E5F8D8B740F0}"/>
              </a:ext>
            </a:extLst>
          </p:cNvPr>
          <p:cNvSpPr/>
          <p:nvPr/>
        </p:nvSpPr>
        <p:spPr>
          <a:xfrm>
            <a:off x="1429906" y="2385756"/>
            <a:ext cx="1698171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err="1">
                <a:solidFill>
                  <a:schemeClr val="tx1"/>
                </a:solidFill>
              </a:rPr>
              <a:t>EmpID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05E2DC-9C5B-503A-16EC-728A84AE9E43}"/>
              </a:ext>
            </a:extLst>
          </p:cNvPr>
          <p:cNvSpPr txBox="1"/>
          <p:nvPr/>
        </p:nvSpPr>
        <p:spPr>
          <a:xfrm>
            <a:off x="1630991" y="2842956"/>
            <a:ext cx="1296000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Primary Key</a:t>
            </a:r>
          </a:p>
          <a:p>
            <a:pPr algn="ctr"/>
            <a:r>
              <a:rPr lang="en-US"/>
              <a:t>Attribute</a:t>
            </a:r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671708-DBC5-D8C5-AC84-0A0E63DFF779}"/>
              </a:ext>
            </a:extLst>
          </p:cNvPr>
          <p:cNvSpPr/>
          <p:nvPr/>
        </p:nvSpPr>
        <p:spPr>
          <a:xfrm>
            <a:off x="1458347" y="3695057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Payment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6E0664-99ED-EF62-6133-DBF7751787EF}"/>
              </a:ext>
            </a:extLst>
          </p:cNvPr>
          <p:cNvSpPr txBox="1"/>
          <p:nvPr/>
        </p:nvSpPr>
        <p:spPr>
          <a:xfrm>
            <a:off x="1623432" y="4219086"/>
            <a:ext cx="1296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Weak Entity</a:t>
            </a:r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DAF836-49B3-63F3-CEA0-ECA976CDE887}"/>
              </a:ext>
            </a:extLst>
          </p:cNvPr>
          <p:cNvSpPr txBox="1"/>
          <p:nvPr/>
        </p:nvSpPr>
        <p:spPr>
          <a:xfrm>
            <a:off x="1630991" y="5613433"/>
            <a:ext cx="1368000" cy="648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Total</a:t>
            </a:r>
          </a:p>
          <a:p>
            <a:pPr algn="ctr"/>
            <a:r>
              <a:rPr lang="en-US"/>
              <a:t>Participation</a:t>
            </a:r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F547A1-7570-8A35-A985-0CCAC8EA49D4}"/>
              </a:ext>
            </a:extLst>
          </p:cNvPr>
          <p:cNvSpPr/>
          <p:nvPr/>
        </p:nvSpPr>
        <p:spPr>
          <a:xfrm>
            <a:off x="5280244" y="1318956"/>
            <a:ext cx="1698171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045E5E-AEB3-19FC-869B-7F32C3D025F6}"/>
              </a:ext>
            </a:extLst>
          </p:cNvPr>
          <p:cNvSpPr txBox="1"/>
          <p:nvPr/>
        </p:nvSpPr>
        <p:spPr>
          <a:xfrm>
            <a:off x="5463329" y="1776156"/>
            <a:ext cx="1332000" cy="37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Attribute</a:t>
            </a:r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0DFF49-CDA8-2D29-01F9-856EEEF7FA65}"/>
              </a:ext>
            </a:extLst>
          </p:cNvPr>
          <p:cNvSpPr/>
          <p:nvPr/>
        </p:nvSpPr>
        <p:spPr>
          <a:xfrm>
            <a:off x="5280244" y="2385756"/>
            <a:ext cx="1698171" cy="457200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1F3BCD-8961-6754-CF63-515EDFBC2020}"/>
              </a:ext>
            </a:extLst>
          </p:cNvPr>
          <p:cNvSpPr txBox="1"/>
          <p:nvPr/>
        </p:nvSpPr>
        <p:spPr>
          <a:xfrm>
            <a:off x="5607329" y="2842956"/>
            <a:ext cx="10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Derived</a:t>
            </a:r>
          </a:p>
          <a:p>
            <a:pPr algn="ctr"/>
            <a:r>
              <a:rPr lang="en-US"/>
              <a:t>Attribute</a:t>
            </a:r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20E86E-044B-AE3A-8AB3-48B93800AD25}"/>
              </a:ext>
            </a:extLst>
          </p:cNvPr>
          <p:cNvSpPr/>
          <p:nvPr/>
        </p:nvSpPr>
        <p:spPr>
          <a:xfrm>
            <a:off x="5268281" y="3680224"/>
            <a:ext cx="1698171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dash" err="1">
                <a:solidFill>
                  <a:schemeClr val="tx1"/>
                </a:solidFill>
              </a:rPr>
              <a:t>PymtID</a:t>
            </a:r>
            <a:endParaRPr lang="en-US" u="dash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F8B4B9-9C94-2900-AD8B-91EEB4DF0CB0}"/>
              </a:ext>
            </a:extLst>
          </p:cNvPr>
          <p:cNvSpPr txBox="1"/>
          <p:nvPr/>
        </p:nvSpPr>
        <p:spPr>
          <a:xfrm>
            <a:off x="5325366" y="4135956"/>
            <a:ext cx="1584000" cy="61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Discriminating</a:t>
            </a:r>
          </a:p>
          <a:p>
            <a:pPr algn="ctr"/>
            <a:r>
              <a:rPr lang="en-US"/>
              <a:t>Attribute</a:t>
            </a:r>
            <a:endParaRPr lang="en-IN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B2EA10D4-2EF5-213C-E568-11270E003EF1}"/>
              </a:ext>
            </a:extLst>
          </p:cNvPr>
          <p:cNvSpPr/>
          <p:nvPr/>
        </p:nvSpPr>
        <p:spPr>
          <a:xfrm>
            <a:off x="8626423" y="1318956"/>
            <a:ext cx="1698171" cy="457200"/>
          </a:xfrm>
          <a:prstGeom prst="diamond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Hold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C23002-67CD-4F49-C0F4-C06A80E9C3C9}"/>
              </a:ext>
            </a:extLst>
          </p:cNvPr>
          <p:cNvSpPr txBox="1"/>
          <p:nvPr/>
        </p:nvSpPr>
        <p:spPr>
          <a:xfrm>
            <a:off x="8809508" y="1776156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Relationship</a:t>
            </a:r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D0FB4B6-580D-AA30-6399-33C112CA010A}"/>
              </a:ext>
            </a:extLst>
          </p:cNvPr>
          <p:cNvSpPr/>
          <p:nvPr/>
        </p:nvSpPr>
        <p:spPr>
          <a:xfrm>
            <a:off x="8626423" y="2370625"/>
            <a:ext cx="1698171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PhoneNo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5C16A7-C57F-B091-B4EC-7B1731CBB69F}"/>
              </a:ext>
            </a:extLst>
          </p:cNvPr>
          <p:cNvSpPr txBox="1"/>
          <p:nvPr/>
        </p:nvSpPr>
        <p:spPr>
          <a:xfrm>
            <a:off x="8791508" y="2913287"/>
            <a:ext cx="1368000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Multi Valued Attribute</a:t>
            </a:r>
            <a:endParaRPr lang="en-IN"/>
          </a:p>
        </p:txBody>
      </p:sp>
      <p:sp>
        <p:nvSpPr>
          <p:cNvPr id="24" name="Flowchart: Decision 41">
            <a:extLst>
              <a:ext uri="{FF2B5EF4-FFF2-40B4-BE49-F238E27FC236}">
                <a16:creationId xmlns:a16="http://schemas.microsoft.com/office/drawing/2014/main" id="{A00DE36E-81FF-B8B5-1687-7E19AE428588}"/>
              </a:ext>
            </a:extLst>
          </p:cNvPr>
          <p:cNvSpPr/>
          <p:nvPr/>
        </p:nvSpPr>
        <p:spPr>
          <a:xfrm>
            <a:off x="8636188" y="3695612"/>
            <a:ext cx="1698171" cy="457200"/>
          </a:xfrm>
          <a:prstGeom prst="flowChartDecision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Issue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D71B07-1A1D-A390-95DB-367034EA6789}"/>
              </a:ext>
            </a:extLst>
          </p:cNvPr>
          <p:cNvSpPr txBox="1"/>
          <p:nvPr/>
        </p:nvSpPr>
        <p:spPr>
          <a:xfrm>
            <a:off x="8819273" y="4162850"/>
            <a:ext cx="1332000" cy="61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Weak Entity</a:t>
            </a:r>
            <a:endParaRPr lang="en-IN"/>
          </a:p>
          <a:p>
            <a:pPr algn="ctr"/>
            <a:r>
              <a:rPr lang="en-US"/>
              <a:t>Relationship</a:t>
            </a:r>
            <a:endParaRPr lang="en-IN"/>
          </a:p>
        </p:txBody>
      </p:sp>
      <p:sp>
        <p:nvSpPr>
          <p:cNvPr id="26" name="Flowchart: Merge 43">
            <a:extLst>
              <a:ext uri="{FF2B5EF4-FFF2-40B4-BE49-F238E27FC236}">
                <a16:creationId xmlns:a16="http://schemas.microsoft.com/office/drawing/2014/main" id="{B0B22D55-A5D7-4F2B-302B-D131BBDE32C1}"/>
              </a:ext>
            </a:extLst>
          </p:cNvPr>
          <p:cNvSpPr/>
          <p:nvPr/>
        </p:nvSpPr>
        <p:spPr>
          <a:xfrm>
            <a:off x="8753398" y="5128956"/>
            <a:ext cx="1260000" cy="457200"/>
          </a:xfrm>
          <a:prstGeom prst="flowChartMerg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tx1"/>
                </a:solidFill>
              </a:rPr>
              <a:t>ISA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E55DF6-5C6D-045D-EC9F-CF3C5C1779B2}"/>
              </a:ext>
            </a:extLst>
          </p:cNvPr>
          <p:cNvSpPr txBox="1"/>
          <p:nvPr/>
        </p:nvSpPr>
        <p:spPr>
          <a:xfrm>
            <a:off x="8581688" y="5662356"/>
            <a:ext cx="1584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Specialization/</a:t>
            </a:r>
          </a:p>
          <a:p>
            <a:pPr algn="ctr"/>
            <a:r>
              <a:rPr lang="en-US"/>
              <a:t>Generalization</a:t>
            </a:r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173C60-EFF6-4528-3B08-0DE205FF34DF}"/>
              </a:ext>
            </a:extLst>
          </p:cNvPr>
          <p:cNvSpPr/>
          <p:nvPr/>
        </p:nvSpPr>
        <p:spPr>
          <a:xfrm>
            <a:off x="8539508" y="2275225"/>
            <a:ext cx="1872000" cy="648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BDA0FB-3C75-48CD-48AC-B6A96290E451}"/>
              </a:ext>
            </a:extLst>
          </p:cNvPr>
          <p:cNvSpPr/>
          <p:nvPr/>
        </p:nvSpPr>
        <p:spPr>
          <a:xfrm>
            <a:off x="1371432" y="3627086"/>
            <a:ext cx="1872000" cy="59314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lowchart: Decision 47">
            <a:extLst>
              <a:ext uri="{FF2B5EF4-FFF2-40B4-BE49-F238E27FC236}">
                <a16:creationId xmlns:a16="http://schemas.microsoft.com/office/drawing/2014/main" id="{36D85B47-6811-5284-46FE-5F36E46D3DAA}"/>
              </a:ext>
            </a:extLst>
          </p:cNvPr>
          <p:cNvSpPr/>
          <p:nvPr/>
        </p:nvSpPr>
        <p:spPr>
          <a:xfrm>
            <a:off x="8455673" y="3627086"/>
            <a:ext cx="2059200" cy="594252"/>
          </a:xfrm>
          <a:prstGeom prst="flowChartDecision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schemeClr val="tx1"/>
              </a:solidFill>
            </a:endParaRP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9F36948D-AF86-8581-4557-F4C5C06699BC}"/>
              </a:ext>
            </a:extLst>
          </p:cNvPr>
          <p:cNvSpPr/>
          <p:nvPr/>
        </p:nvSpPr>
        <p:spPr>
          <a:xfrm>
            <a:off x="2572905" y="5113034"/>
            <a:ext cx="1016909" cy="457200"/>
          </a:xfrm>
          <a:prstGeom prst="diamond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F095002-201A-DA50-49C0-3D7679FBDC9E}"/>
              </a:ext>
            </a:extLst>
          </p:cNvPr>
          <p:cNvSpPr/>
          <p:nvPr/>
        </p:nvSpPr>
        <p:spPr>
          <a:xfrm>
            <a:off x="1187135" y="5114159"/>
            <a:ext cx="876703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443FEAF-C5F5-2ECF-CDB7-F799429E0C8D}"/>
              </a:ext>
            </a:extLst>
          </p:cNvPr>
          <p:cNvCxnSpPr/>
          <p:nvPr/>
        </p:nvCxnSpPr>
        <p:spPr>
          <a:xfrm flipH="1">
            <a:off x="2063837" y="5272119"/>
            <a:ext cx="684000" cy="112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2CAD86-BE69-6B31-D220-57BF11EEA8B0}"/>
              </a:ext>
            </a:extLst>
          </p:cNvPr>
          <p:cNvCxnSpPr/>
          <p:nvPr/>
        </p:nvCxnSpPr>
        <p:spPr>
          <a:xfrm flipH="1">
            <a:off x="2063837" y="5423394"/>
            <a:ext cx="684000" cy="112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98199E2-C43F-E599-F85E-EDA952AA148D}"/>
              </a:ext>
            </a:extLst>
          </p:cNvPr>
          <p:cNvSpPr txBox="1"/>
          <p:nvPr/>
        </p:nvSpPr>
        <p:spPr>
          <a:xfrm>
            <a:off x="5367432" y="5604641"/>
            <a:ext cx="1368000" cy="648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Role</a:t>
            </a:r>
          </a:p>
          <a:p>
            <a:pPr algn="ctr"/>
            <a:r>
              <a:rPr lang="en-US"/>
              <a:t>Indicator</a:t>
            </a:r>
            <a:endParaRPr lang="en-IN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57E0C9A8-7795-CE85-8DAA-4BE0141A68FF}"/>
              </a:ext>
            </a:extLst>
          </p:cNvPr>
          <p:cNvSpPr/>
          <p:nvPr/>
        </p:nvSpPr>
        <p:spPr>
          <a:xfrm>
            <a:off x="6309346" y="5104242"/>
            <a:ext cx="1016909" cy="457200"/>
          </a:xfrm>
          <a:prstGeom prst="diamond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BC46380-D866-5FB7-29C2-8717F6FFDFC6}"/>
              </a:ext>
            </a:extLst>
          </p:cNvPr>
          <p:cNvSpPr/>
          <p:nvPr/>
        </p:nvSpPr>
        <p:spPr>
          <a:xfrm>
            <a:off x="4923576" y="5105367"/>
            <a:ext cx="876703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184D8E6-181D-F8C5-080D-6FF0C6732FCA}"/>
              </a:ext>
            </a:extLst>
          </p:cNvPr>
          <p:cNvCxnSpPr/>
          <p:nvPr/>
        </p:nvCxnSpPr>
        <p:spPr>
          <a:xfrm flipH="1">
            <a:off x="5793994" y="5329313"/>
            <a:ext cx="540000" cy="112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3FC7D24-FF08-B291-73F1-D5160923A36E}"/>
              </a:ext>
            </a:extLst>
          </p:cNvPr>
          <p:cNvSpPr txBox="1"/>
          <p:nvPr/>
        </p:nvSpPr>
        <p:spPr>
          <a:xfrm>
            <a:off x="5799576" y="4900356"/>
            <a:ext cx="648000" cy="360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/>
              <a:t>Role</a:t>
            </a:r>
          </a:p>
          <a:p>
            <a:pPr algn="ctr"/>
            <a:r>
              <a:rPr lang="en-US" sz="1400"/>
              <a:t>Name</a:t>
            </a:r>
            <a:endParaRPr lang="en-IN" sz="140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E20D92A-E60A-68FD-E5A9-2E71100985F6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9383398" y="4824156"/>
            <a:ext cx="0" cy="3048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9A071AE-BFFA-5189-3FA8-0CE100B17439}"/>
              </a:ext>
            </a:extLst>
          </p:cNvPr>
          <p:cNvCxnSpPr>
            <a:endCxn id="26" idx="1"/>
          </p:cNvCxnSpPr>
          <p:nvPr/>
        </p:nvCxnSpPr>
        <p:spPr>
          <a:xfrm flipV="1">
            <a:off x="8753398" y="5357556"/>
            <a:ext cx="315000" cy="255877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741869-5BA3-7073-4885-2E1A27051BC0}"/>
              </a:ext>
            </a:extLst>
          </p:cNvPr>
          <p:cNvCxnSpPr>
            <a:endCxn id="26" idx="3"/>
          </p:cNvCxnSpPr>
          <p:nvPr/>
        </p:nvCxnSpPr>
        <p:spPr>
          <a:xfrm flipH="1" flipV="1">
            <a:off x="9698398" y="5357556"/>
            <a:ext cx="315000" cy="24708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792567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5F703-2DF3-64E7-CEB1-BD78A8B7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0"/>
            <a:ext cx="11021291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Summary of Symbols used in E-R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847A0-3AE2-CE5D-9ED1-9C484790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D167D-0918-B1FE-9BDA-C2B68728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39800-307E-2B5B-53FF-F210681B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39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F2003-746D-5AE6-ADDB-EA1A72DF9217}"/>
              </a:ext>
            </a:extLst>
          </p:cNvPr>
          <p:cNvSpPr txBox="1"/>
          <p:nvPr/>
        </p:nvSpPr>
        <p:spPr>
          <a:xfrm>
            <a:off x="3203683" y="2194222"/>
            <a:ext cx="136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One to One</a:t>
            </a:r>
            <a:endParaRPr lang="en-IN"/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66935CFF-161C-7F18-AB44-17ACFD031C66}"/>
              </a:ext>
            </a:extLst>
          </p:cNvPr>
          <p:cNvSpPr/>
          <p:nvPr/>
        </p:nvSpPr>
        <p:spPr>
          <a:xfrm>
            <a:off x="3383597" y="1693823"/>
            <a:ext cx="1016909" cy="457200"/>
          </a:xfrm>
          <a:prstGeom prst="diamond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R</a:t>
            </a:r>
            <a:endParaRPr lang="en-IN" sz="200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3CBAA1-B779-635C-0CFC-106F0F7F9A68}"/>
              </a:ext>
            </a:extLst>
          </p:cNvPr>
          <p:cNvSpPr/>
          <p:nvPr/>
        </p:nvSpPr>
        <p:spPr>
          <a:xfrm>
            <a:off x="1997827" y="1694948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B781F77-1FB1-6AE0-02B2-93FCE4F8E1DF}"/>
              </a:ext>
            </a:extLst>
          </p:cNvPr>
          <p:cNvSpPr/>
          <p:nvPr/>
        </p:nvSpPr>
        <p:spPr>
          <a:xfrm>
            <a:off x="4930809" y="1692411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154C64-F9F3-DEE0-E739-4DBAA00C93CA}"/>
              </a:ext>
            </a:extLst>
          </p:cNvPr>
          <p:cNvCxnSpPr/>
          <p:nvPr/>
        </p:nvCxnSpPr>
        <p:spPr>
          <a:xfrm flipH="1">
            <a:off x="4371305" y="2968052"/>
            <a:ext cx="540000" cy="112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D326105-23F7-789A-7A39-78D2579CA799}"/>
              </a:ext>
            </a:extLst>
          </p:cNvPr>
          <p:cNvCxnSpPr/>
          <p:nvPr/>
        </p:nvCxnSpPr>
        <p:spPr>
          <a:xfrm flipH="1">
            <a:off x="2865600" y="1919436"/>
            <a:ext cx="540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66CEF08-F1CE-5B56-3E74-A40FC90985BD}"/>
              </a:ext>
            </a:extLst>
          </p:cNvPr>
          <p:cNvCxnSpPr/>
          <p:nvPr/>
        </p:nvCxnSpPr>
        <p:spPr>
          <a:xfrm>
            <a:off x="4390809" y="1919436"/>
            <a:ext cx="540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59515E4-7889-F124-09C2-95D0AF44E536}"/>
              </a:ext>
            </a:extLst>
          </p:cNvPr>
          <p:cNvSpPr txBox="1"/>
          <p:nvPr/>
        </p:nvSpPr>
        <p:spPr>
          <a:xfrm>
            <a:off x="3181271" y="3239820"/>
            <a:ext cx="1404000" cy="370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One to Many</a:t>
            </a:r>
            <a:endParaRPr lang="en-IN"/>
          </a:p>
        </p:txBody>
      </p:sp>
      <p:sp>
        <p:nvSpPr>
          <p:cNvPr id="50" name="Diamond 49">
            <a:extLst>
              <a:ext uri="{FF2B5EF4-FFF2-40B4-BE49-F238E27FC236}">
                <a16:creationId xmlns:a16="http://schemas.microsoft.com/office/drawing/2014/main" id="{5E6840B7-F19E-5F20-57BD-C0A00ED2F223}"/>
              </a:ext>
            </a:extLst>
          </p:cNvPr>
          <p:cNvSpPr/>
          <p:nvPr/>
        </p:nvSpPr>
        <p:spPr>
          <a:xfrm>
            <a:off x="3361185" y="2739421"/>
            <a:ext cx="1016909" cy="457200"/>
          </a:xfrm>
          <a:prstGeom prst="diamond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R</a:t>
            </a:r>
            <a:endParaRPr lang="en-IN" sz="200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81763F2-7F75-3DF3-6172-992DD9463416}"/>
              </a:ext>
            </a:extLst>
          </p:cNvPr>
          <p:cNvSpPr/>
          <p:nvPr/>
        </p:nvSpPr>
        <p:spPr>
          <a:xfrm>
            <a:off x="1975415" y="2740546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9979A78-ABC7-15E5-2C90-46F10BCA152E}"/>
              </a:ext>
            </a:extLst>
          </p:cNvPr>
          <p:cNvSpPr/>
          <p:nvPr/>
        </p:nvSpPr>
        <p:spPr>
          <a:xfrm>
            <a:off x="4908397" y="2738009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0867C4F-3ADE-0F20-9D7C-A55152441652}"/>
              </a:ext>
            </a:extLst>
          </p:cNvPr>
          <p:cNvCxnSpPr/>
          <p:nvPr/>
        </p:nvCxnSpPr>
        <p:spPr>
          <a:xfrm flipH="1">
            <a:off x="2843188" y="2965034"/>
            <a:ext cx="540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2241B89-F0EC-A807-7836-C8169F9A2270}"/>
              </a:ext>
            </a:extLst>
          </p:cNvPr>
          <p:cNvSpPr txBox="1"/>
          <p:nvPr/>
        </p:nvSpPr>
        <p:spPr>
          <a:xfrm>
            <a:off x="3173703" y="4234372"/>
            <a:ext cx="1404000" cy="370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Many to One</a:t>
            </a:r>
            <a:endParaRPr lang="en-IN"/>
          </a:p>
        </p:txBody>
      </p:sp>
      <p:sp>
        <p:nvSpPr>
          <p:cNvPr id="55" name="Diamond 54">
            <a:extLst>
              <a:ext uri="{FF2B5EF4-FFF2-40B4-BE49-F238E27FC236}">
                <a16:creationId xmlns:a16="http://schemas.microsoft.com/office/drawing/2014/main" id="{553786C9-BCD2-9B6D-72F2-07F0125DFB2B}"/>
              </a:ext>
            </a:extLst>
          </p:cNvPr>
          <p:cNvSpPr/>
          <p:nvPr/>
        </p:nvSpPr>
        <p:spPr>
          <a:xfrm>
            <a:off x="3353617" y="3733973"/>
            <a:ext cx="1016909" cy="457200"/>
          </a:xfrm>
          <a:prstGeom prst="diamond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R</a:t>
            </a:r>
            <a:endParaRPr lang="en-IN" sz="200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11C2D02-7274-44EE-F45B-B562129D3A9B}"/>
              </a:ext>
            </a:extLst>
          </p:cNvPr>
          <p:cNvSpPr/>
          <p:nvPr/>
        </p:nvSpPr>
        <p:spPr>
          <a:xfrm>
            <a:off x="1967847" y="3735098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D6620DF-F7B0-3216-8716-F3B4049B3E32}"/>
              </a:ext>
            </a:extLst>
          </p:cNvPr>
          <p:cNvSpPr/>
          <p:nvPr/>
        </p:nvSpPr>
        <p:spPr>
          <a:xfrm>
            <a:off x="4900829" y="3732561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DEFFAC3-FB2A-40C9-9941-B8DBBCED6A72}"/>
              </a:ext>
            </a:extLst>
          </p:cNvPr>
          <p:cNvCxnSpPr/>
          <p:nvPr/>
        </p:nvCxnSpPr>
        <p:spPr>
          <a:xfrm>
            <a:off x="4363847" y="3962191"/>
            <a:ext cx="540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CBF31A8-0E68-90CB-3A36-4C5CD598D049}"/>
              </a:ext>
            </a:extLst>
          </p:cNvPr>
          <p:cNvCxnSpPr/>
          <p:nvPr/>
        </p:nvCxnSpPr>
        <p:spPr>
          <a:xfrm flipH="1">
            <a:off x="2841407" y="3962878"/>
            <a:ext cx="540000" cy="112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CACAD48-2716-1527-30C2-FE11CE0BF4BE}"/>
              </a:ext>
            </a:extLst>
          </p:cNvPr>
          <p:cNvSpPr txBox="1"/>
          <p:nvPr/>
        </p:nvSpPr>
        <p:spPr>
          <a:xfrm>
            <a:off x="3084078" y="5292207"/>
            <a:ext cx="1548000" cy="370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Many to Many</a:t>
            </a:r>
            <a:endParaRPr lang="en-IN"/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C95161B9-3A36-C582-37FB-AFFD14407B47}"/>
              </a:ext>
            </a:extLst>
          </p:cNvPr>
          <p:cNvSpPr/>
          <p:nvPr/>
        </p:nvSpPr>
        <p:spPr>
          <a:xfrm>
            <a:off x="3353932" y="4791808"/>
            <a:ext cx="1016909" cy="457200"/>
          </a:xfrm>
          <a:prstGeom prst="diamond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R</a:t>
            </a:r>
            <a:endParaRPr lang="en-IN" sz="200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428EF0-582D-658B-2F10-74F45DFB3F11}"/>
              </a:ext>
            </a:extLst>
          </p:cNvPr>
          <p:cNvSpPr/>
          <p:nvPr/>
        </p:nvSpPr>
        <p:spPr>
          <a:xfrm>
            <a:off x="1968162" y="4792933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703FD36-1552-D371-5B53-7D30A5C11160}"/>
              </a:ext>
            </a:extLst>
          </p:cNvPr>
          <p:cNvSpPr/>
          <p:nvPr/>
        </p:nvSpPr>
        <p:spPr>
          <a:xfrm>
            <a:off x="4901144" y="4790396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A46A5DD-22C6-C953-A0FE-48BFD9898C3B}"/>
              </a:ext>
            </a:extLst>
          </p:cNvPr>
          <p:cNvCxnSpPr/>
          <p:nvPr/>
        </p:nvCxnSpPr>
        <p:spPr>
          <a:xfrm flipH="1">
            <a:off x="2832040" y="5020713"/>
            <a:ext cx="540000" cy="112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DA34FC7-1699-BEC2-45CF-63D610EDE3EE}"/>
              </a:ext>
            </a:extLst>
          </p:cNvPr>
          <p:cNvCxnSpPr/>
          <p:nvPr/>
        </p:nvCxnSpPr>
        <p:spPr>
          <a:xfrm flipH="1">
            <a:off x="4351980" y="5017695"/>
            <a:ext cx="540000" cy="112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4618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Basic concept of E-R diagram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A8A2B-AD3F-0E10-1F13-56CDFBB7B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952" y="1253331"/>
            <a:ext cx="11031747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Database Design?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 is a collection of processes that facilitate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enterprise database management systems.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E-R diagram?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E-R diagram: (Entity-Relationship diagram)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(pictorial) representation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database.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different types of symbols to represent different objects of database.</a:t>
            </a:r>
          </a:p>
          <a:p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50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E801-78B5-49C0-D669-97A1523A0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What is Data Models?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3CEA8-0737-D3CB-2DAB-1C6AE44B4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2CC3D-89A7-D0A8-D06F-7316E675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89823-0B3E-2D34-0F28-25138C19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40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1B3BA9-164F-77CF-56FE-C367A7038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902" y="1325563"/>
            <a:ext cx="10224654" cy="485079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model is a type of data model that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defines the logical structure of a database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determine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data can be stored, accessed and updated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database management system.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popular example of a database model is the relational model, which uses a table-based format.</a:t>
            </a:r>
          </a:p>
        </p:txBody>
      </p:sp>
    </p:spTree>
    <p:extLst>
      <p:ext uri="{BB962C8B-B14F-4D97-AF65-F5344CB8AC3E}">
        <p14:creationId xmlns:p14="http://schemas.microsoft.com/office/powerpoint/2010/main" val="229196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9120B-6F2B-92B1-B7F9-F6EB8C42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3127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13.1. Types of Database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20922-5B92-2E26-AB9E-5C29697B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7D26A-A4FC-628D-923A-680843D0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A0A14-FE16-150A-090D-120E8298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879C40F0-F308-ABAE-F9FD-4FE16C7CE7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913651"/>
              </p:ext>
            </p:extLst>
          </p:nvPr>
        </p:nvGraphicFramePr>
        <p:xfrm>
          <a:off x="131763" y="1022465"/>
          <a:ext cx="11928475" cy="5333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282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118FF42-5F8B-4B2F-ADD2-DDCA8E7C54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47A0956-A11F-42F3-8EF0-1ACA79CA4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2D2A2E8-1C5B-4912-B6CE-2F3674EAF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AB534A4-5597-4433-9DCF-46C30F12C7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7407C9B-69F0-4492-AFEB-5E2597E4F6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22E138-E914-43FB-88A7-0AD28D96E4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850241E-CA13-470B-AE1A-B516302DAA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3E74A54-D17E-4F0B-A87F-57BF09BD18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9B36C30-F4DF-4899-8CDD-4CFCFD2D30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87BA379-32F2-4214-B047-12403E23D4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8172EDD-900C-43F4-AB81-DCA78A473C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52DA-60F0-F394-7D56-7613D9CA8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3027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13.1. Hierarchical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0DCF5-95EF-B57E-94A8-B5765333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CB8A7-ACE9-275A-86EF-04EBA54E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90769-BF22-F78D-B72C-2D20895C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42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7DB6D7-5D5B-A6F4-292F-B2B23DC1F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902" y="863445"/>
            <a:ext cx="11079919" cy="535447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hierarchical model organizes data into 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tree-like structure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record has a single parent or root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hierarchy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starts from the Root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expands like a tree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child nodes to the parent nodes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hierarchical model, data is organized into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tree-like structure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one-to-many relationship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two different types of data, for example,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department can have many professors and many students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F89745-DA8A-F76B-56F2-25BB42A917C5}"/>
              </a:ext>
            </a:extLst>
          </p:cNvPr>
          <p:cNvSpPr/>
          <p:nvPr/>
        </p:nvSpPr>
        <p:spPr>
          <a:xfrm>
            <a:off x="4899484" y="1736871"/>
            <a:ext cx="1698539" cy="517196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0499D3-B3D7-F996-FABB-83BF562411B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748754" y="2254067"/>
            <a:ext cx="0" cy="13842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5113DC-055D-222B-2FD6-4FDBAFE9D8A9}"/>
              </a:ext>
            </a:extLst>
          </p:cNvPr>
          <p:cNvCxnSpPr>
            <a:cxnSpLocks/>
          </p:cNvCxnSpPr>
          <p:nvPr/>
        </p:nvCxnSpPr>
        <p:spPr>
          <a:xfrm>
            <a:off x="3744611" y="2393577"/>
            <a:ext cx="419539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CFC2DC-BF75-5EC7-1129-0E0E3BEBC8F2}"/>
              </a:ext>
            </a:extLst>
          </p:cNvPr>
          <p:cNvCxnSpPr>
            <a:cxnSpLocks/>
          </p:cNvCxnSpPr>
          <p:nvPr/>
        </p:nvCxnSpPr>
        <p:spPr>
          <a:xfrm>
            <a:off x="3744611" y="2392496"/>
            <a:ext cx="0" cy="36491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E59B7-7DAB-AE66-22B6-C31252B00E49}"/>
              </a:ext>
            </a:extLst>
          </p:cNvPr>
          <p:cNvSpPr/>
          <p:nvPr/>
        </p:nvSpPr>
        <p:spPr>
          <a:xfrm>
            <a:off x="3009032" y="2780219"/>
            <a:ext cx="1698539" cy="517196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Student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3E6D9F-FBA0-3C34-59B4-6D165F9ACAA4}"/>
              </a:ext>
            </a:extLst>
          </p:cNvPr>
          <p:cNvSpPr/>
          <p:nvPr/>
        </p:nvSpPr>
        <p:spPr>
          <a:xfrm>
            <a:off x="7147384" y="2780219"/>
            <a:ext cx="1698539" cy="517196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Professor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619543-B7F4-F61A-4D6D-08B92E576264}"/>
              </a:ext>
            </a:extLst>
          </p:cNvPr>
          <p:cNvCxnSpPr>
            <a:cxnSpLocks/>
          </p:cNvCxnSpPr>
          <p:nvPr/>
        </p:nvCxnSpPr>
        <p:spPr>
          <a:xfrm>
            <a:off x="7931524" y="2393577"/>
            <a:ext cx="0" cy="37231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12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C2BD-ED81-5CB1-FFDC-8252BAD1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7274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13.2. Network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9A64A-ACDD-E539-EA07-7BA1CDD6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61A42-40BC-AEE2-9FE5-060FA92F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7D548-C211-2E8D-CFC5-B88FF2B1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43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944595-0BC6-BD00-6B59-5FAD09DD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16" y="954889"/>
            <a:ext cx="10891495" cy="531290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 of the hierarchical 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many-to-many relationships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tree-like structure that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multiple parents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415B09-3E02-CA9E-6FCA-8A816A823D23}"/>
              </a:ext>
            </a:extLst>
          </p:cNvPr>
          <p:cNvSpPr/>
          <p:nvPr/>
        </p:nvSpPr>
        <p:spPr>
          <a:xfrm>
            <a:off x="6147888" y="2271521"/>
            <a:ext cx="657344" cy="684241"/>
          </a:xfrm>
          <a:prstGeom prst="ellipse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BF3B98-C6E4-DB52-7B5B-B585BB26B9C7}"/>
              </a:ext>
            </a:extLst>
          </p:cNvPr>
          <p:cNvSpPr/>
          <p:nvPr/>
        </p:nvSpPr>
        <p:spPr>
          <a:xfrm>
            <a:off x="5212488" y="3380321"/>
            <a:ext cx="657344" cy="684241"/>
          </a:xfrm>
          <a:prstGeom prst="ellipse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3ECDB6-DE74-E65B-0313-9ED9DCFBE635}"/>
              </a:ext>
            </a:extLst>
          </p:cNvPr>
          <p:cNvSpPr/>
          <p:nvPr/>
        </p:nvSpPr>
        <p:spPr>
          <a:xfrm>
            <a:off x="7117488" y="3397421"/>
            <a:ext cx="657344" cy="684241"/>
          </a:xfrm>
          <a:prstGeom prst="ellipse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AD5CB2-EED8-02D1-6AB2-529DB859C5EA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5773566" y="2855557"/>
            <a:ext cx="470588" cy="62496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8B7734-3222-673D-EDB4-100FAB95953F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6708966" y="2855557"/>
            <a:ext cx="504788" cy="64206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B331A53-A67D-3842-54F3-72E91F96FCB1}"/>
              </a:ext>
            </a:extLst>
          </p:cNvPr>
          <p:cNvSpPr/>
          <p:nvPr/>
        </p:nvSpPr>
        <p:spPr>
          <a:xfrm>
            <a:off x="4298088" y="4490291"/>
            <a:ext cx="657344" cy="684241"/>
          </a:xfrm>
          <a:prstGeom prst="ellipse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4572E6-4884-3C29-41F3-5C31C04BB3A7}"/>
              </a:ext>
            </a:extLst>
          </p:cNvPr>
          <p:cNvSpPr/>
          <p:nvPr/>
        </p:nvSpPr>
        <p:spPr>
          <a:xfrm>
            <a:off x="6147888" y="4490291"/>
            <a:ext cx="657344" cy="684241"/>
          </a:xfrm>
          <a:prstGeom prst="ellipse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16F86F-A045-6DC8-6BCA-7A090A8A981B}"/>
              </a:ext>
            </a:extLst>
          </p:cNvPr>
          <p:cNvCxnSpPr>
            <a:endCxn id="13" idx="7"/>
          </p:cNvCxnSpPr>
          <p:nvPr/>
        </p:nvCxnSpPr>
        <p:spPr>
          <a:xfrm flipH="1">
            <a:off x="4859166" y="3996049"/>
            <a:ext cx="458764" cy="59444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691850-BD4F-BBE9-DD86-F3D3EBA3D589}"/>
              </a:ext>
            </a:extLst>
          </p:cNvPr>
          <p:cNvCxnSpPr>
            <a:stCxn id="9" idx="5"/>
            <a:endCxn id="14" idx="1"/>
          </p:cNvCxnSpPr>
          <p:nvPr/>
        </p:nvCxnSpPr>
        <p:spPr>
          <a:xfrm>
            <a:off x="5773566" y="3964357"/>
            <a:ext cx="470588" cy="62613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518FA1B-67A6-E064-65F8-2840225BBB31}"/>
              </a:ext>
            </a:extLst>
          </p:cNvPr>
          <p:cNvSpPr/>
          <p:nvPr/>
        </p:nvSpPr>
        <p:spPr>
          <a:xfrm>
            <a:off x="8049949" y="4490291"/>
            <a:ext cx="657344" cy="684241"/>
          </a:xfrm>
          <a:prstGeom prst="ellipse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281184-0E62-55C5-1251-0F12E37733F9}"/>
              </a:ext>
            </a:extLst>
          </p:cNvPr>
          <p:cNvCxnSpPr>
            <a:stCxn id="10" idx="5"/>
            <a:endCxn id="17" idx="1"/>
          </p:cNvCxnSpPr>
          <p:nvPr/>
        </p:nvCxnSpPr>
        <p:spPr>
          <a:xfrm>
            <a:off x="7678566" y="3981457"/>
            <a:ext cx="467649" cy="60903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E0B89C-988B-FF97-E140-432B084366B8}"/>
              </a:ext>
            </a:extLst>
          </p:cNvPr>
          <p:cNvCxnSpPr>
            <a:stCxn id="10" idx="3"/>
            <a:endCxn id="14" idx="7"/>
          </p:cNvCxnSpPr>
          <p:nvPr/>
        </p:nvCxnSpPr>
        <p:spPr>
          <a:xfrm flipH="1">
            <a:off x="6708966" y="3981457"/>
            <a:ext cx="504788" cy="60903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01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4" grpId="0" animBg="1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2A71-8BA0-E1ED-01BE-30BC1A79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1656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13.3. Entity-relationship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B658F-7232-53D8-B204-E8F71DBE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8E1F3-4785-12A2-712E-3A5DE5E83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489FF-CB6C-C528-C52A-86568811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44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57BC75-5D3E-9D78-3FD8-1C9E25F0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404" y="1010733"/>
            <a:ext cx="11013417" cy="534561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database model,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are created by dividing object of interest into entity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characteristics into attributes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F02F70-A8F0-509D-1A25-D55028D1BC01}"/>
              </a:ext>
            </a:extLst>
          </p:cNvPr>
          <p:cNvSpPr/>
          <p:nvPr/>
        </p:nvSpPr>
        <p:spPr>
          <a:xfrm>
            <a:off x="3000529" y="3638960"/>
            <a:ext cx="1567748" cy="71195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C1DB35-9416-1817-034D-A3690CDF5A40}"/>
              </a:ext>
            </a:extLst>
          </p:cNvPr>
          <p:cNvSpPr/>
          <p:nvPr/>
        </p:nvSpPr>
        <p:spPr>
          <a:xfrm>
            <a:off x="8180506" y="3634604"/>
            <a:ext cx="1567748" cy="71195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6E37C78E-6F6A-4D9A-F708-1D18E238AA69}"/>
              </a:ext>
            </a:extLst>
          </p:cNvPr>
          <p:cNvSpPr/>
          <p:nvPr/>
        </p:nvSpPr>
        <p:spPr>
          <a:xfrm>
            <a:off x="5576462" y="3559418"/>
            <a:ext cx="1591868" cy="85352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Issue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43B33F-FF91-709C-35A6-407EA9215224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7168330" y="3986178"/>
            <a:ext cx="1012176" cy="4406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89EC0C-2A05-070B-EB64-57DD738BA226}"/>
              </a:ext>
            </a:extLst>
          </p:cNvPr>
          <p:cNvCxnSpPr>
            <a:cxnSpLocks/>
          </p:cNvCxnSpPr>
          <p:nvPr/>
        </p:nvCxnSpPr>
        <p:spPr>
          <a:xfrm flipV="1">
            <a:off x="4630000" y="4012744"/>
            <a:ext cx="814032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526FD8-6D5A-DA6B-F2C7-52B81B498577}"/>
              </a:ext>
            </a:extLst>
          </p:cNvPr>
          <p:cNvCxnSpPr>
            <a:stCxn id="14" idx="4"/>
            <a:endCxn id="8" idx="0"/>
          </p:cNvCxnSpPr>
          <p:nvPr/>
        </p:nvCxnSpPr>
        <p:spPr>
          <a:xfrm>
            <a:off x="2811985" y="3186984"/>
            <a:ext cx="972418" cy="45197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FCF9653-33E2-7D60-E87E-DF12320C9C45}"/>
              </a:ext>
            </a:extLst>
          </p:cNvPr>
          <p:cNvSpPr/>
          <p:nvPr/>
        </p:nvSpPr>
        <p:spPr>
          <a:xfrm>
            <a:off x="2136647" y="2782603"/>
            <a:ext cx="1350675" cy="404381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err="1">
                <a:solidFill>
                  <a:schemeClr val="tx1"/>
                </a:solidFill>
              </a:rPr>
              <a:t>RollNo</a:t>
            </a:r>
            <a:endParaRPr lang="en-US" u="sng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6E3EA6-7B26-8327-2E60-D785D4FCD459}"/>
              </a:ext>
            </a:extLst>
          </p:cNvPr>
          <p:cNvCxnSpPr>
            <a:stCxn id="16" idx="4"/>
            <a:endCxn id="8" idx="0"/>
          </p:cNvCxnSpPr>
          <p:nvPr/>
        </p:nvCxnSpPr>
        <p:spPr>
          <a:xfrm flipH="1">
            <a:off x="3784403" y="3164573"/>
            <a:ext cx="645705" cy="4743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D33A78E-0C02-E97F-9D59-DC467AD48F64}"/>
              </a:ext>
            </a:extLst>
          </p:cNvPr>
          <p:cNvSpPr/>
          <p:nvPr/>
        </p:nvSpPr>
        <p:spPr>
          <a:xfrm>
            <a:off x="3754770" y="2760192"/>
            <a:ext cx="1350675" cy="404381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9BB05B-F314-AA76-3A3F-47F9424A1081}"/>
              </a:ext>
            </a:extLst>
          </p:cNvPr>
          <p:cNvCxnSpPr>
            <a:cxnSpLocks/>
          </p:cNvCxnSpPr>
          <p:nvPr/>
        </p:nvCxnSpPr>
        <p:spPr>
          <a:xfrm flipH="1">
            <a:off x="2888392" y="4385035"/>
            <a:ext cx="830800" cy="40487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41EC7AA-70FD-B5F5-8A0F-6F4642E0D039}"/>
              </a:ext>
            </a:extLst>
          </p:cNvPr>
          <p:cNvSpPr/>
          <p:nvPr/>
        </p:nvSpPr>
        <p:spPr>
          <a:xfrm>
            <a:off x="2250950" y="4792297"/>
            <a:ext cx="1350675" cy="404381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BD1C74-3DB7-46E6-E296-61DCFD1AAFE6}"/>
              </a:ext>
            </a:extLst>
          </p:cNvPr>
          <p:cNvSpPr/>
          <p:nvPr/>
        </p:nvSpPr>
        <p:spPr>
          <a:xfrm>
            <a:off x="3887301" y="4805118"/>
            <a:ext cx="1350675" cy="404381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Sem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CF866F-4F14-4821-2101-5140C21C0128}"/>
              </a:ext>
            </a:extLst>
          </p:cNvPr>
          <p:cNvCxnSpPr>
            <a:stCxn id="8" idx="2"/>
            <a:endCxn id="19" idx="0"/>
          </p:cNvCxnSpPr>
          <p:nvPr/>
        </p:nvCxnSpPr>
        <p:spPr>
          <a:xfrm>
            <a:off x="3784403" y="4350919"/>
            <a:ext cx="778236" cy="45419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01B294-A7F6-39BD-7DF9-DD9FCA458C36}"/>
              </a:ext>
            </a:extLst>
          </p:cNvPr>
          <p:cNvCxnSpPr>
            <a:stCxn id="22" idx="4"/>
          </p:cNvCxnSpPr>
          <p:nvPr/>
        </p:nvCxnSpPr>
        <p:spPr>
          <a:xfrm>
            <a:off x="8053750" y="3182971"/>
            <a:ext cx="907207" cy="45782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CC8A5BF-292D-AB7B-080E-4EAC2D188780}"/>
              </a:ext>
            </a:extLst>
          </p:cNvPr>
          <p:cNvSpPr/>
          <p:nvPr/>
        </p:nvSpPr>
        <p:spPr>
          <a:xfrm>
            <a:off x="7378412" y="2778590"/>
            <a:ext cx="1350675" cy="404381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err="1">
                <a:solidFill>
                  <a:schemeClr val="tx1"/>
                </a:solidFill>
              </a:rPr>
              <a:t>BookNo</a:t>
            </a:r>
            <a:endParaRPr lang="en-US" u="sng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616D07-A637-94DD-A916-5C6D5E95B43E}"/>
              </a:ext>
            </a:extLst>
          </p:cNvPr>
          <p:cNvCxnSpPr>
            <a:stCxn id="24" idx="4"/>
          </p:cNvCxnSpPr>
          <p:nvPr/>
        </p:nvCxnSpPr>
        <p:spPr>
          <a:xfrm flipH="1">
            <a:off x="8960957" y="3160560"/>
            <a:ext cx="710916" cy="48023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830DFF-25B8-94F4-7F7D-100C9CB0C813}"/>
              </a:ext>
            </a:extLst>
          </p:cNvPr>
          <p:cNvSpPr/>
          <p:nvPr/>
        </p:nvSpPr>
        <p:spPr>
          <a:xfrm>
            <a:off x="8996535" y="2756179"/>
            <a:ext cx="1350675" cy="404381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F061AA-3243-42D1-8B2E-8312394A5392}"/>
              </a:ext>
            </a:extLst>
          </p:cNvPr>
          <p:cNvCxnSpPr>
            <a:cxnSpLocks/>
          </p:cNvCxnSpPr>
          <p:nvPr/>
        </p:nvCxnSpPr>
        <p:spPr>
          <a:xfrm flipH="1">
            <a:off x="8130157" y="4381022"/>
            <a:ext cx="830800" cy="40487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AE595E7-79E4-3EDA-47B2-6371CCBECF58}"/>
              </a:ext>
            </a:extLst>
          </p:cNvPr>
          <p:cNvSpPr/>
          <p:nvPr/>
        </p:nvSpPr>
        <p:spPr>
          <a:xfrm>
            <a:off x="7492715" y="4788284"/>
            <a:ext cx="1350675" cy="404381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Author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2DC6375-8951-FB3C-2F63-5BDC987DFF1F}"/>
              </a:ext>
            </a:extLst>
          </p:cNvPr>
          <p:cNvSpPr/>
          <p:nvPr/>
        </p:nvSpPr>
        <p:spPr>
          <a:xfrm>
            <a:off x="9129066" y="4801105"/>
            <a:ext cx="1350675" cy="404381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Price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88642B8-54ED-5282-73E5-303B9C23DEDF}"/>
              </a:ext>
            </a:extLst>
          </p:cNvPr>
          <p:cNvCxnSpPr>
            <a:endCxn id="27" idx="0"/>
          </p:cNvCxnSpPr>
          <p:nvPr/>
        </p:nvCxnSpPr>
        <p:spPr>
          <a:xfrm>
            <a:off x="8960957" y="4385378"/>
            <a:ext cx="843447" cy="4157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A9383B5-0F2A-2CB3-CE84-5F6659C78912}"/>
              </a:ext>
            </a:extLst>
          </p:cNvPr>
          <p:cNvSpPr/>
          <p:nvPr/>
        </p:nvSpPr>
        <p:spPr>
          <a:xfrm>
            <a:off x="5720239" y="4739434"/>
            <a:ext cx="1304467" cy="437168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Entities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0D3031-D749-6266-82EF-2CC917103DEB}"/>
              </a:ext>
            </a:extLst>
          </p:cNvPr>
          <p:cNvCxnSpPr>
            <a:cxnSpLocks/>
          </p:cNvCxnSpPr>
          <p:nvPr/>
        </p:nvCxnSpPr>
        <p:spPr>
          <a:xfrm flipV="1">
            <a:off x="6832689" y="4389394"/>
            <a:ext cx="1217394" cy="62343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223C7F-FC61-EA95-0ACC-475D31FC2774}"/>
              </a:ext>
            </a:extLst>
          </p:cNvPr>
          <p:cNvCxnSpPr>
            <a:cxnSpLocks/>
          </p:cNvCxnSpPr>
          <p:nvPr/>
        </p:nvCxnSpPr>
        <p:spPr>
          <a:xfrm flipH="1" flipV="1">
            <a:off x="4571063" y="4385036"/>
            <a:ext cx="1220970" cy="57986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AE30931-E85F-190A-97BD-82763C6E3F73}"/>
              </a:ext>
            </a:extLst>
          </p:cNvPr>
          <p:cNvSpPr/>
          <p:nvPr/>
        </p:nvSpPr>
        <p:spPr>
          <a:xfrm>
            <a:off x="5557553" y="2284578"/>
            <a:ext cx="1525641" cy="56351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Attributes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FA51E5-429C-38A3-FDF5-D8DEBCAC1256}"/>
              </a:ext>
            </a:extLst>
          </p:cNvPr>
          <p:cNvCxnSpPr>
            <a:endCxn id="22" idx="2"/>
          </p:cNvCxnSpPr>
          <p:nvPr/>
        </p:nvCxnSpPr>
        <p:spPr>
          <a:xfrm>
            <a:off x="6916810" y="2648310"/>
            <a:ext cx="461602" cy="33247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6F4B27-3358-68B0-7BBD-1827A2C02E30}"/>
              </a:ext>
            </a:extLst>
          </p:cNvPr>
          <p:cNvCxnSpPr>
            <a:endCxn id="16" idx="6"/>
          </p:cNvCxnSpPr>
          <p:nvPr/>
        </p:nvCxnSpPr>
        <p:spPr>
          <a:xfrm flipH="1">
            <a:off x="5105445" y="2649377"/>
            <a:ext cx="567476" cy="31300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74FFE06-DFF1-D4CE-7C95-9471BAF1EB10}"/>
              </a:ext>
            </a:extLst>
          </p:cNvPr>
          <p:cNvSpPr/>
          <p:nvPr/>
        </p:nvSpPr>
        <p:spPr>
          <a:xfrm>
            <a:off x="5524321" y="2832111"/>
            <a:ext cx="1812575" cy="437168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Relationship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457268-9329-9D3E-BF04-752AEA0CF637}"/>
              </a:ext>
            </a:extLst>
          </p:cNvPr>
          <p:cNvCxnSpPr>
            <a:cxnSpLocks/>
          </p:cNvCxnSpPr>
          <p:nvPr/>
        </p:nvCxnSpPr>
        <p:spPr>
          <a:xfrm flipH="1">
            <a:off x="6310139" y="3201127"/>
            <a:ext cx="5937" cy="34973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58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  <p:bldP spid="16" grpId="0" animBg="1"/>
      <p:bldP spid="18" grpId="0" animBg="1"/>
      <p:bldP spid="19" grpId="0" animBg="1"/>
      <p:bldP spid="22" grpId="0" animBg="1"/>
      <p:bldP spid="24" grpId="0" animBg="1"/>
      <p:bldP spid="26" grpId="0" animBg="1"/>
      <p:bldP spid="27" grpId="0" animBg="1"/>
      <p:bldP spid="29" grpId="0"/>
      <p:bldP spid="32" grpId="0"/>
      <p:bldP spid="3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08DA-AFB3-1ECA-69EC-9AE6BB80F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2780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13.4. Relation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8C73D-F58A-A5E6-59F9-34E99958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1D733-C718-8DFA-BB3A-B6A90284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EC7A5-AECD-8610-0FFF-BCB41786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45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68E22C-E771-E200-F567-C6C4EAE0D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215" y="963201"/>
            <a:ext cx="11163049" cy="539315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model,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is organized in two-dimensional tables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is maintained by storing a common attribute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A507A6B8-D629-94A7-9FAF-54A465B2E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0397175"/>
              </p:ext>
            </p:extLst>
          </p:nvPr>
        </p:nvGraphicFramePr>
        <p:xfrm>
          <a:off x="1386254" y="1912955"/>
          <a:ext cx="2579699" cy="14339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7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7477">
                <a:tc>
                  <a:txBody>
                    <a:bodyPr/>
                    <a:lstStyle/>
                    <a:p>
                      <a:pPr algn="l"/>
                      <a:r>
                        <a:rPr lang="en-US" b="1" u="sng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err="1">
                          <a:solidFill>
                            <a:schemeClr val="tx1"/>
                          </a:solidFill>
                        </a:rPr>
                        <a:t>Student_Name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50">
                <a:tc>
                  <a:txBody>
                    <a:bodyPr/>
                    <a:lstStyle/>
                    <a:p>
                      <a:pPr algn="l"/>
                      <a:r>
                        <a:rPr lang="en-US" sz="1900"/>
                        <a:t>101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 Patel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950">
                <a:tc>
                  <a:txBody>
                    <a:bodyPr/>
                    <a:lstStyle/>
                    <a:p>
                      <a:pPr algn="l"/>
                      <a:r>
                        <a:rPr lang="en-US" sz="1900"/>
                        <a:t>102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Meet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B1E8D07B-409E-49DE-A84A-49C1806AD5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4213513"/>
              </p:ext>
            </p:extLst>
          </p:nvPr>
        </p:nvGraphicFramePr>
        <p:xfrm>
          <a:off x="6832667" y="1912955"/>
          <a:ext cx="3475112" cy="119085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1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950">
                <a:tc>
                  <a:txBody>
                    <a:bodyPr/>
                    <a:lstStyle/>
                    <a:p>
                      <a:pPr algn="l"/>
                      <a:r>
                        <a:rPr lang="en-US" b="1" u="sng" err="1">
                          <a:solidFill>
                            <a:schemeClr val="tx1"/>
                          </a:solidFill>
                        </a:rPr>
                        <a:t>SubID</a:t>
                      </a:r>
                      <a:endParaRPr lang="en-US" b="1" u="sng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Subject_Name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Teacher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50">
                <a:tc>
                  <a:txBody>
                    <a:bodyPr/>
                    <a:lstStyle/>
                    <a:p>
                      <a:pPr algn="l"/>
                      <a:r>
                        <a:rPr lang="en-US" sz="190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Doshi</a:t>
                      </a:r>
                      <a:endParaRPr lang="en-US" sz="1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950">
                <a:tc>
                  <a:txBody>
                    <a:bodyPr/>
                    <a:lstStyle/>
                    <a:p>
                      <a:pPr algn="l"/>
                      <a:r>
                        <a:rPr lang="en-US" sz="1900"/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Vyash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7D3AFD4-386A-0934-E35A-12F049887D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7876116"/>
              </p:ext>
            </p:extLst>
          </p:nvPr>
        </p:nvGraphicFramePr>
        <p:xfrm>
          <a:off x="3949975" y="4124996"/>
          <a:ext cx="3282097" cy="198475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7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950">
                <a:tc>
                  <a:txBody>
                    <a:bodyPr/>
                    <a:lstStyle/>
                    <a:p>
                      <a:pPr algn="l"/>
                      <a:r>
                        <a:rPr lang="en-US" b="1" u="sng" err="1">
                          <a:solidFill>
                            <a:schemeClr val="tx1"/>
                          </a:solidFill>
                        </a:rPr>
                        <a:t>ResID</a:t>
                      </a:r>
                      <a:endParaRPr lang="en-US" b="1" u="sng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SubID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Marks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50">
                <a:tc>
                  <a:txBody>
                    <a:bodyPr/>
                    <a:lstStyle/>
                    <a:p>
                      <a:pPr algn="l"/>
                      <a:r>
                        <a:rPr lang="en-US" sz="190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/>
                        <a:t>101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950">
                <a:tc>
                  <a:txBody>
                    <a:bodyPr/>
                    <a:lstStyle/>
                    <a:p>
                      <a:pPr algn="l"/>
                      <a:r>
                        <a:rPr lang="en-US" sz="1900"/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/>
                        <a:t>101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50">
                <a:tc>
                  <a:txBody>
                    <a:bodyPr/>
                    <a:lstStyle/>
                    <a:p>
                      <a:pPr algn="l"/>
                      <a:r>
                        <a:rPr lang="en-US" sz="1900"/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/>
                        <a:t>102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950">
                <a:tc>
                  <a:txBody>
                    <a:bodyPr/>
                    <a:lstStyle/>
                    <a:p>
                      <a:pPr algn="l"/>
                      <a:r>
                        <a:rPr lang="en-US" sz="1900"/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/>
                        <a:t>102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5D893F4A-8FA5-F9BC-D102-388993E497A5}"/>
              </a:ext>
            </a:extLst>
          </p:cNvPr>
          <p:cNvGrpSpPr/>
          <p:nvPr/>
        </p:nvGrpSpPr>
        <p:grpSpPr>
          <a:xfrm>
            <a:off x="1702458" y="3346936"/>
            <a:ext cx="3177043" cy="773534"/>
            <a:chOff x="901337" y="3084984"/>
            <a:chExt cx="2222863" cy="9993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2BC6862-F243-2BCB-8129-413605E0ADDE}"/>
                </a:ext>
              </a:extLst>
            </p:cNvPr>
            <p:cNvCxnSpPr/>
            <p:nvPr/>
          </p:nvCxnSpPr>
          <p:spPr>
            <a:xfrm flipH="1">
              <a:off x="914400" y="3084984"/>
              <a:ext cx="0" cy="43200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709DDC1-EAFC-8E22-B092-C0A3D29D1CF7}"/>
                </a:ext>
              </a:extLst>
            </p:cNvPr>
            <p:cNvCxnSpPr/>
            <p:nvPr/>
          </p:nvCxnSpPr>
          <p:spPr>
            <a:xfrm>
              <a:off x="901337" y="3505200"/>
              <a:ext cx="2209800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4435186-943C-F536-BF7D-DB4CC80B2CAF}"/>
                </a:ext>
              </a:extLst>
            </p:cNvPr>
            <p:cNvCxnSpPr/>
            <p:nvPr/>
          </p:nvCxnSpPr>
          <p:spPr>
            <a:xfrm flipH="1">
              <a:off x="3124200" y="3489720"/>
              <a:ext cx="0" cy="59460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0CB16B-66BD-C984-B905-90F6D886AAD1}"/>
              </a:ext>
            </a:extLst>
          </p:cNvPr>
          <p:cNvGrpSpPr/>
          <p:nvPr/>
        </p:nvGrpSpPr>
        <p:grpSpPr>
          <a:xfrm>
            <a:off x="5575306" y="3136339"/>
            <a:ext cx="1333777" cy="964047"/>
            <a:chOff x="4029864" y="3144157"/>
            <a:chExt cx="1080000" cy="9546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BEAA0D-D61B-B0D3-527C-ADE997D8469F}"/>
                </a:ext>
              </a:extLst>
            </p:cNvPr>
            <p:cNvCxnSpPr/>
            <p:nvPr/>
          </p:nvCxnSpPr>
          <p:spPr>
            <a:xfrm flipH="1">
              <a:off x="5105400" y="3144157"/>
              <a:ext cx="0" cy="36000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916DCA3-B38E-9033-560E-529B8E77DF95}"/>
                </a:ext>
              </a:extLst>
            </p:cNvPr>
            <p:cNvCxnSpPr/>
            <p:nvPr/>
          </p:nvCxnSpPr>
          <p:spPr>
            <a:xfrm>
              <a:off x="4029864" y="3504157"/>
              <a:ext cx="1080000" cy="104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B77B4EE-864E-9136-953A-5A448F6E0908}"/>
                </a:ext>
              </a:extLst>
            </p:cNvPr>
            <p:cNvCxnSpPr/>
            <p:nvPr/>
          </p:nvCxnSpPr>
          <p:spPr>
            <a:xfrm flipH="1">
              <a:off x="4038600" y="3504157"/>
              <a:ext cx="0" cy="59460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26457D53-4C35-F827-A07B-6C443DAEA996}"/>
              </a:ext>
            </a:extLst>
          </p:cNvPr>
          <p:cNvSpPr/>
          <p:nvPr/>
        </p:nvSpPr>
        <p:spPr>
          <a:xfrm>
            <a:off x="5359333" y="3187615"/>
            <a:ext cx="1543859" cy="264633"/>
          </a:xfrm>
          <a:prstGeom prst="wedgeRoundRectCallout">
            <a:avLst>
              <a:gd name="adj1" fmla="val 16598"/>
              <a:gd name="adj2" fmla="val -30039"/>
              <a:gd name="adj3" fmla="val 16667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Foreign Key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E661C410-2415-C5EA-9B7D-77499CD58CEC}"/>
              </a:ext>
            </a:extLst>
          </p:cNvPr>
          <p:cNvSpPr/>
          <p:nvPr/>
        </p:nvSpPr>
        <p:spPr>
          <a:xfrm>
            <a:off x="1612460" y="3382491"/>
            <a:ext cx="1874979" cy="264633"/>
          </a:xfrm>
          <a:prstGeom prst="wedgeRoundRectCallout">
            <a:avLst>
              <a:gd name="adj1" fmla="val 16598"/>
              <a:gd name="adj2" fmla="val -30039"/>
              <a:gd name="adj3" fmla="val 16667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Foreign Key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96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CAFA-2DE1-AB10-2F18-3010F604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13.5. Object-oriented database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FFD1B-BD4D-F043-943B-1750019FD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model is another method of representing real world objects.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considers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object in the world as objects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isolates it from each other.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groups its related functionalities together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inheriting its functionality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other related sub-groups.</a:t>
            </a:r>
          </a:p>
          <a:p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115E5-92E2-0F15-26B4-7A88304E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79A99-AB79-4E1B-886F-21397292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637F6-6EB8-7294-93E2-5FCD2766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339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note on mapping cardinality in E-R diagram.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difference between a weak and a strong entity set.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difference between generalization and specialization.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Explain specialization and generalization concept in E-R diagram with suitable example.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428" y="207401"/>
            <a:ext cx="1865376" cy="164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00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– MYSQL Workbench</a:t>
            </a:r>
            <a:endParaRPr lang="en-US" b="0" i="0" u="none" strike="noStrike" dirty="0">
              <a:solidFill>
                <a:srgbClr val="0C0C0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967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end…….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you are qualified for database models!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621418"/>
              </p:ext>
            </p:extLst>
          </p:nvPr>
        </p:nvGraphicFramePr>
        <p:xfrm>
          <a:off x="6004956" y="3013018"/>
          <a:ext cx="2346325" cy="247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2346120" imgH="2474280" progId="MS_ClipArt_Gallery.5">
                  <p:embed/>
                </p:oleObj>
              </mc:Choice>
              <mc:Fallback>
                <p:oleObj name="Clip" r:id="rId2" imgW="2346120" imgH="2474280" progId="MS_ClipArt_Gallery.5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4956" y="3013018"/>
                        <a:ext cx="2346325" cy="247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110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Entity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5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F7FCD4-9555-A850-3F59-706911465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902" y="1354975"/>
            <a:ext cx="11079919" cy="509903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entity is 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an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entity is represented by 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contains the name of an entity.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Entities of a college database are: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Professor/Faculty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16D8B2-4C5D-9974-4AC5-365E94C0328C}"/>
              </a:ext>
            </a:extLst>
          </p:cNvPr>
          <p:cNvSpPr/>
          <p:nvPr/>
        </p:nvSpPr>
        <p:spPr>
          <a:xfrm>
            <a:off x="6758172" y="3054321"/>
            <a:ext cx="1395228" cy="70294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Entity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868C7-AD3A-DE69-EBB4-51E346FC62E5}"/>
              </a:ext>
            </a:extLst>
          </p:cNvPr>
          <p:cNvSpPr txBox="1"/>
          <p:nvPr/>
        </p:nvSpPr>
        <p:spPr>
          <a:xfrm>
            <a:off x="8610600" y="3244334"/>
            <a:ext cx="91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Symbol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3AC325-DF4F-7C2B-9DDA-9A70E89D34BF}"/>
              </a:ext>
            </a:extLst>
          </p:cNvPr>
          <p:cNvSpPr/>
          <p:nvPr/>
        </p:nvSpPr>
        <p:spPr>
          <a:xfrm>
            <a:off x="5051443" y="4271508"/>
            <a:ext cx="1395228" cy="70294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878483-C31F-F7E6-7C06-487429C2A537}"/>
              </a:ext>
            </a:extLst>
          </p:cNvPr>
          <p:cNvSpPr/>
          <p:nvPr/>
        </p:nvSpPr>
        <p:spPr>
          <a:xfrm>
            <a:off x="6758172" y="4261960"/>
            <a:ext cx="1395228" cy="70294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Faculty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5DC077-FEC8-C81F-E1A0-AA65F8ECBD23}"/>
              </a:ext>
            </a:extLst>
          </p:cNvPr>
          <p:cNvSpPr/>
          <p:nvPr/>
        </p:nvSpPr>
        <p:spPr>
          <a:xfrm>
            <a:off x="8464901" y="4261959"/>
            <a:ext cx="1395228" cy="70294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Course</a:t>
            </a:r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83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Entity Set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6513" y="6356350"/>
            <a:ext cx="2743200" cy="365125"/>
          </a:xfrm>
        </p:spPr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34E10D-C76D-A7AE-7BDE-0D6068357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026" y="1130911"/>
            <a:ext cx="11046668" cy="522544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(group) of entities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persons having an account in a bank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students studying in a college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professors working in a college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all accounts in a bank</a:t>
            </a:r>
          </a:p>
          <a:p>
            <a:pPr lvl="1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D5DCB9E-3C6F-7E96-B38C-00AA36839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r="24991" b="7451"/>
          <a:stretch>
            <a:fillRect/>
          </a:stretch>
        </p:blipFill>
        <p:spPr>
          <a:xfrm>
            <a:off x="10330503" y="1463922"/>
            <a:ext cx="1453058" cy="4572000"/>
          </a:xfrm>
          <a:prstGeom prst="rect">
            <a:avLst/>
          </a:prstGeom>
        </p:spPr>
      </p:pic>
      <p:pic>
        <p:nvPicPr>
          <p:cNvPr id="16" name="Picture 2" descr="https://pngimg.com/uploads/student/student_PNG62542.png">
            <a:extLst>
              <a:ext uri="{FF2B5EF4-FFF2-40B4-BE49-F238E27FC236}">
                <a16:creationId xmlns:a16="http://schemas.microsoft.com/office/drawing/2014/main" id="{A2B7C295-8664-7FF1-2BBA-5E33E5685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7" r="34354"/>
          <a:stretch>
            <a:fillRect/>
          </a:stretch>
        </p:blipFill>
        <p:spPr bwMode="auto">
          <a:xfrm>
            <a:off x="6612361" y="1566786"/>
            <a:ext cx="1720494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images.vexels.com/media/users/3/128199/isolated/preview/b354bc4707224bd3d15b9ae36eca70c0-male-student-cartoon-by-vexels.png">
            <a:extLst>
              <a:ext uri="{FF2B5EF4-FFF2-40B4-BE49-F238E27FC236}">
                <a16:creationId xmlns:a16="http://schemas.microsoft.com/office/drawing/2014/main" id="{684B14F5-B378-FD37-6001-26E63609A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1" t="2637" r="28971" b="3353"/>
          <a:stretch>
            <a:fillRect/>
          </a:stretch>
        </p:blipFill>
        <p:spPr bwMode="auto">
          <a:xfrm>
            <a:off x="8296994" y="1463922"/>
            <a:ext cx="1899844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60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Attribute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7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06B7C6A-30BC-1464-A8DB-047DD5CF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276" y="1006220"/>
            <a:ext cx="11387490" cy="5225440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is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details about an entity.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attribute is represented by an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containing name of an attribute.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of Student are: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No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Backlogs</a:t>
            </a:r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CD74D0-93F8-00BA-0EF6-144652F8B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r="24991" b="7451"/>
          <a:stretch>
            <a:fillRect/>
          </a:stretch>
        </p:blipFill>
        <p:spPr>
          <a:xfrm>
            <a:off x="5141398" y="2584907"/>
            <a:ext cx="967605" cy="2760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A35462-8A4F-3704-BDCC-D438E4EEF205}"/>
              </a:ext>
            </a:extLst>
          </p:cNvPr>
          <p:cNvSpPr txBox="1"/>
          <p:nvPr/>
        </p:nvSpPr>
        <p:spPr>
          <a:xfrm>
            <a:off x="10348282" y="4211674"/>
            <a:ext cx="93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Symbol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266AEE-A34A-1073-192F-2C780D51D42E}"/>
              </a:ext>
            </a:extLst>
          </p:cNvPr>
          <p:cNvSpPr/>
          <p:nvPr/>
        </p:nvSpPr>
        <p:spPr>
          <a:xfrm>
            <a:off x="9862463" y="3176339"/>
            <a:ext cx="1907788" cy="788831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Attribute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458766-4B29-8D1A-88AB-8B652FF089D4}"/>
              </a:ext>
            </a:extLst>
          </p:cNvPr>
          <p:cNvSpPr/>
          <p:nvPr/>
        </p:nvSpPr>
        <p:spPr>
          <a:xfrm>
            <a:off x="7534310" y="3700386"/>
            <a:ext cx="1620996" cy="69595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Student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3B7DF3-EB7C-D94F-AB16-6828FBD121A1}"/>
              </a:ext>
            </a:extLst>
          </p:cNvPr>
          <p:cNvCxnSpPr>
            <a:stCxn id="18" idx="4"/>
            <a:endCxn id="13" idx="0"/>
          </p:cNvCxnSpPr>
          <p:nvPr/>
        </p:nvCxnSpPr>
        <p:spPr>
          <a:xfrm>
            <a:off x="7376076" y="3198752"/>
            <a:ext cx="968732" cy="50163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11364C8-E7A4-715A-7BD8-F7B200A245F5}"/>
              </a:ext>
            </a:extLst>
          </p:cNvPr>
          <p:cNvSpPr/>
          <p:nvPr/>
        </p:nvSpPr>
        <p:spPr>
          <a:xfrm>
            <a:off x="6677800" y="2694020"/>
            <a:ext cx="1396551" cy="504732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RollNo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FEC8E4-3579-0847-B491-94CBE4C2579B}"/>
              </a:ext>
            </a:extLst>
          </p:cNvPr>
          <p:cNvCxnSpPr>
            <a:stCxn id="20" idx="4"/>
            <a:endCxn id="13" idx="0"/>
          </p:cNvCxnSpPr>
          <p:nvPr/>
        </p:nvCxnSpPr>
        <p:spPr>
          <a:xfrm flipH="1">
            <a:off x="8344808" y="3176341"/>
            <a:ext cx="649391" cy="52404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44347D6-F6A4-4B07-69C8-F57BB1C35EAD}"/>
              </a:ext>
            </a:extLst>
          </p:cNvPr>
          <p:cNvSpPr/>
          <p:nvPr/>
        </p:nvSpPr>
        <p:spPr>
          <a:xfrm>
            <a:off x="8295923" y="2671609"/>
            <a:ext cx="1396551" cy="504732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27440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8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6FA-D797-3EDD-C3F7-62C35E7A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Relationship</a:t>
            </a:r>
            <a:endParaRPr lang="en-NP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DBD-238D-EA43-EDDD-63C8CDF7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350-02A9-0971-E211-F0E330C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73F1-A3A3-3AF0-0484-6E7B0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8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80BD24-21B4-2E37-C5F4-029811B04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025" y="954887"/>
            <a:ext cx="11171361" cy="5590565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is an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(connection) between several entities.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should be placed between two entities and a line connecting it to an entity.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relationship is represented by a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diamond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containing relationship's name.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130B8204-78FD-8A69-E7A7-A2EF9CB9947D}"/>
              </a:ext>
            </a:extLst>
          </p:cNvPr>
          <p:cNvSpPr/>
          <p:nvPr/>
        </p:nvSpPr>
        <p:spPr>
          <a:xfrm>
            <a:off x="3295975" y="2984278"/>
            <a:ext cx="2905926" cy="1004252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Relationship 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42DD3E-6F83-382C-F750-40D6A0D02850}"/>
              </a:ext>
            </a:extLst>
          </p:cNvPr>
          <p:cNvSpPr txBox="1"/>
          <p:nvPr/>
        </p:nvSpPr>
        <p:spPr>
          <a:xfrm>
            <a:off x="4289747" y="3999161"/>
            <a:ext cx="91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Symbol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F94E5B-2981-8CC9-2E66-910C81B58CF8}"/>
              </a:ext>
            </a:extLst>
          </p:cNvPr>
          <p:cNvSpPr/>
          <p:nvPr/>
        </p:nvSpPr>
        <p:spPr>
          <a:xfrm>
            <a:off x="1443807" y="4644937"/>
            <a:ext cx="159023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F6689C-60D3-E6C4-C354-50F1695504DF}"/>
              </a:ext>
            </a:extLst>
          </p:cNvPr>
          <p:cNvSpPr/>
          <p:nvPr/>
        </p:nvSpPr>
        <p:spPr>
          <a:xfrm>
            <a:off x="6623784" y="4644937"/>
            <a:ext cx="159023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A4E4121B-3463-A1C8-23A3-DC9326C92D9F}"/>
              </a:ext>
            </a:extLst>
          </p:cNvPr>
          <p:cNvSpPr/>
          <p:nvPr/>
        </p:nvSpPr>
        <p:spPr>
          <a:xfrm>
            <a:off x="4019393" y="4570913"/>
            <a:ext cx="1614697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Issue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362FC7-314B-3526-C3C5-CC15B47CB34D}"/>
              </a:ext>
            </a:extLst>
          </p:cNvPr>
          <p:cNvCxnSpPr>
            <a:cxnSpLocks/>
          </p:cNvCxnSpPr>
          <p:nvPr/>
        </p:nvCxnSpPr>
        <p:spPr>
          <a:xfrm flipV="1">
            <a:off x="5690138" y="5017229"/>
            <a:ext cx="825706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2D5762-F32A-88E6-C10F-BA0CD704818F}"/>
              </a:ext>
            </a:extLst>
          </p:cNvPr>
          <p:cNvCxnSpPr>
            <a:cxnSpLocks/>
          </p:cNvCxnSpPr>
          <p:nvPr/>
        </p:nvCxnSpPr>
        <p:spPr>
          <a:xfrm flipV="1">
            <a:off x="3084087" y="5017229"/>
            <a:ext cx="825706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5517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B18C-AD6C-8744-5320-4692B4F1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NP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E-R diagram of Library Management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DFD87-4515-FABF-06E2-CC350B4B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9BD-A5CC-4963-95C5-979429D6DEC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8FE41-D16B-F80B-B4DD-680FDA6F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Database, Week-3, Lecture: Copy-right of the images not claimed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4A633-FFC4-C8E9-651A-FFD4AE24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37DFE2-E238-BBCA-0F54-575E7ED8CA5A}"/>
              </a:ext>
            </a:extLst>
          </p:cNvPr>
          <p:cNvSpPr/>
          <p:nvPr/>
        </p:nvSpPr>
        <p:spPr>
          <a:xfrm>
            <a:off x="2954801" y="3024112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58FE6A-6747-8BDA-60B9-175C59349A61}"/>
              </a:ext>
            </a:extLst>
          </p:cNvPr>
          <p:cNvSpPr/>
          <p:nvPr/>
        </p:nvSpPr>
        <p:spPr>
          <a:xfrm>
            <a:off x="8134778" y="3019756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40141EAB-AA87-DBF4-D643-CD819A61E89A}"/>
              </a:ext>
            </a:extLst>
          </p:cNvPr>
          <p:cNvSpPr/>
          <p:nvPr/>
        </p:nvSpPr>
        <p:spPr>
          <a:xfrm>
            <a:off x="5528727" y="2945732"/>
            <a:ext cx="1724298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Issue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F6BD7-6F84-449A-BB81-30AEAADA0238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7253025" y="3392047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01CB1D-44CE-5AB0-A6C7-4208ED353F86}"/>
              </a:ext>
            </a:extLst>
          </p:cNvPr>
          <p:cNvCxnSpPr/>
          <p:nvPr/>
        </p:nvCxnSpPr>
        <p:spPr>
          <a:xfrm>
            <a:off x="4646974" y="3392047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474C36-B8C8-35A0-1342-FF1B3B8A0B0A}"/>
              </a:ext>
            </a:extLst>
          </p:cNvPr>
          <p:cNvCxnSpPr>
            <a:stCxn id="13" idx="4"/>
            <a:endCxn id="7" idx="0"/>
          </p:cNvCxnSpPr>
          <p:nvPr/>
        </p:nvCxnSpPr>
        <p:spPr>
          <a:xfrm>
            <a:off x="2840498" y="2588139"/>
            <a:ext cx="963389" cy="4359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2EE828B-DA3B-7E1B-8243-02C8D8CDA073}"/>
              </a:ext>
            </a:extLst>
          </p:cNvPr>
          <p:cNvSpPr/>
          <p:nvPr/>
        </p:nvSpPr>
        <p:spPr>
          <a:xfrm>
            <a:off x="2108978" y="2165229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err="1">
                <a:solidFill>
                  <a:schemeClr val="tx1"/>
                </a:solidFill>
              </a:rPr>
              <a:t>RollNo</a:t>
            </a:r>
            <a:endParaRPr lang="en-US" u="sng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D31B51-75A1-37D6-A98A-F643140BDD41}"/>
              </a:ext>
            </a:extLst>
          </p:cNvPr>
          <p:cNvCxnSpPr>
            <a:stCxn id="15" idx="4"/>
            <a:endCxn id="7" idx="0"/>
          </p:cNvCxnSpPr>
          <p:nvPr/>
        </p:nvCxnSpPr>
        <p:spPr>
          <a:xfrm flipH="1">
            <a:off x="3803887" y="2565728"/>
            <a:ext cx="654734" cy="4583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B0DDA5B-8FEC-B4DA-D285-6B9513F2CE6A}"/>
              </a:ext>
            </a:extLst>
          </p:cNvPr>
          <p:cNvSpPr/>
          <p:nvPr/>
        </p:nvSpPr>
        <p:spPr>
          <a:xfrm>
            <a:off x="3727101" y="2142818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C53A7D-0855-8017-EED6-149DC455BE65}"/>
              </a:ext>
            </a:extLst>
          </p:cNvPr>
          <p:cNvCxnSpPr/>
          <p:nvPr/>
        </p:nvCxnSpPr>
        <p:spPr>
          <a:xfrm flipH="1">
            <a:off x="2973087" y="3764339"/>
            <a:ext cx="830800" cy="40487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53C29A7-D685-8C1F-67D8-A6A90156BCFD}"/>
              </a:ext>
            </a:extLst>
          </p:cNvPr>
          <p:cNvSpPr/>
          <p:nvPr/>
        </p:nvSpPr>
        <p:spPr>
          <a:xfrm>
            <a:off x="2223281" y="4174923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4649BB-5851-12D8-5634-B0B41A290C43}"/>
              </a:ext>
            </a:extLst>
          </p:cNvPr>
          <p:cNvSpPr/>
          <p:nvPr/>
        </p:nvSpPr>
        <p:spPr>
          <a:xfrm>
            <a:off x="3859632" y="4187744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Sem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DB9DD0-468C-9716-2AF2-EA1059FA5F8B}"/>
              </a:ext>
            </a:extLst>
          </p:cNvPr>
          <p:cNvCxnSpPr>
            <a:stCxn id="7" idx="2"/>
            <a:endCxn id="18" idx="0"/>
          </p:cNvCxnSpPr>
          <p:nvPr/>
        </p:nvCxnSpPr>
        <p:spPr>
          <a:xfrm>
            <a:off x="3803887" y="3768695"/>
            <a:ext cx="787265" cy="41904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628484-33D3-1822-A81F-F26804BBBF53}"/>
              </a:ext>
            </a:extLst>
          </p:cNvPr>
          <p:cNvCxnSpPr>
            <a:stCxn id="21" idx="4"/>
          </p:cNvCxnSpPr>
          <p:nvPr/>
        </p:nvCxnSpPr>
        <p:spPr>
          <a:xfrm>
            <a:off x="8082263" y="2584126"/>
            <a:ext cx="963389" cy="4359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49478AE-6EF5-09A2-2F67-22E9388CDDF1}"/>
              </a:ext>
            </a:extLst>
          </p:cNvPr>
          <p:cNvSpPr/>
          <p:nvPr/>
        </p:nvSpPr>
        <p:spPr>
          <a:xfrm>
            <a:off x="7350743" y="2161216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err="1">
                <a:solidFill>
                  <a:schemeClr val="tx1"/>
                </a:solidFill>
              </a:rPr>
              <a:t>BookNo</a:t>
            </a:r>
            <a:endParaRPr lang="en-US" u="sng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DC2FA3-CBBF-DEAD-3918-E666D0157133}"/>
              </a:ext>
            </a:extLst>
          </p:cNvPr>
          <p:cNvCxnSpPr>
            <a:stCxn id="23" idx="4"/>
          </p:cNvCxnSpPr>
          <p:nvPr/>
        </p:nvCxnSpPr>
        <p:spPr>
          <a:xfrm flipH="1">
            <a:off x="9045652" y="2561715"/>
            <a:ext cx="654734" cy="4583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030DF93-520F-AC76-0CE3-F4B55747D2C5}"/>
              </a:ext>
            </a:extLst>
          </p:cNvPr>
          <p:cNvSpPr/>
          <p:nvPr/>
        </p:nvSpPr>
        <p:spPr>
          <a:xfrm>
            <a:off x="8968866" y="2138805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7E228A-C301-99C2-5625-CB0927A9D083}"/>
              </a:ext>
            </a:extLst>
          </p:cNvPr>
          <p:cNvCxnSpPr/>
          <p:nvPr/>
        </p:nvCxnSpPr>
        <p:spPr>
          <a:xfrm flipH="1">
            <a:off x="8214852" y="3760326"/>
            <a:ext cx="830800" cy="40487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2F162CC-96B0-85E4-058D-53B4AD1A5304}"/>
              </a:ext>
            </a:extLst>
          </p:cNvPr>
          <p:cNvSpPr/>
          <p:nvPr/>
        </p:nvSpPr>
        <p:spPr>
          <a:xfrm>
            <a:off x="7465046" y="4170910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Author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67F8516-3A8B-3232-E775-389AE4092473}"/>
              </a:ext>
            </a:extLst>
          </p:cNvPr>
          <p:cNvSpPr/>
          <p:nvPr/>
        </p:nvSpPr>
        <p:spPr>
          <a:xfrm>
            <a:off x="9101397" y="4183731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Price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A550F5D-C2D9-6776-B2A7-415FE4C8C40A}"/>
              </a:ext>
            </a:extLst>
          </p:cNvPr>
          <p:cNvCxnSpPr>
            <a:endCxn id="26" idx="0"/>
          </p:cNvCxnSpPr>
          <p:nvPr/>
        </p:nvCxnSpPr>
        <p:spPr>
          <a:xfrm>
            <a:off x="9045652" y="3764682"/>
            <a:ext cx="787265" cy="41904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8" name="Rounded Rectangular Callout 27">
            <a:extLst>
              <a:ext uri="{FF2B5EF4-FFF2-40B4-BE49-F238E27FC236}">
                <a16:creationId xmlns:a16="http://schemas.microsoft.com/office/drawing/2014/main" id="{B0CCB9D7-C1AF-2AE3-B3F6-3709EB2E4BD5}"/>
              </a:ext>
            </a:extLst>
          </p:cNvPr>
          <p:cNvSpPr/>
          <p:nvPr/>
        </p:nvSpPr>
        <p:spPr>
          <a:xfrm>
            <a:off x="2238690" y="1453005"/>
            <a:ext cx="1368000" cy="457200"/>
          </a:xfrm>
          <a:prstGeom prst="wedgeRoundRectCallout">
            <a:avLst>
              <a:gd name="adj1" fmla="val -30669"/>
              <a:gd name="adj2" fmla="val 108681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14EAA5D8-49BA-855A-B79A-F5C1004CAE46}"/>
              </a:ext>
            </a:extLst>
          </p:cNvPr>
          <p:cNvSpPr/>
          <p:nvPr/>
        </p:nvSpPr>
        <p:spPr>
          <a:xfrm>
            <a:off x="7291437" y="1453005"/>
            <a:ext cx="1368000" cy="457200"/>
          </a:xfrm>
          <a:prstGeom prst="wedgeRoundRectCallout">
            <a:avLst>
              <a:gd name="adj1" fmla="val 28747"/>
              <a:gd name="adj2" fmla="val 105904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0C2ED28-66FE-3F94-8902-513619099189}"/>
              </a:ext>
            </a:extLst>
          </p:cNvPr>
          <p:cNvSpPr/>
          <p:nvPr/>
        </p:nvSpPr>
        <p:spPr>
          <a:xfrm>
            <a:off x="5696414" y="4122328"/>
            <a:ext cx="1412988" cy="4572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Entities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208F1F-9D15-6BD6-1167-965B8D30402E}"/>
              </a:ext>
            </a:extLst>
          </p:cNvPr>
          <p:cNvCxnSpPr/>
          <p:nvPr/>
        </p:nvCxnSpPr>
        <p:spPr>
          <a:xfrm flipV="1">
            <a:off x="6917384" y="3768698"/>
            <a:ext cx="1217394" cy="62343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CE19855-8351-9F53-5E59-704691F41F3D}"/>
              </a:ext>
            </a:extLst>
          </p:cNvPr>
          <p:cNvCxnSpPr/>
          <p:nvPr/>
        </p:nvCxnSpPr>
        <p:spPr>
          <a:xfrm flipH="1" flipV="1">
            <a:off x="4655758" y="3764340"/>
            <a:ext cx="1220970" cy="57986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C89577E-AB26-C8E7-A5ED-A3CE60B58C3A}"/>
              </a:ext>
            </a:extLst>
          </p:cNvPr>
          <p:cNvSpPr/>
          <p:nvPr/>
        </p:nvSpPr>
        <p:spPr>
          <a:xfrm>
            <a:off x="5659356" y="1677208"/>
            <a:ext cx="1463040" cy="4572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Attributes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9359BB7-4424-2E2B-EAC5-11483AB928D0}"/>
              </a:ext>
            </a:extLst>
          </p:cNvPr>
          <p:cNvCxnSpPr>
            <a:endCxn id="21" idx="2"/>
          </p:cNvCxnSpPr>
          <p:nvPr/>
        </p:nvCxnSpPr>
        <p:spPr>
          <a:xfrm>
            <a:off x="7001505" y="2027614"/>
            <a:ext cx="349238" cy="34505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75B81A-158B-FF7E-E5DD-0F08E610CE0A}"/>
              </a:ext>
            </a:extLst>
          </p:cNvPr>
          <p:cNvCxnSpPr>
            <a:endCxn id="15" idx="6"/>
          </p:cNvCxnSpPr>
          <p:nvPr/>
        </p:nvCxnSpPr>
        <p:spPr>
          <a:xfrm flipH="1">
            <a:off x="5190141" y="2028681"/>
            <a:ext cx="567475" cy="32559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A6FEE79-E0F3-784C-9310-295413EC8F95}"/>
              </a:ext>
            </a:extLst>
          </p:cNvPr>
          <p:cNvSpPr/>
          <p:nvPr/>
        </p:nvSpPr>
        <p:spPr>
          <a:xfrm>
            <a:off x="5468561" y="2215005"/>
            <a:ext cx="1828800" cy="4572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Relationship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6FCFBC-5454-C004-186D-51BB092CB741}"/>
              </a:ext>
            </a:extLst>
          </p:cNvPr>
          <p:cNvCxnSpPr/>
          <p:nvPr/>
        </p:nvCxnSpPr>
        <p:spPr>
          <a:xfrm>
            <a:off x="6382961" y="2583304"/>
            <a:ext cx="7915" cy="36576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ular Callout 37">
            <a:extLst>
              <a:ext uri="{FF2B5EF4-FFF2-40B4-BE49-F238E27FC236}">
                <a16:creationId xmlns:a16="http://schemas.microsoft.com/office/drawing/2014/main" id="{A1AD3F97-9872-BD29-A26A-0A151D6DCA04}"/>
              </a:ext>
            </a:extLst>
          </p:cNvPr>
          <p:cNvSpPr/>
          <p:nvPr/>
        </p:nvSpPr>
        <p:spPr>
          <a:xfrm>
            <a:off x="2548961" y="5037952"/>
            <a:ext cx="7668000" cy="1188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2400">
                <a:solidFill>
                  <a:schemeClr val="lt1"/>
                </a:solidFill>
              </a:rPr>
              <a:t>Each and every entity must have one primary key attribute.</a:t>
            </a:r>
          </a:p>
          <a:p>
            <a:pPr algn="ctr"/>
            <a:r>
              <a:rPr lang="en-GB" sz="2400">
                <a:solidFill>
                  <a:schemeClr val="lt1"/>
                </a:solidFill>
              </a:rPr>
              <a:t>Relationship between 2 entities is called binary relationship.</a:t>
            </a:r>
            <a:endParaRPr lang="en-US"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77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5" grpId="0" animBg="1"/>
      <p:bldP spid="17" grpId="0" animBg="1"/>
      <p:bldP spid="18" grpId="0" animBg="1"/>
      <p:bldP spid="21" grpId="0" animBg="1"/>
      <p:bldP spid="23" grpId="0" animBg="1"/>
      <p:bldP spid="25" grpId="0" animBg="1"/>
      <p:bldP spid="26" grpId="0" animBg="1"/>
      <p:bldP spid="28" grpId="0" animBg="1"/>
      <p:bldP spid="29" grpId="0" animBg="1"/>
      <p:bldP spid="30" grpId="0"/>
      <p:bldP spid="33" grpId="0"/>
      <p:bldP spid="36" grpId="0"/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14496</TotalTime>
  <Words>3550</Words>
  <Application>Microsoft Macintosh PowerPoint</Application>
  <PresentationFormat>Widescreen</PresentationFormat>
  <Paragraphs>912</Paragraphs>
  <Slides>49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Times New Roman</vt:lpstr>
      <vt:lpstr>Office Theme</vt:lpstr>
      <vt:lpstr>Clip</vt:lpstr>
      <vt:lpstr>PowerPoint Presentation</vt:lpstr>
      <vt:lpstr>Introduction to Data Model</vt:lpstr>
      <vt:lpstr>What’s in it for you?</vt:lpstr>
      <vt:lpstr>1. Basic concept of E-R diagram</vt:lpstr>
      <vt:lpstr>1.1. Entity</vt:lpstr>
      <vt:lpstr>1.1. Entity Set</vt:lpstr>
      <vt:lpstr>2.1. Attribute</vt:lpstr>
      <vt:lpstr>2.2. Relationship</vt:lpstr>
      <vt:lpstr>2.3. E-R diagram of Library Management System</vt:lpstr>
      <vt:lpstr>2.4. Ternary Relationship</vt:lpstr>
      <vt:lpstr>3. Types of Attributes</vt:lpstr>
      <vt:lpstr>3. Types of Attributes(cont..)</vt:lpstr>
      <vt:lpstr>3. Types of Attributes(cont..)</vt:lpstr>
      <vt:lpstr>3.1. Entity with all types of Attribute</vt:lpstr>
      <vt:lpstr>3.2. Descriptive Attribute</vt:lpstr>
      <vt:lpstr>3.3. Role</vt:lpstr>
      <vt:lpstr>3.4. Recursive Relationship Set</vt:lpstr>
      <vt:lpstr>4. Mapping Cardinality (Cardinality Constraints)</vt:lpstr>
      <vt:lpstr>4.1. One-to-One relationship (1 - 1)</vt:lpstr>
      <vt:lpstr>4.1. One-to-Many relationship (1 - N)</vt:lpstr>
      <vt:lpstr>4.1. Many-to-One relationship (N - 1)</vt:lpstr>
      <vt:lpstr>4.1. Many-to-Many relationship (N - N)</vt:lpstr>
      <vt:lpstr>5. Participation Constraints</vt:lpstr>
      <vt:lpstr>6. Weak Entity Set</vt:lpstr>
      <vt:lpstr>6.1. Week Entity Set</vt:lpstr>
      <vt:lpstr>7. Superclass v/s Subclass</vt:lpstr>
      <vt:lpstr>8. Generalization v/s Specialization</vt:lpstr>
      <vt:lpstr>8. Generalization v/s Specialization</vt:lpstr>
      <vt:lpstr>8.1. Generalization &amp; Specialization Example</vt:lpstr>
      <vt:lpstr>9. Limitation of E-R diagram</vt:lpstr>
      <vt:lpstr>9. Limitation of E-R diagram(cont..)</vt:lpstr>
      <vt:lpstr>10. E-R diagram of Hospital Management System</vt:lpstr>
      <vt:lpstr>11. Reduce the E-R diagram to database schema</vt:lpstr>
      <vt:lpstr>11. Reduce the E-R diagram to database schema</vt:lpstr>
      <vt:lpstr>11. Reduce the E-R diagram to database schema</vt:lpstr>
      <vt:lpstr>11. Reduce the E-R diagram to database schema</vt:lpstr>
      <vt:lpstr>11. Reduce the E-R diagram to database schema</vt:lpstr>
      <vt:lpstr>12. Summary of Symbols used in E-R diagram</vt:lpstr>
      <vt:lpstr>12. Summary of Symbols used in E-R diagram</vt:lpstr>
      <vt:lpstr>13. What is Data Models?</vt:lpstr>
      <vt:lpstr>13.1. Types of Database Models</vt:lpstr>
      <vt:lpstr>13.1. Hierarchical Model</vt:lpstr>
      <vt:lpstr>13.2. Network Model</vt:lpstr>
      <vt:lpstr>13.3. Entity-relationship Model</vt:lpstr>
      <vt:lpstr>13.4. Relation Model</vt:lpstr>
      <vt:lpstr>13.5. Object-oriented database Model</vt:lpstr>
      <vt:lpstr>Challenge Question</vt:lpstr>
      <vt:lpstr>In Workshop</vt:lpstr>
      <vt:lpstr>At the end…….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and Descriptive Statistics for Exploring Data</dc:title>
  <dc:creator>Anmol adhi</dc:creator>
  <cp:lastModifiedBy>Adhikari, Anmol</cp:lastModifiedBy>
  <cp:revision>169</cp:revision>
  <dcterms:created xsi:type="dcterms:W3CDTF">2022-11-03T06:46:28Z</dcterms:created>
  <dcterms:modified xsi:type="dcterms:W3CDTF">2023-07-05T07:25:54Z</dcterms:modified>
</cp:coreProperties>
</file>