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6" r:id="rId2"/>
    <p:sldId id="256" r:id="rId3"/>
    <p:sldId id="257" r:id="rId4"/>
    <p:sldId id="321" r:id="rId5"/>
    <p:sldId id="346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15" r:id="rId31"/>
    <p:sldId id="303" r:id="rId32"/>
    <p:sldId id="30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0" autoAdjust="0"/>
    <p:restoredTop sz="78639"/>
  </p:normalViewPr>
  <p:slideViewPr>
    <p:cSldViewPr snapToGrid="0">
      <p:cViewPr varScale="1">
        <p:scale>
          <a:sx n="128" d="100"/>
          <a:sy n="128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Concepts and Technologies of AI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74027-AC0E-4577-BCC7-DC34F4110523}" type="datetime1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20E46-1D6C-4CBE-ABF5-8C27209E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6447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Concepts and Technologies of AI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47609-FB22-40EE-9AC3-368EB55F9D0B}" type="datetime1">
              <a:rPr lang="en-US" smtClean="0"/>
              <a:t>7/11/23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5FB83-46FC-46AD-B301-5422E16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509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FB83-46FC-46AD-B301-5422E168EDC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113CC0F-6DA9-4EA3-B922-EDA4E1481702}" type="datetime1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Concepts and Technologies of AI</a:t>
            </a:r>
          </a:p>
        </p:txBody>
      </p:sp>
    </p:spTree>
    <p:extLst>
      <p:ext uri="{BB962C8B-B14F-4D97-AF65-F5344CB8AC3E}">
        <p14:creationId xmlns:p14="http://schemas.microsoft.com/office/powerpoint/2010/main" val="51710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Concepts and Technologies of AI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D846051-2EA4-46BF-AB24-A3C3FA5DE063}" type="datetime1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E5FB83-46FC-46AD-B301-5422E168ED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1519-B81B-4122-8E46-C1CC8C0334E6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D536-BA3E-42CC-BF0C-6476DCC839F8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E040-1A20-444E-ADF4-962B82BB5C9D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2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B66E-A752-4A00-8223-EA7D29A0F7BA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DAAB-2352-436B-A8C2-ACBC05865704}" type="datetime1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F5-8D03-44B8-8867-9DCFFFDFD92A}" type="datetime1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9D7-788E-4C4A-B07F-E17417E1432D}" type="datetime1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1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469-1683-4567-A3A0-752546AF6AA1}" type="datetime1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1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CC69-90E2-44FD-BCD4-8FEA87ED5EB6}" type="datetime1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751B-E6AA-4D3F-8342-10D7135CE962}" type="datetime1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F2588-CC07-4AAE-BC20-023CF3F7782B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9D7-788E-4C4A-B07F-E17417E1432D}" type="datetime1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911" y="2010858"/>
            <a:ext cx="10515600" cy="2490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4DB001 - Database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Week-04, Lecture-04</a:t>
            </a:r>
          </a:p>
        </p:txBody>
      </p:sp>
    </p:spTree>
    <p:extLst>
      <p:ext uri="{BB962C8B-B14F-4D97-AF65-F5344CB8AC3E}">
        <p14:creationId xmlns:p14="http://schemas.microsoft.com/office/powerpoint/2010/main" val="2400650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Use-Case Modeling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E9494-9C54-F2A0-FAFD-079ADAD07243}"/>
              </a:ext>
            </a:extLst>
          </p:cNvPr>
          <p:cNvSpPr txBox="1"/>
          <p:nvPr/>
        </p:nvSpPr>
        <p:spPr>
          <a:xfrm>
            <a:off x="838199" y="1343818"/>
            <a:ext cx="10515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use-case modeling, the system is looked upon as a black box whose boundaries are defined by its functionality to external stimuli.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description of the use-case is usually given in plain text. A popular notation promoted by UML is the stick figure notation.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investigate the details of text representation later. Both visual and text representation are needed for a complete view.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use-case model represents the use-case view of the system. A use-case view of a system may consist of many Use-case diagrams.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use-case diagram shows (the system), </a:t>
            </a:r>
            <a:r>
              <a:rPr lang="en-US" altLang="en-N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actors, the use-cases and the relationship among them</a:t>
            </a: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268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Components of Use-case Model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BA439BCD-7C2F-D97A-5269-C1E51D733E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6756" y="1343818"/>
            <a:ext cx="8229600" cy="4525963"/>
          </a:xfrm>
        </p:spPr>
        <p:txBody>
          <a:bodyPr/>
          <a:lstStyle/>
          <a:p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 of a Use-case model are:</a:t>
            </a:r>
          </a:p>
          <a:p>
            <a:pPr lvl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Modeled</a:t>
            </a:r>
          </a:p>
          <a:p>
            <a:pPr lvl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</a:t>
            </a:r>
          </a:p>
          <a:p>
            <a:pPr lvl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Use-cases </a:t>
            </a:r>
          </a:p>
          <a:p>
            <a:pPr lvl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</a:p>
          <a:p>
            <a:pPr lvl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 lvl="1"/>
            <a:r>
              <a:rPr lang="en-US" alt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  <a:p>
            <a:pPr>
              <a:buFont typeface="Wingdings" pitchFamily="2" charset="2"/>
              <a:buNone/>
            </a:pPr>
            <a:endParaRPr lang="en-US" altLang="en-NP" dirty="0"/>
          </a:p>
        </p:txBody>
      </p:sp>
      <p:pic>
        <p:nvPicPr>
          <p:cNvPr id="8" name="Google Shape;166;p49">
            <a:extLst>
              <a:ext uri="{FF2B5EF4-FFF2-40B4-BE49-F238E27FC236}">
                <a16:creationId xmlns:a16="http://schemas.microsoft.com/office/drawing/2014/main" id="{B19FAEBA-3198-915A-12DE-B5C496FC90E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1984" y="1758421"/>
            <a:ext cx="7594600" cy="4432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74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Example of Use-case diagram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12</a:t>
            </a:fld>
            <a:endParaRPr lang="en-US"/>
          </a:p>
        </p:txBody>
      </p:sp>
      <p:pic>
        <p:nvPicPr>
          <p:cNvPr id="11" name="Google Shape;173;p48">
            <a:extLst>
              <a:ext uri="{FF2B5EF4-FFF2-40B4-BE49-F238E27FC236}">
                <a16:creationId xmlns:a16="http://schemas.microsoft.com/office/drawing/2014/main" id="{5FE74E76-6875-3A44-315D-E0624370E08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5132" y="1757060"/>
            <a:ext cx="8934203" cy="41860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74;p48">
            <a:extLst>
              <a:ext uri="{FF2B5EF4-FFF2-40B4-BE49-F238E27FC236}">
                <a16:creationId xmlns:a16="http://schemas.microsoft.com/office/drawing/2014/main" id="{CAC6D77D-5196-200F-D4FD-8AFE722CDC9A}"/>
              </a:ext>
            </a:extLst>
          </p:cNvPr>
          <p:cNvSpPr/>
          <p:nvPr/>
        </p:nvSpPr>
        <p:spPr>
          <a:xfrm>
            <a:off x="1786404" y="1796096"/>
            <a:ext cx="8952931" cy="410797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86;p48">
            <a:extLst>
              <a:ext uri="{FF2B5EF4-FFF2-40B4-BE49-F238E27FC236}">
                <a16:creationId xmlns:a16="http://schemas.microsoft.com/office/drawing/2014/main" id="{6CEFA7ED-5020-4F29-21AE-AC5319BC54A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40471"/>
            <a:ext cx="1624084" cy="239338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79;p48">
            <a:extLst>
              <a:ext uri="{FF2B5EF4-FFF2-40B4-BE49-F238E27FC236}">
                <a16:creationId xmlns:a16="http://schemas.microsoft.com/office/drawing/2014/main" id="{CAA9008F-C304-B74E-9CE6-EF10864B8E21}"/>
              </a:ext>
            </a:extLst>
          </p:cNvPr>
          <p:cNvSpPr txBox="1"/>
          <p:nvPr/>
        </p:nvSpPr>
        <p:spPr>
          <a:xfrm>
            <a:off x="8610600" y="4364887"/>
            <a:ext cx="20441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View Announcements</a:t>
            </a:r>
            <a:endParaRPr sz="14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83;p48">
            <a:extLst>
              <a:ext uri="{FF2B5EF4-FFF2-40B4-BE49-F238E27FC236}">
                <a16:creationId xmlns:a16="http://schemas.microsoft.com/office/drawing/2014/main" id="{E44B527F-EB4A-8C1A-3916-D83642E1E03E}"/>
              </a:ext>
            </a:extLst>
          </p:cNvPr>
          <p:cNvSpPr txBox="1"/>
          <p:nvPr/>
        </p:nvSpPr>
        <p:spPr>
          <a:xfrm>
            <a:off x="7149383" y="4885851"/>
            <a:ext cx="36086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Usecases</a:t>
            </a:r>
            <a:r>
              <a:rPr lang="en-US" sz="20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= Software features</a:t>
            </a:r>
            <a:endParaRPr sz="2000" b="0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78;p48">
            <a:extLst>
              <a:ext uri="{FF2B5EF4-FFF2-40B4-BE49-F238E27FC236}">
                <a16:creationId xmlns:a16="http://schemas.microsoft.com/office/drawing/2014/main" id="{998F9A7D-70EC-DE15-EBB1-DEE7C0E2F4A3}"/>
              </a:ext>
            </a:extLst>
          </p:cNvPr>
          <p:cNvSpPr/>
          <p:nvPr/>
        </p:nvSpPr>
        <p:spPr>
          <a:xfrm>
            <a:off x="8566641" y="4029056"/>
            <a:ext cx="2088108" cy="887105"/>
          </a:xfrm>
          <a:prstGeom prst="ellipse">
            <a:avLst/>
          </a:prstGeom>
          <a:noFill/>
          <a:ln w="25400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81;p48">
            <a:extLst>
              <a:ext uri="{FF2B5EF4-FFF2-40B4-BE49-F238E27FC236}">
                <a16:creationId xmlns:a16="http://schemas.microsoft.com/office/drawing/2014/main" id="{A5426526-FBF7-AA6A-E372-186136831E5C}"/>
              </a:ext>
            </a:extLst>
          </p:cNvPr>
          <p:cNvSpPr txBox="1"/>
          <p:nvPr/>
        </p:nvSpPr>
        <p:spPr>
          <a:xfrm>
            <a:off x="4038600" y="3937917"/>
            <a:ext cx="16850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Join Google meet</a:t>
            </a:r>
            <a:endParaRPr sz="14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0;p48">
            <a:extLst>
              <a:ext uri="{FF2B5EF4-FFF2-40B4-BE49-F238E27FC236}">
                <a16:creationId xmlns:a16="http://schemas.microsoft.com/office/drawing/2014/main" id="{44DD7FA8-0523-F2A0-D2EB-145CDEBC8BEF}"/>
              </a:ext>
            </a:extLst>
          </p:cNvPr>
          <p:cNvSpPr txBox="1"/>
          <p:nvPr/>
        </p:nvSpPr>
        <p:spPr>
          <a:xfrm>
            <a:off x="4972125" y="4841404"/>
            <a:ext cx="19239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Post Announcement</a:t>
            </a:r>
            <a:endParaRPr sz="14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84;p48">
            <a:extLst>
              <a:ext uri="{FF2B5EF4-FFF2-40B4-BE49-F238E27FC236}">
                <a16:creationId xmlns:a16="http://schemas.microsoft.com/office/drawing/2014/main" id="{FCFB2AA3-7A3B-768D-4B11-82F82780E520}"/>
              </a:ext>
            </a:extLst>
          </p:cNvPr>
          <p:cNvCxnSpPr/>
          <p:nvPr/>
        </p:nvCxnSpPr>
        <p:spPr>
          <a:xfrm flipH="1">
            <a:off x="7436084" y="4537851"/>
            <a:ext cx="1160100" cy="348000"/>
          </a:xfrm>
          <a:prstGeom prst="straightConnector1">
            <a:avLst/>
          </a:prstGeom>
          <a:noFill/>
          <a:ln w="38100" cap="flat" cmpd="sng">
            <a:solidFill>
              <a:srgbClr val="16AB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77;p48">
            <a:extLst>
              <a:ext uri="{FF2B5EF4-FFF2-40B4-BE49-F238E27FC236}">
                <a16:creationId xmlns:a16="http://schemas.microsoft.com/office/drawing/2014/main" id="{56EFF327-EAA3-F500-AFD7-3FE053124EF4}"/>
              </a:ext>
            </a:extLst>
          </p:cNvPr>
          <p:cNvSpPr/>
          <p:nvPr/>
        </p:nvSpPr>
        <p:spPr>
          <a:xfrm>
            <a:off x="3982662" y="3724683"/>
            <a:ext cx="1978926" cy="818866"/>
          </a:xfrm>
          <a:prstGeom prst="ellipse">
            <a:avLst/>
          </a:prstGeom>
          <a:noFill/>
          <a:ln w="25400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76;p48">
            <a:extLst>
              <a:ext uri="{FF2B5EF4-FFF2-40B4-BE49-F238E27FC236}">
                <a16:creationId xmlns:a16="http://schemas.microsoft.com/office/drawing/2014/main" id="{838D10F1-EB78-668A-942B-D63819C8367D}"/>
              </a:ext>
            </a:extLst>
          </p:cNvPr>
          <p:cNvSpPr/>
          <p:nvPr/>
        </p:nvSpPr>
        <p:spPr>
          <a:xfrm>
            <a:off x="4817660" y="4708478"/>
            <a:ext cx="2374710" cy="614149"/>
          </a:xfrm>
          <a:prstGeom prst="ellipse">
            <a:avLst/>
          </a:prstGeom>
          <a:noFill/>
          <a:ln w="25400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185;p48">
            <a:extLst>
              <a:ext uri="{FF2B5EF4-FFF2-40B4-BE49-F238E27FC236}">
                <a16:creationId xmlns:a16="http://schemas.microsoft.com/office/drawing/2014/main" id="{80A95A5E-E987-5724-0D0D-B937CDFD27D2}"/>
              </a:ext>
            </a:extLst>
          </p:cNvPr>
          <p:cNvCxnSpPr>
            <a:cxnSpLocks/>
          </p:cNvCxnSpPr>
          <p:nvPr/>
        </p:nvCxnSpPr>
        <p:spPr>
          <a:xfrm flipV="1">
            <a:off x="6844602" y="5188217"/>
            <a:ext cx="502233" cy="44470"/>
          </a:xfrm>
          <a:prstGeom prst="straightConnector1">
            <a:avLst/>
          </a:prstGeom>
          <a:noFill/>
          <a:ln w="38100" cap="flat" cmpd="sng">
            <a:solidFill>
              <a:srgbClr val="16ABE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" name="Google Shape;182;p48">
            <a:extLst>
              <a:ext uri="{FF2B5EF4-FFF2-40B4-BE49-F238E27FC236}">
                <a16:creationId xmlns:a16="http://schemas.microsoft.com/office/drawing/2014/main" id="{0B51AEEA-D3B5-439F-CF93-3DEE6CD100C4}"/>
              </a:ext>
            </a:extLst>
          </p:cNvPr>
          <p:cNvCxnSpPr>
            <a:cxnSpLocks/>
          </p:cNvCxnSpPr>
          <p:nvPr/>
        </p:nvCxnSpPr>
        <p:spPr>
          <a:xfrm>
            <a:off x="5743271" y="4364887"/>
            <a:ext cx="1852941" cy="638827"/>
          </a:xfrm>
          <a:prstGeom prst="straightConnector1">
            <a:avLst/>
          </a:prstGeom>
          <a:noFill/>
          <a:ln w="38100" cap="flat" cmpd="sng">
            <a:solidFill>
              <a:srgbClr val="16ABE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" name="Google Shape;175;p48">
            <a:extLst>
              <a:ext uri="{FF2B5EF4-FFF2-40B4-BE49-F238E27FC236}">
                <a16:creationId xmlns:a16="http://schemas.microsoft.com/office/drawing/2014/main" id="{B7721D23-D24E-674B-1AE0-D9674C4B84E8}"/>
              </a:ext>
            </a:extLst>
          </p:cNvPr>
          <p:cNvSpPr txBox="1"/>
          <p:nvPr/>
        </p:nvSpPr>
        <p:spPr>
          <a:xfrm>
            <a:off x="5200093" y="5955275"/>
            <a:ext cx="21467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System Boundary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190;p48">
            <a:extLst>
              <a:ext uri="{FF2B5EF4-FFF2-40B4-BE49-F238E27FC236}">
                <a16:creationId xmlns:a16="http://schemas.microsoft.com/office/drawing/2014/main" id="{6B5B538A-15B7-5AC8-4E34-A851CEBC6BBD}"/>
              </a:ext>
            </a:extLst>
          </p:cNvPr>
          <p:cNvCxnSpPr/>
          <p:nvPr/>
        </p:nvCxnSpPr>
        <p:spPr>
          <a:xfrm>
            <a:off x="1694598" y="3390210"/>
            <a:ext cx="7258333" cy="649527"/>
          </a:xfrm>
          <a:prstGeom prst="straightConnector1">
            <a:avLst/>
          </a:prstGeom>
          <a:noFill/>
          <a:ln w="9525" cap="flat" cmpd="sng">
            <a:solidFill>
              <a:srgbClr val="16ABE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188;p48">
            <a:extLst>
              <a:ext uri="{FF2B5EF4-FFF2-40B4-BE49-F238E27FC236}">
                <a16:creationId xmlns:a16="http://schemas.microsoft.com/office/drawing/2014/main" id="{43D8AF4D-DAA8-419B-5CE7-4C7DC9CFB664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719619" y="3838311"/>
            <a:ext cx="2263043" cy="295805"/>
          </a:xfrm>
          <a:prstGeom prst="straightConnector1">
            <a:avLst/>
          </a:prstGeom>
          <a:noFill/>
          <a:ln w="9525" cap="flat" cmpd="sng">
            <a:solidFill>
              <a:srgbClr val="16ABE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189;p48">
            <a:extLst>
              <a:ext uri="{FF2B5EF4-FFF2-40B4-BE49-F238E27FC236}">
                <a16:creationId xmlns:a16="http://schemas.microsoft.com/office/drawing/2014/main" id="{5A7278BE-1313-3C84-BFE6-5A6CA92E9E65}"/>
              </a:ext>
            </a:extLst>
          </p:cNvPr>
          <p:cNvCxnSpPr/>
          <p:nvPr/>
        </p:nvCxnSpPr>
        <p:spPr>
          <a:xfrm>
            <a:off x="1719618" y="4299045"/>
            <a:ext cx="3152633" cy="736979"/>
          </a:xfrm>
          <a:prstGeom prst="straightConnector1">
            <a:avLst/>
          </a:prstGeom>
          <a:noFill/>
          <a:ln w="9525" cap="flat" cmpd="sng">
            <a:solidFill>
              <a:srgbClr val="16ABE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540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Actors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E9494-9C54-F2A0-FAFD-079ADAD07243}"/>
              </a:ext>
            </a:extLst>
          </p:cNvPr>
          <p:cNvSpPr txBox="1"/>
          <p:nvPr/>
        </p:nvSpPr>
        <p:spPr>
          <a:xfrm>
            <a:off x="838199" y="1343818"/>
            <a:ext cx="10515600" cy="4567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actor is something or someone that interacts with the system.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 communicates with the system by sending and receiving messages.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actor provides the stimulus to activate a Use-case.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sent by an actor may result in more messages to actors and to Use-cases.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can be ranked: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and secondary; passive and active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 is a role not an individual instance.</a:t>
            </a:r>
          </a:p>
          <a:p>
            <a:pPr>
              <a:defRPr/>
            </a:pPr>
            <a:r>
              <a:rPr lang="en-US" sz="2800" b="1" u="sng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Notation for an actor: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197;p50">
            <a:extLst>
              <a:ext uri="{FF2B5EF4-FFF2-40B4-BE49-F238E27FC236}">
                <a16:creationId xmlns:a16="http://schemas.microsoft.com/office/drawing/2014/main" id="{5CACA65B-EE34-427C-6A54-B670BD9CD52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77079" y="4746652"/>
            <a:ext cx="1319386" cy="1609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77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4.3.1. Finding Actors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E9494-9C54-F2A0-FAFD-079ADAD07243}"/>
              </a:ext>
            </a:extLst>
          </p:cNvPr>
          <p:cNvSpPr txBox="1"/>
          <p:nvPr/>
        </p:nvSpPr>
        <p:spPr>
          <a:xfrm>
            <a:off x="838199" y="1343818"/>
            <a:ext cx="105156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actors of a system can be identified by answering several questions: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will use the functionality of the system?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will maintain the system?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devices does the system need to handle?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other system does this system need to interact?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or what has interest in the results of this system?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4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4.3.2. Example on Actor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E9494-9C54-F2A0-FAFD-079ADAD07243}"/>
              </a:ext>
            </a:extLst>
          </p:cNvPr>
          <p:cNvSpPr txBox="1"/>
          <p:nvPr/>
        </p:nvSpPr>
        <p:spPr>
          <a:xfrm>
            <a:off x="838199" y="1343818"/>
            <a:ext cx="10515600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For example, if we were developing a banking system, and we have a Use Case called “withdraw money”, then we would identify that we require customers to be able to withdraw money, and hence a customer would become one of our actors. </a:t>
            </a:r>
          </a:p>
        </p:txBody>
      </p:sp>
      <p:pic>
        <p:nvPicPr>
          <p:cNvPr id="3" name="Google Shape;205;p51">
            <a:extLst>
              <a:ext uri="{FF2B5EF4-FFF2-40B4-BE49-F238E27FC236}">
                <a16:creationId xmlns:a16="http://schemas.microsoft.com/office/drawing/2014/main" id="{86A94EBB-15D1-806B-B25D-FA903E27E3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30360" y="3037230"/>
            <a:ext cx="1731277" cy="25513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06;p51">
            <a:extLst>
              <a:ext uri="{FF2B5EF4-FFF2-40B4-BE49-F238E27FC236}">
                <a16:creationId xmlns:a16="http://schemas.microsoft.com/office/drawing/2014/main" id="{47D9577E-A0D3-A8C2-958F-42D0FE9348E6}"/>
              </a:ext>
            </a:extLst>
          </p:cNvPr>
          <p:cNvSpPr txBox="1"/>
          <p:nvPr/>
        </p:nvSpPr>
        <p:spPr>
          <a:xfrm>
            <a:off x="5072416" y="5760102"/>
            <a:ext cx="204716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Customer</a:t>
            </a:r>
            <a:endParaRPr sz="24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222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4.3.3. Example on Actor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E9494-9C54-F2A0-FAFD-079ADAD07243}"/>
              </a:ext>
            </a:extLst>
          </p:cNvPr>
          <p:cNvSpPr txBox="1"/>
          <p:nvPr/>
        </p:nvSpPr>
        <p:spPr>
          <a:xfrm>
            <a:off x="838199" y="1343818"/>
            <a:ext cx="10515600" cy="140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Going further, actors can be more than just people. </a:t>
            </a:r>
          </a:p>
          <a:p>
            <a:pPr marL="57150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An actor can be anything external to the system that initiates a Use Case, such as another computer system.</a:t>
            </a:r>
          </a:p>
        </p:txBody>
      </p:sp>
      <p:pic>
        <p:nvPicPr>
          <p:cNvPr id="11" name="Google Shape;215;p52">
            <a:extLst>
              <a:ext uri="{FF2B5EF4-FFF2-40B4-BE49-F238E27FC236}">
                <a16:creationId xmlns:a16="http://schemas.microsoft.com/office/drawing/2014/main" id="{DDA2C1FC-66AF-937F-5253-540FBECD435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012" y="2921603"/>
            <a:ext cx="5692776" cy="343474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13;p52">
            <a:extLst>
              <a:ext uri="{FF2B5EF4-FFF2-40B4-BE49-F238E27FC236}">
                <a16:creationId xmlns:a16="http://schemas.microsoft.com/office/drawing/2014/main" id="{BF3D259F-F54C-7BB9-5F7E-CD980D8F1239}"/>
              </a:ext>
            </a:extLst>
          </p:cNvPr>
          <p:cNvSpPr/>
          <p:nvPr/>
        </p:nvSpPr>
        <p:spPr>
          <a:xfrm>
            <a:off x="7942998" y="3343701"/>
            <a:ext cx="3002508" cy="22382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14;p52">
            <a:extLst>
              <a:ext uri="{FF2B5EF4-FFF2-40B4-BE49-F238E27FC236}">
                <a16:creationId xmlns:a16="http://schemas.microsoft.com/office/drawing/2014/main" id="{984E0419-0826-4645-D93A-01CF37B70A68}"/>
              </a:ext>
            </a:extLst>
          </p:cNvPr>
          <p:cNvSpPr txBox="1"/>
          <p:nvPr/>
        </p:nvSpPr>
        <p:spPr>
          <a:xfrm>
            <a:off x="8065829" y="4342526"/>
            <a:ext cx="287967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Database system</a:t>
            </a:r>
            <a:endParaRPr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" name="Google Shape;217;p52">
            <a:extLst>
              <a:ext uri="{FF2B5EF4-FFF2-40B4-BE49-F238E27FC236}">
                <a16:creationId xmlns:a16="http://schemas.microsoft.com/office/drawing/2014/main" id="{66577D03-8A84-4B79-0EA9-6D825ED70A2C}"/>
              </a:ext>
            </a:extLst>
          </p:cNvPr>
          <p:cNvSpPr txBox="1"/>
          <p:nvPr/>
        </p:nvSpPr>
        <p:spPr>
          <a:xfrm>
            <a:off x="5744984" y="3689307"/>
            <a:ext cx="1774209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ATM system</a:t>
            </a:r>
            <a:endParaRPr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5" name="Google Shape;216;p52">
            <a:extLst>
              <a:ext uri="{FF2B5EF4-FFF2-40B4-BE49-F238E27FC236}">
                <a16:creationId xmlns:a16="http://schemas.microsoft.com/office/drawing/2014/main" id="{6D9B7A03-0ECA-B25A-E65C-9EA9D905DC0F}"/>
              </a:ext>
            </a:extLst>
          </p:cNvPr>
          <p:cNvCxnSpPr/>
          <p:nvPr/>
        </p:nvCxnSpPr>
        <p:spPr>
          <a:xfrm rot="10800000" flipH="1">
            <a:off x="5363570" y="4217158"/>
            <a:ext cx="2579427" cy="2729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1313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Use-cases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E9494-9C54-F2A0-FAFD-079ADAD07243}"/>
              </a:ext>
            </a:extLst>
          </p:cNvPr>
          <p:cNvSpPr txBox="1"/>
          <p:nvPr/>
        </p:nvSpPr>
        <p:spPr>
          <a:xfrm>
            <a:off x="838198" y="1343818"/>
            <a:ext cx="107524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Use-case in UML is defined as a set of sequences of actions a system performs that yield an observable result of value to a particular actor.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can involve communicating with number of actors as well as performing calculations and work inside the system.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Use-case </a:t>
            </a:r>
          </a:p>
          <a:p>
            <a:pPr marL="8001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always initiated by an actor.</a:t>
            </a:r>
          </a:p>
          <a:p>
            <a:pPr marL="8001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value to an actor.</a:t>
            </a:r>
          </a:p>
          <a:p>
            <a:pPr marL="8001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always be connected to at least one actor.</a:t>
            </a:r>
          </a:p>
          <a:p>
            <a:pPr marL="8001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a complete description.</a:t>
            </a:r>
          </a:p>
        </p:txBody>
      </p:sp>
    </p:spTree>
    <p:extLst>
      <p:ext uri="{BB962C8B-B14F-4D97-AF65-F5344CB8AC3E}">
        <p14:creationId xmlns:p14="http://schemas.microsoft.com/office/powerpoint/2010/main" val="3045601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4.4.1. Finding Use-cases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E9494-9C54-F2A0-FAFD-079ADAD07243}"/>
              </a:ext>
            </a:extLst>
          </p:cNvPr>
          <p:cNvSpPr txBox="1"/>
          <p:nvPr/>
        </p:nvSpPr>
        <p:spPr>
          <a:xfrm>
            <a:off x="838198" y="1343818"/>
            <a:ext cx="10752439" cy="455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actor ask these questions: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functions does the actor require from the system?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actor need to do?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the actor’s work be simplified or made efficient by new functions in the system?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events are needed in the system?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problems with the existing systems?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inputs and outputs of the system?</a:t>
            </a:r>
          </a:p>
        </p:txBody>
      </p:sp>
    </p:spTree>
    <p:extLst>
      <p:ext uri="{BB962C8B-B14F-4D97-AF65-F5344CB8AC3E}">
        <p14:creationId xmlns:p14="http://schemas.microsoft.com/office/powerpoint/2010/main" val="505593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4.4.2. Example on Use-cases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E9494-9C54-F2A0-FAFD-079ADAD07243}"/>
              </a:ext>
            </a:extLst>
          </p:cNvPr>
          <p:cNvSpPr txBox="1"/>
          <p:nvPr/>
        </p:nvSpPr>
        <p:spPr>
          <a:xfrm>
            <a:off x="838198" y="1343818"/>
            <a:ext cx="10752439" cy="2734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For example, if we were developing a banking system, and we have a Use Case called “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withdraw money</a:t>
            </a: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” then we would identify that we require customers to be able to withdraw money, and hence a customer would become one of our actors. Again, the notation for an actor is simple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N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224;p53">
            <a:extLst>
              <a:ext uri="{FF2B5EF4-FFF2-40B4-BE49-F238E27FC236}">
                <a16:creationId xmlns:a16="http://schemas.microsoft.com/office/drawing/2014/main" id="{7E07FD4B-8C20-BAF1-22B7-4C6D17960B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32224" y="3162795"/>
            <a:ext cx="4527550" cy="28225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25;p53">
            <a:extLst>
              <a:ext uri="{FF2B5EF4-FFF2-40B4-BE49-F238E27FC236}">
                <a16:creationId xmlns:a16="http://schemas.microsoft.com/office/drawing/2014/main" id="{10ECF5BF-7C49-6213-3C7E-63F45B029793}"/>
              </a:ext>
            </a:extLst>
          </p:cNvPr>
          <p:cNvCxnSpPr/>
          <p:nvPr/>
        </p:nvCxnSpPr>
        <p:spPr>
          <a:xfrm>
            <a:off x="5843515" y="4230076"/>
            <a:ext cx="504967" cy="1173708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" name="Google Shape;226;p53">
            <a:extLst>
              <a:ext uri="{FF2B5EF4-FFF2-40B4-BE49-F238E27FC236}">
                <a16:creationId xmlns:a16="http://schemas.microsoft.com/office/drawing/2014/main" id="{FD250E64-112B-7C0A-1DE7-7CF0EEE241F7}"/>
              </a:ext>
            </a:extLst>
          </p:cNvPr>
          <p:cNvSpPr txBox="1"/>
          <p:nvPr/>
        </p:nvSpPr>
        <p:spPr>
          <a:xfrm>
            <a:off x="5607385" y="5376918"/>
            <a:ext cx="216999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Association</a:t>
            </a:r>
            <a:endParaRPr sz="24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875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62636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Unified Modeling Language(UML)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324EFC-FF85-3487-77D2-0C18A1747E44}"/>
              </a:ext>
            </a:extLst>
          </p:cNvPr>
          <p:cNvSpPr txBox="1">
            <a:spLocks/>
          </p:cNvSpPr>
          <p:nvPr/>
        </p:nvSpPr>
        <p:spPr>
          <a:xfrm>
            <a:off x="1692106" y="3550236"/>
            <a:ext cx="8975894" cy="61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Anmol Adhikari</a:t>
            </a:r>
          </a:p>
        </p:txBody>
      </p:sp>
    </p:spTree>
    <p:extLst>
      <p:ext uri="{BB962C8B-B14F-4D97-AF65-F5344CB8AC3E}">
        <p14:creationId xmlns:p14="http://schemas.microsoft.com/office/powerpoint/2010/main" val="2115037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4.4.3. Example on Use-cases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E9494-9C54-F2A0-FAFD-079ADAD07243}"/>
              </a:ext>
            </a:extLst>
          </p:cNvPr>
          <p:cNvSpPr txBox="1"/>
          <p:nvPr/>
        </p:nvSpPr>
        <p:spPr>
          <a:xfrm>
            <a:off x="838198" y="1343818"/>
            <a:ext cx="10752439" cy="1743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Clearly, for most systems, a single actor can interact with many use cases, and a single use case can be initiated by many different actors. This leads to the full use case diagram, an example of which follows: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N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oogle Shape;233;p54">
            <a:extLst>
              <a:ext uri="{FF2B5EF4-FFF2-40B4-BE49-F238E27FC236}">
                <a16:creationId xmlns:a16="http://schemas.microsoft.com/office/drawing/2014/main" id="{E4CA2E4D-92FA-64C4-B9F4-0A689B3D02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50440" y="2527300"/>
            <a:ext cx="5691117" cy="382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310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4.5. Actor Generalizations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E9494-9C54-F2A0-FAFD-079ADAD07243}"/>
              </a:ext>
            </a:extLst>
          </p:cNvPr>
          <p:cNvSpPr txBox="1"/>
          <p:nvPr/>
        </p:nvSpPr>
        <p:spPr>
          <a:xfrm>
            <a:off x="838198" y="1343818"/>
            <a:ext cx="10752439" cy="1441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8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Generalization(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Inheritance</a:t>
            </a:r>
            <a:r>
              <a:rPr lang="en-US" sz="28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) of an actor means that one actor can inherit the role of the other actor.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N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241;p55">
            <a:extLst>
              <a:ext uri="{FF2B5EF4-FFF2-40B4-BE49-F238E27FC236}">
                <a16:creationId xmlns:a16="http://schemas.microsoft.com/office/drawing/2014/main" id="{C1D4AFBB-00CF-6BE0-3D26-F3C1EAC7C9A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53874" y="2315305"/>
            <a:ext cx="2255051" cy="40410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5;p55">
            <a:extLst>
              <a:ext uri="{FF2B5EF4-FFF2-40B4-BE49-F238E27FC236}">
                <a16:creationId xmlns:a16="http://schemas.microsoft.com/office/drawing/2014/main" id="{3510CF4F-EB90-235F-4190-0A361F7559F0}"/>
              </a:ext>
            </a:extLst>
          </p:cNvPr>
          <p:cNvSpPr txBox="1"/>
          <p:nvPr/>
        </p:nvSpPr>
        <p:spPr>
          <a:xfrm>
            <a:off x="4708926" y="2308505"/>
            <a:ext cx="6881712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Rule: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Place Your Primary Use Cases In The Top-Left Corner Of The Diagram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243;p55">
            <a:extLst>
              <a:ext uri="{FF2B5EF4-FFF2-40B4-BE49-F238E27FC236}">
                <a16:creationId xmlns:a16="http://schemas.microsoft.com/office/drawing/2014/main" id="{B392F63F-82F2-E9A6-313C-8DC09EAB9F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999" y="3193641"/>
            <a:ext cx="4979158" cy="3052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61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4.6. Use-case Relationships - Association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E9494-9C54-F2A0-FAFD-079ADAD07243}"/>
              </a:ext>
            </a:extLst>
          </p:cNvPr>
          <p:cNvSpPr txBox="1"/>
          <p:nvPr/>
        </p:nvSpPr>
        <p:spPr>
          <a:xfrm>
            <a:off x="838198" y="1343818"/>
            <a:ext cx="10752439" cy="1897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 line connecting an actor to a Use Case represents an association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The association represents the fact that the actor communicates with the Use Case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N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45;p55">
            <a:extLst>
              <a:ext uri="{FF2B5EF4-FFF2-40B4-BE49-F238E27FC236}">
                <a16:creationId xmlns:a16="http://schemas.microsoft.com/office/drawing/2014/main" id="{3510CF4F-EB90-235F-4190-0A361F7559F0}"/>
              </a:ext>
            </a:extLst>
          </p:cNvPr>
          <p:cNvSpPr txBox="1"/>
          <p:nvPr/>
        </p:nvSpPr>
        <p:spPr>
          <a:xfrm>
            <a:off x="6394624" y="3939597"/>
            <a:ext cx="519601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Rule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Name Use case name Begin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with a verb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252;p56">
            <a:extLst>
              <a:ext uri="{FF2B5EF4-FFF2-40B4-BE49-F238E27FC236}">
                <a16:creationId xmlns:a16="http://schemas.microsoft.com/office/drawing/2014/main" id="{DEE08C7D-726C-BE58-D762-0043D1C5CA2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45021" y="2885092"/>
            <a:ext cx="5049604" cy="31480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53;p56">
            <a:extLst>
              <a:ext uri="{FF2B5EF4-FFF2-40B4-BE49-F238E27FC236}">
                <a16:creationId xmlns:a16="http://schemas.microsoft.com/office/drawing/2014/main" id="{2C54FF1B-568D-C0FA-8AE5-9B362393794D}"/>
              </a:ext>
            </a:extLst>
          </p:cNvPr>
          <p:cNvCxnSpPr/>
          <p:nvPr/>
        </p:nvCxnSpPr>
        <p:spPr>
          <a:xfrm rot="10800000">
            <a:off x="3479042" y="4088960"/>
            <a:ext cx="204716" cy="95534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" name="Google Shape;255;p56">
            <a:extLst>
              <a:ext uri="{FF2B5EF4-FFF2-40B4-BE49-F238E27FC236}">
                <a16:creationId xmlns:a16="http://schemas.microsoft.com/office/drawing/2014/main" id="{5A4AD488-6CD2-2E41-A940-664448FDC74B}"/>
              </a:ext>
            </a:extLst>
          </p:cNvPr>
          <p:cNvCxnSpPr/>
          <p:nvPr/>
        </p:nvCxnSpPr>
        <p:spPr>
          <a:xfrm>
            <a:off x="4387980" y="3852265"/>
            <a:ext cx="970670" cy="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56;p56">
            <a:extLst>
              <a:ext uri="{FF2B5EF4-FFF2-40B4-BE49-F238E27FC236}">
                <a16:creationId xmlns:a16="http://schemas.microsoft.com/office/drawing/2014/main" id="{76BA7A0E-6D1F-3D2D-A566-BDAC51FD3F03}"/>
              </a:ext>
            </a:extLst>
          </p:cNvPr>
          <p:cNvSpPr txBox="1"/>
          <p:nvPr/>
        </p:nvSpPr>
        <p:spPr>
          <a:xfrm>
            <a:off x="4453588" y="3841981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Verb</a:t>
            </a:r>
            <a:endParaRPr sz="18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6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8255"/>
            <a:ext cx="10282883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4.7. Include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Dependeny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relationships between Use-case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E9494-9C54-F2A0-FAFD-079ADAD07243}"/>
              </a:ext>
            </a:extLst>
          </p:cNvPr>
          <p:cNvSpPr txBox="1"/>
          <p:nvPr/>
        </p:nvSpPr>
        <p:spPr>
          <a:xfrm>
            <a:off x="838198" y="1744510"/>
            <a:ext cx="10752439" cy="4027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556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●"/>
            </a:pP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Sometimes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one Use Case </a:t>
            </a: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may need to ask for help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from another Use Case.</a:t>
            </a:r>
            <a:endParaRPr lang="en-US" sz="2800" dirty="0"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●"/>
            </a:pP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For example, </a:t>
            </a:r>
            <a:r>
              <a:rPr lang="en-US" sz="2800" dirty="0" err="1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UseCases</a:t>
            </a: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 titled </a:t>
            </a:r>
            <a:r>
              <a:rPr lang="en-US" sz="28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“Deposit Money</a:t>
            </a: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” and “</a:t>
            </a:r>
            <a:r>
              <a:rPr lang="en-US" sz="28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Withdraw Money</a:t>
            </a: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” actually </a:t>
            </a:r>
            <a:r>
              <a:rPr lang="en-US" sz="28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update a bank account</a:t>
            </a: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.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●"/>
            </a:pPr>
            <a:r>
              <a:rPr lang="en-US" sz="28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“Deposit Money</a:t>
            </a: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” and “</a:t>
            </a:r>
            <a:r>
              <a:rPr lang="en-US" sz="28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Withdraw Money” </a:t>
            </a:r>
            <a:r>
              <a:rPr lang="en-US" sz="2800" b="1" dirty="0" err="1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usecases</a:t>
            </a:r>
            <a:r>
              <a:rPr lang="en-US" sz="28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may </a:t>
            </a:r>
            <a:r>
              <a:rPr lang="en-US" sz="28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delegate(appoint) the changes </a:t>
            </a: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to an existing Use Case called </a:t>
            </a:r>
            <a:r>
              <a:rPr lang="en-US" sz="28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“Update Account”</a:t>
            </a: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 so that changes are controlled through a single feature that guarantees that all changes are done correctly.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N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2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8255"/>
            <a:ext cx="10282883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4.7. Include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Dependeny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relationships between Use-case(cont..)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34DEB-1992-BAFB-4672-217D992F6495}"/>
              </a:ext>
            </a:extLst>
          </p:cNvPr>
          <p:cNvSpPr txBox="1"/>
          <p:nvPr/>
        </p:nvSpPr>
        <p:spPr>
          <a:xfrm>
            <a:off x="838197" y="1697986"/>
            <a:ext cx="10282883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one Use Case delegates to another, the dependency is drawn as a dashed arrow from the “using” Use Case to the “used” Use Case and labeled with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</p:txBody>
      </p:sp>
      <p:sp>
        <p:nvSpPr>
          <p:cNvPr id="9" name="Google Shape;269;p58">
            <a:extLst>
              <a:ext uri="{FF2B5EF4-FFF2-40B4-BE49-F238E27FC236}">
                <a16:creationId xmlns:a16="http://schemas.microsoft.com/office/drawing/2014/main" id="{DABFFA73-37EF-49E6-7372-3E084D62F4EE}"/>
              </a:ext>
            </a:extLst>
          </p:cNvPr>
          <p:cNvSpPr/>
          <p:nvPr/>
        </p:nvSpPr>
        <p:spPr>
          <a:xfrm>
            <a:off x="1750786" y="3122960"/>
            <a:ext cx="2947918" cy="1405720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rgbClr val="2D63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Usecase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71;p58">
            <a:extLst>
              <a:ext uri="{FF2B5EF4-FFF2-40B4-BE49-F238E27FC236}">
                <a16:creationId xmlns:a16="http://schemas.microsoft.com/office/drawing/2014/main" id="{64F53531-C37A-D3FD-FD56-0F7BA1AB6067}"/>
              </a:ext>
            </a:extLst>
          </p:cNvPr>
          <p:cNvSpPr/>
          <p:nvPr/>
        </p:nvSpPr>
        <p:spPr>
          <a:xfrm>
            <a:off x="7875187" y="3111052"/>
            <a:ext cx="2947918" cy="140572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Used Usecase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270;p58">
            <a:extLst>
              <a:ext uri="{FF2B5EF4-FFF2-40B4-BE49-F238E27FC236}">
                <a16:creationId xmlns:a16="http://schemas.microsoft.com/office/drawing/2014/main" id="{5777FD0F-40DB-080C-F4B4-A5A155CF4267}"/>
              </a:ext>
            </a:extLst>
          </p:cNvPr>
          <p:cNvCxnSpPr>
            <a:cxnSpLocks/>
          </p:cNvCxnSpPr>
          <p:nvPr/>
        </p:nvCxnSpPr>
        <p:spPr>
          <a:xfrm>
            <a:off x="4735774" y="3691720"/>
            <a:ext cx="3139413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3" name="Google Shape;272;p58">
            <a:extLst>
              <a:ext uri="{FF2B5EF4-FFF2-40B4-BE49-F238E27FC236}">
                <a16:creationId xmlns:a16="http://schemas.microsoft.com/office/drawing/2014/main" id="{9B5B429E-A709-B71F-9992-EC8104064829}"/>
              </a:ext>
            </a:extLst>
          </p:cNvPr>
          <p:cNvSpPr txBox="1"/>
          <p:nvPr/>
        </p:nvSpPr>
        <p:spPr>
          <a:xfrm>
            <a:off x="5158854" y="3166279"/>
            <a:ext cx="2036135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&lt;&lt;include&gt;&gt;</a:t>
            </a:r>
            <a:endParaRPr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91E19-DD2A-5277-C48D-AA494691C4B8}"/>
              </a:ext>
            </a:extLst>
          </p:cNvPr>
          <p:cNvSpPr txBox="1"/>
          <p:nvPr/>
        </p:nvSpPr>
        <p:spPr>
          <a:xfrm>
            <a:off x="1096930" y="5020764"/>
            <a:ext cx="10024149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This conveys that executing the “using” (or calling)Use Case will include or incorporate the functionality of the “used” Use Case.</a:t>
            </a:r>
          </a:p>
        </p:txBody>
      </p:sp>
    </p:spTree>
    <p:extLst>
      <p:ext uri="{BB962C8B-B14F-4D97-AF65-F5344CB8AC3E}">
        <p14:creationId xmlns:p14="http://schemas.microsoft.com/office/powerpoint/2010/main" val="388208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8255"/>
            <a:ext cx="10282883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4.7.1. Include Dependency Example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25</a:t>
            </a:fld>
            <a:endParaRPr lang="en-US"/>
          </a:p>
        </p:txBody>
      </p:sp>
      <p:pic>
        <p:nvPicPr>
          <p:cNvPr id="3" name="Google Shape;280;p59">
            <a:extLst>
              <a:ext uri="{FF2B5EF4-FFF2-40B4-BE49-F238E27FC236}">
                <a16:creationId xmlns:a16="http://schemas.microsoft.com/office/drawing/2014/main" id="{84685A45-75EE-5FE9-A20D-D68D210938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1437326"/>
            <a:ext cx="7443575" cy="27812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82;p59">
            <a:extLst>
              <a:ext uri="{FF2B5EF4-FFF2-40B4-BE49-F238E27FC236}">
                <a16:creationId xmlns:a16="http://schemas.microsoft.com/office/drawing/2014/main" id="{7F31B1C4-8E49-D7BD-E944-B6B0D54A89E6}"/>
              </a:ext>
            </a:extLst>
          </p:cNvPr>
          <p:cNvSpPr/>
          <p:nvPr/>
        </p:nvSpPr>
        <p:spPr>
          <a:xfrm>
            <a:off x="3045370" y="4612391"/>
            <a:ext cx="2934269" cy="955343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Including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Usecase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84;p59">
            <a:extLst>
              <a:ext uri="{FF2B5EF4-FFF2-40B4-BE49-F238E27FC236}">
                <a16:creationId xmlns:a16="http://schemas.microsoft.com/office/drawing/2014/main" id="{F447E21F-EF3B-F647-B192-BA7C942B9CF2}"/>
              </a:ext>
            </a:extLst>
          </p:cNvPr>
          <p:cNvSpPr/>
          <p:nvPr/>
        </p:nvSpPr>
        <p:spPr>
          <a:xfrm>
            <a:off x="7765577" y="4339988"/>
            <a:ext cx="3002507" cy="9144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Included Usecase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281;p59">
            <a:extLst>
              <a:ext uri="{FF2B5EF4-FFF2-40B4-BE49-F238E27FC236}">
                <a16:creationId xmlns:a16="http://schemas.microsoft.com/office/drawing/2014/main" id="{DFEF1123-1691-0437-17BD-2EF8D7DAAC1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512505" y="2730843"/>
            <a:ext cx="1048036" cy="188154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83;p59">
            <a:extLst>
              <a:ext uri="{FF2B5EF4-FFF2-40B4-BE49-F238E27FC236}">
                <a16:creationId xmlns:a16="http://schemas.microsoft.com/office/drawing/2014/main" id="{84CC1BA0-4A00-BC07-739E-30816B58408F}"/>
              </a:ext>
            </a:extLst>
          </p:cNvPr>
          <p:cNvCxnSpPr>
            <a:cxnSpLocks/>
          </p:cNvCxnSpPr>
          <p:nvPr/>
        </p:nvCxnSpPr>
        <p:spPr>
          <a:xfrm>
            <a:off x="8610600" y="2730843"/>
            <a:ext cx="656231" cy="160914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B95B17-BE58-57B1-7351-F1DDDA77FD90}"/>
              </a:ext>
            </a:extLst>
          </p:cNvPr>
          <p:cNvSpPr txBox="1"/>
          <p:nvPr/>
        </p:nvSpPr>
        <p:spPr>
          <a:xfrm>
            <a:off x="989571" y="5664439"/>
            <a:ext cx="1013151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Here “Withdraw Cash”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usecase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(Including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usecase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) calls or invokes the “Update account”(Included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usecase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782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8255"/>
            <a:ext cx="10282883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4.8. Extend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Dependeny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relationships between Use-case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E9494-9C54-F2A0-FAFD-079ADAD07243}"/>
              </a:ext>
            </a:extLst>
          </p:cNvPr>
          <p:cNvSpPr txBox="1"/>
          <p:nvPr/>
        </p:nvSpPr>
        <p:spPr>
          <a:xfrm>
            <a:off x="838198" y="1744510"/>
            <a:ext cx="10752439" cy="4057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8800" lvl="0" indent="-457200" algn="l" rtl="0"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One Use Case might need help from another Use Case.</a:t>
            </a:r>
          </a:p>
          <a:p>
            <a:pPr marL="558800" lvl="0" indent="-457200" algn="l" rtl="0"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In contrast, the &lt;&lt;include&gt;&gt;dependency says that </a:t>
            </a:r>
            <a:r>
              <a:rPr lang="en-US" sz="28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one </a:t>
            </a:r>
            <a:r>
              <a:rPr lang="en-US" sz="2800" b="1" dirty="0" err="1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UseCase</a:t>
            </a:r>
            <a:r>
              <a:rPr lang="en-US" sz="28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 will always call the other Use Case</a:t>
            </a:r>
            <a:endParaRPr lang="en-US" sz="2800" dirty="0"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  <a:p>
            <a:pPr marL="558800" lvl="0" indent="-457200" algn="l" rtl="0"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Somewhere in the logic of the Use Case that needs the help is an extension </a:t>
            </a:r>
            <a:r>
              <a:rPr lang="en-US" sz="2800" dirty="0" err="1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point,a</a:t>
            </a: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 condition test that determines whether or not the calls should be made.</a:t>
            </a:r>
          </a:p>
          <a:p>
            <a:pPr marL="558800" lvl="0" indent="-457200" algn="l" rtl="0"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There is no such condition in an include dependency.</a:t>
            </a:r>
            <a:endParaRPr lang="en-US" sz="2800" b="1" dirty="0"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N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74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8255"/>
            <a:ext cx="10282883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4.8. Extend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Dependeny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relationships between Use-case(cont..)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34DEB-1992-BAFB-4672-217D992F6495}"/>
              </a:ext>
            </a:extLst>
          </p:cNvPr>
          <p:cNvSpPr txBox="1"/>
          <p:nvPr/>
        </p:nvSpPr>
        <p:spPr>
          <a:xfrm>
            <a:off x="838197" y="1697986"/>
            <a:ext cx="10282883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arrow points from the main Use Case (the one currently executing) to the one that it needs help from. </a:t>
            </a:r>
          </a:p>
        </p:txBody>
      </p:sp>
      <p:sp>
        <p:nvSpPr>
          <p:cNvPr id="9" name="Google Shape;269;p58">
            <a:extLst>
              <a:ext uri="{FF2B5EF4-FFF2-40B4-BE49-F238E27FC236}">
                <a16:creationId xmlns:a16="http://schemas.microsoft.com/office/drawing/2014/main" id="{DABFFA73-37EF-49E6-7372-3E084D62F4EE}"/>
              </a:ext>
            </a:extLst>
          </p:cNvPr>
          <p:cNvSpPr/>
          <p:nvPr/>
        </p:nvSpPr>
        <p:spPr>
          <a:xfrm>
            <a:off x="1750786" y="3122960"/>
            <a:ext cx="2947918" cy="1405720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rgbClr val="2D63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Extending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Usecase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71;p58">
            <a:extLst>
              <a:ext uri="{FF2B5EF4-FFF2-40B4-BE49-F238E27FC236}">
                <a16:creationId xmlns:a16="http://schemas.microsoft.com/office/drawing/2014/main" id="{64F53531-C37A-D3FD-FD56-0F7BA1AB6067}"/>
              </a:ext>
            </a:extLst>
          </p:cNvPr>
          <p:cNvSpPr/>
          <p:nvPr/>
        </p:nvSpPr>
        <p:spPr>
          <a:xfrm>
            <a:off x="7875187" y="3111052"/>
            <a:ext cx="2947918" cy="140572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Extended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Usecase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270;p58">
            <a:extLst>
              <a:ext uri="{FF2B5EF4-FFF2-40B4-BE49-F238E27FC236}">
                <a16:creationId xmlns:a16="http://schemas.microsoft.com/office/drawing/2014/main" id="{5777FD0F-40DB-080C-F4B4-A5A155CF4267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4698704" y="3813912"/>
            <a:ext cx="3176483" cy="11908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3" name="Google Shape;272;p58">
            <a:extLst>
              <a:ext uri="{FF2B5EF4-FFF2-40B4-BE49-F238E27FC236}">
                <a16:creationId xmlns:a16="http://schemas.microsoft.com/office/drawing/2014/main" id="{9B5B429E-A709-B71F-9992-EC8104064829}"/>
              </a:ext>
            </a:extLst>
          </p:cNvPr>
          <p:cNvSpPr txBox="1"/>
          <p:nvPr/>
        </p:nvSpPr>
        <p:spPr>
          <a:xfrm>
            <a:off x="5158854" y="3166279"/>
            <a:ext cx="2036135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extend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&gt;&gt;</a:t>
            </a:r>
            <a:endParaRPr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91E19-DD2A-5277-C48D-AA494691C4B8}"/>
              </a:ext>
            </a:extLst>
          </p:cNvPr>
          <p:cNvSpPr txBox="1"/>
          <p:nvPr/>
        </p:nvSpPr>
        <p:spPr>
          <a:xfrm>
            <a:off x="1096930" y="5020764"/>
            <a:ext cx="10024149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&lt;&lt;extend&gt;&gt;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arrow points from the extension Use Case (the one providing the extra help) to the main Use Case that it is helping.</a:t>
            </a:r>
          </a:p>
        </p:txBody>
      </p:sp>
    </p:spTree>
    <p:extLst>
      <p:ext uri="{BB962C8B-B14F-4D97-AF65-F5344CB8AC3E}">
        <p14:creationId xmlns:p14="http://schemas.microsoft.com/office/powerpoint/2010/main" val="338748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8255"/>
            <a:ext cx="10282883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4.8.1. Extended Dependency Example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28</a:t>
            </a:fld>
            <a:endParaRPr lang="en-US"/>
          </a:p>
        </p:txBody>
      </p:sp>
      <p:sp>
        <p:nvSpPr>
          <p:cNvPr id="8" name="Google Shape;308;p62">
            <a:extLst>
              <a:ext uri="{FF2B5EF4-FFF2-40B4-BE49-F238E27FC236}">
                <a16:creationId xmlns:a16="http://schemas.microsoft.com/office/drawing/2014/main" id="{A95DCD55-E401-80FE-9758-4B572E882AF8}"/>
              </a:ext>
            </a:extLst>
          </p:cNvPr>
          <p:cNvSpPr/>
          <p:nvPr/>
        </p:nvSpPr>
        <p:spPr>
          <a:xfrm>
            <a:off x="1812384" y="2154317"/>
            <a:ext cx="2947918" cy="1405720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rgbClr val="2D63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transaction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10;p62">
            <a:extLst>
              <a:ext uri="{FF2B5EF4-FFF2-40B4-BE49-F238E27FC236}">
                <a16:creationId xmlns:a16="http://schemas.microsoft.com/office/drawing/2014/main" id="{341F49B2-F478-D59E-EF6D-40F030FC756B}"/>
              </a:ext>
            </a:extLst>
          </p:cNvPr>
          <p:cNvSpPr/>
          <p:nvPr/>
        </p:nvSpPr>
        <p:spPr>
          <a:xfrm>
            <a:off x="7784632" y="2023280"/>
            <a:ext cx="2947918" cy="140572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Seek help 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309;p62">
            <a:extLst>
              <a:ext uri="{FF2B5EF4-FFF2-40B4-BE49-F238E27FC236}">
                <a16:creationId xmlns:a16="http://schemas.microsoft.com/office/drawing/2014/main" id="{59A1BF27-B53A-4F42-A666-D9C140FE7B8F}"/>
              </a:ext>
            </a:extLst>
          </p:cNvPr>
          <p:cNvCxnSpPr/>
          <p:nvPr/>
        </p:nvCxnSpPr>
        <p:spPr>
          <a:xfrm flipH="1">
            <a:off x="4760302" y="2726140"/>
            <a:ext cx="2977500" cy="456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1" name="Google Shape;311;p62">
            <a:extLst>
              <a:ext uri="{FF2B5EF4-FFF2-40B4-BE49-F238E27FC236}">
                <a16:creationId xmlns:a16="http://schemas.microsoft.com/office/drawing/2014/main" id="{0EB19E7F-51D7-2875-50E4-59383BEE3A9C}"/>
              </a:ext>
            </a:extLst>
          </p:cNvPr>
          <p:cNvSpPr txBox="1"/>
          <p:nvPr/>
        </p:nvSpPr>
        <p:spPr>
          <a:xfrm>
            <a:off x="5282452" y="2347008"/>
            <a:ext cx="198002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&lt;&lt;extend&gt;&gt;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A9DFBB-6324-6BCC-785C-FA9062C6E859}"/>
              </a:ext>
            </a:extLst>
          </p:cNvPr>
          <p:cNvSpPr txBox="1"/>
          <p:nvPr/>
        </p:nvSpPr>
        <p:spPr>
          <a:xfrm>
            <a:off x="838198" y="4052445"/>
            <a:ext cx="10515602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292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“Make transaction”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(Extending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may calls or invokes the “Seek Help”(Extended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only under certain conditions.</a:t>
            </a:r>
          </a:p>
        </p:txBody>
      </p:sp>
    </p:spTree>
    <p:extLst>
      <p:ext uri="{BB962C8B-B14F-4D97-AF65-F5344CB8AC3E}">
        <p14:creationId xmlns:p14="http://schemas.microsoft.com/office/powerpoint/2010/main" val="11105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8255"/>
            <a:ext cx="10282883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4.9. Some tips to make UML diagrams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A9DFBB-6324-6BCC-785C-FA9062C6E859}"/>
              </a:ext>
            </a:extLst>
          </p:cNvPr>
          <p:cNvSpPr txBox="1"/>
          <p:nvPr/>
        </p:nvSpPr>
        <p:spPr>
          <a:xfrm>
            <a:off x="838197" y="1630521"/>
            <a:ext cx="1074008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154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 (spacing) and simple </a:t>
            </a: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depicts the actual flow of the system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follow the rules of each symbols ( </a:t>
            </a:r>
            <a:r>
              <a:rPr lang="en-US" sz="2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 must start with a verb, each symbol has its meaning please use carefully)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overuse include and extend </a:t>
            </a:r>
            <a:r>
              <a:rPr lang="en-US" sz="2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dependency  relationship ( 4-5 are fine)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the support users or another external subsystems ( that makes the </a:t>
            </a:r>
            <a:r>
              <a:rPr lang="en-US" sz="2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operate) in the right side of system boundary. (Secondary users- </a:t>
            </a:r>
            <a:r>
              <a:rPr lang="en-US" sz="2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Database,External</a:t>
            </a: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services like payment processor/ mail processor/schedule processor </a:t>
            </a:r>
            <a:r>
              <a:rPr lang="en-US" sz="2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3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450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in it for you?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0071"/>
            <a:ext cx="10515600" cy="4236892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 of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Use-case modeling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Actors, Goals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Boundary and Subsystems</a:t>
            </a:r>
          </a:p>
          <a:p>
            <a:endParaRPr lang="en-US" altLang="en-US" sz="3200" dirty="0"/>
          </a:p>
          <a:p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51" y="246186"/>
            <a:ext cx="2057400" cy="221932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CC08-7EDA-4B2C-9CB9-22DEA84ACF68}" type="datetime1">
              <a:rPr lang="en-US" smtClean="0"/>
              <a:t>7/11/23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0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purpose of UML (Unified Modeling Language) in software development. Why is it widely used in the industry?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the concept of a use case in software engineering. How does it capture functional requirements in a system?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primary actors and secondary actors in a use case diagram. Provide an example scenario illustrating their roles.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428" y="207401"/>
            <a:ext cx="1865376" cy="16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0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</a:p>
          <a:p>
            <a:r>
              <a:rPr lang="en-US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on use-case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96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end…….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you are qualified for understanding unified modeling language!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621418"/>
              </p:ext>
            </p:extLst>
          </p:nvPr>
        </p:nvGraphicFramePr>
        <p:xfrm>
          <a:off x="6004956" y="3013018"/>
          <a:ext cx="2346325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346120" imgH="2474280" progId="MS_ClipArt_Gallery.5">
                  <p:embed/>
                </p:oleObj>
              </mc:Choice>
              <mc:Fallback>
                <p:oleObj name="Clip" r:id="rId2" imgW="2346120" imgH="2474280" progId="MS_ClipArt_Gallery.5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4956" y="3013018"/>
                        <a:ext cx="2346325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10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- </a:t>
            </a:r>
            <a:r>
              <a:rPr lang="en-US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Deriving Use Cases from</a:t>
            </a:r>
            <a:br>
              <a:rPr lang="en-US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228">
            <a:extLst>
              <a:ext uri="{FF2B5EF4-FFF2-40B4-BE49-F238E27FC236}">
                <a16:creationId xmlns:a16="http://schemas.microsoft.com/office/drawing/2014/main" id="{C7D07D5F-07FA-A9BE-3326-D9D122885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313" y="737109"/>
            <a:ext cx="1273175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35E985F9-987F-6C5B-53FF-EF2557A6BA0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58850" y="1456530"/>
            <a:ext cx="2622550" cy="1249362"/>
          </a:xfrm>
          <a:prstGeom prst="rect">
            <a:avLst/>
          </a:prstGeom>
          <a:solidFill>
            <a:schemeClr val="bg1"/>
          </a:solidFill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 dirty="0">
                <a:latin typeface="Arial" panose="020B0604020202020204" pitchFamily="34" charset="0"/>
              </a:rPr>
              <a:t>REQ1: Keep door locked and auto-lock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 dirty="0">
                <a:latin typeface="Arial" panose="020B0604020202020204" pitchFamily="34" charset="0"/>
              </a:rPr>
              <a:t>REQ2: Lock when “LOCK” pressed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 dirty="0">
                <a:latin typeface="Arial" panose="020B0604020202020204" pitchFamily="34" charset="0"/>
              </a:rPr>
              <a:t>REQ3: Unlock when valid key provided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 dirty="0">
                <a:latin typeface="Arial" panose="020B0604020202020204" pitchFamily="34" charset="0"/>
              </a:rPr>
              <a:t>REQ4: Allow mistakes but prevent dictionary attacks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 dirty="0">
                <a:latin typeface="Arial" panose="020B0604020202020204" pitchFamily="34" charset="0"/>
              </a:rPr>
              <a:t>REQ5: Maintain a history log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 dirty="0">
                <a:latin typeface="Arial" panose="020B0604020202020204" pitchFamily="34" charset="0"/>
              </a:rPr>
              <a:t>REQ6: Adding/removing users at runtime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 dirty="0">
                <a:latin typeface="Arial" panose="020B0604020202020204" pitchFamily="34" charset="0"/>
              </a:rPr>
              <a:t>REQ7: Configuring the device activation preferences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 dirty="0">
                <a:latin typeface="Arial" panose="020B0604020202020204" pitchFamily="34" charset="0"/>
              </a:rPr>
              <a:t>REQ8: Inspecting the access history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 dirty="0">
                <a:latin typeface="Arial" panose="020B0604020202020204" pitchFamily="34" charset="0"/>
              </a:rPr>
              <a:t>REQ9: Filing inquiries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13D2057-8106-031A-1A61-C4FECC00C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31918"/>
              </p:ext>
            </p:extLst>
          </p:nvPr>
        </p:nvGraphicFramePr>
        <p:xfrm>
          <a:off x="2209800" y="3010948"/>
          <a:ext cx="8162925" cy="2622551"/>
        </p:xfrm>
        <a:graphic>
          <a:graphicData uri="http://schemas.openxmlformats.org/drawingml/2006/table">
            <a:tbl>
              <a:tblPr/>
              <a:tblGrid>
                <a:gridCol w="837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853">
                  <a:extLst>
                    <a:ext uri="{9D8B030D-6E8A-4147-A177-3AD203B41FA5}">
                      <a16:colId xmlns:a16="http://schemas.microsoft.com/office/drawing/2014/main" val="4107516942"/>
                    </a:ext>
                  </a:extLst>
                </a:gridCol>
                <a:gridCol w="1688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Initiator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+mn-ea"/>
                          <a:cs typeface="+mn-cs"/>
                        </a:rPr>
                        <a:t>Initiator’s Goal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+mn-ea"/>
                          <a:cs typeface="+mn-cs"/>
                        </a:rPr>
                        <a:t>Participants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Use Case Name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49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Tenant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Unlock and enter home.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Lock, Household Devices, Database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Unlock (UC‑1)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49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Tenant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Lock the door.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Lock, Household Devices, Database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Lock (UC‑2)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49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Landlord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Create a new user account and allow access to home.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Tenant, Database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AddUser (UC‑3)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31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Landlord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Retire an existing user account and disable access.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RetireUser (UC‑4)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62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Tenant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Review the history of home accesses.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ViewHistory (UC‑5)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49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Tenant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Configure the operational preferences for household devices.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SetDevicePrefs (UC‑6)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831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Visitor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Visit a resident’s home.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Lock, Database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VisitHome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(UC‑7)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2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Unified Modeling Language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8A2B-AD3F-0E10-1F13-56CDFBB7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952" y="1253331"/>
            <a:ext cx="11031747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en-NP" dirty="0">
                <a:latin typeface="Times New Roman" panose="02020603050405020304" pitchFamily="18" charset="0"/>
              </a:rPr>
              <a:t>The Unified Modeling Language™ (UML) was developed jointly by </a:t>
            </a:r>
            <a:r>
              <a:rPr kumimoji="1" lang="en-US" altLang="en-NP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Grady </a:t>
            </a:r>
            <a:r>
              <a:rPr kumimoji="1" lang="en-US" altLang="en-NP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Booch</a:t>
            </a:r>
            <a:r>
              <a:rPr kumimoji="1" lang="en-US" altLang="en-NP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Ivar Jacobson, and Jim Rumbaugh </a:t>
            </a:r>
            <a:r>
              <a:rPr kumimoji="1" lang="en-US" altLang="en-NP" dirty="0">
                <a:latin typeface="Times New Roman" panose="02020603050405020304" pitchFamily="18" charset="0"/>
              </a:rPr>
              <a:t>with contributions from other leading </a:t>
            </a:r>
            <a:r>
              <a:rPr kumimoji="1" lang="en-US" altLang="en-NP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methodologists</a:t>
            </a:r>
            <a:r>
              <a:rPr kumimoji="1" lang="en-US" altLang="en-NP" dirty="0">
                <a:latin typeface="Times New Roman" panose="02020603050405020304" pitchFamily="18" charset="0"/>
              </a:rPr>
              <a:t>, software vendors, and many users. The UML provides the application modeling language for: </a:t>
            </a:r>
          </a:p>
          <a:p>
            <a:endParaRPr kumimoji="1" lang="en-US" altLang="en-NP" dirty="0">
              <a:latin typeface="Times New Roman" panose="02020603050405020304" pitchFamily="18" charset="0"/>
            </a:endParaRPr>
          </a:p>
          <a:p>
            <a:pPr lvl="1">
              <a:buFontTx/>
              <a:buChar char="•"/>
            </a:pPr>
            <a:r>
              <a:rPr kumimoji="1" lang="en-US" altLang="en-NP" sz="2800" dirty="0">
                <a:latin typeface="Times New Roman" panose="02020603050405020304" pitchFamily="18" charset="0"/>
              </a:rPr>
              <a:t>Process modeling/ Requirement Analysis with </a:t>
            </a:r>
            <a:r>
              <a:rPr kumimoji="1" lang="en-US" altLang="en-NP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Use-cases</a:t>
            </a:r>
            <a:r>
              <a:rPr kumimoji="1" lang="en-US" altLang="en-NP" sz="2800" dirty="0">
                <a:latin typeface="Times New Roman" panose="02020603050405020304" pitchFamily="18" charset="0"/>
              </a:rPr>
              <a:t>. </a:t>
            </a:r>
          </a:p>
          <a:p>
            <a:pPr lvl="1">
              <a:buFontTx/>
              <a:buChar char="•"/>
            </a:pPr>
            <a:r>
              <a:rPr kumimoji="1" lang="en-US" altLang="en-NP" sz="2800" dirty="0">
                <a:latin typeface="Times New Roman" panose="02020603050405020304" pitchFamily="18" charset="0"/>
              </a:rPr>
              <a:t>Static Design with Class and object modeling.</a:t>
            </a:r>
          </a:p>
          <a:p>
            <a:pPr lvl="1">
              <a:buFontTx/>
              <a:buChar char="•"/>
            </a:pPr>
            <a:r>
              <a:rPr kumimoji="1" lang="en-US" altLang="en-NP" sz="2800" dirty="0">
                <a:latin typeface="Times New Roman" panose="02020603050405020304" pitchFamily="18" charset="0"/>
              </a:rPr>
              <a:t>Dynamic Design with sequence, collaboration and activity diagrams. </a:t>
            </a:r>
          </a:p>
          <a:p>
            <a:pPr lvl="1">
              <a:buFontTx/>
              <a:buChar char="•"/>
            </a:pPr>
            <a:r>
              <a:rPr kumimoji="1" lang="en-US" altLang="en-NP" sz="2800" dirty="0">
                <a:latin typeface="Times New Roman" panose="02020603050405020304" pitchFamily="18" charset="0"/>
              </a:rPr>
              <a:t>Realtime Systems design models</a:t>
            </a:r>
          </a:p>
          <a:p>
            <a:pPr lvl="1">
              <a:buFontTx/>
              <a:buChar char="•"/>
            </a:pPr>
            <a:r>
              <a:rPr kumimoji="1" lang="en-US" altLang="en-NP" sz="2800" dirty="0">
                <a:latin typeface="Times New Roman" panose="02020603050405020304" pitchFamily="18" charset="0"/>
              </a:rPr>
              <a:t>Distribution and deployment modeling.</a:t>
            </a:r>
          </a:p>
          <a:p>
            <a:pPr marL="0" indent="0">
              <a:buNone/>
            </a:pPr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5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Why UML?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8A2B-AD3F-0E10-1F13-56CDFBB7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952" y="1253331"/>
            <a:ext cx="110317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Other industries have languages and notations, which are understood by every member of that particular field.</a:t>
            </a:r>
          </a:p>
          <a:p>
            <a:pPr marL="0" indent="0">
              <a:buNone/>
            </a:pPr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6</a:t>
            </a:fld>
            <a:endParaRPr lang="en-US"/>
          </a:p>
        </p:txBody>
      </p:sp>
      <p:pic>
        <p:nvPicPr>
          <p:cNvPr id="7" name="Google Shape;131;p43">
            <a:extLst>
              <a:ext uri="{FF2B5EF4-FFF2-40B4-BE49-F238E27FC236}">
                <a16:creationId xmlns:a16="http://schemas.microsoft.com/office/drawing/2014/main" id="{485EE37A-4781-F515-404E-4345689FE4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0622" y="2248930"/>
            <a:ext cx="3597876" cy="36946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2;p43">
            <a:extLst>
              <a:ext uri="{FF2B5EF4-FFF2-40B4-BE49-F238E27FC236}">
                <a16:creationId xmlns:a16="http://schemas.microsoft.com/office/drawing/2014/main" id="{2B7BCF1B-09AF-B41D-0E8A-23591E837E59}"/>
              </a:ext>
            </a:extLst>
          </p:cNvPr>
          <p:cNvSpPr txBox="1"/>
          <p:nvPr/>
        </p:nvSpPr>
        <p:spPr>
          <a:xfrm>
            <a:off x="4905633" y="2477807"/>
            <a:ext cx="6660292" cy="86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For example: Guitarists team can understand these notations and  can compose music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240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33;p43">
            <a:extLst>
              <a:ext uri="{FF2B5EF4-FFF2-40B4-BE49-F238E27FC236}">
                <a16:creationId xmlns:a16="http://schemas.microsoft.com/office/drawing/2014/main" id="{506F1ED4-3D3B-085B-512B-4E11B1A532DF}"/>
              </a:ext>
            </a:extLst>
          </p:cNvPr>
          <p:cNvSpPr txBox="1"/>
          <p:nvPr/>
        </p:nvSpPr>
        <p:spPr>
          <a:xfrm>
            <a:off x="5016843" y="3592623"/>
            <a:ext cx="6549081" cy="164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8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For Software engineering, such notations lack but in 1995 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UML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 </a:t>
            </a:r>
            <a:r>
              <a:rPr lang="en-US" sz="28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was introduced in an aim to give a common language to all software industries people. </a:t>
            </a:r>
            <a:endParaRPr sz="28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7518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UML – To rescue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8A2B-AD3F-0E10-1F13-56CDFBB7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952" y="1427247"/>
            <a:ext cx="110317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UML attempts to provide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common language </a:t>
            </a:r>
            <a:r>
              <a:rPr lang="en-US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so that all project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stakeholders</a:t>
            </a:r>
            <a:r>
              <a:rPr lang="en-US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 can benefit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from at least one UML diagram.</a:t>
            </a:r>
          </a:p>
          <a:p>
            <a:pPr marL="0" indent="0">
              <a:buNone/>
            </a:pPr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0" name="Google Shape;140;p44">
            <a:extLst>
              <a:ext uri="{FF2B5EF4-FFF2-40B4-BE49-F238E27FC236}">
                <a16:creationId xmlns:a16="http://schemas.microsoft.com/office/drawing/2014/main" id="{8965B0D1-E7B0-F0E6-0047-6F0D699D1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751177"/>
              </p:ext>
            </p:extLst>
          </p:nvPr>
        </p:nvGraphicFramePr>
        <p:xfrm>
          <a:off x="937952" y="2560068"/>
          <a:ext cx="10631625" cy="3507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37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 dirty="0">
                          <a:latin typeface="Times New Roman" panose="02020603050405020304" pitchFamily="18" charset="0"/>
                          <a:ea typeface="Cambria"/>
                          <a:cs typeface="Times New Roman" panose="02020603050405020304" pitchFamily="18" charset="0"/>
                          <a:sym typeface="Cambria"/>
                        </a:rPr>
                        <a:t>UML diagrams</a:t>
                      </a:r>
                      <a:endParaRPr sz="3200" u="none" strike="noStrike" cap="none" dirty="0">
                        <a:latin typeface="Times New Roman" panose="02020603050405020304" pitchFamily="18" charset="0"/>
                        <a:ea typeface="Cambria"/>
                        <a:cs typeface="Times New Roman" panose="02020603050405020304" pitchFamily="18" charset="0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 dirty="0">
                          <a:latin typeface="Times New Roman" panose="02020603050405020304" pitchFamily="18" charset="0"/>
                          <a:ea typeface="Cambria"/>
                          <a:cs typeface="Times New Roman" panose="02020603050405020304" pitchFamily="18" charset="0"/>
                          <a:sym typeface="Cambria"/>
                        </a:rPr>
                        <a:t>Use</a:t>
                      </a:r>
                      <a:endParaRPr sz="3200" u="none" strike="noStrike" cap="none" dirty="0">
                        <a:latin typeface="Times New Roman" panose="02020603050405020304" pitchFamily="18" charset="0"/>
                        <a:ea typeface="Cambria"/>
                        <a:cs typeface="Times New Roman" panose="02020603050405020304" pitchFamily="18" charset="0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>
                          <a:latin typeface="Times New Roman" panose="02020603050405020304" pitchFamily="18" charset="0"/>
                          <a:ea typeface="Cambria"/>
                          <a:cs typeface="Times New Roman" panose="02020603050405020304" pitchFamily="18" charset="0"/>
                          <a:sym typeface="Cambria"/>
                        </a:rPr>
                        <a:t>Stakeholders benefited</a:t>
                      </a:r>
                      <a:endParaRPr sz="2800" u="none" strike="noStrike" cap="none" dirty="0">
                        <a:latin typeface="Times New Roman" panose="02020603050405020304" pitchFamily="18" charset="0"/>
                        <a:ea typeface="Cambria"/>
                        <a:cs typeface="Times New Roman" panose="02020603050405020304" pitchFamily="18" charset="0"/>
                        <a:sym typeface="Cambr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Times New Roman" panose="02020603050405020304" pitchFamily="18" charset="0"/>
                          <a:ea typeface="Cambria"/>
                          <a:cs typeface="Times New Roman" panose="02020603050405020304" pitchFamily="18" charset="0"/>
                          <a:sym typeface="Cambria"/>
                        </a:rPr>
                        <a:t>1.  </a:t>
                      </a:r>
                      <a:r>
                        <a:rPr lang="en-US" sz="2400" u="none" strike="noStrike" cap="none" dirty="0" err="1">
                          <a:latin typeface="Times New Roman" panose="02020603050405020304" pitchFamily="18" charset="0"/>
                          <a:ea typeface="Cambria"/>
                          <a:cs typeface="Times New Roman" panose="02020603050405020304" pitchFamily="18" charset="0"/>
                          <a:sym typeface="Cambria"/>
                        </a:rPr>
                        <a:t>UseCase</a:t>
                      </a:r>
                      <a:r>
                        <a:rPr lang="en-US" sz="2400" u="none" strike="noStrike" cap="none" dirty="0">
                          <a:latin typeface="Times New Roman" panose="02020603050405020304" pitchFamily="18" charset="0"/>
                          <a:ea typeface="Cambria"/>
                          <a:cs typeface="Times New Roman" panose="02020603050405020304" pitchFamily="18" charset="0"/>
                          <a:sym typeface="Cambria"/>
                        </a:rPr>
                        <a:t> diagram</a:t>
                      </a:r>
                      <a:endParaRPr sz="2400" u="none" strike="noStrike" cap="none" dirty="0">
                        <a:latin typeface="Times New Roman" panose="02020603050405020304" pitchFamily="18" charset="0"/>
                        <a:ea typeface="Cambria"/>
                        <a:cs typeface="Times New Roman" panose="02020603050405020304" pitchFamily="18" charset="0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mbria"/>
                        <a:buChar char="•"/>
                      </a:pPr>
                      <a:r>
                        <a:rPr lang="en-US" sz="2000" u="none" strike="noStrike" cap="none" dirty="0">
                          <a:latin typeface="Times New Roman" panose="02020603050405020304" pitchFamily="18" charset="0"/>
                          <a:ea typeface="Cambria"/>
                          <a:cs typeface="Times New Roman" panose="02020603050405020304" pitchFamily="18" charset="0"/>
                          <a:sym typeface="Cambria"/>
                        </a:rPr>
                        <a:t>Valuable aid during analysis and developing Use Cases helps us to understand requirements.</a:t>
                      </a:r>
                      <a:endParaRPr sz="2000" u="none" strike="noStrike" cap="none" dirty="0">
                        <a:latin typeface="Times New Roman" panose="02020603050405020304" pitchFamily="18" charset="0"/>
                        <a:ea typeface="Cambria"/>
                        <a:cs typeface="Times New Roman" panose="02020603050405020304" pitchFamily="18" charset="0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mbria"/>
                        <a:buChar char="•"/>
                      </a:pPr>
                      <a:r>
                        <a:rPr lang="en-US" sz="2000" u="none" strike="noStrike" cap="none" dirty="0">
                          <a:latin typeface="Times New Roman" panose="02020603050405020304" pitchFamily="18" charset="0"/>
                          <a:ea typeface="Cambria"/>
                          <a:cs typeface="Times New Roman" panose="02020603050405020304" pitchFamily="18" charset="0"/>
                          <a:sym typeface="Cambria"/>
                        </a:rPr>
                        <a:t>Both developers (analysts, designers, coders, tests) and the customer </a:t>
                      </a:r>
                      <a:endParaRPr sz="2000" u="none" strike="noStrike" cap="none" dirty="0">
                        <a:latin typeface="Times New Roman" panose="02020603050405020304" pitchFamily="18" charset="0"/>
                        <a:ea typeface="Cambria"/>
                        <a:cs typeface="Times New Roman" panose="02020603050405020304" pitchFamily="18" charset="0"/>
                        <a:sym typeface="Cambr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Times New Roman" panose="02020603050405020304" pitchFamily="18" charset="0"/>
                          <a:ea typeface="Cambria"/>
                          <a:cs typeface="Times New Roman" panose="02020603050405020304" pitchFamily="18" charset="0"/>
                          <a:sym typeface="Cambria"/>
                        </a:rPr>
                        <a:t>2.  Class Diagram</a:t>
                      </a:r>
                      <a:endParaRPr sz="2400" u="none" strike="noStrike" cap="none" dirty="0">
                        <a:latin typeface="Times New Roman" panose="02020603050405020304" pitchFamily="18" charset="0"/>
                        <a:ea typeface="Cambria"/>
                        <a:cs typeface="Times New Roman" panose="02020603050405020304" pitchFamily="18" charset="0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mbria"/>
                        <a:buChar char="•"/>
                      </a:pPr>
                      <a:r>
                        <a:rPr lang="en-US" sz="2000" u="none" strike="noStrike" cap="none">
                          <a:latin typeface="Times New Roman" panose="02020603050405020304" pitchFamily="18" charset="0"/>
                          <a:ea typeface="Cambria"/>
                          <a:cs typeface="Times New Roman" panose="02020603050405020304" pitchFamily="18" charset="0"/>
                          <a:sym typeface="Cambria"/>
                        </a:rPr>
                        <a:t>Essential part of OOD method and can be used in both Analysis and design</a:t>
                      </a:r>
                      <a:endParaRPr sz="2000" u="none" strike="noStrike" cap="none">
                        <a:latin typeface="Times New Roman" panose="02020603050405020304" pitchFamily="18" charset="0"/>
                        <a:ea typeface="Cambria"/>
                        <a:cs typeface="Times New Roman" panose="02020603050405020304" pitchFamily="18" charset="0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mbria"/>
                        <a:buChar char="•"/>
                      </a:pPr>
                      <a:r>
                        <a:rPr lang="en-US" sz="2000" u="none" strike="noStrike" cap="none" dirty="0">
                          <a:latin typeface="Times New Roman" panose="02020603050405020304" pitchFamily="18" charset="0"/>
                          <a:ea typeface="Cambria"/>
                          <a:cs typeface="Times New Roman" panose="02020603050405020304" pitchFamily="18" charset="0"/>
                          <a:sym typeface="Cambria"/>
                        </a:rPr>
                        <a:t>Developers(analysts, designers, coders, tests) and the customer</a:t>
                      </a:r>
                      <a:endParaRPr sz="2000" u="none" strike="noStrike" cap="none" dirty="0">
                        <a:latin typeface="Times New Roman" panose="02020603050405020304" pitchFamily="18" charset="0"/>
                        <a:ea typeface="Cambria"/>
                        <a:cs typeface="Times New Roman" panose="02020603050405020304" pitchFamily="18" charset="0"/>
                        <a:sym typeface="Cambr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79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UML diagrams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8A2B-AD3F-0E10-1F13-56CDFBB7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952" y="1427247"/>
            <a:ext cx="11031747" cy="4351338"/>
          </a:xfrm>
        </p:spPr>
        <p:txBody>
          <a:bodyPr>
            <a:norm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●"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Diagrams in UML can be broadly classified as:</a:t>
            </a:r>
          </a:p>
          <a:p>
            <a:pPr marL="914400" lvl="1" indent="-3492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900"/>
              <a:buChar char="●"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Structural Diagrams – Capture </a:t>
            </a:r>
            <a:r>
              <a:rPr lang="en-US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static aspects or structure 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of a system. Structural Diagrams include: Component Diagrams, Object Diagrams, </a:t>
            </a:r>
            <a:r>
              <a:rPr lang="en-US" b="1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Class Diagrams 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Deployment Diagrams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.</a:t>
            </a:r>
          </a:p>
          <a:p>
            <a:pPr marL="914400" lvl="1" indent="-3492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900"/>
              <a:buChar char="●"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Behavior Diagrams – Capture </a:t>
            </a:r>
            <a:r>
              <a:rPr lang="en-US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dynamic aspects or behavior 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of the system. Behavior diagrams include: </a:t>
            </a:r>
            <a:r>
              <a:rPr lang="en-US" b="1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Use Case Diagrams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State Diagrams, Activity Diagrams and Interaction Diagrams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.</a:t>
            </a:r>
          </a:p>
          <a:p>
            <a:pPr marL="0" indent="0">
              <a:buNone/>
            </a:pPr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8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UML diagrams(cont..)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Week-4,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9</a:t>
            </a:fld>
            <a:endParaRPr lang="en-US"/>
          </a:p>
        </p:txBody>
      </p:sp>
      <p:pic>
        <p:nvPicPr>
          <p:cNvPr id="9" name="Google Shape;153;p46">
            <a:extLst>
              <a:ext uri="{FF2B5EF4-FFF2-40B4-BE49-F238E27FC236}">
                <a16:creationId xmlns:a16="http://schemas.microsoft.com/office/drawing/2014/main" id="{ADF1CA94-D4F3-8C21-3A6F-2948FD2B5BA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510" y="1583359"/>
            <a:ext cx="10123359" cy="46145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4;p46">
            <a:extLst>
              <a:ext uri="{FF2B5EF4-FFF2-40B4-BE49-F238E27FC236}">
                <a16:creationId xmlns:a16="http://schemas.microsoft.com/office/drawing/2014/main" id="{D169F822-BB6D-AAA4-2760-598E95DD3358}"/>
              </a:ext>
            </a:extLst>
          </p:cNvPr>
          <p:cNvSpPr/>
          <p:nvPr/>
        </p:nvSpPr>
        <p:spPr>
          <a:xfrm>
            <a:off x="8821863" y="3562311"/>
            <a:ext cx="1542198" cy="873456"/>
          </a:xfrm>
          <a:prstGeom prst="ellipse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33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14671</TotalTime>
  <Words>2353</Words>
  <Application>Microsoft Macintosh PowerPoint</Application>
  <PresentationFormat>Widescreen</PresentationFormat>
  <Paragraphs>303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Comic Sans MS</vt:lpstr>
      <vt:lpstr>Times New Roman</vt:lpstr>
      <vt:lpstr>Wingdings</vt:lpstr>
      <vt:lpstr>Office Theme</vt:lpstr>
      <vt:lpstr>Clip</vt:lpstr>
      <vt:lpstr>PowerPoint Presentation</vt:lpstr>
      <vt:lpstr>Introduction to Unified Modeling Language(UML)</vt:lpstr>
      <vt:lpstr>What’s in it for you?</vt:lpstr>
      <vt:lpstr>Scenario - Deriving Use Cases from System Requirements</vt:lpstr>
      <vt:lpstr>1. Unified Modeling Language</vt:lpstr>
      <vt:lpstr>2. Why UML?</vt:lpstr>
      <vt:lpstr>3. UML – To rescue</vt:lpstr>
      <vt:lpstr>3. UML diagrams</vt:lpstr>
      <vt:lpstr>3. UML diagrams(cont..)</vt:lpstr>
      <vt:lpstr>4. Use-Case Modeling</vt:lpstr>
      <vt:lpstr>4.1. Components of Use-case Model</vt:lpstr>
      <vt:lpstr>4.2. Example of Use-case diagram</vt:lpstr>
      <vt:lpstr>4.3. Actors</vt:lpstr>
      <vt:lpstr>4.3.1. Finding Actors</vt:lpstr>
      <vt:lpstr>4.3.2. Example on Actor</vt:lpstr>
      <vt:lpstr>4.3.3. Example on Actor</vt:lpstr>
      <vt:lpstr>4.4. Use-cases</vt:lpstr>
      <vt:lpstr>4.4.1. Finding Use-cases</vt:lpstr>
      <vt:lpstr>4.4.2. Example on Use-cases</vt:lpstr>
      <vt:lpstr>4.4.3. Example on Use-cases</vt:lpstr>
      <vt:lpstr>4.5. Actor Generalizations</vt:lpstr>
      <vt:lpstr>4.6. Use-case Relationships - Association</vt:lpstr>
      <vt:lpstr>4.7. Include Dependeny relationships between Use-case</vt:lpstr>
      <vt:lpstr>4.7. Include Dependeny relationships between Use-case(cont..)</vt:lpstr>
      <vt:lpstr>4.7.1. Include Dependency Example</vt:lpstr>
      <vt:lpstr>4.8. Extend Dependeny relationships between Use-case</vt:lpstr>
      <vt:lpstr>4.8. Extend Dependeny relationships between Use-case(cont..)</vt:lpstr>
      <vt:lpstr>4.8.1. Extended Dependency Example</vt:lpstr>
      <vt:lpstr>4.9. Some tips to make UML diagrams</vt:lpstr>
      <vt:lpstr>Challenge Question</vt:lpstr>
      <vt:lpstr>In Workshop</vt:lpstr>
      <vt:lpstr>At the end…….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and Descriptive Statistics for Exploring Data</dc:title>
  <dc:creator>Anmol adhi</dc:creator>
  <cp:lastModifiedBy>Adhikari, Anmol</cp:lastModifiedBy>
  <cp:revision>183</cp:revision>
  <dcterms:created xsi:type="dcterms:W3CDTF">2022-11-03T06:46:28Z</dcterms:created>
  <dcterms:modified xsi:type="dcterms:W3CDTF">2023-07-11T06:09:14Z</dcterms:modified>
</cp:coreProperties>
</file>