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06" r:id="rId2"/>
    <p:sldId id="256" r:id="rId3"/>
    <p:sldId id="257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03" r:id="rId25"/>
    <p:sldId id="30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7" autoAdjust="0"/>
    <p:restoredTop sz="81201"/>
  </p:normalViewPr>
  <p:slideViewPr>
    <p:cSldViewPr snapToGrid="0">
      <p:cViewPr varScale="1">
        <p:scale>
          <a:sx n="127" d="100"/>
          <a:sy n="127" d="100"/>
        </p:scale>
        <p:origin x="1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Concepts and Technologies of AI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74027-AC0E-4577-BCC7-DC34F4110523}" type="datetime1">
              <a:rPr lang="en-US" smtClean="0"/>
              <a:t>7/31/23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*copy-right of the images used belongs to creator themselves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20E46-1D6C-4CBE-ABF5-8C27209E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6447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Concepts and Technologies of AI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47609-FB22-40EE-9AC3-368EB55F9D0B}" type="datetime1">
              <a:rPr lang="en-US" smtClean="0"/>
              <a:t>7/31/23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*copy-right of the images used belongs to creator themselves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5FB83-46FC-46AD-B301-5422E16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3509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5FB83-46FC-46AD-B301-5422E168EDCC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113CC0F-6DA9-4EA3-B922-EDA4E1481702}" type="datetime1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*copy-right of the images used belongs to creator themselves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Concepts and Technologies of AI</a:t>
            </a:r>
          </a:p>
        </p:txBody>
      </p:sp>
    </p:spTree>
    <p:extLst>
      <p:ext uri="{BB962C8B-B14F-4D97-AF65-F5344CB8AC3E}">
        <p14:creationId xmlns:p14="http://schemas.microsoft.com/office/powerpoint/2010/main" val="517106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Concepts and Technologies of AI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D846051-2EA4-46BF-AB24-A3C3FA5DE063}" type="datetime1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*copy-right of the images used belongs to creator themselves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E5FB83-46FC-46AD-B301-5422E168ED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9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1519-B81B-4122-8E46-C1CC8C0334E6}" type="datetime1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2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D536-BA3E-42CC-BF0C-6476DCC839F8}" type="datetime1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2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E040-1A20-444E-ADF4-962B82BB5C9D}" type="datetime1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2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B66E-A752-4A00-8223-EA7D29A0F7BA}" type="datetime1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9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DAAB-2352-436B-A8C2-ACBC05865704}" type="datetime1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8AF5-8D03-44B8-8867-9DCFFFDFD92A}" type="datetime1">
              <a:rPr lang="en-US" smtClean="0"/>
              <a:t>7/31/23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19D7-788E-4C4A-B07F-E17417E1432D}" type="datetime1">
              <a:rPr lang="en-US" smtClean="0"/>
              <a:t>7/31/23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1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4469-1683-4567-A3A0-752546AF6AA1}" type="datetime1">
              <a:rPr lang="en-US" smtClean="0"/>
              <a:t>7/31/23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1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CC69-90E2-44FD-BCD4-8FEA87ED5EB6}" type="datetime1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9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751B-E6AA-4D3F-8342-10D7135CE962}" type="datetime1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0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F2588-CC07-4AAE-BC20-023CF3F7782B}" type="datetime1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9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19D7-788E-4C4A-B07F-E17417E1432D}" type="datetime1">
              <a:rPr lang="en-US" smtClean="0"/>
              <a:t>7/31/23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Week-6, Lecture: Copy-right of the images not claimed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80911" y="2010858"/>
            <a:ext cx="10515600" cy="2490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4DB001 - Database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Week-06, Lecture-06</a:t>
            </a:r>
          </a:p>
        </p:txBody>
      </p:sp>
    </p:spTree>
    <p:extLst>
      <p:ext uri="{BB962C8B-B14F-4D97-AF65-F5344CB8AC3E}">
        <p14:creationId xmlns:p14="http://schemas.microsoft.com/office/powerpoint/2010/main" val="2400650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6FA-D797-3EDD-C3F7-62C35E7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45" y="-66514"/>
            <a:ext cx="12007745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 First Normal Form [Example –Multivalued attribute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DBD-238D-EA43-EDDD-63C8CD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350-02A9-0971-E211-F0E330C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Week-6,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73F1-A3A3-3AF0-0484-6E7B0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10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9376684-0859-F3D2-5D94-EDF0FDB8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95" y="1085870"/>
            <a:ext cx="11929641" cy="559056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pPr marL="0" indent="0">
              <a:buNone/>
            </a:pPr>
            <a:endParaRPr lang="en-GB" b="1" dirty="0"/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Split the table into two tables in such as way that </a:t>
            </a:r>
          </a:p>
          <a:p>
            <a:pPr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table contains all attributes except multi-valued attribute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same primary key and </a:t>
            </a:r>
          </a:p>
          <a:p>
            <a:pPr lvl="1"/>
            <a:r>
              <a:rPr lang="en-GB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table contains multi-valued attribute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 a primary key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it. </a:t>
            </a:r>
          </a:p>
          <a:p>
            <a:pPr lvl="1"/>
            <a:r>
              <a:rPr lang="en-GB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the primary key of first table in the second table as a foreign key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9C379F-71D3-75FD-5ABB-480ECD2C8E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7852170"/>
              </p:ext>
            </p:extLst>
          </p:nvPr>
        </p:nvGraphicFramePr>
        <p:xfrm>
          <a:off x="482517" y="1561165"/>
          <a:ext cx="3761741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FailedinSubjects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Ronit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DS, DBMs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102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Shiv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DBMS,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DS, DBMS, DE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Helena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DBMS, DE,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105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Nazla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DE, DBMS,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106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Neel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DE,</a:t>
                      </a:r>
                      <a:r>
                        <a:rPr lang="en-IN" baseline="0" dirty="0"/>
                        <a:t> DBMS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5AF7B721-5CBE-1D11-9709-AC3AB033DC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0057701"/>
              </p:ext>
            </p:extLst>
          </p:nvPr>
        </p:nvGraphicFramePr>
        <p:xfrm>
          <a:off x="481338" y="1194336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68F911-BF0E-FD1E-5D2D-ACAD82AC84D1}"/>
              </a:ext>
            </a:extLst>
          </p:cNvPr>
          <p:cNvCxnSpPr/>
          <p:nvPr/>
        </p:nvCxnSpPr>
        <p:spPr>
          <a:xfrm rot="5400000" flipH="1" flipV="1">
            <a:off x="6030632" y="-1337801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>
            <a:extLst>
              <a:ext uri="{FF2B5EF4-FFF2-40B4-BE49-F238E27FC236}">
                <a16:creationId xmlns:a16="http://schemas.microsoft.com/office/drawing/2014/main" id="{80048355-0CCE-EC3C-9472-C64271C419C6}"/>
              </a:ext>
            </a:extLst>
          </p:cNvPr>
          <p:cNvSpPr/>
          <p:nvPr/>
        </p:nvSpPr>
        <p:spPr>
          <a:xfrm>
            <a:off x="4492813" y="2799527"/>
            <a:ext cx="753979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4A81BEB0-739C-D5F5-CE56-DC278BFE3A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7582095"/>
              </p:ext>
            </p:extLst>
          </p:nvPr>
        </p:nvGraphicFramePr>
        <p:xfrm>
          <a:off x="5498067" y="1594796"/>
          <a:ext cx="1448436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Ronit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102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Shiv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Helena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105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Nazla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106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Neel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5A4D7A64-6283-C1F8-52E3-7F8D9ED37D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998094"/>
              </p:ext>
            </p:extLst>
          </p:nvPr>
        </p:nvGraphicFramePr>
        <p:xfrm>
          <a:off x="5496888" y="1227967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8CE731BC-15BF-6AB6-CBEB-61AB369301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6725389"/>
              </p:ext>
            </p:extLst>
          </p:nvPr>
        </p:nvGraphicFramePr>
        <p:xfrm>
          <a:off x="7591309" y="1594796"/>
          <a:ext cx="2066291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>
                          <a:solidFill>
                            <a:schemeClr val="tx1"/>
                          </a:solidFill>
                        </a:rPr>
                        <a:t>RID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DS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…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…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…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52A97D48-4EF0-FC5A-360C-C7B71C9095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7301547"/>
              </p:ext>
            </p:extLst>
          </p:nvPr>
        </p:nvGraphicFramePr>
        <p:xfrm>
          <a:off x="7590130" y="1227967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47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6FA-D797-3EDD-C3F7-62C35E7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03" y="-66514"/>
            <a:ext cx="1146707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Normal forms – 2NF (Second Normal Form)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DBD-238D-EA43-EDDD-63C8CD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350-02A9-0971-E211-F0E330C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Week-6,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73F1-A3A3-3AF0-0484-6E7B0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11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E7306A-BE2D-F081-DCFB-DAB1A6920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962300"/>
            <a:ext cx="11929641" cy="5590565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 for 2NF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 R is in second normal form (2NF) 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and only if it is in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1NF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</a:p>
          <a:p>
            <a:pPr lvl="1"/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non-primary key attribute is fully dependent on the primary key</a:t>
            </a:r>
          </a:p>
          <a:p>
            <a:pPr marL="0" indent="0" algn="ctr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 R is in second normal form (2NF) 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and only if it is in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1NF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</a:p>
          <a:p>
            <a:pPr lvl="1"/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any non-primary key attribute is partially dependent on the primary key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799CA72-D623-81F2-982F-A71E2B5654D3}"/>
              </a:ext>
            </a:extLst>
          </p:cNvPr>
          <p:cNvSpPr/>
          <p:nvPr/>
        </p:nvSpPr>
        <p:spPr>
          <a:xfrm>
            <a:off x="1405448" y="1518920"/>
            <a:ext cx="9180000" cy="72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1NF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each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should contain a single primary key</a:t>
            </a:r>
            <a:r>
              <a:rPr lang="en-GB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D5A889-95D5-B1C2-52F0-18CB9B91E4D3}"/>
              </a:ext>
            </a:extLst>
          </p:cNvPr>
          <p:cNvCxnSpPr/>
          <p:nvPr/>
        </p:nvCxnSpPr>
        <p:spPr>
          <a:xfrm rot="5400000" flipH="1" flipV="1">
            <a:off x="6092417" y="-3450586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35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6FA-D797-3EDD-C3F7-62C35E7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03" y="-66514"/>
            <a:ext cx="10983097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 Second Normal Form - Example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DBD-238D-EA43-EDDD-63C8CD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350-02A9-0971-E211-F0E330C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Week-6,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73F1-A3A3-3AF0-0484-6E7B0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12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A1D2466-BF4D-20F3-B064-AFAACFEF0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37" y="925229"/>
            <a:ext cx="11929641" cy="559056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GB" b="1" dirty="0"/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FD1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{CID, ANO}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AccesssDate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Balance,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FD2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{Balance,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 and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BranchName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partial dependent on primary key (CID + ANO)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customer relation is not in 2NF.</a:t>
            </a:r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36D09016-510B-A98E-EF51-89A99D94D9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2550281"/>
              </p:ext>
            </p:extLst>
          </p:nvPr>
        </p:nvGraphicFramePr>
        <p:xfrm>
          <a:off x="292884" y="1400524"/>
          <a:ext cx="523240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AccessDate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C01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01-01-2022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Brt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C02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01-03-2022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Brt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01-05-2022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Ktm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01-07-2022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Ktm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CB5E1EAC-3DC9-9934-0B5A-3F701A8FE6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2657416"/>
              </p:ext>
            </p:extLst>
          </p:nvPr>
        </p:nvGraphicFramePr>
        <p:xfrm>
          <a:off x="291705" y="103369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57857C-8B7C-549C-9B97-828E34EBD64F}"/>
              </a:ext>
            </a:extLst>
          </p:cNvPr>
          <p:cNvCxnSpPr/>
          <p:nvPr/>
        </p:nvCxnSpPr>
        <p:spPr>
          <a:xfrm flipH="1" flipV="1">
            <a:off x="5695910" y="981532"/>
            <a:ext cx="0" cy="28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233A02-D03D-739E-4A45-2CAC365D9782}"/>
              </a:ext>
            </a:extLst>
          </p:cNvPr>
          <p:cNvCxnSpPr/>
          <p:nvPr/>
        </p:nvCxnSpPr>
        <p:spPr>
          <a:xfrm rot="5400000" flipH="1" flipV="1">
            <a:off x="6104774" y="-2116987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9226008-00D2-F2B6-1F77-D458FDE9A6D6}"/>
              </a:ext>
            </a:extLst>
          </p:cNvPr>
          <p:cNvSpPr txBox="1"/>
          <p:nvPr/>
        </p:nvSpPr>
        <p:spPr>
          <a:xfrm>
            <a:off x="6566072" y="1995658"/>
            <a:ext cx="793315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ANO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D9B93D-4627-7D8C-B9B2-79615DC6596F}"/>
              </a:ext>
            </a:extLst>
          </p:cNvPr>
          <p:cNvSpPr txBox="1"/>
          <p:nvPr/>
        </p:nvSpPr>
        <p:spPr>
          <a:xfrm>
            <a:off x="7359387" y="1995658"/>
            <a:ext cx="1727806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AccesssDate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2AA448-51AF-374A-2BE9-99039AE5D39E}"/>
              </a:ext>
            </a:extLst>
          </p:cNvPr>
          <p:cNvSpPr txBox="1"/>
          <p:nvPr/>
        </p:nvSpPr>
        <p:spPr>
          <a:xfrm>
            <a:off x="9087323" y="1995658"/>
            <a:ext cx="1152000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Balance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ABDB83-E01A-53C7-9C55-245B3EF58B31}"/>
              </a:ext>
            </a:extLst>
          </p:cNvPr>
          <p:cNvCxnSpPr/>
          <p:nvPr/>
        </p:nvCxnSpPr>
        <p:spPr>
          <a:xfrm flipH="1">
            <a:off x="6944073" y="2456458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66B212-BB11-C61D-21A3-BAEE35F6D766}"/>
              </a:ext>
            </a:extLst>
          </p:cNvPr>
          <p:cNvCxnSpPr/>
          <p:nvPr/>
        </p:nvCxnSpPr>
        <p:spPr>
          <a:xfrm flipH="1" flipV="1">
            <a:off x="8205193" y="2448333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39846B-E625-1E1E-19A6-13EDFE6530E9}"/>
              </a:ext>
            </a:extLst>
          </p:cNvPr>
          <p:cNvCxnSpPr/>
          <p:nvPr/>
        </p:nvCxnSpPr>
        <p:spPr>
          <a:xfrm flipH="1" flipV="1">
            <a:off x="9663323" y="2448333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3518AE-BFA6-6DC9-884D-5A7C453674B9}"/>
              </a:ext>
            </a:extLst>
          </p:cNvPr>
          <p:cNvCxnSpPr/>
          <p:nvPr/>
        </p:nvCxnSpPr>
        <p:spPr>
          <a:xfrm>
            <a:off x="6199111" y="2814093"/>
            <a:ext cx="493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1F0EA1-349A-88A8-6024-A94CC8FDD5D2}"/>
              </a:ext>
            </a:extLst>
          </p:cNvPr>
          <p:cNvSpPr txBox="1"/>
          <p:nvPr/>
        </p:nvSpPr>
        <p:spPr>
          <a:xfrm>
            <a:off x="10238342" y="1995658"/>
            <a:ext cx="1831631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BranchName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E40D86-1276-3A13-BA5B-4C1DCC5248C2}"/>
              </a:ext>
            </a:extLst>
          </p:cNvPr>
          <p:cNvSpPr txBox="1"/>
          <p:nvPr/>
        </p:nvSpPr>
        <p:spPr>
          <a:xfrm>
            <a:off x="5848367" y="1995658"/>
            <a:ext cx="720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/>
              <a:t>CID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85E82D-6D27-3B86-1779-054A435BA40A}"/>
              </a:ext>
            </a:extLst>
          </p:cNvPr>
          <p:cNvCxnSpPr/>
          <p:nvPr/>
        </p:nvCxnSpPr>
        <p:spPr>
          <a:xfrm flipH="1">
            <a:off x="6208367" y="2456458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F2CD6E-2E3F-30D8-019C-9E56AB37742B}"/>
              </a:ext>
            </a:extLst>
          </p:cNvPr>
          <p:cNvCxnSpPr/>
          <p:nvPr/>
        </p:nvCxnSpPr>
        <p:spPr>
          <a:xfrm flipH="1" flipV="1">
            <a:off x="11120343" y="2448333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6562110-78AD-1AB8-C1F5-168103FA1DB3}"/>
              </a:ext>
            </a:extLst>
          </p:cNvPr>
          <p:cNvCxnSpPr/>
          <p:nvPr/>
        </p:nvCxnSpPr>
        <p:spPr>
          <a:xfrm flipH="1" flipV="1">
            <a:off x="6944073" y="1619314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F2D0BE-BCB2-8B74-54B3-E1E47D4016AF}"/>
              </a:ext>
            </a:extLst>
          </p:cNvPr>
          <p:cNvCxnSpPr/>
          <p:nvPr/>
        </p:nvCxnSpPr>
        <p:spPr>
          <a:xfrm flipH="1">
            <a:off x="9663323" y="1619314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E8B5F2-219B-8A19-5611-0BBFF8208A44}"/>
              </a:ext>
            </a:extLst>
          </p:cNvPr>
          <p:cNvCxnSpPr/>
          <p:nvPr/>
        </p:nvCxnSpPr>
        <p:spPr>
          <a:xfrm>
            <a:off x="6933535" y="1631358"/>
            <a:ext cx="4176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E92D0F-5CCC-93CF-E24F-2A0591BF1AAF}"/>
              </a:ext>
            </a:extLst>
          </p:cNvPr>
          <p:cNvCxnSpPr/>
          <p:nvPr/>
        </p:nvCxnSpPr>
        <p:spPr>
          <a:xfrm flipH="1">
            <a:off x="11120343" y="1619314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A8DC5FB-BEDF-F7CA-1249-420E08CB8326}"/>
              </a:ext>
            </a:extLst>
          </p:cNvPr>
          <p:cNvSpPr/>
          <p:nvPr/>
        </p:nvSpPr>
        <p:spPr>
          <a:xfrm>
            <a:off x="5783835" y="2134956"/>
            <a:ext cx="6156000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BC6185-ACD2-CB5A-B169-D2125D4574A6}"/>
              </a:ext>
            </a:extLst>
          </p:cNvPr>
          <p:cNvSpPr txBox="1"/>
          <p:nvPr/>
        </p:nvSpPr>
        <p:spPr>
          <a:xfrm>
            <a:off x="6195023" y="2847057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/>
              <a:t>FD1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7D2D35-ECA6-38B0-FDB1-8791AA3D63F1}"/>
              </a:ext>
            </a:extLst>
          </p:cNvPr>
          <p:cNvSpPr txBox="1"/>
          <p:nvPr/>
        </p:nvSpPr>
        <p:spPr>
          <a:xfrm>
            <a:off x="6966396" y="1170877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/>
              <a:t>FD2</a:t>
            </a:r>
          </a:p>
        </p:txBody>
      </p:sp>
    </p:spTree>
    <p:extLst>
      <p:ext uri="{BB962C8B-B14F-4D97-AF65-F5344CB8AC3E}">
        <p14:creationId xmlns:p14="http://schemas.microsoft.com/office/powerpoint/2010/main" val="25079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3" grpId="0" animBg="1"/>
      <p:bldP spid="24" grpId="0" animBg="1"/>
      <p:bldP spid="32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6FA-D797-3EDD-C3F7-62C35E7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03" y="-66514"/>
            <a:ext cx="10983097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4.2. Second Normal Form - Example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DBD-238D-EA43-EDDD-63C8CD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350-02A9-0971-E211-F0E330C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Week-6,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73F1-A3A3-3AF0-0484-6E7B0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13</a:t>
            </a:fld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A8DC5FB-BEDF-F7CA-1249-420E08CB8326}"/>
              </a:ext>
            </a:extLst>
          </p:cNvPr>
          <p:cNvSpPr/>
          <p:nvPr/>
        </p:nvSpPr>
        <p:spPr>
          <a:xfrm>
            <a:off x="5783835" y="2134956"/>
            <a:ext cx="6156000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FDB0E2-983A-6444-8685-603FFC21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1098227"/>
            <a:ext cx="11929641" cy="559056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in case of a joint account multiple (more than one) customers have common (one) accounts.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 account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’A01’ is operated jointly by two customers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says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’C01’ and ’C02’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for attributes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 and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BranchName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duplicated in two different tuples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customers ’C01’ and ’C02’.</a:t>
            </a:r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67CA6F6B-CB8D-A33E-4B93-819AF24823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8657258"/>
              </p:ext>
            </p:extLst>
          </p:nvPr>
        </p:nvGraphicFramePr>
        <p:xfrm>
          <a:off x="280527" y="1573522"/>
          <a:ext cx="523240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AccessDate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C01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01-01-2022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Brt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C02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01-03-2022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Brt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01-05-2022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Ktm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01-07-2022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Ktm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F9A7B60D-7AC0-CB84-5377-F79F0F1967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0996106"/>
              </p:ext>
            </p:extLst>
          </p:nvPr>
        </p:nvGraphicFramePr>
        <p:xfrm>
          <a:off x="279348" y="12066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5D551C-71D9-EE5D-7B4A-BCFD3C5973BE}"/>
              </a:ext>
            </a:extLst>
          </p:cNvPr>
          <p:cNvCxnSpPr/>
          <p:nvPr/>
        </p:nvCxnSpPr>
        <p:spPr>
          <a:xfrm flipH="1" flipV="1">
            <a:off x="5683553" y="1154530"/>
            <a:ext cx="0" cy="28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64DAD06-1BE8-A6CE-E846-F3316BDDBEF0}"/>
              </a:ext>
            </a:extLst>
          </p:cNvPr>
          <p:cNvCxnSpPr/>
          <p:nvPr/>
        </p:nvCxnSpPr>
        <p:spPr>
          <a:xfrm rot="5400000" flipH="1" flipV="1">
            <a:off x="6092417" y="-1943989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F17806E-15DD-5564-1974-2D5D52E1AEDF}"/>
              </a:ext>
            </a:extLst>
          </p:cNvPr>
          <p:cNvSpPr txBox="1"/>
          <p:nvPr/>
        </p:nvSpPr>
        <p:spPr>
          <a:xfrm>
            <a:off x="6553715" y="2168656"/>
            <a:ext cx="793313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ANO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62580A-C762-159D-BE76-E3644ED15941}"/>
              </a:ext>
            </a:extLst>
          </p:cNvPr>
          <p:cNvSpPr txBox="1"/>
          <p:nvPr/>
        </p:nvSpPr>
        <p:spPr>
          <a:xfrm>
            <a:off x="7347028" y="2168656"/>
            <a:ext cx="1727808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AccesssDate</a:t>
            </a:r>
            <a:endParaRPr 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D36307-1434-B49B-FBAC-A94F62E2ABFE}"/>
              </a:ext>
            </a:extLst>
          </p:cNvPr>
          <p:cNvSpPr txBox="1"/>
          <p:nvPr/>
        </p:nvSpPr>
        <p:spPr>
          <a:xfrm>
            <a:off x="9074966" y="2168656"/>
            <a:ext cx="1152000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Balance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1D87FF-5642-5641-3696-AB9E4408160F}"/>
              </a:ext>
            </a:extLst>
          </p:cNvPr>
          <p:cNvCxnSpPr/>
          <p:nvPr/>
        </p:nvCxnSpPr>
        <p:spPr>
          <a:xfrm flipH="1">
            <a:off x="6931716" y="2629456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F882B7C-34AE-81B9-15BB-65C2197A4CA3}"/>
              </a:ext>
            </a:extLst>
          </p:cNvPr>
          <p:cNvCxnSpPr/>
          <p:nvPr/>
        </p:nvCxnSpPr>
        <p:spPr>
          <a:xfrm flipH="1" flipV="1">
            <a:off x="8192836" y="2621331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FC8FCD-1392-3FB9-5080-C07F636FD7BC}"/>
              </a:ext>
            </a:extLst>
          </p:cNvPr>
          <p:cNvCxnSpPr/>
          <p:nvPr/>
        </p:nvCxnSpPr>
        <p:spPr>
          <a:xfrm flipH="1" flipV="1">
            <a:off x="9650966" y="2621331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E23D60E-CF88-6F83-D1A3-D06F72D071D0}"/>
              </a:ext>
            </a:extLst>
          </p:cNvPr>
          <p:cNvCxnSpPr/>
          <p:nvPr/>
        </p:nvCxnSpPr>
        <p:spPr>
          <a:xfrm>
            <a:off x="6186754" y="2987091"/>
            <a:ext cx="493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98F91EE-7F2E-4AC6-A873-67B06F336E98}"/>
              </a:ext>
            </a:extLst>
          </p:cNvPr>
          <p:cNvSpPr txBox="1"/>
          <p:nvPr/>
        </p:nvSpPr>
        <p:spPr>
          <a:xfrm>
            <a:off x="10225986" y="2168656"/>
            <a:ext cx="1789416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BranchName</a:t>
            </a:r>
            <a:endParaRPr lang="en-US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76F818-E336-11F3-A361-54BA8BBC3B7C}"/>
              </a:ext>
            </a:extLst>
          </p:cNvPr>
          <p:cNvSpPr txBox="1"/>
          <p:nvPr/>
        </p:nvSpPr>
        <p:spPr>
          <a:xfrm>
            <a:off x="5836010" y="2168656"/>
            <a:ext cx="720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/>
              <a:t>CID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F07BE09-CF29-0943-25A5-1FF472E48F83}"/>
              </a:ext>
            </a:extLst>
          </p:cNvPr>
          <p:cNvCxnSpPr/>
          <p:nvPr/>
        </p:nvCxnSpPr>
        <p:spPr>
          <a:xfrm flipH="1">
            <a:off x="6196010" y="2629456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ABD2C8-BBF3-63B9-5B72-30DB5E10CBE1}"/>
              </a:ext>
            </a:extLst>
          </p:cNvPr>
          <p:cNvCxnSpPr/>
          <p:nvPr/>
        </p:nvCxnSpPr>
        <p:spPr>
          <a:xfrm flipH="1" flipV="1">
            <a:off x="11107986" y="2621331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7E6AD1F-0151-B4FC-8927-C8B1242DA75F}"/>
              </a:ext>
            </a:extLst>
          </p:cNvPr>
          <p:cNvCxnSpPr/>
          <p:nvPr/>
        </p:nvCxnSpPr>
        <p:spPr>
          <a:xfrm flipH="1" flipV="1">
            <a:off x="6931716" y="1792312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73DEB05-D6BE-D01A-0AAF-0572E45E348B}"/>
              </a:ext>
            </a:extLst>
          </p:cNvPr>
          <p:cNvCxnSpPr/>
          <p:nvPr/>
        </p:nvCxnSpPr>
        <p:spPr>
          <a:xfrm flipH="1">
            <a:off x="9650966" y="1792312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72534B-79C4-119A-8503-0E7336CD03C0}"/>
              </a:ext>
            </a:extLst>
          </p:cNvPr>
          <p:cNvCxnSpPr/>
          <p:nvPr/>
        </p:nvCxnSpPr>
        <p:spPr>
          <a:xfrm>
            <a:off x="6921178" y="1804356"/>
            <a:ext cx="4176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17287C6-FD48-20A2-D2C2-6E40BB2677F8}"/>
              </a:ext>
            </a:extLst>
          </p:cNvPr>
          <p:cNvCxnSpPr/>
          <p:nvPr/>
        </p:nvCxnSpPr>
        <p:spPr>
          <a:xfrm flipH="1">
            <a:off x="11107986" y="1792312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3C56DE6-E2F7-955A-D8E0-0B050BBFC29A}"/>
              </a:ext>
            </a:extLst>
          </p:cNvPr>
          <p:cNvSpPr/>
          <p:nvPr/>
        </p:nvSpPr>
        <p:spPr>
          <a:xfrm>
            <a:off x="5771478" y="2307954"/>
            <a:ext cx="6156000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2076EB-36E5-3A36-D269-824037DD230B}"/>
              </a:ext>
            </a:extLst>
          </p:cNvPr>
          <p:cNvSpPr txBox="1"/>
          <p:nvPr/>
        </p:nvSpPr>
        <p:spPr>
          <a:xfrm>
            <a:off x="6182666" y="3020055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/>
              <a:t>FD1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332F7C0-2D7D-35D1-8C1B-4713F50432BE}"/>
              </a:ext>
            </a:extLst>
          </p:cNvPr>
          <p:cNvSpPr txBox="1"/>
          <p:nvPr/>
        </p:nvSpPr>
        <p:spPr>
          <a:xfrm>
            <a:off x="6954039" y="1343875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/>
              <a:t>FD2</a:t>
            </a:r>
          </a:p>
        </p:txBody>
      </p:sp>
    </p:spTree>
    <p:extLst>
      <p:ext uri="{BB962C8B-B14F-4D97-AF65-F5344CB8AC3E}">
        <p14:creationId xmlns:p14="http://schemas.microsoft.com/office/powerpoint/2010/main" val="310250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6FA-D797-3EDD-C3F7-62C35E7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03" y="-66514"/>
            <a:ext cx="10983097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4.3. Second Normal Form - Example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DBD-238D-EA43-EDDD-63C8CD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350-02A9-0971-E211-F0E330C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Week-6,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73F1-A3A3-3AF0-0484-6E7B0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14</a:t>
            </a:fld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A8DC5FB-BEDF-F7CA-1249-420E08CB8326}"/>
              </a:ext>
            </a:extLst>
          </p:cNvPr>
          <p:cNvSpPr/>
          <p:nvPr/>
        </p:nvSpPr>
        <p:spPr>
          <a:xfrm>
            <a:off x="5783835" y="2134956"/>
            <a:ext cx="6156000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3C56DE6-E2F7-955A-D8E0-0B050BBFC29A}"/>
              </a:ext>
            </a:extLst>
          </p:cNvPr>
          <p:cNvSpPr/>
          <p:nvPr/>
        </p:nvSpPr>
        <p:spPr>
          <a:xfrm>
            <a:off x="5771478" y="2307954"/>
            <a:ext cx="6156000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9166A0F-1CF4-925A-13E3-2363BC03B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88158"/>
            <a:ext cx="11929641" cy="5590565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Decompose relation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such a way that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resultant relations do not have any partial FD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partial dependent attributes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relation that violets 2NF. </a:t>
            </a:r>
          </a:p>
          <a:p>
            <a:pPr lvl="1"/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 them in separate relation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with the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 attribute on which they are fully dependent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 of new relation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the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 on which it is fully dependent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other attributes same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 that table with the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primary key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7EC59D08-6464-242D-0BD2-07A5D53BE0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3604630"/>
              </p:ext>
            </p:extLst>
          </p:nvPr>
        </p:nvGraphicFramePr>
        <p:xfrm>
          <a:off x="280527" y="1363453"/>
          <a:ext cx="523240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AccessDate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C01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01-01-2022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Brt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C02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01-03-2022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Brt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01-05-2022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Ktm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01-07-2022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Ktm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C94BB77D-D498-A161-D6C6-6949C96500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2342277"/>
              </p:ext>
            </p:extLst>
          </p:nvPr>
        </p:nvGraphicFramePr>
        <p:xfrm>
          <a:off x="279348" y="99662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8724FA-A880-00ED-7866-81BA9EBF50A6}"/>
              </a:ext>
            </a:extLst>
          </p:cNvPr>
          <p:cNvCxnSpPr/>
          <p:nvPr/>
        </p:nvCxnSpPr>
        <p:spPr>
          <a:xfrm rot="5400000" flipH="1" flipV="1">
            <a:off x="6092417" y="-2154058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506BC7F6-EF31-0A34-2E58-36E4235EBB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6437146"/>
              </p:ext>
            </p:extLst>
          </p:nvPr>
        </p:nvGraphicFramePr>
        <p:xfrm>
          <a:off x="5855358" y="1368540"/>
          <a:ext cx="332835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1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A01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Brt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Ktm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991345FC-4E38-1D72-70B2-D11005FCCC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9486824"/>
              </p:ext>
            </p:extLst>
          </p:nvPr>
        </p:nvGraphicFramePr>
        <p:xfrm>
          <a:off x="5854179" y="100171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Table-1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5D50F0A7-D4F7-8B24-0EB3-F8ABC297A0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986865"/>
              </p:ext>
            </p:extLst>
          </p:nvPr>
        </p:nvGraphicFramePr>
        <p:xfrm>
          <a:off x="9302351" y="1366660"/>
          <a:ext cx="275526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AccessDate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C01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01-01-2022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C02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01-03-2022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01-05-2022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01-07-2022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DFE306AE-7836-926C-2930-B36307FE38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4547255"/>
              </p:ext>
            </p:extLst>
          </p:nvPr>
        </p:nvGraphicFramePr>
        <p:xfrm>
          <a:off x="9301172" y="99983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Table-2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Right Arrow 18">
            <a:extLst>
              <a:ext uri="{FF2B5EF4-FFF2-40B4-BE49-F238E27FC236}">
                <a16:creationId xmlns:a16="http://schemas.microsoft.com/office/drawing/2014/main" id="{5A30DE3E-9382-F47D-9022-001CB7E9CFA0}"/>
              </a:ext>
            </a:extLst>
          </p:cNvPr>
          <p:cNvSpPr/>
          <p:nvPr/>
        </p:nvSpPr>
        <p:spPr>
          <a:xfrm>
            <a:off x="5198061" y="2601815"/>
            <a:ext cx="753979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17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6FA-D797-3EDD-C3F7-62C35E7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03" y="-66514"/>
            <a:ext cx="1146707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Normal forms – 3NF (Third Normal Form)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DBD-238D-EA43-EDDD-63C8CD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350-02A9-0971-E211-F0E330C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Week-6,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73F1-A3A3-3AF0-0484-6E7B0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15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3AE7EA-AAE3-F01F-7F59-AE3A90BEE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51" y="1048799"/>
            <a:ext cx="11929641" cy="5590565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 for 3NF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 R is in third normal form (3NF) 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and only if it is in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2NF</a:t>
            </a:r>
            <a:r>
              <a:rPr lang="en-GB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</a:p>
          <a:p>
            <a:pPr lvl="1"/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non-key attribute is non-transitively dependent on the primary key</a:t>
            </a:r>
          </a:p>
          <a:p>
            <a:pPr marL="0" indent="0" algn="ctr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 R is in third normal form (3NF) 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and only if it is in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2NF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</a:p>
          <a:p>
            <a:pPr lvl="1"/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any non-key attribute is transitively dependent on the primary key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F8A63A6-0574-B3E4-85F5-6970665C5A4F}"/>
              </a:ext>
            </a:extLst>
          </p:cNvPr>
          <p:cNvSpPr/>
          <p:nvPr/>
        </p:nvSpPr>
        <p:spPr>
          <a:xfrm>
            <a:off x="540476" y="1528020"/>
            <a:ext cx="7200000" cy="72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in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2NF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there is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transitive dependency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FEC5A8-4262-CB54-2265-C8CFFDEBE6E4}"/>
              </a:ext>
            </a:extLst>
          </p:cNvPr>
          <p:cNvCxnSpPr/>
          <p:nvPr/>
        </p:nvCxnSpPr>
        <p:spPr>
          <a:xfrm rot="5400000" flipH="1" flipV="1">
            <a:off x="6129488" y="-2386601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56CA96A-F319-7B87-0F6F-2C911275D0F8}"/>
              </a:ext>
            </a:extLst>
          </p:cNvPr>
          <p:cNvSpPr/>
          <p:nvPr/>
        </p:nvSpPr>
        <p:spPr>
          <a:xfrm>
            <a:off x="540475" y="2556433"/>
            <a:ext cx="8566455" cy="72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(Transitive dependency???)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&amp; B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GB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endParaRPr lang="en-US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20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6FA-D797-3EDD-C3F7-62C35E7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03" y="-66514"/>
            <a:ext cx="10983097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 Third Normal Form - Example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DBD-238D-EA43-EDDD-63C8CD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350-02A9-0971-E211-F0E330C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Week-6,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73F1-A3A3-3AF0-0484-6E7B0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16</a:t>
            </a:fld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A8DC5FB-BEDF-F7CA-1249-420E08CB8326}"/>
              </a:ext>
            </a:extLst>
          </p:cNvPr>
          <p:cNvSpPr/>
          <p:nvPr/>
        </p:nvSpPr>
        <p:spPr>
          <a:xfrm>
            <a:off x="5783835" y="2134956"/>
            <a:ext cx="6156000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F747D9-FD69-0B21-AEDB-6E0D1BC6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987014"/>
            <a:ext cx="11929641" cy="559056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FD1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{Balance,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BranchAddress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FD2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BranchAddress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AccountNO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BranchAddress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(Using </a:t>
            </a:r>
            <a:r>
              <a:rPr lang="en-GB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Transitivity rule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BranchAddress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transitive depend on primary key (ANO)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customer relation is not in 3NF.</a:t>
            </a:r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7B664EE1-1D90-7AF9-7B9F-4B5D4C559D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6688711"/>
              </p:ext>
            </p:extLst>
          </p:nvPr>
        </p:nvGraphicFramePr>
        <p:xfrm>
          <a:off x="280527" y="1462309"/>
          <a:ext cx="465105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BranchAddress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A01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Brt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Santi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40000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Brt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aseline="0" dirty="0"/>
                        <a:t>Santi Road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35000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Ktm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Ktm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4B13FAEE-B584-3B97-8A05-66EFB2EF33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9244174"/>
              </p:ext>
            </p:extLst>
          </p:nvPr>
        </p:nvGraphicFramePr>
        <p:xfrm>
          <a:off x="279348" y="109548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06D74E5-5371-E6F1-9810-F04BC4236AA8}"/>
              </a:ext>
            </a:extLst>
          </p:cNvPr>
          <p:cNvCxnSpPr/>
          <p:nvPr/>
        </p:nvCxnSpPr>
        <p:spPr>
          <a:xfrm flipH="1" flipV="1">
            <a:off x="5587301" y="1043317"/>
            <a:ext cx="0" cy="28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2018EA-F884-30FC-B49D-5DB8320088C5}"/>
              </a:ext>
            </a:extLst>
          </p:cNvPr>
          <p:cNvCxnSpPr/>
          <p:nvPr/>
        </p:nvCxnSpPr>
        <p:spPr>
          <a:xfrm rot="5400000" flipH="1" flipV="1">
            <a:off x="6092417" y="-205520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4003D03-7B7E-FF29-BE7A-39ED6A58284A}"/>
              </a:ext>
            </a:extLst>
          </p:cNvPr>
          <p:cNvSpPr txBox="1"/>
          <p:nvPr/>
        </p:nvSpPr>
        <p:spPr>
          <a:xfrm>
            <a:off x="6096000" y="2057443"/>
            <a:ext cx="84142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ANO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7A3388-666E-8D6B-8B11-4097FA13F4E9}"/>
              </a:ext>
            </a:extLst>
          </p:cNvPr>
          <p:cNvSpPr txBox="1"/>
          <p:nvPr/>
        </p:nvSpPr>
        <p:spPr>
          <a:xfrm>
            <a:off x="6938540" y="2057443"/>
            <a:ext cx="1152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Balance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3218B5-E92A-C391-BB66-24EE9C09241D}"/>
              </a:ext>
            </a:extLst>
          </p:cNvPr>
          <p:cNvSpPr txBox="1"/>
          <p:nvPr/>
        </p:nvSpPr>
        <p:spPr>
          <a:xfrm>
            <a:off x="8087806" y="2057443"/>
            <a:ext cx="1894599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BranchName</a:t>
            </a:r>
            <a:endParaRPr lang="en-US" sz="24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78E8BE-8F47-53B9-B011-39F95FE32B1B}"/>
              </a:ext>
            </a:extLst>
          </p:cNvPr>
          <p:cNvCxnSpPr/>
          <p:nvPr/>
        </p:nvCxnSpPr>
        <p:spPr>
          <a:xfrm flipH="1">
            <a:off x="6559420" y="251824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D1ED6FA-D18C-E334-2730-791E609ACCC3}"/>
              </a:ext>
            </a:extLst>
          </p:cNvPr>
          <p:cNvCxnSpPr/>
          <p:nvPr/>
        </p:nvCxnSpPr>
        <p:spPr>
          <a:xfrm flipH="1" flipV="1">
            <a:off x="7514540" y="251011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C3FE6A3-7169-5A09-BFAC-5DB247EC4CB2}"/>
              </a:ext>
            </a:extLst>
          </p:cNvPr>
          <p:cNvCxnSpPr/>
          <p:nvPr/>
        </p:nvCxnSpPr>
        <p:spPr>
          <a:xfrm flipH="1" flipV="1">
            <a:off x="8969807" y="251011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476757A-7E4E-A2A9-BCDC-C12E5EAC3878}"/>
              </a:ext>
            </a:extLst>
          </p:cNvPr>
          <p:cNvCxnSpPr/>
          <p:nvPr/>
        </p:nvCxnSpPr>
        <p:spPr>
          <a:xfrm>
            <a:off x="6544916" y="2875878"/>
            <a:ext cx="433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C5D3857-E15C-D6BE-757E-70C2E4AC213C}"/>
              </a:ext>
            </a:extLst>
          </p:cNvPr>
          <p:cNvSpPr txBox="1"/>
          <p:nvPr/>
        </p:nvSpPr>
        <p:spPr>
          <a:xfrm>
            <a:off x="9982405" y="2057443"/>
            <a:ext cx="2042571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BranchAddress</a:t>
            </a:r>
            <a:endParaRPr lang="en-US" sz="2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3D510C-E9F3-B03E-3691-D03888EC1DC9}"/>
              </a:ext>
            </a:extLst>
          </p:cNvPr>
          <p:cNvCxnSpPr/>
          <p:nvPr/>
        </p:nvCxnSpPr>
        <p:spPr>
          <a:xfrm flipH="1" flipV="1">
            <a:off x="10861690" y="251011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C526E0-5C96-F73D-E1F8-A6F757571F83}"/>
              </a:ext>
            </a:extLst>
          </p:cNvPr>
          <p:cNvCxnSpPr/>
          <p:nvPr/>
        </p:nvCxnSpPr>
        <p:spPr>
          <a:xfrm flipH="1" flipV="1">
            <a:off x="8969807" y="1681099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45EB257-0DA7-E243-B662-253AB8F07AB4}"/>
              </a:ext>
            </a:extLst>
          </p:cNvPr>
          <p:cNvCxnSpPr/>
          <p:nvPr/>
        </p:nvCxnSpPr>
        <p:spPr>
          <a:xfrm>
            <a:off x="8962305" y="1693143"/>
            <a:ext cx="190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B864537-AE64-1592-7CFC-CE193CD1EF67}"/>
              </a:ext>
            </a:extLst>
          </p:cNvPr>
          <p:cNvCxnSpPr/>
          <p:nvPr/>
        </p:nvCxnSpPr>
        <p:spPr>
          <a:xfrm flipH="1">
            <a:off x="10861690" y="168109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4E932EB-405E-30A6-40B4-164257846B42}"/>
              </a:ext>
            </a:extLst>
          </p:cNvPr>
          <p:cNvSpPr/>
          <p:nvPr/>
        </p:nvSpPr>
        <p:spPr>
          <a:xfrm>
            <a:off x="5771478" y="2196741"/>
            <a:ext cx="6156000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008CF61-A196-A632-B941-18CEAF5C03DE}"/>
              </a:ext>
            </a:extLst>
          </p:cNvPr>
          <p:cNvSpPr txBox="1"/>
          <p:nvPr/>
        </p:nvSpPr>
        <p:spPr>
          <a:xfrm>
            <a:off x="6580386" y="2892800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/>
              <a:t>FD1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DA362D-9086-F878-03C5-6BD1AE8D4CF2}"/>
              </a:ext>
            </a:extLst>
          </p:cNvPr>
          <p:cNvSpPr txBox="1"/>
          <p:nvPr/>
        </p:nvSpPr>
        <p:spPr>
          <a:xfrm>
            <a:off x="8955972" y="123266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/>
              <a:t>FD2</a:t>
            </a:r>
          </a:p>
        </p:txBody>
      </p:sp>
    </p:spTree>
    <p:extLst>
      <p:ext uri="{BB962C8B-B14F-4D97-AF65-F5344CB8AC3E}">
        <p14:creationId xmlns:p14="http://schemas.microsoft.com/office/powerpoint/2010/main" val="205736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3" grpId="0" animBg="1"/>
      <p:bldP spid="49" grpId="0"/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6FA-D797-3EDD-C3F7-62C35E7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03" y="-66514"/>
            <a:ext cx="10983097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 Third Normal Form - Example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DBD-238D-EA43-EDDD-63C8CD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350-02A9-0971-E211-F0E330C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Week-6,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73F1-A3A3-3AF0-0484-6E7B0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17</a:t>
            </a:fld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A8DC5FB-BEDF-F7CA-1249-420E08CB8326}"/>
              </a:ext>
            </a:extLst>
          </p:cNvPr>
          <p:cNvSpPr/>
          <p:nvPr/>
        </p:nvSpPr>
        <p:spPr>
          <a:xfrm>
            <a:off x="5783835" y="2134956"/>
            <a:ext cx="6156000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F747D9-FD69-0B21-AEDB-6E0D1BC6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987014"/>
            <a:ext cx="11929641" cy="559056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GB" b="1" dirty="0"/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relation,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 address will be stored repeatedly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account of the same branch which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occupies more space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7B664EE1-1D90-7AF9-7B9F-4B5D4C559D09}"/>
              </a:ext>
            </a:extLst>
          </p:cNvPr>
          <p:cNvGraphicFramePr/>
          <p:nvPr/>
        </p:nvGraphicFramePr>
        <p:xfrm>
          <a:off x="280527" y="1462309"/>
          <a:ext cx="465105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BranchAddress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A01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Brt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Santi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40000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Brt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aseline="0" dirty="0"/>
                        <a:t>Santi Road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35000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Ktm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Ktm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4B13FAEE-B584-3B97-8A05-66EFB2EF33CA}"/>
              </a:ext>
            </a:extLst>
          </p:cNvPr>
          <p:cNvGraphicFramePr/>
          <p:nvPr/>
        </p:nvGraphicFramePr>
        <p:xfrm>
          <a:off x="279348" y="109548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06D74E5-5371-E6F1-9810-F04BC4236AA8}"/>
              </a:ext>
            </a:extLst>
          </p:cNvPr>
          <p:cNvCxnSpPr/>
          <p:nvPr/>
        </p:nvCxnSpPr>
        <p:spPr>
          <a:xfrm flipH="1" flipV="1">
            <a:off x="5587301" y="1043317"/>
            <a:ext cx="0" cy="28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2018EA-F884-30FC-B49D-5DB8320088C5}"/>
              </a:ext>
            </a:extLst>
          </p:cNvPr>
          <p:cNvCxnSpPr/>
          <p:nvPr/>
        </p:nvCxnSpPr>
        <p:spPr>
          <a:xfrm rot="5400000" flipH="1" flipV="1">
            <a:off x="6092417" y="-205520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4003D03-7B7E-FF29-BE7A-39ED6A58284A}"/>
              </a:ext>
            </a:extLst>
          </p:cNvPr>
          <p:cNvSpPr txBox="1"/>
          <p:nvPr/>
        </p:nvSpPr>
        <p:spPr>
          <a:xfrm>
            <a:off x="6096000" y="2057443"/>
            <a:ext cx="84142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ANO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7A3388-666E-8D6B-8B11-4097FA13F4E9}"/>
              </a:ext>
            </a:extLst>
          </p:cNvPr>
          <p:cNvSpPr txBox="1"/>
          <p:nvPr/>
        </p:nvSpPr>
        <p:spPr>
          <a:xfrm>
            <a:off x="6938540" y="2057443"/>
            <a:ext cx="1152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Balance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3218B5-E92A-C391-BB66-24EE9C09241D}"/>
              </a:ext>
            </a:extLst>
          </p:cNvPr>
          <p:cNvSpPr txBox="1"/>
          <p:nvPr/>
        </p:nvSpPr>
        <p:spPr>
          <a:xfrm>
            <a:off x="8087806" y="2057443"/>
            <a:ext cx="1894599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BranchName</a:t>
            </a:r>
            <a:endParaRPr lang="en-US" sz="24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78E8BE-8F47-53B9-B011-39F95FE32B1B}"/>
              </a:ext>
            </a:extLst>
          </p:cNvPr>
          <p:cNvCxnSpPr/>
          <p:nvPr/>
        </p:nvCxnSpPr>
        <p:spPr>
          <a:xfrm flipH="1">
            <a:off x="6559420" y="251824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D1ED6FA-D18C-E334-2730-791E609ACCC3}"/>
              </a:ext>
            </a:extLst>
          </p:cNvPr>
          <p:cNvCxnSpPr/>
          <p:nvPr/>
        </p:nvCxnSpPr>
        <p:spPr>
          <a:xfrm flipH="1" flipV="1">
            <a:off x="7514540" y="251011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C3FE6A3-7169-5A09-BFAC-5DB247EC4CB2}"/>
              </a:ext>
            </a:extLst>
          </p:cNvPr>
          <p:cNvCxnSpPr/>
          <p:nvPr/>
        </p:nvCxnSpPr>
        <p:spPr>
          <a:xfrm flipH="1" flipV="1">
            <a:off x="8969807" y="251011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476757A-7E4E-A2A9-BCDC-C12E5EAC3878}"/>
              </a:ext>
            </a:extLst>
          </p:cNvPr>
          <p:cNvCxnSpPr/>
          <p:nvPr/>
        </p:nvCxnSpPr>
        <p:spPr>
          <a:xfrm>
            <a:off x="6544916" y="2875878"/>
            <a:ext cx="433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C5D3857-E15C-D6BE-757E-70C2E4AC213C}"/>
              </a:ext>
            </a:extLst>
          </p:cNvPr>
          <p:cNvSpPr txBox="1"/>
          <p:nvPr/>
        </p:nvSpPr>
        <p:spPr>
          <a:xfrm>
            <a:off x="9982405" y="2057443"/>
            <a:ext cx="2042571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BranchAddress</a:t>
            </a:r>
            <a:endParaRPr lang="en-US" sz="2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3D510C-E9F3-B03E-3691-D03888EC1DC9}"/>
              </a:ext>
            </a:extLst>
          </p:cNvPr>
          <p:cNvCxnSpPr/>
          <p:nvPr/>
        </p:nvCxnSpPr>
        <p:spPr>
          <a:xfrm flipH="1" flipV="1">
            <a:off x="10861690" y="251011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C526E0-5C96-F73D-E1F8-A6F757571F83}"/>
              </a:ext>
            </a:extLst>
          </p:cNvPr>
          <p:cNvCxnSpPr/>
          <p:nvPr/>
        </p:nvCxnSpPr>
        <p:spPr>
          <a:xfrm flipH="1" flipV="1">
            <a:off x="8969807" y="1681099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45EB257-0DA7-E243-B662-253AB8F07AB4}"/>
              </a:ext>
            </a:extLst>
          </p:cNvPr>
          <p:cNvCxnSpPr/>
          <p:nvPr/>
        </p:nvCxnSpPr>
        <p:spPr>
          <a:xfrm>
            <a:off x="8962305" y="1693143"/>
            <a:ext cx="190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B864537-AE64-1592-7CFC-CE193CD1EF67}"/>
              </a:ext>
            </a:extLst>
          </p:cNvPr>
          <p:cNvCxnSpPr/>
          <p:nvPr/>
        </p:nvCxnSpPr>
        <p:spPr>
          <a:xfrm flipH="1">
            <a:off x="10861690" y="168109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4E932EB-405E-30A6-40B4-164257846B42}"/>
              </a:ext>
            </a:extLst>
          </p:cNvPr>
          <p:cNvSpPr/>
          <p:nvPr/>
        </p:nvSpPr>
        <p:spPr>
          <a:xfrm>
            <a:off x="5771478" y="2196741"/>
            <a:ext cx="6156000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008CF61-A196-A632-B941-18CEAF5C03DE}"/>
              </a:ext>
            </a:extLst>
          </p:cNvPr>
          <p:cNvSpPr txBox="1"/>
          <p:nvPr/>
        </p:nvSpPr>
        <p:spPr>
          <a:xfrm>
            <a:off x="6580386" y="2892800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/>
              <a:t>FD1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DA362D-9086-F878-03C5-6BD1AE8D4CF2}"/>
              </a:ext>
            </a:extLst>
          </p:cNvPr>
          <p:cNvSpPr txBox="1"/>
          <p:nvPr/>
        </p:nvSpPr>
        <p:spPr>
          <a:xfrm>
            <a:off x="8955972" y="123266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/>
              <a:t>FD2</a:t>
            </a:r>
          </a:p>
        </p:txBody>
      </p:sp>
    </p:spTree>
    <p:extLst>
      <p:ext uri="{BB962C8B-B14F-4D97-AF65-F5344CB8AC3E}">
        <p14:creationId xmlns:p14="http://schemas.microsoft.com/office/powerpoint/2010/main" val="34779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3" grpId="0" animBg="1"/>
      <p:bldP spid="49" grpId="0"/>
      <p:bldP spid="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6FA-D797-3EDD-C3F7-62C35E7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03" y="-66514"/>
            <a:ext cx="10983097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5.3. Third Normal Form - Example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DBD-238D-EA43-EDDD-63C8CD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350-02A9-0971-E211-F0E330C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Week-6,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73F1-A3A3-3AF0-0484-6E7B0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18</a:t>
            </a:fld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A8DC5FB-BEDF-F7CA-1249-420E08CB8326}"/>
              </a:ext>
            </a:extLst>
          </p:cNvPr>
          <p:cNvSpPr/>
          <p:nvPr/>
        </p:nvSpPr>
        <p:spPr>
          <a:xfrm>
            <a:off x="5783835" y="2134956"/>
            <a:ext cx="6156000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4E932EB-405E-30A6-40B4-164257846B42}"/>
              </a:ext>
            </a:extLst>
          </p:cNvPr>
          <p:cNvSpPr/>
          <p:nvPr/>
        </p:nvSpPr>
        <p:spPr>
          <a:xfrm>
            <a:off x="5771478" y="2196741"/>
            <a:ext cx="6156000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25A67EF-A8FB-E154-A8AB-207ED3B83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900515"/>
            <a:ext cx="11929641" cy="5590565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Decompose relation in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 way that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resultant relations do not have any transitive FD.</a:t>
            </a:r>
            <a:endParaRPr lang="en-GB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transitive dependent attributes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relation that violets 3NF.</a:t>
            </a:r>
          </a:p>
          <a:p>
            <a:pPr lvl="1"/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 them in a new relation along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non-prime attributes due to which transitive dependency occurred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 of the new relation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non-prime attributes due to which transitive dependency occurred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other attributes same as in the table</a:t>
            </a:r>
            <a:r>
              <a:rPr lang="en-GB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primary key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prime attributes of other relation into it as a foreign key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C1274A55-E426-1C5A-35F0-6547DE70E8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9706694"/>
              </p:ext>
            </p:extLst>
          </p:nvPr>
        </p:nvGraphicFramePr>
        <p:xfrm>
          <a:off x="280527" y="1375810"/>
          <a:ext cx="465105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BranchAddress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A01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Brt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Santi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40000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Brt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Santi</a:t>
                      </a:r>
                      <a:r>
                        <a:rPr lang="en-GB" baseline="0" dirty="0"/>
                        <a:t> Road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35000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Ktm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Ktm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27A671A-170B-CC80-BD86-0F2C4C93FF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7343194"/>
              </p:ext>
            </p:extLst>
          </p:nvPr>
        </p:nvGraphicFramePr>
        <p:xfrm>
          <a:off x="279348" y="100898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C0D241-05CA-0497-62FC-DAFC2CF01DF4}"/>
              </a:ext>
            </a:extLst>
          </p:cNvPr>
          <p:cNvCxnSpPr/>
          <p:nvPr/>
        </p:nvCxnSpPr>
        <p:spPr>
          <a:xfrm rot="5400000" flipH="1" flipV="1">
            <a:off x="6092417" y="-2414415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>
            <a:extLst>
              <a:ext uri="{FF2B5EF4-FFF2-40B4-BE49-F238E27FC236}">
                <a16:creationId xmlns:a16="http://schemas.microsoft.com/office/drawing/2014/main" id="{C6DCC67C-4DEB-7136-61A0-AC93CA2E369C}"/>
              </a:ext>
            </a:extLst>
          </p:cNvPr>
          <p:cNvSpPr/>
          <p:nvPr/>
        </p:nvSpPr>
        <p:spPr>
          <a:xfrm>
            <a:off x="5076588" y="2185949"/>
            <a:ext cx="612000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7048E41F-2CF6-58CE-86AF-FD605FBB02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8597703"/>
              </p:ext>
            </p:extLst>
          </p:nvPr>
        </p:nvGraphicFramePr>
        <p:xfrm>
          <a:off x="5855358" y="1380897"/>
          <a:ext cx="303752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05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BranchAddress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GB" dirty="0" err="1"/>
                        <a:t>Brt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dirty="0"/>
                        <a:t>Santi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GB" dirty="0" err="1"/>
                        <a:t>Ktm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7BADE56A-ECC3-872C-7AB8-C96C9CC47E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5562806"/>
              </p:ext>
            </p:extLst>
          </p:nvPr>
        </p:nvGraphicFramePr>
        <p:xfrm>
          <a:off x="5854179" y="101406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Table-1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B00A5A10-61D3-AC26-C8D2-20518276EC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1348894"/>
              </p:ext>
            </p:extLst>
          </p:nvPr>
        </p:nvGraphicFramePr>
        <p:xfrm>
          <a:off x="9013595" y="1379017"/>
          <a:ext cx="301879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A01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Brt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40000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Brt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35000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Ktm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Ktm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D1EB892F-2BAC-F7EB-C07C-0B221040DB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6217952"/>
              </p:ext>
            </p:extLst>
          </p:nvPr>
        </p:nvGraphicFramePr>
        <p:xfrm>
          <a:off x="9012416" y="101218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Table-2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76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4DE1-4076-A7AB-C4DD-4473CDE6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How to normalize database?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9EFBF-48A6-B656-221B-CCA671CF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64A07-6A14-AF36-53DA-AA735314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Week-6, </a:t>
            </a:r>
            <a:r>
              <a:rPr lang="en-US" dirty="0" err="1"/>
              <a:t>Lecture:Copy-rght</a:t>
            </a:r>
            <a:r>
              <a:rPr lang="en-US" dirty="0"/>
              <a:t>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DFCB2-94C8-7962-8DAE-25369125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C484B1-24CA-8B43-C2F6-A6437334E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1122941"/>
            <a:ext cx="11929641" cy="5590565"/>
          </a:xfrm>
        </p:spPr>
        <p:txBody>
          <a:bodyPr/>
          <a:lstStyle/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contract and consultancy firm maintains details of all the various projects in which its employees are currently involved. These details comprise: Employee Number, Employee Name, Date of Birth, Department Code, Department Name, Project Code, Project Description, Project Supervisor.</a:t>
            </a: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the following:</a:t>
            </a:r>
          </a:p>
          <a:p>
            <a:pPr lvl="1"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employee number is unique.</a:t>
            </a:r>
          </a:p>
          <a:p>
            <a:pPr lvl="1"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department has a single department code.</a:t>
            </a:r>
          </a:p>
          <a:p>
            <a:pPr lvl="1"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project has a single code and supervisor.</a:t>
            </a:r>
          </a:p>
          <a:p>
            <a:pPr lvl="1"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employee may work on one or more projects.</a:t>
            </a:r>
          </a:p>
          <a:p>
            <a:pPr lvl="1"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names need not necessarily be unique.</a:t>
            </a:r>
          </a:p>
          <a:p>
            <a:pPr lvl="1"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Code, Project Description and Project Supervisor are repeating fields.</a:t>
            </a:r>
          </a:p>
          <a:p>
            <a:pPr lvl="1"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this data to Third Normal Form.</a:t>
            </a:r>
          </a:p>
        </p:txBody>
      </p:sp>
    </p:spTree>
    <p:extLst>
      <p:ext uri="{BB962C8B-B14F-4D97-AF65-F5344CB8AC3E}">
        <p14:creationId xmlns:p14="http://schemas.microsoft.com/office/powerpoint/2010/main" val="151654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62636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Normalization and Normal Forms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8324EFC-FF85-3487-77D2-0C18A1747E44}"/>
              </a:ext>
            </a:extLst>
          </p:cNvPr>
          <p:cNvSpPr txBox="1">
            <a:spLocks/>
          </p:cNvSpPr>
          <p:nvPr/>
        </p:nvSpPr>
        <p:spPr>
          <a:xfrm>
            <a:off x="1692106" y="3550236"/>
            <a:ext cx="8975894" cy="61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Anmol Adhikari</a:t>
            </a:r>
          </a:p>
        </p:txBody>
      </p:sp>
    </p:spTree>
    <p:extLst>
      <p:ext uri="{BB962C8B-B14F-4D97-AF65-F5344CB8AC3E}">
        <p14:creationId xmlns:p14="http://schemas.microsoft.com/office/powerpoint/2010/main" val="2115037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4DE1-4076-A7AB-C4DD-4473CDE6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How to normalize database?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9EFBF-48A6-B656-221B-CCA671CF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64A07-6A14-AF36-53DA-AA735314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Week-6,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DFCB2-94C8-7962-8DAE-25369125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20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80C25-7DDA-770D-F25A-2533521A0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1024085"/>
            <a:ext cx="11929641" cy="5590565"/>
          </a:xfrm>
        </p:spPr>
        <p:txBody>
          <a:bodyPr/>
          <a:lstStyle/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contract and consultancy firm maintains details of all the various projects in which its employees are currently involved. These details comprise: </a:t>
            </a:r>
            <a:r>
              <a:rPr lang="en-GB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Number, Employee Name, Date of Birth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Code, Department 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Code, Project Description, Project Supervisor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D9736727-4E67-7A4D-37FB-63CB7D75DE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6138047"/>
              </p:ext>
            </p:extLst>
          </p:nvPr>
        </p:nvGraphicFramePr>
        <p:xfrm>
          <a:off x="938238" y="3239063"/>
          <a:ext cx="9457691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none" kern="120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none" kern="120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Ronit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Dulal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Sujan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Adhikari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Adarsha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Dulal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Ronit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Adhikari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BC9D4BA6-347C-56AD-E454-E8575B7768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4187400"/>
              </p:ext>
            </p:extLst>
          </p:nvPr>
        </p:nvGraphicFramePr>
        <p:xfrm>
          <a:off x="4871759" y="287330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UNF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13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4DE1-4076-A7AB-C4DD-4473CDE6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How to normalize database?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9EFBF-48A6-B656-221B-CCA671CF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64A07-6A14-AF36-53DA-AA735314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Week-6,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DFCB2-94C8-7962-8DAE-25369125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21</a:t>
            </a:fld>
            <a:endParaRPr lang="en-US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470A2F29-8281-8813-625F-0B0140A5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965" y="987014"/>
            <a:ext cx="11929641" cy="5590565"/>
          </a:xfrm>
        </p:spPr>
        <p:txBody>
          <a:bodyPr/>
          <a:lstStyle/>
          <a:p>
            <a:endParaRPr lang="en-GB"/>
          </a:p>
        </p:txBody>
      </p: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B0289608-DC70-2DD4-B266-C8D2227BFC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9251323"/>
              </p:ext>
            </p:extLst>
          </p:nvPr>
        </p:nvGraphicFramePr>
        <p:xfrm>
          <a:off x="230060" y="1445144"/>
          <a:ext cx="9457691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none" kern="120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none" kern="120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Ronit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Dulal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Sujan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Adhikari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Adarsha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Dulal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Ronit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Adhikari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FE2E9A25-1055-4B28-2F8A-EB74A392FF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7400662"/>
              </p:ext>
            </p:extLst>
          </p:nvPr>
        </p:nvGraphicFramePr>
        <p:xfrm>
          <a:off x="4398359" y="99948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UNF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660A3ED7-8FFF-BE06-677F-85F5202B98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2369946"/>
              </p:ext>
            </p:extLst>
          </p:nvPr>
        </p:nvGraphicFramePr>
        <p:xfrm>
          <a:off x="240220" y="4313420"/>
          <a:ext cx="6003926" cy="1874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Ronit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Sujan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Adarsha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12A0175-E72E-A6E2-D15F-2AB0E44F7C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7804868"/>
              </p:ext>
            </p:extLst>
          </p:nvPr>
        </p:nvGraphicFramePr>
        <p:xfrm>
          <a:off x="4408519" y="386776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1NF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3949C069-DED5-14A9-7A72-27B7E2CFE7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2679701"/>
              </p:ext>
            </p:extLst>
          </p:nvPr>
        </p:nvGraphicFramePr>
        <p:xfrm>
          <a:off x="6724967" y="4070350"/>
          <a:ext cx="4628833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79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Dulal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Adhikari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Dulal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Adhikari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12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4DE1-4076-A7AB-C4DD-4473CDE6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How to normalize database?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9EFBF-48A6-B656-221B-CCA671CF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64A07-6A14-AF36-53DA-AA735314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Week-6,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DFCB2-94C8-7962-8DAE-25369125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22</a:t>
            </a:fld>
            <a:endParaRPr lang="en-US"/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60CAA73E-FE88-3736-B1E4-785C2F1C8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962300"/>
            <a:ext cx="11929641" cy="5590565"/>
          </a:xfrm>
        </p:spPr>
        <p:txBody>
          <a:bodyPr/>
          <a:lstStyle/>
          <a:p>
            <a:endParaRPr lang="en-GB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052B1D9-04F6-6B79-DD4A-9ACC2FB113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2983852"/>
              </p:ext>
            </p:extLst>
          </p:nvPr>
        </p:nvGraphicFramePr>
        <p:xfrm>
          <a:off x="178435" y="1626786"/>
          <a:ext cx="6003926" cy="1874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Ronit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Sujan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Adarsha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98178FC0-3DFB-857D-64CC-67F694FD14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9302119"/>
              </p:ext>
            </p:extLst>
          </p:nvPr>
        </p:nvGraphicFramePr>
        <p:xfrm>
          <a:off x="4346734" y="1181127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1NF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8550C8D3-0B0D-B645-5FEC-0C309FE4E2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063544"/>
              </p:ext>
            </p:extLst>
          </p:nvPr>
        </p:nvGraphicFramePr>
        <p:xfrm>
          <a:off x="6449907" y="1609951"/>
          <a:ext cx="4628833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79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Dulal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Adhikari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Dulal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Adhikari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4EB9DB62-A630-E5D1-4B49-2FA44755F3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6456497"/>
              </p:ext>
            </p:extLst>
          </p:nvPr>
        </p:nvGraphicFramePr>
        <p:xfrm>
          <a:off x="178435" y="4250384"/>
          <a:ext cx="6003926" cy="1874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Ronit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Sujan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Adarsha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D89A1B9B-C244-AD32-A73D-8BCE7CA2A7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4399901"/>
              </p:ext>
            </p:extLst>
          </p:nvPr>
        </p:nvGraphicFramePr>
        <p:xfrm>
          <a:off x="4346734" y="380472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2NF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8CDB8488-7F6D-825F-EE5B-82A19CA01A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8931741"/>
              </p:ext>
            </p:extLst>
          </p:nvPr>
        </p:nvGraphicFramePr>
        <p:xfrm>
          <a:off x="6356774" y="4250384"/>
          <a:ext cx="3453765" cy="1463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79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11E35B27-DC01-740B-9A0B-8FA2666876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2626598"/>
              </p:ext>
            </p:extLst>
          </p:nvPr>
        </p:nvGraphicFramePr>
        <p:xfrm>
          <a:off x="9874118" y="4105049"/>
          <a:ext cx="2123123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79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54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4DE1-4076-A7AB-C4DD-4473CDE6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How to normalize database?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9EFBF-48A6-B656-221B-CCA671CF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64A07-6A14-AF36-53DA-AA735314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Week-6,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DFCB2-94C8-7962-8DAE-25369125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23</a:t>
            </a:fld>
            <a:endParaRPr lang="en-US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BF4EB001-C695-E55B-CBCD-8987DE079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608" y="949943"/>
            <a:ext cx="11929641" cy="5590565"/>
          </a:xfrm>
        </p:spPr>
        <p:txBody>
          <a:bodyPr/>
          <a:lstStyle/>
          <a:p>
            <a:endParaRPr lang="en-GB"/>
          </a:p>
        </p:txBody>
      </p: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11F824DC-F754-A160-514D-7553433CD7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4189023"/>
              </p:ext>
            </p:extLst>
          </p:nvPr>
        </p:nvGraphicFramePr>
        <p:xfrm>
          <a:off x="4375842" y="121172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3NF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794613F1-6C91-F48D-26E4-84B5F1825A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6611381"/>
              </p:ext>
            </p:extLst>
          </p:nvPr>
        </p:nvGraphicFramePr>
        <p:xfrm>
          <a:off x="217703" y="1687867"/>
          <a:ext cx="4649471" cy="1874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Ronit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Sujan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Adarsha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C954AD75-B04F-331F-6239-1186868DC3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4907794"/>
              </p:ext>
            </p:extLst>
          </p:nvPr>
        </p:nvGraphicFramePr>
        <p:xfrm>
          <a:off x="217703" y="4015818"/>
          <a:ext cx="3453765" cy="1463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79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Dulal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Adhikari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90797A56-D52E-7124-9C13-5F822E226C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6347217"/>
              </p:ext>
            </p:extLst>
          </p:nvPr>
        </p:nvGraphicFramePr>
        <p:xfrm>
          <a:off x="5414014" y="4015818"/>
          <a:ext cx="2123123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79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CBD7FD55-6B09-CA81-DDE9-80038908D9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8242093"/>
              </p:ext>
            </p:extLst>
          </p:nvPr>
        </p:nvGraphicFramePr>
        <p:xfrm>
          <a:off x="5414014" y="1687867"/>
          <a:ext cx="2708910" cy="1463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54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73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and answers on Normalization and Normal Forms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Week-6, Lecture: Copy-right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96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end…….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you are qualified for understanding normalization and their normal forms!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Week-6, Lecture: Copy-right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621418"/>
              </p:ext>
            </p:extLst>
          </p:nvPr>
        </p:nvGraphicFramePr>
        <p:xfrm>
          <a:off x="6004956" y="3013018"/>
          <a:ext cx="2346325" cy="247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2346120" imgH="2474280" progId="MS_ClipArt_Gallery.5">
                  <p:embed/>
                </p:oleObj>
              </mc:Choice>
              <mc:Fallback>
                <p:oleObj name="Clip" r:id="rId2" imgW="2346120" imgH="2474280" progId="MS_ClipArt_Gallery.5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4956" y="3013018"/>
                        <a:ext cx="2346325" cy="247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110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1450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in it for you?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0071"/>
            <a:ext cx="10515600" cy="4236892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and normal forms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1NF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2NF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3NF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BCNF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4NF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5NF</a:t>
            </a:r>
          </a:p>
          <a:p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551" y="246186"/>
            <a:ext cx="2057400" cy="221932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CC08-7EDA-4B2C-9CB9-22DEA84ACF68}" type="datetime1">
              <a:rPr lang="en-US" smtClean="0"/>
              <a:t>7/31/23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Week-6, Lecture: Copy-right of the images not claimed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3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6FA-D797-3EDD-C3F7-62C35E7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651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What is normalization?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DBD-238D-EA43-EDDD-63C8CD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350-02A9-0971-E211-F0E330C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Week-6,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73F1-A3A3-3AF0-0484-6E7B0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4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F4C6BC0-CE4A-3BB1-1B56-2255E3D1D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319" y="1144218"/>
            <a:ext cx="11110365" cy="5083587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is the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of removing redundant data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tables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improve data integrity, scalability and storage efficiency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 (completeness, accuracy and consistency of data)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(ability of a system to continue to function well in a growing amount of work)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efficiency (ability to store and manage data that consumes the least amount of space)</a:t>
            </a:r>
          </a:p>
          <a:p>
            <a:pPr marL="457200" lvl="1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do in normalization?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generally involves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splitting an existing table into multiple (more than one) tables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can be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re-joined or linked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time a query is issued (executed).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54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6FA-D797-3EDD-C3F7-62C35E7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651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How many normal forms are there?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DBD-238D-EA43-EDDD-63C8CD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350-02A9-0971-E211-F0E330C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Week-6,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73F1-A3A3-3AF0-0484-6E7B0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5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F4C6BC0-CE4A-3BB1-1B56-2255E3D1D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319" y="1144218"/>
            <a:ext cx="11110365" cy="5326964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forms: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1NF (First normal form)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2NF (Second normal form)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3NF (Third normal form)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BCNF (Boyce–Codd normal form)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4NF (Forth normal form)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5NF (Fifth normal form)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10718DB-CE55-ED49-A856-05972FE6DB4C}"/>
              </a:ext>
            </a:extLst>
          </p:cNvPr>
          <p:cNvSpPr/>
          <p:nvPr/>
        </p:nvSpPr>
        <p:spPr>
          <a:xfrm>
            <a:off x="361513" y="4436329"/>
            <a:ext cx="11468973" cy="144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move from 1NF to 5NF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tables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GB" sz="2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 increases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redundancy decreases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74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6FA-D797-3EDD-C3F7-62C35E7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651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Normal forms – 1NF (First Normal Form)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DBD-238D-EA43-EDDD-63C8CD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350-02A9-0971-E211-F0E330C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Week-6,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73F1-A3A3-3AF0-0484-6E7B0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6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AE725F-7945-D9FD-6B9E-B45B4F292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09" y="1130910"/>
            <a:ext cx="11929641" cy="5590565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 for 1NF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 R is in first normal form (1NF) if and only if it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contain any composite attribute or multi-valued attributes or their combinations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ctr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 R is in first normal form (1NF) if and only if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underlying domains contain atomic values only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F56E20D-56DF-C3DE-BCC8-E68FC648F3E5}"/>
              </a:ext>
            </a:extLst>
          </p:cNvPr>
          <p:cNvSpPr/>
          <p:nvPr/>
        </p:nvSpPr>
        <p:spPr>
          <a:xfrm>
            <a:off x="2480485" y="1765944"/>
            <a:ext cx="6948000" cy="72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 of a table should contain a single value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D81337-7179-3525-042A-9198F514DB06}"/>
              </a:ext>
            </a:extLst>
          </p:cNvPr>
          <p:cNvCxnSpPr/>
          <p:nvPr/>
        </p:nvCxnSpPr>
        <p:spPr>
          <a:xfrm rot="5400000" flipH="1" flipV="1">
            <a:off x="6055346" y="-3281976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69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6FA-D797-3EDD-C3F7-62C35E7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45" y="-66514"/>
            <a:ext cx="12007745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 First Normal Form [Example – Composite attribute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DBD-238D-EA43-EDDD-63C8CD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350-02A9-0971-E211-F0E330C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Week-6,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73F1-A3A3-3AF0-0484-6E7B0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7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4AF6BA-07FB-0C72-F66D-92511B7F4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51" y="1147655"/>
            <a:ext cx="11929641" cy="5590565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retrieve the list of customers living in ’Jamnagar’ city 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customer table.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reason is that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attribute is composite attribute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road name as well as city name in single cell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possible that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 name word is also there in road 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example, ’Jamnagar’ word occurs in both records, in first record it is a part of road name and in second one it is the name of city.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C49A71D3-5216-3877-2EBE-21ACFADD2E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468604"/>
              </p:ext>
            </p:extLst>
          </p:nvPr>
        </p:nvGraphicFramePr>
        <p:xfrm>
          <a:off x="581373" y="1622950"/>
          <a:ext cx="376174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C01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Ronit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Jamnagar Road, </a:t>
                      </a:r>
                      <a:r>
                        <a:rPr lang="en-US" dirty="0" err="1"/>
                        <a:t>Brt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C02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Shiv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Santi Road, Jamnagar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C.G Road,</a:t>
                      </a:r>
                      <a:r>
                        <a:rPr lang="en-IN" baseline="0" dirty="0"/>
                        <a:t> </a:t>
                      </a:r>
                      <a:r>
                        <a:rPr lang="en-IN" baseline="0" dirty="0" err="1"/>
                        <a:t>Ktm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F304D9F1-1465-21E3-718B-F4F3727C31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6458520"/>
              </p:ext>
            </p:extLst>
          </p:nvPr>
        </p:nvGraphicFramePr>
        <p:xfrm>
          <a:off x="580194" y="125612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0CC9FB-654D-CA08-4FD7-0107F9EF6EB0}"/>
              </a:ext>
            </a:extLst>
          </p:cNvPr>
          <p:cNvCxnSpPr/>
          <p:nvPr/>
        </p:nvCxnSpPr>
        <p:spPr>
          <a:xfrm flipH="1" flipV="1">
            <a:off x="4565446" y="1203958"/>
            <a:ext cx="0" cy="234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75CDB8B-49A7-36F5-B4B9-D2CB79F78003}"/>
              </a:ext>
            </a:extLst>
          </p:cNvPr>
          <p:cNvSpPr/>
          <p:nvPr/>
        </p:nvSpPr>
        <p:spPr>
          <a:xfrm>
            <a:off x="4565446" y="1828870"/>
            <a:ext cx="7532445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customer relation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is composite attribute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further divided into sub-attributes as “Road” and “City”.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customer relation is not in 1NF.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AA4A3A-E0C8-9987-88D2-65DEDBE1F59D}"/>
              </a:ext>
            </a:extLst>
          </p:cNvPr>
          <p:cNvCxnSpPr/>
          <p:nvPr/>
        </p:nvCxnSpPr>
        <p:spPr>
          <a:xfrm rot="5400000" flipH="1" flipV="1">
            <a:off x="6129488" y="-2415005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5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6FA-D797-3EDD-C3F7-62C35E7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45" y="-66514"/>
            <a:ext cx="12007745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 First Normal Form [Example – Composite attribute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DBD-238D-EA43-EDDD-63C8CD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350-02A9-0971-E211-F0E330C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Week-6,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73F1-A3A3-3AF0-0484-6E7B0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8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0A30EE7-F4E5-DE7D-8F64-340080ABB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6" y="1061156"/>
            <a:ext cx="11929641" cy="559056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 composite attributes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sub-attributes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insert value in proper sub-attribute.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934C442A-B109-FD6D-E4B8-1160D808E2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7981548"/>
              </p:ext>
            </p:extLst>
          </p:nvPr>
        </p:nvGraphicFramePr>
        <p:xfrm>
          <a:off x="519588" y="1536451"/>
          <a:ext cx="376174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C01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Ronit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Jamnagar Road, </a:t>
                      </a:r>
                      <a:r>
                        <a:rPr lang="en-US" dirty="0" err="1"/>
                        <a:t>Brt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C02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Shiv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Santi Road, Jamnagar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C.G Road,</a:t>
                      </a:r>
                      <a:r>
                        <a:rPr lang="en-IN" baseline="0" dirty="0"/>
                        <a:t> </a:t>
                      </a:r>
                      <a:r>
                        <a:rPr lang="en-IN" baseline="0" dirty="0" err="1"/>
                        <a:t>Ktm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5CB37F79-0048-E4E5-39A3-A76917F5F2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8827326"/>
              </p:ext>
            </p:extLst>
          </p:nvPr>
        </p:nvGraphicFramePr>
        <p:xfrm>
          <a:off x="518409" y="1169622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67C205-4874-F2BC-6463-6083AF864E9D}"/>
              </a:ext>
            </a:extLst>
          </p:cNvPr>
          <p:cNvCxnSpPr/>
          <p:nvPr/>
        </p:nvCxnSpPr>
        <p:spPr>
          <a:xfrm rot="5400000" flipH="1" flipV="1">
            <a:off x="6067703" y="-2501504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2C6DC08-9C08-4A83-16DB-EECCDE442990}"/>
              </a:ext>
            </a:extLst>
          </p:cNvPr>
          <p:cNvSpPr/>
          <p:nvPr/>
        </p:nvSpPr>
        <p:spPr>
          <a:xfrm>
            <a:off x="4531244" y="2140850"/>
            <a:ext cx="753979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E85756D-BD95-680E-E25B-95D4428F24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0762912"/>
              </p:ext>
            </p:extLst>
          </p:nvPr>
        </p:nvGraphicFramePr>
        <p:xfrm>
          <a:off x="5487037" y="1536451"/>
          <a:ext cx="4404996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Road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C01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Ronit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Jamnagar Road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Brt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C02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Shiv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Santi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/>
                        <a:t>Jamnagar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baseline="0" dirty="0" err="1"/>
                        <a:t>Ktm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D3D23608-8E1C-8F59-941F-52149E1659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0434252"/>
              </p:ext>
            </p:extLst>
          </p:nvPr>
        </p:nvGraphicFramePr>
        <p:xfrm>
          <a:off x="5485858" y="1169622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656EAA-817C-735E-0FAF-9C3E8A68C022}"/>
              </a:ext>
            </a:extLst>
          </p:cNvPr>
          <p:cNvCxnSpPr/>
          <p:nvPr/>
        </p:nvCxnSpPr>
        <p:spPr>
          <a:xfrm>
            <a:off x="475204" y="4882731"/>
            <a:ext cx="63720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1598D860-527D-B403-0DDC-22371AFFE3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4290218"/>
              </p:ext>
            </p:extLst>
          </p:nvPr>
        </p:nvGraphicFramePr>
        <p:xfrm>
          <a:off x="475204" y="4468891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0F40E88E-5DFA-2EF7-F49E-DDDC8F5534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565516"/>
              </p:ext>
            </p:extLst>
          </p:nvPr>
        </p:nvGraphicFramePr>
        <p:xfrm>
          <a:off x="1575659" y="4463349"/>
          <a:ext cx="637200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3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Convert below relation into 1NF (First Normal Form)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6A555A76-2C5B-DF60-4E57-2D6236ECA1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134136"/>
              </p:ext>
            </p:extLst>
          </p:nvPr>
        </p:nvGraphicFramePr>
        <p:xfrm>
          <a:off x="497858" y="5438092"/>
          <a:ext cx="4284207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85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>
                          <a:solidFill>
                            <a:schemeClr val="tx1"/>
                          </a:solidFill>
                        </a:rPr>
                        <a:t>PID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err="1">
                          <a:solidFill>
                            <a:schemeClr val="tx1"/>
                          </a:solidFill>
                        </a:rPr>
                        <a:t>Full_Name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P01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 Bikram 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Npj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696FE601-0FA2-DB86-1385-F486C5BF43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1740558"/>
              </p:ext>
            </p:extLst>
          </p:nvPr>
        </p:nvGraphicFramePr>
        <p:xfrm>
          <a:off x="497858" y="4997843"/>
          <a:ext cx="8813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Person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00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6FA-D797-3EDD-C3F7-62C35E7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45" y="-66514"/>
            <a:ext cx="12007745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 First Normal Form [Example –Multivalued attribute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DBD-238D-EA43-EDDD-63C8CD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350-02A9-0971-E211-F0E330C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Week-6,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73F1-A3A3-3AF0-0484-6E7B0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72DF370-2B9D-4B2B-9CB3-62B34B7D7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38" y="1110584"/>
            <a:ext cx="11929641" cy="559056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difficult to retrieve the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students failed in ’DBMS’ as well as ’DS’ but not in other subjects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student table.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reason is that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FailedinSubjects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is multi-valued attribute so it contains more than one value.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3570B90B-1ED4-D22B-D598-F1911DEE76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8072329"/>
              </p:ext>
            </p:extLst>
          </p:nvPr>
        </p:nvGraphicFramePr>
        <p:xfrm>
          <a:off x="470160" y="1585879"/>
          <a:ext cx="3761741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FailedinSubjects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Ronit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DS, DBMs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102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Shiv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DBMS,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DS, DBMS, DE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Helena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DBMS, DE,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105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Nazla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DE, DBMS,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106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Neel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DE,</a:t>
                      </a:r>
                      <a:r>
                        <a:rPr lang="en-IN" baseline="0" dirty="0"/>
                        <a:t> DBMS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058929A1-536C-A67B-6EE6-3CD442441E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4785883"/>
              </p:ext>
            </p:extLst>
          </p:nvPr>
        </p:nvGraphicFramePr>
        <p:xfrm>
          <a:off x="468981" y="1219050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E66922-D9F7-917E-5A86-F187832D2803}"/>
              </a:ext>
            </a:extLst>
          </p:cNvPr>
          <p:cNvCxnSpPr/>
          <p:nvPr/>
        </p:nvCxnSpPr>
        <p:spPr>
          <a:xfrm flipH="1" flipV="1">
            <a:off x="4454233" y="1166885"/>
            <a:ext cx="0" cy="349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4D33D92-99DA-0CF9-84D7-61052AB8ABA3}"/>
              </a:ext>
            </a:extLst>
          </p:cNvPr>
          <p:cNvSpPr/>
          <p:nvPr/>
        </p:nvSpPr>
        <p:spPr>
          <a:xfrm>
            <a:off x="4454233" y="1791799"/>
            <a:ext cx="7532445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student relation </a:t>
            </a:r>
            <a:r>
              <a:rPr lang="en-GB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FailedinSubjects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attribute is a multi-valued attribute</a:t>
            </a:r>
            <a:r>
              <a:rPr lang="en-GB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can store more than one values.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above relation is not in 1NF.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B62848F-7479-EF97-AAFE-C2743DAB6952}"/>
              </a:ext>
            </a:extLst>
          </p:cNvPr>
          <p:cNvCxnSpPr/>
          <p:nvPr/>
        </p:nvCxnSpPr>
        <p:spPr>
          <a:xfrm rot="5400000" flipH="1" flipV="1">
            <a:off x="6018275" y="-1313087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9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14935</TotalTime>
  <Words>2528</Words>
  <Application>Microsoft Macintosh PowerPoint</Application>
  <PresentationFormat>Widescreen</PresentationFormat>
  <Paragraphs>930</Paragraphs>
  <Slides>25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Clip</vt:lpstr>
      <vt:lpstr>PowerPoint Presentation</vt:lpstr>
      <vt:lpstr>Introduction to Normalization and Normal Forms</vt:lpstr>
      <vt:lpstr>What’s in it for you?</vt:lpstr>
      <vt:lpstr>1. What is normalization?</vt:lpstr>
      <vt:lpstr>2. How many normal forms are there?</vt:lpstr>
      <vt:lpstr>3. Normal forms – 1NF (First Normal Form)</vt:lpstr>
      <vt:lpstr>3.1. First Normal Form [Example – Composite attribute</vt:lpstr>
      <vt:lpstr>3.1. First Normal Form [Example – Composite attribute</vt:lpstr>
      <vt:lpstr>3.2. First Normal Form [Example –Multivalued attribute</vt:lpstr>
      <vt:lpstr>3.2. First Normal Form [Example –Multivalued attribute</vt:lpstr>
      <vt:lpstr>4. Normal forms – 2NF (Second Normal Form)</vt:lpstr>
      <vt:lpstr>4.1. Second Normal Form - Example</vt:lpstr>
      <vt:lpstr>4.2. Second Normal Form - Example</vt:lpstr>
      <vt:lpstr>4.3. Second Normal Form - Example</vt:lpstr>
      <vt:lpstr>4. Normal forms – 3NF (Third Normal Form)</vt:lpstr>
      <vt:lpstr>5.1. Third Normal Form - Example</vt:lpstr>
      <vt:lpstr>5.2. Third Normal Form - Example</vt:lpstr>
      <vt:lpstr>5.3. Third Normal Form - Example</vt:lpstr>
      <vt:lpstr>6. How to normalize database?</vt:lpstr>
      <vt:lpstr>6. How to normalize database?</vt:lpstr>
      <vt:lpstr>6. How to normalize database?</vt:lpstr>
      <vt:lpstr>6. How to normalize database?</vt:lpstr>
      <vt:lpstr>6. How to normalize database?</vt:lpstr>
      <vt:lpstr>In Workshop</vt:lpstr>
      <vt:lpstr>At the end…….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and Descriptive Statistics for Exploring Data</dc:title>
  <dc:creator>Anmol adhi</dc:creator>
  <cp:lastModifiedBy>Adhikari, Anmol</cp:lastModifiedBy>
  <cp:revision>233</cp:revision>
  <dcterms:created xsi:type="dcterms:W3CDTF">2022-11-03T06:46:28Z</dcterms:created>
  <dcterms:modified xsi:type="dcterms:W3CDTF">2023-07-31T04:43:04Z</dcterms:modified>
</cp:coreProperties>
</file>