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90" r:id="rId4"/>
    <p:sldId id="267" r:id="rId5"/>
    <p:sldId id="280" r:id="rId6"/>
    <p:sldId id="281" r:id="rId7"/>
    <p:sldId id="289" r:id="rId8"/>
    <p:sldId id="283" r:id="rId9"/>
    <p:sldId id="284" r:id="rId10"/>
    <p:sldId id="291" r:id="rId11"/>
    <p:sldId id="292" r:id="rId12"/>
    <p:sldId id="293" r:id="rId13"/>
    <p:sldId id="294" r:id="rId14"/>
    <p:sldId id="295" r:id="rId15"/>
    <p:sldId id="277" r:id="rId16"/>
    <p:sldId id="278" r:id="rId17"/>
    <p:sldId id="279" r:id="rId18"/>
  </p:sldIdLst>
  <p:sldSz cx="18288000" cy="10287000"/>
  <p:notesSz cx="18288000" cy="10287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6"/>
    <p:restoredTop sz="94661"/>
  </p:normalViewPr>
  <p:slideViewPr>
    <p:cSldViewPr>
      <p:cViewPr varScale="1">
        <p:scale>
          <a:sx n="99" d="100"/>
          <a:sy n="99" d="100"/>
        </p:scale>
        <p:origin x="232"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96510" y="3999006"/>
            <a:ext cx="7494978" cy="604520"/>
          </a:xfrm>
          <a:prstGeom prst="rect">
            <a:avLst/>
          </a:prstGeom>
        </p:spPr>
        <p:txBody>
          <a:bodyPr wrap="square" lIns="0" tIns="0" rIns="0" bIns="0">
            <a:spAutoFit/>
          </a:bodyPr>
          <a:lstStyle>
            <a:lvl1pPr>
              <a:defRPr sz="3800" b="1" i="0">
                <a:solidFill>
                  <a:srgbClr val="008037"/>
                </a:solidFill>
                <a:latin typeface="Roboto"/>
                <a:cs typeface="Roboto"/>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400" b="1" i="0">
                <a:solidFill>
                  <a:srgbClr val="008037"/>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6400" b="1" i="0">
                <a:solidFill>
                  <a:srgbClr val="008037"/>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6796405" cy="10287000"/>
          </a:xfrm>
          <a:custGeom>
            <a:avLst/>
            <a:gdLst/>
            <a:ahLst/>
            <a:cxnLst/>
            <a:rect l="l" t="t" r="r" b="b"/>
            <a:pathLst>
              <a:path w="6796405" h="10287000">
                <a:moveTo>
                  <a:pt x="6428205" y="10286998"/>
                </a:moveTo>
                <a:lnTo>
                  <a:pt x="0" y="10286998"/>
                </a:lnTo>
                <a:lnTo>
                  <a:pt x="0" y="0"/>
                </a:lnTo>
                <a:lnTo>
                  <a:pt x="6428200" y="0"/>
                </a:lnTo>
                <a:lnTo>
                  <a:pt x="6474261" y="2874"/>
                </a:lnTo>
                <a:lnTo>
                  <a:pt x="6518640" y="11264"/>
                </a:lnTo>
                <a:lnTo>
                  <a:pt x="6560990" y="24822"/>
                </a:lnTo>
                <a:lnTo>
                  <a:pt x="6600960" y="43200"/>
                </a:lnTo>
                <a:lnTo>
                  <a:pt x="6638203" y="66047"/>
                </a:lnTo>
                <a:lnTo>
                  <a:pt x="6672370" y="93017"/>
                </a:lnTo>
                <a:lnTo>
                  <a:pt x="6703112" y="123759"/>
                </a:lnTo>
                <a:lnTo>
                  <a:pt x="6730081" y="157926"/>
                </a:lnTo>
                <a:lnTo>
                  <a:pt x="6752929" y="195169"/>
                </a:lnTo>
                <a:lnTo>
                  <a:pt x="6771306" y="235140"/>
                </a:lnTo>
                <a:lnTo>
                  <a:pt x="6784864" y="277489"/>
                </a:lnTo>
                <a:lnTo>
                  <a:pt x="6793255" y="321868"/>
                </a:lnTo>
                <a:lnTo>
                  <a:pt x="6796129" y="367929"/>
                </a:lnTo>
                <a:lnTo>
                  <a:pt x="6796129" y="9919070"/>
                </a:lnTo>
                <a:lnTo>
                  <a:pt x="6793255" y="9965131"/>
                </a:lnTo>
                <a:lnTo>
                  <a:pt x="6784864" y="10009510"/>
                </a:lnTo>
                <a:lnTo>
                  <a:pt x="6771306" y="10051859"/>
                </a:lnTo>
                <a:lnTo>
                  <a:pt x="6752929" y="10091829"/>
                </a:lnTo>
                <a:lnTo>
                  <a:pt x="6730081" y="10129072"/>
                </a:lnTo>
                <a:lnTo>
                  <a:pt x="6703112" y="10163239"/>
                </a:lnTo>
                <a:lnTo>
                  <a:pt x="6672370" y="10193982"/>
                </a:lnTo>
                <a:lnTo>
                  <a:pt x="6638203" y="10220951"/>
                </a:lnTo>
                <a:lnTo>
                  <a:pt x="6600960" y="10243799"/>
                </a:lnTo>
                <a:lnTo>
                  <a:pt x="6560990" y="10262176"/>
                </a:lnTo>
                <a:lnTo>
                  <a:pt x="6518640" y="10275734"/>
                </a:lnTo>
                <a:lnTo>
                  <a:pt x="6474261" y="10284124"/>
                </a:lnTo>
                <a:lnTo>
                  <a:pt x="6428205" y="10286998"/>
                </a:lnTo>
                <a:close/>
              </a:path>
            </a:pathLst>
          </a:custGeom>
          <a:solidFill>
            <a:srgbClr val="7DD95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400" b="1" i="0">
                <a:solidFill>
                  <a:srgbClr val="008037"/>
                </a:solidFill>
                <a:latin typeface="Roboto"/>
                <a:cs typeface="Roboto"/>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9144000" y="1262116"/>
            <a:ext cx="7772399" cy="7762874"/>
          </a:xfrm>
          <a:prstGeom prst="rect">
            <a:avLst/>
          </a:prstGeom>
        </p:spPr>
      </p:pic>
      <p:pic>
        <p:nvPicPr>
          <p:cNvPr id="18" name="bg object 18"/>
          <p:cNvPicPr/>
          <p:nvPr/>
        </p:nvPicPr>
        <p:blipFill>
          <a:blip r:embed="rId3" cstate="print"/>
          <a:stretch>
            <a:fillRect/>
          </a:stretch>
        </p:blipFill>
        <p:spPr>
          <a:xfrm>
            <a:off x="9755323" y="1877906"/>
            <a:ext cx="6549839" cy="6540500"/>
          </a:xfrm>
          <a:prstGeom prst="rect">
            <a:avLst/>
          </a:prstGeom>
        </p:spPr>
      </p:pic>
      <p:sp>
        <p:nvSpPr>
          <p:cNvPr id="2" name="Holder 2"/>
          <p:cNvSpPr>
            <a:spLocks noGrp="1"/>
          </p:cNvSpPr>
          <p:nvPr>
            <p:ph type="title"/>
          </p:nvPr>
        </p:nvSpPr>
        <p:spPr/>
        <p:txBody>
          <a:bodyPr lIns="0" tIns="0" rIns="0" bIns="0"/>
          <a:lstStyle>
            <a:lvl1pPr>
              <a:defRPr sz="6400" b="1" i="0">
                <a:solidFill>
                  <a:srgbClr val="008037"/>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90924" y="2667659"/>
            <a:ext cx="7506150" cy="3168650"/>
          </a:xfrm>
          <a:prstGeom prst="rect">
            <a:avLst/>
          </a:prstGeom>
        </p:spPr>
        <p:txBody>
          <a:bodyPr wrap="square" lIns="0" tIns="0" rIns="0" bIns="0">
            <a:spAutoFit/>
          </a:bodyPr>
          <a:lstStyle>
            <a:lvl1pPr>
              <a:defRPr sz="6400" b="1" i="0">
                <a:solidFill>
                  <a:srgbClr val="008037"/>
                </a:solidFill>
                <a:latin typeface="Roboto"/>
                <a:cs typeface="Roboto"/>
              </a:defRPr>
            </a:lvl1pPr>
          </a:lstStyle>
          <a:p>
            <a:endParaRPr/>
          </a:p>
        </p:txBody>
      </p:sp>
      <p:sp>
        <p:nvSpPr>
          <p:cNvPr id="3" name="Holder 3"/>
          <p:cNvSpPr>
            <a:spLocks noGrp="1"/>
          </p:cNvSpPr>
          <p:nvPr>
            <p:ph type="body" idx="1"/>
          </p:nvPr>
        </p:nvSpPr>
        <p:spPr>
          <a:xfrm>
            <a:off x="5390924" y="2667659"/>
            <a:ext cx="7506150" cy="3168650"/>
          </a:xfrm>
          <a:prstGeom prst="rect">
            <a:avLst/>
          </a:prstGeom>
        </p:spPr>
        <p:txBody>
          <a:bodyPr wrap="square" lIns="0" tIns="0" rIns="0" bIns="0">
            <a:spAutoFit/>
          </a:bodyPr>
          <a:lstStyle>
            <a:lvl1pPr>
              <a:defRPr sz="6400" b="1" i="0">
                <a:solidFill>
                  <a:srgbClr val="008037"/>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179448" y="849322"/>
            <a:ext cx="11896724" cy="8267699"/>
          </a:xfrm>
          <a:prstGeom prst="rect">
            <a:avLst/>
          </a:prstGeom>
        </p:spPr>
      </p:pic>
      <p:sp>
        <p:nvSpPr>
          <p:cNvPr id="5" name="object 5"/>
          <p:cNvSpPr txBox="1"/>
          <p:nvPr/>
        </p:nvSpPr>
        <p:spPr>
          <a:xfrm>
            <a:off x="4572000" y="7962900"/>
            <a:ext cx="10363200" cy="628377"/>
          </a:xfrm>
          <a:prstGeom prst="rect">
            <a:avLst/>
          </a:prstGeom>
        </p:spPr>
        <p:txBody>
          <a:bodyPr vert="horz" wrap="square" lIns="0" tIns="12700" rIns="0" bIns="0" rtlCol="0">
            <a:spAutoFit/>
          </a:bodyPr>
          <a:lstStyle/>
          <a:p>
            <a:pPr marL="12700">
              <a:lnSpc>
                <a:spcPct val="100000"/>
              </a:lnSpc>
              <a:spcBef>
                <a:spcPts val="100"/>
              </a:spcBef>
            </a:pPr>
            <a:r>
              <a:rPr lang="en-US" sz="4000" b="1" spc="-10" dirty="0">
                <a:latin typeface="Roboto"/>
                <a:cs typeface="Roboto"/>
              </a:rPr>
              <a:t>Project Management</a:t>
            </a:r>
            <a:r>
              <a:rPr sz="4000" b="1" spc="-20" dirty="0">
                <a:latin typeface="Roboto"/>
                <a:cs typeface="Roboto"/>
              </a:rPr>
              <a:t> </a:t>
            </a:r>
            <a:r>
              <a:rPr sz="4000" b="1" spc="5" dirty="0">
                <a:latin typeface="Roboto"/>
                <a:cs typeface="Roboto"/>
              </a:rPr>
              <a:t>Masterclass</a:t>
            </a:r>
            <a:r>
              <a:rPr sz="4000" b="1" spc="-20" dirty="0">
                <a:latin typeface="Roboto"/>
                <a:cs typeface="Roboto"/>
              </a:rPr>
              <a:t> Day </a:t>
            </a:r>
            <a:r>
              <a:rPr lang="en-US" sz="4000" b="1" spc="10" dirty="0">
                <a:latin typeface="Roboto"/>
                <a:cs typeface="Roboto"/>
              </a:rPr>
              <a:t>Three</a:t>
            </a:r>
            <a:endParaRPr sz="4000" dirty="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Introduction to Risk Management</a:t>
            </a:r>
            <a:endParaRPr spc="20" dirty="0">
              <a:solidFill>
                <a:srgbClr val="FFFFFF"/>
              </a:solidFill>
            </a:endParaRPr>
          </a:p>
        </p:txBody>
      </p:sp>
      <p:grpSp>
        <p:nvGrpSpPr>
          <p:cNvPr id="5" name="object 5"/>
          <p:cNvGrpSpPr/>
          <p:nvPr/>
        </p:nvGrpSpPr>
        <p:grpSpPr>
          <a:xfrm>
            <a:off x="6833812" y="6477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94867" y="342900"/>
            <a:ext cx="8792934" cy="6904454"/>
          </a:xfrm>
          <a:prstGeom prst="rect">
            <a:avLst/>
          </a:prstGeom>
        </p:spPr>
        <p:txBody>
          <a:bodyPr vert="horz" wrap="square" lIns="0" tIns="223520" rIns="0" bIns="0" rtlCol="0">
            <a:spAutoFit/>
          </a:bodyPr>
          <a:lstStyle/>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Risk is an inherent part of any endeavor, and understanding how to effectively manage and mitigate risks is crucial for achieving success and minimizing potential negative impacts. </a:t>
            </a:r>
          </a:p>
          <a:p>
            <a:pPr algn="just">
              <a:lnSpc>
                <a:spcPct val="150000"/>
              </a:lnSpc>
            </a:pPr>
            <a:r>
              <a:rPr lang="en-US" sz="2800" b="1" dirty="0">
                <a:solidFill>
                  <a:srgbClr val="00B050"/>
                </a:solidFill>
                <a:latin typeface="Roboto" panose="02000000000000000000" pitchFamily="2" charset="0"/>
                <a:ea typeface="Roboto" panose="02000000000000000000" pitchFamily="2" charset="0"/>
                <a:cs typeface="Roboto" panose="02000000000000000000" pitchFamily="2" charset="0"/>
              </a:rPr>
              <a:t>What is Risk Management then?</a:t>
            </a:r>
            <a:endParaRPr lang="en-US" sz="2800" b="1" i="0" dirty="0">
              <a:solidFill>
                <a:srgbClr val="00B050"/>
              </a:solidFill>
              <a:effectLst/>
              <a:latin typeface="Roboto" panose="02000000000000000000" pitchFamily="2" charset="0"/>
              <a:ea typeface="Roboto" panose="02000000000000000000" pitchFamily="2" charset="0"/>
              <a:cs typeface="Roboto" panose="02000000000000000000" pitchFamily="2" charset="0"/>
            </a:endParaRP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Risk management can be defined as the process of identifying, assessing, prioritizing, and responding to risks in order to minimize the negative impacts and maximize the opportunities associated with uncertain events. It involves a systematic approach to understanding potential risks, evaluating their likelihood and impact, and implementing appropriate measures to mitigate or exploit them</a:t>
            </a:r>
            <a:r>
              <a:rPr lang="en-US" sz="2400" b="0" i="0" dirty="0">
                <a:solidFill>
                  <a:srgbClr val="D1D5DB"/>
                </a:solidFill>
                <a:effectLst/>
                <a:latin typeface="Söhne"/>
              </a:rPr>
              <a:t>.</a:t>
            </a:r>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4409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Introduction to Risk Management</a:t>
            </a:r>
            <a:endParaRPr spc="20" dirty="0">
              <a:solidFill>
                <a:srgbClr val="FFFFFF"/>
              </a:solidFill>
            </a:endParaRPr>
          </a:p>
        </p:txBody>
      </p:sp>
      <p:grpSp>
        <p:nvGrpSpPr>
          <p:cNvPr id="5" name="object 5"/>
          <p:cNvGrpSpPr/>
          <p:nvPr/>
        </p:nvGrpSpPr>
        <p:grpSpPr>
          <a:xfrm>
            <a:off x="6833812" y="6477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94866" y="342900"/>
            <a:ext cx="10088333" cy="10782439"/>
          </a:xfrm>
          <a:prstGeom prst="rect">
            <a:avLst/>
          </a:prstGeom>
        </p:spPr>
        <p:txBody>
          <a:bodyPr vert="horz" wrap="square" lIns="0" tIns="223520" rIns="0" bIns="0" rtlCol="0">
            <a:spAutoFit/>
          </a:bodyPr>
          <a:lstStyle/>
          <a:p>
            <a:pPr algn="just">
              <a:lnSpc>
                <a:spcPct val="150000"/>
              </a:lnSpc>
            </a:pPr>
            <a:r>
              <a:rPr lang="en-US" sz="2800" b="1" dirty="0">
                <a:solidFill>
                  <a:srgbClr val="00B050"/>
                </a:solidFill>
                <a:latin typeface="Roboto" panose="02000000000000000000" pitchFamily="2" charset="0"/>
                <a:ea typeface="Roboto" panose="02000000000000000000" pitchFamily="2" charset="0"/>
                <a:cs typeface="Roboto" panose="02000000000000000000" pitchFamily="2" charset="0"/>
              </a:rPr>
              <a:t>Examples:</a:t>
            </a:r>
          </a:p>
          <a:p>
            <a:pPr algn="just">
              <a:lnSpc>
                <a:spcPct val="150000"/>
              </a:lnSpc>
            </a:pPr>
            <a:r>
              <a:rPr lang="en-US" sz="2400" b="0" i="0" dirty="0">
                <a:effectLst/>
                <a:latin typeface="Roboto" panose="02000000000000000000" pitchFamily="2" charset="0"/>
                <a:ea typeface="Roboto" panose="02000000000000000000" pitchFamily="2" charset="0"/>
                <a:cs typeface="Roboto" panose="02000000000000000000" pitchFamily="2" charset="0"/>
              </a:rPr>
              <a:t>In today's complex and uncertain business landscape, risk management plays a crucial role in ensuring the success and sustainability of organizations. </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Risk Mitigation: By identifying and assessing risks in advance, organizations can take proactive measures to mitigate or minimize their potential negative impacts. This helps in avoiding costly disruptions, project delays, financial losses, or damage to reputation.</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Decision-Making: Risk management provides a foundation for informed decision-making. It helps in evaluating the potential risks and rewards associated with different options, enabling organizations to make more effective and strategic choices.</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Business Continuity: Effective risk management ensures business continuity by identifying and addressing potential threats to operations. By developing contingency plans and response strategies, organizations can minimize downtime and recover quickly from unexpected events.</a:t>
            </a:r>
          </a:p>
          <a:p>
            <a:pPr algn="just">
              <a:lnSpc>
                <a:spcPct val="150000"/>
              </a:lnSpc>
            </a:pPr>
            <a:r>
              <a:rPr lang="en-US" sz="2400" b="0" i="0" dirty="0">
                <a:solidFill>
                  <a:srgbClr val="D1D5DB"/>
                </a:solidFill>
                <a:effectLst/>
                <a:latin typeface="Söhne"/>
              </a:rPr>
              <a:t>.</a:t>
            </a:r>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9410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Identifying and Analyzing Project Risk</a:t>
            </a:r>
            <a:endParaRPr spc="20" dirty="0">
              <a:solidFill>
                <a:srgbClr val="FFFFFF"/>
              </a:solidFill>
            </a:endParaRPr>
          </a:p>
        </p:txBody>
      </p:sp>
      <p:grpSp>
        <p:nvGrpSpPr>
          <p:cNvPr id="5" name="object 5"/>
          <p:cNvGrpSpPr/>
          <p:nvPr/>
        </p:nvGrpSpPr>
        <p:grpSpPr>
          <a:xfrm>
            <a:off x="6833812" y="6477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57573" y="114300"/>
            <a:ext cx="10240733" cy="11244104"/>
          </a:xfrm>
          <a:prstGeom prst="rect">
            <a:avLst/>
          </a:prstGeom>
        </p:spPr>
        <p:txBody>
          <a:bodyPr vert="horz" wrap="square" lIns="0" tIns="223520" rIns="0" bIns="0" rtlCol="0">
            <a:spAutoFit/>
          </a:bodyPr>
          <a:lstStyle/>
          <a:p>
            <a:pPr algn="just">
              <a:lnSpc>
                <a:spcPct val="150000"/>
              </a:lnSpc>
            </a:pPr>
            <a:r>
              <a:rPr lang="en-US" sz="2400" b="0" i="0" dirty="0">
                <a:effectLst/>
                <a:latin typeface="Roboto" panose="02000000000000000000" pitchFamily="2" charset="0"/>
                <a:ea typeface="Roboto" panose="02000000000000000000" pitchFamily="2" charset="0"/>
                <a:cs typeface="Roboto" panose="02000000000000000000" pitchFamily="2" charset="0"/>
              </a:rPr>
              <a:t>Identifying and analyzing project risks is a critical step in the risk management process. It involves systematically identifying potential risks that could impact the success of a project and analyzing their likelihood and potential impact. By proactively identifying and assessing risks, project teams can develop strategies to mitigate or address them, minimizing the negative consequences and maximizing project success.</a:t>
            </a:r>
          </a:p>
          <a:p>
            <a:pPr algn="just">
              <a:lnSpc>
                <a:spcPct val="150000"/>
              </a:lnSpc>
            </a:pPr>
            <a:r>
              <a:rPr lang="en-US" sz="2400" b="0" i="0" dirty="0">
                <a:effectLst/>
                <a:latin typeface="Roboto" panose="02000000000000000000" pitchFamily="2" charset="0"/>
                <a:ea typeface="Roboto" panose="02000000000000000000" pitchFamily="2" charset="0"/>
                <a:cs typeface="Roboto" panose="02000000000000000000" pitchFamily="2" charset="0"/>
              </a:rPr>
              <a:t>Here are key points to cover when discussing the identification and analysis of project risks:</a:t>
            </a:r>
          </a:p>
          <a:p>
            <a:pPr marL="342900" indent="-342900" algn="just">
              <a:lnSpc>
                <a:spcPct val="150000"/>
              </a:lnSpc>
              <a:buFont typeface="Arial" panose="020B0604020202020204" pitchFamily="34" charset="0"/>
              <a:buChar char="•"/>
            </a:pPr>
            <a:r>
              <a:rPr lang="en-US" sz="2400" b="0" i="0" dirty="0">
                <a:solidFill>
                  <a:srgbClr val="00B050"/>
                </a:solidFill>
                <a:effectLst/>
                <a:latin typeface="Roboto" panose="02000000000000000000" pitchFamily="2" charset="0"/>
                <a:ea typeface="Roboto" panose="02000000000000000000" pitchFamily="2" charset="0"/>
                <a:cs typeface="Roboto" panose="02000000000000000000" pitchFamily="2" charset="0"/>
              </a:rPr>
              <a:t>Risk Identification: </a:t>
            </a:r>
            <a:r>
              <a:rPr lang="en-US" sz="2400" b="0" i="0" dirty="0">
                <a:effectLst/>
                <a:latin typeface="Roboto" panose="02000000000000000000" pitchFamily="2" charset="0"/>
                <a:ea typeface="Roboto" panose="02000000000000000000" pitchFamily="2" charset="0"/>
                <a:cs typeface="Roboto" panose="02000000000000000000" pitchFamily="2" charset="0"/>
              </a:rPr>
              <a:t>This step involves brainstorming and gathering input from various stakeholders to identify potential risks. Risks can be categorized into different types, such as technical risks, organizational risks, external risks, or financial risks. Common techniques for identifying risks include conducting risk workshops, reviewing historical data, analyzing project documentation, and engaging subject matter experts.</a:t>
            </a:r>
          </a:p>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Risk Documentation: </a:t>
            </a:r>
            <a:r>
              <a:rPr lang="en-US" sz="2400" b="0" i="0" dirty="0">
                <a:effectLst/>
                <a:latin typeface="Roboto" panose="02000000000000000000" pitchFamily="2" charset="0"/>
                <a:ea typeface="Roboto" panose="02000000000000000000" pitchFamily="2" charset="0"/>
                <a:cs typeface="Roboto" panose="02000000000000000000" pitchFamily="2" charset="0"/>
              </a:rPr>
              <a:t>Once risks are identified, they should be documented in a risk register or risk log. This includes capturing information about the nature of the risk, its potential causes, potential impacts, and any initial assessments of its likelihood and severity.</a:t>
            </a:r>
          </a:p>
          <a:p>
            <a:pPr algn="just">
              <a:lnSpc>
                <a:spcPct val="150000"/>
              </a:lnSpc>
            </a:pPr>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896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Identifying and Analyzing Project Risk</a:t>
            </a:r>
            <a:endParaRPr spc="20" dirty="0">
              <a:solidFill>
                <a:srgbClr val="FFFFFF"/>
              </a:solidFill>
            </a:endParaRPr>
          </a:p>
        </p:txBody>
      </p:sp>
      <p:grpSp>
        <p:nvGrpSpPr>
          <p:cNvPr id="5" name="object 5"/>
          <p:cNvGrpSpPr/>
          <p:nvPr/>
        </p:nvGrpSpPr>
        <p:grpSpPr>
          <a:xfrm>
            <a:off x="6833812" y="6477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57573" y="114300"/>
            <a:ext cx="9744627" cy="10136108"/>
          </a:xfrm>
          <a:prstGeom prst="rect">
            <a:avLst/>
          </a:prstGeom>
        </p:spPr>
        <p:txBody>
          <a:bodyPr vert="horz" wrap="square" lIns="0" tIns="223520" rIns="0" bIns="0" rtlCol="0">
            <a:spAutoFit/>
          </a:bodyPr>
          <a:lstStyle/>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Risk Assessment: </a:t>
            </a:r>
            <a:r>
              <a:rPr lang="en-US" sz="2400" b="0" i="0" dirty="0">
                <a:effectLst/>
                <a:latin typeface="Roboto" panose="02000000000000000000" pitchFamily="2" charset="0"/>
                <a:ea typeface="Roboto" panose="02000000000000000000" pitchFamily="2" charset="0"/>
                <a:cs typeface="Roboto" panose="02000000000000000000" pitchFamily="2" charset="0"/>
              </a:rPr>
              <a:t>Risks need to be assessed to determine their likelihood and potential impact on the project objectives. This assessment can be done using qualitative or quantitative methods, or a combination of both. Qualitative assessment involves assigning ratings or scores to the likelihood and impact of each risk, while quantitative assessment involves using data and calculations to estimate the probability and potential consequences of risks.</a:t>
            </a:r>
          </a:p>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Risk Analysis: </a:t>
            </a:r>
            <a:r>
              <a:rPr lang="en-US" sz="2400" b="0" i="0" dirty="0">
                <a:effectLst/>
                <a:latin typeface="Roboto" panose="02000000000000000000" pitchFamily="2" charset="0"/>
                <a:ea typeface="Roboto" panose="02000000000000000000" pitchFamily="2" charset="0"/>
                <a:cs typeface="Roboto" panose="02000000000000000000" pitchFamily="2" charset="0"/>
              </a:rPr>
              <a:t>Once risks are assessed, they should be analyzed to gain a deeper understanding of their root causes, interdependencies, and potential ripple effects on the project. This analysis helps in prioritizing risks based on their significance and determining which risks require further attention and mitigation strategies.</a:t>
            </a:r>
          </a:p>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Risk Prioritization: </a:t>
            </a:r>
            <a:r>
              <a:rPr lang="en-US" sz="2400" b="0" i="0" dirty="0">
                <a:effectLst/>
                <a:latin typeface="Roboto" panose="02000000000000000000" pitchFamily="2" charset="0"/>
                <a:ea typeface="Roboto" panose="02000000000000000000" pitchFamily="2" charset="0"/>
                <a:cs typeface="Roboto" panose="02000000000000000000" pitchFamily="2" charset="0"/>
              </a:rPr>
              <a:t>Prioritizing risks is important as it helps project teams allocate resources and focus on managing the most critical risks first. Prioritization can be based on factors such as the severity of the potential impact, the likelihood of occurrence, the project's objectives, and the organization's risk appetite.</a:t>
            </a:r>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2733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Identifying and Analyzing Project Risk</a:t>
            </a:r>
            <a:endParaRPr spc="20" dirty="0">
              <a:solidFill>
                <a:srgbClr val="FFFFFF"/>
              </a:solidFill>
            </a:endParaRPr>
          </a:p>
        </p:txBody>
      </p:sp>
      <p:grpSp>
        <p:nvGrpSpPr>
          <p:cNvPr id="5" name="object 5"/>
          <p:cNvGrpSpPr/>
          <p:nvPr/>
        </p:nvGrpSpPr>
        <p:grpSpPr>
          <a:xfrm>
            <a:off x="6833812" y="6477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57573" y="114300"/>
            <a:ext cx="9744627" cy="7920117"/>
          </a:xfrm>
          <a:prstGeom prst="rect">
            <a:avLst/>
          </a:prstGeom>
        </p:spPr>
        <p:txBody>
          <a:bodyPr vert="horz" wrap="square" lIns="0" tIns="223520" rIns="0" bIns="0" rtlCol="0">
            <a:spAutoFit/>
          </a:bodyPr>
          <a:lstStyle/>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Risk Response Planning: </a:t>
            </a:r>
            <a:r>
              <a:rPr lang="en-US" sz="2400" b="0" i="0" dirty="0">
                <a:effectLst/>
                <a:latin typeface="Roboto" panose="02000000000000000000" pitchFamily="2" charset="0"/>
                <a:ea typeface="Roboto" panose="02000000000000000000" pitchFamily="2" charset="0"/>
                <a:cs typeface="Roboto" panose="02000000000000000000" pitchFamily="2" charset="0"/>
              </a:rPr>
              <a:t>After risks are identified, assessed, and prioritized, project teams should develop response plans to address each identified risk. Response plans typically involve selecting appropriate strategies, such as risk avoidance, risk mitigation, risk transfer, or risk acceptance. These plans outline specific actions, responsibilities, and timelines for managing and monitoring risks throughout the project lifecycle.</a:t>
            </a:r>
          </a:p>
          <a:p>
            <a:pPr algn="just">
              <a:lnSpc>
                <a:spcPct val="150000"/>
              </a:lnSpc>
            </a:pPr>
            <a:r>
              <a:rPr lang="en-US" sz="2400" b="0" i="0" dirty="0">
                <a:effectLst/>
                <a:latin typeface="Roboto" panose="02000000000000000000" pitchFamily="2" charset="0"/>
                <a:ea typeface="Roboto" panose="02000000000000000000" pitchFamily="2" charset="0"/>
                <a:cs typeface="Roboto" panose="02000000000000000000" pitchFamily="2" charset="0"/>
              </a:rPr>
              <a:t>By diligently identifying and analyzing project risks, project teams can enhance their ability to proactively address potential threats and seize opportunities. This proactive approach helps in minimizing surprises, avoiding costly setbacks, and increasing the likelihood of project success.</a:t>
            </a:r>
          </a:p>
          <a:p>
            <a:pPr algn="just">
              <a:lnSpc>
                <a:spcPct val="150000"/>
              </a:lnSpc>
            </a:pPr>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1285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988" y="1451630"/>
            <a:ext cx="9144000" cy="6958965"/>
            <a:chOff x="4572988" y="1451630"/>
            <a:chExt cx="9144000" cy="6958965"/>
          </a:xfrm>
        </p:grpSpPr>
        <p:pic>
          <p:nvPicPr>
            <p:cNvPr id="3" name="object 3"/>
            <p:cNvPicPr/>
            <p:nvPr/>
          </p:nvPicPr>
          <p:blipFill>
            <a:blip r:embed="rId2" cstate="print"/>
            <a:stretch>
              <a:fillRect/>
            </a:stretch>
          </p:blipFill>
          <p:spPr>
            <a:xfrm>
              <a:off x="4572988" y="1451630"/>
              <a:ext cx="9143999" cy="5772149"/>
            </a:xfrm>
            <a:prstGeom prst="rect">
              <a:avLst/>
            </a:prstGeom>
          </p:spPr>
        </p:pic>
        <p:pic>
          <p:nvPicPr>
            <p:cNvPr id="4" name="object 4"/>
            <p:cNvPicPr/>
            <p:nvPr/>
          </p:nvPicPr>
          <p:blipFill>
            <a:blip r:embed="rId3" cstate="print"/>
            <a:stretch>
              <a:fillRect/>
            </a:stretch>
          </p:blipFill>
          <p:spPr>
            <a:xfrm>
              <a:off x="6870253" y="6457425"/>
              <a:ext cx="4543424" cy="1952624"/>
            </a:xfrm>
            <a:prstGeom prst="rect">
              <a:avLst/>
            </a:prstGeom>
          </p:spPr>
        </p:pic>
      </p:grpSp>
      <p:sp>
        <p:nvSpPr>
          <p:cNvPr id="5" name="object 5"/>
          <p:cNvSpPr txBox="1"/>
          <p:nvPr/>
        </p:nvSpPr>
        <p:spPr>
          <a:xfrm>
            <a:off x="8223510" y="7179648"/>
            <a:ext cx="1841500"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008037"/>
                </a:solidFill>
                <a:latin typeface="Roboto"/>
                <a:cs typeface="Roboto"/>
              </a:rPr>
              <a:t>QA</a:t>
            </a:r>
            <a:r>
              <a:rPr sz="2800" spc="-80" dirty="0">
                <a:solidFill>
                  <a:srgbClr val="008037"/>
                </a:solidFill>
                <a:latin typeface="Roboto"/>
                <a:cs typeface="Roboto"/>
              </a:rPr>
              <a:t> </a:t>
            </a:r>
            <a:r>
              <a:rPr sz="2800" spc="-25" dirty="0">
                <a:solidFill>
                  <a:srgbClr val="008037"/>
                </a:solidFill>
                <a:latin typeface="Roboto"/>
                <a:cs typeface="Roboto"/>
              </a:rPr>
              <a:t>Session</a:t>
            </a:r>
            <a:endParaRPr sz="2800">
              <a:latin typeface="Roboto"/>
              <a:cs typeface="Roboto"/>
            </a:endParaRP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12700" marR="5080" algn="ctr">
              <a:lnSpc>
                <a:spcPct val="107400"/>
              </a:lnSpc>
              <a:spcBef>
                <a:spcPts val="100"/>
              </a:spcBef>
            </a:pPr>
            <a:r>
              <a:rPr spc="70" dirty="0"/>
              <a:t>Turn</a:t>
            </a:r>
            <a:r>
              <a:rPr spc="-35" dirty="0"/>
              <a:t> </a:t>
            </a:r>
            <a:r>
              <a:rPr spc="15" dirty="0"/>
              <a:t>challenges</a:t>
            </a:r>
            <a:r>
              <a:rPr spc="-30" dirty="0"/>
              <a:t> into </a:t>
            </a:r>
            <a:r>
              <a:rPr spc="-1580" dirty="0"/>
              <a:t> </a:t>
            </a:r>
            <a:r>
              <a:rPr spc="-10" dirty="0"/>
              <a:t>opportunities.</a:t>
            </a:r>
          </a:p>
          <a:p>
            <a:pPr algn="ctr">
              <a:lnSpc>
                <a:spcPct val="100000"/>
              </a:lnSpc>
              <a:spcBef>
                <a:spcPts val="570"/>
              </a:spcBef>
            </a:pPr>
            <a:r>
              <a:rPr spc="65" dirty="0"/>
              <a:t>Ask</a:t>
            </a:r>
            <a:r>
              <a:rPr spc="-45" dirty="0"/>
              <a:t> </a:t>
            </a:r>
            <a:r>
              <a:rPr spc="35" dirty="0"/>
              <a:t>more.</a:t>
            </a:r>
          </a:p>
        </p:txBody>
      </p:sp>
      <p:sp>
        <p:nvSpPr>
          <p:cNvPr id="7" name="object 7"/>
          <p:cNvSpPr/>
          <p:nvPr/>
        </p:nvSpPr>
        <p:spPr>
          <a:xfrm>
            <a:off x="0" y="8876400"/>
            <a:ext cx="18284190" cy="1410970"/>
          </a:xfrm>
          <a:custGeom>
            <a:avLst/>
            <a:gdLst/>
            <a:ahLst/>
            <a:cxnLst/>
            <a:rect l="l" t="t" r="r" b="b"/>
            <a:pathLst>
              <a:path w="18284190" h="1410970">
                <a:moveTo>
                  <a:pt x="18283826" y="1410599"/>
                </a:moveTo>
                <a:lnTo>
                  <a:pt x="0" y="1410599"/>
                </a:lnTo>
                <a:lnTo>
                  <a:pt x="0" y="367929"/>
                </a:lnTo>
                <a:lnTo>
                  <a:pt x="2874" y="321868"/>
                </a:lnTo>
                <a:lnTo>
                  <a:pt x="11264" y="277489"/>
                </a:lnTo>
                <a:lnTo>
                  <a:pt x="24822" y="235140"/>
                </a:lnTo>
                <a:lnTo>
                  <a:pt x="43200" y="195169"/>
                </a:lnTo>
                <a:lnTo>
                  <a:pt x="66047" y="157926"/>
                </a:lnTo>
                <a:lnTo>
                  <a:pt x="93017" y="123759"/>
                </a:lnTo>
                <a:lnTo>
                  <a:pt x="123759" y="93017"/>
                </a:lnTo>
                <a:lnTo>
                  <a:pt x="157926" y="66047"/>
                </a:lnTo>
                <a:lnTo>
                  <a:pt x="195169" y="43200"/>
                </a:lnTo>
                <a:lnTo>
                  <a:pt x="235140" y="24822"/>
                </a:lnTo>
                <a:lnTo>
                  <a:pt x="277489" y="11264"/>
                </a:lnTo>
                <a:lnTo>
                  <a:pt x="321868" y="2874"/>
                </a:lnTo>
                <a:lnTo>
                  <a:pt x="367929" y="0"/>
                </a:lnTo>
                <a:lnTo>
                  <a:pt x="17920068" y="0"/>
                </a:lnTo>
                <a:lnTo>
                  <a:pt x="17966129" y="2874"/>
                </a:lnTo>
                <a:lnTo>
                  <a:pt x="18010509" y="11264"/>
                </a:lnTo>
                <a:lnTo>
                  <a:pt x="18052858" y="24822"/>
                </a:lnTo>
                <a:lnTo>
                  <a:pt x="18092829" y="43200"/>
                </a:lnTo>
                <a:lnTo>
                  <a:pt x="18130072" y="66047"/>
                </a:lnTo>
                <a:lnTo>
                  <a:pt x="18164239" y="93017"/>
                </a:lnTo>
                <a:lnTo>
                  <a:pt x="18194981" y="123759"/>
                </a:lnTo>
                <a:lnTo>
                  <a:pt x="18221950" y="157926"/>
                </a:lnTo>
                <a:lnTo>
                  <a:pt x="18244798" y="195169"/>
                </a:lnTo>
                <a:lnTo>
                  <a:pt x="18263175" y="235140"/>
                </a:lnTo>
                <a:lnTo>
                  <a:pt x="18276733" y="277489"/>
                </a:lnTo>
                <a:lnTo>
                  <a:pt x="18283826" y="315005"/>
                </a:lnTo>
                <a:lnTo>
                  <a:pt x="18283826" y="1410599"/>
                </a:lnTo>
                <a:close/>
              </a:path>
            </a:pathLst>
          </a:custGeom>
          <a:solidFill>
            <a:srgbClr val="7DD957"/>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6372"/>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sp>
        <p:nvSpPr>
          <p:cNvPr id="3" name="object 3"/>
          <p:cNvSpPr/>
          <p:nvPr/>
        </p:nvSpPr>
        <p:spPr>
          <a:xfrm>
            <a:off x="12986167" y="5092493"/>
            <a:ext cx="2995930" cy="95250"/>
          </a:xfrm>
          <a:custGeom>
            <a:avLst/>
            <a:gdLst/>
            <a:ahLst/>
            <a:cxnLst/>
            <a:rect l="l" t="t" r="r" b="b"/>
            <a:pathLst>
              <a:path w="2995930" h="95250">
                <a:moveTo>
                  <a:pt x="2995612" y="95249"/>
                </a:moveTo>
                <a:lnTo>
                  <a:pt x="0" y="95249"/>
                </a:lnTo>
                <a:lnTo>
                  <a:pt x="0" y="0"/>
                </a:lnTo>
                <a:lnTo>
                  <a:pt x="2995612" y="0"/>
                </a:lnTo>
                <a:lnTo>
                  <a:pt x="2995612" y="95249"/>
                </a:lnTo>
                <a:close/>
              </a:path>
            </a:pathLst>
          </a:custGeom>
          <a:solidFill>
            <a:srgbClr val="008037"/>
          </a:solidFill>
        </p:spPr>
        <p:txBody>
          <a:bodyPr wrap="square" lIns="0" tIns="0" rIns="0" bIns="0" rtlCol="0"/>
          <a:lstStyle/>
          <a:p>
            <a:endParaRPr/>
          </a:p>
        </p:txBody>
      </p:sp>
      <p:sp>
        <p:nvSpPr>
          <p:cNvPr id="4" name="object 4"/>
          <p:cNvSpPr txBox="1"/>
          <p:nvPr/>
        </p:nvSpPr>
        <p:spPr>
          <a:xfrm>
            <a:off x="9320332" y="4006706"/>
            <a:ext cx="6674484" cy="1244600"/>
          </a:xfrm>
          <a:prstGeom prst="rect">
            <a:avLst/>
          </a:prstGeom>
        </p:spPr>
        <p:txBody>
          <a:bodyPr vert="horz" wrap="square" lIns="0" tIns="12700" rIns="0" bIns="0" rtlCol="0">
            <a:spAutoFit/>
          </a:bodyPr>
          <a:lstStyle/>
          <a:p>
            <a:pPr marL="12700">
              <a:lnSpc>
                <a:spcPct val="100000"/>
              </a:lnSpc>
              <a:spcBef>
                <a:spcPts val="100"/>
              </a:spcBef>
            </a:pPr>
            <a:r>
              <a:rPr lang="en-US" sz="8000" spc="-55" dirty="0">
                <a:solidFill>
                  <a:srgbClr val="008037"/>
                </a:solidFill>
                <a:latin typeface="Roboto"/>
                <a:cs typeface="Roboto"/>
              </a:rPr>
              <a:t>Anmol</a:t>
            </a:r>
            <a:r>
              <a:rPr sz="8000" spc="-55" dirty="0">
                <a:solidFill>
                  <a:srgbClr val="008037"/>
                </a:solidFill>
                <a:latin typeface="Roboto"/>
                <a:cs typeface="Roboto"/>
              </a:rPr>
              <a:t>,</a:t>
            </a:r>
            <a:r>
              <a:rPr sz="8000" spc="-70" dirty="0">
                <a:solidFill>
                  <a:srgbClr val="008037"/>
                </a:solidFill>
                <a:latin typeface="Roboto"/>
                <a:cs typeface="Roboto"/>
              </a:rPr>
              <a:t> </a:t>
            </a:r>
            <a:r>
              <a:rPr sz="8000" spc="10" dirty="0">
                <a:solidFill>
                  <a:srgbClr val="008037"/>
                </a:solidFill>
                <a:latin typeface="Roboto"/>
                <a:cs typeface="Roboto"/>
              </a:rPr>
              <a:t>Offline</a:t>
            </a:r>
            <a:endParaRPr sz="8000" dirty="0">
              <a:latin typeface="Roboto"/>
              <a:cs typeface="Roboto"/>
            </a:endParaRPr>
          </a:p>
        </p:txBody>
      </p:sp>
      <p:sp>
        <p:nvSpPr>
          <p:cNvPr id="5" name="object 5"/>
          <p:cNvSpPr txBox="1"/>
          <p:nvPr/>
        </p:nvSpPr>
        <p:spPr>
          <a:xfrm>
            <a:off x="9320332" y="5629872"/>
            <a:ext cx="384238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3B3B3B"/>
                </a:solidFill>
                <a:latin typeface="Roboto"/>
                <a:cs typeface="Roboto"/>
              </a:rPr>
              <a:t>See</a:t>
            </a:r>
            <a:r>
              <a:rPr sz="3600" spc="-45" dirty="0">
                <a:solidFill>
                  <a:srgbClr val="3B3B3B"/>
                </a:solidFill>
                <a:latin typeface="Roboto"/>
                <a:cs typeface="Roboto"/>
              </a:rPr>
              <a:t> </a:t>
            </a:r>
            <a:r>
              <a:rPr sz="3600" spc="-55" dirty="0">
                <a:solidFill>
                  <a:srgbClr val="3B3B3B"/>
                </a:solidFill>
                <a:latin typeface="Roboto"/>
                <a:cs typeface="Roboto"/>
              </a:rPr>
              <a:t>you</a:t>
            </a:r>
            <a:r>
              <a:rPr sz="3600" spc="-40" dirty="0">
                <a:solidFill>
                  <a:srgbClr val="3B3B3B"/>
                </a:solidFill>
                <a:latin typeface="Roboto"/>
                <a:cs typeface="Roboto"/>
              </a:rPr>
              <a:t> </a:t>
            </a:r>
            <a:r>
              <a:rPr sz="3600" spc="-15" dirty="0">
                <a:solidFill>
                  <a:srgbClr val="3B3B3B"/>
                </a:solidFill>
                <a:latin typeface="Roboto"/>
                <a:cs typeface="Roboto"/>
              </a:rPr>
              <a:t>tomorrow.</a:t>
            </a:r>
            <a:endParaRPr sz="3600">
              <a:latin typeface="Roboto"/>
              <a:cs typeface="Roboto"/>
            </a:endParaRPr>
          </a:p>
        </p:txBody>
      </p:sp>
      <p:grpSp>
        <p:nvGrpSpPr>
          <p:cNvPr id="6" name="object 6"/>
          <p:cNvGrpSpPr/>
          <p:nvPr/>
        </p:nvGrpSpPr>
        <p:grpSpPr>
          <a:xfrm>
            <a:off x="0" y="14165"/>
            <a:ext cx="8687377" cy="10273030"/>
            <a:chOff x="0" y="14165"/>
            <a:chExt cx="8687377" cy="10273030"/>
          </a:xfrm>
        </p:grpSpPr>
        <p:sp>
          <p:nvSpPr>
            <p:cNvPr id="7" name="object 7"/>
            <p:cNvSpPr/>
            <p:nvPr/>
          </p:nvSpPr>
          <p:spPr>
            <a:xfrm>
              <a:off x="0" y="14165"/>
              <a:ext cx="6673850" cy="10273030"/>
            </a:xfrm>
            <a:custGeom>
              <a:avLst/>
              <a:gdLst/>
              <a:ahLst/>
              <a:cxnLst/>
              <a:rect l="l" t="t" r="r" b="b"/>
              <a:pathLst>
                <a:path w="6673850" h="10273030">
                  <a:moveTo>
                    <a:pt x="6405354" y="10272833"/>
                  </a:moveTo>
                  <a:lnTo>
                    <a:pt x="34372" y="10272833"/>
                  </a:lnTo>
                  <a:lnTo>
                    <a:pt x="1084" y="10262176"/>
                  </a:lnTo>
                  <a:lnTo>
                    <a:pt x="0" y="10261677"/>
                  </a:lnTo>
                  <a:lnTo>
                    <a:pt x="0" y="25321"/>
                  </a:lnTo>
                  <a:lnTo>
                    <a:pt x="1084" y="24822"/>
                  </a:lnTo>
                  <a:lnTo>
                    <a:pt x="43433" y="11264"/>
                  </a:lnTo>
                  <a:lnTo>
                    <a:pt x="87812" y="2874"/>
                  </a:lnTo>
                  <a:lnTo>
                    <a:pt x="133872" y="0"/>
                  </a:lnTo>
                  <a:lnTo>
                    <a:pt x="6305854" y="0"/>
                  </a:lnTo>
                  <a:lnTo>
                    <a:pt x="6351913" y="2874"/>
                  </a:lnTo>
                  <a:lnTo>
                    <a:pt x="6396293" y="11264"/>
                  </a:lnTo>
                  <a:lnTo>
                    <a:pt x="6438642" y="24822"/>
                  </a:lnTo>
                  <a:lnTo>
                    <a:pt x="6478612" y="43200"/>
                  </a:lnTo>
                  <a:lnTo>
                    <a:pt x="6515855" y="66047"/>
                  </a:lnTo>
                  <a:lnTo>
                    <a:pt x="6550023" y="93016"/>
                  </a:lnTo>
                  <a:lnTo>
                    <a:pt x="6580765" y="123759"/>
                  </a:lnTo>
                  <a:lnTo>
                    <a:pt x="6607735" y="157926"/>
                  </a:lnTo>
                  <a:lnTo>
                    <a:pt x="6630582" y="195169"/>
                  </a:lnTo>
                  <a:lnTo>
                    <a:pt x="6648959" y="235139"/>
                  </a:lnTo>
                  <a:lnTo>
                    <a:pt x="6662518" y="277489"/>
                  </a:lnTo>
                  <a:lnTo>
                    <a:pt x="6670908" y="321868"/>
                  </a:lnTo>
                  <a:lnTo>
                    <a:pt x="6673782" y="367929"/>
                  </a:lnTo>
                  <a:lnTo>
                    <a:pt x="6673782" y="9919070"/>
                  </a:lnTo>
                  <a:lnTo>
                    <a:pt x="6670908" y="9965131"/>
                  </a:lnTo>
                  <a:lnTo>
                    <a:pt x="6662518" y="10009510"/>
                  </a:lnTo>
                  <a:lnTo>
                    <a:pt x="6648959" y="10051859"/>
                  </a:lnTo>
                  <a:lnTo>
                    <a:pt x="6630582" y="10091829"/>
                  </a:lnTo>
                  <a:lnTo>
                    <a:pt x="6607735" y="10129072"/>
                  </a:lnTo>
                  <a:lnTo>
                    <a:pt x="6580765" y="10163239"/>
                  </a:lnTo>
                  <a:lnTo>
                    <a:pt x="6550023" y="10193982"/>
                  </a:lnTo>
                  <a:lnTo>
                    <a:pt x="6515855" y="10220951"/>
                  </a:lnTo>
                  <a:lnTo>
                    <a:pt x="6478612" y="10243799"/>
                  </a:lnTo>
                  <a:lnTo>
                    <a:pt x="6438642" y="10262176"/>
                  </a:lnTo>
                  <a:lnTo>
                    <a:pt x="6405354" y="10272833"/>
                  </a:lnTo>
                  <a:close/>
                </a:path>
              </a:pathLst>
            </a:custGeom>
            <a:solidFill>
              <a:srgbClr val="7DD957"/>
            </a:solidFill>
          </p:spPr>
          <p:txBody>
            <a:bodyPr wrap="square" lIns="0" tIns="0" rIns="0" bIns="0" rtlCol="0"/>
            <a:lstStyle/>
            <a:p>
              <a:endParaRPr/>
            </a:p>
          </p:txBody>
        </p:sp>
        <p:pic>
          <p:nvPicPr>
            <p:cNvPr id="8" name="object 8"/>
            <p:cNvPicPr/>
            <p:nvPr/>
          </p:nvPicPr>
          <p:blipFill>
            <a:blip r:embed="rId2">
              <a:extLst>
                <a:ext uri="{28A0092B-C50C-407E-A947-70E740481C1C}">
                  <a14:useLocalDpi xmlns:a14="http://schemas.microsoft.com/office/drawing/2010/main" val="0"/>
                </a:ext>
              </a:extLst>
            </a:blip>
            <a:srcRect/>
            <a:stretch/>
          </p:blipFill>
          <p:spPr>
            <a:xfrm>
              <a:off x="3219863" y="1748906"/>
              <a:ext cx="5467514" cy="6817517"/>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988" y="1451630"/>
            <a:ext cx="9144000" cy="6958965"/>
            <a:chOff x="4572988" y="1451630"/>
            <a:chExt cx="9144000" cy="6958965"/>
          </a:xfrm>
        </p:grpSpPr>
        <p:pic>
          <p:nvPicPr>
            <p:cNvPr id="3" name="object 3"/>
            <p:cNvPicPr/>
            <p:nvPr/>
          </p:nvPicPr>
          <p:blipFill>
            <a:blip r:embed="rId2" cstate="print"/>
            <a:stretch>
              <a:fillRect/>
            </a:stretch>
          </p:blipFill>
          <p:spPr>
            <a:xfrm>
              <a:off x="4572988" y="1451630"/>
              <a:ext cx="9143999" cy="5772149"/>
            </a:xfrm>
            <a:prstGeom prst="rect">
              <a:avLst/>
            </a:prstGeom>
          </p:spPr>
        </p:pic>
        <p:pic>
          <p:nvPicPr>
            <p:cNvPr id="4" name="object 4"/>
            <p:cNvPicPr/>
            <p:nvPr/>
          </p:nvPicPr>
          <p:blipFill>
            <a:blip r:embed="rId3" cstate="print"/>
            <a:stretch>
              <a:fillRect/>
            </a:stretch>
          </p:blipFill>
          <p:spPr>
            <a:xfrm>
              <a:off x="6870253" y="6457422"/>
              <a:ext cx="4543424" cy="1952624"/>
            </a:xfrm>
            <a:prstGeom prst="rect">
              <a:avLst/>
            </a:prstGeom>
          </p:spPr>
        </p:pic>
      </p:grpSp>
      <p:sp>
        <p:nvSpPr>
          <p:cNvPr id="5" name="object 5"/>
          <p:cNvSpPr txBox="1"/>
          <p:nvPr/>
        </p:nvSpPr>
        <p:spPr>
          <a:xfrm>
            <a:off x="7597240" y="6920530"/>
            <a:ext cx="3375559" cy="939800"/>
          </a:xfrm>
          <a:prstGeom prst="rect">
            <a:avLst/>
          </a:prstGeom>
        </p:spPr>
        <p:txBody>
          <a:bodyPr vert="horz" wrap="square" lIns="0" tIns="12700" rIns="0" bIns="0" rtlCol="0">
            <a:spAutoFit/>
          </a:bodyPr>
          <a:lstStyle/>
          <a:p>
            <a:pPr marL="502920" marR="5080" indent="-490855">
              <a:lnSpc>
                <a:spcPct val="107100"/>
              </a:lnSpc>
              <a:spcBef>
                <a:spcPts val="100"/>
              </a:spcBef>
            </a:pPr>
            <a:r>
              <a:rPr sz="2800" spc="10" dirty="0">
                <a:solidFill>
                  <a:srgbClr val="008037"/>
                </a:solidFill>
                <a:latin typeface="Roboto"/>
                <a:cs typeface="Roboto"/>
              </a:rPr>
              <a:t>REVIEW</a:t>
            </a:r>
            <a:r>
              <a:rPr sz="2800" spc="-40" dirty="0">
                <a:solidFill>
                  <a:srgbClr val="008037"/>
                </a:solidFill>
                <a:latin typeface="Roboto"/>
                <a:cs typeface="Roboto"/>
              </a:rPr>
              <a:t> </a:t>
            </a:r>
            <a:r>
              <a:rPr sz="2800" dirty="0">
                <a:solidFill>
                  <a:srgbClr val="008037"/>
                </a:solidFill>
                <a:latin typeface="Roboto"/>
                <a:cs typeface="Roboto"/>
              </a:rPr>
              <a:t>AND</a:t>
            </a:r>
            <a:r>
              <a:rPr sz="2800" spc="-40" dirty="0">
                <a:solidFill>
                  <a:srgbClr val="008037"/>
                </a:solidFill>
                <a:latin typeface="Roboto"/>
                <a:cs typeface="Roboto"/>
              </a:rPr>
              <a:t> </a:t>
            </a:r>
            <a:r>
              <a:rPr sz="2800" spc="15" dirty="0">
                <a:solidFill>
                  <a:srgbClr val="008037"/>
                </a:solidFill>
                <a:latin typeface="Roboto"/>
                <a:cs typeface="Roboto"/>
              </a:rPr>
              <a:t>NOTE </a:t>
            </a:r>
            <a:r>
              <a:rPr sz="2800" spc="-680" dirty="0">
                <a:solidFill>
                  <a:srgbClr val="008037"/>
                </a:solidFill>
                <a:latin typeface="Roboto"/>
                <a:cs typeface="Roboto"/>
              </a:rPr>
              <a:t> </a:t>
            </a:r>
            <a:r>
              <a:rPr sz="2800" spc="-35" dirty="0">
                <a:solidFill>
                  <a:srgbClr val="008037"/>
                </a:solidFill>
                <a:latin typeface="Roboto"/>
                <a:cs typeface="Roboto"/>
              </a:rPr>
              <a:t>SUBMISSION</a:t>
            </a:r>
            <a:endParaRPr sz="2800" dirty="0">
              <a:latin typeface="Roboto"/>
              <a:cs typeface="Roboto"/>
            </a:endParaRPr>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35" dirty="0"/>
              <a:t>https://bit.ly/leaf-nepal-dm01-sub</a:t>
            </a:r>
          </a:p>
        </p:txBody>
      </p:sp>
      <p:sp>
        <p:nvSpPr>
          <p:cNvPr id="7" name="object 7"/>
          <p:cNvSpPr/>
          <p:nvPr/>
        </p:nvSpPr>
        <p:spPr>
          <a:xfrm>
            <a:off x="0" y="8876397"/>
            <a:ext cx="18284190" cy="1410970"/>
          </a:xfrm>
          <a:custGeom>
            <a:avLst/>
            <a:gdLst/>
            <a:ahLst/>
            <a:cxnLst/>
            <a:rect l="l" t="t" r="r" b="b"/>
            <a:pathLst>
              <a:path w="18284190" h="1410970">
                <a:moveTo>
                  <a:pt x="18283826" y="1410601"/>
                </a:moveTo>
                <a:lnTo>
                  <a:pt x="0" y="1410601"/>
                </a:lnTo>
                <a:lnTo>
                  <a:pt x="0" y="367929"/>
                </a:lnTo>
                <a:lnTo>
                  <a:pt x="2874" y="321868"/>
                </a:lnTo>
                <a:lnTo>
                  <a:pt x="11264" y="277489"/>
                </a:lnTo>
                <a:lnTo>
                  <a:pt x="24822" y="235139"/>
                </a:lnTo>
                <a:lnTo>
                  <a:pt x="43200" y="195169"/>
                </a:lnTo>
                <a:lnTo>
                  <a:pt x="66047" y="157926"/>
                </a:lnTo>
                <a:lnTo>
                  <a:pt x="93017" y="123759"/>
                </a:lnTo>
                <a:lnTo>
                  <a:pt x="123759" y="93016"/>
                </a:lnTo>
                <a:lnTo>
                  <a:pt x="157926" y="66047"/>
                </a:lnTo>
                <a:lnTo>
                  <a:pt x="195169" y="43200"/>
                </a:lnTo>
                <a:lnTo>
                  <a:pt x="235140" y="24822"/>
                </a:lnTo>
                <a:lnTo>
                  <a:pt x="277489" y="11264"/>
                </a:lnTo>
                <a:lnTo>
                  <a:pt x="321868" y="2874"/>
                </a:lnTo>
                <a:lnTo>
                  <a:pt x="367929" y="0"/>
                </a:lnTo>
                <a:lnTo>
                  <a:pt x="17920068" y="0"/>
                </a:lnTo>
                <a:lnTo>
                  <a:pt x="17966129" y="2874"/>
                </a:lnTo>
                <a:lnTo>
                  <a:pt x="18010509" y="11264"/>
                </a:lnTo>
                <a:lnTo>
                  <a:pt x="18052858" y="24822"/>
                </a:lnTo>
                <a:lnTo>
                  <a:pt x="18092829" y="43200"/>
                </a:lnTo>
                <a:lnTo>
                  <a:pt x="18130072" y="66047"/>
                </a:lnTo>
                <a:lnTo>
                  <a:pt x="18164239" y="93016"/>
                </a:lnTo>
                <a:lnTo>
                  <a:pt x="18194981" y="123759"/>
                </a:lnTo>
                <a:lnTo>
                  <a:pt x="18221950" y="157926"/>
                </a:lnTo>
                <a:lnTo>
                  <a:pt x="18244798" y="195169"/>
                </a:lnTo>
                <a:lnTo>
                  <a:pt x="18263175" y="235139"/>
                </a:lnTo>
                <a:lnTo>
                  <a:pt x="18276733" y="277489"/>
                </a:lnTo>
                <a:lnTo>
                  <a:pt x="18283826" y="315005"/>
                </a:lnTo>
                <a:lnTo>
                  <a:pt x="18283826" y="1410601"/>
                </a:lnTo>
                <a:close/>
              </a:path>
            </a:pathLst>
          </a:custGeom>
          <a:solidFill>
            <a:srgbClr val="7DD957"/>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236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sp>
        <p:nvSpPr>
          <p:cNvPr id="3" name="object 3"/>
          <p:cNvSpPr/>
          <p:nvPr/>
        </p:nvSpPr>
        <p:spPr>
          <a:xfrm>
            <a:off x="0" y="1"/>
            <a:ext cx="5914390" cy="10287000"/>
          </a:xfrm>
          <a:custGeom>
            <a:avLst/>
            <a:gdLst/>
            <a:ahLst/>
            <a:cxnLst/>
            <a:rect l="l" t="t" r="r" b="b"/>
            <a:pathLst>
              <a:path w="5914390" h="10287000">
                <a:moveTo>
                  <a:pt x="5545974" y="10286997"/>
                </a:moveTo>
                <a:lnTo>
                  <a:pt x="0" y="10286997"/>
                </a:lnTo>
                <a:lnTo>
                  <a:pt x="0" y="0"/>
                </a:lnTo>
                <a:lnTo>
                  <a:pt x="5545956" y="0"/>
                </a:lnTo>
                <a:lnTo>
                  <a:pt x="5592009" y="2873"/>
                </a:lnTo>
                <a:lnTo>
                  <a:pt x="5636388" y="11264"/>
                </a:lnTo>
                <a:lnTo>
                  <a:pt x="5678737" y="24822"/>
                </a:lnTo>
                <a:lnTo>
                  <a:pt x="5718707" y="43199"/>
                </a:lnTo>
                <a:lnTo>
                  <a:pt x="5755950" y="66047"/>
                </a:lnTo>
                <a:lnTo>
                  <a:pt x="5790117" y="93016"/>
                </a:lnTo>
                <a:lnTo>
                  <a:pt x="5820859" y="123759"/>
                </a:lnTo>
                <a:lnTo>
                  <a:pt x="5847829" y="157926"/>
                </a:lnTo>
                <a:lnTo>
                  <a:pt x="5870676" y="195169"/>
                </a:lnTo>
                <a:lnTo>
                  <a:pt x="5889053" y="235139"/>
                </a:lnTo>
                <a:lnTo>
                  <a:pt x="5902611" y="277488"/>
                </a:lnTo>
                <a:lnTo>
                  <a:pt x="5911002" y="321867"/>
                </a:lnTo>
                <a:lnTo>
                  <a:pt x="5913876" y="367928"/>
                </a:lnTo>
                <a:lnTo>
                  <a:pt x="5913876" y="9919070"/>
                </a:lnTo>
                <a:lnTo>
                  <a:pt x="5911002" y="9965130"/>
                </a:lnTo>
                <a:lnTo>
                  <a:pt x="5902611" y="10009510"/>
                </a:lnTo>
                <a:lnTo>
                  <a:pt x="5889053" y="10051859"/>
                </a:lnTo>
                <a:lnTo>
                  <a:pt x="5870676" y="10091829"/>
                </a:lnTo>
                <a:lnTo>
                  <a:pt x="5847829" y="10129072"/>
                </a:lnTo>
                <a:lnTo>
                  <a:pt x="5820859" y="10163239"/>
                </a:lnTo>
                <a:lnTo>
                  <a:pt x="5790117" y="10193981"/>
                </a:lnTo>
                <a:lnTo>
                  <a:pt x="5755950" y="10220951"/>
                </a:lnTo>
                <a:lnTo>
                  <a:pt x="5718707" y="10243798"/>
                </a:lnTo>
                <a:lnTo>
                  <a:pt x="5678737" y="10262175"/>
                </a:lnTo>
                <a:lnTo>
                  <a:pt x="5636388" y="10275733"/>
                </a:lnTo>
                <a:lnTo>
                  <a:pt x="5592009" y="10284124"/>
                </a:lnTo>
                <a:lnTo>
                  <a:pt x="5545974" y="10286997"/>
                </a:lnTo>
                <a:close/>
              </a:path>
            </a:pathLst>
          </a:custGeom>
          <a:solidFill>
            <a:srgbClr val="7DD957"/>
          </a:solidFill>
        </p:spPr>
        <p:txBody>
          <a:bodyPr wrap="square" lIns="0" tIns="0" rIns="0" bIns="0" rtlCol="0"/>
          <a:lstStyle/>
          <a:p>
            <a:endParaRPr/>
          </a:p>
        </p:txBody>
      </p:sp>
      <p:sp>
        <p:nvSpPr>
          <p:cNvPr id="4" name="object 4"/>
          <p:cNvSpPr txBox="1">
            <a:spLocks noGrp="1"/>
          </p:cNvSpPr>
          <p:nvPr>
            <p:ph type="title"/>
          </p:nvPr>
        </p:nvSpPr>
        <p:spPr>
          <a:xfrm>
            <a:off x="990789" y="512795"/>
            <a:ext cx="3458845" cy="863600"/>
          </a:xfrm>
          <a:prstGeom prst="rect">
            <a:avLst/>
          </a:prstGeom>
        </p:spPr>
        <p:txBody>
          <a:bodyPr vert="horz" wrap="square" lIns="0" tIns="12700" rIns="0" bIns="0" rtlCol="0">
            <a:spAutoFit/>
          </a:bodyPr>
          <a:lstStyle/>
          <a:p>
            <a:pPr marL="12700">
              <a:lnSpc>
                <a:spcPct val="100000"/>
              </a:lnSpc>
              <a:spcBef>
                <a:spcPts val="100"/>
              </a:spcBef>
            </a:pPr>
            <a:r>
              <a:rPr sz="5500" b="0" spc="155" dirty="0">
                <a:solidFill>
                  <a:srgbClr val="FFFFFF"/>
                </a:solidFill>
                <a:latin typeface="Verdana"/>
                <a:cs typeface="Verdana"/>
              </a:rPr>
              <a:t>Overview</a:t>
            </a:r>
            <a:endParaRPr sz="5500">
              <a:latin typeface="Verdana"/>
              <a:cs typeface="Verdana"/>
            </a:endParaRPr>
          </a:p>
        </p:txBody>
      </p:sp>
      <p:grpSp>
        <p:nvGrpSpPr>
          <p:cNvPr id="5" name="object 5"/>
          <p:cNvGrpSpPr/>
          <p:nvPr/>
        </p:nvGrpSpPr>
        <p:grpSpPr>
          <a:xfrm>
            <a:off x="6305234" y="611189"/>
            <a:ext cx="876300" cy="876300"/>
            <a:chOff x="6305234" y="611189"/>
            <a:chExt cx="876300" cy="876300"/>
          </a:xfrm>
        </p:grpSpPr>
        <p:pic>
          <p:nvPicPr>
            <p:cNvPr id="6" name="object 6"/>
            <p:cNvPicPr/>
            <p:nvPr/>
          </p:nvPicPr>
          <p:blipFill>
            <a:blip r:embed="rId2" cstate="print"/>
            <a:stretch>
              <a:fillRect/>
            </a:stretch>
          </p:blipFill>
          <p:spPr>
            <a:xfrm>
              <a:off x="6305234" y="611189"/>
              <a:ext cx="875835" cy="875835"/>
            </a:xfrm>
            <a:prstGeom prst="rect">
              <a:avLst/>
            </a:prstGeom>
          </p:spPr>
        </p:pic>
        <p:sp>
          <p:nvSpPr>
            <p:cNvPr id="7" name="object 7"/>
            <p:cNvSpPr/>
            <p:nvPr/>
          </p:nvSpPr>
          <p:spPr>
            <a:xfrm>
              <a:off x="6453160" y="758569"/>
              <a:ext cx="577850" cy="577850"/>
            </a:xfrm>
            <a:custGeom>
              <a:avLst/>
              <a:gdLst/>
              <a:ahLst/>
              <a:cxnLst/>
              <a:rect l="l" t="t" r="r" b="b"/>
              <a:pathLst>
                <a:path w="577850" h="577850">
                  <a:moveTo>
                    <a:pt x="288850" y="577699"/>
                  </a:moveTo>
                  <a:lnTo>
                    <a:pt x="241996" y="573918"/>
                  </a:lnTo>
                  <a:lnTo>
                    <a:pt x="197550" y="562973"/>
                  </a:lnTo>
                  <a:lnTo>
                    <a:pt x="156106" y="545458"/>
                  </a:lnTo>
                  <a:lnTo>
                    <a:pt x="118258" y="521968"/>
                  </a:lnTo>
                  <a:lnTo>
                    <a:pt x="84602" y="493097"/>
                  </a:lnTo>
                  <a:lnTo>
                    <a:pt x="55731" y="459440"/>
                  </a:lnTo>
                  <a:lnTo>
                    <a:pt x="32240" y="421592"/>
                  </a:lnTo>
                  <a:lnTo>
                    <a:pt x="14725" y="380148"/>
                  </a:lnTo>
                  <a:lnTo>
                    <a:pt x="3780" y="335702"/>
                  </a:lnTo>
                  <a:lnTo>
                    <a:pt x="0" y="288851"/>
                  </a:lnTo>
                  <a:lnTo>
                    <a:pt x="3780" y="241996"/>
                  </a:lnTo>
                  <a:lnTo>
                    <a:pt x="14725" y="197550"/>
                  </a:lnTo>
                  <a:lnTo>
                    <a:pt x="32240" y="156106"/>
                  </a:lnTo>
                  <a:lnTo>
                    <a:pt x="55731" y="118258"/>
                  </a:lnTo>
                  <a:lnTo>
                    <a:pt x="84602" y="84602"/>
                  </a:lnTo>
                  <a:lnTo>
                    <a:pt x="118258" y="55731"/>
                  </a:lnTo>
                  <a:lnTo>
                    <a:pt x="156106" y="32240"/>
                  </a:lnTo>
                  <a:lnTo>
                    <a:pt x="197550" y="14725"/>
                  </a:lnTo>
                  <a:lnTo>
                    <a:pt x="241996" y="3780"/>
                  </a:lnTo>
                  <a:lnTo>
                    <a:pt x="288849" y="0"/>
                  </a:lnTo>
                  <a:lnTo>
                    <a:pt x="335702" y="3780"/>
                  </a:lnTo>
                  <a:lnTo>
                    <a:pt x="380148" y="14725"/>
                  </a:lnTo>
                  <a:lnTo>
                    <a:pt x="421592" y="32240"/>
                  </a:lnTo>
                  <a:lnTo>
                    <a:pt x="459440" y="55731"/>
                  </a:lnTo>
                  <a:lnTo>
                    <a:pt x="493096" y="84602"/>
                  </a:lnTo>
                  <a:lnTo>
                    <a:pt x="521967" y="118258"/>
                  </a:lnTo>
                  <a:lnTo>
                    <a:pt x="545458" y="156106"/>
                  </a:lnTo>
                  <a:lnTo>
                    <a:pt x="562973" y="197550"/>
                  </a:lnTo>
                  <a:lnTo>
                    <a:pt x="573918" y="241996"/>
                  </a:lnTo>
                  <a:lnTo>
                    <a:pt x="577698" y="288847"/>
                  </a:lnTo>
                  <a:lnTo>
                    <a:pt x="573918" y="335702"/>
                  </a:lnTo>
                  <a:lnTo>
                    <a:pt x="562973" y="380148"/>
                  </a:lnTo>
                  <a:lnTo>
                    <a:pt x="545458" y="421592"/>
                  </a:lnTo>
                  <a:lnTo>
                    <a:pt x="521967" y="459440"/>
                  </a:lnTo>
                  <a:lnTo>
                    <a:pt x="493096" y="493097"/>
                  </a:lnTo>
                  <a:lnTo>
                    <a:pt x="459440" y="521968"/>
                  </a:lnTo>
                  <a:lnTo>
                    <a:pt x="421592" y="545458"/>
                  </a:lnTo>
                  <a:lnTo>
                    <a:pt x="380148" y="562973"/>
                  </a:lnTo>
                  <a:lnTo>
                    <a:pt x="335702" y="573918"/>
                  </a:lnTo>
                  <a:lnTo>
                    <a:pt x="288850" y="577699"/>
                  </a:lnTo>
                  <a:close/>
                </a:path>
              </a:pathLst>
            </a:custGeom>
            <a:solidFill>
              <a:srgbClr val="7DD957"/>
            </a:solidFill>
          </p:spPr>
          <p:txBody>
            <a:bodyPr wrap="square" lIns="0" tIns="0" rIns="0" bIns="0" rtlCol="0"/>
            <a:lstStyle/>
            <a:p>
              <a:endParaRPr/>
            </a:p>
          </p:txBody>
        </p:sp>
      </p:grpSp>
      <p:grpSp>
        <p:nvGrpSpPr>
          <p:cNvPr id="8" name="object 8"/>
          <p:cNvGrpSpPr/>
          <p:nvPr/>
        </p:nvGrpSpPr>
        <p:grpSpPr>
          <a:xfrm>
            <a:off x="6305234" y="1811168"/>
            <a:ext cx="876300" cy="876300"/>
            <a:chOff x="6305234" y="1811168"/>
            <a:chExt cx="876300" cy="876300"/>
          </a:xfrm>
        </p:grpSpPr>
        <p:pic>
          <p:nvPicPr>
            <p:cNvPr id="9" name="object 9"/>
            <p:cNvPicPr/>
            <p:nvPr/>
          </p:nvPicPr>
          <p:blipFill>
            <a:blip r:embed="rId2" cstate="print"/>
            <a:stretch>
              <a:fillRect/>
            </a:stretch>
          </p:blipFill>
          <p:spPr>
            <a:xfrm>
              <a:off x="6305234" y="1811168"/>
              <a:ext cx="875835" cy="875835"/>
            </a:xfrm>
            <a:prstGeom prst="rect">
              <a:avLst/>
            </a:prstGeom>
          </p:spPr>
        </p:pic>
        <p:sp>
          <p:nvSpPr>
            <p:cNvPr id="10" name="object 10"/>
            <p:cNvSpPr/>
            <p:nvPr/>
          </p:nvSpPr>
          <p:spPr>
            <a:xfrm>
              <a:off x="6453160" y="1958546"/>
              <a:ext cx="577850" cy="577850"/>
            </a:xfrm>
            <a:custGeom>
              <a:avLst/>
              <a:gdLst/>
              <a:ahLst/>
              <a:cxnLst/>
              <a:rect l="l" t="t" r="r" b="b"/>
              <a:pathLst>
                <a:path w="577850" h="577850">
                  <a:moveTo>
                    <a:pt x="288849" y="577698"/>
                  </a:moveTo>
                  <a:lnTo>
                    <a:pt x="241996" y="573918"/>
                  </a:lnTo>
                  <a:lnTo>
                    <a:pt x="197550" y="562973"/>
                  </a:lnTo>
                  <a:lnTo>
                    <a:pt x="156106" y="545458"/>
                  </a:lnTo>
                  <a:lnTo>
                    <a:pt x="118258" y="521967"/>
                  </a:lnTo>
                  <a:lnTo>
                    <a:pt x="84602" y="493096"/>
                  </a:lnTo>
                  <a:lnTo>
                    <a:pt x="55731" y="459440"/>
                  </a:lnTo>
                  <a:lnTo>
                    <a:pt x="32240" y="421592"/>
                  </a:lnTo>
                  <a:lnTo>
                    <a:pt x="14725" y="380148"/>
                  </a:lnTo>
                  <a:lnTo>
                    <a:pt x="3780" y="335702"/>
                  </a:lnTo>
                  <a:lnTo>
                    <a:pt x="0" y="288851"/>
                  </a:lnTo>
                  <a:lnTo>
                    <a:pt x="3780" y="241996"/>
                  </a:lnTo>
                  <a:lnTo>
                    <a:pt x="14725" y="197550"/>
                  </a:lnTo>
                  <a:lnTo>
                    <a:pt x="32240" y="156106"/>
                  </a:lnTo>
                  <a:lnTo>
                    <a:pt x="55731" y="118258"/>
                  </a:lnTo>
                  <a:lnTo>
                    <a:pt x="84602" y="84601"/>
                  </a:lnTo>
                  <a:lnTo>
                    <a:pt x="118258" y="55731"/>
                  </a:lnTo>
                  <a:lnTo>
                    <a:pt x="156106" y="32240"/>
                  </a:lnTo>
                  <a:lnTo>
                    <a:pt x="197550" y="14725"/>
                  </a:lnTo>
                  <a:lnTo>
                    <a:pt x="241996" y="3780"/>
                  </a:lnTo>
                  <a:lnTo>
                    <a:pt x="288846" y="0"/>
                  </a:lnTo>
                  <a:lnTo>
                    <a:pt x="335702" y="3780"/>
                  </a:lnTo>
                  <a:lnTo>
                    <a:pt x="380148" y="14725"/>
                  </a:lnTo>
                  <a:lnTo>
                    <a:pt x="421592" y="32240"/>
                  </a:lnTo>
                  <a:lnTo>
                    <a:pt x="459440" y="55731"/>
                  </a:lnTo>
                  <a:lnTo>
                    <a:pt x="493096" y="84601"/>
                  </a:lnTo>
                  <a:lnTo>
                    <a:pt x="521967" y="118258"/>
                  </a:lnTo>
                  <a:lnTo>
                    <a:pt x="545458" y="156106"/>
                  </a:lnTo>
                  <a:lnTo>
                    <a:pt x="562973" y="197550"/>
                  </a:lnTo>
                  <a:lnTo>
                    <a:pt x="573918" y="241996"/>
                  </a:lnTo>
                  <a:lnTo>
                    <a:pt x="577698" y="288847"/>
                  </a:lnTo>
                  <a:lnTo>
                    <a:pt x="573918" y="335702"/>
                  </a:lnTo>
                  <a:lnTo>
                    <a:pt x="562973" y="380148"/>
                  </a:lnTo>
                  <a:lnTo>
                    <a:pt x="545458" y="421592"/>
                  </a:lnTo>
                  <a:lnTo>
                    <a:pt x="521967" y="459440"/>
                  </a:lnTo>
                  <a:lnTo>
                    <a:pt x="493096" y="493096"/>
                  </a:lnTo>
                  <a:lnTo>
                    <a:pt x="459440" y="521967"/>
                  </a:lnTo>
                  <a:lnTo>
                    <a:pt x="421592" y="545458"/>
                  </a:lnTo>
                  <a:lnTo>
                    <a:pt x="380148" y="562973"/>
                  </a:lnTo>
                  <a:lnTo>
                    <a:pt x="335702" y="573918"/>
                  </a:lnTo>
                  <a:lnTo>
                    <a:pt x="288849" y="577698"/>
                  </a:lnTo>
                  <a:close/>
                </a:path>
              </a:pathLst>
            </a:custGeom>
            <a:solidFill>
              <a:srgbClr val="7DD957"/>
            </a:solidFill>
          </p:spPr>
          <p:txBody>
            <a:bodyPr wrap="square" lIns="0" tIns="0" rIns="0" bIns="0" rtlCol="0"/>
            <a:lstStyle/>
            <a:p>
              <a:endParaRPr/>
            </a:p>
          </p:txBody>
        </p:sp>
      </p:grpSp>
      <p:grpSp>
        <p:nvGrpSpPr>
          <p:cNvPr id="11" name="object 11"/>
          <p:cNvGrpSpPr/>
          <p:nvPr/>
        </p:nvGrpSpPr>
        <p:grpSpPr>
          <a:xfrm>
            <a:off x="6305234" y="3007475"/>
            <a:ext cx="876300" cy="876300"/>
            <a:chOff x="6305234" y="3007475"/>
            <a:chExt cx="876300" cy="876300"/>
          </a:xfrm>
        </p:grpSpPr>
        <p:pic>
          <p:nvPicPr>
            <p:cNvPr id="12" name="object 12"/>
            <p:cNvPicPr/>
            <p:nvPr/>
          </p:nvPicPr>
          <p:blipFill>
            <a:blip r:embed="rId2" cstate="print"/>
            <a:stretch>
              <a:fillRect/>
            </a:stretch>
          </p:blipFill>
          <p:spPr>
            <a:xfrm>
              <a:off x="6305234" y="3007475"/>
              <a:ext cx="875835" cy="875835"/>
            </a:xfrm>
            <a:prstGeom prst="rect">
              <a:avLst/>
            </a:prstGeom>
          </p:spPr>
        </p:pic>
        <p:sp>
          <p:nvSpPr>
            <p:cNvPr id="13" name="object 13"/>
            <p:cNvSpPr/>
            <p:nvPr/>
          </p:nvSpPr>
          <p:spPr>
            <a:xfrm>
              <a:off x="6453160" y="3154855"/>
              <a:ext cx="577850" cy="577850"/>
            </a:xfrm>
            <a:custGeom>
              <a:avLst/>
              <a:gdLst/>
              <a:ahLst/>
              <a:cxnLst/>
              <a:rect l="l" t="t" r="r" b="b"/>
              <a:pathLst>
                <a:path w="577850" h="577850">
                  <a:moveTo>
                    <a:pt x="288849" y="577699"/>
                  </a:moveTo>
                  <a:lnTo>
                    <a:pt x="241996" y="573918"/>
                  </a:lnTo>
                  <a:lnTo>
                    <a:pt x="197550" y="562973"/>
                  </a:lnTo>
                  <a:lnTo>
                    <a:pt x="156106" y="545458"/>
                  </a:lnTo>
                  <a:lnTo>
                    <a:pt x="118258" y="521967"/>
                  </a:lnTo>
                  <a:lnTo>
                    <a:pt x="84601" y="493096"/>
                  </a:lnTo>
                  <a:lnTo>
                    <a:pt x="55730" y="459440"/>
                  </a:lnTo>
                  <a:lnTo>
                    <a:pt x="32240" y="421592"/>
                  </a:lnTo>
                  <a:lnTo>
                    <a:pt x="14725" y="380148"/>
                  </a:lnTo>
                  <a:lnTo>
                    <a:pt x="3780" y="335702"/>
                  </a:lnTo>
                  <a:lnTo>
                    <a:pt x="0" y="288849"/>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9" y="0"/>
                  </a:lnTo>
                  <a:lnTo>
                    <a:pt x="335702" y="3780"/>
                  </a:lnTo>
                  <a:lnTo>
                    <a:pt x="380147" y="14725"/>
                  </a:lnTo>
                  <a:lnTo>
                    <a:pt x="421592" y="32240"/>
                  </a:lnTo>
                  <a:lnTo>
                    <a:pt x="459439" y="55731"/>
                  </a:lnTo>
                  <a:lnTo>
                    <a:pt x="493096" y="84602"/>
                  </a:lnTo>
                  <a:lnTo>
                    <a:pt x="521967" y="118258"/>
                  </a:lnTo>
                  <a:lnTo>
                    <a:pt x="545458" y="156106"/>
                  </a:lnTo>
                  <a:lnTo>
                    <a:pt x="562973" y="197550"/>
                  </a:lnTo>
                  <a:lnTo>
                    <a:pt x="573918" y="241996"/>
                  </a:lnTo>
                  <a:lnTo>
                    <a:pt x="577698" y="288851"/>
                  </a:lnTo>
                  <a:lnTo>
                    <a:pt x="573918" y="335702"/>
                  </a:lnTo>
                  <a:lnTo>
                    <a:pt x="562973" y="380148"/>
                  </a:lnTo>
                  <a:lnTo>
                    <a:pt x="545458" y="421592"/>
                  </a:lnTo>
                  <a:lnTo>
                    <a:pt x="521967" y="459440"/>
                  </a:lnTo>
                  <a:lnTo>
                    <a:pt x="493096" y="493096"/>
                  </a:lnTo>
                  <a:lnTo>
                    <a:pt x="459439" y="521967"/>
                  </a:lnTo>
                  <a:lnTo>
                    <a:pt x="421592" y="545458"/>
                  </a:lnTo>
                  <a:lnTo>
                    <a:pt x="380147" y="562973"/>
                  </a:lnTo>
                  <a:lnTo>
                    <a:pt x="335702" y="573918"/>
                  </a:lnTo>
                  <a:lnTo>
                    <a:pt x="288849" y="577699"/>
                  </a:lnTo>
                  <a:close/>
                </a:path>
              </a:pathLst>
            </a:custGeom>
            <a:solidFill>
              <a:srgbClr val="7DD957"/>
            </a:solidFill>
          </p:spPr>
          <p:txBody>
            <a:bodyPr wrap="square" lIns="0" tIns="0" rIns="0" bIns="0" rtlCol="0"/>
            <a:lstStyle/>
            <a:p>
              <a:endParaRPr/>
            </a:p>
          </p:txBody>
        </p:sp>
      </p:grpSp>
      <p:sp>
        <p:nvSpPr>
          <p:cNvPr id="14" name="object 14"/>
          <p:cNvSpPr txBox="1"/>
          <p:nvPr/>
        </p:nvSpPr>
        <p:spPr>
          <a:xfrm>
            <a:off x="1016000" y="1807117"/>
            <a:ext cx="3937000" cy="2795894"/>
          </a:xfrm>
          <a:prstGeom prst="rect">
            <a:avLst/>
          </a:prstGeom>
        </p:spPr>
        <p:txBody>
          <a:bodyPr vert="horz" wrap="square" lIns="0" tIns="12700" rIns="0" bIns="0" rtlCol="0">
            <a:spAutoFit/>
          </a:bodyPr>
          <a:lstStyle/>
          <a:p>
            <a:pPr marL="12700" marR="5080">
              <a:lnSpc>
                <a:spcPct val="107100"/>
              </a:lnSpc>
              <a:spcBef>
                <a:spcPts val="100"/>
              </a:spcBef>
            </a:pPr>
            <a:r>
              <a:rPr sz="2800" b="1" spc="-20" dirty="0">
                <a:solidFill>
                  <a:srgbClr val="FFFFFF"/>
                </a:solidFill>
                <a:latin typeface="Roboto"/>
                <a:cs typeface="Roboto"/>
              </a:rPr>
              <a:t>What</a:t>
            </a:r>
            <a:r>
              <a:rPr sz="2800" b="1" spc="-25" dirty="0">
                <a:solidFill>
                  <a:srgbClr val="FFFFFF"/>
                </a:solidFill>
                <a:latin typeface="Roboto"/>
                <a:cs typeface="Roboto"/>
              </a:rPr>
              <a:t> </a:t>
            </a:r>
            <a:r>
              <a:rPr lang="en-US" sz="2800" b="1" spc="20" dirty="0">
                <a:solidFill>
                  <a:srgbClr val="FFFFFF"/>
                </a:solidFill>
                <a:latin typeface="Roboto"/>
                <a:cs typeface="Roboto"/>
              </a:rPr>
              <a:t>will we</a:t>
            </a:r>
            <a:r>
              <a:rPr sz="2800" b="1" spc="-20" dirty="0">
                <a:solidFill>
                  <a:srgbClr val="FFFFFF"/>
                </a:solidFill>
                <a:latin typeface="Roboto"/>
                <a:cs typeface="Roboto"/>
              </a:rPr>
              <a:t> </a:t>
            </a:r>
            <a:r>
              <a:rPr sz="2800" b="1" spc="5" dirty="0">
                <a:solidFill>
                  <a:srgbClr val="FFFFFF"/>
                </a:solidFill>
                <a:latin typeface="Roboto"/>
                <a:cs typeface="Roboto"/>
              </a:rPr>
              <a:t>learn </a:t>
            </a:r>
            <a:r>
              <a:rPr sz="2800" b="1" spc="-685" dirty="0">
                <a:solidFill>
                  <a:srgbClr val="FFFFFF"/>
                </a:solidFill>
                <a:latin typeface="Roboto"/>
                <a:cs typeface="Roboto"/>
              </a:rPr>
              <a:t> </a:t>
            </a:r>
            <a:r>
              <a:rPr sz="2800" b="1" spc="-15" dirty="0">
                <a:solidFill>
                  <a:srgbClr val="FFFFFF"/>
                </a:solidFill>
                <a:latin typeface="Roboto"/>
                <a:cs typeface="Roboto"/>
              </a:rPr>
              <a:t>today?</a:t>
            </a:r>
            <a:endParaRPr lang="en-US" sz="2800" b="1" spc="-15" dirty="0">
              <a:solidFill>
                <a:srgbClr val="FFFFFF"/>
              </a:solidFill>
              <a:latin typeface="Roboto"/>
              <a:cs typeface="Roboto"/>
            </a:endParaRPr>
          </a:p>
          <a:p>
            <a:pPr marL="12700" marR="5080">
              <a:lnSpc>
                <a:spcPct val="107100"/>
              </a:lnSpc>
              <a:spcBef>
                <a:spcPts val="100"/>
              </a:spcBef>
            </a:pPr>
            <a:endParaRPr lang="en-US" sz="2800" b="1" spc="-15" dirty="0">
              <a:solidFill>
                <a:srgbClr val="FFFFFF"/>
              </a:solidFill>
              <a:latin typeface="Roboto"/>
              <a:cs typeface="Roboto"/>
            </a:endParaRPr>
          </a:p>
          <a:p>
            <a:pPr marL="469900" marR="5080" indent="-457200">
              <a:lnSpc>
                <a:spcPct val="107100"/>
              </a:lnSpc>
              <a:spcBef>
                <a:spcPts val="100"/>
              </a:spcBef>
              <a:buFont typeface="Arial" panose="020B0604020202020204" pitchFamily="34" charset="0"/>
              <a:buChar char="•"/>
            </a:pPr>
            <a:r>
              <a:rPr lang="en-US" sz="2800" b="1" dirty="0">
                <a:latin typeface="Söhne"/>
                <a:cs typeface="Roboto"/>
              </a:rPr>
              <a:t>Planning and Estimation</a:t>
            </a:r>
          </a:p>
          <a:p>
            <a:pPr marL="469900" marR="5080" indent="-457200">
              <a:lnSpc>
                <a:spcPct val="107100"/>
              </a:lnSpc>
              <a:spcBef>
                <a:spcPts val="100"/>
              </a:spcBef>
              <a:buFont typeface="Arial" panose="020B0604020202020204" pitchFamily="34" charset="0"/>
              <a:buChar char="•"/>
            </a:pPr>
            <a:r>
              <a:rPr lang="en-US" sz="2800" b="1" dirty="0">
                <a:latin typeface="Söhne"/>
                <a:cs typeface="Roboto"/>
              </a:rPr>
              <a:t>Risk Management</a:t>
            </a:r>
            <a:endParaRPr sz="2800" b="1" dirty="0">
              <a:latin typeface="Roboto"/>
              <a:cs typeface="Roboto"/>
            </a:endParaRPr>
          </a:p>
        </p:txBody>
      </p:sp>
      <p:sp>
        <p:nvSpPr>
          <p:cNvPr id="15" name="object 15"/>
          <p:cNvSpPr txBox="1"/>
          <p:nvPr/>
        </p:nvSpPr>
        <p:spPr>
          <a:xfrm>
            <a:off x="7470832" y="1935043"/>
            <a:ext cx="7388167" cy="443711"/>
          </a:xfrm>
          <a:prstGeom prst="rect">
            <a:avLst/>
          </a:prstGeom>
        </p:spPr>
        <p:txBody>
          <a:bodyPr vert="horz" wrap="square" lIns="0" tIns="12700" rIns="0" bIns="0" rtlCol="0">
            <a:spAutoFit/>
          </a:bodyPr>
          <a:lstStyle/>
          <a:p>
            <a:pPr marL="12700">
              <a:lnSpc>
                <a:spcPct val="100000"/>
              </a:lnSpc>
              <a:spcBef>
                <a:spcPts val="100"/>
              </a:spcBef>
            </a:pPr>
            <a:r>
              <a:rPr lang="en-US" sz="2800" b="1" spc="-15" dirty="0">
                <a:solidFill>
                  <a:srgbClr val="008037"/>
                </a:solidFill>
                <a:latin typeface="Roboto"/>
                <a:cs typeface="Roboto"/>
              </a:rPr>
              <a:t>What is Project Planning and Estimation?</a:t>
            </a:r>
            <a:endParaRPr lang="en-US" sz="2800" dirty="0">
              <a:latin typeface="Roboto"/>
              <a:cs typeface="Roboto"/>
            </a:endParaRPr>
          </a:p>
        </p:txBody>
      </p:sp>
      <p:sp>
        <p:nvSpPr>
          <p:cNvPr id="16" name="object 16"/>
          <p:cNvSpPr txBox="1"/>
          <p:nvPr/>
        </p:nvSpPr>
        <p:spPr>
          <a:xfrm>
            <a:off x="7470832" y="3131352"/>
            <a:ext cx="5254568" cy="443711"/>
          </a:xfrm>
          <a:prstGeom prst="rect">
            <a:avLst/>
          </a:prstGeom>
        </p:spPr>
        <p:txBody>
          <a:bodyPr vert="horz" wrap="square" lIns="0" tIns="12700" rIns="0" bIns="0" rtlCol="0">
            <a:spAutoFit/>
          </a:bodyPr>
          <a:lstStyle/>
          <a:p>
            <a:pPr marL="12700">
              <a:lnSpc>
                <a:spcPct val="100000"/>
              </a:lnSpc>
              <a:spcBef>
                <a:spcPts val="100"/>
              </a:spcBef>
            </a:pPr>
            <a:r>
              <a:rPr lang="en-US" sz="2800" b="1" spc="-90" dirty="0">
                <a:solidFill>
                  <a:srgbClr val="008037"/>
                </a:solidFill>
                <a:latin typeface="Roboto"/>
                <a:cs typeface="Roboto"/>
              </a:rPr>
              <a:t>Work Break Down Structure (WBS)</a:t>
            </a:r>
            <a:endParaRPr sz="2800" dirty="0">
              <a:latin typeface="Roboto"/>
              <a:cs typeface="Roboto"/>
            </a:endParaRPr>
          </a:p>
        </p:txBody>
      </p:sp>
      <p:grpSp>
        <p:nvGrpSpPr>
          <p:cNvPr id="17" name="object 17"/>
          <p:cNvGrpSpPr/>
          <p:nvPr/>
        </p:nvGrpSpPr>
        <p:grpSpPr>
          <a:xfrm>
            <a:off x="6305234" y="4118059"/>
            <a:ext cx="876300" cy="876300"/>
            <a:chOff x="6305234" y="4118059"/>
            <a:chExt cx="876300" cy="876300"/>
          </a:xfrm>
        </p:grpSpPr>
        <p:pic>
          <p:nvPicPr>
            <p:cNvPr id="18" name="object 18"/>
            <p:cNvPicPr/>
            <p:nvPr/>
          </p:nvPicPr>
          <p:blipFill>
            <a:blip r:embed="rId2" cstate="print"/>
            <a:stretch>
              <a:fillRect/>
            </a:stretch>
          </p:blipFill>
          <p:spPr>
            <a:xfrm>
              <a:off x="6305234" y="4118059"/>
              <a:ext cx="875835" cy="875835"/>
            </a:xfrm>
            <a:prstGeom prst="rect">
              <a:avLst/>
            </a:prstGeom>
          </p:spPr>
        </p:pic>
        <p:sp>
          <p:nvSpPr>
            <p:cNvPr id="19" name="object 19"/>
            <p:cNvSpPr/>
            <p:nvPr/>
          </p:nvSpPr>
          <p:spPr>
            <a:xfrm>
              <a:off x="6453160" y="4265439"/>
              <a:ext cx="577850" cy="577850"/>
            </a:xfrm>
            <a:custGeom>
              <a:avLst/>
              <a:gdLst/>
              <a:ahLst/>
              <a:cxnLst/>
              <a:rect l="l" t="t" r="r" b="b"/>
              <a:pathLst>
                <a:path w="577850" h="577850">
                  <a:moveTo>
                    <a:pt x="288851" y="577698"/>
                  </a:moveTo>
                  <a:lnTo>
                    <a:pt x="241996" y="573918"/>
                  </a:lnTo>
                  <a:lnTo>
                    <a:pt x="197550" y="562973"/>
                  </a:lnTo>
                  <a:lnTo>
                    <a:pt x="156106" y="545458"/>
                  </a:lnTo>
                  <a:lnTo>
                    <a:pt x="118258" y="521967"/>
                  </a:lnTo>
                  <a:lnTo>
                    <a:pt x="84602" y="493096"/>
                  </a:lnTo>
                  <a:lnTo>
                    <a:pt x="55731" y="459440"/>
                  </a:lnTo>
                  <a:lnTo>
                    <a:pt x="32240" y="421592"/>
                  </a:lnTo>
                  <a:lnTo>
                    <a:pt x="14725" y="380148"/>
                  </a:lnTo>
                  <a:lnTo>
                    <a:pt x="3780" y="335702"/>
                  </a:lnTo>
                  <a:lnTo>
                    <a:pt x="0" y="288851"/>
                  </a:lnTo>
                  <a:lnTo>
                    <a:pt x="3780" y="241996"/>
                  </a:lnTo>
                  <a:lnTo>
                    <a:pt x="14725" y="197550"/>
                  </a:lnTo>
                  <a:lnTo>
                    <a:pt x="32240" y="156106"/>
                  </a:lnTo>
                  <a:lnTo>
                    <a:pt x="55731" y="118258"/>
                  </a:lnTo>
                  <a:lnTo>
                    <a:pt x="84602" y="84602"/>
                  </a:lnTo>
                  <a:lnTo>
                    <a:pt x="118258" y="55731"/>
                  </a:lnTo>
                  <a:lnTo>
                    <a:pt x="156106" y="32240"/>
                  </a:lnTo>
                  <a:lnTo>
                    <a:pt x="197550" y="14725"/>
                  </a:lnTo>
                  <a:lnTo>
                    <a:pt x="241996" y="3780"/>
                  </a:lnTo>
                  <a:lnTo>
                    <a:pt x="288849" y="0"/>
                  </a:lnTo>
                  <a:lnTo>
                    <a:pt x="335702" y="3780"/>
                  </a:lnTo>
                  <a:lnTo>
                    <a:pt x="380148" y="14725"/>
                  </a:lnTo>
                  <a:lnTo>
                    <a:pt x="421592" y="32240"/>
                  </a:lnTo>
                  <a:lnTo>
                    <a:pt x="459440" y="55731"/>
                  </a:lnTo>
                  <a:lnTo>
                    <a:pt x="493096" y="84602"/>
                  </a:lnTo>
                  <a:lnTo>
                    <a:pt x="521967" y="118258"/>
                  </a:lnTo>
                  <a:lnTo>
                    <a:pt x="545458" y="156106"/>
                  </a:lnTo>
                  <a:lnTo>
                    <a:pt x="562973" y="197550"/>
                  </a:lnTo>
                  <a:lnTo>
                    <a:pt x="573918" y="241996"/>
                  </a:lnTo>
                  <a:lnTo>
                    <a:pt x="577698" y="288847"/>
                  </a:lnTo>
                  <a:lnTo>
                    <a:pt x="573918" y="335702"/>
                  </a:lnTo>
                  <a:lnTo>
                    <a:pt x="562973" y="380148"/>
                  </a:lnTo>
                  <a:lnTo>
                    <a:pt x="545458" y="421592"/>
                  </a:lnTo>
                  <a:lnTo>
                    <a:pt x="521967" y="459440"/>
                  </a:lnTo>
                  <a:lnTo>
                    <a:pt x="493096" y="493096"/>
                  </a:lnTo>
                  <a:lnTo>
                    <a:pt x="459440" y="521967"/>
                  </a:lnTo>
                  <a:lnTo>
                    <a:pt x="421592" y="545458"/>
                  </a:lnTo>
                  <a:lnTo>
                    <a:pt x="380148" y="562973"/>
                  </a:lnTo>
                  <a:lnTo>
                    <a:pt x="335702" y="573918"/>
                  </a:lnTo>
                  <a:lnTo>
                    <a:pt x="288851" y="577698"/>
                  </a:lnTo>
                  <a:close/>
                </a:path>
              </a:pathLst>
            </a:custGeom>
            <a:solidFill>
              <a:srgbClr val="7DD957"/>
            </a:solidFill>
          </p:spPr>
          <p:txBody>
            <a:bodyPr wrap="square" lIns="0" tIns="0" rIns="0" bIns="0" rtlCol="0"/>
            <a:lstStyle/>
            <a:p>
              <a:endParaRPr/>
            </a:p>
          </p:txBody>
        </p:sp>
      </p:grpSp>
      <p:sp>
        <p:nvSpPr>
          <p:cNvPr id="20" name="object 20"/>
          <p:cNvSpPr txBox="1"/>
          <p:nvPr/>
        </p:nvSpPr>
        <p:spPr>
          <a:xfrm>
            <a:off x="7470833" y="4241934"/>
            <a:ext cx="3806767" cy="443711"/>
          </a:xfrm>
          <a:prstGeom prst="rect">
            <a:avLst/>
          </a:prstGeom>
        </p:spPr>
        <p:txBody>
          <a:bodyPr vert="horz" wrap="square" lIns="0" tIns="12700" rIns="0" bIns="0" rtlCol="0">
            <a:spAutoFit/>
          </a:bodyPr>
          <a:lstStyle/>
          <a:p>
            <a:pPr marL="12700">
              <a:lnSpc>
                <a:spcPct val="100000"/>
              </a:lnSpc>
              <a:spcBef>
                <a:spcPts val="100"/>
              </a:spcBef>
            </a:pPr>
            <a:r>
              <a:rPr lang="en-US" sz="2800" b="1" spc="15" dirty="0">
                <a:solidFill>
                  <a:srgbClr val="008037"/>
                </a:solidFill>
                <a:latin typeface="Roboto"/>
                <a:cs typeface="Roboto"/>
              </a:rPr>
              <a:t>Gantt Chart</a:t>
            </a:r>
            <a:endParaRPr sz="2800" dirty="0">
              <a:latin typeface="Roboto"/>
              <a:cs typeface="Roboto"/>
            </a:endParaRPr>
          </a:p>
        </p:txBody>
      </p:sp>
      <p:sp>
        <p:nvSpPr>
          <p:cNvPr id="33" name="object 33"/>
          <p:cNvSpPr txBox="1"/>
          <p:nvPr/>
        </p:nvSpPr>
        <p:spPr>
          <a:xfrm>
            <a:off x="7470832" y="905246"/>
            <a:ext cx="6854767" cy="443711"/>
          </a:xfrm>
          <a:prstGeom prst="rect">
            <a:avLst/>
          </a:prstGeom>
        </p:spPr>
        <p:txBody>
          <a:bodyPr vert="horz" wrap="square" lIns="0" tIns="12700" rIns="0" bIns="0" rtlCol="0">
            <a:spAutoFit/>
          </a:bodyPr>
          <a:lstStyle/>
          <a:p>
            <a:pPr marL="12700">
              <a:lnSpc>
                <a:spcPct val="100000"/>
              </a:lnSpc>
              <a:spcBef>
                <a:spcPts val="100"/>
              </a:spcBef>
            </a:pPr>
            <a:r>
              <a:rPr lang="en-US" sz="2800" b="1" spc="20" dirty="0">
                <a:solidFill>
                  <a:srgbClr val="008037"/>
                </a:solidFill>
                <a:latin typeface="Roboto"/>
                <a:cs typeface="Roboto"/>
              </a:rPr>
              <a:t>Introduction to Planning and Estimation</a:t>
            </a:r>
            <a:endParaRPr lang="en-US" sz="2800" dirty="0">
              <a:latin typeface="Roboto"/>
              <a:cs typeface="Roboto"/>
            </a:endParaRPr>
          </a:p>
        </p:txBody>
      </p:sp>
      <p:grpSp>
        <p:nvGrpSpPr>
          <p:cNvPr id="34" name="object 34"/>
          <p:cNvGrpSpPr/>
          <p:nvPr/>
        </p:nvGrpSpPr>
        <p:grpSpPr>
          <a:xfrm>
            <a:off x="6305234" y="5261983"/>
            <a:ext cx="876300" cy="876300"/>
            <a:chOff x="6305234" y="5261983"/>
            <a:chExt cx="876300" cy="876300"/>
          </a:xfrm>
        </p:grpSpPr>
        <p:pic>
          <p:nvPicPr>
            <p:cNvPr id="35" name="object 35"/>
            <p:cNvPicPr/>
            <p:nvPr/>
          </p:nvPicPr>
          <p:blipFill>
            <a:blip r:embed="rId2" cstate="print"/>
            <a:stretch>
              <a:fillRect/>
            </a:stretch>
          </p:blipFill>
          <p:spPr>
            <a:xfrm>
              <a:off x="6305234" y="5261983"/>
              <a:ext cx="875835" cy="875835"/>
            </a:xfrm>
            <a:prstGeom prst="rect">
              <a:avLst/>
            </a:prstGeom>
          </p:spPr>
        </p:pic>
        <p:sp>
          <p:nvSpPr>
            <p:cNvPr id="36" name="object 36"/>
            <p:cNvSpPr/>
            <p:nvPr/>
          </p:nvSpPr>
          <p:spPr>
            <a:xfrm>
              <a:off x="6453160" y="5409361"/>
              <a:ext cx="577850" cy="577850"/>
            </a:xfrm>
            <a:custGeom>
              <a:avLst/>
              <a:gdLst/>
              <a:ahLst/>
              <a:cxnLst/>
              <a:rect l="l" t="t" r="r" b="b"/>
              <a:pathLst>
                <a:path w="577850" h="577850">
                  <a:moveTo>
                    <a:pt x="288849" y="577698"/>
                  </a:moveTo>
                  <a:lnTo>
                    <a:pt x="241996" y="573918"/>
                  </a:lnTo>
                  <a:lnTo>
                    <a:pt x="197550" y="562973"/>
                  </a:lnTo>
                  <a:lnTo>
                    <a:pt x="156106" y="545458"/>
                  </a:lnTo>
                  <a:lnTo>
                    <a:pt x="118258" y="521967"/>
                  </a:lnTo>
                  <a:lnTo>
                    <a:pt x="84601" y="493096"/>
                  </a:lnTo>
                  <a:lnTo>
                    <a:pt x="55730" y="459440"/>
                  </a:lnTo>
                  <a:lnTo>
                    <a:pt x="32240" y="421592"/>
                  </a:lnTo>
                  <a:lnTo>
                    <a:pt x="14725" y="380148"/>
                  </a:lnTo>
                  <a:lnTo>
                    <a:pt x="3780" y="335702"/>
                  </a:lnTo>
                  <a:lnTo>
                    <a:pt x="0" y="288849"/>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9" y="0"/>
                  </a:lnTo>
                  <a:lnTo>
                    <a:pt x="335702" y="3780"/>
                  </a:lnTo>
                  <a:lnTo>
                    <a:pt x="380147" y="14725"/>
                  </a:lnTo>
                  <a:lnTo>
                    <a:pt x="421592" y="32240"/>
                  </a:lnTo>
                  <a:lnTo>
                    <a:pt x="459439" y="55731"/>
                  </a:lnTo>
                  <a:lnTo>
                    <a:pt x="493096" y="84602"/>
                  </a:lnTo>
                  <a:lnTo>
                    <a:pt x="521967" y="118258"/>
                  </a:lnTo>
                  <a:lnTo>
                    <a:pt x="545458" y="156106"/>
                  </a:lnTo>
                  <a:lnTo>
                    <a:pt x="562973" y="197550"/>
                  </a:lnTo>
                  <a:lnTo>
                    <a:pt x="573918" y="241996"/>
                  </a:lnTo>
                  <a:lnTo>
                    <a:pt x="577698" y="288851"/>
                  </a:lnTo>
                  <a:lnTo>
                    <a:pt x="573918" y="335702"/>
                  </a:lnTo>
                  <a:lnTo>
                    <a:pt x="562973" y="380148"/>
                  </a:lnTo>
                  <a:lnTo>
                    <a:pt x="545458" y="421592"/>
                  </a:lnTo>
                  <a:lnTo>
                    <a:pt x="521967" y="459440"/>
                  </a:lnTo>
                  <a:lnTo>
                    <a:pt x="493096" y="493096"/>
                  </a:lnTo>
                  <a:lnTo>
                    <a:pt x="459439" y="521967"/>
                  </a:lnTo>
                  <a:lnTo>
                    <a:pt x="421592" y="545458"/>
                  </a:lnTo>
                  <a:lnTo>
                    <a:pt x="380147" y="562973"/>
                  </a:lnTo>
                  <a:lnTo>
                    <a:pt x="335702" y="573918"/>
                  </a:lnTo>
                  <a:lnTo>
                    <a:pt x="288849" y="577698"/>
                  </a:lnTo>
                  <a:close/>
                </a:path>
              </a:pathLst>
            </a:custGeom>
            <a:solidFill>
              <a:srgbClr val="7DD957"/>
            </a:solidFill>
          </p:spPr>
          <p:txBody>
            <a:bodyPr wrap="square" lIns="0" tIns="0" rIns="0" bIns="0" rtlCol="0"/>
            <a:lstStyle/>
            <a:p>
              <a:endParaRPr/>
            </a:p>
          </p:txBody>
        </p:sp>
      </p:grpSp>
      <p:sp>
        <p:nvSpPr>
          <p:cNvPr id="37" name="object 37"/>
          <p:cNvSpPr txBox="1"/>
          <p:nvPr/>
        </p:nvSpPr>
        <p:spPr>
          <a:xfrm>
            <a:off x="7470833" y="5385860"/>
            <a:ext cx="5483167"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008037"/>
                </a:solidFill>
                <a:latin typeface="Roboto"/>
                <a:cs typeface="Roboto"/>
              </a:rPr>
              <a:t>Resource allocation and levelling</a:t>
            </a:r>
            <a:endParaRPr lang="en-US" sz="2800" dirty="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236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sp>
        <p:nvSpPr>
          <p:cNvPr id="3" name="object 3"/>
          <p:cNvSpPr/>
          <p:nvPr/>
        </p:nvSpPr>
        <p:spPr>
          <a:xfrm>
            <a:off x="0" y="1"/>
            <a:ext cx="5914390" cy="10287000"/>
          </a:xfrm>
          <a:custGeom>
            <a:avLst/>
            <a:gdLst/>
            <a:ahLst/>
            <a:cxnLst/>
            <a:rect l="l" t="t" r="r" b="b"/>
            <a:pathLst>
              <a:path w="5914390" h="10287000">
                <a:moveTo>
                  <a:pt x="5545974" y="10286997"/>
                </a:moveTo>
                <a:lnTo>
                  <a:pt x="0" y="10286997"/>
                </a:lnTo>
                <a:lnTo>
                  <a:pt x="0" y="0"/>
                </a:lnTo>
                <a:lnTo>
                  <a:pt x="5545956" y="0"/>
                </a:lnTo>
                <a:lnTo>
                  <a:pt x="5592009" y="2873"/>
                </a:lnTo>
                <a:lnTo>
                  <a:pt x="5636388" y="11264"/>
                </a:lnTo>
                <a:lnTo>
                  <a:pt x="5678737" y="24822"/>
                </a:lnTo>
                <a:lnTo>
                  <a:pt x="5718707" y="43199"/>
                </a:lnTo>
                <a:lnTo>
                  <a:pt x="5755950" y="66047"/>
                </a:lnTo>
                <a:lnTo>
                  <a:pt x="5790117" y="93016"/>
                </a:lnTo>
                <a:lnTo>
                  <a:pt x="5820859" y="123759"/>
                </a:lnTo>
                <a:lnTo>
                  <a:pt x="5847829" y="157926"/>
                </a:lnTo>
                <a:lnTo>
                  <a:pt x="5870676" y="195169"/>
                </a:lnTo>
                <a:lnTo>
                  <a:pt x="5889053" y="235139"/>
                </a:lnTo>
                <a:lnTo>
                  <a:pt x="5902611" y="277488"/>
                </a:lnTo>
                <a:lnTo>
                  <a:pt x="5911002" y="321867"/>
                </a:lnTo>
                <a:lnTo>
                  <a:pt x="5913876" y="367928"/>
                </a:lnTo>
                <a:lnTo>
                  <a:pt x="5913876" y="9919070"/>
                </a:lnTo>
                <a:lnTo>
                  <a:pt x="5911002" y="9965130"/>
                </a:lnTo>
                <a:lnTo>
                  <a:pt x="5902611" y="10009510"/>
                </a:lnTo>
                <a:lnTo>
                  <a:pt x="5889053" y="10051859"/>
                </a:lnTo>
                <a:lnTo>
                  <a:pt x="5870676" y="10091829"/>
                </a:lnTo>
                <a:lnTo>
                  <a:pt x="5847829" y="10129072"/>
                </a:lnTo>
                <a:lnTo>
                  <a:pt x="5820859" y="10163239"/>
                </a:lnTo>
                <a:lnTo>
                  <a:pt x="5790117" y="10193981"/>
                </a:lnTo>
                <a:lnTo>
                  <a:pt x="5755950" y="10220951"/>
                </a:lnTo>
                <a:lnTo>
                  <a:pt x="5718707" y="10243798"/>
                </a:lnTo>
                <a:lnTo>
                  <a:pt x="5678737" y="10262175"/>
                </a:lnTo>
                <a:lnTo>
                  <a:pt x="5636388" y="10275733"/>
                </a:lnTo>
                <a:lnTo>
                  <a:pt x="5592009" y="10284124"/>
                </a:lnTo>
                <a:lnTo>
                  <a:pt x="5545974" y="10286997"/>
                </a:lnTo>
                <a:close/>
              </a:path>
            </a:pathLst>
          </a:custGeom>
          <a:solidFill>
            <a:srgbClr val="7DD957"/>
          </a:solidFill>
        </p:spPr>
        <p:txBody>
          <a:bodyPr wrap="square" lIns="0" tIns="0" rIns="0" bIns="0" rtlCol="0"/>
          <a:lstStyle/>
          <a:p>
            <a:endParaRPr/>
          </a:p>
        </p:txBody>
      </p:sp>
      <p:sp>
        <p:nvSpPr>
          <p:cNvPr id="4" name="object 4"/>
          <p:cNvSpPr txBox="1">
            <a:spLocks noGrp="1"/>
          </p:cNvSpPr>
          <p:nvPr>
            <p:ph type="title"/>
          </p:nvPr>
        </p:nvSpPr>
        <p:spPr>
          <a:xfrm>
            <a:off x="990789" y="512795"/>
            <a:ext cx="3458845" cy="863600"/>
          </a:xfrm>
          <a:prstGeom prst="rect">
            <a:avLst/>
          </a:prstGeom>
        </p:spPr>
        <p:txBody>
          <a:bodyPr vert="horz" wrap="square" lIns="0" tIns="12700" rIns="0" bIns="0" rtlCol="0">
            <a:spAutoFit/>
          </a:bodyPr>
          <a:lstStyle/>
          <a:p>
            <a:pPr marL="12700">
              <a:lnSpc>
                <a:spcPct val="100000"/>
              </a:lnSpc>
              <a:spcBef>
                <a:spcPts val="100"/>
              </a:spcBef>
            </a:pPr>
            <a:r>
              <a:rPr sz="5500" b="0" spc="155" dirty="0">
                <a:solidFill>
                  <a:srgbClr val="FFFFFF"/>
                </a:solidFill>
                <a:latin typeface="Verdana"/>
                <a:cs typeface="Verdana"/>
              </a:rPr>
              <a:t>Overview</a:t>
            </a:r>
            <a:endParaRPr sz="5500">
              <a:latin typeface="Verdana"/>
              <a:cs typeface="Verdana"/>
            </a:endParaRPr>
          </a:p>
        </p:txBody>
      </p:sp>
      <p:grpSp>
        <p:nvGrpSpPr>
          <p:cNvPr id="5" name="object 5"/>
          <p:cNvGrpSpPr/>
          <p:nvPr/>
        </p:nvGrpSpPr>
        <p:grpSpPr>
          <a:xfrm>
            <a:off x="6305234" y="611189"/>
            <a:ext cx="876300" cy="876300"/>
            <a:chOff x="6305234" y="611189"/>
            <a:chExt cx="876300" cy="876300"/>
          </a:xfrm>
        </p:grpSpPr>
        <p:pic>
          <p:nvPicPr>
            <p:cNvPr id="6" name="object 6"/>
            <p:cNvPicPr/>
            <p:nvPr/>
          </p:nvPicPr>
          <p:blipFill>
            <a:blip r:embed="rId2" cstate="print"/>
            <a:stretch>
              <a:fillRect/>
            </a:stretch>
          </p:blipFill>
          <p:spPr>
            <a:xfrm>
              <a:off x="6305234" y="611189"/>
              <a:ext cx="875835" cy="875835"/>
            </a:xfrm>
            <a:prstGeom prst="rect">
              <a:avLst/>
            </a:prstGeom>
          </p:spPr>
        </p:pic>
        <p:sp>
          <p:nvSpPr>
            <p:cNvPr id="7" name="object 7"/>
            <p:cNvSpPr/>
            <p:nvPr/>
          </p:nvSpPr>
          <p:spPr>
            <a:xfrm>
              <a:off x="6453160" y="758569"/>
              <a:ext cx="577850" cy="577850"/>
            </a:xfrm>
            <a:custGeom>
              <a:avLst/>
              <a:gdLst/>
              <a:ahLst/>
              <a:cxnLst/>
              <a:rect l="l" t="t" r="r" b="b"/>
              <a:pathLst>
                <a:path w="577850" h="577850">
                  <a:moveTo>
                    <a:pt x="288850" y="577699"/>
                  </a:moveTo>
                  <a:lnTo>
                    <a:pt x="241996" y="573918"/>
                  </a:lnTo>
                  <a:lnTo>
                    <a:pt x="197550" y="562973"/>
                  </a:lnTo>
                  <a:lnTo>
                    <a:pt x="156106" y="545458"/>
                  </a:lnTo>
                  <a:lnTo>
                    <a:pt x="118258" y="521968"/>
                  </a:lnTo>
                  <a:lnTo>
                    <a:pt x="84602" y="493097"/>
                  </a:lnTo>
                  <a:lnTo>
                    <a:pt x="55731" y="459440"/>
                  </a:lnTo>
                  <a:lnTo>
                    <a:pt x="32240" y="421592"/>
                  </a:lnTo>
                  <a:lnTo>
                    <a:pt x="14725" y="380148"/>
                  </a:lnTo>
                  <a:lnTo>
                    <a:pt x="3780" y="335702"/>
                  </a:lnTo>
                  <a:lnTo>
                    <a:pt x="0" y="288851"/>
                  </a:lnTo>
                  <a:lnTo>
                    <a:pt x="3780" y="241996"/>
                  </a:lnTo>
                  <a:lnTo>
                    <a:pt x="14725" y="197550"/>
                  </a:lnTo>
                  <a:lnTo>
                    <a:pt x="32240" y="156106"/>
                  </a:lnTo>
                  <a:lnTo>
                    <a:pt x="55731" y="118258"/>
                  </a:lnTo>
                  <a:lnTo>
                    <a:pt x="84602" y="84602"/>
                  </a:lnTo>
                  <a:lnTo>
                    <a:pt x="118258" y="55731"/>
                  </a:lnTo>
                  <a:lnTo>
                    <a:pt x="156106" y="32240"/>
                  </a:lnTo>
                  <a:lnTo>
                    <a:pt x="197550" y="14725"/>
                  </a:lnTo>
                  <a:lnTo>
                    <a:pt x="241996" y="3780"/>
                  </a:lnTo>
                  <a:lnTo>
                    <a:pt x="288849" y="0"/>
                  </a:lnTo>
                  <a:lnTo>
                    <a:pt x="335702" y="3780"/>
                  </a:lnTo>
                  <a:lnTo>
                    <a:pt x="380148" y="14725"/>
                  </a:lnTo>
                  <a:lnTo>
                    <a:pt x="421592" y="32240"/>
                  </a:lnTo>
                  <a:lnTo>
                    <a:pt x="459440" y="55731"/>
                  </a:lnTo>
                  <a:lnTo>
                    <a:pt x="493096" y="84602"/>
                  </a:lnTo>
                  <a:lnTo>
                    <a:pt x="521967" y="118258"/>
                  </a:lnTo>
                  <a:lnTo>
                    <a:pt x="545458" y="156106"/>
                  </a:lnTo>
                  <a:lnTo>
                    <a:pt x="562973" y="197550"/>
                  </a:lnTo>
                  <a:lnTo>
                    <a:pt x="573918" y="241996"/>
                  </a:lnTo>
                  <a:lnTo>
                    <a:pt x="577698" y="288847"/>
                  </a:lnTo>
                  <a:lnTo>
                    <a:pt x="573918" y="335702"/>
                  </a:lnTo>
                  <a:lnTo>
                    <a:pt x="562973" y="380148"/>
                  </a:lnTo>
                  <a:lnTo>
                    <a:pt x="545458" y="421592"/>
                  </a:lnTo>
                  <a:lnTo>
                    <a:pt x="521967" y="459440"/>
                  </a:lnTo>
                  <a:lnTo>
                    <a:pt x="493096" y="493097"/>
                  </a:lnTo>
                  <a:lnTo>
                    <a:pt x="459440" y="521968"/>
                  </a:lnTo>
                  <a:lnTo>
                    <a:pt x="421592" y="545458"/>
                  </a:lnTo>
                  <a:lnTo>
                    <a:pt x="380148" y="562973"/>
                  </a:lnTo>
                  <a:lnTo>
                    <a:pt x="335702" y="573918"/>
                  </a:lnTo>
                  <a:lnTo>
                    <a:pt x="288850" y="577699"/>
                  </a:lnTo>
                  <a:close/>
                </a:path>
              </a:pathLst>
            </a:custGeom>
            <a:solidFill>
              <a:srgbClr val="7DD957"/>
            </a:solidFill>
          </p:spPr>
          <p:txBody>
            <a:bodyPr wrap="square" lIns="0" tIns="0" rIns="0" bIns="0" rtlCol="0"/>
            <a:lstStyle/>
            <a:p>
              <a:endParaRPr/>
            </a:p>
          </p:txBody>
        </p:sp>
      </p:grpSp>
      <p:grpSp>
        <p:nvGrpSpPr>
          <p:cNvPr id="8" name="object 8"/>
          <p:cNvGrpSpPr/>
          <p:nvPr/>
        </p:nvGrpSpPr>
        <p:grpSpPr>
          <a:xfrm>
            <a:off x="6305234" y="1811168"/>
            <a:ext cx="876300" cy="876300"/>
            <a:chOff x="6305234" y="1811168"/>
            <a:chExt cx="876300" cy="876300"/>
          </a:xfrm>
        </p:grpSpPr>
        <p:pic>
          <p:nvPicPr>
            <p:cNvPr id="9" name="object 9"/>
            <p:cNvPicPr/>
            <p:nvPr/>
          </p:nvPicPr>
          <p:blipFill>
            <a:blip r:embed="rId2" cstate="print"/>
            <a:stretch>
              <a:fillRect/>
            </a:stretch>
          </p:blipFill>
          <p:spPr>
            <a:xfrm>
              <a:off x="6305234" y="1811168"/>
              <a:ext cx="875835" cy="875835"/>
            </a:xfrm>
            <a:prstGeom prst="rect">
              <a:avLst/>
            </a:prstGeom>
          </p:spPr>
        </p:pic>
        <p:sp>
          <p:nvSpPr>
            <p:cNvPr id="10" name="object 10"/>
            <p:cNvSpPr/>
            <p:nvPr/>
          </p:nvSpPr>
          <p:spPr>
            <a:xfrm>
              <a:off x="6453160" y="1958546"/>
              <a:ext cx="577850" cy="577850"/>
            </a:xfrm>
            <a:custGeom>
              <a:avLst/>
              <a:gdLst/>
              <a:ahLst/>
              <a:cxnLst/>
              <a:rect l="l" t="t" r="r" b="b"/>
              <a:pathLst>
                <a:path w="577850" h="577850">
                  <a:moveTo>
                    <a:pt x="288849" y="577698"/>
                  </a:moveTo>
                  <a:lnTo>
                    <a:pt x="241996" y="573918"/>
                  </a:lnTo>
                  <a:lnTo>
                    <a:pt x="197550" y="562973"/>
                  </a:lnTo>
                  <a:lnTo>
                    <a:pt x="156106" y="545458"/>
                  </a:lnTo>
                  <a:lnTo>
                    <a:pt x="118258" y="521967"/>
                  </a:lnTo>
                  <a:lnTo>
                    <a:pt x="84602" y="493096"/>
                  </a:lnTo>
                  <a:lnTo>
                    <a:pt x="55731" y="459440"/>
                  </a:lnTo>
                  <a:lnTo>
                    <a:pt x="32240" y="421592"/>
                  </a:lnTo>
                  <a:lnTo>
                    <a:pt x="14725" y="380148"/>
                  </a:lnTo>
                  <a:lnTo>
                    <a:pt x="3780" y="335702"/>
                  </a:lnTo>
                  <a:lnTo>
                    <a:pt x="0" y="288851"/>
                  </a:lnTo>
                  <a:lnTo>
                    <a:pt x="3780" y="241996"/>
                  </a:lnTo>
                  <a:lnTo>
                    <a:pt x="14725" y="197550"/>
                  </a:lnTo>
                  <a:lnTo>
                    <a:pt x="32240" y="156106"/>
                  </a:lnTo>
                  <a:lnTo>
                    <a:pt x="55731" y="118258"/>
                  </a:lnTo>
                  <a:lnTo>
                    <a:pt x="84602" y="84601"/>
                  </a:lnTo>
                  <a:lnTo>
                    <a:pt x="118258" y="55731"/>
                  </a:lnTo>
                  <a:lnTo>
                    <a:pt x="156106" y="32240"/>
                  </a:lnTo>
                  <a:lnTo>
                    <a:pt x="197550" y="14725"/>
                  </a:lnTo>
                  <a:lnTo>
                    <a:pt x="241996" y="3780"/>
                  </a:lnTo>
                  <a:lnTo>
                    <a:pt x="288846" y="0"/>
                  </a:lnTo>
                  <a:lnTo>
                    <a:pt x="335702" y="3780"/>
                  </a:lnTo>
                  <a:lnTo>
                    <a:pt x="380148" y="14725"/>
                  </a:lnTo>
                  <a:lnTo>
                    <a:pt x="421592" y="32240"/>
                  </a:lnTo>
                  <a:lnTo>
                    <a:pt x="459440" y="55731"/>
                  </a:lnTo>
                  <a:lnTo>
                    <a:pt x="493096" y="84601"/>
                  </a:lnTo>
                  <a:lnTo>
                    <a:pt x="521967" y="118258"/>
                  </a:lnTo>
                  <a:lnTo>
                    <a:pt x="545458" y="156106"/>
                  </a:lnTo>
                  <a:lnTo>
                    <a:pt x="562973" y="197550"/>
                  </a:lnTo>
                  <a:lnTo>
                    <a:pt x="573918" y="241996"/>
                  </a:lnTo>
                  <a:lnTo>
                    <a:pt x="577698" y="288847"/>
                  </a:lnTo>
                  <a:lnTo>
                    <a:pt x="573918" y="335702"/>
                  </a:lnTo>
                  <a:lnTo>
                    <a:pt x="562973" y="380148"/>
                  </a:lnTo>
                  <a:lnTo>
                    <a:pt x="545458" y="421592"/>
                  </a:lnTo>
                  <a:lnTo>
                    <a:pt x="521967" y="459440"/>
                  </a:lnTo>
                  <a:lnTo>
                    <a:pt x="493096" y="493096"/>
                  </a:lnTo>
                  <a:lnTo>
                    <a:pt x="459440" y="521967"/>
                  </a:lnTo>
                  <a:lnTo>
                    <a:pt x="421592" y="545458"/>
                  </a:lnTo>
                  <a:lnTo>
                    <a:pt x="380148" y="562973"/>
                  </a:lnTo>
                  <a:lnTo>
                    <a:pt x="335702" y="573918"/>
                  </a:lnTo>
                  <a:lnTo>
                    <a:pt x="288849" y="577698"/>
                  </a:lnTo>
                  <a:close/>
                </a:path>
              </a:pathLst>
            </a:custGeom>
            <a:solidFill>
              <a:srgbClr val="7DD957"/>
            </a:solidFill>
          </p:spPr>
          <p:txBody>
            <a:bodyPr wrap="square" lIns="0" tIns="0" rIns="0" bIns="0" rtlCol="0"/>
            <a:lstStyle/>
            <a:p>
              <a:endParaRPr/>
            </a:p>
          </p:txBody>
        </p:sp>
      </p:grpSp>
      <p:grpSp>
        <p:nvGrpSpPr>
          <p:cNvPr id="11" name="object 11"/>
          <p:cNvGrpSpPr/>
          <p:nvPr/>
        </p:nvGrpSpPr>
        <p:grpSpPr>
          <a:xfrm>
            <a:off x="6305234" y="3007475"/>
            <a:ext cx="876300" cy="876300"/>
            <a:chOff x="6305234" y="3007475"/>
            <a:chExt cx="876300" cy="876300"/>
          </a:xfrm>
        </p:grpSpPr>
        <p:pic>
          <p:nvPicPr>
            <p:cNvPr id="12" name="object 12"/>
            <p:cNvPicPr/>
            <p:nvPr/>
          </p:nvPicPr>
          <p:blipFill>
            <a:blip r:embed="rId2" cstate="print"/>
            <a:stretch>
              <a:fillRect/>
            </a:stretch>
          </p:blipFill>
          <p:spPr>
            <a:xfrm>
              <a:off x="6305234" y="3007475"/>
              <a:ext cx="875835" cy="875835"/>
            </a:xfrm>
            <a:prstGeom prst="rect">
              <a:avLst/>
            </a:prstGeom>
          </p:spPr>
        </p:pic>
        <p:sp>
          <p:nvSpPr>
            <p:cNvPr id="13" name="object 13"/>
            <p:cNvSpPr/>
            <p:nvPr/>
          </p:nvSpPr>
          <p:spPr>
            <a:xfrm>
              <a:off x="6453160" y="3154855"/>
              <a:ext cx="577850" cy="577850"/>
            </a:xfrm>
            <a:custGeom>
              <a:avLst/>
              <a:gdLst/>
              <a:ahLst/>
              <a:cxnLst/>
              <a:rect l="l" t="t" r="r" b="b"/>
              <a:pathLst>
                <a:path w="577850" h="577850">
                  <a:moveTo>
                    <a:pt x="288849" y="577699"/>
                  </a:moveTo>
                  <a:lnTo>
                    <a:pt x="241996" y="573918"/>
                  </a:lnTo>
                  <a:lnTo>
                    <a:pt x="197550" y="562973"/>
                  </a:lnTo>
                  <a:lnTo>
                    <a:pt x="156106" y="545458"/>
                  </a:lnTo>
                  <a:lnTo>
                    <a:pt x="118258" y="521967"/>
                  </a:lnTo>
                  <a:lnTo>
                    <a:pt x="84601" y="493096"/>
                  </a:lnTo>
                  <a:lnTo>
                    <a:pt x="55730" y="459440"/>
                  </a:lnTo>
                  <a:lnTo>
                    <a:pt x="32240" y="421592"/>
                  </a:lnTo>
                  <a:lnTo>
                    <a:pt x="14725" y="380148"/>
                  </a:lnTo>
                  <a:lnTo>
                    <a:pt x="3780" y="335702"/>
                  </a:lnTo>
                  <a:lnTo>
                    <a:pt x="0" y="288849"/>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9" y="0"/>
                  </a:lnTo>
                  <a:lnTo>
                    <a:pt x="335702" y="3780"/>
                  </a:lnTo>
                  <a:lnTo>
                    <a:pt x="380147" y="14725"/>
                  </a:lnTo>
                  <a:lnTo>
                    <a:pt x="421592" y="32240"/>
                  </a:lnTo>
                  <a:lnTo>
                    <a:pt x="459439" y="55731"/>
                  </a:lnTo>
                  <a:lnTo>
                    <a:pt x="493096" y="84602"/>
                  </a:lnTo>
                  <a:lnTo>
                    <a:pt x="521967" y="118258"/>
                  </a:lnTo>
                  <a:lnTo>
                    <a:pt x="545458" y="156106"/>
                  </a:lnTo>
                  <a:lnTo>
                    <a:pt x="562973" y="197550"/>
                  </a:lnTo>
                  <a:lnTo>
                    <a:pt x="573918" y="241996"/>
                  </a:lnTo>
                  <a:lnTo>
                    <a:pt x="577698" y="288851"/>
                  </a:lnTo>
                  <a:lnTo>
                    <a:pt x="573918" y="335702"/>
                  </a:lnTo>
                  <a:lnTo>
                    <a:pt x="562973" y="380148"/>
                  </a:lnTo>
                  <a:lnTo>
                    <a:pt x="545458" y="421592"/>
                  </a:lnTo>
                  <a:lnTo>
                    <a:pt x="521967" y="459440"/>
                  </a:lnTo>
                  <a:lnTo>
                    <a:pt x="493096" y="493096"/>
                  </a:lnTo>
                  <a:lnTo>
                    <a:pt x="459439" y="521967"/>
                  </a:lnTo>
                  <a:lnTo>
                    <a:pt x="421592" y="545458"/>
                  </a:lnTo>
                  <a:lnTo>
                    <a:pt x="380147" y="562973"/>
                  </a:lnTo>
                  <a:lnTo>
                    <a:pt x="335702" y="573918"/>
                  </a:lnTo>
                  <a:lnTo>
                    <a:pt x="288849" y="577699"/>
                  </a:lnTo>
                  <a:close/>
                </a:path>
              </a:pathLst>
            </a:custGeom>
            <a:solidFill>
              <a:srgbClr val="7DD957"/>
            </a:solidFill>
          </p:spPr>
          <p:txBody>
            <a:bodyPr wrap="square" lIns="0" tIns="0" rIns="0" bIns="0" rtlCol="0"/>
            <a:lstStyle/>
            <a:p>
              <a:endParaRPr/>
            </a:p>
          </p:txBody>
        </p:sp>
      </p:grpSp>
      <p:sp>
        <p:nvSpPr>
          <p:cNvPr id="14" name="object 14"/>
          <p:cNvSpPr txBox="1"/>
          <p:nvPr/>
        </p:nvSpPr>
        <p:spPr>
          <a:xfrm>
            <a:off x="1016000" y="1807117"/>
            <a:ext cx="3937000" cy="2795894"/>
          </a:xfrm>
          <a:prstGeom prst="rect">
            <a:avLst/>
          </a:prstGeom>
        </p:spPr>
        <p:txBody>
          <a:bodyPr vert="horz" wrap="square" lIns="0" tIns="12700" rIns="0" bIns="0" rtlCol="0">
            <a:spAutoFit/>
          </a:bodyPr>
          <a:lstStyle/>
          <a:p>
            <a:pPr marL="12700" marR="5080">
              <a:lnSpc>
                <a:spcPct val="107100"/>
              </a:lnSpc>
              <a:spcBef>
                <a:spcPts val="100"/>
              </a:spcBef>
            </a:pPr>
            <a:r>
              <a:rPr sz="2800" b="1" spc="-20" dirty="0">
                <a:solidFill>
                  <a:srgbClr val="FFFFFF"/>
                </a:solidFill>
                <a:latin typeface="Roboto"/>
                <a:cs typeface="Roboto"/>
              </a:rPr>
              <a:t>What</a:t>
            </a:r>
            <a:r>
              <a:rPr sz="2800" b="1" spc="-25" dirty="0">
                <a:solidFill>
                  <a:srgbClr val="FFFFFF"/>
                </a:solidFill>
                <a:latin typeface="Roboto"/>
                <a:cs typeface="Roboto"/>
              </a:rPr>
              <a:t> </a:t>
            </a:r>
            <a:r>
              <a:rPr lang="en-US" sz="2800" b="1" spc="20" dirty="0">
                <a:solidFill>
                  <a:srgbClr val="FFFFFF"/>
                </a:solidFill>
                <a:latin typeface="Roboto"/>
                <a:cs typeface="Roboto"/>
              </a:rPr>
              <a:t>will we</a:t>
            </a:r>
            <a:r>
              <a:rPr sz="2800" b="1" spc="-20" dirty="0">
                <a:solidFill>
                  <a:srgbClr val="FFFFFF"/>
                </a:solidFill>
                <a:latin typeface="Roboto"/>
                <a:cs typeface="Roboto"/>
              </a:rPr>
              <a:t> </a:t>
            </a:r>
            <a:r>
              <a:rPr sz="2800" b="1" spc="5" dirty="0">
                <a:solidFill>
                  <a:srgbClr val="FFFFFF"/>
                </a:solidFill>
                <a:latin typeface="Roboto"/>
                <a:cs typeface="Roboto"/>
              </a:rPr>
              <a:t>learn </a:t>
            </a:r>
            <a:r>
              <a:rPr sz="2800" b="1" spc="-685" dirty="0">
                <a:solidFill>
                  <a:srgbClr val="FFFFFF"/>
                </a:solidFill>
                <a:latin typeface="Roboto"/>
                <a:cs typeface="Roboto"/>
              </a:rPr>
              <a:t> </a:t>
            </a:r>
            <a:r>
              <a:rPr sz="2800" b="1" spc="-15" dirty="0">
                <a:solidFill>
                  <a:srgbClr val="FFFFFF"/>
                </a:solidFill>
                <a:latin typeface="Roboto"/>
                <a:cs typeface="Roboto"/>
              </a:rPr>
              <a:t>today?</a:t>
            </a:r>
            <a:endParaRPr lang="en-US" sz="2800" b="1" spc="-15" dirty="0">
              <a:solidFill>
                <a:srgbClr val="FFFFFF"/>
              </a:solidFill>
              <a:latin typeface="Roboto"/>
              <a:cs typeface="Roboto"/>
            </a:endParaRPr>
          </a:p>
          <a:p>
            <a:pPr marL="12700" marR="5080">
              <a:lnSpc>
                <a:spcPct val="107100"/>
              </a:lnSpc>
              <a:spcBef>
                <a:spcPts val="100"/>
              </a:spcBef>
            </a:pPr>
            <a:endParaRPr lang="en-US" sz="2800" b="1" spc="-15" dirty="0">
              <a:solidFill>
                <a:srgbClr val="FFFFFF"/>
              </a:solidFill>
              <a:latin typeface="Roboto"/>
              <a:cs typeface="Roboto"/>
            </a:endParaRPr>
          </a:p>
          <a:p>
            <a:pPr marL="469900" marR="5080" indent="-457200">
              <a:lnSpc>
                <a:spcPct val="107100"/>
              </a:lnSpc>
              <a:spcBef>
                <a:spcPts val="100"/>
              </a:spcBef>
              <a:buFont typeface="Arial" panose="020B0604020202020204" pitchFamily="34" charset="0"/>
              <a:buChar char="•"/>
            </a:pPr>
            <a:r>
              <a:rPr lang="en-US" sz="2800" b="1" dirty="0">
                <a:latin typeface="Söhne"/>
                <a:cs typeface="Roboto"/>
              </a:rPr>
              <a:t>Planning and Estimation</a:t>
            </a:r>
          </a:p>
          <a:p>
            <a:pPr marL="469900" marR="5080" indent="-457200">
              <a:lnSpc>
                <a:spcPct val="107100"/>
              </a:lnSpc>
              <a:spcBef>
                <a:spcPts val="100"/>
              </a:spcBef>
              <a:buFont typeface="Arial" panose="020B0604020202020204" pitchFamily="34" charset="0"/>
              <a:buChar char="•"/>
            </a:pPr>
            <a:r>
              <a:rPr lang="en-US" sz="2800" b="1" dirty="0">
                <a:latin typeface="Söhne"/>
                <a:cs typeface="Roboto"/>
              </a:rPr>
              <a:t>Risk Management</a:t>
            </a:r>
            <a:endParaRPr sz="2800" b="1" dirty="0">
              <a:latin typeface="Roboto"/>
              <a:cs typeface="Roboto"/>
            </a:endParaRPr>
          </a:p>
        </p:txBody>
      </p:sp>
      <p:sp>
        <p:nvSpPr>
          <p:cNvPr id="15" name="object 15"/>
          <p:cNvSpPr txBox="1"/>
          <p:nvPr/>
        </p:nvSpPr>
        <p:spPr>
          <a:xfrm>
            <a:off x="7470832" y="1935043"/>
            <a:ext cx="7388167" cy="443711"/>
          </a:xfrm>
          <a:prstGeom prst="rect">
            <a:avLst/>
          </a:prstGeom>
        </p:spPr>
        <p:txBody>
          <a:bodyPr vert="horz" wrap="square" lIns="0" tIns="12700" rIns="0" bIns="0" rtlCol="0">
            <a:spAutoFit/>
          </a:bodyPr>
          <a:lstStyle/>
          <a:p>
            <a:r>
              <a:rPr lang="en-US" sz="2800" b="1" dirty="0">
                <a:solidFill>
                  <a:schemeClr val="accent3">
                    <a:lumMod val="75000"/>
                  </a:schemeClr>
                </a:solidFill>
                <a:effectLst/>
                <a:latin typeface="Roboto" panose="02000000000000000000" pitchFamily="2" charset="0"/>
                <a:ea typeface="Roboto" panose="02000000000000000000" pitchFamily="2" charset="0"/>
                <a:cs typeface="Roboto" panose="02000000000000000000" pitchFamily="2" charset="0"/>
              </a:rPr>
              <a:t>Identifying and analyzing project risks</a:t>
            </a:r>
          </a:p>
        </p:txBody>
      </p:sp>
      <p:sp>
        <p:nvSpPr>
          <p:cNvPr id="16" name="object 16"/>
          <p:cNvSpPr txBox="1"/>
          <p:nvPr/>
        </p:nvSpPr>
        <p:spPr>
          <a:xfrm>
            <a:off x="7470832" y="3131352"/>
            <a:ext cx="7388166" cy="443711"/>
          </a:xfrm>
          <a:prstGeom prst="rect">
            <a:avLst/>
          </a:prstGeom>
        </p:spPr>
        <p:txBody>
          <a:bodyPr vert="horz" wrap="square" lIns="0" tIns="12700" rIns="0" bIns="0" rtlCol="0">
            <a:spAutoFit/>
          </a:bodyPr>
          <a:lstStyle/>
          <a:p>
            <a:pPr marL="12700">
              <a:lnSpc>
                <a:spcPct val="100000"/>
              </a:lnSpc>
              <a:spcBef>
                <a:spcPts val="100"/>
              </a:spcBef>
            </a:pPr>
            <a:r>
              <a:rPr lang="en-US" sz="2800" b="1" spc="-90" dirty="0">
                <a:solidFill>
                  <a:srgbClr val="008037"/>
                </a:solidFill>
                <a:latin typeface="Roboto"/>
                <a:cs typeface="Roboto"/>
              </a:rPr>
              <a:t>Risk response planning and mitigation strategies</a:t>
            </a:r>
            <a:endParaRPr sz="2800" dirty="0">
              <a:latin typeface="Roboto"/>
              <a:cs typeface="Roboto"/>
            </a:endParaRPr>
          </a:p>
        </p:txBody>
      </p:sp>
      <p:grpSp>
        <p:nvGrpSpPr>
          <p:cNvPr id="17" name="object 17"/>
          <p:cNvGrpSpPr/>
          <p:nvPr/>
        </p:nvGrpSpPr>
        <p:grpSpPr>
          <a:xfrm>
            <a:off x="6305234" y="4118059"/>
            <a:ext cx="876300" cy="876300"/>
            <a:chOff x="6305234" y="4118059"/>
            <a:chExt cx="876300" cy="876300"/>
          </a:xfrm>
        </p:grpSpPr>
        <p:pic>
          <p:nvPicPr>
            <p:cNvPr id="18" name="object 18"/>
            <p:cNvPicPr/>
            <p:nvPr/>
          </p:nvPicPr>
          <p:blipFill>
            <a:blip r:embed="rId2" cstate="print"/>
            <a:stretch>
              <a:fillRect/>
            </a:stretch>
          </p:blipFill>
          <p:spPr>
            <a:xfrm>
              <a:off x="6305234" y="4118059"/>
              <a:ext cx="875835" cy="875835"/>
            </a:xfrm>
            <a:prstGeom prst="rect">
              <a:avLst/>
            </a:prstGeom>
          </p:spPr>
        </p:pic>
        <p:sp>
          <p:nvSpPr>
            <p:cNvPr id="19" name="object 19"/>
            <p:cNvSpPr/>
            <p:nvPr/>
          </p:nvSpPr>
          <p:spPr>
            <a:xfrm>
              <a:off x="6453160" y="4265439"/>
              <a:ext cx="577850" cy="577850"/>
            </a:xfrm>
            <a:custGeom>
              <a:avLst/>
              <a:gdLst/>
              <a:ahLst/>
              <a:cxnLst/>
              <a:rect l="l" t="t" r="r" b="b"/>
              <a:pathLst>
                <a:path w="577850" h="577850">
                  <a:moveTo>
                    <a:pt x="288851" y="577698"/>
                  </a:moveTo>
                  <a:lnTo>
                    <a:pt x="241996" y="573918"/>
                  </a:lnTo>
                  <a:lnTo>
                    <a:pt x="197550" y="562973"/>
                  </a:lnTo>
                  <a:lnTo>
                    <a:pt x="156106" y="545458"/>
                  </a:lnTo>
                  <a:lnTo>
                    <a:pt x="118258" y="521967"/>
                  </a:lnTo>
                  <a:lnTo>
                    <a:pt x="84602" y="493096"/>
                  </a:lnTo>
                  <a:lnTo>
                    <a:pt x="55731" y="459440"/>
                  </a:lnTo>
                  <a:lnTo>
                    <a:pt x="32240" y="421592"/>
                  </a:lnTo>
                  <a:lnTo>
                    <a:pt x="14725" y="380148"/>
                  </a:lnTo>
                  <a:lnTo>
                    <a:pt x="3780" y="335702"/>
                  </a:lnTo>
                  <a:lnTo>
                    <a:pt x="0" y="288851"/>
                  </a:lnTo>
                  <a:lnTo>
                    <a:pt x="3780" y="241996"/>
                  </a:lnTo>
                  <a:lnTo>
                    <a:pt x="14725" y="197550"/>
                  </a:lnTo>
                  <a:lnTo>
                    <a:pt x="32240" y="156106"/>
                  </a:lnTo>
                  <a:lnTo>
                    <a:pt x="55731" y="118258"/>
                  </a:lnTo>
                  <a:lnTo>
                    <a:pt x="84602" y="84602"/>
                  </a:lnTo>
                  <a:lnTo>
                    <a:pt x="118258" y="55731"/>
                  </a:lnTo>
                  <a:lnTo>
                    <a:pt x="156106" y="32240"/>
                  </a:lnTo>
                  <a:lnTo>
                    <a:pt x="197550" y="14725"/>
                  </a:lnTo>
                  <a:lnTo>
                    <a:pt x="241996" y="3780"/>
                  </a:lnTo>
                  <a:lnTo>
                    <a:pt x="288849" y="0"/>
                  </a:lnTo>
                  <a:lnTo>
                    <a:pt x="335702" y="3780"/>
                  </a:lnTo>
                  <a:lnTo>
                    <a:pt x="380148" y="14725"/>
                  </a:lnTo>
                  <a:lnTo>
                    <a:pt x="421592" y="32240"/>
                  </a:lnTo>
                  <a:lnTo>
                    <a:pt x="459440" y="55731"/>
                  </a:lnTo>
                  <a:lnTo>
                    <a:pt x="493096" y="84602"/>
                  </a:lnTo>
                  <a:lnTo>
                    <a:pt x="521967" y="118258"/>
                  </a:lnTo>
                  <a:lnTo>
                    <a:pt x="545458" y="156106"/>
                  </a:lnTo>
                  <a:lnTo>
                    <a:pt x="562973" y="197550"/>
                  </a:lnTo>
                  <a:lnTo>
                    <a:pt x="573918" y="241996"/>
                  </a:lnTo>
                  <a:lnTo>
                    <a:pt x="577698" y="288847"/>
                  </a:lnTo>
                  <a:lnTo>
                    <a:pt x="573918" y="335702"/>
                  </a:lnTo>
                  <a:lnTo>
                    <a:pt x="562973" y="380148"/>
                  </a:lnTo>
                  <a:lnTo>
                    <a:pt x="545458" y="421592"/>
                  </a:lnTo>
                  <a:lnTo>
                    <a:pt x="521967" y="459440"/>
                  </a:lnTo>
                  <a:lnTo>
                    <a:pt x="493096" y="493096"/>
                  </a:lnTo>
                  <a:lnTo>
                    <a:pt x="459440" y="521967"/>
                  </a:lnTo>
                  <a:lnTo>
                    <a:pt x="421592" y="545458"/>
                  </a:lnTo>
                  <a:lnTo>
                    <a:pt x="380148" y="562973"/>
                  </a:lnTo>
                  <a:lnTo>
                    <a:pt x="335702" y="573918"/>
                  </a:lnTo>
                  <a:lnTo>
                    <a:pt x="288851" y="577698"/>
                  </a:lnTo>
                  <a:close/>
                </a:path>
              </a:pathLst>
            </a:custGeom>
            <a:solidFill>
              <a:srgbClr val="7DD957"/>
            </a:solidFill>
          </p:spPr>
          <p:txBody>
            <a:bodyPr wrap="square" lIns="0" tIns="0" rIns="0" bIns="0" rtlCol="0"/>
            <a:lstStyle/>
            <a:p>
              <a:endParaRPr/>
            </a:p>
          </p:txBody>
        </p:sp>
      </p:grpSp>
      <p:sp>
        <p:nvSpPr>
          <p:cNvPr id="20" name="object 20"/>
          <p:cNvSpPr txBox="1"/>
          <p:nvPr/>
        </p:nvSpPr>
        <p:spPr>
          <a:xfrm>
            <a:off x="7470833" y="4241934"/>
            <a:ext cx="6854766" cy="443711"/>
          </a:xfrm>
          <a:prstGeom prst="rect">
            <a:avLst/>
          </a:prstGeom>
        </p:spPr>
        <p:txBody>
          <a:bodyPr vert="horz" wrap="square" lIns="0" tIns="12700" rIns="0" bIns="0" rtlCol="0">
            <a:spAutoFit/>
          </a:bodyPr>
          <a:lstStyle/>
          <a:p>
            <a:pPr marL="12700">
              <a:lnSpc>
                <a:spcPct val="100000"/>
              </a:lnSpc>
              <a:spcBef>
                <a:spcPts val="100"/>
              </a:spcBef>
            </a:pPr>
            <a:r>
              <a:rPr lang="en-US" sz="2800" b="1" spc="15" dirty="0">
                <a:solidFill>
                  <a:srgbClr val="008037"/>
                </a:solidFill>
                <a:latin typeface="Roboto"/>
                <a:cs typeface="Roboto"/>
              </a:rPr>
              <a:t>Risk Monitoring and control</a:t>
            </a:r>
            <a:endParaRPr sz="2800" dirty="0">
              <a:latin typeface="Roboto"/>
              <a:cs typeface="Roboto"/>
            </a:endParaRPr>
          </a:p>
        </p:txBody>
      </p:sp>
      <p:sp>
        <p:nvSpPr>
          <p:cNvPr id="33" name="object 33"/>
          <p:cNvSpPr txBox="1"/>
          <p:nvPr/>
        </p:nvSpPr>
        <p:spPr>
          <a:xfrm>
            <a:off x="7470832" y="905246"/>
            <a:ext cx="6854767" cy="443711"/>
          </a:xfrm>
          <a:prstGeom prst="rect">
            <a:avLst/>
          </a:prstGeom>
        </p:spPr>
        <p:txBody>
          <a:bodyPr vert="horz" wrap="square" lIns="0" tIns="12700" rIns="0" bIns="0" rtlCol="0">
            <a:spAutoFit/>
          </a:bodyPr>
          <a:lstStyle/>
          <a:p>
            <a:pPr marL="12700">
              <a:lnSpc>
                <a:spcPct val="100000"/>
              </a:lnSpc>
              <a:spcBef>
                <a:spcPts val="100"/>
              </a:spcBef>
            </a:pPr>
            <a:r>
              <a:rPr lang="en-US" sz="2800" b="1" spc="20" dirty="0">
                <a:solidFill>
                  <a:srgbClr val="008037"/>
                </a:solidFill>
                <a:latin typeface="Roboto"/>
                <a:cs typeface="Roboto"/>
              </a:rPr>
              <a:t>Introduction to Risk Management</a:t>
            </a:r>
            <a:endParaRPr lang="en-US" sz="2800" dirty="0">
              <a:latin typeface="Roboto"/>
              <a:cs typeface="Roboto"/>
            </a:endParaRPr>
          </a:p>
        </p:txBody>
      </p:sp>
    </p:spTree>
    <p:extLst>
      <p:ext uri="{BB962C8B-B14F-4D97-AF65-F5344CB8AC3E}">
        <p14:creationId xmlns:p14="http://schemas.microsoft.com/office/powerpoint/2010/main" val="393216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3952364"/>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Introduction to Planning and Estimation</a:t>
            </a:r>
            <a:endParaRPr spc="20" dirty="0">
              <a:solidFill>
                <a:srgbClr val="FFFFFF"/>
              </a:solidFill>
            </a:endParaRPr>
          </a:p>
        </p:txBody>
      </p:sp>
      <p:grpSp>
        <p:nvGrpSpPr>
          <p:cNvPr id="5" name="object 5"/>
          <p:cNvGrpSpPr/>
          <p:nvPr/>
        </p:nvGrpSpPr>
        <p:grpSpPr>
          <a:xfrm>
            <a:off x="7095893" y="18669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a:p>
          </p:txBody>
        </p:sp>
      </p:grpSp>
      <p:sp>
        <p:nvSpPr>
          <p:cNvPr id="17" name="object 17"/>
          <p:cNvSpPr txBox="1"/>
          <p:nvPr/>
        </p:nvSpPr>
        <p:spPr>
          <a:xfrm>
            <a:off x="8299392" y="1420640"/>
            <a:ext cx="9607608" cy="7366119"/>
          </a:xfrm>
          <a:prstGeom prst="rect">
            <a:avLst/>
          </a:prstGeom>
        </p:spPr>
        <p:txBody>
          <a:bodyPr vert="horz" wrap="square" lIns="0" tIns="223520" rIns="0" bIns="0" rtlCol="0">
            <a:spAutoFit/>
          </a:bodyPr>
          <a:lstStyle/>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Planning and estimation are critical components of project management. The process of planning involves defining project goals, creating a roadmap to achieve those goals, and identifying the necessary resources to execute the plan. Estimation involves predicting the time, cost, and resources required to complete each task in the project plan.</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Effective planning and estimation are essential for project success. By creating a clear and comprehensive plan, project managers can ensure that all team members understand the project's objectives and know what is expected of them. Accurate estimation helps project managers allocate resources effectively, manage project timelines, and ensure that the project is completed on time and within budget.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What is Planning and Estimation?</a:t>
            </a:r>
            <a:endParaRPr spc="20" dirty="0">
              <a:solidFill>
                <a:srgbClr val="FFFFFF"/>
              </a:solidFill>
            </a:endParaRPr>
          </a:p>
        </p:txBody>
      </p:sp>
      <p:grpSp>
        <p:nvGrpSpPr>
          <p:cNvPr id="5" name="object 5"/>
          <p:cNvGrpSpPr/>
          <p:nvPr/>
        </p:nvGrpSpPr>
        <p:grpSpPr>
          <a:xfrm>
            <a:off x="6932424" y="43757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944744" y="190500"/>
            <a:ext cx="9886976" cy="3580467"/>
          </a:xfrm>
          <a:prstGeom prst="rect">
            <a:avLst/>
          </a:prstGeom>
        </p:spPr>
        <p:txBody>
          <a:bodyPr vert="horz" wrap="square" lIns="0" tIns="223520" rIns="0" bIns="0" rtlCol="0">
            <a:spAutoFit/>
          </a:bodyPr>
          <a:lstStyle/>
          <a:p>
            <a:pPr algn="l">
              <a:lnSpc>
                <a:spcPct val="150000"/>
              </a:lnSpc>
            </a:pPr>
            <a:r>
              <a:rPr lang="en-US" sz="28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Definition of project planning and Estimation: </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Project planning involves defining project goals, creating a roadmap to achieve those goals, and identifying the necessary resources to execute the plan. Scheduling involves breaking down the project plan into specific tasks and assigning timeframes to each task.</a:t>
            </a:r>
          </a:p>
          <a:p>
            <a:pPr marL="342900" indent="-342900" algn="just">
              <a:lnSpc>
                <a:spcPct val="150000"/>
              </a:lnSpc>
              <a:buFont typeface="Arial" panose="020B0604020202020204" pitchFamily="34" charset="0"/>
              <a:buChar char="•"/>
            </a:pP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grpSp>
        <p:nvGrpSpPr>
          <p:cNvPr id="4" name="object 5">
            <a:extLst>
              <a:ext uri="{FF2B5EF4-FFF2-40B4-BE49-F238E27FC236}">
                <a16:creationId xmlns:a16="http://schemas.microsoft.com/office/drawing/2014/main" id="{FC416FD7-CAC4-D45F-FCEC-1841DF53078D}"/>
              </a:ext>
            </a:extLst>
          </p:cNvPr>
          <p:cNvGrpSpPr/>
          <p:nvPr/>
        </p:nvGrpSpPr>
        <p:grpSpPr>
          <a:xfrm>
            <a:off x="6834506" y="4368741"/>
            <a:ext cx="876300" cy="876300"/>
            <a:chOff x="7133794" y="1507578"/>
            <a:chExt cx="876300" cy="876300"/>
          </a:xfrm>
        </p:grpSpPr>
        <p:pic>
          <p:nvPicPr>
            <p:cNvPr id="8" name="object 6">
              <a:extLst>
                <a:ext uri="{FF2B5EF4-FFF2-40B4-BE49-F238E27FC236}">
                  <a16:creationId xmlns:a16="http://schemas.microsoft.com/office/drawing/2014/main" id="{43AD202C-0741-E428-3877-78FC6F937394}"/>
                </a:ext>
              </a:extLst>
            </p:cNvPr>
            <p:cNvPicPr/>
            <p:nvPr/>
          </p:nvPicPr>
          <p:blipFill>
            <a:blip r:embed="rId2" cstate="print"/>
            <a:stretch>
              <a:fillRect/>
            </a:stretch>
          </p:blipFill>
          <p:spPr>
            <a:xfrm>
              <a:off x="7133794" y="1507578"/>
              <a:ext cx="875835" cy="875835"/>
            </a:xfrm>
            <a:prstGeom prst="rect">
              <a:avLst/>
            </a:prstGeom>
          </p:spPr>
        </p:pic>
        <p:sp>
          <p:nvSpPr>
            <p:cNvPr id="9" name="object 7">
              <a:extLst>
                <a:ext uri="{FF2B5EF4-FFF2-40B4-BE49-F238E27FC236}">
                  <a16:creationId xmlns:a16="http://schemas.microsoft.com/office/drawing/2014/main" id="{C1A57573-4A00-4978-CD14-24EB36C6C50D}"/>
                </a:ext>
              </a:extLst>
            </p:cNvPr>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a:p>
          </p:txBody>
        </p:sp>
      </p:grpSp>
      <p:sp>
        <p:nvSpPr>
          <p:cNvPr id="10" name="object 19">
            <a:extLst>
              <a:ext uri="{FF2B5EF4-FFF2-40B4-BE49-F238E27FC236}">
                <a16:creationId xmlns:a16="http://schemas.microsoft.com/office/drawing/2014/main" id="{776A6433-AF5A-8568-25AF-05EB8965522B}"/>
              </a:ext>
            </a:extLst>
          </p:cNvPr>
          <p:cNvSpPr txBox="1"/>
          <p:nvPr/>
        </p:nvSpPr>
        <p:spPr>
          <a:xfrm>
            <a:off x="7944744" y="4259024"/>
            <a:ext cx="9886976" cy="3026470"/>
          </a:xfrm>
          <a:prstGeom prst="rect">
            <a:avLst/>
          </a:prstGeom>
        </p:spPr>
        <p:txBody>
          <a:bodyPr vert="horz" wrap="square" lIns="0" tIns="223520" rIns="0" bIns="0" rtlCol="0">
            <a:spAutoFit/>
          </a:bodyPr>
          <a:lstStyle/>
          <a:p>
            <a:pPr algn="l">
              <a:lnSpc>
                <a:spcPct val="150000"/>
              </a:lnSpc>
            </a:pPr>
            <a:r>
              <a:rPr lang="en-US" sz="28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Importance of project planning and Estimation: </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Project planning and scheduling helps to ensure that a project is completed on time, within budget, and meets the objectives of stakeholders. It also helps to identify and mitigate risks that could impact the project's success.</a:t>
            </a:r>
          </a:p>
        </p:txBody>
      </p:sp>
    </p:spTree>
    <p:extLst>
      <p:ext uri="{BB962C8B-B14F-4D97-AF65-F5344CB8AC3E}">
        <p14:creationId xmlns:p14="http://schemas.microsoft.com/office/powerpoint/2010/main" val="343875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3952364"/>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Work Break Down Structure (WBS)</a:t>
            </a:r>
            <a:endParaRPr spc="20" dirty="0">
              <a:solidFill>
                <a:srgbClr val="FFFFFF"/>
              </a:solidFill>
            </a:endParaRPr>
          </a:p>
        </p:txBody>
      </p:sp>
      <p:grpSp>
        <p:nvGrpSpPr>
          <p:cNvPr id="5" name="object 5"/>
          <p:cNvGrpSpPr/>
          <p:nvPr/>
        </p:nvGrpSpPr>
        <p:grpSpPr>
          <a:xfrm>
            <a:off x="6932424" y="43757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944744" y="190500"/>
            <a:ext cx="9886976" cy="5396349"/>
          </a:xfrm>
          <a:prstGeom prst="rect">
            <a:avLst/>
          </a:prstGeom>
        </p:spPr>
        <p:txBody>
          <a:bodyPr vert="horz" wrap="square" lIns="0" tIns="223520" rIns="0" bIns="0" rtlCol="0">
            <a:spAutoFit/>
          </a:bodyPr>
          <a:lstStyle/>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Definition: </a:t>
            </a:r>
            <a:r>
              <a:rPr lang="en-US" sz="2400" b="0" i="0" dirty="0">
                <a:effectLst/>
                <a:latin typeface="Roboto" panose="02000000000000000000" pitchFamily="2" charset="0"/>
                <a:ea typeface="Roboto" panose="02000000000000000000" pitchFamily="2" charset="0"/>
                <a:cs typeface="Roboto" panose="02000000000000000000" pitchFamily="2" charset="0"/>
              </a:rPr>
              <a:t>A hierarchical decomposition of the project into smaller, manageable components.</a:t>
            </a:r>
          </a:p>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Purpose: </a:t>
            </a:r>
            <a:r>
              <a:rPr lang="en-US" sz="2400" b="0" i="0" dirty="0">
                <a:effectLst/>
                <a:latin typeface="Roboto" panose="02000000000000000000" pitchFamily="2" charset="0"/>
                <a:ea typeface="Roboto" panose="02000000000000000000" pitchFamily="2" charset="0"/>
                <a:cs typeface="Roboto" panose="02000000000000000000" pitchFamily="2" charset="0"/>
              </a:rPr>
              <a:t>Helps to organize and define the scope of the project, identify tasks and responsibilities, and facilitate accurate estimation of time and resources.</a:t>
            </a:r>
          </a:p>
          <a:p>
            <a:pPr marL="342900" indent="-342900" algn="just">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Benefits: </a:t>
            </a:r>
            <a:r>
              <a:rPr lang="en-US" sz="2400" b="0" i="0" dirty="0">
                <a:effectLst/>
                <a:latin typeface="Roboto" panose="02000000000000000000" pitchFamily="2" charset="0"/>
                <a:ea typeface="Roboto" panose="02000000000000000000" pitchFamily="2" charset="0"/>
                <a:cs typeface="Roboto" panose="02000000000000000000" pitchFamily="2" charset="0"/>
              </a:rPr>
              <a:t>Enables better project management, communication, and tracking of progress, as well as identification of potential risks and issues.</a:t>
            </a:r>
          </a:p>
          <a:p>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object 17">
            <a:extLst>
              <a:ext uri="{FF2B5EF4-FFF2-40B4-BE49-F238E27FC236}">
                <a16:creationId xmlns:a16="http://schemas.microsoft.com/office/drawing/2014/main" id="{1D96B250-D450-14A1-39AD-245D671CBC16}"/>
              </a:ext>
            </a:extLst>
          </p:cNvPr>
          <p:cNvSpPr txBox="1"/>
          <p:nvPr/>
        </p:nvSpPr>
        <p:spPr>
          <a:xfrm>
            <a:off x="7944744" y="4914900"/>
            <a:ext cx="9886976" cy="4934684"/>
          </a:xfrm>
          <a:prstGeom prst="rect">
            <a:avLst/>
          </a:prstGeom>
        </p:spPr>
        <p:txBody>
          <a:bodyPr vert="horz" wrap="square" lIns="0" tIns="223520" rIns="0" bIns="0" rtlCol="0">
            <a:spAutoFit/>
          </a:bodyPr>
          <a:lstStyle/>
          <a:p>
            <a:pPr algn="l">
              <a:lnSpc>
                <a:spcPct val="150000"/>
              </a:lnSpc>
            </a:pPr>
            <a:r>
              <a:rPr lang="en-US" sz="28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Creating a WBS</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Step 1: Define the project scope and objectives</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Step 2: Identify the major deliverables or end products</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Step 3: Break down each deliverable into smaller components or work packages</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Step 4: Assign each work package to a responsible person or team</a:t>
            </a:r>
          </a:p>
          <a:p>
            <a:pPr marL="342900" indent="-3429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Step 5: Organize the work packages into a hierarchical structure</a:t>
            </a:r>
          </a:p>
          <a:p>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grpSp>
        <p:nvGrpSpPr>
          <p:cNvPr id="8" name="object 5">
            <a:extLst>
              <a:ext uri="{FF2B5EF4-FFF2-40B4-BE49-F238E27FC236}">
                <a16:creationId xmlns:a16="http://schemas.microsoft.com/office/drawing/2014/main" id="{46D91485-BAD0-4E28-3ED1-FE81217C7DF1}"/>
              </a:ext>
            </a:extLst>
          </p:cNvPr>
          <p:cNvGrpSpPr/>
          <p:nvPr/>
        </p:nvGrpSpPr>
        <p:grpSpPr>
          <a:xfrm>
            <a:off x="6931125" y="5143500"/>
            <a:ext cx="876300" cy="876300"/>
            <a:chOff x="7133794" y="1507578"/>
            <a:chExt cx="876300" cy="876300"/>
          </a:xfrm>
        </p:grpSpPr>
        <p:pic>
          <p:nvPicPr>
            <p:cNvPr id="9" name="object 6">
              <a:extLst>
                <a:ext uri="{FF2B5EF4-FFF2-40B4-BE49-F238E27FC236}">
                  <a16:creationId xmlns:a16="http://schemas.microsoft.com/office/drawing/2014/main" id="{7FDA2D2B-C06E-0A34-90EF-EA53DCC97B2A}"/>
                </a:ext>
              </a:extLst>
            </p:cNvPr>
            <p:cNvPicPr/>
            <p:nvPr/>
          </p:nvPicPr>
          <p:blipFill>
            <a:blip r:embed="rId2" cstate="print"/>
            <a:stretch>
              <a:fillRect/>
            </a:stretch>
          </p:blipFill>
          <p:spPr>
            <a:xfrm>
              <a:off x="7133794" y="1507578"/>
              <a:ext cx="875835" cy="875835"/>
            </a:xfrm>
            <a:prstGeom prst="rect">
              <a:avLst/>
            </a:prstGeom>
          </p:spPr>
        </p:pic>
        <p:sp>
          <p:nvSpPr>
            <p:cNvPr id="10" name="object 7">
              <a:extLst>
                <a:ext uri="{FF2B5EF4-FFF2-40B4-BE49-F238E27FC236}">
                  <a16:creationId xmlns:a16="http://schemas.microsoft.com/office/drawing/2014/main" id="{5EAA4E44-454E-4A2E-B3A9-A758907A3DCD}"/>
                </a:ext>
              </a:extLst>
            </p:cNvPr>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Tree>
    <p:extLst>
      <p:ext uri="{BB962C8B-B14F-4D97-AF65-F5344CB8AC3E}">
        <p14:creationId xmlns:p14="http://schemas.microsoft.com/office/powerpoint/2010/main" val="8051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3952364"/>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Work Break Down Structure (WBS)</a:t>
            </a:r>
            <a:endParaRPr spc="20" dirty="0">
              <a:solidFill>
                <a:srgbClr val="FFFFFF"/>
              </a:solidFill>
            </a:endParaRPr>
          </a:p>
        </p:txBody>
      </p:sp>
      <p:grpSp>
        <p:nvGrpSpPr>
          <p:cNvPr id="5" name="object 5"/>
          <p:cNvGrpSpPr/>
          <p:nvPr/>
        </p:nvGrpSpPr>
        <p:grpSpPr>
          <a:xfrm>
            <a:off x="6932424" y="43757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944744" y="190500"/>
            <a:ext cx="9886976" cy="1610697"/>
          </a:xfrm>
          <a:prstGeom prst="rect">
            <a:avLst/>
          </a:prstGeom>
        </p:spPr>
        <p:txBody>
          <a:bodyPr vert="horz" wrap="square" lIns="0" tIns="223520" rIns="0" bIns="0" rtlCol="0">
            <a:spAutoFit/>
          </a:bodyPr>
          <a:lstStyle/>
          <a:p>
            <a:pPr>
              <a:lnSpc>
                <a:spcPct val="150000"/>
              </a:lnSpc>
            </a:pPr>
            <a:r>
              <a:rPr lang="en-US" sz="2800" b="1" dirty="0">
                <a:solidFill>
                  <a:srgbClr val="00B050"/>
                </a:solidFill>
                <a:latin typeface="Roboto" panose="02000000000000000000" pitchFamily="2" charset="0"/>
                <a:ea typeface="Roboto" panose="02000000000000000000" pitchFamily="2" charset="0"/>
                <a:cs typeface="Roboto" panose="02000000000000000000" pitchFamily="2" charset="0"/>
              </a:rPr>
              <a:t>Examples:</a:t>
            </a:r>
          </a:p>
          <a:p>
            <a:r>
              <a:rPr lang="en-US" sz="2400" dirty="0">
                <a:latin typeface="Roboto" panose="02000000000000000000" pitchFamily="2" charset="0"/>
                <a:ea typeface="Roboto" panose="02000000000000000000" pitchFamily="2" charset="0"/>
                <a:cs typeface="Roboto" panose="02000000000000000000" pitchFamily="2" charset="0"/>
              </a:rPr>
              <a:t>Let’s Look a Sample WBS</a:t>
            </a:r>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object 17">
            <a:extLst>
              <a:ext uri="{FF2B5EF4-FFF2-40B4-BE49-F238E27FC236}">
                <a16:creationId xmlns:a16="http://schemas.microsoft.com/office/drawing/2014/main" id="{1D96B250-D450-14A1-39AD-245D671CBC16}"/>
              </a:ext>
            </a:extLst>
          </p:cNvPr>
          <p:cNvSpPr txBox="1"/>
          <p:nvPr/>
        </p:nvSpPr>
        <p:spPr>
          <a:xfrm>
            <a:off x="7926440" y="3771900"/>
            <a:ext cx="9886976" cy="6381234"/>
          </a:xfrm>
          <a:prstGeom prst="rect">
            <a:avLst/>
          </a:prstGeom>
        </p:spPr>
        <p:txBody>
          <a:bodyPr vert="horz" wrap="square" lIns="0" tIns="223520" rIns="0" bIns="0" rtlCol="0">
            <a:spAutoFit/>
          </a:bodyPr>
          <a:lstStyle/>
          <a:p>
            <a:pPr algn="l"/>
            <a:r>
              <a:rPr lang="en-US" sz="28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Benefits of Using a WBS</a:t>
            </a:r>
          </a:p>
          <a:p>
            <a:pPr marL="457200" indent="-4572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Provides a clear and organized view of project scope and objectives.</a:t>
            </a:r>
          </a:p>
          <a:p>
            <a:pPr marL="457200" indent="-4572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Facilitates accurate estimation of time and resources required for each task.</a:t>
            </a:r>
          </a:p>
          <a:p>
            <a:pPr marL="457200" indent="-4572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Enables better tracking of progress and identification of potential issues or risks.</a:t>
            </a:r>
          </a:p>
          <a:p>
            <a:pPr marL="457200" indent="-4572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Helps to ensure that all necessary tasks are completed, and nothing is overlooked.</a:t>
            </a:r>
          </a:p>
          <a:p>
            <a:pPr marL="457200" indent="-457200" algn="l">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Enhances communication and collaboration among team members and stakeholders.</a:t>
            </a:r>
          </a:p>
          <a:p>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grpSp>
        <p:nvGrpSpPr>
          <p:cNvPr id="8" name="object 5">
            <a:extLst>
              <a:ext uri="{FF2B5EF4-FFF2-40B4-BE49-F238E27FC236}">
                <a16:creationId xmlns:a16="http://schemas.microsoft.com/office/drawing/2014/main" id="{46D91485-BAD0-4E28-3ED1-FE81217C7DF1}"/>
              </a:ext>
            </a:extLst>
          </p:cNvPr>
          <p:cNvGrpSpPr/>
          <p:nvPr/>
        </p:nvGrpSpPr>
        <p:grpSpPr>
          <a:xfrm>
            <a:off x="6834506" y="3924300"/>
            <a:ext cx="876300" cy="876300"/>
            <a:chOff x="7133794" y="1507578"/>
            <a:chExt cx="876300" cy="876300"/>
          </a:xfrm>
        </p:grpSpPr>
        <p:pic>
          <p:nvPicPr>
            <p:cNvPr id="9" name="object 6">
              <a:extLst>
                <a:ext uri="{FF2B5EF4-FFF2-40B4-BE49-F238E27FC236}">
                  <a16:creationId xmlns:a16="http://schemas.microsoft.com/office/drawing/2014/main" id="{7FDA2D2B-C06E-0A34-90EF-EA53DCC97B2A}"/>
                </a:ext>
              </a:extLst>
            </p:cNvPr>
            <p:cNvPicPr/>
            <p:nvPr/>
          </p:nvPicPr>
          <p:blipFill>
            <a:blip r:embed="rId2" cstate="print"/>
            <a:stretch>
              <a:fillRect/>
            </a:stretch>
          </p:blipFill>
          <p:spPr>
            <a:xfrm>
              <a:off x="7133794" y="1507578"/>
              <a:ext cx="875835" cy="875835"/>
            </a:xfrm>
            <a:prstGeom prst="rect">
              <a:avLst/>
            </a:prstGeom>
          </p:spPr>
        </p:pic>
        <p:sp>
          <p:nvSpPr>
            <p:cNvPr id="10" name="object 7">
              <a:extLst>
                <a:ext uri="{FF2B5EF4-FFF2-40B4-BE49-F238E27FC236}">
                  <a16:creationId xmlns:a16="http://schemas.microsoft.com/office/drawing/2014/main" id="{5EAA4E44-454E-4A2E-B3A9-A758907A3DCD}"/>
                </a:ext>
              </a:extLst>
            </p:cNvPr>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Tree>
    <p:extLst>
      <p:ext uri="{BB962C8B-B14F-4D97-AF65-F5344CB8AC3E}">
        <p14:creationId xmlns:p14="http://schemas.microsoft.com/office/powerpoint/2010/main" val="235146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99770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Gantt Charts</a:t>
            </a:r>
            <a:endParaRPr spc="20" dirty="0">
              <a:solidFill>
                <a:srgbClr val="FFFFFF"/>
              </a:solidFill>
            </a:endParaRPr>
          </a:p>
        </p:txBody>
      </p:sp>
      <p:grpSp>
        <p:nvGrpSpPr>
          <p:cNvPr id="5" name="object 5"/>
          <p:cNvGrpSpPr/>
          <p:nvPr/>
        </p:nvGrpSpPr>
        <p:grpSpPr>
          <a:xfrm>
            <a:off x="6907485" y="5715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94866" y="342900"/>
            <a:ext cx="9886976" cy="9274334"/>
          </a:xfrm>
          <a:prstGeom prst="rect">
            <a:avLst/>
          </a:prstGeom>
        </p:spPr>
        <p:txBody>
          <a:bodyPr vert="horz" wrap="square" lIns="0" tIns="223520" rIns="0" bIns="0" rtlCol="0">
            <a:spAutoFit/>
          </a:bodyPr>
          <a:lstStyle/>
          <a:p>
            <a:pPr algn="l">
              <a:lnSpc>
                <a:spcPct val="150000"/>
              </a:lnSpc>
            </a:pPr>
            <a:r>
              <a:rPr lang="en-US" sz="2400" b="0" i="0" dirty="0">
                <a:effectLst/>
                <a:latin typeface="Roboto" panose="02000000000000000000" pitchFamily="2" charset="0"/>
                <a:ea typeface="Roboto" panose="02000000000000000000" pitchFamily="2" charset="0"/>
                <a:cs typeface="Roboto" panose="02000000000000000000" pitchFamily="2" charset="0"/>
              </a:rPr>
              <a:t>Gantt charts are a visual representation of a project schedule. They show the start and end dates of each task in the project and how they overlap with each other. The chart can help project managers and team members track progress, identify dependencies and potential delays, and adjust the schedule accordingly.</a:t>
            </a:r>
          </a:p>
          <a:p>
            <a:pPr algn="l">
              <a:lnSpc>
                <a:spcPct val="150000"/>
              </a:lnSpc>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Some key features of Gantt charts include:</a:t>
            </a:r>
          </a:p>
          <a:p>
            <a:pPr marL="342900" indent="-342900" algn="l">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Task list: </a:t>
            </a:r>
            <a:r>
              <a:rPr lang="en-US" sz="2400" b="0" i="0" dirty="0">
                <a:effectLst/>
                <a:latin typeface="Roboto" panose="02000000000000000000" pitchFamily="2" charset="0"/>
                <a:ea typeface="Roboto" panose="02000000000000000000" pitchFamily="2" charset="0"/>
                <a:cs typeface="Roboto" panose="02000000000000000000" pitchFamily="2" charset="0"/>
              </a:rPr>
              <a:t>a list of all tasks in the project, including their start and end dates and any dependencies or constraints</a:t>
            </a:r>
          </a:p>
          <a:p>
            <a:pPr marL="342900" indent="-342900" algn="l">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Timeline:</a:t>
            </a:r>
            <a:r>
              <a:rPr lang="en-US" sz="2400" b="0" i="0" dirty="0">
                <a:effectLst/>
                <a:latin typeface="Roboto" panose="02000000000000000000" pitchFamily="2" charset="0"/>
                <a:ea typeface="Roboto" panose="02000000000000000000" pitchFamily="2" charset="0"/>
                <a:cs typeface="Roboto" panose="02000000000000000000" pitchFamily="2" charset="0"/>
              </a:rPr>
              <a:t> a horizontal bar chart showing the duration of each task and when it is scheduled to start and finish</a:t>
            </a:r>
          </a:p>
          <a:p>
            <a:pPr marL="342900" indent="-342900" algn="l">
              <a:lnSpc>
                <a:spcPct val="150000"/>
              </a:lnSpc>
              <a:buFont typeface="Arial" panose="020B0604020202020204" pitchFamily="34" charset="0"/>
              <a:buChar char="•"/>
            </a:pPr>
            <a:r>
              <a:rPr lang="en-US" sz="2400" b="1" i="0" dirty="0">
                <a:solidFill>
                  <a:srgbClr val="00B050"/>
                </a:solidFill>
                <a:effectLst/>
                <a:latin typeface="Roboto" panose="02000000000000000000" pitchFamily="2" charset="0"/>
                <a:ea typeface="Roboto" panose="02000000000000000000" pitchFamily="2" charset="0"/>
                <a:cs typeface="Roboto" panose="02000000000000000000" pitchFamily="2" charset="0"/>
              </a:rPr>
              <a:t>Milestones: </a:t>
            </a:r>
            <a:r>
              <a:rPr lang="en-US" sz="2400" b="0" i="0" dirty="0">
                <a:effectLst/>
                <a:latin typeface="Roboto" panose="02000000000000000000" pitchFamily="2" charset="0"/>
                <a:ea typeface="Roboto" panose="02000000000000000000" pitchFamily="2" charset="0"/>
                <a:cs typeface="Roboto" panose="02000000000000000000" pitchFamily="2" charset="0"/>
              </a:rPr>
              <a:t>important points in the project, such as project start or completion, that are marked on the chart</a:t>
            </a:r>
          </a:p>
          <a:p>
            <a:pPr algn="l">
              <a:lnSpc>
                <a:spcPct val="150000"/>
              </a:lnSpc>
            </a:pPr>
            <a:r>
              <a:rPr lang="en-US" sz="2400" b="0" i="0" dirty="0">
                <a:effectLst/>
                <a:latin typeface="Roboto" panose="02000000000000000000" pitchFamily="2" charset="0"/>
                <a:ea typeface="Roboto" panose="02000000000000000000" pitchFamily="2" charset="0"/>
                <a:cs typeface="Roboto" panose="02000000000000000000" pitchFamily="2" charset="0"/>
              </a:rPr>
              <a:t>Gantt charts are useful tools for project managers to communicate project timelines and status to stakeholders, and to monitor progress and adjust schedules as needed. Let’s Look at the examples…..</a:t>
            </a:r>
          </a:p>
          <a:p>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0257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6796405" cy="10287000"/>
          </a:xfrm>
          <a:custGeom>
            <a:avLst/>
            <a:gdLst/>
            <a:ahLst/>
            <a:cxnLst/>
            <a:rect l="l" t="t" r="r" b="b"/>
            <a:pathLst>
              <a:path w="6796405" h="10287000">
                <a:moveTo>
                  <a:pt x="6428212" y="10286998"/>
                </a:moveTo>
                <a:lnTo>
                  <a:pt x="0" y="10286998"/>
                </a:lnTo>
                <a:lnTo>
                  <a:pt x="0" y="0"/>
                </a:lnTo>
                <a:lnTo>
                  <a:pt x="6428204" y="0"/>
                </a:lnTo>
                <a:lnTo>
                  <a:pt x="6474261" y="2874"/>
                </a:lnTo>
                <a:lnTo>
                  <a:pt x="6518640" y="11264"/>
                </a:lnTo>
                <a:lnTo>
                  <a:pt x="6560990" y="24822"/>
                </a:lnTo>
                <a:lnTo>
                  <a:pt x="6600960" y="43199"/>
                </a:lnTo>
                <a:lnTo>
                  <a:pt x="6638203" y="66047"/>
                </a:lnTo>
                <a:lnTo>
                  <a:pt x="6672370" y="93016"/>
                </a:lnTo>
                <a:lnTo>
                  <a:pt x="6703112" y="123759"/>
                </a:lnTo>
                <a:lnTo>
                  <a:pt x="6730081" y="157926"/>
                </a:lnTo>
                <a:lnTo>
                  <a:pt x="6752929" y="195169"/>
                </a:lnTo>
                <a:lnTo>
                  <a:pt x="6771306" y="235139"/>
                </a:lnTo>
                <a:lnTo>
                  <a:pt x="6784864" y="277488"/>
                </a:lnTo>
                <a:lnTo>
                  <a:pt x="6793255" y="321868"/>
                </a:lnTo>
                <a:lnTo>
                  <a:pt x="6796129" y="367928"/>
                </a:lnTo>
                <a:lnTo>
                  <a:pt x="6796129" y="9919070"/>
                </a:lnTo>
                <a:lnTo>
                  <a:pt x="6793255" y="9965131"/>
                </a:lnTo>
                <a:lnTo>
                  <a:pt x="6784864" y="10009510"/>
                </a:lnTo>
                <a:lnTo>
                  <a:pt x="6771306" y="10051859"/>
                </a:lnTo>
                <a:lnTo>
                  <a:pt x="6752929" y="10091829"/>
                </a:lnTo>
                <a:lnTo>
                  <a:pt x="6730081" y="10129072"/>
                </a:lnTo>
                <a:lnTo>
                  <a:pt x="6703112" y="10163239"/>
                </a:lnTo>
                <a:lnTo>
                  <a:pt x="6672370" y="10193981"/>
                </a:lnTo>
                <a:lnTo>
                  <a:pt x="6638203" y="10220951"/>
                </a:lnTo>
                <a:lnTo>
                  <a:pt x="6600960" y="10243798"/>
                </a:lnTo>
                <a:lnTo>
                  <a:pt x="6560990" y="10262175"/>
                </a:lnTo>
                <a:lnTo>
                  <a:pt x="6518640" y="10275733"/>
                </a:lnTo>
                <a:lnTo>
                  <a:pt x="6474261" y="10284124"/>
                </a:lnTo>
                <a:lnTo>
                  <a:pt x="6428212" y="10286998"/>
                </a:lnTo>
                <a:close/>
              </a:path>
            </a:pathLst>
          </a:custGeom>
          <a:solidFill>
            <a:srgbClr val="7DD957"/>
          </a:solidFill>
        </p:spPr>
        <p:txBody>
          <a:bodyPr wrap="square" lIns="0" tIns="0" rIns="0" bIns="0" rtlCol="0"/>
          <a:lstStyle/>
          <a:p>
            <a:endParaRPr/>
          </a:p>
        </p:txBody>
      </p:sp>
      <p:sp>
        <p:nvSpPr>
          <p:cNvPr id="3" name="object 3"/>
          <p:cNvSpPr txBox="1">
            <a:spLocks noGrp="1"/>
          </p:cNvSpPr>
          <p:nvPr>
            <p:ph type="title"/>
          </p:nvPr>
        </p:nvSpPr>
        <p:spPr>
          <a:xfrm>
            <a:off x="914401" y="1679493"/>
            <a:ext cx="5334000" cy="2967479"/>
          </a:xfrm>
          <a:prstGeom prst="rect">
            <a:avLst/>
          </a:prstGeom>
        </p:spPr>
        <p:txBody>
          <a:bodyPr vert="horz" wrap="square" lIns="0" tIns="12700" rIns="0" bIns="0" rtlCol="0">
            <a:spAutoFit/>
          </a:bodyPr>
          <a:lstStyle/>
          <a:p>
            <a:pPr marL="12700">
              <a:lnSpc>
                <a:spcPct val="100000"/>
              </a:lnSpc>
              <a:spcBef>
                <a:spcPts val="100"/>
              </a:spcBef>
            </a:pPr>
            <a:r>
              <a:rPr lang="en-US" spc="55" dirty="0">
                <a:solidFill>
                  <a:srgbClr val="FFFFFF"/>
                </a:solidFill>
              </a:rPr>
              <a:t>Resource Allocation and Levelling</a:t>
            </a:r>
            <a:endParaRPr spc="20" dirty="0">
              <a:solidFill>
                <a:srgbClr val="FFFFFF"/>
              </a:solidFill>
            </a:endParaRPr>
          </a:p>
        </p:txBody>
      </p:sp>
      <p:grpSp>
        <p:nvGrpSpPr>
          <p:cNvPr id="5" name="object 5"/>
          <p:cNvGrpSpPr/>
          <p:nvPr/>
        </p:nvGrpSpPr>
        <p:grpSpPr>
          <a:xfrm>
            <a:off x="6833812" y="647700"/>
            <a:ext cx="876300" cy="876300"/>
            <a:chOff x="7133794" y="1507578"/>
            <a:chExt cx="876300" cy="876300"/>
          </a:xfrm>
        </p:grpSpPr>
        <p:pic>
          <p:nvPicPr>
            <p:cNvPr id="6" name="object 6"/>
            <p:cNvPicPr/>
            <p:nvPr/>
          </p:nvPicPr>
          <p:blipFill>
            <a:blip r:embed="rId2" cstate="print"/>
            <a:stretch>
              <a:fillRect/>
            </a:stretch>
          </p:blipFill>
          <p:spPr>
            <a:xfrm>
              <a:off x="7133794" y="1507578"/>
              <a:ext cx="875835" cy="875835"/>
            </a:xfrm>
            <a:prstGeom prst="rect">
              <a:avLst/>
            </a:prstGeom>
          </p:spPr>
        </p:pic>
        <p:sp>
          <p:nvSpPr>
            <p:cNvPr id="7" name="object 7"/>
            <p:cNvSpPr/>
            <p:nvPr/>
          </p:nvSpPr>
          <p:spPr>
            <a:xfrm>
              <a:off x="7281720" y="1654957"/>
              <a:ext cx="577850" cy="577850"/>
            </a:xfrm>
            <a:custGeom>
              <a:avLst/>
              <a:gdLst/>
              <a:ahLst/>
              <a:cxnLst/>
              <a:rect l="l" t="t" r="r" b="b"/>
              <a:pathLst>
                <a:path w="577850" h="577850">
                  <a:moveTo>
                    <a:pt x="288850" y="577699"/>
                  </a:moveTo>
                  <a:lnTo>
                    <a:pt x="241996" y="573918"/>
                  </a:lnTo>
                  <a:lnTo>
                    <a:pt x="197550" y="562973"/>
                  </a:lnTo>
                  <a:lnTo>
                    <a:pt x="156106" y="545458"/>
                  </a:lnTo>
                  <a:lnTo>
                    <a:pt x="118258" y="521967"/>
                  </a:lnTo>
                  <a:lnTo>
                    <a:pt x="84601" y="493097"/>
                  </a:lnTo>
                  <a:lnTo>
                    <a:pt x="55730" y="459440"/>
                  </a:lnTo>
                  <a:lnTo>
                    <a:pt x="32240" y="421592"/>
                  </a:lnTo>
                  <a:lnTo>
                    <a:pt x="14725" y="380148"/>
                  </a:lnTo>
                  <a:lnTo>
                    <a:pt x="3780" y="335702"/>
                  </a:lnTo>
                  <a:lnTo>
                    <a:pt x="0" y="288845"/>
                  </a:lnTo>
                  <a:lnTo>
                    <a:pt x="3780" y="241996"/>
                  </a:lnTo>
                  <a:lnTo>
                    <a:pt x="14725" y="197550"/>
                  </a:lnTo>
                  <a:lnTo>
                    <a:pt x="32240" y="156106"/>
                  </a:lnTo>
                  <a:lnTo>
                    <a:pt x="55730" y="118258"/>
                  </a:lnTo>
                  <a:lnTo>
                    <a:pt x="84601" y="84602"/>
                  </a:lnTo>
                  <a:lnTo>
                    <a:pt x="118258" y="55731"/>
                  </a:lnTo>
                  <a:lnTo>
                    <a:pt x="156106" y="32240"/>
                  </a:lnTo>
                  <a:lnTo>
                    <a:pt x="197550" y="14725"/>
                  </a:lnTo>
                  <a:lnTo>
                    <a:pt x="241996" y="3780"/>
                  </a:lnTo>
                  <a:lnTo>
                    <a:pt x="288848" y="0"/>
                  </a:lnTo>
                  <a:lnTo>
                    <a:pt x="335701" y="3780"/>
                  </a:lnTo>
                  <a:lnTo>
                    <a:pt x="380147" y="14725"/>
                  </a:lnTo>
                  <a:lnTo>
                    <a:pt x="421592" y="32240"/>
                  </a:lnTo>
                  <a:lnTo>
                    <a:pt x="459439" y="55731"/>
                  </a:lnTo>
                  <a:lnTo>
                    <a:pt x="493096" y="84602"/>
                  </a:lnTo>
                  <a:lnTo>
                    <a:pt x="521967" y="118258"/>
                  </a:lnTo>
                  <a:lnTo>
                    <a:pt x="545457" y="156106"/>
                  </a:lnTo>
                  <a:lnTo>
                    <a:pt x="562973" y="197550"/>
                  </a:lnTo>
                  <a:lnTo>
                    <a:pt x="573918" y="241996"/>
                  </a:lnTo>
                  <a:lnTo>
                    <a:pt x="577698" y="288849"/>
                  </a:lnTo>
                  <a:lnTo>
                    <a:pt x="573918" y="335702"/>
                  </a:lnTo>
                  <a:lnTo>
                    <a:pt x="562973" y="380148"/>
                  </a:lnTo>
                  <a:lnTo>
                    <a:pt x="545457" y="421592"/>
                  </a:lnTo>
                  <a:lnTo>
                    <a:pt x="521967" y="459440"/>
                  </a:lnTo>
                  <a:lnTo>
                    <a:pt x="493096" y="493097"/>
                  </a:lnTo>
                  <a:lnTo>
                    <a:pt x="459439" y="521967"/>
                  </a:lnTo>
                  <a:lnTo>
                    <a:pt x="421592" y="545458"/>
                  </a:lnTo>
                  <a:lnTo>
                    <a:pt x="380147" y="562973"/>
                  </a:lnTo>
                  <a:lnTo>
                    <a:pt x="335701" y="573918"/>
                  </a:lnTo>
                  <a:lnTo>
                    <a:pt x="288850" y="577699"/>
                  </a:lnTo>
                  <a:close/>
                </a:path>
              </a:pathLst>
            </a:custGeom>
            <a:solidFill>
              <a:srgbClr val="7DD957"/>
            </a:solidFill>
          </p:spPr>
          <p:txBody>
            <a:bodyPr wrap="square" lIns="0" tIns="0" rIns="0" bIns="0" rtlCol="0"/>
            <a:lstStyle/>
            <a:p>
              <a:endParaRPr dirty="0"/>
            </a:p>
          </p:txBody>
        </p:sp>
      </p:grpSp>
      <p:sp>
        <p:nvSpPr>
          <p:cNvPr id="17" name="object 17"/>
          <p:cNvSpPr txBox="1"/>
          <p:nvPr/>
        </p:nvSpPr>
        <p:spPr>
          <a:xfrm>
            <a:off x="7894866" y="342900"/>
            <a:ext cx="9886976" cy="10382329"/>
          </a:xfrm>
          <a:prstGeom prst="rect">
            <a:avLst/>
          </a:prstGeom>
        </p:spPr>
        <p:txBody>
          <a:bodyPr vert="horz" wrap="square" lIns="0" tIns="223520" rIns="0" bIns="0" rtlCol="0">
            <a:spAutoFit/>
          </a:bodyPr>
          <a:lstStyle/>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Resource allocation and leveling are crucial aspects of project management that involve assigning resources such as people, equipment, and materials to the project tasks.</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Resource allocation involves identifying the resources required for each task and determining the availability of these resources. Based on this information, resources are assigned to each task, ensuring that they are used effectively and efficiently.</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Resource leveling involves balancing the workload of resources over the duration of the project. This process ensures that resources are not overallocated or underutilized, which can lead to delays or increased costs. The goal of resource leveling is to achieve an optimal balance of resources, so that the project is completed on time, within budget, and to the desired quality.</a:t>
            </a:r>
          </a:p>
          <a:p>
            <a:pPr marL="342900" indent="-342900" algn="just">
              <a:lnSpc>
                <a:spcPct val="150000"/>
              </a:lnSpc>
              <a:buFont typeface="Arial" panose="020B0604020202020204" pitchFamily="34" charset="0"/>
              <a:buChar char="•"/>
            </a:pPr>
            <a:r>
              <a:rPr lang="en-US" sz="2400" b="0" i="0" dirty="0">
                <a:effectLst/>
                <a:latin typeface="Roboto" panose="02000000000000000000" pitchFamily="2" charset="0"/>
                <a:ea typeface="Roboto" panose="02000000000000000000" pitchFamily="2" charset="0"/>
                <a:cs typeface="Roboto" panose="02000000000000000000" pitchFamily="2" charset="0"/>
              </a:rPr>
              <a:t>In summary, resource allocation and leveling are essential components of project management that can help ensure the successful completion of a project by efficiently utilizing resources and balancing the workload.</a:t>
            </a:r>
          </a:p>
          <a:p>
            <a:br>
              <a:rPr lang="en-US" sz="2400" dirty="0"/>
            </a:b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7296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2537</TotalTime>
  <Words>1628</Words>
  <Application>Microsoft Macintosh PowerPoint</Application>
  <PresentationFormat>Custom</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Söhne</vt:lpstr>
      <vt:lpstr>Verdana</vt:lpstr>
      <vt:lpstr>Office Theme</vt:lpstr>
      <vt:lpstr>PowerPoint Presentation</vt:lpstr>
      <vt:lpstr>Overview</vt:lpstr>
      <vt:lpstr>Overview</vt:lpstr>
      <vt:lpstr>Introduction to Planning and Estimation</vt:lpstr>
      <vt:lpstr>What is Planning and Estimation?</vt:lpstr>
      <vt:lpstr>Work Break Down Structure (WBS)</vt:lpstr>
      <vt:lpstr>Work Break Down Structure (WBS)</vt:lpstr>
      <vt:lpstr>Gantt Charts</vt:lpstr>
      <vt:lpstr>Resource Allocation and Levelling</vt:lpstr>
      <vt:lpstr>Introduction to Risk Management</vt:lpstr>
      <vt:lpstr>Introduction to Risk Management</vt:lpstr>
      <vt:lpstr>Identifying and Analyzing Project Risk</vt:lpstr>
      <vt:lpstr>Identifying and Analyzing Project Risk</vt:lpstr>
      <vt:lpstr>Identifying and Analyzing Project Risk</vt:lpstr>
      <vt:lpstr>PowerPoint Presentation</vt:lpstr>
      <vt:lpstr>PowerPoint Presentation</vt:lpstr>
      <vt:lpstr>https://bit.ly/leaf-nepal-dm01-sub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Day 1</dc:title>
  <dc:creator>Aarush Thapa</dc:creator>
  <cp:keywords>DAFW6evzJmU,BADK7p7Apr0</cp:keywords>
  <cp:lastModifiedBy>Adhikari, Anmol</cp:lastModifiedBy>
  <cp:revision>23</cp:revision>
  <dcterms:created xsi:type="dcterms:W3CDTF">2023-01-07T17:14:28Z</dcterms:created>
  <dcterms:modified xsi:type="dcterms:W3CDTF">2023-05-11T17:23:24Z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2023-01-07T00:00:00Z</vt:filetime>
  </property>
  <property fmtid="{D5CDD505-2E9C-101B-9397-08002B2CF9AE}" pid="3" name="Creator">
    <vt:lpwstr>Canva</vt:lpwstr>
  </property>
  <property fmtid="{D5CDD505-2E9C-101B-9397-08002B2CF9AE}" pid="4" name="LastSaved">
    <vt:filetime>2023-01-07T00:00:00Z</vt:filetime>
  </property>
</Properties>
</file>