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33"/>
  </p:notesMasterIdLst>
  <p:sldIdLst>
    <p:sldId id="256" r:id="rId2"/>
    <p:sldId id="268" r:id="rId3"/>
    <p:sldId id="285" r:id="rId4"/>
    <p:sldId id="283" r:id="rId5"/>
    <p:sldId id="282" r:id="rId6"/>
    <p:sldId id="286" r:id="rId7"/>
    <p:sldId id="275" r:id="rId8"/>
    <p:sldId id="270"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291" r:id="rId24"/>
    <p:sldId id="288" r:id="rId25"/>
    <p:sldId id="289" r:id="rId26"/>
    <p:sldId id="290" r:id="rId27"/>
    <p:sldId id="293" r:id="rId28"/>
    <p:sldId id="269" r:id="rId29"/>
    <p:sldId id="292" r:id="rId30"/>
    <p:sldId id="287" r:id="rId31"/>
    <p:sldId id="267"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MOL CHOUDHARY" userId="3fd7a6b6be4b119c" providerId="LiveId" clId="{2F60560C-4DE0-42D8-85D3-5178314C393A}"/>
    <pc:docChg chg="custSel modSld">
      <pc:chgData name="ANMOL CHOUDHARY" userId="3fd7a6b6be4b119c" providerId="LiveId" clId="{2F60560C-4DE0-42D8-85D3-5178314C393A}" dt="2022-11-01T16:32:21.586" v="9" actId="1076"/>
      <pc:docMkLst>
        <pc:docMk/>
      </pc:docMkLst>
      <pc:sldChg chg="delSp modSp mod">
        <pc:chgData name="ANMOL CHOUDHARY" userId="3fd7a6b6be4b119c" providerId="LiveId" clId="{2F60560C-4DE0-42D8-85D3-5178314C393A}" dt="2022-11-01T16:32:21.586" v="9" actId="1076"/>
        <pc:sldMkLst>
          <pc:docMk/>
          <pc:sldMk cId="0" sldId="256"/>
        </pc:sldMkLst>
        <pc:spChg chg="mod">
          <ac:chgData name="ANMOL CHOUDHARY" userId="3fd7a6b6be4b119c" providerId="LiveId" clId="{2F60560C-4DE0-42D8-85D3-5178314C393A}" dt="2022-11-01T16:32:21.586" v="9" actId="1076"/>
          <ac:spMkLst>
            <pc:docMk/>
            <pc:sldMk cId="0" sldId="256"/>
            <ac:spMk id="8" creationId="{401B9897-0048-407F-9A91-0BCA9D1B7E8F}"/>
          </ac:spMkLst>
        </pc:spChg>
        <pc:spChg chg="del mod">
          <ac:chgData name="ANMOL CHOUDHARY" userId="3fd7a6b6be4b119c" providerId="LiveId" clId="{2F60560C-4DE0-42D8-85D3-5178314C393A}" dt="2022-11-01T16:32:00.726" v="3" actId="478"/>
          <ac:spMkLst>
            <pc:docMk/>
            <pc:sldMk cId="0" sldId="256"/>
            <ac:spMk id="9" creationId="{241AD0B3-83BD-4F67-8EB1-52502BF9B5E5}"/>
          </ac:spMkLst>
        </pc:spChg>
        <pc:spChg chg="del mod">
          <ac:chgData name="ANMOL CHOUDHARY" userId="3fd7a6b6be4b119c" providerId="LiveId" clId="{2F60560C-4DE0-42D8-85D3-5178314C393A}" dt="2022-11-01T16:32:03.499" v="5" actId="478"/>
          <ac:spMkLst>
            <pc:docMk/>
            <pc:sldMk cId="0" sldId="256"/>
            <ac:spMk id="11" creationId="{AC886172-262D-41AE-AD10-7870DD7B4E5C}"/>
          </ac:spMkLst>
        </pc:spChg>
        <pc:spChg chg="mod">
          <ac:chgData name="ANMOL CHOUDHARY" userId="3fd7a6b6be4b119c" providerId="LiveId" clId="{2F60560C-4DE0-42D8-85D3-5178314C393A}" dt="2022-11-01T16:32:16.580" v="8" actId="1076"/>
          <ac:spMkLst>
            <pc:docMk/>
            <pc:sldMk cId="0" sldId="256"/>
            <ac:spMk id="25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a5b851c406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a5b851c406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29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a02073d7d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a02073d7d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2"/>
        <p:cNvGrpSpPr/>
        <p:nvPr/>
      </p:nvGrpSpPr>
      <p:grpSpPr>
        <a:xfrm>
          <a:off x="0" y="0"/>
          <a:ext cx="0" cy="0"/>
          <a:chOff x="0" y="0"/>
          <a:chExt cx="0" cy="0"/>
        </a:xfrm>
      </p:grpSpPr>
      <p:sp>
        <p:nvSpPr>
          <p:cNvPr id="23" name="Google Shape;23;p2"/>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5"/>
          <p:cNvSpPr txBox="1">
            <a:spLocks noGrp="1"/>
          </p:cNvSpPr>
          <p:nvPr>
            <p:ph type="body" idx="1"/>
          </p:nvPr>
        </p:nvSpPr>
        <p:spPr>
          <a:xfrm>
            <a:off x="1154954" y="2603502"/>
            <a:ext cx="314187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5" name="Google Shape;195;p15"/>
          <p:cNvSpPr txBox="1">
            <a:spLocks noGrp="1"/>
          </p:cNvSpPr>
          <p:nvPr>
            <p:ph type="body" idx="2"/>
          </p:nvPr>
        </p:nvSpPr>
        <p:spPr>
          <a:xfrm>
            <a:off x="1154953" y="3179764"/>
            <a:ext cx="3141879"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6" name="Google Shape;196;p15"/>
          <p:cNvSpPr txBox="1">
            <a:spLocks noGrp="1"/>
          </p:cNvSpPr>
          <p:nvPr>
            <p:ph type="body" idx="3"/>
          </p:nvPr>
        </p:nvSpPr>
        <p:spPr>
          <a:xfrm>
            <a:off x="4512721" y="2603500"/>
            <a:ext cx="314700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7" name="Google Shape;197;p15"/>
          <p:cNvSpPr txBox="1">
            <a:spLocks noGrp="1"/>
          </p:cNvSpPr>
          <p:nvPr>
            <p:ph type="body" idx="4"/>
          </p:nvPr>
        </p:nvSpPr>
        <p:spPr>
          <a:xfrm>
            <a:off x="4512721" y="3179763"/>
            <a:ext cx="3147009"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98" name="Google Shape;198;p15"/>
          <p:cNvSpPr txBox="1">
            <a:spLocks noGrp="1"/>
          </p:cNvSpPr>
          <p:nvPr>
            <p:ph type="body" idx="5"/>
          </p:nvPr>
        </p:nvSpPr>
        <p:spPr>
          <a:xfrm>
            <a:off x="7888135" y="2603501"/>
            <a:ext cx="314573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99" name="Google Shape;199;p15"/>
          <p:cNvSpPr txBox="1">
            <a:spLocks noGrp="1"/>
          </p:cNvSpPr>
          <p:nvPr>
            <p:ph type="body" idx="6"/>
          </p:nvPr>
        </p:nvSpPr>
        <p:spPr>
          <a:xfrm>
            <a:off x="7888329" y="3179762"/>
            <a:ext cx="3145536" cy="2847293"/>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00" name="Google Shape;200;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01" name="Google Shape;201;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02" name="Google Shape;202;p15"/>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6"/>
          <p:cNvSpPr txBox="1">
            <a:spLocks noGrp="1"/>
          </p:cNvSpPr>
          <p:nvPr>
            <p:ph type="body" idx="1"/>
          </p:nvPr>
        </p:nvSpPr>
        <p:spPr>
          <a:xfrm>
            <a:off x="1154954" y="4532844"/>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08" name="Google Shape;208;p16"/>
          <p:cNvSpPr>
            <a:spLocks noGrp="1"/>
          </p:cNvSpPr>
          <p:nvPr>
            <p:ph type="pic" idx="2"/>
          </p:nvPr>
        </p:nvSpPr>
        <p:spPr>
          <a:xfrm>
            <a:off x="1334553"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09" name="Google Shape;209;p16"/>
          <p:cNvSpPr txBox="1">
            <a:spLocks noGrp="1"/>
          </p:cNvSpPr>
          <p:nvPr>
            <p:ph type="body" idx="3"/>
          </p:nvPr>
        </p:nvSpPr>
        <p:spPr>
          <a:xfrm>
            <a:off x="1154954" y="5109106"/>
            <a:ext cx="3050438"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0" name="Google Shape;210;p16"/>
          <p:cNvSpPr txBox="1">
            <a:spLocks noGrp="1"/>
          </p:cNvSpPr>
          <p:nvPr>
            <p:ph type="body" idx="4"/>
          </p:nvPr>
        </p:nvSpPr>
        <p:spPr>
          <a:xfrm>
            <a:off x="4568865" y="4532844"/>
            <a:ext cx="3050438"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1" name="Google Shape;211;p16"/>
          <p:cNvSpPr>
            <a:spLocks noGrp="1"/>
          </p:cNvSpPr>
          <p:nvPr>
            <p:ph type="pic" idx="5"/>
          </p:nvPr>
        </p:nvSpPr>
        <p:spPr>
          <a:xfrm>
            <a:off x="4748462" y="2603500"/>
            <a:ext cx="2691243"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2" name="Google Shape;212;p16"/>
          <p:cNvSpPr txBox="1">
            <a:spLocks noGrp="1"/>
          </p:cNvSpPr>
          <p:nvPr>
            <p:ph type="body" idx="6"/>
          </p:nvPr>
        </p:nvSpPr>
        <p:spPr>
          <a:xfrm>
            <a:off x="4570172" y="5109105"/>
            <a:ext cx="3050438"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3" name="Google Shape;213;p16"/>
          <p:cNvSpPr txBox="1">
            <a:spLocks noGrp="1"/>
          </p:cNvSpPr>
          <p:nvPr>
            <p:ph type="body" idx="7"/>
          </p:nvPr>
        </p:nvSpPr>
        <p:spPr>
          <a:xfrm>
            <a:off x="7982775" y="4532845"/>
            <a:ext cx="305109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rgbClr val="EE52A4"/>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4" name="Google Shape;214;p16"/>
          <p:cNvSpPr>
            <a:spLocks noGrp="1"/>
          </p:cNvSpPr>
          <p:nvPr>
            <p:ph type="pic" idx="8"/>
          </p:nvPr>
        </p:nvSpPr>
        <p:spPr>
          <a:xfrm>
            <a:off x="8163031" y="2603500"/>
            <a:ext cx="2691242" cy="159151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215" name="Google Shape;215;p16"/>
          <p:cNvSpPr txBox="1">
            <a:spLocks noGrp="1"/>
          </p:cNvSpPr>
          <p:nvPr>
            <p:ph type="body" idx="9"/>
          </p:nvPr>
        </p:nvSpPr>
        <p:spPr>
          <a:xfrm>
            <a:off x="7982775" y="5109104"/>
            <a:ext cx="3051096" cy="91795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6" name="Google Shape;216;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7" name="Google Shape;217;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18" name="Google Shape;218;p1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9" name="Google Shape;219;p16"/>
          <p:cNvSpPr txBox="1">
            <a:spLocks noGrp="1"/>
          </p:cNvSpPr>
          <p:nvPr>
            <p:ph type="ftr" idx="11"/>
          </p:nvPr>
        </p:nvSpPr>
        <p:spPr>
          <a:xfrm>
            <a:off x="561111" y="6391838"/>
            <a:ext cx="3644282"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1"/>
        <p:cNvGrpSpPr/>
        <p:nvPr/>
      </p:nvGrpSpPr>
      <p:grpSpPr>
        <a:xfrm>
          <a:off x="0" y="0"/>
          <a:ext cx="0" cy="0"/>
          <a:chOff x="0" y="0"/>
          <a:chExt cx="0" cy="0"/>
        </a:xfrm>
      </p:grpSpPr>
      <p:sp>
        <p:nvSpPr>
          <p:cNvPr id="222" name="Google Shape;222;p17"/>
          <p:cNvSpPr txBox="1">
            <a:spLocks noGrp="1"/>
          </p:cNvSpPr>
          <p:nvPr>
            <p:ph type="title"/>
          </p:nvPr>
        </p:nvSpPr>
        <p:spPr>
          <a:xfrm>
            <a:off x="1154954" y="973668"/>
            <a:ext cx="8825659"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body" idx="1"/>
          </p:nvPr>
        </p:nvSpPr>
        <p:spPr>
          <a:xfrm rot="5400000">
            <a:off x="3859634" y="-101180"/>
            <a:ext cx="3416300" cy="882565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24" name="Google Shape;224;p17"/>
          <p:cNvSpPr txBox="1">
            <a:spLocks noGrp="1"/>
          </p:cNvSpPr>
          <p:nvPr>
            <p:ph type="dt" idx="10"/>
          </p:nvPr>
        </p:nvSpPr>
        <p:spPr>
          <a:xfrm>
            <a:off x="10695439"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27"/>
        <p:cNvGrpSpPr/>
        <p:nvPr/>
      </p:nvGrpSpPr>
      <p:grpSpPr>
        <a:xfrm>
          <a:off x="0" y="0"/>
          <a:ext cx="0" cy="0"/>
          <a:chOff x="0" y="0"/>
          <a:chExt cx="0" cy="0"/>
        </a:xfrm>
      </p:grpSpPr>
      <p:grpSp>
        <p:nvGrpSpPr>
          <p:cNvPr id="228" name="Google Shape;228;p18"/>
          <p:cNvGrpSpPr/>
          <p:nvPr/>
        </p:nvGrpSpPr>
        <p:grpSpPr>
          <a:xfrm>
            <a:off x="0" y="0"/>
            <a:ext cx="12192000" cy="6858000"/>
            <a:chOff x="0" y="0"/>
            <a:chExt cx="12192000" cy="6858000"/>
          </a:xfrm>
        </p:grpSpPr>
        <p:sp>
          <p:nvSpPr>
            <p:cNvPr id="229" name="Google Shape;229;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18"/>
          <p:cNvSpPr txBox="1">
            <a:spLocks noGrp="1"/>
          </p:cNvSpPr>
          <p:nvPr>
            <p:ph type="title"/>
          </p:nvPr>
        </p:nvSpPr>
        <p:spPr>
          <a:xfrm rot="5400000">
            <a:off x="6915922" y="2947779"/>
            <a:ext cx="4748590"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8"/>
          <p:cNvSpPr txBox="1">
            <a:spLocks noGrp="1"/>
          </p:cNvSpPr>
          <p:nvPr>
            <p:ph type="body" idx="1"/>
          </p:nvPr>
        </p:nvSpPr>
        <p:spPr>
          <a:xfrm rot="5400000">
            <a:off x="1908671" y="524749"/>
            <a:ext cx="4748590" cy="6256025"/>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1" name="Google Shape;241;p18"/>
          <p:cNvSpPr txBox="1">
            <a:spLocks noGrp="1"/>
          </p:cNvSpPr>
          <p:nvPr>
            <p:ph type="dt" idx="10"/>
          </p:nvPr>
        </p:nvSpPr>
        <p:spPr>
          <a:xfrm>
            <a:off x="10653104" y="6391838"/>
            <a:ext cx="992135"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1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8"/>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632378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8"/>
        <p:cNvGrpSpPr/>
        <p:nvPr/>
      </p:nvGrpSpPr>
      <p:grpSpPr>
        <a:xfrm>
          <a:off x="0" y="0"/>
          <a:ext cx="0" cy="0"/>
          <a:chOff x="0" y="0"/>
          <a:chExt cx="0" cy="0"/>
        </a:xfrm>
      </p:grpSpPr>
      <p:grpSp>
        <p:nvGrpSpPr>
          <p:cNvPr id="49" name="Google Shape;49;p6"/>
          <p:cNvGrpSpPr/>
          <p:nvPr/>
        </p:nvGrpSpPr>
        <p:grpSpPr>
          <a:xfrm>
            <a:off x="0" y="0"/>
            <a:ext cx="12192000" cy="6858000"/>
            <a:chOff x="0" y="0"/>
            <a:chExt cx="12192000" cy="6858000"/>
          </a:xfrm>
        </p:grpSpPr>
        <p:sp>
          <p:nvSpPr>
            <p:cNvPr id="50" name="Google Shape;50;p6"/>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8" name="Google Shape;58;p6"/>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0" name="Google Shape;60;p6"/>
          <p:cNvSpPr txBox="1">
            <a:spLocks noGrp="1"/>
          </p:cNvSpPr>
          <p:nvPr>
            <p:ph type="title"/>
          </p:nvPr>
        </p:nvSpPr>
        <p:spPr>
          <a:xfrm>
            <a:off x="1154954" y="2677645"/>
            <a:ext cx="4351025" cy="228382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2" name="Google Shape;62;p6"/>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
          <p:cNvSpPr txBox="1">
            <a:spLocks noGrp="1"/>
          </p:cNvSpPr>
          <p:nvPr>
            <p:ph type="body" idx="1"/>
          </p:nvPr>
        </p:nvSpPr>
        <p:spPr>
          <a:xfrm>
            <a:off x="1154954" y="2603500"/>
            <a:ext cx="4825158" cy="3416301"/>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7"/>
          <p:cNvSpPr txBox="1">
            <a:spLocks noGrp="1"/>
          </p:cNvSpPr>
          <p:nvPr>
            <p:ph type="body" idx="2"/>
          </p:nvPr>
        </p:nvSpPr>
        <p:spPr>
          <a:xfrm>
            <a:off x="6208712" y="2603500"/>
            <a:ext cx="4825159" cy="3416300"/>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7"/>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body" idx="1"/>
          </p:nvPr>
        </p:nvSpPr>
        <p:spPr>
          <a:xfrm>
            <a:off x="1154954" y="2603500"/>
            <a:ext cx="4825157"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6" name="Google Shape;76;p8"/>
          <p:cNvSpPr txBox="1">
            <a:spLocks noGrp="1"/>
          </p:cNvSpPr>
          <p:nvPr>
            <p:ph type="body" idx="2"/>
          </p:nvPr>
        </p:nvSpPr>
        <p:spPr>
          <a:xfrm>
            <a:off x="1154954" y="3179762"/>
            <a:ext cx="4825158" cy="284003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7" name="Google Shape;77;p8"/>
          <p:cNvSpPr txBox="1">
            <a:spLocks noGrp="1"/>
          </p:cNvSpPr>
          <p:nvPr>
            <p:ph type="body" idx="3"/>
          </p:nvPr>
        </p:nvSpPr>
        <p:spPr>
          <a:xfrm>
            <a:off x="6208712" y="2603500"/>
            <a:ext cx="482515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8" name="Google Shape;78;p8"/>
          <p:cNvSpPr txBox="1">
            <a:spLocks noGrp="1"/>
          </p:cNvSpPr>
          <p:nvPr>
            <p:ph type="body" idx="4"/>
          </p:nvPr>
        </p:nvSpPr>
        <p:spPr>
          <a:xfrm>
            <a:off x="6208712" y="3179762"/>
            <a:ext cx="4825159" cy="2840039"/>
          </a:xfrm>
          <a:prstGeom prst="rect">
            <a:avLst/>
          </a:prstGeom>
          <a:noFill/>
          <a:ln>
            <a:noFill/>
          </a:ln>
        </p:spPr>
        <p:txBody>
          <a:bodyPr spcFirstLastPara="1" wrap="square" lIns="91425" tIns="45700" rIns="91425" bIns="45700" anchor="t" anchorCtr="0">
            <a:no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79" name="Google Shape;79;p8"/>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2"/>
        <p:cNvGrpSpPr/>
        <p:nvPr/>
      </p:nvGrpSpPr>
      <p:grpSpPr>
        <a:xfrm>
          <a:off x="0" y="0"/>
          <a:ext cx="0" cy="0"/>
          <a:chOff x="0" y="0"/>
          <a:chExt cx="0" cy="0"/>
        </a:xfrm>
      </p:grpSpPr>
      <p:grpSp>
        <p:nvGrpSpPr>
          <p:cNvPr id="83" name="Google Shape;83;p9"/>
          <p:cNvGrpSpPr/>
          <p:nvPr/>
        </p:nvGrpSpPr>
        <p:grpSpPr>
          <a:xfrm>
            <a:off x="0" y="0"/>
            <a:ext cx="12192000" cy="6858000"/>
            <a:chOff x="0" y="0"/>
            <a:chExt cx="12192000" cy="6858000"/>
          </a:xfrm>
        </p:grpSpPr>
        <p:sp>
          <p:nvSpPr>
            <p:cNvPr id="84" name="Google Shape;84;p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4" name="Google Shape;94;p9"/>
          <p:cNvSpPr txBox="1">
            <a:spLocks noGrp="1"/>
          </p:cNvSpPr>
          <p:nvPr>
            <p:ph type="title"/>
          </p:nvPr>
        </p:nvSpPr>
        <p:spPr>
          <a:xfrm>
            <a:off x="1154955"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9"/>
          <p:cNvSpPr txBox="1">
            <a:spLocks noGrp="1"/>
          </p:cNvSpPr>
          <p:nvPr>
            <p:ph type="body" idx="1"/>
          </p:nvPr>
        </p:nvSpPr>
        <p:spPr>
          <a:xfrm>
            <a:off x="5781146" y="1447800"/>
            <a:ext cx="5190066" cy="4572000"/>
          </a:xfrm>
          <a:prstGeom prst="rect">
            <a:avLst/>
          </a:prstGeom>
          <a:noFill/>
          <a:ln>
            <a:noFill/>
          </a:ln>
        </p:spPr>
        <p:txBody>
          <a:bodyPr spcFirstLastPara="1" wrap="square" lIns="91425" tIns="45700" rIns="91425" bIns="45700" anchor="ctr" anchorCtr="0">
            <a:no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6" name="Google Shape;96;p9"/>
          <p:cNvSpPr txBox="1">
            <a:spLocks noGrp="1"/>
          </p:cNvSpPr>
          <p:nvPr>
            <p:ph type="body" idx="2"/>
          </p:nvPr>
        </p:nvSpPr>
        <p:spPr>
          <a:xfrm>
            <a:off x="1154954" y="3129280"/>
            <a:ext cx="2793158" cy="2895599"/>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7" name="Google Shape;97;p9"/>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01"/>
        <p:cNvGrpSpPr/>
        <p:nvPr/>
      </p:nvGrpSpPr>
      <p:grpSpPr>
        <a:xfrm>
          <a:off x="0" y="0"/>
          <a:ext cx="0" cy="0"/>
          <a:chOff x="0" y="0"/>
          <a:chExt cx="0" cy="0"/>
        </a:xfrm>
      </p:grpSpPr>
      <p:grpSp>
        <p:nvGrpSpPr>
          <p:cNvPr id="102" name="Google Shape;102;p10"/>
          <p:cNvGrpSpPr/>
          <p:nvPr/>
        </p:nvGrpSpPr>
        <p:grpSpPr>
          <a:xfrm>
            <a:off x="0" y="0"/>
            <a:ext cx="12192000" cy="6858000"/>
            <a:chOff x="0" y="0"/>
            <a:chExt cx="12192000" cy="6858000"/>
          </a:xfrm>
        </p:grpSpPr>
        <p:sp>
          <p:nvSpPr>
            <p:cNvPr id="103" name="Google Shape;103;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2" name="Google Shape;112;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3" name="Google Shape;113;p10"/>
          <p:cNvSpPr txBox="1">
            <a:spLocks noGrp="1"/>
          </p:cNvSpPr>
          <p:nvPr>
            <p:ph type="title"/>
          </p:nvPr>
        </p:nvSpPr>
        <p:spPr>
          <a:xfrm>
            <a:off x="1154955" y="1693333"/>
            <a:ext cx="3865134" cy="17356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a:spLocks noGrp="1"/>
          </p:cNvSpPr>
          <p:nvPr>
            <p:ph type="pic" idx="2"/>
          </p:nvPr>
        </p:nvSpPr>
        <p:spPr>
          <a:xfrm>
            <a:off x="6547870" y="1143000"/>
            <a:ext cx="3227193"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15" name="Google Shape;115;p10"/>
          <p:cNvSpPr txBox="1">
            <a:spLocks noGrp="1"/>
          </p:cNvSpPr>
          <p:nvPr>
            <p:ph type="body" idx="1"/>
          </p:nvPr>
        </p:nvSpPr>
        <p:spPr>
          <a:xfrm>
            <a:off x="1154954" y="3657600"/>
            <a:ext cx="3859212" cy="13716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6" name="Google Shape;116;p10"/>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0"/>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0"/>
        <p:cNvGrpSpPr/>
        <p:nvPr/>
      </p:nvGrpSpPr>
      <p:grpSpPr>
        <a:xfrm>
          <a:off x="0" y="0"/>
          <a:ext cx="0" cy="0"/>
          <a:chOff x="0" y="0"/>
          <a:chExt cx="0" cy="0"/>
        </a:xfrm>
      </p:grpSpPr>
      <p:grpSp>
        <p:nvGrpSpPr>
          <p:cNvPr id="121" name="Google Shape;121;p11"/>
          <p:cNvGrpSpPr/>
          <p:nvPr/>
        </p:nvGrpSpPr>
        <p:grpSpPr>
          <a:xfrm>
            <a:off x="0" y="0"/>
            <a:ext cx="12192000" cy="6858000"/>
            <a:chOff x="0" y="0"/>
            <a:chExt cx="12192000" cy="6858000"/>
          </a:xfrm>
        </p:grpSpPr>
        <p:sp>
          <p:nvSpPr>
            <p:cNvPr id="122" name="Google Shape;122;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0" name="Google Shape;130;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31" name="Google Shape;131;p11"/>
          <p:cNvSpPr txBox="1">
            <a:spLocks noGrp="1"/>
          </p:cNvSpPr>
          <p:nvPr>
            <p:ph type="title"/>
          </p:nvPr>
        </p:nvSpPr>
        <p:spPr>
          <a:xfrm>
            <a:off x="1154954" y="4969927"/>
            <a:ext cx="8825659"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1"/>
          <p:cNvSpPr>
            <a:spLocks noGrp="1"/>
          </p:cNvSpPr>
          <p:nvPr>
            <p:ph type="pic" idx="2"/>
          </p:nvPr>
        </p:nvSpPr>
        <p:spPr>
          <a:xfrm>
            <a:off x="1154954" y="685800"/>
            <a:ext cx="8825659" cy="3429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33" name="Google Shape;133;p11"/>
          <p:cNvSpPr txBox="1">
            <a:spLocks noGrp="1"/>
          </p:cNvSpPr>
          <p:nvPr>
            <p:ph type="body" idx="1"/>
          </p:nvPr>
        </p:nvSpPr>
        <p:spPr>
          <a:xfrm>
            <a:off x="1154954" y="5536665"/>
            <a:ext cx="8825658" cy="493712"/>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960"/>
              <a:buNone/>
              <a:defRPr sz="1200">
                <a:solidFill>
                  <a:srgbClr val="EE52A4"/>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4" name="Google Shape;134;p1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55"/>
        <p:cNvGrpSpPr/>
        <p:nvPr/>
      </p:nvGrpSpPr>
      <p:grpSpPr>
        <a:xfrm>
          <a:off x="0" y="0"/>
          <a:ext cx="0" cy="0"/>
          <a:chOff x="0" y="0"/>
          <a:chExt cx="0" cy="0"/>
        </a:xfrm>
      </p:grpSpPr>
      <p:grpSp>
        <p:nvGrpSpPr>
          <p:cNvPr id="156" name="Google Shape;156;p13"/>
          <p:cNvGrpSpPr/>
          <p:nvPr/>
        </p:nvGrpSpPr>
        <p:grpSpPr>
          <a:xfrm>
            <a:off x="0" y="0"/>
            <a:ext cx="12192000" cy="6858000"/>
            <a:chOff x="0" y="0"/>
            <a:chExt cx="12192000" cy="6858000"/>
          </a:xfrm>
        </p:grpSpPr>
        <p:sp>
          <p:nvSpPr>
            <p:cNvPr id="157" name="Google Shape;157;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65" name="Google Shape;165;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6" name="Google Shape;166;p13"/>
          <p:cNvSpPr txBox="1"/>
          <p:nvPr/>
        </p:nvSpPr>
        <p:spPr>
          <a:xfrm>
            <a:off x="881566" y="607336"/>
            <a:ext cx="801912"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7" name="Google Shape;167;p13"/>
          <p:cNvSpPr txBox="1"/>
          <p:nvPr/>
        </p:nvSpPr>
        <p:spPr>
          <a:xfrm>
            <a:off x="9884458" y="2613787"/>
            <a:ext cx="652763" cy="15696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IN" sz="9600" b="0" i="0" u="none" strike="noStrike" cap="none">
                <a:solidFill>
                  <a:srgbClr val="EE52A4"/>
                </a:solidFill>
                <a:latin typeface="Arial"/>
                <a:ea typeface="Arial"/>
                <a:cs typeface="Arial"/>
                <a:sym typeface="Arial"/>
              </a:rPr>
              <a:t>”</a:t>
            </a:r>
            <a:endParaRPr/>
          </a:p>
        </p:txBody>
      </p:sp>
      <p:sp>
        <p:nvSpPr>
          <p:cNvPr id="168" name="Google Shape;168;p13"/>
          <p:cNvSpPr txBox="1">
            <a:spLocks noGrp="1"/>
          </p:cNvSpPr>
          <p:nvPr>
            <p:ph type="title"/>
          </p:nvPr>
        </p:nvSpPr>
        <p:spPr>
          <a:xfrm>
            <a:off x="1581878" y="982134"/>
            <a:ext cx="8453906" cy="26966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3"/>
          <p:cNvSpPr txBox="1">
            <a:spLocks noGrp="1"/>
          </p:cNvSpPr>
          <p:nvPr>
            <p:ph type="body" idx="1"/>
          </p:nvPr>
        </p:nvSpPr>
        <p:spPr>
          <a:xfrm>
            <a:off x="1945945" y="3678766"/>
            <a:ext cx="7731219" cy="342174"/>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120"/>
              <a:buNone/>
              <a:defRPr sz="1400" b="0" i="0" cap="small">
                <a:solidFill>
                  <a:srgbClr val="EE52A4"/>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0" name="Google Shape;170;p13"/>
          <p:cNvSpPr txBox="1">
            <a:spLocks noGrp="1"/>
          </p:cNvSpPr>
          <p:nvPr>
            <p:ph type="body" idx="2"/>
          </p:nvPr>
        </p:nvSpPr>
        <p:spPr>
          <a:xfrm>
            <a:off x="1154954" y="5029199"/>
            <a:ext cx="9244897" cy="997857"/>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71" name="Google Shape;171;p13"/>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13"/>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13"/>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75"/>
        <p:cNvGrpSpPr/>
        <p:nvPr/>
      </p:nvGrpSpPr>
      <p:grpSpPr>
        <a:xfrm>
          <a:off x="0" y="0"/>
          <a:ext cx="0" cy="0"/>
          <a:chOff x="0" y="0"/>
          <a:chExt cx="0" cy="0"/>
        </a:xfrm>
      </p:grpSpPr>
      <p:grpSp>
        <p:nvGrpSpPr>
          <p:cNvPr id="176" name="Google Shape;176;p14"/>
          <p:cNvGrpSpPr/>
          <p:nvPr/>
        </p:nvGrpSpPr>
        <p:grpSpPr>
          <a:xfrm>
            <a:off x="0" y="0"/>
            <a:ext cx="12192000" cy="6858000"/>
            <a:chOff x="0" y="0"/>
            <a:chExt cx="12192000" cy="6858000"/>
          </a:xfrm>
        </p:grpSpPr>
        <p:sp>
          <p:nvSpPr>
            <p:cNvPr id="177" name="Google Shape;177;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4"/>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4"/>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4"/>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5" name="Google Shape;185;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6" name="Google Shape;186;p14"/>
          <p:cNvSpPr txBox="1">
            <a:spLocks noGrp="1"/>
          </p:cNvSpPr>
          <p:nvPr>
            <p:ph type="title"/>
          </p:nvPr>
        </p:nvSpPr>
        <p:spPr>
          <a:xfrm>
            <a:off x="1154954" y="2370667"/>
            <a:ext cx="8825660" cy="18225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4"/>
          <p:cNvSpPr txBox="1">
            <a:spLocks noGrp="1"/>
          </p:cNvSpPr>
          <p:nvPr>
            <p:ph type="body" idx="1"/>
          </p:nvPr>
        </p:nvSpPr>
        <p:spPr>
          <a:xfrm>
            <a:off x="1154954" y="5024967"/>
            <a:ext cx="8825659"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600"/>
              <a:buNone/>
              <a:defRPr sz="2000" cap="none">
                <a:solidFill>
                  <a:srgbClr val="EE52A4"/>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88" name="Google Shape;188;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12192000" cy="6858000"/>
            <a:chOff x="0" y="0"/>
            <a:chExt cx="12192000" cy="6858000"/>
          </a:xfrm>
        </p:grpSpPr>
        <p:sp>
          <p:nvSpPr>
            <p:cNvPr id="7" name="Google Shape;7;p1"/>
            <p:cNvSpPr/>
            <p:nvPr/>
          </p:nvSpPr>
          <p:spPr>
            <a:xfrm>
              <a:off x="0" y="0"/>
              <a:ext cx="12192000" cy="6858000"/>
            </a:xfrm>
            <a:prstGeom prst="rect">
              <a:avLst/>
            </a:prstGeom>
            <a:blipFill rotWithShape="1">
              <a:blip r:embed="rId1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7999412" y="8464"/>
              <a:ext cx="1600200" cy="1600200"/>
            </a:xfrm>
            <a:prstGeom prst="ellipse">
              <a:avLst/>
            </a:prstGeom>
            <a:gradFill>
              <a:gsLst>
                <a:gs pos="0">
                  <a:srgbClr val="9B6BF2">
                    <a:alpha val="13725"/>
                  </a:srgbClr>
                </a:gs>
                <a:gs pos="36000">
                  <a:srgbClr val="9B6BF2">
                    <a:alpha val="6666"/>
                  </a:srgbClr>
                </a:gs>
                <a:gs pos="73000">
                  <a:srgbClr val="9B6BF2">
                    <a:alpha val="0"/>
                  </a:srgbClr>
                </a:gs>
                <a:gs pos="100000">
                  <a:srgbClr val="9B6BF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5" name="Google Shape;15;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 name="Google Shape;16;p1"/>
          <p:cNvSpPr txBox="1">
            <a:spLocks noGrp="1"/>
          </p:cNvSpPr>
          <p:nvPr>
            <p:ph type="title"/>
          </p:nvPr>
        </p:nvSpPr>
        <p:spPr>
          <a:xfrm>
            <a:off x="1154954" y="973668"/>
            <a:ext cx="8761413" cy="70696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7" name="Google Shape;17;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8" name="Google Shape;18;p1"/>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 name="Google Shape;19;p1"/>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0" name="Google Shape;20;p1"/>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opencv-python-tutroals.readthedocs.io/en/latest/py_tutorials/py_objdetect/py_face_detection/py_face_detection.html"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hyperlink" Target="https://www.wikipedia.org/" TargetMode="External"/><Relationship Id="rId4" Type="http://schemas.openxmlformats.org/officeDocument/2006/relationships/hyperlink" Target="https://docs.python.org/3/"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19"/>
          <p:cNvSpPr/>
          <p:nvPr/>
        </p:nvSpPr>
        <p:spPr>
          <a:xfrm>
            <a:off x="2315693" y="1907861"/>
            <a:ext cx="8451954"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000" b="0" i="0" u="none" strike="noStrike" cap="none" dirty="0">
                <a:solidFill>
                  <a:schemeClr val="accent1"/>
                </a:solidFill>
                <a:latin typeface="Arial Black"/>
                <a:ea typeface="Arial Black"/>
                <a:cs typeface="Arial Black"/>
                <a:sym typeface="Arial Black"/>
              </a:rPr>
              <a:t>EVENT MANAGEMENT USING FACIAL RECOGNITION </a:t>
            </a:r>
            <a:endParaRPr sz="4000" dirty="0"/>
          </a:p>
        </p:txBody>
      </p:sp>
      <p:sp>
        <p:nvSpPr>
          <p:cNvPr id="251" name="Google Shape;251;p19"/>
          <p:cNvSpPr/>
          <p:nvPr/>
        </p:nvSpPr>
        <p:spPr>
          <a:xfrm>
            <a:off x="9036656" y="5843732"/>
            <a:ext cx="2860375" cy="584775"/>
          </a:xfrm>
          <a:prstGeom prst="rect">
            <a:avLst/>
          </a:prstGeom>
          <a:solidFill>
            <a:schemeClr val="accent1"/>
          </a:solidFill>
          <a:ln w="28575">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1800" i="0" u="none" strike="noStrike" cap="none" dirty="0">
                <a:solidFill>
                  <a:schemeClr val="bg1"/>
                </a:solidFill>
                <a:latin typeface="Arial"/>
                <a:ea typeface="Arial"/>
                <a:cs typeface="Arial"/>
                <a:sym typeface="Arial"/>
              </a:rPr>
              <a:t>- 03  Anmol Choudhary</a:t>
            </a:r>
            <a:endParaRPr sz="1800" dirty="0">
              <a:solidFill>
                <a:schemeClr val="bg1"/>
              </a:solidFill>
            </a:endParaRPr>
          </a:p>
          <a:p>
            <a:pPr marL="0" marR="0" lvl="0" indent="0" algn="ctr" rtl="0">
              <a:spcBef>
                <a:spcPts val="0"/>
              </a:spcBef>
              <a:spcAft>
                <a:spcPts val="0"/>
              </a:spcAft>
              <a:buNone/>
            </a:pPr>
            <a:endParaRPr sz="1800" b="0" i="0" u="none" strike="noStrike" cap="none" dirty="0">
              <a:solidFill>
                <a:schemeClr val="bg1"/>
              </a:solidFill>
              <a:latin typeface="Century Gothic"/>
              <a:ea typeface="Century Gothic"/>
              <a:cs typeface="Century Gothic"/>
              <a:sym typeface="Century Gothic"/>
            </a:endParaRPr>
          </a:p>
        </p:txBody>
      </p:sp>
      <p:pic>
        <p:nvPicPr>
          <p:cNvPr id="5" name="Picture 4">
            <a:extLst>
              <a:ext uri="{FF2B5EF4-FFF2-40B4-BE49-F238E27FC236}">
                <a16:creationId xmlns:a16="http://schemas.microsoft.com/office/drawing/2014/main" id="{E9C65CD4-6B0A-46CB-9D76-E875CC45C107}"/>
              </a:ext>
            </a:extLst>
          </p:cNvPr>
          <p:cNvPicPr>
            <a:picLocks noChangeAspect="1"/>
          </p:cNvPicPr>
          <p:nvPr/>
        </p:nvPicPr>
        <p:blipFill>
          <a:blip r:embed="rId3"/>
          <a:stretch>
            <a:fillRect/>
          </a:stretch>
        </p:blipFill>
        <p:spPr>
          <a:xfrm>
            <a:off x="322961" y="1715806"/>
            <a:ext cx="1713194" cy="1713194"/>
          </a:xfrm>
          <a:prstGeom prst="rect">
            <a:avLst/>
          </a:prstGeom>
        </p:spPr>
      </p:pic>
      <p:sp>
        <p:nvSpPr>
          <p:cNvPr id="8" name="Google Shape;251;p19">
            <a:extLst>
              <a:ext uri="{FF2B5EF4-FFF2-40B4-BE49-F238E27FC236}">
                <a16:creationId xmlns:a16="http://schemas.microsoft.com/office/drawing/2014/main" id="{401B9897-0048-407F-9A91-0BCA9D1B7E8F}"/>
              </a:ext>
            </a:extLst>
          </p:cNvPr>
          <p:cNvSpPr/>
          <p:nvPr/>
        </p:nvSpPr>
        <p:spPr>
          <a:xfrm>
            <a:off x="8876968" y="5258957"/>
            <a:ext cx="3781357" cy="584775"/>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IN" sz="2000" b="1" i="0" strike="noStrike" cap="none" dirty="0">
                <a:solidFill>
                  <a:srgbClr val="000000"/>
                </a:solidFill>
                <a:latin typeface="Arial"/>
                <a:ea typeface="Arial"/>
                <a:cs typeface="Arial"/>
                <a:sym typeface="Arial"/>
              </a:rPr>
              <a:t>Presented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2D7E-CAE7-4BD2-A336-9E83D48BB301}"/>
              </a:ext>
            </a:extLst>
          </p:cNvPr>
          <p:cNvSpPr>
            <a:spLocks noGrp="1"/>
          </p:cNvSpPr>
          <p:nvPr>
            <p:ph type="title"/>
          </p:nvPr>
        </p:nvSpPr>
        <p:spPr/>
        <p:txBody>
          <a:bodyPr/>
          <a:lstStyle/>
          <a:p>
            <a:r>
              <a:rPr lang="en-US" altLang="en-US" sz="2400" b="1" dirty="0">
                <a:latin typeface="+mj-lt"/>
                <a:cs typeface="Times New Roman" panose="02020603050405020304" pitchFamily="18" charset="0"/>
              </a:rPr>
              <a:t>Algorithm (Haar Cascades):</a:t>
            </a:r>
            <a:endParaRPr lang="en-IN" sz="2400" dirty="0"/>
          </a:p>
        </p:txBody>
      </p:sp>
      <p:sp>
        <p:nvSpPr>
          <p:cNvPr id="3" name="Text Placeholder 2">
            <a:extLst>
              <a:ext uri="{FF2B5EF4-FFF2-40B4-BE49-F238E27FC236}">
                <a16:creationId xmlns:a16="http://schemas.microsoft.com/office/drawing/2014/main" id="{5F20EE46-6820-40F4-876E-AD5699A56609}"/>
              </a:ext>
            </a:extLst>
          </p:cNvPr>
          <p:cNvSpPr>
            <a:spLocks noGrp="1"/>
          </p:cNvSpPr>
          <p:nvPr>
            <p:ph type="body" idx="1"/>
          </p:nvPr>
        </p:nvSpPr>
        <p:spPr>
          <a:xfrm>
            <a:off x="1154953" y="2622161"/>
            <a:ext cx="8761413" cy="3416301"/>
          </a:xfrm>
        </p:spPr>
        <p:txBody>
          <a:bodyPr/>
          <a:lstStyle/>
          <a:p>
            <a:pPr algn="just"/>
            <a:r>
              <a:rPr lang="en-US" b="0" i="0" dirty="0">
                <a:solidFill>
                  <a:srgbClr val="404040"/>
                </a:solidFill>
                <a:effectLst/>
                <a:latin typeface="Calibri" panose="020F0502020204030204" pitchFamily="34" charset="0"/>
                <a:cs typeface="Calibri" panose="020F0502020204030204" pitchFamily="34" charset="0"/>
              </a:rPr>
              <a:t>Object Detection using Haar feature-based cascade classifiers is an effective object detection method proposed by Paul Viola and Michael Jones in their paper, “Rapid Object Detection using a Boosted Cascade of Simple Features” in 2001.</a:t>
            </a:r>
          </a:p>
          <a:p>
            <a:pPr algn="just"/>
            <a:endParaRPr lang="en-US" b="0" i="0" dirty="0">
              <a:solidFill>
                <a:schemeClr val="tx1"/>
              </a:solidFill>
              <a:effectLst/>
              <a:latin typeface="Calibri" panose="020F0502020204030204" pitchFamily="34" charset="0"/>
              <a:cs typeface="Calibri" panose="020F0502020204030204" pitchFamily="34" charset="0"/>
            </a:endParaRPr>
          </a:p>
          <a:p>
            <a:pPr algn="just"/>
            <a:r>
              <a:rPr lang="en-US" b="0" i="0" dirty="0">
                <a:solidFill>
                  <a:srgbClr val="404040"/>
                </a:solidFill>
                <a:effectLst/>
                <a:latin typeface="Calibri" panose="020F0502020204030204" pitchFamily="34" charset="0"/>
                <a:cs typeface="Calibri" panose="020F0502020204030204" pitchFamily="34" charset="0"/>
              </a:rPr>
              <a:t>It is a machine learning based approach where a cascade function is trained from a lot of positive and negative images</a:t>
            </a:r>
            <a:r>
              <a:rPr lang="en-IN" b="0" i="0" dirty="0">
                <a:solidFill>
                  <a:schemeClr val="tx1"/>
                </a:solidFill>
                <a:latin typeface="Calibri" panose="020F0502020204030204" pitchFamily="34" charset="0"/>
                <a:cs typeface="Calibri" panose="020F0502020204030204" pitchFamily="34" charset="0"/>
              </a:rPr>
              <a:t>.</a:t>
            </a:r>
          </a:p>
          <a:p>
            <a:pPr algn="just"/>
            <a:endParaRPr lang="en-IN" b="0" i="0" dirty="0">
              <a:solidFill>
                <a:schemeClr val="tx1"/>
              </a:solidFill>
              <a:latin typeface="Calibri" panose="020F0502020204030204" pitchFamily="34" charset="0"/>
              <a:cs typeface="Calibri" panose="020F0502020204030204" pitchFamily="34" charset="0"/>
            </a:endParaRPr>
          </a:p>
          <a:p>
            <a:pPr algn="just"/>
            <a:r>
              <a:rPr lang="en-US" b="0" i="0" dirty="0">
                <a:solidFill>
                  <a:srgbClr val="404040"/>
                </a:solidFill>
                <a:effectLst/>
                <a:latin typeface="Calibri" panose="020F0502020204030204" pitchFamily="34" charset="0"/>
                <a:cs typeface="Calibri" panose="020F0502020204030204" pitchFamily="34" charset="0"/>
              </a:rPr>
              <a:t>Initially, the algorithm needs a lot of positive images (images of faces) and negative images (images without faces) to train the classifier. Then we need to extract features from it.</a:t>
            </a:r>
          </a:p>
          <a:p>
            <a:pPr algn="just"/>
            <a:endParaRPr lang="en-IN"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88734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D4B1-7032-4F65-97D1-9F38E83FC6C5}"/>
              </a:ext>
            </a:extLst>
          </p:cNvPr>
          <p:cNvSpPr>
            <a:spLocks noGrp="1"/>
          </p:cNvSpPr>
          <p:nvPr>
            <p:ph type="title"/>
          </p:nvPr>
        </p:nvSpPr>
        <p:spPr>
          <a:xfrm>
            <a:off x="968343" y="1318900"/>
            <a:ext cx="9771193" cy="706964"/>
          </a:xfrm>
        </p:spPr>
        <p:txBody>
          <a:bodyPr/>
          <a:lstStyle/>
          <a:p>
            <a:r>
              <a:rPr lang="en-US" altLang="en-US" sz="2400" b="1" dirty="0">
                <a:latin typeface="Arial" panose="020B0604020202020204" pitchFamily="34" charset="0"/>
                <a:cs typeface="Arial" panose="020B0604020202020204" pitchFamily="34" charset="0"/>
              </a:rPr>
              <a:t>Four Stages Of Haar Cascade Algorithm:</a:t>
            </a:r>
            <a:br>
              <a:rPr lang="en-US" altLang="en-US" sz="2400" b="1" dirty="0">
                <a:latin typeface="Arial" panose="020B0604020202020204" pitchFamily="34" charset="0"/>
                <a:cs typeface="Arial" panose="020B0604020202020204" pitchFamily="34" charset="0"/>
              </a:rPr>
            </a:br>
            <a:br>
              <a:rPr lang="en-US" altLang="en-US" sz="2400" b="1"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E467F700-C9C4-42D8-BFAA-3D61EDBD191A}"/>
              </a:ext>
            </a:extLst>
          </p:cNvPr>
          <p:cNvSpPr>
            <a:spLocks noGrp="1"/>
          </p:cNvSpPr>
          <p:nvPr>
            <p:ph type="body" idx="1"/>
          </p:nvPr>
        </p:nvSpPr>
        <p:spPr>
          <a:xfrm>
            <a:off x="1154953" y="2603500"/>
            <a:ext cx="8761413" cy="3416301"/>
          </a:xfrm>
        </p:spPr>
        <p:txBody>
          <a:bodyPr/>
          <a:lstStyle/>
          <a:p>
            <a:r>
              <a:rPr lang="en-US" altLang="en-US" sz="2000" dirty="0">
                <a:latin typeface="Calibri" panose="020F0502020204030204" pitchFamily="34" charset="0"/>
                <a:cs typeface="Calibri" panose="020F0502020204030204" pitchFamily="34" charset="0"/>
              </a:rPr>
              <a:t>Haar Feature Selection</a:t>
            </a:r>
          </a:p>
          <a:p>
            <a:r>
              <a:rPr lang="en-US" altLang="en-US" sz="2000" dirty="0">
                <a:latin typeface="Calibri" panose="020F0502020204030204" pitchFamily="34" charset="0"/>
                <a:cs typeface="Calibri" panose="020F0502020204030204" pitchFamily="34" charset="0"/>
              </a:rPr>
              <a:t>Creating Integral Images</a:t>
            </a:r>
          </a:p>
          <a:p>
            <a:r>
              <a:rPr lang="en-US" altLang="en-US" sz="2000" dirty="0">
                <a:latin typeface="Calibri" panose="020F0502020204030204" pitchFamily="34" charset="0"/>
                <a:cs typeface="Calibri" panose="020F0502020204030204" pitchFamily="34" charset="0"/>
              </a:rPr>
              <a:t>Adaboost Training</a:t>
            </a:r>
          </a:p>
          <a:p>
            <a:r>
              <a:rPr lang="en-US" altLang="en-US" sz="2000" dirty="0">
                <a:latin typeface="Calibri" panose="020F0502020204030204" pitchFamily="34" charset="0"/>
                <a:cs typeface="Calibri" panose="020F0502020204030204" pitchFamily="34" charset="0"/>
              </a:rPr>
              <a:t>Cascading Classifiers</a:t>
            </a:r>
            <a:endParaRPr lang="en-IN" sz="2000" dirty="0">
              <a:latin typeface="Calibri" panose="020F0502020204030204" pitchFamily="34" charset="0"/>
              <a:cs typeface="Calibri" panose="020F0502020204030204" pitchFamily="34" charset="0"/>
            </a:endParaRPr>
          </a:p>
        </p:txBody>
      </p:sp>
      <p:pic>
        <p:nvPicPr>
          <p:cNvPr id="5" name="Picture 4" descr="Face Detection">
            <a:extLst>
              <a:ext uri="{FF2B5EF4-FFF2-40B4-BE49-F238E27FC236}">
                <a16:creationId xmlns:a16="http://schemas.microsoft.com/office/drawing/2014/main" id="{10614816-DCA0-4DAE-9044-21B88BE6EA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81328" y="3091545"/>
            <a:ext cx="3429000" cy="2544146"/>
          </a:xfrm>
          <a:prstGeom prst="rect">
            <a:avLst/>
          </a:prstGeom>
          <a:noFill/>
          <a:ln>
            <a:noFill/>
          </a:ln>
        </p:spPr>
      </p:pic>
    </p:spTree>
    <p:extLst>
      <p:ext uri="{BB962C8B-B14F-4D97-AF65-F5344CB8AC3E}">
        <p14:creationId xmlns:p14="http://schemas.microsoft.com/office/powerpoint/2010/main" val="1335142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74AA-20FF-42D1-8B14-47FFEDD7057F}"/>
              </a:ext>
            </a:extLst>
          </p:cNvPr>
          <p:cNvSpPr>
            <a:spLocks noGrp="1"/>
          </p:cNvSpPr>
          <p:nvPr>
            <p:ph type="title"/>
          </p:nvPr>
        </p:nvSpPr>
        <p:spPr>
          <a:xfrm>
            <a:off x="1154953" y="1066975"/>
            <a:ext cx="8761413" cy="706964"/>
          </a:xfrm>
        </p:spPr>
        <p:txBody>
          <a:bodyPr/>
          <a:lstStyle/>
          <a:p>
            <a:r>
              <a:rPr lang="en-US" sz="2400" b="1" dirty="0">
                <a:latin typeface="+mj-lt"/>
              </a:rPr>
              <a:t>Convolutional Neural Networks :</a:t>
            </a:r>
            <a:br>
              <a:rPr lang="en-US" sz="2400" b="1" dirty="0">
                <a:latin typeface="+mj-lt"/>
              </a:rPr>
            </a:br>
            <a:endParaRPr lang="en-IN" sz="2400" b="1" dirty="0">
              <a:latin typeface="+mj-lt"/>
            </a:endParaRPr>
          </a:p>
        </p:txBody>
      </p:sp>
      <p:sp>
        <p:nvSpPr>
          <p:cNvPr id="3" name="Text Placeholder 2">
            <a:extLst>
              <a:ext uri="{FF2B5EF4-FFF2-40B4-BE49-F238E27FC236}">
                <a16:creationId xmlns:a16="http://schemas.microsoft.com/office/drawing/2014/main" id="{6BD14843-E3AB-4D43-B8F2-DAE687336201}"/>
              </a:ext>
            </a:extLst>
          </p:cNvPr>
          <p:cNvSpPr>
            <a:spLocks noGrp="1"/>
          </p:cNvSpPr>
          <p:nvPr>
            <p:ph type="body" idx="1"/>
          </p:nvPr>
        </p:nvSpPr>
        <p:spPr>
          <a:xfrm>
            <a:off x="1154954" y="2603500"/>
            <a:ext cx="8761412" cy="3416301"/>
          </a:xfrm>
        </p:spPr>
        <p:txBody>
          <a:bodyPr/>
          <a:lstStyle/>
          <a:p>
            <a:pPr marL="137160" indent="0">
              <a:buNone/>
            </a:pPr>
            <a:r>
              <a:rPr lang="en-US" sz="2000" b="1" dirty="0">
                <a:latin typeface="Calibri" panose="020F0502020204030204" pitchFamily="34" charset="0"/>
                <a:cs typeface="Calibri" panose="020F0502020204030204" pitchFamily="34" charset="0"/>
              </a:rPr>
              <a:t>CNN</a:t>
            </a:r>
          </a:p>
          <a:p>
            <a:r>
              <a:rPr lang="en-US" sz="2000" i="1" dirty="0">
                <a:latin typeface="Calibri" panose="020F0502020204030204" pitchFamily="34" charset="0"/>
                <a:cs typeface="Calibri" panose="020F0502020204030204" pitchFamily="34" charset="0"/>
              </a:rPr>
              <a:t>A kind of neural network where the input is image</a:t>
            </a:r>
          </a:p>
          <a:p>
            <a:r>
              <a:rPr lang="en-US" sz="2000" i="1" dirty="0">
                <a:latin typeface="Calibri" panose="020F0502020204030204" pitchFamily="34" charset="0"/>
                <a:cs typeface="Calibri" panose="020F0502020204030204" pitchFamily="34" charset="0"/>
              </a:rPr>
              <a:t>Contains less fully connectivity between neurons</a:t>
            </a:r>
          </a:p>
          <a:p>
            <a:endParaRPr lang="en-US" sz="2000" dirty="0">
              <a:latin typeface="Calibri" panose="020F0502020204030204" pitchFamily="34" charset="0"/>
              <a:cs typeface="Calibri" panose="020F0502020204030204" pitchFamily="34" charset="0"/>
            </a:endParaRPr>
          </a:p>
          <a:p>
            <a:pPr marL="137160" indent="0">
              <a:buNone/>
            </a:pPr>
            <a:r>
              <a:rPr lang="en-US" sz="2000" b="1" dirty="0">
                <a:latin typeface="Calibri" panose="020F0502020204030204" pitchFamily="34" charset="0"/>
                <a:cs typeface="Calibri" panose="020F0502020204030204" pitchFamily="34" charset="0"/>
              </a:rPr>
              <a:t>CNN layers</a:t>
            </a:r>
          </a:p>
          <a:p>
            <a:r>
              <a:rPr lang="en-US" sz="2000" i="1" dirty="0">
                <a:latin typeface="Calibri" panose="020F0502020204030204" pitchFamily="34" charset="0"/>
                <a:cs typeface="Calibri" panose="020F0502020204030204" pitchFamily="34" charset="0"/>
              </a:rPr>
              <a:t>Convolutional layer</a:t>
            </a:r>
          </a:p>
          <a:p>
            <a:r>
              <a:rPr lang="en-US" sz="2000" i="1" dirty="0">
                <a:latin typeface="Calibri" panose="020F0502020204030204" pitchFamily="34" charset="0"/>
                <a:cs typeface="Calibri" panose="020F0502020204030204" pitchFamily="34" charset="0"/>
              </a:rPr>
              <a:t>Pooling layer</a:t>
            </a:r>
          </a:p>
          <a:p>
            <a:r>
              <a:rPr lang="en-US" sz="2000" i="1" dirty="0">
                <a:latin typeface="Calibri" panose="020F0502020204030204" pitchFamily="34" charset="0"/>
                <a:cs typeface="Calibri" panose="020F0502020204030204" pitchFamily="34" charset="0"/>
              </a:rPr>
              <a:t>Fully connected layer</a:t>
            </a:r>
          </a:p>
          <a:p>
            <a:endParaRPr lang="en-US"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pic>
        <p:nvPicPr>
          <p:cNvPr id="2050" name="Picture 2" descr="What is a Neural Network? - Databricks">
            <a:extLst>
              <a:ext uri="{FF2B5EF4-FFF2-40B4-BE49-F238E27FC236}">
                <a16:creationId xmlns:a16="http://schemas.microsoft.com/office/drawing/2014/main" id="{56B813D5-3E77-4567-989F-BAF2331F4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985" y="3853371"/>
            <a:ext cx="3236750" cy="2166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884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5B27-7E92-46CC-83D5-1249DB0C8E16}"/>
              </a:ext>
            </a:extLst>
          </p:cNvPr>
          <p:cNvSpPr>
            <a:spLocks noGrp="1"/>
          </p:cNvSpPr>
          <p:nvPr>
            <p:ph type="title"/>
          </p:nvPr>
        </p:nvSpPr>
        <p:spPr/>
        <p:txBody>
          <a:bodyPr/>
          <a:lstStyle/>
          <a:p>
            <a:r>
              <a:rPr lang="en-US" sz="2400" b="1" dirty="0">
                <a:latin typeface="+mj-lt"/>
              </a:rPr>
              <a:t>Convolutional Neural Networks :</a:t>
            </a:r>
            <a:br>
              <a:rPr lang="en-US" sz="2400" b="1" dirty="0">
                <a:latin typeface="+mj-lt"/>
              </a:rPr>
            </a:br>
            <a:endParaRPr lang="en-IN" sz="2400" b="1" dirty="0"/>
          </a:p>
        </p:txBody>
      </p:sp>
      <p:pic>
        <p:nvPicPr>
          <p:cNvPr id="5" name="Picture 2" descr="https://miro.medium.com/max/965/1*kkyW7BR5FZJq4_oBTx3OPQ.png">
            <a:extLst>
              <a:ext uri="{FF2B5EF4-FFF2-40B4-BE49-F238E27FC236}">
                <a16:creationId xmlns:a16="http://schemas.microsoft.com/office/drawing/2014/main" id="{F11C8587-323A-4940-B5D0-7DE50B9BB354}"/>
              </a:ext>
            </a:extLst>
          </p:cNvPr>
          <p:cNvPicPr>
            <a:picLocks noChangeAspect="1" noChangeArrowheads="1"/>
          </p:cNvPicPr>
          <p:nvPr/>
        </p:nvPicPr>
        <p:blipFill>
          <a:blip r:embed="rId2"/>
          <a:srcRect/>
          <a:stretch>
            <a:fillRect/>
          </a:stretch>
        </p:blipFill>
        <p:spPr bwMode="auto">
          <a:xfrm>
            <a:off x="1270517" y="2623457"/>
            <a:ext cx="8782561" cy="3562738"/>
          </a:xfrm>
          <a:prstGeom prst="rect">
            <a:avLst/>
          </a:prstGeom>
          <a:noFill/>
        </p:spPr>
      </p:pic>
    </p:spTree>
    <p:extLst>
      <p:ext uri="{BB962C8B-B14F-4D97-AF65-F5344CB8AC3E}">
        <p14:creationId xmlns:p14="http://schemas.microsoft.com/office/powerpoint/2010/main" val="296799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B364-9A83-4695-9601-1091AFCB5D7B}"/>
              </a:ext>
            </a:extLst>
          </p:cNvPr>
          <p:cNvSpPr>
            <a:spLocks noGrp="1"/>
          </p:cNvSpPr>
          <p:nvPr>
            <p:ph type="title"/>
          </p:nvPr>
        </p:nvSpPr>
        <p:spPr/>
        <p:txBody>
          <a:bodyPr/>
          <a:lstStyle/>
          <a:p>
            <a:r>
              <a:rPr lang="en-US" sz="2400" b="1" dirty="0">
                <a:latin typeface="+mj-lt"/>
              </a:rPr>
              <a:t>Face Recognition library :</a:t>
            </a:r>
            <a:br>
              <a:rPr lang="en-US" sz="2400" b="1" dirty="0">
                <a:latin typeface="+mj-lt"/>
              </a:rPr>
            </a:br>
            <a:endParaRPr lang="en-IN" sz="2400" dirty="0"/>
          </a:p>
        </p:txBody>
      </p:sp>
      <p:sp>
        <p:nvSpPr>
          <p:cNvPr id="3" name="Text Placeholder 2">
            <a:extLst>
              <a:ext uri="{FF2B5EF4-FFF2-40B4-BE49-F238E27FC236}">
                <a16:creationId xmlns:a16="http://schemas.microsoft.com/office/drawing/2014/main" id="{1611FC06-1269-4F88-91C2-B77C524F562C}"/>
              </a:ext>
            </a:extLst>
          </p:cNvPr>
          <p:cNvSpPr>
            <a:spLocks noGrp="1"/>
          </p:cNvSpPr>
          <p:nvPr>
            <p:ph type="body" idx="1"/>
          </p:nvPr>
        </p:nvSpPr>
        <p:spPr>
          <a:xfrm>
            <a:off x="1154954" y="2603500"/>
            <a:ext cx="8761412" cy="3416301"/>
          </a:xfrm>
        </p:spPr>
        <p:txBody>
          <a:bodyPr/>
          <a:lstStyle/>
          <a:p>
            <a:r>
              <a:rPr lang="en-US" sz="1800" dirty="0">
                <a:latin typeface="Calibri" panose="020F0502020204030204" pitchFamily="34" charset="0"/>
                <a:cs typeface="Calibri" panose="020F0502020204030204" pitchFamily="34" charset="0"/>
              </a:rPr>
              <a:t>Recognize and manipulate faces from Python or from the command line with the world’s simplest face recognition library.</a:t>
            </a:r>
          </a:p>
          <a:p>
            <a:r>
              <a:rPr lang="en-US" sz="1800" b="1" dirty="0">
                <a:latin typeface="Calibri" panose="020F0502020204030204" pitchFamily="34" charset="0"/>
                <a:cs typeface="Calibri" panose="020F0502020204030204" pitchFamily="34" charset="0"/>
              </a:rPr>
              <a:t>Features:</a:t>
            </a:r>
          </a:p>
          <a:p>
            <a:pPr marL="0" indent="0">
              <a:buNone/>
            </a:pPr>
            <a:r>
              <a:rPr lang="en-US" sz="1800" dirty="0">
                <a:latin typeface="Calibri" panose="020F0502020204030204" pitchFamily="34" charset="0"/>
                <a:cs typeface="Calibri" panose="020F0502020204030204" pitchFamily="34" charset="0"/>
              </a:rPr>
              <a:t>	Find faces in pictures</a:t>
            </a:r>
          </a:p>
          <a:p>
            <a:pPr marL="0" indent="0">
              <a:buNone/>
            </a:pPr>
            <a:r>
              <a:rPr lang="en-US" sz="1800" dirty="0">
                <a:latin typeface="Calibri" panose="020F0502020204030204" pitchFamily="34" charset="0"/>
                <a:cs typeface="Calibri" panose="020F0502020204030204" pitchFamily="34" charset="0"/>
              </a:rPr>
              <a:t>	Find and manipulate facial features in pictures</a:t>
            </a:r>
          </a:p>
          <a:p>
            <a:pPr marL="0" indent="0">
              <a:buNone/>
            </a:pPr>
            <a:r>
              <a:rPr lang="en-US"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Identify faces in pictures</a:t>
            </a:r>
          </a:p>
          <a:p>
            <a:pPr marL="137160" indent="0">
              <a:buNone/>
            </a:pP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F336EF3-FE86-4530-997F-FA19B8AFF2EC}"/>
              </a:ext>
            </a:extLst>
          </p:cNvPr>
          <p:cNvPicPr>
            <a:picLocks noChangeAspect="1"/>
          </p:cNvPicPr>
          <p:nvPr/>
        </p:nvPicPr>
        <p:blipFill>
          <a:blip r:embed="rId2"/>
          <a:stretch>
            <a:fillRect/>
          </a:stretch>
        </p:blipFill>
        <p:spPr>
          <a:xfrm>
            <a:off x="9323852" y="3703227"/>
            <a:ext cx="1713194" cy="1713194"/>
          </a:xfrm>
          <a:prstGeom prst="rect">
            <a:avLst/>
          </a:prstGeom>
        </p:spPr>
      </p:pic>
    </p:spTree>
    <p:extLst>
      <p:ext uri="{BB962C8B-B14F-4D97-AF65-F5344CB8AC3E}">
        <p14:creationId xmlns:p14="http://schemas.microsoft.com/office/powerpoint/2010/main" val="119472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D81-172C-4108-A129-71C130FBE276}"/>
              </a:ext>
            </a:extLst>
          </p:cNvPr>
          <p:cNvSpPr>
            <a:spLocks noGrp="1"/>
          </p:cNvSpPr>
          <p:nvPr>
            <p:ph type="title"/>
          </p:nvPr>
        </p:nvSpPr>
        <p:spPr/>
        <p:txBody>
          <a:bodyPr/>
          <a:lstStyle/>
          <a:p>
            <a:r>
              <a:rPr lang="en-GB" sz="3200" b="1" dirty="0">
                <a:latin typeface="+mn-lt"/>
              </a:rPr>
              <a:t>Index :</a:t>
            </a:r>
            <a:endParaRPr lang="en-IN" sz="3200" b="1" dirty="0">
              <a:latin typeface="+mn-lt"/>
            </a:endParaRPr>
          </a:p>
        </p:txBody>
      </p:sp>
      <p:sp>
        <p:nvSpPr>
          <p:cNvPr id="3" name="Text Placeholder 2">
            <a:extLst>
              <a:ext uri="{FF2B5EF4-FFF2-40B4-BE49-F238E27FC236}">
                <a16:creationId xmlns:a16="http://schemas.microsoft.com/office/drawing/2014/main" id="{08854630-DF61-4A87-8A87-9045238D6255}"/>
              </a:ext>
            </a:extLst>
          </p:cNvPr>
          <p:cNvSpPr>
            <a:spLocks noGrp="1"/>
          </p:cNvSpPr>
          <p:nvPr>
            <p:ph type="body" idx="1"/>
          </p:nvPr>
        </p:nvSpPr>
        <p:spPr>
          <a:xfrm>
            <a:off x="1154954" y="2808772"/>
            <a:ext cx="8838132" cy="3416301"/>
          </a:xfrm>
        </p:spPr>
        <p:txBody>
          <a:bodyPr/>
          <a:lstStyle/>
          <a:p>
            <a:r>
              <a:rPr lang="en-GB" sz="2000" dirty="0">
                <a:latin typeface="Calibri" panose="020F0502020204030204" pitchFamily="34" charset="0"/>
                <a:cs typeface="Calibri" panose="020F0502020204030204" pitchFamily="34" charset="0"/>
              </a:rPr>
              <a:t>Database Design</a:t>
            </a:r>
          </a:p>
          <a:p>
            <a:r>
              <a:rPr lang="en-GB" sz="2000" dirty="0">
                <a:latin typeface="Calibri" panose="020F0502020204030204" pitchFamily="34" charset="0"/>
                <a:cs typeface="Calibri" panose="020F0502020204030204" pitchFamily="34" charset="0"/>
              </a:rPr>
              <a:t>Entities &amp; Responsibilities</a:t>
            </a:r>
          </a:p>
          <a:p>
            <a:r>
              <a:rPr lang="en-GB" sz="2000" dirty="0">
                <a:latin typeface="Calibri" panose="020F0502020204030204" pitchFamily="34" charset="0"/>
                <a:cs typeface="Calibri" panose="020F0502020204030204" pitchFamily="34" charset="0"/>
              </a:rPr>
              <a:t>Practical Implementation</a:t>
            </a:r>
          </a:p>
          <a:p>
            <a:r>
              <a:rPr lang="en-GB" sz="2000" dirty="0">
                <a:latin typeface="Calibri" panose="020F0502020204030204" pitchFamily="34" charset="0"/>
                <a:cs typeface="Calibri" panose="020F0502020204030204" pitchFamily="34" charset="0"/>
              </a:rPr>
              <a:t>Tech Stack</a:t>
            </a: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7259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D81-172C-4108-A129-71C130FBE276}"/>
              </a:ext>
            </a:extLst>
          </p:cNvPr>
          <p:cNvSpPr>
            <a:spLocks noGrp="1"/>
          </p:cNvSpPr>
          <p:nvPr>
            <p:ph type="title"/>
          </p:nvPr>
        </p:nvSpPr>
        <p:spPr/>
        <p:txBody>
          <a:bodyPr/>
          <a:lstStyle/>
          <a:p>
            <a:r>
              <a:rPr lang="en-GB" sz="2400" b="1" dirty="0">
                <a:latin typeface="+mn-lt"/>
              </a:rPr>
              <a:t>Database Design :</a:t>
            </a:r>
            <a:endParaRPr lang="en-IN" sz="2400" b="1" dirty="0">
              <a:latin typeface="+mn-lt"/>
            </a:endParaRPr>
          </a:p>
        </p:txBody>
      </p:sp>
      <p:pic>
        <p:nvPicPr>
          <p:cNvPr id="6" name="Google Shape;93;p14">
            <a:extLst>
              <a:ext uri="{FF2B5EF4-FFF2-40B4-BE49-F238E27FC236}">
                <a16:creationId xmlns:a16="http://schemas.microsoft.com/office/drawing/2014/main" id="{7349B91E-6666-44D4-96B7-97C1F7ED214B}"/>
              </a:ext>
            </a:extLst>
          </p:cNvPr>
          <p:cNvPicPr preferRelativeResize="0"/>
          <p:nvPr/>
        </p:nvPicPr>
        <p:blipFill rotWithShape="1">
          <a:blip r:embed="rId2">
            <a:alphaModFix/>
          </a:blip>
          <a:srcRect t="8007"/>
          <a:stretch/>
        </p:blipFill>
        <p:spPr>
          <a:xfrm>
            <a:off x="1154954" y="3135086"/>
            <a:ext cx="8847462" cy="3060441"/>
          </a:xfrm>
          <a:prstGeom prst="rect">
            <a:avLst/>
          </a:prstGeom>
          <a:noFill/>
          <a:ln>
            <a:noFill/>
          </a:ln>
        </p:spPr>
      </p:pic>
    </p:spTree>
    <p:extLst>
      <p:ext uri="{BB962C8B-B14F-4D97-AF65-F5344CB8AC3E}">
        <p14:creationId xmlns:p14="http://schemas.microsoft.com/office/powerpoint/2010/main" val="1987180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D81-172C-4108-A129-71C130FBE276}"/>
              </a:ext>
            </a:extLst>
          </p:cNvPr>
          <p:cNvSpPr>
            <a:spLocks noGrp="1"/>
          </p:cNvSpPr>
          <p:nvPr>
            <p:ph type="title"/>
          </p:nvPr>
        </p:nvSpPr>
        <p:spPr/>
        <p:txBody>
          <a:bodyPr/>
          <a:lstStyle/>
          <a:p>
            <a:r>
              <a:rPr lang="en-GB" sz="2400" b="1" dirty="0">
                <a:solidFill>
                  <a:schemeClr val="bg1"/>
                </a:solidFill>
                <a:latin typeface="+mj-lt"/>
              </a:rPr>
              <a:t>Entities &amp; Responsibilities</a:t>
            </a:r>
            <a:r>
              <a:rPr lang="en-GB" sz="2400" b="1" dirty="0">
                <a:solidFill>
                  <a:schemeClr val="bg1"/>
                </a:solidFill>
                <a:latin typeface="+mj-lt"/>
                <a:sym typeface="Lato"/>
              </a:rPr>
              <a:t> :</a:t>
            </a:r>
            <a:endParaRPr lang="en-IN" sz="2400" b="1" dirty="0">
              <a:solidFill>
                <a:schemeClr val="bg1"/>
              </a:solidFill>
              <a:latin typeface="+mj-lt"/>
            </a:endParaRPr>
          </a:p>
        </p:txBody>
      </p:sp>
      <p:sp>
        <p:nvSpPr>
          <p:cNvPr id="3" name="Text Placeholder 2">
            <a:extLst>
              <a:ext uri="{FF2B5EF4-FFF2-40B4-BE49-F238E27FC236}">
                <a16:creationId xmlns:a16="http://schemas.microsoft.com/office/drawing/2014/main" id="{08854630-DF61-4A87-8A87-9045238D6255}"/>
              </a:ext>
            </a:extLst>
          </p:cNvPr>
          <p:cNvSpPr>
            <a:spLocks noGrp="1"/>
          </p:cNvSpPr>
          <p:nvPr>
            <p:ph type="body" idx="1"/>
          </p:nvPr>
        </p:nvSpPr>
        <p:spPr>
          <a:xfrm>
            <a:off x="1154954" y="2808772"/>
            <a:ext cx="8838132" cy="3416301"/>
          </a:xfrm>
        </p:spPr>
        <p:txBody>
          <a:bodyPr/>
          <a:lstStyle/>
          <a:p>
            <a:pPr marL="0" lvl="0" indent="0" algn="l" rtl="0">
              <a:spcBef>
                <a:spcPts val="0"/>
              </a:spcBef>
              <a:spcAft>
                <a:spcPts val="0"/>
              </a:spcAft>
              <a:buNone/>
            </a:pPr>
            <a:r>
              <a:rPr lang="en-GB" sz="2000" dirty="0">
                <a:latin typeface="Calibri" panose="020F0502020204030204" pitchFamily="34" charset="0"/>
                <a:cs typeface="Calibri" panose="020F0502020204030204" pitchFamily="34" charset="0"/>
              </a:rPr>
              <a:t>Entity Names</a:t>
            </a:r>
          </a:p>
          <a:p>
            <a:pPr marL="457200" lvl="0" indent="-311150" algn="l" rtl="0">
              <a:spcBef>
                <a:spcPts val="1200"/>
              </a:spcBef>
              <a:spcAft>
                <a:spcPts val="0"/>
              </a:spcAft>
              <a:buSzPts val="1300"/>
              <a:buAutoNum type="arabicPeriod"/>
            </a:pPr>
            <a:r>
              <a:rPr lang="en-GB" sz="2000" dirty="0">
                <a:latin typeface="Calibri" panose="020F0502020204030204" pitchFamily="34" charset="0"/>
                <a:cs typeface="Calibri" panose="020F0502020204030204" pitchFamily="34" charset="0"/>
              </a:rPr>
              <a:t>Admin</a:t>
            </a:r>
          </a:p>
          <a:p>
            <a:pPr marL="457200" lvl="0" indent="-311150" algn="l" rtl="0">
              <a:spcBef>
                <a:spcPts val="0"/>
              </a:spcBef>
              <a:spcAft>
                <a:spcPts val="0"/>
              </a:spcAft>
              <a:buSzPts val="1300"/>
              <a:buAutoNum type="arabicPeriod"/>
            </a:pPr>
            <a:r>
              <a:rPr lang="en-GB" sz="2000" dirty="0">
                <a:latin typeface="Calibri" panose="020F0502020204030204" pitchFamily="34" charset="0"/>
                <a:cs typeface="Calibri" panose="020F0502020204030204" pitchFamily="34" charset="0"/>
              </a:rPr>
              <a:t>Event</a:t>
            </a:r>
          </a:p>
          <a:p>
            <a:pPr marL="457200" lvl="0" indent="-311150" algn="l" rtl="0">
              <a:spcBef>
                <a:spcPts val="0"/>
              </a:spcBef>
              <a:spcAft>
                <a:spcPts val="0"/>
              </a:spcAft>
              <a:buSzPts val="1300"/>
              <a:buAutoNum type="arabicPeriod"/>
            </a:pPr>
            <a:r>
              <a:rPr lang="en-GB" sz="2000" dirty="0">
                <a:latin typeface="Calibri" panose="020F0502020204030204" pitchFamily="34" charset="0"/>
                <a:cs typeface="Calibri" panose="020F0502020204030204" pitchFamily="34" charset="0"/>
              </a:rPr>
              <a:t>User</a:t>
            </a:r>
          </a:p>
          <a:p>
            <a:endParaRPr lang="en-IN" sz="2000" dirty="0">
              <a:latin typeface="Calibri" panose="020F0502020204030204" pitchFamily="34" charset="0"/>
              <a:cs typeface="Calibri" panose="020F0502020204030204" pitchFamily="34" charset="0"/>
            </a:endParaRPr>
          </a:p>
        </p:txBody>
      </p:sp>
      <p:pic>
        <p:nvPicPr>
          <p:cNvPr id="4" name="Google Shape;100;p15">
            <a:extLst>
              <a:ext uri="{FF2B5EF4-FFF2-40B4-BE49-F238E27FC236}">
                <a16:creationId xmlns:a16="http://schemas.microsoft.com/office/drawing/2014/main" id="{6724DADB-A8E2-470F-8AEE-B7027600C124}"/>
              </a:ext>
            </a:extLst>
          </p:cNvPr>
          <p:cNvPicPr preferRelativeResize="0"/>
          <p:nvPr/>
        </p:nvPicPr>
        <p:blipFill>
          <a:blip r:embed="rId2">
            <a:alphaModFix/>
          </a:blip>
          <a:stretch>
            <a:fillRect/>
          </a:stretch>
        </p:blipFill>
        <p:spPr>
          <a:xfrm>
            <a:off x="5085183" y="3175093"/>
            <a:ext cx="1836638" cy="2683658"/>
          </a:xfrm>
          <a:prstGeom prst="rect">
            <a:avLst/>
          </a:prstGeom>
          <a:noFill/>
          <a:ln>
            <a:noFill/>
          </a:ln>
        </p:spPr>
      </p:pic>
      <p:pic>
        <p:nvPicPr>
          <p:cNvPr id="5" name="Google Shape;101;p15">
            <a:extLst>
              <a:ext uri="{FF2B5EF4-FFF2-40B4-BE49-F238E27FC236}">
                <a16:creationId xmlns:a16="http://schemas.microsoft.com/office/drawing/2014/main" id="{AB7EB9A4-C703-4B81-BBD2-EB2CE07CFD92}"/>
              </a:ext>
            </a:extLst>
          </p:cNvPr>
          <p:cNvPicPr preferRelativeResize="0"/>
          <p:nvPr/>
        </p:nvPicPr>
        <p:blipFill>
          <a:blip r:embed="rId3">
            <a:alphaModFix/>
          </a:blip>
          <a:stretch>
            <a:fillRect/>
          </a:stretch>
        </p:blipFill>
        <p:spPr>
          <a:xfrm>
            <a:off x="7326754" y="2527752"/>
            <a:ext cx="1645378" cy="2380150"/>
          </a:xfrm>
          <a:prstGeom prst="rect">
            <a:avLst/>
          </a:prstGeom>
          <a:noFill/>
          <a:ln>
            <a:noFill/>
          </a:ln>
        </p:spPr>
      </p:pic>
      <p:pic>
        <p:nvPicPr>
          <p:cNvPr id="6" name="Google Shape;102;p15">
            <a:extLst>
              <a:ext uri="{FF2B5EF4-FFF2-40B4-BE49-F238E27FC236}">
                <a16:creationId xmlns:a16="http://schemas.microsoft.com/office/drawing/2014/main" id="{D1474DBB-C17D-4B41-86E5-BB0AF63A51AA}"/>
              </a:ext>
            </a:extLst>
          </p:cNvPr>
          <p:cNvPicPr preferRelativeResize="0"/>
          <p:nvPr/>
        </p:nvPicPr>
        <p:blipFill>
          <a:blip r:embed="rId4">
            <a:alphaModFix/>
          </a:blip>
          <a:stretch>
            <a:fillRect/>
          </a:stretch>
        </p:blipFill>
        <p:spPr>
          <a:xfrm>
            <a:off x="9377065" y="3175093"/>
            <a:ext cx="1836638" cy="2683658"/>
          </a:xfrm>
          <a:prstGeom prst="rect">
            <a:avLst/>
          </a:prstGeom>
          <a:noFill/>
          <a:ln>
            <a:noFill/>
          </a:ln>
        </p:spPr>
      </p:pic>
    </p:spTree>
    <p:extLst>
      <p:ext uri="{BB962C8B-B14F-4D97-AF65-F5344CB8AC3E}">
        <p14:creationId xmlns:p14="http://schemas.microsoft.com/office/powerpoint/2010/main" val="3467287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D81-172C-4108-A129-71C130FBE276}"/>
              </a:ext>
            </a:extLst>
          </p:cNvPr>
          <p:cNvSpPr>
            <a:spLocks noGrp="1"/>
          </p:cNvSpPr>
          <p:nvPr>
            <p:ph type="title"/>
          </p:nvPr>
        </p:nvSpPr>
        <p:spPr/>
        <p:txBody>
          <a:bodyPr/>
          <a:lstStyle/>
          <a:p>
            <a:r>
              <a:rPr lang="en-GB" sz="2400" b="1" dirty="0">
                <a:latin typeface="+mn-lt"/>
              </a:rPr>
              <a:t>Admin :</a:t>
            </a:r>
            <a:endParaRPr lang="en-IN" sz="2400" b="1" dirty="0">
              <a:latin typeface="+mn-lt"/>
            </a:endParaRPr>
          </a:p>
        </p:txBody>
      </p:sp>
      <p:sp>
        <p:nvSpPr>
          <p:cNvPr id="3" name="Text Placeholder 2">
            <a:extLst>
              <a:ext uri="{FF2B5EF4-FFF2-40B4-BE49-F238E27FC236}">
                <a16:creationId xmlns:a16="http://schemas.microsoft.com/office/drawing/2014/main" id="{08854630-DF61-4A87-8A87-9045238D6255}"/>
              </a:ext>
            </a:extLst>
          </p:cNvPr>
          <p:cNvSpPr>
            <a:spLocks noGrp="1"/>
          </p:cNvSpPr>
          <p:nvPr>
            <p:ph type="body" idx="1"/>
          </p:nvPr>
        </p:nvSpPr>
        <p:spPr>
          <a:xfrm>
            <a:off x="1154954" y="2808772"/>
            <a:ext cx="8838132" cy="3416301"/>
          </a:xfrm>
        </p:spPr>
        <p:txBody>
          <a:bodyPr/>
          <a:lstStyle/>
          <a:p>
            <a:pPr marL="0" lvl="0" indent="0" algn="l" rtl="0">
              <a:spcBef>
                <a:spcPts val="0"/>
              </a:spcBef>
              <a:spcAft>
                <a:spcPts val="0"/>
              </a:spcAft>
              <a:buNone/>
            </a:pPr>
            <a:r>
              <a:rPr lang="en-US" sz="2000" dirty="0">
                <a:latin typeface="Calibri" panose="020F0502020204030204" pitchFamily="34" charset="0"/>
                <a:cs typeface="Calibri" panose="020F0502020204030204" pitchFamily="34" charset="0"/>
              </a:rPr>
              <a:t>Responsibilities</a:t>
            </a:r>
          </a:p>
          <a:p>
            <a:pPr marL="457200" lvl="0" indent="-311150" algn="l" rtl="0">
              <a:spcBef>
                <a:spcPts val="1200"/>
              </a:spcBef>
              <a:spcAft>
                <a:spcPts val="0"/>
              </a:spcAft>
              <a:buSzPts val="1300"/>
              <a:buAutoNum type="arabicPeriod"/>
            </a:pPr>
            <a:r>
              <a:rPr lang="en-US" sz="2000" dirty="0">
                <a:latin typeface="Calibri" panose="020F0502020204030204" pitchFamily="34" charset="0"/>
                <a:cs typeface="Calibri" panose="020F0502020204030204" pitchFamily="34" charset="0"/>
              </a:rPr>
              <a:t>Create an Event</a:t>
            </a:r>
          </a:p>
          <a:p>
            <a:pPr marL="457200" lvl="0" indent="-311150" algn="l" rtl="0">
              <a:spcBef>
                <a:spcPts val="0"/>
              </a:spcBef>
              <a:spcAft>
                <a:spcPts val="0"/>
              </a:spcAft>
              <a:buSzPts val="1300"/>
              <a:buAutoNum type="arabicPeriod"/>
            </a:pPr>
            <a:r>
              <a:rPr lang="en-US" sz="2000" dirty="0">
                <a:latin typeface="Calibri" panose="020F0502020204030204" pitchFamily="34" charset="0"/>
                <a:cs typeface="Calibri" panose="020F0502020204030204" pitchFamily="34" charset="0"/>
              </a:rPr>
              <a:t>Edit Event Information</a:t>
            </a:r>
          </a:p>
          <a:p>
            <a:pPr marL="457200" lvl="0" indent="-311150" algn="l" rtl="0">
              <a:spcBef>
                <a:spcPts val="0"/>
              </a:spcBef>
              <a:spcAft>
                <a:spcPts val="0"/>
              </a:spcAft>
              <a:buSzPts val="1300"/>
              <a:buAutoNum type="arabicPeriod"/>
            </a:pPr>
            <a:r>
              <a:rPr lang="en-US" sz="2000" dirty="0">
                <a:latin typeface="Calibri" panose="020F0502020204030204" pitchFamily="34" charset="0"/>
                <a:cs typeface="Calibri" panose="020F0502020204030204" pitchFamily="34" charset="0"/>
              </a:rPr>
              <a:t>Monitor Events &amp; Users</a:t>
            </a:r>
          </a:p>
          <a:p>
            <a:pPr marL="457200" lvl="0" indent="-311150" algn="l" rtl="0">
              <a:spcBef>
                <a:spcPts val="0"/>
              </a:spcBef>
              <a:spcAft>
                <a:spcPts val="0"/>
              </a:spcAft>
              <a:buSzPts val="1300"/>
              <a:buAutoNum type="arabicPeriod"/>
            </a:pPr>
            <a:r>
              <a:rPr lang="en-US" sz="2000" dirty="0">
                <a:latin typeface="Calibri" panose="020F0502020204030204" pitchFamily="34" charset="0"/>
                <a:cs typeface="Calibri" panose="020F0502020204030204" pitchFamily="34" charset="0"/>
              </a:rPr>
              <a:t>Generate Attendance Report</a:t>
            </a:r>
          </a:p>
          <a:p>
            <a:endParaRPr lang="en-IN" sz="2000" dirty="0">
              <a:latin typeface="Calibri" panose="020F0502020204030204" pitchFamily="34" charset="0"/>
              <a:cs typeface="Calibri" panose="020F0502020204030204" pitchFamily="34" charset="0"/>
            </a:endParaRPr>
          </a:p>
        </p:txBody>
      </p:sp>
      <p:pic>
        <p:nvPicPr>
          <p:cNvPr id="4" name="Google Shape;109;p16">
            <a:extLst>
              <a:ext uri="{FF2B5EF4-FFF2-40B4-BE49-F238E27FC236}">
                <a16:creationId xmlns:a16="http://schemas.microsoft.com/office/drawing/2014/main" id="{77670367-2AE5-4054-83EC-47CA44C5E057}"/>
              </a:ext>
            </a:extLst>
          </p:cNvPr>
          <p:cNvPicPr preferRelativeResize="0"/>
          <p:nvPr/>
        </p:nvPicPr>
        <p:blipFill>
          <a:blip r:embed="rId2">
            <a:alphaModFix/>
          </a:blip>
          <a:stretch>
            <a:fillRect/>
          </a:stretch>
        </p:blipFill>
        <p:spPr>
          <a:xfrm>
            <a:off x="7539742" y="2808772"/>
            <a:ext cx="2043975" cy="3390850"/>
          </a:xfrm>
          <a:prstGeom prst="rect">
            <a:avLst/>
          </a:prstGeom>
          <a:noFill/>
          <a:ln>
            <a:noFill/>
          </a:ln>
        </p:spPr>
      </p:pic>
    </p:spTree>
    <p:extLst>
      <p:ext uri="{BB962C8B-B14F-4D97-AF65-F5344CB8AC3E}">
        <p14:creationId xmlns:p14="http://schemas.microsoft.com/office/powerpoint/2010/main" val="503030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D81-172C-4108-A129-71C130FBE276}"/>
              </a:ext>
            </a:extLst>
          </p:cNvPr>
          <p:cNvSpPr>
            <a:spLocks noGrp="1"/>
          </p:cNvSpPr>
          <p:nvPr>
            <p:ph type="title"/>
          </p:nvPr>
        </p:nvSpPr>
        <p:spPr/>
        <p:txBody>
          <a:bodyPr/>
          <a:lstStyle/>
          <a:p>
            <a:r>
              <a:rPr lang="en-GB" sz="2400" b="1" dirty="0">
                <a:latin typeface="+mn-lt"/>
              </a:rPr>
              <a:t>Events :</a:t>
            </a:r>
            <a:endParaRPr lang="en-IN" sz="2400" b="1" dirty="0">
              <a:latin typeface="+mn-lt"/>
            </a:endParaRPr>
          </a:p>
        </p:txBody>
      </p:sp>
      <p:sp>
        <p:nvSpPr>
          <p:cNvPr id="3" name="Text Placeholder 2">
            <a:extLst>
              <a:ext uri="{FF2B5EF4-FFF2-40B4-BE49-F238E27FC236}">
                <a16:creationId xmlns:a16="http://schemas.microsoft.com/office/drawing/2014/main" id="{08854630-DF61-4A87-8A87-9045238D6255}"/>
              </a:ext>
            </a:extLst>
          </p:cNvPr>
          <p:cNvSpPr>
            <a:spLocks noGrp="1"/>
          </p:cNvSpPr>
          <p:nvPr>
            <p:ph type="body" idx="1"/>
          </p:nvPr>
        </p:nvSpPr>
        <p:spPr>
          <a:xfrm>
            <a:off x="1154954" y="2808772"/>
            <a:ext cx="8838132" cy="3416301"/>
          </a:xfrm>
        </p:spPr>
        <p:txBody>
          <a:bodyPr/>
          <a:lstStyle/>
          <a:p>
            <a:pPr marL="0" lvl="0" indent="0" algn="l" rtl="0">
              <a:spcBef>
                <a:spcPts val="0"/>
              </a:spcBef>
              <a:spcAft>
                <a:spcPts val="0"/>
              </a:spcAft>
              <a:buNone/>
            </a:pPr>
            <a:r>
              <a:rPr lang="en-US" sz="2000" dirty="0">
                <a:latin typeface="Calibri" panose="020F0502020204030204" pitchFamily="34" charset="0"/>
                <a:cs typeface="Calibri" panose="020F0502020204030204" pitchFamily="34" charset="0"/>
              </a:rPr>
              <a:t>Responsibilities</a:t>
            </a:r>
          </a:p>
          <a:p>
            <a:pPr marL="457200" lvl="0" indent="-311150" algn="l" rtl="0">
              <a:spcBef>
                <a:spcPts val="1200"/>
              </a:spcBef>
              <a:spcAft>
                <a:spcPts val="0"/>
              </a:spcAft>
              <a:buSzPts val="1300"/>
              <a:buAutoNum type="arabicPeriod"/>
            </a:pPr>
            <a:r>
              <a:rPr lang="en-US" sz="2000" dirty="0">
                <a:latin typeface="Calibri" panose="020F0502020204030204" pitchFamily="34" charset="0"/>
                <a:cs typeface="Calibri" panose="020F0502020204030204" pitchFamily="34" charset="0"/>
              </a:rPr>
              <a:t>Displaying Updated list of events </a:t>
            </a:r>
          </a:p>
          <a:p>
            <a:pPr marL="457200" lvl="0" indent="-311150" algn="l" rtl="0">
              <a:spcBef>
                <a:spcPts val="0"/>
              </a:spcBef>
              <a:spcAft>
                <a:spcPts val="0"/>
              </a:spcAft>
              <a:buSzPts val="1300"/>
              <a:buAutoNum type="arabicPeriod"/>
            </a:pPr>
            <a:r>
              <a:rPr lang="en-US" sz="2000" dirty="0">
                <a:latin typeface="Calibri" panose="020F0502020204030204" pitchFamily="34" charset="0"/>
                <a:cs typeface="Calibri" panose="020F0502020204030204" pitchFamily="34" charset="0"/>
              </a:rPr>
              <a:t>Option for registering  for an event</a:t>
            </a:r>
          </a:p>
          <a:p>
            <a:endParaRPr lang="en-IN" sz="2000" dirty="0">
              <a:latin typeface="Calibri" panose="020F0502020204030204" pitchFamily="34" charset="0"/>
              <a:cs typeface="Calibri" panose="020F0502020204030204" pitchFamily="34" charset="0"/>
            </a:endParaRPr>
          </a:p>
        </p:txBody>
      </p:sp>
      <p:pic>
        <p:nvPicPr>
          <p:cNvPr id="4" name="Google Shape;116;p17">
            <a:extLst>
              <a:ext uri="{FF2B5EF4-FFF2-40B4-BE49-F238E27FC236}">
                <a16:creationId xmlns:a16="http://schemas.microsoft.com/office/drawing/2014/main" id="{3710DF6C-FBAC-4472-8A6E-EC60A191BBC1}"/>
              </a:ext>
            </a:extLst>
          </p:cNvPr>
          <p:cNvPicPr preferRelativeResize="0"/>
          <p:nvPr/>
        </p:nvPicPr>
        <p:blipFill>
          <a:blip r:embed="rId2">
            <a:alphaModFix/>
          </a:blip>
          <a:stretch>
            <a:fillRect/>
          </a:stretch>
        </p:blipFill>
        <p:spPr>
          <a:xfrm>
            <a:off x="7842286" y="2575367"/>
            <a:ext cx="2150800" cy="3426901"/>
          </a:xfrm>
          <a:prstGeom prst="rect">
            <a:avLst/>
          </a:prstGeom>
          <a:noFill/>
          <a:ln>
            <a:noFill/>
          </a:ln>
        </p:spPr>
      </p:pic>
    </p:spTree>
    <p:extLst>
      <p:ext uri="{BB962C8B-B14F-4D97-AF65-F5344CB8AC3E}">
        <p14:creationId xmlns:p14="http://schemas.microsoft.com/office/powerpoint/2010/main" val="2185901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a:xfrm>
            <a:off x="707395" y="804784"/>
            <a:ext cx="10372085" cy="706964"/>
          </a:xfrm>
        </p:spPr>
        <p:txBody>
          <a:bodyPr/>
          <a:lstStyle/>
          <a:p>
            <a:r>
              <a:rPr lang="en-IN" b="1" dirty="0">
                <a:latin typeface="Arial" panose="020B0604020202020204" pitchFamily="34" charset="0"/>
                <a:cs typeface="Arial" panose="020B0604020202020204" pitchFamily="34" charset="0"/>
              </a:rPr>
              <a:t>Introduction Facial Recognition :</a:t>
            </a: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1154953" y="2468031"/>
            <a:ext cx="9174035" cy="3718165"/>
          </a:xfrm>
        </p:spPr>
        <p:txBody>
          <a:bodyPr/>
          <a:lstStyle/>
          <a:p>
            <a:pPr algn="just"/>
            <a:r>
              <a:rPr lang="en-US" sz="2200" b="0" i="0" dirty="0">
                <a:solidFill>
                  <a:schemeClr val="tx1"/>
                </a:solidFill>
                <a:effectLst/>
                <a:latin typeface="Calibri" panose="020F0502020204030204" pitchFamily="34" charset="0"/>
                <a:cs typeface="Calibri" panose="020F0502020204030204" pitchFamily="34" charset="0"/>
              </a:rPr>
              <a:t>A </a:t>
            </a:r>
            <a:r>
              <a:rPr lang="en-US" sz="2200" b="1" i="0" dirty="0">
                <a:solidFill>
                  <a:schemeClr val="tx1"/>
                </a:solidFill>
                <a:effectLst/>
                <a:latin typeface="Calibri" panose="020F0502020204030204" pitchFamily="34" charset="0"/>
                <a:cs typeface="Calibri" panose="020F0502020204030204" pitchFamily="34" charset="0"/>
              </a:rPr>
              <a:t>facial recognition system</a:t>
            </a:r>
            <a:r>
              <a:rPr lang="en-US" sz="2200" b="0" i="0" dirty="0">
                <a:solidFill>
                  <a:schemeClr val="tx1"/>
                </a:solidFill>
                <a:effectLst/>
                <a:latin typeface="Calibri" panose="020F0502020204030204" pitchFamily="34" charset="0"/>
                <a:cs typeface="Calibri" panose="020F0502020204030204" pitchFamily="34" charset="0"/>
              </a:rPr>
              <a:t> is a technology capable of matching a human face from a digital image or a video frame against a </a:t>
            </a:r>
            <a:r>
              <a:rPr lang="en-US" sz="2200" dirty="0">
                <a:solidFill>
                  <a:schemeClr val="tx1"/>
                </a:solidFill>
                <a:latin typeface="Calibri" panose="020F0502020204030204" pitchFamily="34" charset="0"/>
                <a:cs typeface="Calibri" panose="020F0502020204030204" pitchFamily="34" charset="0"/>
              </a:rPr>
              <a:t>database</a:t>
            </a:r>
            <a:r>
              <a:rPr lang="en-US" sz="2200" b="0" i="0" dirty="0">
                <a:solidFill>
                  <a:schemeClr val="tx1"/>
                </a:solidFill>
                <a:effectLst/>
                <a:latin typeface="Calibri" panose="020F0502020204030204" pitchFamily="34" charset="0"/>
                <a:cs typeface="Calibri" panose="020F0502020204030204" pitchFamily="34" charset="0"/>
              </a:rPr>
              <a:t> of faces.</a:t>
            </a:r>
          </a:p>
          <a:p>
            <a:pPr algn="just"/>
            <a:endParaRPr lang="en-US" sz="2200" b="0" i="0" dirty="0">
              <a:solidFill>
                <a:schemeClr val="tx1"/>
              </a:solidFill>
              <a:effectLst/>
              <a:latin typeface="Calibri" panose="020F0502020204030204" pitchFamily="34" charset="0"/>
              <a:cs typeface="Calibri" panose="020F0502020204030204" pitchFamily="34" charset="0"/>
            </a:endParaRPr>
          </a:p>
          <a:p>
            <a:pPr algn="just"/>
            <a:r>
              <a:rPr lang="en-IN"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Facial recognition technology is a biometric software that mathematically stores an individual’s facial features. </a:t>
            </a:r>
          </a:p>
          <a:p>
            <a:pPr algn="just"/>
            <a:endParaRPr lang="en-IN"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IN"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allows the technology to identify a person in live video or digital images without any other information. </a:t>
            </a:r>
          </a:p>
        </p:txBody>
      </p:sp>
    </p:spTree>
    <p:extLst>
      <p:ext uri="{BB962C8B-B14F-4D97-AF65-F5344CB8AC3E}">
        <p14:creationId xmlns:p14="http://schemas.microsoft.com/office/powerpoint/2010/main" val="1953689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D81-172C-4108-A129-71C130FBE276}"/>
              </a:ext>
            </a:extLst>
          </p:cNvPr>
          <p:cNvSpPr>
            <a:spLocks noGrp="1"/>
          </p:cNvSpPr>
          <p:nvPr>
            <p:ph type="title"/>
          </p:nvPr>
        </p:nvSpPr>
        <p:spPr/>
        <p:txBody>
          <a:bodyPr/>
          <a:lstStyle/>
          <a:p>
            <a:r>
              <a:rPr lang="en-GB" sz="2800" b="1" dirty="0">
                <a:latin typeface="+mn-lt"/>
              </a:rPr>
              <a:t>User :</a:t>
            </a:r>
            <a:endParaRPr lang="en-IN" sz="2800" b="1" dirty="0">
              <a:latin typeface="+mn-lt"/>
            </a:endParaRPr>
          </a:p>
        </p:txBody>
      </p:sp>
      <p:sp>
        <p:nvSpPr>
          <p:cNvPr id="3" name="Text Placeholder 2">
            <a:extLst>
              <a:ext uri="{FF2B5EF4-FFF2-40B4-BE49-F238E27FC236}">
                <a16:creationId xmlns:a16="http://schemas.microsoft.com/office/drawing/2014/main" id="{08854630-DF61-4A87-8A87-9045238D6255}"/>
              </a:ext>
            </a:extLst>
          </p:cNvPr>
          <p:cNvSpPr>
            <a:spLocks noGrp="1"/>
          </p:cNvSpPr>
          <p:nvPr>
            <p:ph type="body" idx="1"/>
          </p:nvPr>
        </p:nvSpPr>
        <p:spPr>
          <a:xfrm>
            <a:off x="1154954" y="2808772"/>
            <a:ext cx="8838132" cy="3416301"/>
          </a:xfrm>
        </p:spPr>
        <p:txBody>
          <a:bodyPr/>
          <a:lstStyle/>
          <a:p>
            <a:pPr marL="457200" lvl="0" indent="-311150" algn="l" rtl="0">
              <a:spcBef>
                <a:spcPts val="0"/>
              </a:spcBef>
              <a:spcAft>
                <a:spcPts val="0"/>
              </a:spcAft>
              <a:buSzPts val="1300"/>
              <a:buAutoNum type="arabicPeriod"/>
            </a:pPr>
            <a:r>
              <a:rPr lang="en-US" sz="2000" dirty="0">
                <a:latin typeface="Calibri" panose="020F0502020204030204" pitchFamily="34" charset="0"/>
                <a:cs typeface="Calibri" panose="020F0502020204030204" pitchFamily="34" charset="0"/>
              </a:rPr>
              <a:t>View information about  registered event</a:t>
            </a:r>
          </a:p>
          <a:p>
            <a:pPr marL="457200" lvl="0" indent="-311150" algn="l" rtl="0">
              <a:spcBef>
                <a:spcPts val="0"/>
              </a:spcBef>
              <a:spcAft>
                <a:spcPts val="0"/>
              </a:spcAft>
              <a:buSzPts val="1300"/>
              <a:buAutoNum type="arabicPeriod"/>
            </a:pPr>
            <a:r>
              <a:rPr lang="en-US" sz="2000" dirty="0">
                <a:latin typeface="Calibri" panose="020F0502020204030204" pitchFamily="34" charset="0"/>
                <a:cs typeface="Calibri" panose="020F0502020204030204" pitchFamily="34" charset="0"/>
              </a:rPr>
              <a:t>Edit Profile Information</a:t>
            </a:r>
          </a:p>
          <a:p>
            <a:pPr marL="457200" lvl="0" indent="-311150" algn="l" rtl="0">
              <a:spcBef>
                <a:spcPts val="0"/>
              </a:spcBef>
              <a:spcAft>
                <a:spcPts val="0"/>
              </a:spcAft>
              <a:buSzPts val="1300"/>
              <a:buAutoNum type="arabicPeriod"/>
            </a:pPr>
            <a:r>
              <a:rPr lang="en-US" sz="2000" dirty="0">
                <a:latin typeface="Calibri" panose="020F0502020204030204" pitchFamily="34" charset="0"/>
                <a:cs typeface="Calibri" panose="020F0502020204030204" pitchFamily="34" charset="0"/>
              </a:rPr>
              <a:t>Upload Profile Pictures</a:t>
            </a:r>
          </a:p>
          <a:p>
            <a:endParaRPr lang="en-IN" sz="2000" dirty="0">
              <a:latin typeface="Calibri" panose="020F0502020204030204" pitchFamily="34" charset="0"/>
              <a:cs typeface="Calibri" panose="020F0502020204030204" pitchFamily="34" charset="0"/>
            </a:endParaRPr>
          </a:p>
        </p:txBody>
      </p:sp>
      <p:pic>
        <p:nvPicPr>
          <p:cNvPr id="4" name="Google Shape;123;p18">
            <a:extLst>
              <a:ext uri="{FF2B5EF4-FFF2-40B4-BE49-F238E27FC236}">
                <a16:creationId xmlns:a16="http://schemas.microsoft.com/office/drawing/2014/main" id="{AB31CD2F-9E82-4751-8DCC-61C53B603501}"/>
              </a:ext>
            </a:extLst>
          </p:cNvPr>
          <p:cNvPicPr preferRelativeResize="0"/>
          <p:nvPr/>
        </p:nvPicPr>
        <p:blipFill>
          <a:blip r:embed="rId2">
            <a:alphaModFix/>
          </a:blip>
          <a:stretch>
            <a:fillRect/>
          </a:stretch>
        </p:blipFill>
        <p:spPr>
          <a:xfrm>
            <a:off x="7733357" y="2497508"/>
            <a:ext cx="2259729" cy="3633299"/>
          </a:xfrm>
          <a:prstGeom prst="rect">
            <a:avLst/>
          </a:prstGeom>
          <a:noFill/>
          <a:ln>
            <a:noFill/>
          </a:ln>
        </p:spPr>
      </p:pic>
    </p:spTree>
    <p:extLst>
      <p:ext uri="{BB962C8B-B14F-4D97-AF65-F5344CB8AC3E}">
        <p14:creationId xmlns:p14="http://schemas.microsoft.com/office/powerpoint/2010/main" val="13484330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D81-172C-4108-A129-71C130FBE276}"/>
              </a:ext>
            </a:extLst>
          </p:cNvPr>
          <p:cNvSpPr>
            <a:spLocks noGrp="1"/>
          </p:cNvSpPr>
          <p:nvPr>
            <p:ph type="title"/>
          </p:nvPr>
        </p:nvSpPr>
        <p:spPr/>
        <p:txBody>
          <a:bodyPr/>
          <a:lstStyle/>
          <a:p>
            <a:r>
              <a:rPr lang="en-GB" sz="2400" b="1" dirty="0">
                <a:latin typeface="+mn-lt"/>
              </a:rPr>
              <a:t>Practical Implementation :</a:t>
            </a:r>
            <a:endParaRPr lang="en-IN" sz="3200" b="1" dirty="0">
              <a:latin typeface="+mn-lt"/>
            </a:endParaRPr>
          </a:p>
        </p:txBody>
      </p:sp>
      <p:sp>
        <p:nvSpPr>
          <p:cNvPr id="3" name="Text Placeholder 2">
            <a:extLst>
              <a:ext uri="{FF2B5EF4-FFF2-40B4-BE49-F238E27FC236}">
                <a16:creationId xmlns:a16="http://schemas.microsoft.com/office/drawing/2014/main" id="{08854630-DF61-4A87-8A87-9045238D6255}"/>
              </a:ext>
            </a:extLst>
          </p:cNvPr>
          <p:cNvSpPr>
            <a:spLocks noGrp="1"/>
          </p:cNvSpPr>
          <p:nvPr>
            <p:ph type="body" idx="1"/>
          </p:nvPr>
        </p:nvSpPr>
        <p:spPr>
          <a:xfrm>
            <a:off x="1154954" y="2808772"/>
            <a:ext cx="8838132" cy="3416301"/>
          </a:xfrm>
        </p:spPr>
        <p:txBody>
          <a:bodyPr/>
          <a:lstStyle/>
          <a:p>
            <a:r>
              <a:rPr lang="en-GB" sz="2000" dirty="0">
                <a:latin typeface="Calibri" panose="020F0502020204030204" pitchFamily="34" charset="0"/>
                <a:cs typeface="Calibri" panose="020F0502020204030204" pitchFamily="34" charset="0"/>
              </a:rPr>
              <a:t>Implementation of project</a:t>
            </a: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2547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D81-172C-4108-A129-71C130FBE276}"/>
              </a:ext>
            </a:extLst>
          </p:cNvPr>
          <p:cNvSpPr>
            <a:spLocks noGrp="1"/>
          </p:cNvSpPr>
          <p:nvPr>
            <p:ph type="title"/>
          </p:nvPr>
        </p:nvSpPr>
        <p:spPr/>
        <p:txBody>
          <a:bodyPr/>
          <a:lstStyle/>
          <a:p>
            <a:r>
              <a:rPr lang="en-GB" sz="2000" b="1" dirty="0">
                <a:latin typeface="+mn-lt"/>
              </a:rPr>
              <a:t>Tech Stack :</a:t>
            </a:r>
            <a:endParaRPr lang="en-IN" sz="2000" b="1" dirty="0">
              <a:latin typeface="+mn-lt"/>
            </a:endParaRPr>
          </a:p>
        </p:txBody>
      </p:sp>
      <p:sp>
        <p:nvSpPr>
          <p:cNvPr id="3" name="Text Placeholder 2">
            <a:extLst>
              <a:ext uri="{FF2B5EF4-FFF2-40B4-BE49-F238E27FC236}">
                <a16:creationId xmlns:a16="http://schemas.microsoft.com/office/drawing/2014/main" id="{08854630-DF61-4A87-8A87-9045238D6255}"/>
              </a:ext>
            </a:extLst>
          </p:cNvPr>
          <p:cNvSpPr>
            <a:spLocks noGrp="1"/>
          </p:cNvSpPr>
          <p:nvPr>
            <p:ph type="body" idx="1"/>
          </p:nvPr>
        </p:nvSpPr>
        <p:spPr>
          <a:xfrm>
            <a:off x="1154954" y="2808772"/>
            <a:ext cx="8838132" cy="3416301"/>
          </a:xfrm>
        </p:spPr>
        <p:txBody>
          <a:bodyPr/>
          <a:lstStyle/>
          <a:p>
            <a:pPr marL="457200" lvl="0" indent="-311150" algn="l" rtl="0">
              <a:spcBef>
                <a:spcPts val="0"/>
              </a:spcBef>
              <a:spcAft>
                <a:spcPts val="0"/>
              </a:spcAft>
              <a:buSzPts val="1300"/>
              <a:buAutoNum type="arabicPeriod"/>
            </a:pPr>
            <a:r>
              <a:rPr lang="en-GB" sz="2000" dirty="0">
                <a:latin typeface="Calibri" panose="020F0502020204030204" pitchFamily="34" charset="0"/>
                <a:cs typeface="Calibri" panose="020F0502020204030204" pitchFamily="34" charset="0"/>
              </a:rPr>
              <a:t>Html, CSS, Bootstrap</a:t>
            </a:r>
          </a:p>
          <a:p>
            <a:pPr marL="457200" lvl="0" indent="-311150" algn="l" rtl="0">
              <a:spcBef>
                <a:spcPts val="0"/>
              </a:spcBef>
              <a:spcAft>
                <a:spcPts val="0"/>
              </a:spcAft>
              <a:buSzPts val="1300"/>
              <a:buAutoNum type="arabicPeriod"/>
            </a:pPr>
            <a:r>
              <a:rPr lang="en-GB" sz="2000" dirty="0">
                <a:latin typeface="Calibri" panose="020F0502020204030204" pitchFamily="34" charset="0"/>
                <a:cs typeface="Calibri" panose="020F0502020204030204" pitchFamily="34" charset="0"/>
              </a:rPr>
              <a:t>JavaScript, jQuery</a:t>
            </a:r>
          </a:p>
          <a:p>
            <a:pPr marL="457200" lvl="0" indent="-311150" algn="l" rtl="0">
              <a:spcBef>
                <a:spcPts val="0"/>
              </a:spcBef>
              <a:spcAft>
                <a:spcPts val="0"/>
              </a:spcAft>
              <a:buSzPts val="1300"/>
              <a:buAutoNum type="arabicPeriod"/>
            </a:pPr>
            <a:r>
              <a:rPr lang="en-GB" sz="2000" dirty="0">
                <a:latin typeface="Calibri" panose="020F0502020204030204" pitchFamily="34" charset="0"/>
                <a:cs typeface="Calibri" panose="020F0502020204030204" pitchFamily="34" charset="0"/>
              </a:rPr>
              <a:t>Ajax</a:t>
            </a:r>
          </a:p>
          <a:p>
            <a:pPr marL="457200" lvl="0" indent="-311150" algn="l" rtl="0">
              <a:spcBef>
                <a:spcPts val="0"/>
              </a:spcBef>
              <a:spcAft>
                <a:spcPts val="0"/>
              </a:spcAft>
              <a:buSzPts val="1300"/>
              <a:buAutoNum type="arabicPeriod"/>
            </a:pPr>
            <a:r>
              <a:rPr lang="en-GB" sz="2000" dirty="0">
                <a:latin typeface="Calibri" panose="020F0502020204030204" pitchFamily="34" charset="0"/>
                <a:cs typeface="Calibri" panose="020F0502020204030204" pitchFamily="34" charset="0"/>
              </a:rPr>
              <a:t>PHP</a:t>
            </a:r>
          </a:p>
          <a:p>
            <a:pPr marL="457200" lvl="0" indent="-311150" algn="l" rtl="0">
              <a:spcBef>
                <a:spcPts val="0"/>
              </a:spcBef>
              <a:spcAft>
                <a:spcPts val="0"/>
              </a:spcAft>
              <a:buSzPts val="1300"/>
              <a:buAutoNum type="arabicPeriod"/>
            </a:pPr>
            <a:r>
              <a:rPr lang="en-GB" sz="2000" dirty="0">
                <a:latin typeface="Calibri" panose="020F0502020204030204" pitchFamily="34" charset="0"/>
                <a:cs typeface="Calibri" panose="020F0502020204030204" pitchFamily="34" charset="0"/>
              </a:rPr>
              <a:t>Flask</a:t>
            </a:r>
          </a:p>
          <a:p>
            <a:pPr marL="457200" lvl="0" indent="-311150" algn="l" rtl="0">
              <a:spcBef>
                <a:spcPts val="0"/>
              </a:spcBef>
              <a:spcAft>
                <a:spcPts val="0"/>
              </a:spcAft>
              <a:buSzPts val="1300"/>
              <a:buAutoNum type="arabicPeriod"/>
            </a:pPr>
            <a:r>
              <a:rPr lang="en-GB" sz="2000" dirty="0">
                <a:latin typeface="Calibri" panose="020F0502020204030204" pitchFamily="34" charset="0"/>
                <a:cs typeface="Calibri" panose="020F0502020204030204" pitchFamily="34" charset="0"/>
              </a:rPr>
              <a:t>MySQL</a:t>
            </a:r>
          </a:p>
          <a:p>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7389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a:xfrm>
            <a:off x="720546" y="871031"/>
            <a:ext cx="10750907" cy="706964"/>
          </a:xfrm>
        </p:spPr>
        <p:txBody>
          <a:bodyPr/>
          <a:lstStyle/>
          <a:p>
            <a:r>
              <a:rPr lang="en-US" sz="2800" b="1" dirty="0">
                <a:solidFill>
                  <a:schemeClr val="bg1"/>
                </a:solidFill>
                <a:latin typeface="+mj-lt"/>
                <a:cs typeface="Calibri" panose="020F0502020204030204" pitchFamily="34" charset="0"/>
              </a:rPr>
              <a:t>F</a:t>
            </a:r>
            <a:r>
              <a:rPr lang="en-IN" sz="2800" b="1" dirty="0">
                <a:solidFill>
                  <a:schemeClr val="bg1"/>
                </a:solidFill>
                <a:latin typeface="+mj-lt"/>
                <a:cs typeface="Calibri" panose="020F0502020204030204" pitchFamily="34" charset="0"/>
              </a:rPr>
              <a:t>eedback system GUI :</a:t>
            </a:r>
            <a:endParaRPr lang="en-IN" sz="28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720546" y="2570668"/>
            <a:ext cx="8761413" cy="3416301"/>
          </a:xfrm>
        </p:spPr>
        <p:txBody>
          <a:bodyPr/>
          <a:lstStyle/>
          <a:p>
            <a:pPr algn="just"/>
            <a:r>
              <a:rPr lang="en-US"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Django :</a:t>
            </a:r>
          </a:p>
          <a:p>
            <a:pPr marL="137160" indent="0" algn="jus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Django's primary goal is to ease the creation of complex, database-driven 	websites. </a:t>
            </a:r>
          </a:p>
          <a:p>
            <a:pPr marL="137160" indent="0" algn="just">
              <a:buNone/>
            </a:pPr>
            <a:r>
              <a:rPr lang="en-US" sz="2000" dirty="0">
                <a:effectLst/>
                <a:latin typeface="Calibri" panose="020F0502020204030204" pitchFamily="34" charset="0"/>
                <a:ea typeface="Times New Roman" panose="02020603050405020304" pitchFamily="18" charset="0"/>
                <a:cs typeface="Calibri" panose="020F0502020204030204" pitchFamily="34" charset="0"/>
              </a:rPr>
              <a:t>	Django is a Python-based free and open-source web framework that 	follows the model-template-view (MVC) architectural pattern.</a:t>
            </a:r>
          </a:p>
          <a:p>
            <a:pPr marL="137160" indent="0" algn="just">
              <a:buNone/>
            </a:pP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Django is easy to integrate with python ML, AI implementation.</a:t>
            </a:r>
          </a:p>
          <a:p>
            <a:pPr marL="137160" indent="0" algn="just">
              <a:buNone/>
            </a:pPr>
            <a:endParaRPr lang="en-US"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descr="Django Community | Django">
            <a:extLst>
              <a:ext uri="{FF2B5EF4-FFF2-40B4-BE49-F238E27FC236}">
                <a16:creationId xmlns:a16="http://schemas.microsoft.com/office/drawing/2014/main" id="{1C94B20D-85A6-4937-9F09-7B3648D2A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0191" y="5372683"/>
            <a:ext cx="934616" cy="42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757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a:xfrm>
            <a:off x="720546" y="871031"/>
            <a:ext cx="5829544" cy="706964"/>
          </a:xfrm>
        </p:spPr>
        <p:txBody>
          <a:bodyPr/>
          <a:lstStyle/>
          <a:p>
            <a:r>
              <a:rPr lang="en-IN" sz="3200" b="1" dirty="0">
                <a:solidFill>
                  <a:schemeClr val="bg1"/>
                </a:solidFill>
                <a:effectLst/>
                <a:latin typeface="+mj-lt"/>
                <a:ea typeface="Calibri" panose="020F0502020204030204" pitchFamily="34" charset="0"/>
                <a:cs typeface="Calibri" panose="020F0502020204030204" pitchFamily="34" charset="0"/>
              </a:rPr>
              <a:t>Emotion recognition :</a:t>
            </a:r>
            <a:endParaRPr lang="en-IN" sz="32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545330" y="2449370"/>
            <a:ext cx="10560164" cy="3876785"/>
          </a:xfrm>
        </p:spPr>
        <p:txBody>
          <a:bodyPr/>
          <a:lstStyle/>
          <a:p>
            <a:pPr algn="just"/>
            <a:r>
              <a:rPr lang="en-US" sz="2400" b="0" i="0" dirty="0">
                <a:solidFill>
                  <a:srgbClr val="2E2E2E"/>
                </a:solidFill>
                <a:effectLst/>
                <a:latin typeface="Calibri" panose="020F0502020204030204" pitchFamily="34" charset="0"/>
                <a:cs typeface="Calibri" panose="020F0502020204030204" pitchFamily="34" charset="0"/>
              </a:rPr>
              <a:t>One of the important ways humans display emotions is through facial expressions. </a:t>
            </a:r>
          </a:p>
          <a:p>
            <a:pPr algn="just"/>
            <a:endParaRPr lang="en-US" sz="2400" b="0" i="0" dirty="0">
              <a:solidFill>
                <a:srgbClr val="2E2E2E"/>
              </a:solidFill>
              <a:effectLst/>
              <a:latin typeface="Calibri" panose="020F0502020204030204" pitchFamily="34" charset="0"/>
              <a:cs typeface="Calibri" panose="020F0502020204030204" pitchFamily="34" charset="0"/>
            </a:endParaRPr>
          </a:p>
          <a:p>
            <a:pPr algn="just"/>
            <a:r>
              <a:rPr lang="en-US" sz="2400" b="0" i="0" dirty="0">
                <a:solidFill>
                  <a:srgbClr val="2E2E2E"/>
                </a:solidFill>
                <a:effectLst/>
                <a:latin typeface="Calibri" panose="020F0502020204030204" pitchFamily="34" charset="0"/>
                <a:cs typeface="Calibri" panose="020F0502020204030204" pitchFamily="34" charset="0"/>
              </a:rPr>
              <a:t>Facial expression recognition is one of the most powerful, natural and immediate means for human beings to communicate their emotions and intensions.</a:t>
            </a:r>
          </a:p>
          <a:p>
            <a:pPr algn="just"/>
            <a:endParaRPr lang="en-US" sz="2400" i="0" dirty="0">
              <a:solidFill>
                <a:schemeClr val="tx1"/>
              </a:solidFill>
              <a:effectLst/>
              <a:latin typeface="Calibri" panose="020F0502020204030204" pitchFamily="34" charset="0"/>
              <a:cs typeface="Calibri" panose="020F0502020204030204" pitchFamily="34" charset="0"/>
            </a:endParaRPr>
          </a:p>
          <a:p>
            <a:pPr algn="just"/>
            <a:r>
              <a:rPr lang="en-US" sz="2400" i="0" dirty="0">
                <a:solidFill>
                  <a:schemeClr val="tx1"/>
                </a:solidFill>
                <a:effectLst/>
                <a:latin typeface="Calibri" panose="020F0502020204030204" pitchFamily="34" charset="0"/>
                <a:cs typeface="Calibri" panose="020F0502020204030204" pitchFamily="34" charset="0"/>
              </a:rPr>
              <a:t>Emotion recognition is the process of identifying human </a:t>
            </a:r>
            <a:r>
              <a:rPr lang="en-US" sz="2400" i="0" u="none" strike="noStrike" dirty="0">
                <a:solidFill>
                  <a:schemeClr val="tx1"/>
                </a:solidFill>
                <a:effectLst/>
                <a:latin typeface="Calibri" panose="020F0502020204030204" pitchFamily="34" charset="0"/>
                <a:cs typeface="Calibri" panose="020F0502020204030204" pitchFamily="34" charset="0"/>
              </a:rPr>
              <a:t>emotion</a:t>
            </a:r>
            <a:r>
              <a:rPr lang="en-US" sz="2400" b="0" i="0" dirty="0">
                <a:solidFill>
                  <a:srgbClr val="202122"/>
                </a:solidFill>
                <a:effectLst/>
                <a:latin typeface="Arial" panose="020B0604020202020204" pitchFamily="34" charset="0"/>
              </a:rPr>
              <a:t>.</a:t>
            </a:r>
          </a:p>
          <a:p>
            <a:pPr algn="just"/>
            <a:endPar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2468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a:xfrm>
            <a:off x="720546" y="871031"/>
            <a:ext cx="6324066" cy="706964"/>
          </a:xfrm>
        </p:spPr>
        <p:txBody>
          <a:bodyPr/>
          <a:lstStyle/>
          <a:p>
            <a:r>
              <a:rPr lang="en-IN" sz="3200" b="1" dirty="0">
                <a:solidFill>
                  <a:schemeClr val="bg1"/>
                </a:solidFill>
                <a:effectLst/>
                <a:latin typeface="+mj-lt"/>
                <a:ea typeface="Calibri" panose="020F0502020204030204" pitchFamily="34" charset="0"/>
                <a:cs typeface="Calibri" panose="020F0502020204030204" pitchFamily="34" charset="0"/>
              </a:rPr>
              <a:t>Emotion recognition working :</a:t>
            </a:r>
            <a:endParaRPr lang="en-IN" sz="3200" b="1"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4A449EB-0557-4CE8-B865-0674C73D6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015" y="2576183"/>
            <a:ext cx="9361970" cy="14161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7F7D9AB-4421-4798-97E7-E2C2B0763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456" y="4375181"/>
            <a:ext cx="192405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0966E4E-4481-4331-8341-FCA4504780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4007" y="4375182"/>
            <a:ext cx="1952625"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051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D5DA-E811-4C28-BF46-A724FDBFDB56}"/>
              </a:ext>
            </a:extLst>
          </p:cNvPr>
          <p:cNvSpPr>
            <a:spLocks noGrp="1"/>
          </p:cNvSpPr>
          <p:nvPr>
            <p:ph type="title"/>
          </p:nvPr>
        </p:nvSpPr>
        <p:spPr>
          <a:xfrm>
            <a:off x="893697" y="819537"/>
            <a:ext cx="8761413" cy="706964"/>
          </a:xfrm>
        </p:spPr>
        <p:txBody>
          <a:bodyPr/>
          <a:lstStyle/>
          <a:p>
            <a:r>
              <a:rPr lang="en-US" sz="3200" b="1" dirty="0">
                <a:latin typeface="+mn-lt"/>
              </a:rPr>
              <a:t>Dataset we used for emotion detection :</a:t>
            </a:r>
            <a:endParaRPr lang="en-IN" sz="3200" b="1" dirty="0">
              <a:latin typeface="+mn-lt"/>
            </a:endParaRPr>
          </a:p>
        </p:txBody>
      </p:sp>
      <p:sp>
        <p:nvSpPr>
          <p:cNvPr id="3" name="Text Placeholder 2">
            <a:extLst>
              <a:ext uri="{FF2B5EF4-FFF2-40B4-BE49-F238E27FC236}">
                <a16:creationId xmlns:a16="http://schemas.microsoft.com/office/drawing/2014/main" id="{C6005608-2BD7-4841-84FB-30D39412C9FC}"/>
              </a:ext>
            </a:extLst>
          </p:cNvPr>
          <p:cNvSpPr>
            <a:spLocks noGrp="1"/>
          </p:cNvSpPr>
          <p:nvPr>
            <p:ph type="body" idx="1"/>
          </p:nvPr>
        </p:nvSpPr>
        <p:spPr>
          <a:xfrm>
            <a:off x="636067" y="2622162"/>
            <a:ext cx="9799185" cy="3592026"/>
          </a:xfrm>
        </p:spPr>
        <p:txBody>
          <a:bodyPr/>
          <a:lstStyle/>
          <a:p>
            <a:r>
              <a:rPr lang="en-US" sz="2000" dirty="0">
                <a:latin typeface="Calibri" panose="020F0502020204030204" pitchFamily="34" charset="0"/>
                <a:cs typeface="Calibri" panose="020F0502020204030204" pitchFamily="34" charset="0"/>
              </a:rPr>
              <a:t>Fer</a:t>
            </a:r>
            <a:r>
              <a:rPr lang="en-US" sz="2000" b="0" i="0" dirty="0">
                <a:effectLst/>
                <a:latin typeface="Calibri" panose="020F0502020204030204" pitchFamily="34" charset="0"/>
                <a:cs typeface="Calibri" panose="020F0502020204030204" pitchFamily="34" charset="0"/>
              </a:rPr>
              <a:t>2013</a:t>
            </a:r>
          </a:p>
          <a:p>
            <a:endParaRPr lang="en-US" sz="2000" b="0" i="0" dirty="0">
              <a:effectLst/>
              <a:latin typeface="Calibri" panose="020F0502020204030204" pitchFamily="34" charset="0"/>
              <a:cs typeface="Calibri" panose="020F0502020204030204" pitchFamily="34" charset="0"/>
            </a:endParaRPr>
          </a:p>
          <a:p>
            <a:r>
              <a:rPr lang="en-US" sz="2000" b="0" i="0" dirty="0">
                <a:effectLst/>
                <a:latin typeface="Calibri" panose="020F0502020204030204" pitchFamily="34" charset="0"/>
                <a:cs typeface="Calibri" panose="020F0502020204030204" pitchFamily="34" charset="0"/>
              </a:rPr>
              <a:t>The data consists of 48x48 pixel grayscale images of faces. </a:t>
            </a:r>
          </a:p>
          <a:p>
            <a:endParaRPr lang="en-US" sz="2000" b="0" i="0" dirty="0">
              <a:effectLst/>
              <a:latin typeface="Calibri" panose="020F0502020204030204" pitchFamily="34" charset="0"/>
              <a:cs typeface="Calibri" panose="020F0502020204030204" pitchFamily="34" charset="0"/>
            </a:endParaRPr>
          </a:p>
          <a:p>
            <a:r>
              <a:rPr lang="en-US" sz="2000" b="0" i="0" dirty="0">
                <a:effectLst/>
                <a:latin typeface="Calibri" panose="020F0502020204030204" pitchFamily="34" charset="0"/>
                <a:cs typeface="Calibri" panose="020F0502020204030204" pitchFamily="34" charset="0"/>
              </a:rPr>
              <a:t>The faces have been automatically registered so that the face is more or less centered and occupies about the same amount of space in each image. </a:t>
            </a:r>
          </a:p>
          <a:p>
            <a:endParaRPr lang="en-US" sz="2000" b="0" i="0" dirty="0">
              <a:effectLst/>
              <a:latin typeface="Calibri" panose="020F0502020204030204" pitchFamily="34" charset="0"/>
              <a:cs typeface="Calibri" panose="020F0502020204030204" pitchFamily="34" charset="0"/>
            </a:endParaRPr>
          </a:p>
          <a:p>
            <a:r>
              <a:rPr lang="en-US" sz="2000" b="0" i="0" dirty="0">
                <a:effectLst/>
                <a:latin typeface="Inter"/>
              </a:rPr>
              <a:t>The training set consists of 28,709 examples.</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3298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D5DA-E811-4C28-BF46-A724FDBFDB56}"/>
              </a:ext>
            </a:extLst>
          </p:cNvPr>
          <p:cNvSpPr>
            <a:spLocks noGrp="1"/>
          </p:cNvSpPr>
          <p:nvPr>
            <p:ph type="title"/>
          </p:nvPr>
        </p:nvSpPr>
        <p:spPr/>
        <p:txBody>
          <a:bodyPr/>
          <a:lstStyle/>
          <a:p>
            <a:r>
              <a:rPr lang="en-US" sz="3200" b="1" dirty="0">
                <a:latin typeface="+mn-lt"/>
              </a:rPr>
              <a:t>Feedback system :</a:t>
            </a:r>
            <a:endParaRPr lang="en-IN" sz="3200" b="1" dirty="0">
              <a:latin typeface="+mn-lt"/>
            </a:endParaRPr>
          </a:p>
        </p:txBody>
      </p:sp>
      <p:sp>
        <p:nvSpPr>
          <p:cNvPr id="3" name="Text Placeholder 2">
            <a:extLst>
              <a:ext uri="{FF2B5EF4-FFF2-40B4-BE49-F238E27FC236}">
                <a16:creationId xmlns:a16="http://schemas.microsoft.com/office/drawing/2014/main" id="{C6005608-2BD7-4841-84FB-30D39412C9FC}"/>
              </a:ext>
            </a:extLst>
          </p:cNvPr>
          <p:cNvSpPr>
            <a:spLocks noGrp="1"/>
          </p:cNvSpPr>
          <p:nvPr>
            <p:ph type="body" idx="1"/>
          </p:nvPr>
        </p:nvSpPr>
        <p:spPr>
          <a:xfrm>
            <a:off x="636067" y="2622162"/>
            <a:ext cx="9799185" cy="3416301"/>
          </a:xfrm>
        </p:spPr>
        <p:txBody>
          <a:bodyPr/>
          <a:lstStyle/>
          <a:p>
            <a:r>
              <a:rPr lang="en-US" sz="2400" dirty="0">
                <a:latin typeface="Calibri" panose="020F0502020204030204" pitchFamily="34" charset="0"/>
                <a:cs typeface="Calibri" panose="020F0502020204030204" pitchFamily="34" charset="0"/>
              </a:rPr>
              <a:t>Angry, Happy, Sad, Neutral, Surprise</a:t>
            </a:r>
          </a:p>
          <a:p>
            <a:endParaRPr lang="en-US"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Count (Happy + Neutral + Surprise) &gt;= ( Angry + Sad)</a:t>
            </a:r>
          </a:p>
          <a:p>
            <a:pPr marL="594360" lvl="1" indent="0">
              <a:buNone/>
            </a:pPr>
            <a:r>
              <a:rPr lang="en-IN" sz="2200" dirty="0">
                <a:solidFill>
                  <a:srgbClr val="FF0000"/>
                </a:solidFill>
                <a:latin typeface="Calibri" panose="020F0502020204030204" pitchFamily="34" charset="0"/>
                <a:cs typeface="Calibri" panose="020F0502020204030204" pitchFamily="34" charset="0"/>
              </a:rPr>
              <a:t>“Event was successful”</a:t>
            </a:r>
          </a:p>
          <a:p>
            <a:pPr marL="594360" lvl="1" indent="0">
              <a:buNone/>
            </a:pPr>
            <a:endParaRPr lang="en-IN" sz="2200" dirty="0">
              <a:solidFill>
                <a:srgbClr val="FF0000"/>
              </a:solidFill>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Count </a:t>
            </a:r>
            <a:r>
              <a:rPr lang="en-IN" sz="2400" dirty="0">
                <a:latin typeface="Calibri" panose="020F0502020204030204" pitchFamily="34" charset="0"/>
                <a:cs typeface="Calibri" panose="020F0502020204030204" pitchFamily="34" charset="0"/>
              </a:rPr>
              <a:t>(Happy + Neutral + Surprise) &lt; ( Angry + Sad)</a:t>
            </a:r>
          </a:p>
          <a:p>
            <a:pPr marL="594360" lvl="1" indent="0">
              <a:buNone/>
            </a:pPr>
            <a:r>
              <a:rPr lang="en-IN" sz="2200" dirty="0">
                <a:solidFill>
                  <a:srgbClr val="FF0000"/>
                </a:solidFill>
                <a:latin typeface="Calibri" panose="020F0502020204030204" pitchFamily="34" charset="0"/>
                <a:cs typeface="Calibri" panose="020F0502020204030204" pitchFamily="34" charset="0"/>
              </a:rPr>
              <a:t>“Event was unsuccessful”</a:t>
            </a:r>
          </a:p>
          <a:p>
            <a:endParaRPr lang="en-US" sz="2400" dirty="0">
              <a:latin typeface="Calibri" panose="020F0502020204030204" pitchFamily="34" charset="0"/>
              <a:cs typeface="Calibri" panose="020F0502020204030204" pitchFamily="34" charset="0"/>
            </a:endParaRPr>
          </a:p>
          <a:p>
            <a:pPr marL="594360" lvl="1" indent="0">
              <a:buNone/>
            </a:pPr>
            <a:endParaRPr lang="en-IN" sz="2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4729E96-659C-4AA9-B441-6399C3EA76B5}"/>
              </a:ext>
            </a:extLst>
          </p:cNvPr>
          <p:cNvPicPr>
            <a:picLocks noChangeAspect="1"/>
          </p:cNvPicPr>
          <p:nvPr/>
        </p:nvPicPr>
        <p:blipFill>
          <a:blip r:embed="rId2"/>
          <a:stretch>
            <a:fillRect/>
          </a:stretch>
        </p:blipFill>
        <p:spPr>
          <a:xfrm>
            <a:off x="7776584" y="2857717"/>
            <a:ext cx="4279565" cy="2945189"/>
          </a:xfrm>
          <a:prstGeom prst="rect">
            <a:avLst/>
          </a:prstGeom>
        </p:spPr>
      </p:pic>
    </p:spTree>
    <p:extLst>
      <p:ext uri="{BB962C8B-B14F-4D97-AF65-F5344CB8AC3E}">
        <p14:creationId xmlns:p14="http://schemas.microsoft.com/office/powerpoint/2010/main" val="4167871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a:xfrm>
            <a:off x="720546" y="871031"/>
            <a:ext cx="7779642" cy="706964"/>
          </a:xfrm>
        </p:spPr>
        <p:txBody>
          <a:bodyPr/>
          <a:lstStyle/>
          <a:p>
            <a:r>
              <a:rPr lang="en-IN" sz="3200" b="1" dirty="0">
                <a:solidFill>
                  <a:schemeClr val="bg1"/>
                </a:solidFill>
                <a:effectLst/>
                <a:latin typeface="+mj-lt"/>
                <a:ea typeface="Calibri" panose="020F0502020204030204" pitchFamily="34" charset="0"/>
                <a:cs typeface="Calibri" panose="020F0502020204030204" pitchFamily="34" charset="0"/>
              </a:rPr>
              <a:t>Limitation and Scope :</a:t>
            </a:r>
            <a:endParaRPr lang="en-IN" sz="32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895738" y="2341984"/>
            <a:ext cx="10384971" cy="4105469"/>
          </a:xfrm>
        </p:spPr>
        <p:txBody>
          <a:bodyPr/>
          <a:lstStyle/>
          <a:p>
            <a:pPr marL="137160" indent="0">
              <a:buNone/>
            </a:pPr>
            <a:r>
              <a:rPr lang="en-US" sz="2000" b="1" dirty="0">
                <a:effectLst/>
                <a:latin typeface="Calibri" panose="020F0502020204030204" pitchFamily="34" charset="0"/>
                <a:ea typeface="Calibri" panose="020F0502020204030204" pitchFamily="34" charset="0"/>
                <a:cs typeface="Calibri" panose="020F0502020204030204" pitchFamily="34" charset="0"/>
              </a:rPr>
              <a:t>Limitations</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Facial recognition is constrained by poor image quality.</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The accuracy of facial recognition can be hampered by different face angles.</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Facial recognition technology can be limited by data processing and storage.</a:t>
            </a:r>
          </a:p>
          <a:p>
            <a:pPr marL="0" lvl="0" indent="0" algn="just">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lvl="0" indent="0" algn="just">
              <a:buNone/>
            </a:pPr>
            <a:r>
              <a:rPr lang="en-IN" sz="2000" b="1" dirty="0">
                <a:latin typeface="Calibri" panose="020F0502020204030204" pitchFamily="34" charset="0"/>
                <a:ea typeface="Calibri" panose="020F0502020204030204" pitchFamily="34" charset="0"/>
                <a:cs typeface="Calibri" panose="020F0502020204030204" pitchFamily="34" charset="0"/>
              </a:rPr>
              <a:t>  </a:t>
            </a:r>
            <a:r>
              <a:rPr lang="en-US" sz="2000" b="1" dirty="0">
                <a:effectLst/>
                <a:latin typeface="Calibri" panose="020F0502020204030204" pitchFamily="34" charset="0"/>
                <a:ea typeface="Calibri" panose="020F0502020204030204" pitchFamily="34" charset="0"/>
                <a:cs typeface="Calibri" panose="020F0502020204030204" pitchFamily="34" charset="0"/>
              </a:rPr>
              <a:t>Scope for future development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Integration of criminal record and social media account with our system.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buFont typeface="Symbol" panose="05050102010706020507" pitchFamily="18" charset="2"/>
              <a:buChar char=""/>
            </a:pPr>
            <a:r>
              <a:rPr lang="en-US" sz="2000" dirty="0">
                <a:effectLst/>
                <a:latin typeface="Calibri" panose="020F0502020204030204" pitchFamily="34" charset="0"/>
                <a:ea typeface="Calibri" panose="020F0502020204030204" pitchFamily="34" charset="0"/>
                <a:cs typeface="Calibri" panose="020F0502020204030204" pitchFamily="34" charset="0"/>
              </a:rPr>
              <a:t>Sensor implementation for making facial recognition more efficient and faster.</a:t>
            </a:r>
          </a:p>
          <a:p>
            <a:pPr marL="342900" lvl="0" indent="-342900" algn="just">
              <a:buFont typeface="Symbol" panose="05050102010706020507" pitchFamily="18" charset="2"/>
              <a:buChar char=""/>
            </a:pPr>
            <a:r>
              <a:rPr lang="en-US" sz="2000" dirty="0">
                <a:latin typeface="Calibri" panose="020F0502020204030204" pitchFamily="34" charset="0"/>
                <a:ea typeface="Calibri" panose="020F0502020204030204" pitchFamily="34" charset="0"/>
                <a:cs typeface="Calibri" panose="020F0502020204030204" pitchFamily="34" charset="0"/>
              </a:rPr>
              <a:t>Feedback of individual attendees. </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9722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a:xfrm>
            <a:off x="720546" y="871031"/>
            <a:ext cx="3226303" cy="706964"/>
          </a:xfrm>
        </p:spPr>
        <p:txBody>
          <a:bodyPr/>
          <a:lstStyle/>
          <a:p>
            <a:r>
              <a:rPr lang="en-IN" sz="3200" b="1" dirty="0">
                <a:solidFill>
                  <a:schemeClr val="bg1"/>
                </a:solidFill>
                <a:effectLst/>
                <a:latin typeface="+mj-lt"/>
                <a:ea typeface="Calibri" panose="020F0502020204030204" pitchFamily="34" charset="0"/>
                <a:cs typeface="Calibri" panose="020F0502020204030204" pitchFamily="34" charset="0"/>
              </a:rPr>
              <a:t>Conclusion :</a:t>
            </a:r>
            <a:endParaRPr lang="en-IN" sz="32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720546" y="2869248"/>
            <a:ext cx="10560164" cy="3876785"/>
          </a:xfrm>
        </p:spPr>
        <p:txBody>
          <a:bodyPr/>
          <a:lstStyle/>
          <a:p>
            <a:pPr algn="just"/>
            <a:r>
              <a:rPr lang="en-US" sz="2000" b="0" i="0" dirty="0">
                <a:solidFill>
                  <a:srgbClr val="000000"/>
                </a:solidFill>
                <a:effectLst/>
                <a:latin typeface="Calibri" panose="020F0502020204030204" pitchFamily="34" charset="0"/>
                <a:cs typeface="Calibri" panose="020F0502020204030204" pitchFamily="34" charset="0"/>
              </a:rPr>
              <a:t>Smart event management system is designed to solve the issues of existing manual systems. We have used face recognition concept to mark the attendance of attendee and make the system better. The system performs satisfactory in different poses and variations. </a:t>
            </a:r>
          </a:p>
          <a:p>
            <a:pPr marL="137160" indent="0" algn="just">
              <a:buNone/>
            </a:pPr>
            <a:endParaRPr lang="en-US" sz="2000" b="0" i="0" dirty="0">
              <a:solidFill>
                <a:srgbClr val="000000"/>
              </a:solidFill>
              <a:effectLst/>
              <a:latin typeface="Calibri" panose="020F0502020204030204" pitchFamily="34" charset="0"/>
              <a:cs typeface="Calibri" panose="020F0502020204030204" pitchFamily="34" charset="0"/>
            </a:endParaRPr>
          </a:p>
          <a:p>
            <a:pPr algn="just"/>
            <a:r>
              <a:rPr lang="en-US" sz="2000" dirty="0">
                <a:solidFill>
                  <a:srgbClr val="2A2E38"/>
                </a:solidFill>
                <a:effectLst/>
                <a:latin typeface="Calibri" panose="020F0502020204030204" pitchFamily="34" charset="0"/>
                <a:ea typeface="Calibri" panose="020F0502020204030204" pitchFamily="34" charset="0"/>
                <a:cs typeface="Calibri" panose="020F0502020204030204" pitchFamily="34" charset="0"/>
              </a:rPr>
              <a:t>Alo</a:t>
            </a:r>
            <a:r>
              <a:rPr lang="en-US" sz="2000" dirty="0">
                <a:solidFill>
                  <a:srgbClr val="2A2E38"/>
                </a:solidFill>
                <a:latin typeface="Calibri" panose="020F0502020204030204" pitchFamily="34" charset="0"/>
                <a:ea typeface="Calibri" panose="020F0502020204030204" pitchFamily="34" charset="0"/>
                <a:cs typeface="Calibri" panose="020F0502020204030204" pitchFamily="34" charset="0"/>
              </a:rPr>
              <a:t>ng with attendance system, its also provide feedback.</a:t>
            </a:r>
            <a:endPar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948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p:txBody>
          <a:bodyPr/>
          <a:lstStyle/>
          <a:p>
            <a:r>
              <a:rPr lang="en-US" altLang="en-US" sz="3600" b="1" dirty="0">
                <a:latin typeface="+mj-lt"/>
                <a:cs typeface="Times New Roman" panose="02020603050405020304" pitchFamily="18" charset="0"/>
              </a:rPr>
              <a:t>Abstract:</a:t>
            </a:r>
            <a:endParaRPr lang="en-IN" b="1" dirty="0">
              <a:latin typeface="+mj-lt"/>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1154953" y="2468031"/>
            <a:ext cx="9174035" cy="3718165"/>
          </a:xfrm>
        </p:spPr>
        <p:txBody>
          <a:bodyPr/>
          <a:lstStyle/>
          <a:p>
            <a:pPr>
              <a:lnSpc>
                <a:spcPct val="107000"/>
              </a:lnSpc>
              <a:spcAft>
                <a:spcPts val="800"/>
              </a:spcAft>
            </a:pPr>
            <a:r>
              <a:rPr lang="en-IN" sz="1800" dirty="0">
                <a:solidFill>
                  <a:srgbClr val="2A2E38"/>
                </a:solidFill>
                <a:effectLst/>
                <a:latin typeface="Calibri" panose="020F0502020204030204" pitchFamily="34" charset="0"/>
                <a:ea typeface="Calibri" panose="020F0502020204030204" pitchFamily="34" charset="0"/>
                <a:cs typeface="Calibri" panose="020F0502020204030204" pitchFamily="34" charset="0"/>
              </a:rPr>
              <a:t>Facial recognition technology is a biometric software that mathematically stores an individual’s facial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b="1" dirty="0">
                <a:solidFill>
                  <a:srgbClr val="2A2E38"/>
                </a:solidFill>
                <a:effectLst/>
                <a:latin typeface="Calibri" panose="020F0502020204030204" pitchFamily="34" charset="0"/>
                <a:ea typeface="Times New Roman" panose="02020603050405020304" pitchFamily="18" charset="0"/>
                <a:cs typeface="Calibri" panose="020F0502020204030204" pitchFamily="34" charset="0"/>
              </a:rPr>
              <a:t>Event Check-in</a:t>
            </a:r>
            <a:r>
              <a:rPr lang="en-IN" b="1" dirty="0">
                <a:latin typeface="Calibri" panose="020F0502020204030204" pitchFamily="34" charset="0"/>
                <a:ea typeface="Times New Roman" panose="02020603050405020304" pitchFamily="18" charset="0"/>
                <a:cs typeface="Times New Roman" panose="02020603050405020304" pitchFamily="18" charset="0"/>
              </a:rPr>
              <a:t> : </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Leave registration booths, barcodes, and name searching in the past. Instead, let the faces of attendees do the work. We can now use facial recognition technology to identify and </a:t>
            </a:r>
            <a:r>
              <a:rPr lang="en-IN"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register attendees</a:t>
            </a:r>
            <a:r>
              <a:rPr lang="en-IN"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our event. Not only do self-check-in booths save our labour costs, the check-in is actually </a:t>
            </a:r>
            <a:r>
              <a:rPr lang="en-IN"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more secure</a:t>
            </a:r>
            <a:r>
              <a:rPr lang="en-IN" sz="18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lnSpc>
                <a:spcPct val="107000"/>
              </a:lnSpc>
              <a:spcAft>
                <a:spcPts val="800"/>
              </a:spcAft>
              <a:buNone/>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Attendee’s Experience</a:t>
            </a:r>
            <a:r>
              <a:rPr lang="en-IN" b="1" dirty="0">
                <a:latin typeface="Calibri" panose="020F0502020204030204" pitchFamily="34" charset="0"/>
                <a:ea typeface="Times New Roman" panose="02020603050405020304" pitchFamily="18" charset="0"/>
                <a:cs typeface="Times New Roman" panose="02020603050405020304" pitchFamily="18" charset="0"/>
              </a:rPr>
              <a:t> :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People’s facial expressions can convey and  reflect their emotions, like happiness, excitement, surprise, sadness, and boredom. Instead of waiting until the end of your event to receive feedback, you can use facial recognition technology to gain accurate, live feedback without bothering attendees.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3065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GB" b="1" dirty="0">
                <a:latin typeface="+mn-lt"/>
              </a:rPr>
              <a:t>Reference :</a:t>
            </a:r>
            <a:endParaRPr b="1" dirty="0">
              <a:latin typeface="+mn-lt"/>
            </a:endParaRPr>
          </a:p>
        </p:txBody>
      </p:sp>
      <p:sp>
        <p:nvSpPr>
          <p:cNvPr id="90" name="Google Shape;90;p19"/>
          <p:cNvSpPr txBox="1">
            <a:spLocks noGrp="1"/>
          </p:cNvSpPr>
          <p:nvPr>
            <p:ph type="body" idx="1"/>
          </p:nvPr>
        </p:nvSpPr>
        <p:spPr>
          <a:xfrm>
            <a:off x="415600" y="2035532"/>
            <a:ext cx="11776400" cy="4229101"/>
          </a:xfrm>
          <a:prstGeom prst="rect">
            <a:avLst/>
          </a:prstGeom>
        </p:spPr>
        <p:txBody>
          <a:bodyPr spcFirstLastPara="1" wrap="square" lIns="121900" tIns="121900" rIns="121900" bIns="121900" anchor="t" anchorCtr="0">
            <a:noAutofit/>
          </a:bodyPr>
          <a:lstStyle/>
          <a:p>
            <a:pPr marL="0" indent="0">
              <a:spcBef>
                <a:spcPts val="450"/>
              </a:spcBef>
              <a:spcAft>
                <a:spcPts val="0"/>
              </a:spcAft>
              <a:buNone/>
            </a:pPr>
            <a:r>
              <a:rPr lang="en-US" sz="1800" b="1" dirty="0">
                <a:effectLst/>
                <a:latin typeface="Times New Roman" panose="02020603050405020304" pitchFamily="18" charset="0"/>
                <a:ea typeface="Times New Roman" panose="02020603050405020304" pitchFamily="18" charset="0"/>
              </a:rPr>
              <a:t>6.1 Journal Paper</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A Counterpart Approach to Attendance and Feedback System using Machine Learning Techniques</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Automated Attendance System Using Face Recognition</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Student Attendance System Using Iris Detection</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lvl="0" indent="0">
              <a:spcBef>
                <a:spcPts val="450"/>
              </a:spcBef>
              <a:spcAft>
                <a:spcPts val="0"/>
              </a:spcAft>
              <a:buNone/>
            </a:pPr>
            <a:endParaRPr lang="en-US" sz="1800" b="1" dirty="0">
              <a:solidFill>
                <a:schemeClr val="tx1"/>
              </a:solidFill>
              <a:effectLst/>
              <a:latin typeface="Times New Roman" panose="02020603050405020304" pitchFamily="18" charset="0"/>
              <a:ea typeface="Times New Roman" panose="02020603050405020304" pitchFamily="18" charset="0"/>
            </a:endParaRPr>
          </a:p>
          <a:p>
            <a:pPr marL="0" lvl="0" indent="0">
              <a:spcBef>
                <a:spcPts val="450"/>
              </a:spcBef>
              <a:spcAft>
                <a:spcPts val="0"/>
              </a:spcAft>
              <a:buNone/>
            </a:pPr>
            <a:r>
              <a:rPr lang="en-US" sz="1800" b="1" dirty="0">
                <a:solidFill>
                  <a:schemeClr val="tx1"/>
                </a:solidFill>
                <a:effectLst/>
                <a:latin typeface="Times New Roman" panose="02020603050405020304" pitchFamily="18" charset="0"/>
                <a:ea typeface="Times New Roman" panose="02020603050405020304" pitchFamily="18" charset="0"/>
              </a:rPr>
              <a:t>6.2 Courses</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US" sz="1800" dirty="0">
                <a:solidFill>
                  <a:schemeClr val="tx1"/>
                </a:solidFill>
                <a:effectLst/>
                <a:latin typeface="Times New Roman" panose="02020603050405020304" pitchFamily="18" charset="0"/>
                <a:ea typeface="Times New Roman" panose="02020603050405020304" pitchFamily="18" charset="0"/>
              </a:rPr>
              <a:t>Machine Learning-Stanford University Andrew Ng</a:t>
            </a:r>
            <a:endParaRPr lang="en-IN" dirty="0">
              <a:solidFill>
                <a:schemeClr val="tx1"/>
              </a:solidFill>
              <a:latin typeface="Times New Roman" panose="02020603050405020304" pitchFamily="18" charset="0"/>
              <a:ea typeface="Times New Roman" panose="02020603050405020304" pitchFamily="18" charset="0"/>
            </a:endParaRPr>
          </a:p>
          <a:p>
            <a:pPr marL="0" lvl="0" indent="0">
              <a:spcBef>
                <a:spcPts val="450"/>
              </a:spcBef>
              <a:spcAft>
                <a:spcPts val="0"/>
              </a:spcAft>
              <a:buNone/>
            </a:pPr>
            <a:endParaRPr lang="en-US" sz="1800" b="1" dirty="0">
              <a:effectLst/>
              <a:latin typeface="Times New Roman" panose="02020603050405020304" pitchFamily="18" charset="0"/>
              <a:ea typeface="Times New Roman" panose="02020603050405020304" pitchFamily="18" charset="0"/>
            </a:endParaRPr>
          </a:p>
          <a:p>
            <a:pPr marL="0" lvl="0" indent="0">
              <a:spcBef>
                <a:spcPts val="450"/>
              </a:spcBef>
              <a:spcAft>
                <a:spcPts val="0"/>
              </a:spcAft>
              <a:buNone/>
            </a:pPr>
            <a:r>
              <a:rPr lang="en-US" sz="1800" b="1" dirty="0">
                <a:effectLst/>
                <a:latin typeface="Times New Roman" panose="02020603050405020304" pitchFamily="18" charset="0"/>
                <a:ea typeface="Times New Roman" panose="02020603050405020304" pitchFamily="18" charset="0"/>
              </a:rPr>
              <a:t>6.3 Weblink</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IN" sz="1800" b="1" u="sng"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https://opencv-python-tutroals.readthedocs.io/en/latest/py_tutorials/py_objdetect/py_face_detection/py_face_detection.html</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IN" sz="1800" b="1" u="sng" dirty="0">
                <a:solidFill>
                  <a:schemeClr val="tx1"/>
                </a:solidFill>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https://docs.python.org/3/</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IN" sz="1800" b="1" u="sng" dirty="0">
                <a:solidFill>
                  <a:schemeClr val="tx1"/>
                </a:solidFill>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https://www.wikipedia.org/</a:t>
            </a:r>
            <a:endParaRPr lang="en-IN" sz="1800" dirty="0">
              <a:solidFill>
                <a:schemeClr val="tx1"/>
              </a:solidFill>
              <a:effectLst/>
              <a:latin typeface="Times New Roman" panose="02020603050405020304" pitchFamily="18" charset="0"/>
              <a:ea typeface="Times New Roman" panose="02020603050405020304" pitchFamily="18" charset="0"/>
            </a:endParaRPr>
          </a:p>
          <a:p>
            <a:pPr marL="285750" indent="-285750"/>
            <a:endParaRPr lang="en-IN" b="1" dirty="0">
              <a:solidFill>
                <a:srgbClr val="0070C0"/>
              </a:solidFill>
            </a:endParaRPr>
          </a:p>
          <a:p>
            <a:pPr marL="0" indent="0">
              <a:buNone/>
            </a:pPr>
            <a:endParaRPr b="1" dirty="0"/>
          </a:p>
        </p:txBody>
      </p:sp>
    </p:spTree>
    <p:extLst>
      <p:ext uri="{BB962C8B-B14F-4D97-AF65-F5344CB8AC3E}">
        <p14:creationId xmlns:p14="http://schemas.microsoft.com/office/powerpoint/2010/main" val="1187186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p:nvPr/>
        </p:nvSpPr>
        <p:spPr>
          <a:xfrm>
            <a:off x="2300025" y="2861000"/>
            <a:ext cx="7292700" cy="30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5400">
                <a:solidFill>
                  <a:schemeClr val="accent1"/>
                </a:solidFill>
                <a:latin typeface="Arial Black"/>
                <a:ea typeface="Arial Black"/>
                <a:cs typeface="Arial Black"/>
                <a:sym typeface="Arial Black"/>
              </a:rPr>
              <a:t>THANK YOU</a:t>
            </a:r>
            <a:endParaRPr sz="3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p:txBody>
          <a:bodyPr/>
          <a:lstStyle/>
          <a:p>
            <a:r>
              <a:rPr lang="en-US" altLang="en-US" sz="3600" b="1" dirty="0">
                <a:latin typeface="+mj-lt"/>
                <a:cs typeface="Times New Roman" panose="02020603050405020304" pitchFamily="18" charset="0"/>
              </a:rPr>
              <a:t>Literature survey :</a:t>
            </a:r>
            <a:endParaRPr lang="en-IN" b="1" dirty="0">
              <a:latin typeface="+mj-lt"/>
              <a:cs typeface="Arial" panose="020B0604020202020204" pitchFamily="34" charset="0"/>
            </a:endParaRPr>
          </a:p>
        </p:txBody>
      </p:sp>
      <p:sp>
        <p:nvSpPr>
          <p:cNvPr id="6" name="TextBox 5">
            <a:extLst>
              <a:ext uri="{FF2B5EF4-FFF2-40B4-BE49-F238E27FC236}">
                <a16:creationId xmlns:a16="http://schemas.microsoft.com/office/drawing/2014/main" id="{CF8C8F3E-9216-4468-9D50-1CEC8D0696AD}"/>
              </a:ext>
            </a:extLst>
          </p:cNvPr>
          <p:cNvSpPr txBox="1"/>
          <p:nvPr/>
        </p:nvSpPr>
        <p:spPr>
          <a:xfrm>
            <a:off x="734786" y="2497261"/>
            <a:ext cx="8997042" cy="2908489"/>
          </a:xfrm>
          <a:prstGeom prst="rect">
            <a:avLst/>
          </a:prstGeom>
          <a:noFill/>
        </p:spPr>
        <p:txBody>
          <a:bodyPr wrap="square">
            <a:spAutoFit/>
          </a:bodyPr>
          <a:lstStyle/>
          <a:p>
            <a:pPr marL="0" indent="0">
              <a:spcBef>
                <a:spcPts val="450"/>
              </a:spcBef>
              <a:spcAft>
                <a:spcPts val="0"/>
              </a:spcAft>
              <a:buNone/>
            </a:pPr>
            <a:r>
              <a:rPr lang="en-US" sz="1800" b="1" dirty="0">
                <a:effectLst/>
                <a:latin typeface="Times New Roman" panose="02020603050405020304" pitchFamily="18" charset="0"/>
                <a:ea typeface="Times New Roman" panose="02020603050405020304" pitchFamily="18" charset="0"/>
              </a:rPr>
              <a:t>Journal Paper</a:t>
            </a:r>
          </a:p>
          <a:p>
            <a:pPr marL="0" indent="0">
              <a:spcBef>
                <a:spcPts val="450"/>
              </a:spcBef>
              <a:spcAft>
                <a:spcPts val="0"/>
              </a:spcAft>
              <a:buNone/>
            </a:pPr>
            <a:endParaRPr lang="en-IN" sz="1800" dirty="0">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 Counterpart Approach to Attendance and Feedback System using Machine Learning Techniques</a:t>
            </a:r>
          </a:p>
          <a:p>
            <a:pPr marL="342900" lvl="0" indent="-342900">
              <a:spcBef>
                <a:spcPts val="450"/>
              </a:spcBef>
              <a:spcAft>
                <a:spcPts val="0"/>
              </a:spcAft>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Automated Attendance System Using Face Recognition</a:t>
            </a:r>
          </a:p>
          <a:p>
            <a:pPr marL="342900" lvl="0" indent="-342900">
              <a:spcBef>
                <a:spcPts val="450"/>
              </a:spcBef>
              <a:spcAft>
                <a:spcPts val="0"/>
              </a:spcAft>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endParaRPr>
          </a:p>
          <a:p>
            <a:pPr marL="342900" lvl="0" indent="-342900">
              <a:spcBef>
                <a:spcPts val="45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Student Attendance System Using Iris Detection</a:t>
            </a:r>
            <a:endParaRPr lang="en-IN" sz="1800" dirty="0">
              <a:latin typeface="Times New Roman" panose="02020603050405020304" pitchFamily="18" charset="0"/>
              <a:ea typeface="Times New Roman" panose="02020603050405020304" pitchFamily="18" charset="0"/>
            </a:endParaRPr>
          </a:p>
          <a:p>
            <a:pPr algn="just"/>
            <a:endParaRPr lang="en-I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Clipboard Survey PNG Images | Vector and PSD Files | Free Download on  Pngtree">
            <a:extLst>
              <a:ext uri="{FF2B5EF4-FFF2-40B4-BE49-F238E27FC236}">
                <a16:creationId xmlns:a16="http://schemas.microsoft.com/office/drawing/2014/main" id="{C2A5DD99-5B86-40BE-AF3F-9FA3E9329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1998" y="4243095"/>
            <a:ext cx="2185696" cy="218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384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p:txBody>
          <a:bodyPr/>
          <a:lstStyle/>
          <a:p>
            <a:r>
              <a:rPr lang="en-US" altLang="en-US" sz="3600" b="1" dirty="0">
                <a:latin typeface="+mj-lt"/>
                <a:cs typeface="Times New Roman" panose="02020603050405020304" pitchFamily="18" charset="0"/>
              </a:rPr>
              <a:t>Existing / past systems :</a:t>
            </a:r>
            <a:endParaRPr lang="en-IN" b="1" dirty="0">
              <a:latin typeface="+mj-lt"/>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1154953" y="2468031"/>
            <a:ext cx="9174035" cy="3718165"/>
          </a:xfrm>
        </p:spPr>
        <p:txBody>
          <a:bodyPr/>
          <a:lstStyle/>
          <a:p>
            <a:pPr algn="just"/>
            <a:r>
              <a:rPr lang="en-US" sz="2200" b="0" i="0" dirty="0">
                <a:solidFill>
                  <a:schemeClr val="tx1"/>
                </a:solidFill>
                <a:effectLst/>
                <a:latin typeface="Calibri" panose="020F0502020204030204" pitchFamily="34" charset="0"/>
                <a:cs typeface="Calibri" panose="020F0502020204030204" pitchFamily="34" charset="0"/>
              </a:rPr>
              <a:t>Only have attendance system.</a:t>
            </a:r>
          </a:p>
          <a:p>
            <a:pPr algn="just"/>
            <a:endParaRPr lang="en-US" sz="2200" b="0" i="0" dirty="0">
              <a:solidFill>
                <a:schemeClr val="tx1"/>
              </a:solidFill>
              <a:effectLst/>
              <a:latin typeface="Calibri" panose="020F0502020204030204" pitchFamily="34" charset="0"/>
              <a:cs typeface="Calibri" panose="020F0502020204030204" pitchFamily="34" charset="0"/>
            </a:endParaRPr>
          </a:p>
          <a:p>
            <a:pPr algn="just"/>
            <a:r>
              <a:rPr lang="en-IN"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real time tracking.</a:t>
            </a:r>
          </a:p>
          <a:p>
            <a:pPr algn="just"/>
            <a:endParaRPr lang="en-IN" sz="2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IN"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No real time feedback.</a:t>
            </a:r>
          </a:p>
        </p:txBody>
      </p:sp>
    </p:spTree>
    <p:extLst>
      <p:ext uri="{BB962C8B-B14F-4D97-AF65-F5344CB8AC3E}">
        <p14:creationId xmlns:p14="http://schemas.microsoft.com/office/powerpoint/2010/main" val="500597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p:txBody>
          <a:bodyPr/>
          <a:lstStyle/>
          <a:p>
            <a:r>
              <a:rPr lang="en-US" altLang="en-US" b="1" dirty="0">
                <a:latin typeface="+mj-lt"/>
                <a:cs typeface="Times New Roman" panose="02020603050405020304" pitchFamily="18" charset="0"/>
              </a:rPr>
              <a:t>Problem Statement</a:t>
            </a:r>
            <a:r>
              <a:rPr lang="en-US" altLang="en-US" sz="3600" b="1" dirty="0">
                <a:latin typeface="+mj-lt"/>
                <a:cs typeface="Times New Roman" panose="02020603050405020304" pitchFamily="18" charset="0"/>
              </a:rPr>
              <a:t> :</a:t>
            </a:r>
            <a:endParaRPr lang="en-IN" b="1" dirty="0">
              <a:latin typeface="+mj-lt"/>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473820" y="2775942"/>
            <a:ext cx="11180115" cy="3108390"/>
          </a:xfrm>
        </p:spPr>
        <p:txBody>
          <a:bodyPr/>
          <a:lstStyle/>
          <a:p>
            <a:pPr algn="just">
              <a:lnSpc>
                <a:spcPct val="200000"/>
              </a:lnSpc>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To generate e</a:t>
            </a: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fficient event management system as there is no management system with real time feedback.</a:t>
            </a:r>
          </a:p>
          <a:p>
            <a:pPr algn="just">
              <a:lnSpc>
                <a:spcPct val="200000"/>
              </a:lnSpc>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To enhance event and attendee </a:t>
            </a: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experience using AI and machine learning tools</a:t>
            </a:r>
          </a:p>
          <a:p>
            <a:pPr algn="just"/>
            <a:endPar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B617D89-DB13-46AC-AF84-6741B60272B3}"/>
              </a:ext>
            </a:extLst>
          </p:cNvPr>
          <p:cNvPicPr>
            <a:picLocks noChangeAspect="1"/>
          </p:cNvPicPr>
          <p:nvPr/>
        </p:nvPicPr>
        <p:blipFill>
          <a:blip r:embed="rId2"/>
          <a:stretch>
            <a:fillRect/>
          </a:stretch>
        </p:blipFill>
        <p:spPr>
          <a:xfrm>
            <a:off x="10528819" y="5123109"/>
            <a:ext cx="1522445" cy="1522445"/>
          </a:xfrm>
          <a:prstGeom prst="rect">
            <a:avLst/>
          </a:prstGeom>
        </p:spPr>
      </p:pic>
    </p:spTree>
    <p:extLst>
      <p:ext uri="{BB962C8B-B14F-4D97-AF65-F5344CB8AC3E}">
        <p14:creationId xmlns:p14="http://schemas.microsoft.com/office/powerpoint/2010/main" val="42885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p:txBody>
          <a:bodyPr/>
          <a:lstStyle/>
          <a:p>
            <a:r>
              <a:rPr lang="en-US" altLang="en-US" sz="3600" b="1" dirty="0">
                <a:latin typeface="+mj-lt"/>
                <a:cs typeface="Times New Roman" panose="02020603050405020304" pitchFamily="18" charset="0"/>
              </a:rPr>
              <a:t>AIM :</a:t>
            </a:r>
            <a:endParaRPr lang="en-IN" b="1" dirty="0">
              <a:latin typeface="+mj-lt"/>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1154954" y="3065190"/>
            <a:ext cx="9174035" cy="3718165"/>
          </a:xfrm>
        </p:spPr>
        <p:txBody>
          <a:bodyPr/>
          <a:lstStyle/>
          <a:p>
            <a:pPr algn="just"/>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To generate an </a:t>
            </a: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efficient software for event management which will provide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real time feedback.</a:t>
            </a:r>
            <a:endPar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3B08D15-E40E-4A8B-AA7A-4082EB737DBF}"/>
              </a:ext>
            </a:extLst>
          </p:cNvPr>
          <p:cNvPicPr>
            <a:picLocks noChangeAspect="1"/>
          </p:cNvPicPr>
          <p:nvPr/>
        </p:nvPicPr>
        <p:blipFill>
          <a:blip r:embed="rId2"/>
          <a:stretch>
            <a:fillRect/>
          </a:stretch>
        </p:blipFill>
        <p:spPr>
          <a:xfrm>
            <a:off x="9218645" y="4163008"/>
            <a:ext cx="2052735" cy="2052735"/>
          </a:xfrm>
          <a:prstGeom prst="rect">
            <a:avLst/>
          </a:prstGeom>
        </p:spPr>
      </p:pic>
    </p:spTree>
    <p:extLst>
      <p:ext uri="{BB962C8B-B14F-4D97-AF65-F5344CB8AC3E}">
        <p14:creationId xmlns:p14="http://schemas.microsoft.com/office/powerpoint/2010/main" val="197386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652A-40DD-4B9B-89F6-22191FA704FE}"/>
              </a:ext>
            </a:extLst>
          </p:cNvPr>
          <p:cNvSpPr>
            <a:spLocks noGrp="1"/>
          </p:cNvSpPr>
          <p:nvPr>
            <p:ph type="title"/>
          </p:nvPr>
        </p:nvSpPr>
        <p:spPr>
          <a:xfrm>
            <a:off x="720546" y="1042267"/>
            <a:ext cx="10750907" cy="706964"/>
          </a:xfrm>
        </p:spPr>
        <p:txBody>
          <a:bodyPr/>
          <a:lstStyle/>
          <a:p>
            <a:r>
              <a:rPr lang="en-IN" sz="2800" b="1" dirty="0">
                <a:solidFill>
                  <a:schemeClr val="bg1"/>
                </a:solidFill>
                <a:effectLst/>
                <a:latin typeface="+mj-lt"/>
                <a:ea typeface="Calibri" panose="020F0502020204030204" pitchFamily="34" charset="0"/>
                <a:cs typeface="Calibri" panose="020F0502020204030204" pitchFamily="34" charset="0"/>
              </a:rPr>
              <a:t>How can facial recognition technology be used in events?</a:t>
            </a:r>
            <a:endParaRPr lang="en-IN" sz="2800"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5AF8F96-19E8-46EE-99F8-6405FD1F4FE4}"/>
              </a:ext>
            </a:extLst>
          </p:cNvPr>
          <p:cNvSpPr>
            <a:spLocks noGrp="1"/>
          </p:cNvSpPr>
          <p:nvPr>
            <p:ph type="body" idx="1"/>
          </p:nvPr>
        </p:nvSpPr>
        <p:spPr>
          <a:xfrm>
            <a:off x="720546" y="2570668"/>
            <a:ext cx="8761413" cy="3416301"/>
          </a:xfrm>
        </p:spPr>
        <p:txBody>
          <a:bodyPr/>
          <a:lstStyle/>
          <a:p>
            <a:pPr algn="just">
              <a:spcAft>
                <a:spcPts val="800"/>
              </a:spcAft>
            </a:pPr>
            <a:r>
              <a:rPr lang="en-IN" sz="2000" b="1" dirty="0">
                <a:solidFill>
                  <a:srgbClr val="2A2E38"/>
                </a:solidFill>
                <a:effectLst/>
                <a:latin typeface="Calibri" panose="020F0502020204030204" pitchFamily="34" charset="0"/>
                <a:ea typeface="Times New Roman" panose="02020603050405020304" pitchFamily="18" charset="0"/>
                <a:cs typeface="Calibri" panose="020F0502020204030204" pitchFamily="34" charset="0"/>
              </a:rPr>
              <a:t>Event Check-in</a:t>
            </a:r>
            <a:endPar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spcBef>
                <a:spcPts val="1500"/>
              </a:spcBef>
              <a:spcAft>
                <a:spcPts val="800"/>
              </a:spcAft>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20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Attendee’s Experience</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2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Facial recognition technology being used to check-in at an event">
            <a:extLst>
              <a:ext uri="{FF2B5EF4-FFF2-40B4-BE49-F238E27FC236}">
                <a16:creationId xmlns:a16="http://schemas.microsoft.com/office/drawing/2014/main" id="{E56996F4-AB75-46F6-B19E-FA33969A2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264" y="2570667"/>
            <a:ext cx="2953945" cy="3416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412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4093-F4FB-410D-964D-2702BB373C9E}"/>
              </a:ext>
            </a:extLst>
          </p:cNvPr>
          <p:cNvSpPr>
            <a:spLocks noGrp="1"/>
          </p:cNvSpPr>
          <p:nvPr>
            <p:ph type="title"/>
          </p:nvPr>
        </p:nvSpPr>
        <p:spPr>
          <a:xfrm>
            <a:off x="865705" y="838199"/>
            <a:ext cx="8761413" cy="706964"/>
          </a:xfrm>
        </p:spPr>
        <p:txBody>
          <a:bodyPr/>
          <a:lstStyle/>
          <a:p>
            <a:r>
              <a:rPr lang="en-IN" sz="3200" b="1" dirty="0">
                <a:latin typeface="Arial" panose="020B0604020202020204" pitchFamily="34" charset="0"/>
                <a:cs typeface="Arial" panose="020B0604020202020204" pitchFamily="34" charset="0"/>
              </a:rPr>
              <a:t>Facial Recognition :</a:t>
            </a:r>
            <a:endParaRPr lang="en-IN" sz="3200" dirty="0"/>
          </a:p>
        </p:txBody>
      </p:sp>
      <p:sp>
        <p:nvSpPr>
          <p:cNvPr id="3" name="Text Placeholder 2">
            <a:extLst>
              <a:ext uri="{FF2B5EF4-FFF2-40B4-BE49-F238E27FC236}">
                <a16:creationId xmlns:a16="http://schemas.microsoft.com/office/drawing/2014/main" id="{45C2ECE7-6733-4C13-BF55-43138E5DED55}"/>
              </a:ext>
            </a:extLst>
          </p:cNvPr>
          <p:cNvSpPr>
            <a:spLocks noGrp="1"/>
          </p:cNvSpPr>
          <p:nvPr>
            <p:ph type="body" idx="1"/>
          </p:nvPr>
        </p:nvSpPr>
        <p:spPr>
          <a:xfrm>
            <a:off x="865705" y="2603500"/>
            <a:ext cx="9696548" cy="3416301"/>
          </a:xfrm>
        </p:spPr>
        <p:txBody>
          <a:bodyPr/>
          <a:lstStyle/>
          <a:p>
            <a:pPr algn="just"/>
            <a:r>
              <a:rPr lang="en-US" sz="2000" dirty="0">
                <a:latin typeface="Cambria" panose="02040503050406030204" pitchFamily="18" charset="0"/>
                <a:ea typeface="Cambria" panose="02040503050406030204" pitchFamily="18" charset="0"/>
              </a:rPr>
              <a:t>Facial recognition is the process of identifying or verifying the identity of a person using their face.</a:t>
            </a:r>
          </a:p>
          <a:p>
            <a:pPr algn="just">
              <a:buNone/>
            </a:pPr>
            <a:endParaRPr lang="en-US" sz="2000"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algn="just"/>
            <a:r>
              <a:rPr lang="en-IN" sz="200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Facial recognition technology is a biometric software that mathematically stores an individual’s facial features. </a:t>
            </a:r>
          </a:p>
          <a:p>
            <a:pPr algn="just"/>
            <a:endParaRPr lang="en-IN" sz="200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algn="just"/>
            <a:r>
              <a:rPr lang="en-IN" sz="200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This allows the technology to identify a person in live video or digital images without any other information. </a:t>
            </a:r>
          </a:p>
          <a:p>
            <a:endParaRPr lang="en-IN" dirty="0"/>
          </a:p>
        </p:txBody>
      </p:sp>
    </p:spTree>
    <p:extLst>
      <p:ext uri="{BB962C8B-B14F-4D97-AF65-F5344CB8AC3E}">
        <p14:creationId xmlns:p14="http://schemas.microsoft.com/office/powerpoint/2010/main" val="2360246456"/>
      </p:ext>
    </p:extLst>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503</TotalTime>
  <Words>1096</Words>
  <Application>Microsoft Office PowerPoint</Application>
  <PresentationFormat>Widescreen</PresentationFormat>
  <Paragraphs>160</Paragraphs>
  <Slides>31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Arial Black</vt:lpstr>
      <vt:lpstr>Calibri</vt:lpstr>
      <vt:lpstr>Cambria</vt:lpstr>
      <vt:lpstr>Century Gothic</vt:lpstr>
      <vt:lpstr>Inter</vt:lpstr>
      <vt:lpstr>Noto Sans Symbols</vt:lpstr>
      <vt:lpstr>Symbol</vt:lpstr>
      <vt:lpstr>Times New Roman</vt:lpstr>
      <vt:lpstr>Ion Boardroom</vt:lpstr>
      <vt:lpstr>PowerPoint Presentation</vt:lpstr>
      <vt:lpstr>Introduction Facial Recognition :</vt:lpstr>
      <vt:lpstr>Abstract:</vt:lpstr>
      <vt:lpstr>Literature survey :</vt:lpstr>
      <vt:lpstr>Existing / past systems :</vt:lpstr>
      <vt:lpstr>Problem Statement :</vt:lpstr>
      <vt:lpstr>AIM :</vt:lpstr>
      <vt:lpstr>How can facial recognition technology be used in events?</vt:lpstr>
      <vt:lpstr>Facial Recognition :</vt:lpstr>
      <vt:lpstr>Algorithm (Haar Cascades):</vt:lpstr>
      <vt:lpstr>Four Stages Of Haar Cascade Algorithm:  </vt:lpstr>
      <vt:lpstr>Convolutional Neural Networks : </vt:lpstr>
      <vt:lpstr>Convolutional Neural Networks : </vt:lpstr>
      <vt:lpstr>Face Recognition library : </vt:lpstr>
      <vt:lpstr>Index :</vt:lpstr>
      <vt:lpstr>Database Design :</vt:lpstr>
      <vt:lpstr>Entities &amp; Responsibilities :</vt:lpstr>
      <vt:lpstr>Admin :</vt:lpstr>
      <vt:lpstr>Events :</vt:lpstr>
      <vt:lpstr>User :</vt:lpstr>
      <vt:lpstr>Practical Implementation :</vt:lpstr>
      <vt:lpstr>Tech Stack :</vt:lpstr>
      <vt:lpstr>Feedback system GUI :</vt:lpstr>
      <vt:lpstr>Emotion recognition :</vt:lpstr>
      <vt:lpstr>Emotion recognition working :</vt:lpstr>
      <vt:lpstr>Dataset we used for emotion detection :</vt:lpstr>
      <vt:lpstr>Feedback system :</vt:lpstr>
      <vt:lpstr>Limitation and Scope :</vt:lpstr>
      <vt:lpstr>Conclusion :</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CHOUDHARY</dc:creator>
  <cp:lastModifiedBy>ANMOL CHOUDHARY</cp:lastModifiedBy>
  <cp:revision>79</cp:revision>
  <dcterms:modified xsi:type="dcterms:W3CDTF">2022-11-01T16:32:23Z</dcterms:modified>
</cp:coreProperties>
</file>