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</p:sldMasterIdLst>
  <p:sldIdLst>
    <p:sldId id="257" r:id="rId2"/>
    <p:sldId id="258" r:id="rId3"/>
    <p:sldId id="260" r:id="rId4"/>
    <p:sldId id="261" r:id="rId5"/>
    <p:sldId id="265" r:id="rId6"/>
    <p:sldId id="263" r:id="rId7"/>
    <p:sldId id="283" r:id="rId8"/>
    <p:sldId id="288" r:id="rId9"/>
    <p:sldId id="287" r:id="rId10"/>
    <p:sldId id="286" r:id="rId11"/>
    <p:sldId id="285" r:id="rId12"/>
    <p:sldId id="271" r:id="rId13"/>
    <p:sldId id="274" r:id="rId14"/>
    <p:sldId id="289" r:id="rId15"/>
    <p:sldId id="281" r:id="rId16"/>
    <p:sldId id="290" r:id="rId17"/>
    <p:sldId id="291" r:id="rId18"/>
    <p:sldId id="277" r:id="rId19"/>
    <p:sldId id="292" r:id="rId20"/>
    <p:sldId id="29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5DCDE-C85B-4AA0-BE3B-0FE344023FE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BAB7A0-EA8F-4E4A-B769-3B51E2F83878}">
      <dgm:prSet/>
      <dgm:spPr/>
      <dgm:t>
        <a:bodyPr/>
        <a:lstStyle/>
        <a:p>
          <a:r>
            <a:rPr lang="en-IN" dirty="0">
              <a:latin typeface="+mj-lt"/>
            </a:rPr>
            <a:t>Number of Patients across various summaries</a:t>
          </a:r>
        </a:p>
      </dgm:t>
    </dgm:pt>
    <dgm:pt modelId="{07A77D75-5790-4EFE-973A-9CB142AE40DD}" type="parTrans" cxnId="{2BB5CD81-0B8E-4F11-9352-C76DFFD0DDC4}">
      <dgm:prSet/>
      <dgm:spPr/>
      <dgm:t>
        <a:bodyPr/>
        <a:lstStyle/>
        <a:p>
          <a:endParaRPr lang="en-US"/>
        </a:p>
      </dgm:t>
    </dgm:pt>
    <dgm:pt modelId="{387B33CF-4E67-455A-838D-C34F97024D89}" type="sibTrans" cxnId="{2BB5CD81-0B8E-4F11-9352-C76DFFD0DDC4}">
      <dgm:prSet/>
      <dgm:spPr/>
      <dgm:t>
        <a:bodyPr/>
        <a:lstStyle/>
        <a:p>
          <a:endParaRPr lang="en-US"/>
        </a:p>
      </dgm:t>
    </dgm:pt>
    <dgm:pt modelId="{D9B9D3BE-27EE-4DD5-A33A-EAD2E3034904}">
      <dgm:prSet/>
      <dgm:spPr/>
      <dgm:t>
        <a:bodyPr/>
        <a:lstStyle/>
        <a:p>
          <a:r>
            <a:rPr lang="en-IN" dirty="0">
              <a:latin typeface="+mj-lt"/>
            </a:rPr>
            <a:t>Profit Vs Non-Profit Stats</a:t>
          </a:r>
          <a:endParaRPr lang="en-US" dirty="0"/>
        </a:p>
      </dgm:t>
    </dgm:pt>
    <dgm:pt modelId="{AC0AA385-A57F-4996-A747-E24D86C29383}" type="parTrans" cxnId="{A7A6C11C-65E3-42D3-A5C7-F824E7AD9122}">
      <dgm:prSet/>
      <dgm:spPr/>
      <dgm:t>
        <a:bodyPr/>
        <a:lstStyle/>
        <a:p>
          <a:endParaRPr lang="en-US"/>
        </a:p>
      </dgm:t>
    </dgm:pt>
    <dgm:pt modelId="{9D87D659-C9F5-48F1-975A-12DF4C33D5DA}" type="sibTrans" cxnId="{A7A6C11C-65E3-42D3-A5C7-F824E7AD9122}">
      <dgm:prSet/>
      <dgm:spPr/>
      <dgm:t>
        <a:bodyPr/>
        <a:lstStyle/>
        <a:p>
          <a:endParaRPr lang="en-US"/>
        </a:p>
      </dgm:t>
    </dgm:pt>
    <dgm:pt modelId="{73E82522-0658-4B4B-9BCA-BD14C4565B5B}">
      <dgm:prSet/>
      <dgm:spPr/>
      <dgm:t>
        <a:bodyPr/>
        <a:lstStyle/>
        <a:p>
          <a:r>
            <a:rPr lang="en-IN" dirty="0">
              <a:latin typeface="+mj-lt"/>
            </a:rPr>
            <a:t>Chain </a:t>
          </a:r>
          <a:r>
            <a:rPr lang="en-IN" dirty="0">
              <a:latin typeface="Amasis MT Pro Medium" panose="02040604050005020304" pitchFamily="18" charset="0"/>
            </a:rPr>
            <a:t>Organizations</a:t>
          </a:r>
          <a:r>
            <a:rPr lang="en-IN" dirty="0">
              <a:latin typeface="+mj-lt"/>
            </a:rPr>
            <a:t> </a:t>
          </a:r>
          <a:r>
            <a:rPr lang="en-IN" dirty="0" err="1">
              <a:latin typeface="+mj-lt"/>
            </a:rPr>
            <a:t>w.r.t.</a:t>
          </a:r>
          <a:r>
            <a:rPr lang="en-IN" dirty="0">
              <a:latin typeface="+mj-lt"/>
            </a:rPr>
            <a:t> Total Performance Score as No Score</a:t>
          </a:r>
          <a:endParaRPr lang="en-US" dirty="0"/>
        </a:p>
      </dgm:t>
    </dgm:pt>
    <dgm:pt modelId="{262C1993-4E1F-4B67-A719-DBDB121C6D98}" type="parTrans" cxnId="{A004A0BF-C068-41C1-8300-FC091EF61F7F}">
      <dgm:prSet/>
      <dgm:spPr/>
      <dgm:t>
        <a:bodyPr/>
        <a:lstStyle/>
        <a:p>
          <a:endParaRPr lang="en-US"/>
        </a:p>
      </dgm:t>
    </dgm:pt>
    <dgm:pt modelId="{08573FCA-BF5D-482D-821E-8AE7A6547E40}" type="sibTrans" cxnId="{A004A0BF-C068-41C1-8300-FC091EF61F7F}">
      <dgm:prSet/>
      <dgm:spPr/>
      <dgm:t>
        <a:bodyPr/>
        <a:lstStyle/>
        <a:p>
          <a:endParaRPr lang="en-US"/>
        </a:p>
      </dgm:t>
    </dgm:pt>
    <dgm:pt modelId="{66F680A6-EB51-4BEC-BD64-2CE71D332338}">
      <dgm:prSet/>
      <dgm:spPr/>
      <dgm:t>
        <a:bodyPr/>
        <a:lstStyle/>
        <a:p>
          <a:r>
            <a:rPr lang="en-IN" dirty="0">
              <a:latin typeface="+mj-lt"/>
            </a:rPr>
            <a:t>Dialysis Stations Stats</a:t>
          </a:r>
          <a:endParaRPr lang="en-US" dirty="0"/>
        </a:p>
      </dgm:t>
    </dgm:pt>
    <dgm:pt modelId="{92919483-EEAE-4CA4-9F40-5E0517D2CA1D}" type="parTrans" cxnId="{D49DAA91-6911-4E2D-A35B-DF49970C2157}">
      <dgm:prSet/>
      <dgm:spPr/>
      <dgm:t>
        <a:bodyPr/>
        <a:lstStyle/>
        <a:p>
          <a:endParaRPr lang="en-US"/>
        </a:p>
      </dgm:t>
    </dgm:pt>
    <dgm:pt modelId="{E8ACE254-FCA7-47EC-B459-E495529B0DC5}" type="sibTrans" cxnId="{D49DAA91-6911-4E2D-A35B-DF49970C2157}">
      <dgm:prSet/>
      <dgm:spPr/>
      <dgm:t>
        <a:bodyPr/>
        <a:lstStyle/>
        <a:p>
          <a:endParaRPr lang="en-US"/>
        </a:p>
      </dgm:t>
    </dgm:pt>
    <dgm:pt modelId="{D7E999F7-518D-41D2-BCCC-CE08C8D3E8A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dirty="0">
              <a:latin typeface="+mj-lt"/>
            </a:rPr>
            <a:t># of Category Text  - As Expected</a:t>
          </a:r>
          <a:endParaRPr lang="en-US" dirty="0"/>
        </a:p>
      </dgm:t>
    </dgm:pt>
    <dgm:pt modelId="{A33EC37C-BD2D-4C7B-9D58-AEDEAFD1B4AB}" type="parTrans" cxnId="{6C0F501D-671F-48A7-95AA-FB6962ED676C}">
      <dgm:prSet/>
      <dgm:spPr/>
      <dgm:t>
        <a:bodyPr/>
        <a:lstStyle/>
        <a:p>
          <a:endParaRPr lang="en-US"/>
        </a:p>
      </dgm:t>
    </dgm:pt>
    <dgm:pt modelId="{698817AB-E351-4A67-B75B-DF1673C58CC6}" type="sibTrans" cxnId="{6C0F501D-671F-48A7-95AA-FB6962ED676C}">
      <dgm:prSet/>
      <dgm:spPr/>
      <dgm:t>
        <a:bodyPr/>
        <a:lstStyle/>
        <a:p>
          <a:endParaRPr lang="en-US"/>
        </a:p>
      </dgm:t>
    </dgm:pt>
    <dgm:pt modelId="{1AAEC8C2-E194-4CF9-B22D-E65B4AAAB89B}">
      <dgm:prSet/>
      <dgm:spPr/>
      <dgm:t>
        <a:bodyPr/>
        <a:lstStyle/>
        <a:p>
          <a:r>
            <a:rPr lang="en-IN" dirty="0">
              <a:latin typeface="+mj-lt"/>
            </a:rPr>
            <a:t>Average Payment Reduction Rate</a:t>
          </a:r>
          <a:endParaRPr lang="en-US" dirty="0"/>
        </a:p>
      </dgm:t>
    </dgm:pt>
    <dgm:pt modelId="{20A004A8-A85F-4A3F-B544-3D1A09D8BD50}" type="parTrans" cxnId="{66484D26-7BA5-44A3-A3D0-7B986EB1BBCF}">
      <dgm:prSet/>
      <dgm:spPr/>
      <dgm:t>
        <a:bodyPr/>
        <a:lstStyle/>
        <a:p>
          <a:endParaRPr lang="en-US"/>
        </a:p>
      </dgm:t>
    </dgm:pt>
    <dgm:pt modelId="{9C523440-4BE3-4AC0-8701-147449DA7E34}" type="sibTrans" cxnId="{66484D26-7BA5-44A3-A3D0-7B986EB1BBCF}">
      <dgm:prSet/>
      <dgm:spPr/>
      <dgm:t>
        <a:bodyPr/>
        <a:lstStyle/>
        <a:p>
          <a:endParaRPr lang="en-US"/>
        </a:p>
      </dgm:t>
    </dgm:pt>
    <dgm:pt modelId="{9D00DB45-F221-4021-B365-2038C2873540}" type="pres">
      <dgm:prSet presAssocID="{68F5DCDE-C85B-4AA0-BE3B-0FE344023FEA}" presName="diagram" presStyleCnt="0">
        <dgm:presLayoutVars>
          <dgm:dir/>
          <dgm:resizeHandles val="exact"/>
        </dgm:presLayoutVars>
      </dgm:prSet>
      <dgm:spPr/>
    </dgm:pt>
    <dgm:pt modelId="{7680520A-2AE3-4DAE-A2AB-3EBA651C09CC}" type="pres">
      <dgm:prSet presAssocID="{EEBAB7A0-EA8F-4E4A-B769-3B51E2F83878}" presName="node" presStyleLbl="node1" presStyleIdx="0" presStyleCnt="6" custLinFactNeighborX="359" custLinFactNeighborY="-2205">
        <dgm:presLayoutVars>
          <dgm:bulletEnabled val="1"/>
        </dgm:presLayoutVars>
      </dgm:prSet>
      <dgm:spPr/>
    </dgm:pt>
    <dgm:pt modelId="{87711500-6A24-4284-AEF2-7298FB5F6A82}" type="pres">
      <dgm:prSet presAssocID="{387B33CF-4E67-455A-838D-C34F97024D89}" presName="sibTrans" presStyleCnt="0"/>
      <dgm:spPr/>
    </dgm:pt>
    <dgm:pt modelId="{D33C7715-2EC3-47B5-9B89-2402ABDE63B1}" type="pres">
      <dgm:prSet presAssocID="{D9B9D3BE-27EE-4DD5-A33A-EAD2E3034904}" presName="node" presStyleLbl="node1" presStyleIdx="1" presStyleCnt="6">
        <dgm:presLayoutVars>
          <dgm:bulletEnabled val="1"/>
        </dgm:presLayoutVars>
      </dgm:prSet>
      <dgm:spPr/>
    </dgm:pt>
    <dgm:pt modelId="{DE7C8AA1-B56F-476D-85BC-CF04A195D13A}" type="pres">
      <dgm:prSet presAssocID="{9D87D659-C9F5-48F1-975A-12DF4C33D5DA}" presName="sibTrans" presStyleCnt="0"/>
      <dgm:spPr/>
    </dgm:pt>
    <dgm:pt modelId="{3BC1FEDF-4488-41E4-A53C-D252EE2ACE9C}" type="pres">
      <dgm:prSet presAssocID="{73E82522-0658-4B4B-9BCA-BD14C4565B5B}" presName="node" presStyleLbl="node1" presStyleIdx="2" presStyleCnt="6">
        <dgm:presLayoutVars>
          <dgm:bulletEnabled val="1"/>
        </dgm:presLayoutVars>
      </dgm:prSet>
      <dgm:spPr/>
    </dgm:pt>
    <dgm:pt modelId="{1AA7DC71-5A66-416F-9710-B8742669EE87}" type="pres">
      <dgm:prSet presAssocID="{08573FCA-BF5D-482D-821E-8AE7A6547E40}" presName="sibTrans" presStyleCnt="0"/>
      <dgm:spPr/>
    </dgm:pt>
    <dgm:pt modelId="{93EE9F9C-432C-4DB7-84C6-E0BD862DCE93}" type="pres">
      <dgm:prSet presAssocID="{66F680A6-EB51-4BEC-BD64-2CE71D332338}" presName="node" presStyleLbl="node1" presStyleIdx="3" presStyleCnt="6">
        <dgm:presLayoutVars>
          <dgm:bulletEnabled val="1"/>
        </dgm:presLayoutVars>
      </dgm:prSet>
      <dgm:spPr/>
    </dgm:pt>
    <dgm:pt modelId="{29E191B7-0329-492A-B786-5FAA28848533}" type="pres">
      <dgm:prSet presAssocID="{E8ACE254-FCA7-47EC-B459-E495529B0DC5}" presName="sibTrans" presStyleCnt="0"/>
      <dgm:spPr/>
    </dgm:pt>
    <dgm:pt modelId="{6DAB942F-9069-425B-A82D-8665937B5D5C}" type="pres">
      <dgm:prSet presAssocID="{D7E999F7-518D-41D2-BCCC-CE08C8D3E8AA}" presName="node" presStyleLbl="node1" presStyleIdx="4" presStyleCnt="6">
        <dgm:presLayoutVars>
          <dgm:bulletEnabled val="1"/>
        </dgm:presLayoutVars>
      </dgm:prSet>
      <dgm:spPr/>
    </dgm:pt>
    <dgm:pt modelId="{2725BA67-1FFD-4969-9885-52420E86DF6D}" type="pres">
      <dgm:prSet presAssocID="{698817AB-E351-4A67-B75B-DF1673C58CC6}" presName="sibTrans" presStyleCnt="0"/>
      <dgm:spPr/>
    </dgm:pt>
    <dgm:pt modelId="{F2309B4E-D4A4-4768-BD5E-5F1DD1B74790}" type="pres">
      <dgm:prSet presAssocID="{1AAEC8C2-E194-4CF9-B22D-E65B4AAAB89B}" presName="node" presStyleLbl="node1" presStyleIdx="5" presStyleCnt="6">
        <dgm:presLayoutVars>
          <dgm:bulletEnabled val="1"/>
        </dgm:presLayoutVars>
      </dgm:prSet>
      <dgm:spPr/>
    </dgm:pt>
  </dgm:ptLst>
  <dgm:cxnLst>
    <dgm:cxn modelId="{81EC2E07-8030-4820-B9AF-A743B6352F63}" type="presOf" srcId="{D7E999F7-518D-41D2-BCCC-CE08C8D3E8AA}" destId="{6DAB942F-9069-425B-A82D-8665937B5D5C}" srcOrd="0" destOrd="0" presId="urn:microsoft.com/office/officeart/2005/8/layout/default"/>
    <dgm:cxn modelId="{A7A6C11C-65E3-42D3-A5C7-F824E7AD9122}" srcId="{68F5DCDE-C85B-4AA0-BE3B-0FE344023FEA}" destId="{D9B9D3BE-27EE-4DD5-A33A-EAD2E3034904}" srcOrd="1" destOrd="0" parTransId="{AC0AA385-A57F-4996-A747-E24D86C29383}" sibTransId="{9D87D659-C9F5-48F1-975A-12DF4C33D5DA}"/>
    <dgm:cxn modelId="{6C0F501D-671F-48A7-95AA-FB6962ED676C}" srcId="{68F5DCDE-C85B-4AA0-BE3B-0FE344023FEA}" destId="{D7E999F7-518D-41D2-BCCC-CE08C8D3E8AA}" srcOrd="4" destOrd="0" parTransId="{A33EC37C-BD2D-4C7B-9D58-AEDEAFD1B4AB}" sibTransId="{698817AB-E351-4A67-B75B-DF1673C58CC6}"/>
    <dgm:cxn modelId="{66484D26-7BA5-44A3-A3D0-7B986EB1BBCF}" srcId="{68F5DCDE-C85B-4AA0-BE3B-0FE344023FEA}" destId="{1AAEC8C2-E194-4CF9-B22D-E65B4AAAB89B}" srcOrd="5" destOrd="0" parTransId="{20A004A8-A85F-4A3F-B544-3D1A09D8BD50}" sibTransId="{9C523440-4BE3-4AC0-8701-147449DA7E34}"/>
    <dgm:cxn modelId="{05F66641-6712-43B1-98B9-A634C261504E}" type="presOf" srcId="{D9B9D3BE-27EE-4DD5-A33A-EAD2E3034904}" destId="{D33C7715-2EC3-47B5-9B89-2402ABDE63B1}" srcOrd="0" destOrd="0" presId="urn:microsoft.com/office/officeart/2005/8/layout/default"/>
    <dgm:cxn modelId="{59BA9877-99B2-426E-AF4E-C1A3657961E8}" type="presOf" srcId="{EEBAB7A0-EA8F-4E4A-B769-3B51E2F83878}" destId="{7680520A-2AE3-4DAE-A2AB-3EBA651C09CC}" srcOrd="0" destOrd="0" presId="urn:microsoft.com/office/officeart/2005/8/layout/default"/>
    <dgm:cxn modelId="{A498D278-4F6E-4AF3-85EC-DA687F92FE59}" type="presOf" srcId="{68F5DCDE-C85B-4AA0-BE3B-0FE344023FEA}" destId="{9D00DB45-F221-4021-B365-2038C2873540}" srcOrd="0" destOrd="0" presId="urn:microsoft.com/office/officeart/2005/8/layout/default"/>
    <dgm:cxn modelId="{BAD7EE79-33C4-4CF0-90DE-851636D5E02A}" type="presOf" srcId="{73E82522-0658-4B4B-9BCA-BD14C4565B5B}" destId="{3BC1FEDF-4488-41E4-A53C-D252EE2ACE9C}" srcOrd="0" destOrd="0" presId="urn:microsoft.com/office/officeart/2005/8/layout/default"/>
    <dgm:cxn modelId="{D54FBF80-7CCB-4320-A851-14C1FE16E0E1}" type="presOf" srcId="{66F680A6-EB51-4BEC-BD64-2CE71D332338}" destId="{93EE9F9C-432C-4DB7-84C6-E0BD862DCE93}" srcOrd="0" destOrd="0" presId="urn:microsoft.com/office/officeart/2005/8/layout/default"/>
    <dgm:cxn modelId="{2BB5CD81-0B8E-4F11-9352-C76DFFD0DDC4}" srcId="{68F5DCDE-C85B-4AA0-BE3B-0FE344023FEA}" destId="{EEBAB7A0-EA8F-4E4A-B769-3B51E2F83878}" srcOrd="0" destOrd="0" parTransId="{07A77D75-5790-4EFE-973A-9CB142AE40DD}" sibTransId="{387B33CF-4E67-455A-838D-C34F97024D89}"/>
    <dgm:cxn modelId="{3B01B78A-EE3F-4E34-B9DA-B4CE0E2DB0C1}" type="presOf" srcId="{1AAEC8C2-E194-4CF9-B22D-E65B4AAAB89B}" destId="{F2309B4E-D4A4-4768-BD5E-5F1DD1B74790}" srcOrd="0" destOrd="0" presId="urn:microsoft.com/office/officeart/2005/8/layout/default"/>
    <dgm:cxn modelId="{D49DAA91-6911-4E2D-A35B-DF49970C2157}" srcId="{68F5DCDE-C85B-4AA0-BE3B-0FE344023FEA}" destId="{66F680A6-EB51-4BEC-BD64-2CE71D332338}" srcOrd="3" destOrd="0" parTransId="{92919483-EEAE-4CA4-9F40-5E0517D2CA1D}" sibTransId="{E8ACE254-FCA7-47EC-B459-E495529B0DC5}"/>
    <dgm:cxn modelId="{A004A0BF-C068-41C1-8300-FC091EF61F7F}" srcId="{68F5DCDE-C85B-4AA0-BE3B-0FE344023FEA}" destId="{73E82522-0658-4B4B-9BCA-BD14C4565B5B}" srcOrd="2" destOrd="0" parTransId="{262C1993-4E1F-4B67-A719-DBDB121C6D98}" sibTransId="{08573FCA-BF5D-482D-821E-8AE7A6547E40}"/>
    <dgm:cxn modelId="{85B39C14-8F0D-4C24-9661-83A325471F35}" type="presParOf" srcId="{9D00DB45-F221-4021-B365-2038C2873540}" destId="{7680520A-2AE3-4DAE-A2AB-3EBA651C09CC}" srcOrd="0" destOrd="0" presId="urn:microsoft.com/office/officeart/2005/8/layout/default"/>
    <dgm:cxn modelId="{19ED6C98-6D0A-4BFC-9F51-170E3F56151F}" type="presParOf" srcId="{9D00DB45-F221-4021-B365-2038C2873540}" destId="{87711500-6A24-4284-AEF2-7298FB5F6A82}" srcOrd="1" destOrd="0" presId="urn:microsoft.com/office/officeart/2005/8/layout/default"/>
    <dgm:cxn modelId="{08F82A1F-5D30-4A8F-89B7-1DC23B13757A}" type="presParOf" srcId="{9D00DB45-F221-4021-B365-2038C2873540}" destId="{D33C7715-2EC3-47B5-9B89-2402ABDE63B1}" srcOrd="2" destOrd="0" presId="urn:microsoft.com/office/officeart/2005/8/layout/default"/>
    <dgm:cxn modelId="{6A274C85-A4CC-44F9-9B54-27F4A06B4D20}" type="presParOf" srcId="{9D00DB45-F221-4021-B365-2038C2873540}" destId="{DE7C8AA1-B56F-476D-85BC-CF04A195D13A}" srcOrd="3" destOrd="0" presId="urn:microsoft.com/office/officeart/2005/8/layout/default"/>
    <dgm:cxn modelId="{A8E060E6-3B46-4353-8A86-4AC25502AAFB}" type="presParOf" srcId="{9D00DB45-F221-4021-B365-2038C2873540}" destId="{3BC1FEDF-4488-41E4-A53C-D252EE2ACE9C}" srcOrd="4" destOrd="0" presId="urn:microsoft.com/office/officeart/2005/8/layout/default"/>
    <dgm:cxn modelId="{98E94329-CE5A-4199-86F8-A66FF5E30861}" type="presParOf" srcId="{9D00DB45-F221-4021-B365-2038C2873540}" destId="{1AA7DC71-5A66-416F-9710-B8742669EE87}" srcOrd="5" destOrd="0" presId="urn:microsoft.com/office/officeart/2005/8/layout/default"/>
    <dgm:cxn modelId="{B358618F-E1E7-42DA-BBD1-5D180C3FE806}" type="presParOf" srcId="{9D00DB45-F221-4021-B365-2038C2873540}" destId="{93EE9F9C-432C-4DB7-84C6-E0BD862DCE93}" srcOrd="6" destOrd="0" presId="urn:microsoft.com/office/officeart/2005/8/layout/default"/>
    <dgm:cxn modelId="{7664AF43-71B2-43BC-B6EE-01E1D0A5B82F}" type="presParOf" srcId="{9D00DB45-F221-4021-B365-2038C2873540}" destId="{29E191B7-0329-492A-B786-5FAA28848533}" srcOrd="7" destOrd="0" presId="urn:microsoft.com/office/officeart/2005/8/layout/default"/>
    <dgm:cxn modelId="{41CF93CE-CF76-4B3E-8487-1AD193194EDC}" type="presParOf" srcId="{9D00DB45-F221-4021-B365-2038C2873540}" destId="{6DAB942F-9069-425B-A82D-8665937B5D5C}" srcOrd="8" destOrd="0" presId="urn:microsoft.com/office/officeart/2005/8/layout/default"/>
    <dgm:cxn modelId="{A1AB1F1B-4517-4B3F-B164-E7D0DEC9B761}" type="presParOf" srcId="{9D00DB45-F221-4021-B365-2038C2873540}" destId="{2725BA67-1FFD-4969-9885-52420E86DF6D}" srcOrd="9" destOrd="0" presId="urn:microsoft.com/office/officeart/2005/8/layout/default"/>
    <dgm:cxn modelId="{2C0EF88B-50C9-4E9A-AA38-E6C4D1EE11A8}" type="presParOf" srcId="{9D00DB45-F221-4021-B365-2038C2873540}" destId="{F2309B4E-D4A4-4768-BD5E-5F1DD1B7479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0520A-2AE3-4DAE-A2AB-3EBA651C09CC}">
      <dsp:nvSpPr>
        <dsp:cNvPr id="0" name=""/>
        <dsp:cNvSpPr/>
      </dsp:nvSpPr>
      <dsp:spPr>
        <a:xfrm>
          <a:off x="420475" y="0"/>
          <a:ext cx="2175252" cy="13051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+mj-lt"/>
            </a:rPr>
            <a:t>Number of Patients across various summaries</a:t>
          </a:r>
        </a:p>
      </dsp:txBody>
      <dsp:txXfrm>
        <a:off x="420475" y="0"/>
        <a:ext cx="2175252" cy="1305151"/>
      </dsp:txXfrm>
    </dsp:sp>
    <dsp:sp modelId="{D33C7715-2EC3-47B5-9B89-2402ABDE63B1}">
      <dsp:nvSpPr>
        <dsp:cNvPr id="0" name=""/>
        <dsp:cNvSpPr/>
      </dsp:nvSpPr>
      <dsp:spPr>
        <a:xfrm>
          <a:off x="2805443" y="416"/>
          <a:ext cx="2175252" cy="1305151"/>
        </a:xfrm>
        <a:prstGeom prst="rect">
          <a:avLst/>
        </a:prstGeom>
        <a:solidFill>
          <a:schemeClr val="accent5">
            <a:hueOff val="-206245"/>
            <a:satOff val="-2403"/>
            <a:lumOff val="-43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+mj-lt"/>
            </a:rPr>
            <a:t>Profit Vs Non-Profit Stats</a:t>
          </a:r>
          <a:endParaRPr lang="en-US" sz="1700" kern="1200" dirty="0"/>
        </a:p>
      </dsp:txBody>
      <dsp:txXfrm>
        <a:off x="2805443" y="416"/>
        <a:ext cx="2175252" cy="1305151"/>
      </dsp:txXfrm>
    </dsp:sp>
    <dsp:sp modelId="{3BC1FEDF-4488-41E4-A53C-D252EE2ACE9C}">
      <dsp:nvSpPr>
        <dsp:cNvPr id="0" name=""/>
        <dsp:cNvSpPr/>
      </dsp:nvSpPr>
      <dsp:spPr>
        <a:xfrm>
          <a:off x="412665" y="1523093"/>
          <a:ext cx="2175252" cy="1305151"/>
        </a:xfrm>
        <a:prstGeom prst="rect">
          <a:avLst/>
        </a:prstGeom>
        <a:solidFill>
          <a:schemeClr val="accent5">
            <a:hueOff val="-412489"/>
            <a:satOff val="-4807"/>
            <a:lumOff val="-86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+mj-lt"/>
            </a:rPr>
            <a:t>Chain </a:t>
          </a:r>
          <a:r>
            <a:rPr lang="en-IN" sz="1700" kern="1200" dirty="0">
              <a:latin typeface="Amasis MT Pro Medium" panose="02040604050005020304" pitchFamily="18" charset="0"/>
            </a:rPr>
            <a:t>Organizations</a:t>
          </a:r>
          <a:r>
            <a:rPr lang="en-IN" sz="1700" kern="1200" dirty="0">
              <a:latin typeface="+mj-lt"/>
            </a:rPr>
            <a:t> </a:t>
          </a:r>
          <a:r>
            <a:rPr lang="en-IN" sz="1700" kern="1200" dirty="0" err="1">
              <a:latin typeface="+mj-lt"/>
            </a:rPr>
            <a:t>w.r.t.</a:t>
          </a:r>
          <a:r>
            <a:rPr lang="en-IN" sz="1700" kern="1200" dirty="0">
              <a:latin typeface="+mj-lt"/>
            </a:rPr>
            <a:t> Total Performance Score as No Score</a:t>
          </a:r>
          <a:endParaRPr lang="en-US" sz="1700" kern="1200" dirty="0"/>
        </a:p>
      </dsp:txBody>
      <dsp:txXfrm>
        <a:off x="412665" y="1523093"/>
        <a:ext cx="2175252" cy="1305151"/>
      </dsp:txXfrm>
    </dsp:sp>
    <dsp:sp modelId="{93EE9F9C-432C-4DB7-84C6-E0BD862DCE93}">
      <dsp:nvSpPr>
        <dsp:cNvPr id="0" name=""/>
        <dsp:cNvSpPr/>
      </dsp:nvSpPr>
      <dsp:spPr>
        <a:xfrm>
          <a:off x="2805443" y="1523093"/>
          <a:ext cx="2175252" cy="1305151"/>
        </a:xfrm>
        <a:prstGeom prst="rect">
          <a:avLst/>
        </a:prstGeom>
        <a:solidFill>
          <a:schemeClr val="accent5">
            <a:hueOff val="-618734"/>
            <a:satOff val="-7210"/>
            <a:lumOff val="-12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+mj-lt"/>
            </a:rPr>
            <a:t>Dialysis Stations Stats</a:t>
          </a:r>
          <a:endParaRPr lang="en-US" sz="1700" kern="1200" dirty="0"/>
        </a:p>
      </dsp:txBody>
      <dsp:txXfrm>
        <a:off x="2805443" y="1523093"/>
        <a:ext cx="2175252" cy="1305151"/>
      </dsp:txXfrm>
    </dsp:sp>
    <dsp:sp modelId="{6DAB942F-9069-425B-A82D-8665937B5D5C}">
      <dsp:nvSpPr>
        <dsp:cNvPr id="0" name=""/>
        <dsp:cNvSpPr/>
      </dsp:nvSpPr>
      <dsp:spPr>
        <a:xfrm>
          <a:off x="412665" y="3045769"/>
          <a:ext cx="2175252" cy="1305151"/>
        </a:xfrm>
        <a:prstGeom prst="rect">
          <a:avLst/>
        </a:prstGeom>
        <a:solidFill>
          <a:schemeClr val="accent5">
            <a:hueOff val="-824978"/>
            <a:satOff val="-9614"/>
            <a:lumOff val="-17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700" kern="1200" dirty="0">
              <a:latin typeface="+mj-lt"/>
            </a:rPr>
            <a:t># of Category Text  - As Expected</a:t>
          </a:r>
          <a:endParaRPr lang="en-US" sz="1700" kern="1200" dirty="0"/>
        </a:p>
      </dsp:txBody>
      <dsp:txXfrm>
        <a:off x="412665" y="3045769"/>
        <a:ext cx="2175252" cy="1305151"/>
      </dsp:txXfrm>
    </dsp:sp>
    <dsp:sp modelId="{F2309B4E-D4A4-4768-BD5E-5F1DD1B74790}">
      <dsp:nvSpPr>
        <dsp:cNvPr id="0" name=""/>
        <dsp:cNvSpPr/>
      </dsp:nvSpPr>
      <dsp:spPr>
        <a:xfrm>
          <a:off x="2805443" y="3045769"/>
          <a:ext cx="2175252" cy="1305151"/>
        </a:xfrm>
        <a:prstGeom prst="rect">
          <a:avLst/>
        </a:prstGeom>
        <a:solidFill>
          <a:schemeClr val="accent5">
            <a:hueOff val="-1031223"/>
            <a:satOff val="-12017"/>
            <a:lumOff val="-21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+mj-lt"/>
            </a:rPr>
            <a:t>Average Payment Reduction Rate</a:t>
          </a:r>
          <a:endParaRPr lang="en-US" sz="1700" kern="1200" dirty="0"/>
        </a:p>
      </dsp:txBody>
      <dsp:txXfrm>
        <a:off x="2805443" y="3045769"/>
        <a:ext cx="2175252" cy="130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0058"/>
      </p:ext>
    </p:extLst>
  </p:cSld>
  <p:clrMapOvr>
    <a:masterClrMapping/>
  </p:clrMapOvr>
  <p:transition spd="slow">
    <p:fad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77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1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29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0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56885"/>
      </p:ext>
    </p:extLst>
  </p:cSld>
  <p:clrMapOvr>
    <a:masterClrMapping/>
  </p:clrMapOvr>
  <p:transition spd="slow">
    <p:fade/>
    <p:sndAc>
      <p:stSnd>
        <p:snd r:embed="rId1" name="click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7785"/>
      </p:ext>
    </p:extLst>
  </p:cSld>
  <p:clrMapOvr>
    <a:masterClrMapping/>
  </p:clrMapOvr>
  <p:transition spd="slow">
    <p:fad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4141"/>
      </p:ext>
    </p:extLst>
  </p:cSld>
  <p:clrMapOvr>
    <a:masterClrMapping/>
  </p:clrMapOvr>
  <p:transition spd="slow">
    <p:fad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2741"/>
      </p:ext>
    </p:extLst>
  </p:cSld>
  <p:clrMapOvr>
    <a:masterClrMapping/>
  </p:clrMapOvr>
  <p:transition spd="slow">
    <p:fad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8734"/>
      </p:ext>
    </p:extLst>
  </p:cSld>
  <p:clrMapOvr>
    <a:masterClrMapping/>
  </p:clrMapOvr>
  <p:transition spd="slow">
    <p:fad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799"/>
      </p:ext>
    </p:extLst>
  </p:cSld>
  <p:clrMapOvr>
    <a:masterClrMapping/>
  </p:clrMapOvr>
  <p:transition spd="slow">
    <p:fad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24"/>
      </p:ext>
    </p:extLst>
  </p:cSld>
  <p:clrMapOvr>
    <a:masterClrMapping/>
  </p:clrMapOvr>
  <p:transition spd="slow">
    <p:fad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6347"/>
      </p:ext>
    </p:extLst>
  </p:cSld>
  <p:clrMapOvr>
    <a:masterClrMapping/>
  </p:clrMapOvr>
  <p:transition spd="slow">
    <p:fad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3281"/>
      </p:ext>
    </p:extLst>
  </p:cSld>
  <p:clrMapOvr>
    <a:masterClrMapping/>
  </p:clrMapOvr>
  <p:transition spd="slow">
    <p:fad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699"/>
      </p:ext>
    </p:extLst>
  </p:cSld>
  <p:clrMapOvr>
    <a:masterClrMapping/>
  </p:clrMapOvr>
  <p:transition spd="slow">
    <p:fad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</p:sldLayoutIdLst>
  <p:transition spd="slow">
    <p:fade/>
    <p:sndAc>
      <p:stSnd>
        <p:snd r:embed="rId18" name="click.wav"/>
      </p:stSnd>
    </p:sndAc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ngularityhub.com/2018/02/09/whats-next-in-digital-health-a-doctors-appointment-without-leaving-the-hous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image/1975689.html" TargetMode="Externa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512DAA-77E8-7B48-A7BE-6A9277E09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6" y="1624605"/>
            <a:ext cx="3051487" cy="47089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002DE7-4D15-4312-6906-4D598E9C1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608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65F5AE-D651-DF4D-ED18-A70702E2FAA1}"/>
              </a:ext>
            </a:extLst>
          </p:cNvPr>
          <p:cNvSpPr txBox="1"/>
          <p:nvPr/>
        </p:nvSpPr>
        <p:spPr>
          <a:xfrm>
            <a:off x="4114801" y="1472730"/>
            <a:ext cx="3550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HEALTH</a:t>
            </a:r>
          </a:p>
          <a:p>
            <a:pPr algn="ctr"/>
            <a:r>
              <a:rPr lang="en-US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CARE</a:t>
            </a:r>
          </a:p>
          <a:p>
            <a:pPr algn="ctr"/>
            <a:r>
              <a:rPr lang="en-US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ANALYSIS</a:t>
            </a:r>
          </a:p>
          <a:p>
            <a:pPr algn="ctr"/>
            <a:r>
              <a:rPr lang="en-US" sz="5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PROJECT</a:t>
            </a:r>
            <a:endParaRPr lang="en-IN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29537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559" y="-98560"/>
            <a:ext cx="5300252" cy="1128068"/>
          </a:xfrm>
        </p:spPr>
        <p:txBody>
          <a:bodyPr anchor="ctr">
            <a:noAutofit/>
          </a:bodyPr>
          <a:lstStyle/>
          <a:p>
            <a:pPr algn="ctr"/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KPI 5: </a:t>
            </a:r>
            <a:r>
              <a:rPr lang="en-IN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# of Category Text  - As Expected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D50E7-A0B2-D951-B53A-57F2F5073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0" t="10855" r="11431" b="8831"/>
          <a:stretch/>
        </p:blipFill>
        <p:spPr>
          <a:xfrm>
            <a:off x="4553242" y="1401120"/>
            <a:ext cx="7638757" cy="475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95B0-0A35-D169-9E0E-D5C88D36E238}"/>
              </a:ext>
            </a:extLst>
          </p:cNvPr>
          <p:cNvSpPr txBox="1">
            <a:spLocks/>
          </p:cNvSpPr>
          <p:nvPr/>
        </p:nvSpPr>
        <p:spPr>
          <a:xfrm>
            <a:off x="0" y="1276281"/>
            <a:ext cx="4553242" cy="5581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Insight: The highest number of patients fall within the age range of 50-65, and a significant portion has diabetes as a comorbidity.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Conclusion: Targeted interventions and resources should be allocated to address the specific needs of patients within this age group and those with diabetes.</a:t>
            </a:r>
          </a:p>
        </p:txBody>
      </p:sp>
    </p:spTree>
    <p:extLst>
      <p:ext uri="{BB962C8B-B14F-4D97-AF65-F5344CB8AC3E}">
        <p14:creationId xmlns:p14="http://schemas.microsoft.com/office/powerpoint/2010/main" val="772088135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113" y="-125454"/>
            <a:ext cx="5300252" cy="1128068"/>
          </a:xfrm>
        </p:spPr>
        <p:txBody>
          <a:bodyPr anchor="ctr">
            <a:noAutofit/>
          </a:bodyPr>
          <a:lstStyle/>
          <a:p>
            <a:pPr algn="ctr"/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KPI 6: </a:t>
            </a:r>
            <a:r>
              <a:rPr lang="en-IN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Average Payment Reduction Rate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8BD8E-49CF-6B7B-A767-331A046DF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0" t="11126" r="11431" b="8854"/>
          <a:stretch/>
        </p:blipFill>
        <p:spPr>
          <a:xfrm>
            <a:off x="4553242" y="1521526"/>
            <a:ext cx="7638758" cy="4716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FA73CF-01D6-6D35-B435-47B6DA4D5007}"/>
              </a:ext>
            </a:extLst>
          </p:cNvPr>
          <p:cNvSpPr txBox="1">
            <a:spLocks/>
          </p:cNvSpPr>
          <p:nvPr/>
        </p:nvSpPr>
        <p:spPr>
          <a:xfrm>
            <a:off x="0" y="1276281"/>
            <a:ext cx="4553242" cy="5581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Insight: The average payment reduction rate has increased by 15% over the past two years due to changes in reimbursement policies.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Conclusion: Strategic financial planning is required to manage the impact of payment reductions on revenue while maintaining high-quality patient care.</a:t>
            </a:r>
          </a:p>
        </p:txBody>
      </p:sp>
    </p:spTree>
    <p:extLst>
      <p:ext uri="{BB962C8B-B14F-4D97-AF65-F5344CB8AC3E}">
        <p14:creationId xmlns:p14="http://schemas.microsoft.com/office/powerpoint/2010/main" val="1004704441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87F61-6C6F-F0E4-763D-DE62D81BB707}"/>
              </a:ext>
            </a:extLst>
          </p:cNvPr>
          <p:cNvSpPr txBox="1"/>
          <p:nvPr/>
        </p:nvSpPr>
        <p:spPr>
          <a:xfrm>
            <a:off x="3355779" y="193390"/>
            <a:ext cx="56194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Calibri Light"/>
              </a:rPr>
              <a:t>Dashboard in Excel</a:t>
            </a:r>
          </a:p>
        </p:txBody>
      </p:sp>
    </p:spTree>
    <p:extLst>
      <p:ext uri="{BB962C8B-B14F-4D97-AF65-F5344CB8AC3E}">
        <p14:creationId xmlns:p14="http://schemas.microsoft.com/office/powerpoint/2010/main" val="262243250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F40FF-C2F5-A85D-21A9-6CCDE9F3882A}"/>
              </a:ext>
            </a:extLst>
          </p:cNvPr>
          <p:cNvSpPr txBox="1"/>
          <p:nvPr/>
        </p:nvSpPr>
        <p:spPr>
          <a:xfrm>
            <a:off x="2620851" y="130935"/>
            <a:ext cx="64566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Calibri Light"/>
              </a:rPr>
              <a:t>Dashboard in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E5B1C-5B0F-24B1-BEEE-5F04294C6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t="22261" r="30607" b="8711"/>
          <a:stretch/>
        </p:blipFill>
        <p:spPr>
          <a:xfrm>
            <a:off x="407187" y="887703"/>
            <a:ext cx="11325268" cy="59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47290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F40FF-C2F5-A85D-21A9-6CCDE9F3882A}"/>
              </a:ext>
            </a:extLst>
          </p:cNvPr>
          <p:cNvSpPr txBox="1"/>
          <p:nvPr/>
        </p:nvSpPr>
        <p:spPr>
          <a:xfrm>
            <a:off x="2540169" y="292300"/>
            <a:ext cx="64566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Calibri Light"/>
              </a:rPr>
              <a:t>Dashboard in Tableau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B890CF-D285-610E-CAFF-56CCE547D2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0" t="11502" r="11423" b="6558"/>
          <a:stretch/>
        </p:blipFill>
        <p:spPr>
          <a:xfrm>
            <a:off x="624166" y="1077272"/>
            <a:ext cx="10943668" cy="57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47520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80771" y="261363"/>
            <a:ext cx="3320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Calibri Light"/>
              </a:rPr>
              <a:t>SQL Commands</a:t>
            </a:r>
            <a:endParaRPr lang="en-IN" sz="3200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+mj-ea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5A4A9-6657-FE00-2DE6-23501F3490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5" t="21264" r="11730" b="18259"/>
          <a:stretch/>
        </p:blipFill>
        <p:spPr>
          <a:xfrm>
            <a:off x="1" y="1237735"/>
            <a:ext cx="12191999" cy="56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0793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80771" y="261363"/>
            <a:ext cx="3320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Calibri Light"/>
              </a:rPr>
              <a:t>SQL Commands</a:t>
            </a:r>
            <a:endParaRPr lang="en-IN" sz="3200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+mj-ea"/>
              <a:cs typeface="Calibri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2B503E-3401-27CC-D581-2F6ADA88C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2" t="21857" r="17044" b="14066"/>
          <a:stretch/>
        </p:blipFill>
        <p:spPr>
          <a:xfrm>
            <a:off x="-1" y="948522"/>
            <a:ext cx="12192001" cy="59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83884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80771" y="261363"/>
            <a:ext cx="3320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Calibri Light"/>
              </a:rPr>
              <a:t>SQL Commands</a:t>
            </a:r>
            <a:endParaRPr lang="en-IN" sz="3200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+mj-ea"/>
              <a:cs typeface="Calibri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46BB13-891C-CB58-E95A-01900C1F0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8" t="32650" r="1401" b="10469"/>
          <a:stretch/>
        </p:blipFill>
        <p:spPr>
          <a:xfrm>
            <a:off x="0" y="1570042"/>
            <a:ext cx="12208377" cy="52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81352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EA48-FE98-8457-0AD6-2FF83EF8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690" y="87732"/>
            <a:ext cx="6078070" cy="744224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Overall Conclusion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FEFF16-6236-3057-223A-A8EB1E98A9AE}"/>
              </a:ext>
            </a:extLst>
          </p:cNvPr>
          <p:cNvSpPr txBox="1">
            <a:spLocks/>
          </p:cNvSpPr>
          <p:nvPr/>
        </p:nvSpPr>
        <p:spPr>
          <a:xfrm>
            <a:off x="-17930" y="609600"/>
            <a:ext cx="10315481" cy="6248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Through comprehensive analysis of dialysis patient data, several key insights have been gained to enhance patient care and operational efficiency.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Patient demographics analysis reveals target groups for tailored care strategies.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Profit vs. non-profit comparison highlights the potential for knowledge sharing between different types of organizations.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Chain organization analysis emphasizes the need for consistent performance score reporting.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Dialysis station stats point to opportunities for improving treatment protocols and patient adherence.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Strategic planning is necessary to mitigate the effects of increasing payment reduction rates on financial sustainability.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9946316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EA48-FE98-8457-0AD6-2FF83EF8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555" y="456219"/>
            <a:ext cx="6078070" cy="744224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Recommendations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FEFF16-6236-3057-223A-A8EB1E98A9AE}"/>
              </a:ext>
            </a:extLst>
          </p:cNvPr>
          <p:cNvSpPr txBox="1">
            <a:spLocks/>
          </p:cNvSpPr>
          <p:nvPr/>
        </p:nvSpPr>
        <p:spPr>
          <a:xfrm>
            <a:off x="122747" y="1307123"/>
            <a:ext cx="9640232" cy="4243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Collaborate with profit-making centers to identify best practices that can be adopted by other organizations.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Implement measures to improve data reporting consistency within chain organizations.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Provide additional training and support to Station A to enhance adherence to treatment protocols.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Develop financial strategies to navigate the impact of rising payment reduction rates while maintaining quality care.</a:t>
            </a: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9805395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7A77DF-C52D-5BCA-857A-780BF4D03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7918" y="1636213"/>
            <a:ext cx="1204408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19889-6730-A227-10D9-B7E82F63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311" y="256744"/>
            <a:ext cx="4382483" cy="815318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Team No:- 05 </a:t>
            </a:r>
          </a:p>
        </p:txBody>
      </p:sp>
      <p:sp>
        <p:nvSpPr>
          <p:cNvPr id="148" name="Content Placeholder 2">
            <a:extLst>
              <a:ext uri="{FF2B5EF4-FFF2-40B4-BE49-F238E27FC236}">
                <a16:creationId xmlns:a16="http://schemas.microsoft.com/office/drawing/2014/main" id="{7D38EF4C-0310-571A-C511-6CCE577C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1353824"/>
            <a:ext cx="6078070" cy="415035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MR. ANMOL DEWANGAN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MR. SHAHEBAZ ANIS SAYYAD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MR. RAHUL PANJWANI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MS. SAHALA.B</a:t>
            </a:r>
          </a:p>
        </p:txBody>
      </p:sp>
    </p:spTree>
    <p:extLst>
      <p:ext uri="{BB962C8B-B14F-4D97-AF65-F5344CB8AC3E}">
        <p14:creationId xmlns:p14="http://schemas.microsoft.com/office/powerpoint/2010/main" val="1907468850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EA48-FE98-8457-0AD6-2FF83EF8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555" y="523831"/>
            <a:ext cx="6078070" cy="744224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Future directions</a:t>
            </a:r>
            <a:endParaRPr lang="en-IN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Calibri Ligh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FEFF16-6236-3057-223A-A8EB1E98A9AE}"/>
              </a:ext>
            </a:extLst>
          </p:cNvPr>
          <p:cNvSpPr txBox="1">
            <a:spLocks/>
          </p:cNvSpPr>
          <p:nvPr/>
        </p:nvSpPr>
        <p:spPr>
          <a:xfrm>
            <a:off x="150882" y="1661949"/>
            <a:ext cx="9499555" cy="3132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Investigate the relationship between patient outcomes and specific treatment protocols for different patient demographics.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Explore external factors contributing to patient satisfaction and ways to replicate those factors across all stations.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Monitor the effectiveness of implemented recommendations and adjust strategies as needed.</a:t>
            </a: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4562767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5385C36-9FED-2DB1-463A-618B1EC42DED}"/>
              </a:ext>
            </a:extLst>
          </p:cNvPr>
          <p:cNvSpPr/>
          <p:nvPr/>
        </p:nvSpPr>
        <p:spPr>
          <a:xfrm>
            <a:off x="197128" y="1192783"/>
            <a:ext cx="9901613" cy="4669276"/>
          </a:xfrm>
          <a:prstGeom prst="ellipse">
            <a:avLst/>
          </a:prstGeom>
          <a:solidFill>
            <a:srgbClr val="00B0F0">
              <a:alpha val="1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12FD2-0E18-EC97-2F7E-CCB4E8B84FE6}"/>
              </a:ext>
            </a:extLst>
          </p:cNvPr>
          <p:cNvSpPr txBox="1"/>
          <p:nvPr/>
        </p:nvSpPr>
        <p:spPr>
          <a:xfrm>
            <a:off x="1665432" y="1905506"/>
            <a:ext cx="6965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Calibri Light"/>
              </a:rPr>
              <a:t>Thank</a:t>
            </a:r>
          </a:p>
          <a:p>
            <a:pPr algn="ctr"/>
            <a:r>
              <a:rPr lang="en-IN" sz="96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Calibri Light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8139246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4 Key Objectives to Improve Productivity and Customer Exper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C0659-BEAC-DF3B-29A0-67F3B0A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65" y="0"/>
            <a:ext cx="5751835" cy="184420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Project Objective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09D492-4B35-9873-53F9-EE733BF72AC0}"/>
              </a:ext>
            </a:extLst>
          </p:cNvPr>
          <p:cNvSpPr txBox="1">
            <a:spLocks/>
          </p:cNvSpPr>
          <p:nvPr/>
        </p:nvSpPr>
        <p:spPr>
          <a:xfrm>
            <a:off x="349624" y="1353824"/>
            <a:ext cx="6078070" cy="5351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This</a:t>
            </a:r>
            <a:r>
              <a:rPr lang="en-US" sz="2400" dirty="0">
                <a:latin typeface="Amasis MT Pro Medium"/>
                <a:ea typeface="+mn-lt"/>
                <a:cs typeface="+mn-lt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project is aimed to understand the health care data. The data is about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Dialysis of Patients.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Using the given structured dataset we have created different visualization with the help of KPI’s, Charts &amp; graphs so that we can understand the given tabular dataset in a very simple manner.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Visualization is to be done in the form of dashboards using analytics tools like Excel, Power Bi &amp; Tableau and data analysis in SQL.</a:t>
            </a: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1819705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AC8F-3C54-2935-B252-7DC913C5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2" y="346272"/>
            <a:ext cx="6130599" cy="1899912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Understanding and cleaning the Dataset 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AFA62C-23DD-117A-2A44-BB7D1ED6BA2D}"/>
              </a:ext>
            </a:extLst>
          </p:cNvPr>
          <p:cNvSpPr txBox="1">
            <a:spLocks/>
          </p:cNvSpPr>
          <p:nvPr/>
        </p:nvSpPr>
        <p:spPr>
          <a:xfrm>
            <a:off x="316088" y="1880297"/>
            <a:ext cx="6078070" cy="4150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Checked all the details of table such column name, data types.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Change the formatting of necessary columns and rows.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Checked for duplicate values. </a:t>
            </a: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sz="2400" dirty="0">
              <a:latin typeface="Amasis MT Pro Medium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7586727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7B832-C264-1238-0871-625205B4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9" y="297890"/>
            <a:ext cx="6903388" cy="1347974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Implementation of KPI's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978697B-AF56-642E-ABA7-401E58301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346331"/>
              </p:ext>
            </p:extLst>
          </p:nvPr>
        </p:nvGraphicFramePr>
        <p:xfrm>
          <a:off x="455162" y="2000262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4269857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948" y="-80025"/>
            <a:ext cx="5300252" cy="1128068"/>
          </a:xfrm>
        </p:spPr>
        <p:txBody>
          <a:bodyPr anchor="ctr">
            <a:noAutofit/>
          </a:bodyPr>
          <a:lstStyle/>
          <a:p>
            <a:pPr algn="ctr"/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KPI 1: </a:t>
            </a:r>
            <a:r>
              <a:rPr lang="en-IN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Number of Patients across various summaries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 :-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9B083F-1D8D-7E3F-B6B6-398820978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t="31287" r="18803" b="7137"/>
          <a:stretch/>
        </p:blipFill>
        <p:spPr>
          <a:xfrm>
            <a:off x="4553242" y="1276281"/>
            <a:ext cx="7638758" cy="45336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9C6B-2965-2AA4-81E2-C73521CEF103}"/>
              </a:ext>
            </a:extLst>
          </p:cNvPr>
          <p:cNvSpPr txBox="1">
            <a:spLocks/>
          </p:cNvSpPr>
          <p:nvPr/>
        </p:nvSpPr>
        <p:spPr>
          <a:xfrm>
            <a:off x="0" y="1276281"/>
            <a:ext cx="4553242" cy="5581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Insight: The highest number of patients fall in transfusion summary and hospital readmission summary &amp; the lowest number of patients fall in survival summary. 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Conclusion: Targeted interventions and resources should be allocated to address the specific needs of transfusion summary and hospital readmission summary patients.</a:t>
            </a:r>
          </a:p>
        </p:txBody>
      </p:sp>
    </p:spTree>
    <p:extLst>
      <p:ext uri="{BB962C8B-B14F-4D97-AF65-F5344CB8AC3E}">
        <p14:creationId xmlns:p14="http://schemas.microsoft.com/office/powerpoint/2010/main" val="1346438990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819" y="-82990"/>
            <a:ext cx="5017864" cy="1128068"/>
          </a:xfrm>
        </p:spPr>
        <p:txBody>
          <a:bodyPr anchor="ctr">
            <a:noAutofit/>
          </a:bodyPr>
          <a:lstStyle/>
          <a:p>
            <a:pPr algn="ctr"/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KPI 2: </a:t>
            </a:r>
            <a:r>
              <a:rPr lang="en-IN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Profit Vs Non-Profit Stats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64392-24FD-6B0A-00BC-4E2AD8A006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" t="32358" r="27164" b="12647"/>
          <a:stretch/>
        </p:blipFill>
        <p:spPr>
          <a:xfrm>
            <a:off x="4553242" y="1720245"/>
            <a:ext cx="7611523" cy="40756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3167BE-C071-4575-D8C7-92E82A2318E8}"/>
              </a:ext>
            </a:extLst>
          </p:cNvPr>
          <p:cNvSpPr txBox="1">
            <a:spLocks/>
          </p:cNvSpPr>
          <p:nvPr/>
        </p:nvSpPr>
        <p:spPr>
          <a:xfrm>
            <a:off x="0" y="1276281"/>
            <a:ext cx="4553242" cy="5581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Insight: Profit-making centers show higher patient satisfaction scores compared to non-profit centers.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Conclusion: While the type of organization doesn't drastically impact patient care, identifying and implementing best practices from profit-making centers could enhance overall patient experience.</a:t>
            </a:r>
          </a:p>
        </p:txBody>
      </p:sp>
    </p:spTree>
    <p:extLst>
      <p:ext uri="{BB962C8B-B14F-4D97-AF65-F5344CB8AC3E}">
        <p14:creationId xmlns:p14="http://schemas.microsoft.com/office/powerpoint/2010/main" val="2031395905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289" y="170380"/>
            <a:ext cx="5300252" cy="1128068"/>
          </a:xfrm>
        </p:spPr>
        <p:txBody>
          <a:bodyPr anchor="ctr">
            <a:noAutofit/>
          </a:bodyPr>
          <a:lstStyle/>
          <a:p>
            <a:pPr algn="ctr"/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KPI 3: </a:t>
            </a:r>
            <a:r>
              <a:rPr lang="en-IN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Chain Organizations </a:t>
            </a:r>
            <a:r>
              <a:rPr lang="en-IN" sz="2400" u="sng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w.r.t.</a:t>
            </a:r>
            <a:r>
              <a:rPr lang="en-IN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 Total Performance Score as No Score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 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93B76-09F7-CAF3-C50B-6BEE89863E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8" t="23384" r="30624" b="9018"/>
          <a:stretch/>
        </p:blipFill>
        <p:spPr>
          <a:xfrm>
            <a:off x="4553242" y="1821600"/>
            <a:ext cx="7638758" cy="3636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E29E59-A4B7-580A-226A-19B574878566}"/>
              </a:ext>
            </a:extLst>
          </p:cNvPr>
          <p:cNvSpPr txBox="1">
            <a:spLocks/>
          </p:cNvSpPr>
          <p:nvPr/>
        </p:nvSpPr>
        <p:spPr>
          <a:xfrm>
            <a:off x="0" y="1276281"/>
            <a:ext cx="4553242" cy="5581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Insight: Several chain organizations lack total performance scores, indicating potential data reporting issues.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Conclusion: Streamlining data reporting processes and improving transparency in performance assessment is crucial for maintaining accurate performance metrics across all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71610929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477" y="-192689"/>
            <a:ext cx="5300252" cy="1128068"/>
          </a:xfrm>
        </p:spPr>
        <p:txBody>
          <a:bodyPr anchor="ctr">
            <a:noAutofit/>
          </a:bodyPr>
          <a:lstStyle/>
          <a:p>
            <a:pPr algn="ctr"/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KPI 4: </a:t>
            </a:r>
            <a:r>
              <a:rPr lang="en-IN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Dialysis Stations Stats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alibri Light"/>
              </a:rPr>
              <a:t>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5E409-DE0D-59C5-3D04-3209F252B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t="23082" r="30902" b="9441"/>
          <a:stretch/>
        </p:blipFill>
        <p:spPr>
          <a:xfrm>
            <a:off x="4553242" y="1670953"/>
            <a:ext cx="7638758" cy="3996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046B23-5B6D-4551-6885-C60A3A46137C}"/>
              </a:ext>
            </a:extLst>
          </p:cNvPr>
          <p:cNvSpPr txBox="1">
            <a:spLocks/>
          </p:cNvSpPr>
          <p:nvPr/>
        </p:nvSpPr>
        <p:spPr>
          <a:xfrm>
            <a:off x="0" y="1276281"/>
            <a:ext cx="4553242" cy="5581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Insight: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Davita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 organization has the highest dialysis station and Vanderbilt university medical center has the lowest number of dialysis station.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/>
                <a:cs typeface="Calibri" panose="020F0502020204030204"/>
              </a:rPr>
              <a:t>Conclusion: While patient satisfaction is high, efforts should be focused on improving adherence to protocols to ensure consistent and effective treatment outcomes.</a:t>
            </a:r>
          </a:p>
        </p:txBody>
      </p:sp>
    </p:spTree>
    <p:extLst>
      <p:ext uri="{BB962C8B-B14F-4D97-AF65-F5344CB8AC3E}">
        <p14:creationId xmlns:p14="http://schemas.microsoft.com/office/powerpoint/2010/main" val="270045368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962</TotalTime>
  <Words>733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Amasis MT Pro Medium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Team No:- 05 </vt:lpstr>
      <vt:lpstr>Project Objective</vt:lpstr>
      <vt:lpstr>Understanding and cleaning the Dataset </vt:lpstr>
      <vt:lpstr>Implementation of KPI's</vt:lpstr>
      <vt:lpstr>KPI 1: Number of Patients across various summaries :-</vt:lpstr>
      <vt:lpstr>KPI 2: Profit Vs Non-Profit Stats :-</vt:lpstr>
      <vt:lpstr>KPI 3: Chain Organizations w.r.t. Total Performance Score as No Score :-</vt:lpstr>
      <vt:lpstr>KPI 4: Dialysis Stations Stats :-</vt:lpstr>
      <vt:lpstr>KPI 5: # of Category Text  - As Expected :-</vt:lpstr>
      <vt:lpstr>KPI 6: Average Payment Reduction Rate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Overall Conclusion </vt:lpstr>
      <vt:lpstr>Recommendations</vt:lpstr>
      <vt:lpstr>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Raunak Barman</dc:creator>
  <cp:lastModifiedBy>Anmol Dewangan</cp:lastModifiedBy>
  <cp:revision>91</cp:revision>
  <dcterms:created xsi:type="dcterms:W3CDTF">2023-04-05T05:34:28Z</dcterms:created>
  <dcterms:modified xsi:type="dcterms:W3CDTF">2023-08-18T18:17:06Z</dcterms:modified>
</cp:coreProperties>
</file>