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70" r:id="rId13"/>
    <p:sldId id="266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ABA9A2"/>
    <a:srgbClr val="131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ntyBoxer\Downloads\BanK%20Analytic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Excel.xlsx]Year Wise Loan Amount Stats  !PivotTable3</c:name>
    <c:fmtId val="3"/>
  </c:pivotSource>
  <c:chart>
    <c:autoTitleDeleted val="1"/>
    <c:pivotFmts>
      <c:pivotFmt>
        <c:idx val="0"/>
        <c:spPr>
          <a:solidFill>
            <a:srgbClr val="002060"/>
          </a:solidFill>
          <a:ln w="9525" cap="flat" cmpd="sng" algn="ctr">
            <a:solidFill>
              <a:schemeClr val="bg1"/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002060"/>
          </a:solidFill>
          <a:ln w="9525" cap="flat" cmpd="sng" algn="ctr">
            <a:solidFill>
              <a:schemeClr val="bg1"/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002060"/>
          </a:solidFill>
          <a:ln w="9525" cap="flat" cmpd="sng" algn="ctr">
            <a:solidFill>
              <a:schemeClr val="bg1"/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'Year Wise Loan Amount Stats  '!$D$3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Wise Loan Amount Stats  '!$C$4:$C$9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'Year Wise Loan Amount Stats  '!$D$4:$D$9</c:f>
              <c:numCache>
                <c:formatCode>General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4-46AA-8419-7160DB9C3B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62670559"/>
        <c:axId val="562664319"/>
        <c:axId val="0"/>
      </c:bar3DChart>
      <c:catAx>
        <c:axId val="5626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664319"/>
        <c:crosses val="autoZero"/>
        <c:auto val="1"/>
        <c:lblAlgn val="ctr"/>
        <c:lblOffset val="100"/>
        <c:noMultiLvlLbl val="0"/>
      </c:catAx>
      <c:valAx>
        <c:axId val="562664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6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78F8-7301-86FF-158D-42EB4C8F9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1071E-9B59-F577-BAE3-330218E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3DE6-1061-0391-3BAD-A385791C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9A51-436F-4BA5-45C3-25E9CCE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2BD6-C222-60F2-624C-EBE4E7EB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7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6248-45A2-331A-BDC8-E926A0F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3481D-36F4-D70E-EF83-5FA97E7C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AEDA-6676-4538-37C2-1A8D0910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322C-44FF-8730-D286-A22E5E9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6425-722D-1D28-A208-CB2C59D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7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32E9E-B2DA-874E-8F9F-1F7BFDA58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72C6-CDCA-FD4B-E1E0-AFE6F42F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DD39-E353-DB6E-669A-6C26944A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88AD-C1BB-6AB1-9B39-6ACB4E4C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9291-F199-1892-EF5A-EF180B1B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4B6F-5309-7610-F599-0E8EB443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5645-BE69-65A5-68C0-DB6BB6C3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B79E-DFB5-FE44-B39A-1ED80EC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6463-890D-44E3-B185-3246A2FF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E519-6C1A-50F3-6049-4C644A0C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6D64-75FC-9BC0-5C7F-149A351E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1DCA-6752-AFEE-BF8B-04CCB3C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F3D9-0043-69EC-314A-D2425B87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A105-C482-144E-740D-A4EBD12B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54CF-D210-B971-53B0-FC8CE2F2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6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75BC-AA1D-9ECA-E8BD-042122C1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1D97-E1F3-9073-75E6-BDD172BA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DE5D-B2FB-47C7-8BB5-6D487C301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3F28-8C5A-4CD9-AEAC-50AAE6C6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572E-9A6C-861C-A1AE-7B6C49BA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0032-85CD-B36F-D1BE-BF77BAE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C5E0-8FB4-CC2C-BDF0-9A36BE37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DA9B-61E0-D184-F49D-5045804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F7A37-0201-4D70-6C2C-D55ED98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4A526-EBD4-5A35-130A-701D8C185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EF954-0E77-BB56-4C04-41C21053C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EA4A6-98C1-C508-A4B3-AAA9648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FA6F3-9B68-1514-5CC0-785F736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0AD68-8C90-01DC-EC94-C8003208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5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FAA-71B7-9294-2E71-3F84BCFE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6C5D6-3090-4AC1-721A-4D5A1581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22E41-24B2-3077-74F9-1F3D396E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FDCB9-2E06-406A-6D39-BBEE2D16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A9FFD-F701-1900-E312-2F948E02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2D30-E375-DE7F-FF2B-CEDE04F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1B78-AFCD-623B-2B10-B7F6A72C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29A2-79B5-DAB6-D6F2-B1DFB2BF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F773-A5E2-3716-79DE-385EA1E7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9C6EF-1579-A8C8-F845-409036E2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5D53-34F1-1FA2-60CF-FFD8D91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8582-E3BB-749C-7CD7-7F50D3A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21F1-B94F-80D1-6883-96AE4786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F340-168D-667F-7D89-2729EBC3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0A14F-F37E-ED26-083D-6F62B16F2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DF667-170D-04FC-EC3F-4CFB29DD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69BB-6330-7037-5070-362D3BF1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3551-C099-C932-FF08-4F849B42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C4EFB-2718-2132-1785-6A3CD60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4EFAB-6F80-491A-573C-9ECDB3C8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AF5E-EC5B-964D-244B-BFFB0E29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810F-AD1C-3482-0C0B-05D8D339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F5FD-45EE-4379-8942-F9BCC5DF3A3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9407-5185-44D7-88B3-FAF569CF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F947-FB28-C6EF-6955-937D15F5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E00F-D4A7-49DD-8EAA-041210E23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ew dollar bills on a table&#10;&#10;Description automatically generated">
            <a:extLst>
              <a:ext uri="{FF2B5EF4-FFF2-40B4-BE49-F238E27FC236}">
                <a16:creationId xmlns:a16="http://schemas.microsoft.com/office/drawing/2014/main" id="{91C432CC-4543-AC80-5310-9CAD115E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14"/>
          <a:stretch/>
        </p:blipFill>
        <p:spPr>
          <a:xfrm>
            <a:off x="1182014" y="1237386"/>
            <a:ext cx="8894461" cy="5002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AF30C-4439-79CE-EF1E-EDEE956A1AEE}"/>
              </a:ext>
            </a:extLst>
          </p:cNvPr>
          <p:cNvSpPr txBox="1"/>
          <p:nvPr/>
        </p:nvSpPr>
        <p:spPr>
          <a:xfrm>
            <a:off x="7219888" y="4757805"/>
            <a:ext cx="451491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8368">
              <a:spcAft>
                <a:spcPts val="576"/>
              </a:spcAft>
            </a:pPr>
            <a:r>
              <a:rPr lang="en-US" sz="20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 4</a:t>
            </a:r>
            <a:r>
              <a:rPr lang="en-US" sz="2000" b="1" kern="1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sz="20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batch.</a:t>
            </a:r>
            <a:endParaRPr lang="en-IN" sz="2000" b="1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658368">
              <a:spcAft>
                <a:spcPts val="576"/>
              </a:spcAft>
            </a:pPr>
            <a:r>
              <a:rPr lang="en-US" sz="20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08 Jul 2023</a:t>
            </a:r>
            <a:endParaRPr lang="en-IN" sz="2000" b="1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house with a paper and money&#10;&#10;Description automatically generated">
            <a:extLst>
              <a:ext uri="{FF2B5EF4-FFF2-40B4-BE49-F238E27FC236}">
                <a16:creationId xmlns:a16="http://schemas.microsoft.com/office/drawing/2014/main" id="{7C22E800-4180-E6BF-094F-F1072410F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69" y="-429"/>
            <a:ext cx="2288869" cy="2288869"/>
          </a:xfrm>
          <a:prstGeom prst="rect">
            <a:avLst/>
          </a:prstGeom>
        </p:spPr>
      </p:pic>
      <p:pic>
        <p:nvPicPr>
          <p:cNvPr id="11" name="Picture 10" descr="A clipboard with a paper on it&#10;&#10;Description automatically generated">
            <a:extLst>
              <a:ext uri="{FF2B5EF4-FFF2-40B4-BE49-F238E27FC236}">
                <a16:creationId xmlns:a16="http://schemas.microsoft.com/office/drawing/2014/main" id="{52EB6B04-4601-D528-8CF9-E271F74D9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13" y="4557932"/>
            <a:ext cx="1990649" cy="19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557E9-92C3-DA0B-730C-BF6C49B2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676400"/>
            <a:ext cx="6442075" cy="4389438"/>
          </a:xfrm>
          <a:prstGeom prst="rect">
            <a:avLst/>
          </a:prstGeom>
        </p:spPr>
      </p:pic>
      <p:pic>
        <p:nvPicPr>
          <p:cNvPr id="7" name="Picture 6" descr="A person smiling with a key&#10;&#10;Description automatically generated">
            <a:extLst>
              <a:ext uri="{FF2B5EF4-FFF2-40B4-BE49-F238E27FC236}">
                <a16:creationId xmlns:a16="http://schemas.microsoft.com/office/drawing/2014/main" id="{3931BF30-8611-BF1D-26FD-7783D5131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78" y="1577926"/>
            <a:ext cx="2264386" cy="2264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6B478B-6CD5-8F98-4A83-BB1B3E369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ownership Vs last payment date 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68B4B-E4AB-1C25-45E0-48FED8399CA7}"/>
              </a:ext>
            </a:extLst>
          </p:cNvPr>
          <p:cNvSpPr txBox="1"/>
          <p:nvPr/>
        </p:nvSpPr>
        <p:spPr>
          <a:xfrm>
            <a:off x="7222435" y="4532243"/>
            <a:ext cx="44262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596" lvl="1" algn="just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5 types of home ownership.</a:t>
            </a:r>
          </a:p>
          <a:p>
            <a:pPr marL="404596" lvl="1" algn="just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Mortgage is having highest loan amount compared to all.</a:t>
            </a:r>
          </a:p>
          <a:p>
            <a:pPr marL="404596" lvl="1" algn="just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have very low. </a:t>
            </a:r>
          </a:p>
          <a:p>
            <a:pPr marL="404596" lvl="1" algn="just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year we have rent item also.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C8CC6-B8BC-1891-7792-E6992044BA1E}"/>
              </a:ext>
            </a:extLst>
          </p:cNvPr>
          <p:cNvSpPr txBox="1"/>
          <p:nvPr/>
        </p:nvSpPr>
        <p:spPr>
          <a:xfrm>
            <a:off x="9720792" y="6222865"/>
            <a:ext cx="1246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103">
              <a:spcAft>
                <a:spcPts val="299"/>
              </a:spcAft>
            </a:pPr>
            <a:r>
              <a:rPr lang="en-US" sz="1000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</a:t>
            </a:r>
            <a:endParaRPr lang="en-IN" sz="1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5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9C932-7F39-3B83-4C44-382F4C60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5ECC9-E487-DE0D-75C0-63D864DC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868F7B-5B3D-EFD2-0693-F9FF377AB89E}"/>
              </a:ext>
            </a:extLst>
          </p:cNvPr>
          <p:cNvSpPr txBox="1"/>
          <p:nvPr/>
        </p:nvSpPr>
        <p:spPr>
          <a:xfrm>
            <a:off x="569843" y="339159"/>
            <a:ext cx="108137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###Year wise loan amount Stats ###</a:t>
            </a:r>
          </a:p>
          <a:p>
            <a:r>
              <a:rPr lang="en-IN" dirty="0"/>
              <a:t>SELECT MID(issue_d,7,4) as </a:t>
            </a:r>
            <a:r>
              <a:rPr lang="en-IN" dirty="0" err="1"/>
              <a:t>yearwise</a:t>
            </a:r>
            <a:r>
              <a:rPr lang="en-IN" dirty="0"/>
              <a:t> ,sum(</a:t>
            </a:r>
            <a:r>
              <a:rPr lang="en-IN" dirty="0" err="1"/>
              <a:t>loan_amnt</a:t>
            </a:r>
            <a:r>
              <a:rPr lang="en-IN" dirty="0"/>
              <a:t>)  from </a:t>
            </a:r>
            <a:r>
              <a:rPr lang="en-IN" dirty="0" err="1"/>
              <a:t>financeGROUP</a:t>
            </a:r>
            <a:r>
              <a:rPr lang="en-IN" dirty="0"/>
              <a:t>  by MID(issue_d,7,4)having sum(</a:t>
            </a:r>
            <a:r>
              <a:rPr lang="en-IN" dirty="0" err="1"/>
              <a:t>loan_amnt</a:t>
            </a:r>
            <a:r>
              <a:rPr lang="en-IN" dirty="0"/>
              <a:t>)order by MID(issue_d,7,4),sum(</a:t>
            </a:r>
            <a:r>
              <a:rPr lang="en-IN" dirty="0" err="1"/>
              <a:t>loan_amnt</a:t>
            </a:r>
            <a:r>
              <a:rPr lang="en-IN" dirty="0"/>
              <a:t>);select year(</a:t>
            </a:r>
            <a:r>
              <a:rPr lang="en-IN" dirty="0" err="1"/>
              <a:t>issue_d</a:t>
            </a:r>
            <a:r>
              <a:rPr lang="en-IN" dirty="0"/>
              <a:t>) as year, sum(</a:t>
            </a:r>
            <a:r>
              <a:rPr lang="en-IN" dirty="0" err="1"/>
              <a:t>loan_amnt</a:t>
            </a:r>
            <a:r>
              <a:rPr lang="en-IN" dirty="0"/>
              <a:t>) as </a:t>
            </a:r>
            <a:r>
              <a:rPr lang="en-IN" dirty="0" err="1"/>
              <a:t>totalamount</a:t>
            </a:r>
            <a:r>
              <a:rPr lang="en-IN" dirty="0"/>
              <a:t> from finance group by year(</a:t>
            </a:r>
            <a:r>
              <a:rPr lang="en-IN" dirty="0" err="1"/>
              <a:t>issue_d</a:t>
            </a:r>
            <a:r>
              <a:rPr lang="en-IN" dirty="0"/>
              <a:t>) order by (year);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###Grade and sub grade wise revol_bal###</a:t>
            </a:r>
          </a:p>
          <a:p>
            <a:r>
              <a:rPr lang="en-IN" dirty="0"/>
              <a:t>SELECT </a:t>
            </a:r>
            <a:r>
              <a:rPr lang="en-IN" dirty="0" err="1"/>
              <a:t>grade,sub_grade,sum</a:t>
            </a:r>
            <a:r>
              <a:rPr lang="en-IN" dirty="0"/>
              <a:t>(revol_bal) from </a:t>
            </a:r>
            <a:r>
              <a:rPr lang="en-IN" dirty="0" err="1"/>
              <a:t>financegroup</a:t>
            </a:r>
            <a:r>
              <a:rPr lang="en-IN" dirty="0"/>
              <a:t> by </a:t>
            </a:r>
            <a:r>
              <a:rPr lang="en-IN" dirty="0" err="1"/>
              <a:t>grade,sub_grade</a:t>
            </a:r>
            <a:r>
              <a:rPr lang="en-IN" dirty="0"/>
              <a:t> having sum(revol_bal)order by grade;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###Total Payment for Verified Status Vs Total Payment for Non Verified Status###</a:t>
            </a:r>
          </a:p>
          <a:p>
            <a:r>
              <a:rPr lang="en-IN" dirty="0"/>
              <a:t>select  </a:t>
            </a:r>
            <a:r>
              <a:rPr lang="en-IN" dirty="0" err="1"/>
              <a:t>verification_status</a:t>
            </a:r>
            <a:r>
              <a:rPr lang="en-IN" dirty="0"/>
              <a:t>, sum(</a:t>
            </a:r>
            <a:r>
              <a:rPr lang="en-IN" dirty="0" err="1"/>
              <a:t>total_pymnt</a:t>
            </a:r>
            <a:r>
              <a:rPr lang="en-IN" dirty="0"/>
              <a:t>) from finance group by </a:t>
            </a:r>
            <a:r>
              <a:rPr lang="en-IN" dirty="0" err="1"/>
              <a:t>verification_status</a:t>
            </a:r>
            <a:r>
              <a:rPr lang="en-IN" dirty="0"/>
              <a:t> having sum(</a:t>
            </a:r>
            <a:r>
              <a:rPr lang="en-IN" dirty="0" err="1"/>
              <a:t>total_pymnt</a:t>
            </a:r>
            <a:r>
              <a:rPr lang="en-IN" dirty="0"/>
              <a:t>) order by </a:t>
            </a:r>
            <a:r>
              <a:rPr lang="en-IN" dirty="0" err="1"/>
              <a:t>verification_status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###State wise and month wise loan status##</a:t>
            </a:r>
          </a:p>
          <a:p>
            <a:r>
              <a:rPr lang="en-IN" dirty="0"/>
              <a:t>select </a:t>
            </a:r>
            <a:r>
              <a:rPr lang="en-IN" dirty="0" err="1"/>
              <a:t>addr_state,month</a:t>
            </a:r>
            <a:r>
              <a:rPr lang="en-IN" dirty="0"/>
              <a:t>(</a:t>
            </a:r>
            <a:r>
              <a:rPr lang="en-IN" dirty="0" err="1"/>
              <a:t>issue_d</a:t>
            </a:r>
            <a:r>
              <a:rPr lang="en-IN" dirty="0"/>
              <a:t>),count(</a:t>
            </a:r>
            <a:r>
              <a:rPr lang="en-IN" dirty="0" err="1"/>
              <a:t>verification_status</a:t>
            </a:r>
            <a:r>
              <a:rPr lang="en-IN" dirty="0"/>
              <a:t>) from finance group by </a:t>
            </a:r>
            <a:r>
              <a:rPr lang="en-IN" dirty="0" err="1"/>
              <a:t>addr_state,month</a:t>
            </a:r>
            <a:r>
              <a:rPr lang="en-IN" dirty="0"/>
              <a:t>(</a:t>
            </a:r>
            <a:r>
              <a:rPr lang="en-IN" dirty="0" err="1"/>
              <a:t>issue_d</a:t>
            </a:r>
            <a:r>
              <a:rPr lang="en-IN" dirty="0"/>
              <a:t>) having count(</a:t>
            </a:r>
            <a:r>
              <a:rPr lang="en-IN" dirty="0" err="1"/>
              <a:t>verification_status</a:t>
            </a:r>
            <a:r>
              <a:rPr lang="en-IN" dirty="0"/>
              <a:t>) order by </a:t>
            </a:r>
            <a:r>
              <a:rPr lang="en-IN" dirty="0" err="1"/>
              <a:t>addr_state;SELECT</a:t>
            </a:r>
            <a:r>
              <a:rPr lang="en-IN" dirty="0"/>
              <a:t> (</a:t>
            </a:r>
            <a:r>
              <a:rPr lang="en-IN" dirty="0" err="1"/>
              <a:t>addr_state</a:t>
            </a:r>
            <a:r>
              <a:rPr lang="en-IN" dirty="0"/>
              <a:t>)as </a:t>
            </a:r>
            <a:r>
              <a:rPr lang="en-IN" dirty="0" err="1"/>
              <a:t>statewise</a:t>
            </a:r>
            <a:r>
              <a:rPr lang="en-IN" dirty="0"/>
              <a:t>, MID(issue_d,4,2) as </a:t>
            </a:r>
            <a:r>
              <a:rPr lang="en-IN" dirty="0" err="1"/>
              <a:t>Monthwise,loan_status</a:t>
            </a:r>
            <a:r>
              <a:rPr lang="en-IN" dirty="0"/>
              <a:t> from </a:t>
            </a:r>
            <a:r>
              <a:rPr lang="en-IN" dirty="0" err="1"/>
              <a:t>financegroup</a:t>
            </a:r>
            <a:r>
              <a:rPr lang="en-IN" dirty="0"/>
              <a:t> by (</a:t>
            </a:r>
            <a:r>
              <a:rPr lang="en-IN" dirty="0" err="1"/>
              <a:t>addr_state</a:t>
            </a:r>
            <a:r>
              <a:rPr lang="en-IN" dirty="0"/>
              <a:t>) ,MID(issue_d,4,2), </a:t>
            </a:r>
            <a:r>
              <a:rPr lang="en-IN" dirty="0" err="1"/>
              <a:t>loan_statusorder</a:t>
            </a:r>
            <a:r>
              <a:rPr lang="en-IN" dirty="0"/>
              <a:t> by (</a:t>
            </a:r>
            <a:r>
              <a:rPr lang="en-IN" dirty="0" err="1"/>
              <a:t>addr_state</a:t>
            </a:r>
            <a:r>
              <a:rPr lang="en-IN" dirty="0"/>
              <a:t>) ;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##Home ownership Vs last payment date stats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##</a:t>
            </a:r>
          </a:p>
          <a:p>
            <a:r>
              <a:rPr lang="en-IN" dirty="0"/>
              <a:t>select  </a:t>
            </a:r>
            <a:r>
              <a:rPr lang="en-IN" dirty="0" err="1"/>
              <a:t>home_ownership</a:t>
            </a:r>
            <a:r>
              <a:rPr lang="en-IN" dirty="0"/>
              <a:t>, </a:t>
            </a:r>
            <a:r>
              <a:rPr lang="en-IN" dirty="0" err="1"/>
              <a:t>last_pymnt_d</a:t>
            </a:r>
            <a:r>
              <a:rPr lang="en-IN" dirty="0"/>
              <a:t> from finance order by </a:t>
            </a:r>
            <a:r>
              <a:rPr lang="en-IN" dirty="0" err="1"/>
              <a:t>home_ownership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89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0F9C2-AAEF-47B4-9843-CCE806E6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4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85F399-E76A-705C-B268-6F5D36EE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6"/>
            <a:ext cx="12192000" cy="68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3AA60-3C23-62EA-3464-5D7CCA4F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3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4E828-743C-AC83-21DB-0BDE7DA8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2"/>
            <a:ext cx="12192000" cy="68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16F35-0D73-0098-1B51-BC2C0DFF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6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br>
              <a:rPr lang="en-IN" sz="46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439-DC85-362A-D1CD-79261AAC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11493"/>
            <a:ext cx="10972800" cy="4119172"/>
          </a:xfrm>
        </p:spPr>
        <p:txBody>
          <a:bodyPr anchor="t">
            <a:noAutofit/>
          </a:bodyPr>
          <a:lstStyle/>
          <a:p>
            <a:r>
              <a:rPr lang="en-US" sz="16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Increasing loan amounts indicate a growing demand for credit.</a:t>
            </a:r>
          </a:p>
          <a:p>
            <a:r>
              <a:rPr lang="en-US" sz="16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rising loan amounts reflect an increased willingness among borrowers to seek financing for various purposes.</a:t>
            </a:r>
          </a:p>
          <a:p>
            <a:r>
              <a:rPr lang="en-US" sz="16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Subgrade B3 within Grade B holds the highest revolving balance of 39.7 million.</a:t>
            </a:r>
          </a:p>
          <a:p>
            <a:r>
              <a:rPr lang="en-US" sz="16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significant disparity in revolving balances across different grades and subgrades.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The source verified status contributes 109 million to the overall verified payment amount, indicating a substantial portion of the verified transactions.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The data highlights the importance of verification in facilitating higher payment volumes and potentially enhancing trust and security in financial transactions.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The sum of loan amount for 36 months is higher than for 60 months, indicating a preference for shorter loan terms.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Charged Off follows with a substantial count of loan amount, suggesting a notable number of loans have been declared as losses.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Understanding the last payment date helps in assessing the timeliness of payments and potential trends in repayment patterns for each home ownership category.</a:t>
            </a:r>
          </a:p>
          <a:p>
            <a:r>
              <a:rPr lang="en-US" sz="165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The data highlights the significance of mortgage loans in the housing market, given their higher loan amounts compared to other home ownership categories.</a:t>
            </a:r>
          </a:p>
          <a:p>
            <a:endParaRPr lang="en-IN" sz="16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person pointing at a graph&#10;&#10;Description automatically generated">
            <a:extLst>
              <a:ext uri="{FF2B5EF4-FFF2-40B4-BE49-F238E27FC236}">
                <a16:creationId xmlns:a16="http://schemas.microsoft.com/office/drawing/2014/main" id="{F0C124BF-1834-AD53-33C7-954D2A05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1562"/>
          <a:stretch/>
        </p:blipFill>
        <p:spPr>
          <a:xfrm>
            <a:off x="10002944" y="0"/>
            <a:ext cx="2114842" cy="21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840092B0-0DAA-A5E2-1F98-1174EC0E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yellow speech bubble with black text and a green leaf&#10;&#10;Description automatically generated">
            <a:extLst>
              <a:ext uri="{FF2B5EF4-FFF2-40B4-BE49-F238E27FC236}">
                <a16:creationId xmlns:a16="http://schemas.microsoft.com/office/drawing/2014/main" id="{04227350-B51E-5B2E-8E4B-BB065039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52" y="788378"/>
            <a:ext cx="5849212" cy="58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862D7-6933-09FD-15C5-5A26BA5944C2}"/>
              </a:ext>
            </a:extLst>
          </p:cNvPr>
          <p:cNvSpPr txBox="1"/>
          <p:nvPr/>
        </p:nvSpPr>
        <p:spPr>
          <a:xfrm>
            <a:off x="5666398" y="1404852"/>
            <a:ext cx="4864421" cy="194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054" b="1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Overview</a:t>
            </a:r>
            <a:r>
              <a:rPr lang="en-US" sz="1580" b="1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en-IN" sz="1580" kern="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1580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per the data 39,717 number of items .We are using different types of categories to analyze the data and find out the verified and non-verified customer based on year and interest. How payment mode in effected in loan section.</a:t>
            </a:r>
          </a:p>
          <a:p>
            <a:pPr defTabSz="722376">
              <a:spcAft>
                <a:spcPts val="600"/>
              </a:spcAft>
            </a:pPr>
            <a:r>
              <a:rPr lang="en-US" sz="1580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 wise analysis the data and grade v/s balance.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set of circular icons">
            <a:extLst>
              <a:ext uri="{FF2B5EF4-FFF2-40B4-BE49-F238E27FC236}">
                <a16:creationId xmlns:a16="http://schemas.microsoft.com/office/drawing/2014/main" id="{89FC8914-94BB-CC6E-A5C5-2AE20887B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83" y="1286934"/>
            <a:ext cx="3892080" cy="38920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24093A-9F39-6F35-533E-F952F727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996" y="3896787"/>
            <a:ext cx="4301310" cy="1496096"/>
          </a:xfrm>
        </p:spPr>
        <p:txBody>
          <a:bodyPr>
            <a:normAutofit/>
          </a:bodyPr>
          <a:lstStyle/>
          <a:p>
            <a:pPr marL="0" indent="0" defTabSz="722376">
              <a:spcBef>
                <a:spcPts val="790"/>
              </a:spcBef>
              <a:spcAft>
                <a:spcPts val="632"/>
              </a:spcAft>
              <a:buNone/>
            </a:pPr>
            <a:r>
              <a:rPr lang="en-US" sz="1975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Methodology:</a:t>
            </a:r>
            <a:endParaRPr lang="en-IN" sz="1975" b="1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722376">
              <a:spcBef>
                <a:spcPts val="790"/>
              </a:spcBef>
              <a:spcAft>
                <a:spcPts val="632"/>
              </a:spcAft>
              <a:buNone/>
            </a:pPr>
            <a:r>
              <a:rPr lang="en-US" sz="1580" kern="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Research conducted a quantitative analysis on data and data set gotten from EXCELR.</a:t>
            </a:r>
            <a:endParaRPr lang="en-IN" sz="1580" kern="1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7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A8969B-1749-C032-0C37-E5D2F88D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9" y="2551176"/>
            <a:ext cx="4651205" cy="360293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Tools: </a:t>
            </a:r>
            <a:endParaRPr lang="en-IN" sz="2000" kern="1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explaining Bank loan of customer data analysis, we use below 4 tools. 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1.Excel 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2.SQL.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Tableau 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4.Powerbi.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logo of a gear with colorful dots&#10;&#10;Description automatically generated">
            <a:extLst>
              <a:ext uri="{FF2B5EF4-FFF2-40B4-BE49-F238E27FC236}">
                <a16:creationId xmlns:a16="http://schemas.microsoft.com/office/drawing/2014/main" id="{85D2DDDC-626A-C6BE-B396-BAEA1809A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r="-3" b="813"/>
          <a:stretch/>
        </p:blipFill>
        <p:spPr>
          <a:xfrm>
            <a:off x="6096000" y="838013"/>
            <a:ext cx="5234538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graphics and graphs&#10;&#10;Description automatically generated">
            <a:extLst>
              <a:ext uri="{FF2B5EF4-FFF2-40B4-BE49-F238E27FC236}">
                <a16:creationId xmlns:a16="http://schemas.microsoft.com/office/drawing/2014/main" id="{B54E021F-822E-EB2A-2753-20CC67670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" y="623275"/>
            <a:ext cx="5607882" cy="5607882"/>
          </a:xfrm>
          <a:prstGeom prst="rect">
            <a:avLst/>
          </a:prstGeom>
        </p:spPr>
      </p:pic>
      <p:sp>
        <p:nvSpPr>
          <p:cNvPr id="22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2CF076-EBC3-773D-5203-BB289285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909" y="3014134"/>
            <a:ext cx="3197660" cy="31257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300" kern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analyze the data depending on the below 5 categories.</a:t>
            </a:r>
            <a:b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kern="12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wise loan amount Stats</a:t>
            </a: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2.Grade and sub grade wise revol_bal</a:t>
            </a: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3.Total Payment for Verified Status Vs Total Payment for Non-Verified Status</a:t>
            </a: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4.State wise and month wise loan status</a:t>
            </a: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5.Home ownership Vs last payment date stats</a:t>
            </a:r>
            <a:br>
              <a:rPr lang="en-IN" sz="1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000" dirty="0">
                <a:latin typeface="+mj-lt"/>
              </a:rPr>
            </a:br>
            <a:endParaRPr lang="en-US" sz="1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02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12719F-8AC5-58E9-6B11-D510D29121AC}"/>
              </a:ext>
            </a:extLst>
          </p:cNvPr>
          <p:cNvSpPr txBox="1"/>
          <p:nvPr/>
        </p:nvSpPr>
        <p:spPr>
          <a:xfrm>
            <a:off x="334405" y="352505"/>
            <a:ext cx="64462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IN" sz="2500" b="1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of data:</a:t>
            </a:r>
            <a:br>
              <a:rPr lang="en-IN" sz="2500" b="1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1ACDEE5-845D-07A8-18B0-0E59FAEF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75" y="1136810"/>
            <a:ext cx="3372562" cy="74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61462">
              <a:spcBef>
                <a:spcPts val="395"/>
              </a:spcBef>
              <a:buNone/>
            </a:pPr>
            <a:r>
              <a:rPr lang="en-IN" sz="18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number of loan  accounts                     </a:t>
            </a:r>
            <a:r>
              <a:rPr lang="en-IN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39,717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1BD7C98-B446-DA47-7339-BE14AE00B4BE}"/>
              </a:ext>
            </a:extLst>
          </p:cNvPr>
          <p:cNvSpPr txBox="1">
            <a:spLocks/>
          </p:cNvSpPr>
          <p:nvPr/>
        </p:nvSpPr>
        <p:spPr>
          <a:xfrm>
            <a:off x="481434" y="2119741"/>
            <a:ext cx="3353803" cy="74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61462">
              <a:spcBef>
                <a:spcPts val="395"/>
              </a:spcBef>
              <a:buNone/>
            </a:pPr>
            <a:r>
              <a:rPr lang="en-IN" sz="18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loan amount </a:t>
            </a:r>
          </a:p>
          <a:p>
            <a:pPr algn="ctr" defTabSz="361462">
              <a:spcBef>
                <a:spcPts val="395"/>
              </a:spcBef>
              <a:buNone/>
            </a:pPr>
            <a:r>
              <a:rPr lang="en-IN" sz="1800" b="1" kern="1200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$445,602,650.00</a:t>
            </a:r>
            <a:endParaRPr lang="en-IN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03DF6FF-C157-104C-DDCA-6509FE61F02F}"/>
              </a:ext>
            </a:extLst>
          </p:cNvPr>
          <p:cNvSpPr txBox="1">
            <a:spLocks/>
          </p:cNvSpPr>
          <p:nvPr/>
        </p:nvSpPr>
        <p:spPr>
          <a:xfrm>
            <a:off x="462717" y="3024327"/>
            <a:ext cx="3372520" cy="74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Loan Tenure</a:t>
            </a:r>
          </a:p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36 and 60 months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48F5063-015B-7CE9-5E1F-24D443ACCC6C}"/>
              </a:ext>
            </a:extLst>
          </p:cNvPr>
          <p:cNvSpPr txBox="1">
            <a:spLocks/>
          </p:cNvSpPr>
          <p:nvPr/>
        </p:nvSpPr>
        <p:spPr>
          <a:xfrm>
            <a:off x="485268" y="3947331"/>
            <a:ext cx="3289461" cy="74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 Interest rate </a:t>
            </a:r>
          </a:p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12.02%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AAE3FA1-25EF-127C-E05B-5F933404CF71}"/>
              </a:ext>
            </a:extLst>
          </p:cNvPr>
          <p:cNvSpPr txBox="1">
            <a:spLocks/>
          </p:cNvSpPr>
          <p:nvPr/>
        </p:nvSpPr>
        <p:spPr>
          <a:xfrm>
            <a:off x="481433" y="4870335"/>
            <a:ext cx="3293295" cy="757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Grades</a:t>
            </a:r>
          </a:p>
          <a:p>
            <a:pPr algn="ctr" defTabSz="361462">
              <a:spcBef>
                <a:spcPts val="395"/>
              </a:spcBef>
              <a:buNone/>
            </a:pPr>
            <a:r>
              <a:rPr lang="en-US" sz="1800" b="1" kern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A,B,C,D,E,F and G</a:t>
            </a:r>
            <a:endParaRPr lang="en-IN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person standing next to a whiteboard">
            <a:extLst>
              <a:ext uri="{FF2B5EF4-FFF2-40B4-BE49-F238E27FC236}">
                <a16:creationId xmlns:a16="http://schemas.microsoft.com/office/drawing/2014/main" id="{C02F1B54-3419-28FF-FEA6-552D192B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7" y="1561529"/>
            <a:ext cx="3289461" cy="3289461"/>
          </a:xfrm>
          <a:prstGeom prst="rect">
            <a:avLst/>
          </a:prstGeom>
        </p:spPr>
      </p:pic>
      <p:pic>
        <p:nvPicPr>
          <p:cNvPr id="15" name="Picture 14" descr="A hand holding a clock&#10;&#10;Description automatically generated">
            <a:extLst>
              <a:ext uri="{FF2B5EF4-FFF2-40B4-BE49-F238E27FC236}">
                <a16:creationId xmlns:a16="http://schemas.microsoft.com/office/drawing/2014/main" id="{B8981D14-2445-F28B-C579-215D68E4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9" y="1094894"/>
            <a:ext cx="632502" cy="632502"/>
          </a:xfrm>
          <a:prstGeom prst="rect">
            <a:avLst/>
          </a:prstGeom>
        </p:spPr>
      </p:pic>
      <p:pic>
        <p:nvPicPr>
          <p:cNvPr id="17" name="Picture 16" descr="A green dollar bills with blue arrow pointing down">
            <a:extLst>
              <a:ext uri="{FF2B5EF4-FFF2-40B4-BE49-F238E27FC236}">
                <a16:creationId xmlns:a16="http://schemas.microsoft.com/office/drawing/2014/main" id="{31E9F67F-CE53-3533-BBAF-D0CC6D421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41" y="1450995"/>
            <a:ext cx="762167" cy="762167"/>
          </a:xfrm>
          <a:prstGeom prst="rect">
            <a:avLst/>
          </a:prstGeom>
        </p:spPr>
      </p:pic>
      <p:pic>
        <p:nvPicPr>
          <p:cNvPr id="21" name="Picture 20" descr="A stack of gold coins with a pink sign&#10;&#10;Description automatically generated">
            <a:extLst>
              <a:ext uri="{FF2B5EF4-FFF2-40B4-BE49-F238E27FC236}">
                <a16:creationId xmlns:a16="http://schemas.microsoft.com/office/drawing/2014/main" id="{92ADFA7E-F7FE-759A-5B63-8CE6B0FA9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60" y="3947331"/>
            <a:ext cx="2209495" cy="22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A6B9E-80A9-780B-15C6-8764705C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891"/>
            <a:ext cx="5965600" cy="1141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</a:rPr>
              <a:t>Year wise loan amount Stats</a:t>
            </a:r>
            <a:br>
              <a:rPr lang="en-US" sz="3500" b="1" dirty="0">
                <a:solidFill>
                  <a:schemeClr val="bg1"/>
                </a:solidFill>
              </a:rPr>
            </a:b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lendar with a few different colored squares&#10;&#10;Description automatically generated">
            <a:extLst>
              <a:ext uri="{FF2B5EF4-FFF2-40B4-BE49-F238E27FC236}">
                <a16:creationId xmlns:a16="http://schemas.microsoft.com/office/drawing/2014/main" id="{5CD11792-F950-32A0-E4AD-832CA463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96" y="699636"/>
            <a:ext cx="2104795" cy="2104795"/>
          </a:xfrm>
          <a:prstGeom prst="rect">
            <a:avLst/>
          </a:prstGeom>
        </p:spPr>
      </p:pic>
      <p:pic>
        <p:nvPicPr>
          <p:cNvPr id="9" name="Picture 8" descr="A money bag and coins&#10;&#10;Description automatically generated">
            <a:extLst>
              <a:ext uri="{FF2B5EF4-FFF2-40B4-BE49-F238E27FC236}">
                <a16:creationId xmlns:a16="http://schemas.microsoft.com/office/drawing/2014/main" id="{FC19F504-C74B-0DBF-BAE3-1C6A75E6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79" y="3319261"/>
            <a:ext cx="2560781" cy="256078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D8EE4B-BEB3-2F55-B621-55DA77CA0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33959"/>
              </p:ext>
            </p:extLst>
          </p:nvPr>
        </p:nvGraphicFramePr>
        <p:xfrm>
          <a:off x="167512" y="1932278"/>
          <a:ext cx="5763790" cy="4164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A37721-C118-DA36-E7FA-6B0237B2BC02}"/>
              </a:ext>
            </a:extLst>
          </p:cNvPr>
          <p:cNvSpPr txBox="1"/>
          <p:nvPr/>
        </p:nvSpPr>
        <p:spPr>
          <a:xfrm>
            <a:off x="5698872" y="6418383"/>
            <a:ext cx="246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93ECB-7F5C-1F33-876F-2BE5D2DC431D}"/>
              </a:ext>
            </a:extLst>
          </p:cNvPr>
          <p:cNvSpPr txBox="1"/>
          <p:nvPr/>
        </p:nvSpPr>
        <p:spPr>
          <a:xfrm>
            <a:off x="5542795" y="3846748"/>
            <a:ext cx="2234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2011 have highest amount and 2007 have lowest amount.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21" y="457200"/>
            <a:ext cx="10563758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64521-EC72-B624-A844-FCDC39EB4594}"/>
              </a:ext>
            </a:extLst>
          </p:cNvPr>
          <p:cNvSpPr txBox="1"/>
          <p:nvPr/>
        </p:nvSpPr>
        <p:spPr>
          <a:xfrm>
            <a:off x="1360932" y="4305516"/>
            <a:ext cx="3679749" cy="149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326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Grade and sub grade wise revol_bal</a:t>
            </a:r>
            <a:endParaRPr lang="en-US" sz="3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A balance scale with two circles and a b&#10;&#10;Description automatically generated">
            <a:extLst>
              <a:ext uri="{FF2B5EF4-FFF2-40B4-BE49-F238E27FC236}">
                <a16:creationId xmlns:a16="http://schemas.microsoft.com/office/drawing/2014/main" id="{9B8FDD69-0D5F-07B6-3C33-A16C34A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33" y="734568"/>
            <a:ext cx="3512136" cy="3043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68ECA8-6377-48A5-1EB1-51744C22A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7"/>
          <a:stretch/>
        </p:blipFill>
        <p:spPr>
          <a:xfrm>
            <a:off x="5943713" y="786427"/>
            <a:ext cx="4363521" cy="2682201"/>
          </a:xfrm>
          <a:prstGeom prst="rect">
            <a:avLst/>
          </a:prstGeom>
        </p:spPr>
      </p:pic>
      <p:sp>
        <p:nvSpPr>
          <p:cNvPr id="4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73118" y="5044091"/>
            <a:ext cx="1347216" cy="15850"/>
          </a:xfrm>
          <a:custGeom>
            <a:avLst/>
            <a:gdLst>
              <a:gd name="connsiteX0" fmla="*/ 0 w 1347216"/>
              <a:gd name="connsiteY0" fmla="*/ 0 h 15850"/>
              <a:gd name="connsiteX1" fmla="*/ 700552 w 1347216"/>
              <a:gd name="connsiteY1" fmla="*/ 0 h 15850"/>
              <a:gd name="connsiteX2" fmla="*/ 1347216 w 1347216"/>
              <a:gd name="connsiteY2" fmla="*/ 0 h 15850"/>
              <a:gd name="connsiteX3" fmla="*/ 1347216 w 1347216"/>
              <a:gd name="connsiteY3" fmla="*/ 15850 h 15850"/>
              <a:gd name="connsiteX4" fmla="*/ 687080 w 1347216"/>
              <a:gd name="connsiteY4" fmla="*/ 15850 h 15850"/>
              <a:gd name="connsiteX5" fmla="*/ 0 w 1347216"/>
              <a:gd name="connsiteY5" fmla="*/ 15850 h 15850"/>
              <a:gd name="connsiteX6" fmla="*/ 0 w 1347216"/>
              <a:gd name="connsiteY6" fmla="*/ 0 h 15850"/>
              <a:gd name="connsiteX0" fmla="*/ 0 w 1347216"/>
              <a:gd name="connsiteY0" fmla="*/ 0 h 15850"/>
              <a:gd name="connsiteX1" fmla="*/ 660136 w 1347216"/>
              <a:gd name="connsiteY1" fmla="*/ 0 h 15850"/>
              <a:gd name="connsiteX2" fmla="*/ 1347216 w 1347216"/>
              <a:gd name="connsiteY2" fmla="*/ 0 h 15850"/>
              <a:gd name="connsiteX3" fmla="*/ 1347216 w 1347216"/>
              <a:gd name="connsiteY3" fmla="*/ 15850 h 15850"/>
              <a:gd name="connsiteX4" fmla="*/ 673608 w 1347216"/>
              <a:gd name="connsiteY4" fmla="*/ 15850 h 15850"/>
              <a:gd name="connsiteX5" fmla="*/ 0 w 1347216"/>
              <a:gd name="connsiteY5" fmla="*/ 15850 h 15850"/>
              <a:gd name="connsiteX6" fmla="*/ 0 w 1347216"/>
              <a:gd name="connsiteY6" fmla="*/ 0 h 1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216" h="15850" fill="none" extrusionOk="0">
                <a:moveTo>
                  <a:pt x="0" y="0"/>
                </a:moveTo>
                <a:cubicBezTo>
                  <a:pt x="248658" y="-46040"/>
                  <a:pt x="427382" y="6237"/>
                  <a:pt x="700552" y="0"/>
                </a:cubicBezTo>
                <a:cubicBezTo>
                  <a:pt x="987664" y="26926"/>
                  <a:pt x="1186882" y="-10729"/>
                  <a:pt x="1347216" y="0"/>
                </a:cubicBezTo>
                <a:cubicBezTo>
                  <a:pt x="1346714" y="4272"/>
                  <a:pt x="1347855" y="13038"/>
                  <a:pt x="1347216" y="15850"/>
                </a:cubicBezTo>
                <a:cubicBezTo>
                  <a:pt x="1123154" y="78343"/>
                  <a:pt x="904276" y="42477"/>
                  <a:pt x="687080" y="15850"/>
                </a:cubicBezTo>
                <a:cubicBezTo>
                  <a:pt x="485729" y="32705"/>
                  <a:pt x="278305" y="65579"/>
                  <a:pt x="0" y="15850"/>
                </a:cubicBezTo>
                <a:cubicBezTo>
                  <a:pt x="60" y="8295"/>
                  <a:pt x="-373" y="6884"/>
                  <a:pt x="0" y="0"/>
                </a:cubicBezTo>
                <a:close/>
              </a:path>
              <a:path w="1347216" h="15850" stroke="0" extrusionOk="0">
                <a:moveTo>
                  <a:pt x="0" y="0"/>
                </a:moveTo>
                <a:cubicBezTo>
                  <a:pt x="177041" y="6129"/>
                  <a:pt x="471222" y="19423"/>
                  <a:pt x="660136" y="0"/>
                </a:cubicBezTo>
                <a:cubicBezTo>
                  <a:pt x="820858" y="-24711"/>
                  <a:pt x="1146682" y="2318"/>
                  <a:pt x="1347216" y="0"/>
                </a:cubicBezTo>
                <a:cubicBezTo>
                  <a:pt x="1346665" y="4364"/>
                  <a:pt x="1346300" y="11663"/>
                  <a:pt x="1347216" y="15850"/>
                </a:cubicBezTo>
                <a:cubicBezTo>
                  <a:pt x="1083203" y="13384"/>
                  <a:pt x="928494" y="5460"/>
                  <a:pt x="673608" y="15850"/>
                </a:cubicBezTo>
                <a:cubicBezTo>
                  <a:pt x="431639" y="46881"/>
                  <a:pt x="169418" y="19045"/>
                  <a:pt x="0" y="15850"/>
                </a:cubicBezTo>
                <a:cubicBezTo>
                  <a:pt x="-100" y="8474"/>
                  <a:pt x="-910" y="3887"/>
                  <a:pt x="0" y="0"/>
                </a:cubicBezTo>
                <a:close/>
              </a:path>
              <a:path w="1347216" h="15850" fill="none" stroke="0" extrusionOk="0">
                <a:moveTo>
                  <a:pt x="0" y="0"/>
                </a:moveTo>
                <a:cubicBezTo>
                  <a:pt x="214783" y="-29040"/>
                  <a:pt x="427662" y="-7062"/>
                  <a:pt x="700552" y="0"/>
                </a:cubicBezTo>
                <a:cubicBezTo>
                  <a:pt x="993685" y="18780"/>
                  <a:pt x="1117885" y="-18963"/>
                  <a:pt x="1347216" y="0"/>
                </a:cubicBezTo>
                <a:cubicBezTo>
                  <a:pt x="1347397" y="4452"/>
                  <a:pt x="1347077" y="13277"/>
                  <a:pt x="1347216" y="15850"/>
                </a:cubicBezTo>
                <a:cubicBezTo>
                  <a:pt x="1081798" y="31274"/>
                  <a:pt x="930520" y="33643"/>
                  <a:pt x="687080" y="15850"/>
                </a:cubicBezTo>
                <a:cubicBezTo>
                  <a:pt x="485030" y="13170"/>
                  <a:pt x="270604" y="-2957"/>
                  <a:pt x="0" y="15850"/>
                </a:cubicBezTo>
                <a:cubicBezTo>
                  <a:pt x="-163" y="8418"/>
                  <a:pt x="-534" y="71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47216"/>
                      <a:gd name="connsiteY0" fmla="*/ 0 h 15850"/>
                      <a:gd name="connsiteX1" fmla="*/ 700552 w 1347216"/>
                      <a:gd name="connsiteY1" fmla="*/ 0 h 15850"/>
                      <a:gd name="connsiteX2" fmla="*/ 1347216 w 1347216"/>
                      <a:gd name="connsiteY2" fmla="*/ 0 h 15850"/>
                      <a:gd name="connsiteX3" fmla="*/ 1347216 w 1347216"/>
                      <a:gd name="connsiteY3" fmla="*/ 15850 h 15850"/>
                      <a:gd name="connsiteX4" fmla="*/ 687080 w 1347216"/>
                      <a:gd name="connsiteY4" fmla="*/ 15850 h 15850"/>
                      <a:gd name="connsiteX5" fmla="*/ 0 w 1347216"/>
                      <a:gd name="connsiteY5" fmla="*/ 15850 h 15850"/>
                      <a:gd name="connsiteX6" fmla="*/ 0 w 1347216"/>
                      <a:gd name="connsiteY6" fmla="*/ 0 h 15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7216" h="15850" fill="none" extrusionOk="0">
                        <a:moveTo>
                          <a:pt x="0" y="0"/>
                        </a:moveTo>
                        <a:cubicBezTo>
                          <a:pt x="252906" y="-5525"/>
                          <a:pt x="440389" y="-11839"/>
                          <a:pt x="700552" y="0"/>
                        </a:cubicBezTo>
                        <a:cubicBezTo>
                          <a:pt x="960715" y="11839"/>
                          <a:pt x="1148579" y="-19939"/>
                          <a:pt x="1347216" y="0"/>
                        </a:cubicBezTo>
                        <a:cubicBezTo>
                          <a:pt x="1347458" y="4392"/>
                          <a:pt x="1347215" y="12515"/>
                          <a:pt x="1347216" y="15850"/>
                        </a:cubicBezTo>
                        <a:cubicBezTo>
                          <a:pt x="1097192" y="39696"/>
                          <a:pt x="902113" y="20070"/>
                          <a:pt x="687080" y="15850"/>
                        </a:cubicBezTo>
                        <a:cubicBezTo>
                          <a:pt x="472047" y="11630"/>
                          <a:pt x="252601" y="34093"/>
                          <a:pt x="0" y="15850"/>
                        </a:cubicBezTo>
                        <a:cubicBezTo>
                          <a:pt x="-93" y="8429"/>
                          <a:pt x="-399" y="7006"/>
                          <a:pt x="0" y="0"/>
                        </a:cubicBezTo>
                        <a:close/>
                      </a:path>
                      <a:path w="1347216" h="15850" stroke="0" extrusionOk="0">
                        <a:moveTo>
                          <a:pt x="0" y="0"/>
                        </a:moveTo>
                        <a:cubicBezTo>
                          <a:pt x="217332" y="-487"/>
                          <a:pt x="476532" y="23087"/>
                          <a:pt x="660136" y="0"/>
                        </a:cubicBezTo>
                        <a:cubicBezTo>
                          <a:pt x="843740" y="-23087"/>
                          <a:pt x="1158219" y="25835"/>
                          <a:pt x="1347216" y="0"/>
                        </a:cubicBezTo>
                        <a:cubicBezTo>
                          <a:pt x="1346638" y="4726"/>
                          <a:pt x="1346913" y="11305"/>
                          <a:pt x="1347216" y="15850"/>
                        </a:cubicBezTo>
                        <a:cubicBezTo>
                          <a:pt x="1092668" y="-3540"/>
                          <a:pt x="915127" y="-4473"/>
                          <a:pt x="673608" y="15850"/>
                        </a:cubicBezTo>
                        <a:cubicBezTo>
                          <a:pt x="432089" y="36173"/>
                          <a:pt x="161745" y="23596"/>
                          <a:pt x="0" y="15850"/>
                        </a:cubicBezTo>
                        <a:cubicBezTo>
                          <a:pt x="37" y="8257"/>
                          <a:pt x="-177" y="3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D2D7C-BADE-27F3-9DE9-D81F7BB8951A}"/>
              </a:ext>
            </a:extLst>
          </p:cNvPr>
          <p:cNvSpPr txBox="1"/>
          <p:nvPr/>
        </p:nvSpPr>
        <p:spPr>
          <a:xfrm>
            <a:off x="5238801" y="3648564"/>
            <a:ext cx="5909259" cy="109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96596" defTabSz="786384">
              <a:lnSpc>
                <a:spcPct val="90000"/>
              </a:lnSpc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en-US" sz="18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8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grade,sub_grade,sum</a:t>
            </a:r>
            <a:r>
              <a:rPr lang="en-US" sz="18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(revol_bal) from </a:t>
            </a:r>
            <a:r>
              <a:rPr lang="en-US" sz="18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financegroup</a:t>
            </a:r>
            <a:r>
              <a:rPr lang="en-US" sz="18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en-US" sz="18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grade,sub_grade</a:t>
            </a:r>
            <a:r>
              <a:rPr lang="en-US" sz="18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having sum(revol_bal)order by grade; 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DA7B0-364F-C931-EE3D-B08045C39C53}"/>
              </a:ext>
            </a:extLst>
          </p:cNvPr>
          <p:cNvSpPr txBox="1"/>
          <p:nvPr/>
        </p:nvSpPr>
        <p:spPr>
          <a:xfrm>
            <a:off x="6711723" y="5600937"/>
            <a:ext cx="2137294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516"/>
              </a:spcAft>
            </a:pPr>
            <a:r>
              <a:rPr lang="en-US" sz="1032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endParaRPr lang="en-I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8D8BD-7BAA-B259-69C0-C7D03AE7CAC1}"/>
              </a:ext>
            </a:extLst>
          </p:cNvPr>
          <p:cNvSpPr txBox="1"/>
          <p:nvPr/>
        </p:nvSpPr>
        <p:spPr>
          <a:xfrm>
            <a:off x="5353014" y="487100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 A balance are good compared to other grades. We need to take actions on G grade.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28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F691A0-B6DA-8D48-A89B-592520C85721}"/>
              </a:ext>
            </a:extLst>
          </p:cNvPr>
          <p:cNvSpPr txBox="1"/>
          <p:nvPr/>
        </p:nvSpPr>
        <p:spPr>
          <a:xfrm>
            <a:off x="762001" y="1138265"/>
            <a:ext cx="3276599" cy="2909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Payment for Verified Status Vs Total Payment for Non-Verified Status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9CB1C-BC50-ABE1-5F44-034A3B1B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45" y="369080"/>
            <a:ext cx="6952083" cy="4183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A3AAC4-054B-474B-65C7-C4A42ED5495B}"/>
              </a:ext>
            </a:extLst>
          </p:cNvPr>
          <p:cNvSpPr txBox="1"/>
          <p:nvPr/>
        </p:nvSpPr>
        <p:spPr>
          <a:xfrm>
            <a:off x="9720792" y="6222865"/>
            <a:ext cx="1246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103">
              <a:spcAft>
                <a:spcPts val="299"/>
              </a:spcAft>
            </a:pPr>
            <a:r>
              <a:rPr lang="en-US" sz="1000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</a:t>
            </a:r>
            <a:endParaRPr lang="en-IN" sz="1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EC3F6-27F0-5B9D-028E-F7E45D13A4F0}"/>
              </a:ext>
            </a:extLst>
          </p:cNvPr>
          <p:cNvSpPr txBox="1"/>
          <p:nvPr/>
        </p:nvSpPr>
        <p:spPr>
          <a:xfrm>
            <a:off x="5039849" y="4973851"/>
            <a:ext cx="663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103">
              <a:spcAft>
                <a:spcPts val="299"/>
              </a:spcAft>
            </a:pPr>
            <a:r>
              <a:rPr 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need take an action on not verified accounts. Because these account going forward will create loss.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credit card with a shield and check mark">
            <a:extLst>
              <a:ext uri="{FF2B5EF4-FFF2-40B4-BE49-F238E27FC236}">
                <a16:creationId xmlns:a16="http://schemas.microsoft.com/office/drawing/2014/main" id="{C9854355-4BDA-9DF7-7C31-AF76501D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333071"/>
            <a:ext cx="2708720" cy="2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D9B88-2843-D98D-6294-3B4800595F3D}"/>
              </a:ext>
            </a:extLst>
          </p:cNvPr>
          <p:cNvSpPr txBox="1"/>
          <p:nvPr/>
        </p:nvSpPr>
        <p:spPr>
          <a:xfrm>
            <a:off x="2986835" y="372511"/>
            <a:ext cx="8942568" cy="893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wise and month wise loan status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map with a pin on it&#10;&#10;Description automatically generated">
            <a:extLst>
              <a:ext uri="{FF2B5EF4-FFF2-40B4-BE49-F238E27FC236}">
                <a16:creationId xmlns:a16="http://schemas.microsoft.com/office/drawing/2014/main" id="{D9A035A8-41DE-5246-7BE0-6E6836F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37" y="3918973"/>
            <a:ext cx="2625205" cy="262520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C130A94-DE09-6F90-8D00-FB50A258B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0" y="1079927"/>
            <a:ext cx="7702946" cy="4299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A1E41E-0818-F3FF-18CF-9D058DA9F3B4}"/>
              </a:ext>
            </a:extLst>
          </p:cNvPr>
          <p:cNvSpPr txBox="1"/>
          <p:nvPr/>
        </p:nvSpPr>
        <p:spPr>
          <a:xfrm>
            <a:off x="8209539" y="1366461"/>
            <a:ext cx="3439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70C0"/>
                </a:solidFill>
                <a:latin typeface="Public Sans Thin Bold"/>
              </a:rPr>
              <a:t>.CA  state has top fully paid  loan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Public Sans Thin Bold"/>
              </a:rPr>
              <a:t>Current we have 154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Public Sans Thin Bold"/>
              </a:rPr>
              <a:t>We need to act on the charged off items.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42546-585B-2DF7-C307-8AACF7C58F31}"/>
              </a:ext>
            </a:extLst>
          </p:cNvPr>
          <p:cNvSpPr txBox="1"/>
          <p:nvPr/>
        </p:nvSpPr>
        <p:spPr>
          <a:xfrm>
            <a:off x="7594888" y="6445847"/>
            <a:ext cx="1246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103">
              <a:spcAft>
                <a:spcPts val="299"/>
              </a:spcAft>
            </a:pP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sz="1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7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923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Public Sans Thin Bold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Analysis:  We analyze the data depending on the below 5 categories.  1. Year wise loan amount Stats  2.Grade and sub grade wise revol_bal  3.Total Payment for Verified Status Vs Total Payment for Non-Verified Status  4.State wise and month wise loan status  5.Home ownership Vs last payment date stats  </vt:lpstr>
      <vt:lpstr>PowerPoint Presentation</vt:lpstr>
      <vt:lpstr>Year wise loan amount Stats </vt:lpstr>
      <vt:lpstr>PowerPoint Presentation</vt:lpstr>
      <vt:lpstr>PowerPoint Presentation</vt:lpstr>
      <vt:lpstr>PowerPoint Presentation</vt:lpstr>
      <vt:lpstr>Home ownership Vs last payment date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Somanadha Balaji Komakula</dc:creator>
  <cp:lastModifiedBy>ABINAYA RAMSANKAR</cp:lastModifiedBy>
  <cp:revision>18</cp:revision>
  <dcterms:created xsi:type="dcterms:W3CDTF">2023-07-05T05:20:55Z</dcterms:created>
  <dcterms:modified xsi:type="dcterms:W3CDTF">2023-07-08T11:49:34Z</dcterms:modified>
</cp:coreProperties>
</file>