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71A308D-CF4F-416B-997A-AD0B57CFD985}" type="datetimeFigureOut">
              <a:rPr lang="en-IN" smtClean="0"/>
              <a:t>25-05-2019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99D9D2-2B01-4E04-A044-9FFDA9113394}" type="slidenum">
              <a:rPr lang="en-IN" smtClean="0"/>
              <a:t>‹#›</a:t>
            </a:fld>
            <a:endParaRPr lang="en-IN"/>
          </a:p>
        </p:txBody>
      </p:sp>
    </p:spTree>
    <p:extLst>
      <p:ext uri="{BB962C8B-B14F-4D97-AF65-F5344CB8AC3E}">
        <p14:creationId xmlns:p14="http://schemas.microsoft.com/office/powerpoint/2010/main" val="3055591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71A308D-CF4F-416B-997A-AD0B57CFD985}" type="datetimeFigureOut">
              <a:rPr lang="en-IN" smtClean="0"/>
              <a:t>25-05-2019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99D9D2-2B01-4E04-A044-9FFDA9113394}" type="slidenum">
              <a:rPr lang="en-IN" smtClean="0"/>
              <a:t>‹#›</a:t>
            </a:fld>
            <a:endParaRPr lang="en-IN"/>
          </a:p>
        </p:txBody>
      </p:sp>
    </p:spTree>
    <p:extLst>
      <p:ext uri="{BB962C8B-B14F-4D97-AF65-F5344CB8AC3E}">
        <p14:creationId xmlns:p14="http://schemas.microsoft.com/office/powerpoint/2010/main" val="2392030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571A308D-CF4F-416B-997A-AD0B57CFD985}" type="datetimeFigureOut">
              <a:rPr lang="en-IN" smtClean="0"/>
              <a:t>25-05-2019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99D9D2-2B01-4E04-A044-9FFDA9113394}" type="slidenum">
              <a:rPr lang="en-IN" smtClean="0"/>
              <a:t>‹#›</a:t>
            </a:fld>
            <a:endParaRPr lang="en-IN"/>
          </a:p>
        </p:txBody>
      </p:sp>
    </p:spTree>
    <p:extLst>
      <p:ext uri="{BB962C8B-B14F-4D97-AF65-F5344CB8AC3E}">
        <p14:creationId xmlns:p14="http://schemas.microsoft.com/office/powerpoint/2010/main" val="5942012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571A308D-CF4F-416B-997A-AD0B57CFD985}" type="datetimeFigureOut">
              <a:rPr lang="en-IN" smtClean="0"/>
              <a:t>25-05-2019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99D9D2-2B01-4E04-A044-9FFDA9113394}"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5044469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71A308D-CF4F-416B-997A-AD0B57CFD985}" type="datetimeFigureOut">
              <a:rPr lang="en-IN" smtClean="0"/>
              <a:t>25-05-2019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99D9D2-2B01-4E04-A044-9FFDA9113394}" type="slidenum">
              <a:rPr lang="en-IN" smtClean="0"/>
              <a:t>‹#›</a:t>
            </a:fld>
            <a:endParaRPr lang="en-IN"/>
          </a:p>
        </p:txBody>
      </p:sp>
    </p:spTree>
    <p:extLst>
      <p:ext uri="{BB962C8B-B14F-4D97-AF65-F5344CB8AC3E}">
        <p14:creationId xmlns:p14="http://schemas.microsoft.com/office/powerpoint/2010/main" val="19174098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71A308D-CF4F-416B-997A-AD0B57CFD985}" type="datetimeFigureOut">
              <a:rPr lang="en-IN" smtClean="0"/>
              <a:t>25-05-2019</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99D9D2-2B01-4E04-A044-9FFDA9113394}" type="slidenum">
              <a:rPr lang="en-IN" smtClean="0"/>
              <a:t>‹#›</a:t>
            </a:fld>
            <a:endParaRPr lang="en-IN"/>
          </a:p>
        </p:txBody>
      </p:sp>
    </p:spTree>
    <p:extLst>
      <p:ext uri="{BB962C8B-B14F-4D97-AF65-F5344CB8AC3E}">
        <p14:creationId xmlns:p14="http://schemas.microsoft.com/office/powerpoint/2010/main" val="6075018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71A308D-CF4F-416B-997A-AD0B57CFD985}" type="datetimeFigureOut">
              <a:rPr lang="en-IN" smtClean="0"/>
              <a:t>25-05-2019</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99D9D2-2B01-4E04-A044-9FFDA9113394}" type="slidenum">
              <a:rPr lang="en-IN" smtClean="0"/>
              <a:t>‹#›</a:t>
            </a:fld>
            <a:endParaRPr lang="en-IN"/>
          </a:p>
        </p:txBody>
      </p:sp>
    </p:spTree>
    <p:extLst>
      <p:ext uri="{BB962C8B-B14F-4D97-AF65-F5344CB8AC3E}">
        <p14:creationId xmlns:p14="http://schemas.microsoft.com/office/powerpoint/2010/main" val="1614187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71A308D-CF4F-416B-997A-AD0B57CFD985}" type="datetimeFigureOut">
              <a:rPr lang="en-IN" smtClean="0"/>
              <a:t>25-05-2019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99D9D2-2B01-4E04-A044-9FFDA9113394}" type="slidenum">
              <a:rPr lang="en-IN" smtClean="0"/>
              <a:t>‹#›</a:t>
            </a:fld>
            <a:endParaRPr lang="en-IN"/>
          </a:p>
        </p:txBody>
      </p:sp>
    </p:spTree>
    <p:extLst>
      <p:ext uri="{BB962C8B-B14F-4D97-AF65-F5344CB8AC3E}">
        <p14:creationId xmlns:p14="http://schemas.microsoft.com/office/powerpoint/2010/main" val="34753839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71A308D-CF4F-416B-997A-AD0B57CFD985}" type="datetimeFigureOut">
              <a:rPr lang="en-IN" smtClean="0"/>
              <a:t>25-05-2019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99D9D2-2B01-4E04-A044-9FFDA9113394}" type="slidenum">
              <a:rPr lang="en-IN" smtClean="0"/>
              <a:t>‹#›</a:t>
            </a:fld>
            <a:endParaRPr lang="en-IN"/>
          </a:p>
        </p:txBody>
      </p:sp>
    </p:spTree>
    <p:extLst>
      <p:ext uri="{BB962C8B-B14F-4D97-AF65-F5344CB8AC3E}">
        <p14:creationId xmlns:p14="http://schemas.microsoft.com/office/powerpoint/2010/main" val="854470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571A308D-CF4F-416B-997A-AD0B57CFD985}" type="datetimeFigureOut">
              <a:rPr lang="en-IN" smtClean="0"/>
              <a:t>25-05-2019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99D9D2-2B01-4E04-A044-9FFDA9113394}" type="slidenum">
              <a:rPr lang="en-IN" smtClean="0"/>
              <a:t>‹#›</a:t>
            </a:fld>
            <a:endParaRPr lang="en-IN"/>
          </a:p>
        </p:txBody>
      </p:sp>
    </p:spTree>
    <p:extLst>
      <p:ext uri="{BB962C8B-B14F-4D97-AF65-F5344CB8AC3E}">
        <p14:creationId xmlns:p14="http://schemas.microsoft.com/office/powerpoint/2010/main" val="3040382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71A308D-CF4F-416B-997A-AD0B57CFD985}" type="datetimeFigureOut">
              <a:rPr lang="en-IN" smtClean="0"/>
              <a:t>25-05-2019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99D9D2-2B01-4E04-A044-9FFDA9113394}" type="slidenum">
              <a:rPr lang="en-IN" smtClean="0"/>
              <a:t>‹#›</a:t>
            </a:fld>
            <a:endParaRPr lang="en-IN"/>
          </a:p>
        </p:txBody>
      </p:sp>
    </p:spTree>
    <p:extLst>
      <p:ext uri="{BB962C8B-B14F-4D97-AF65-F5344CB8AC3E}">
        <p14:creationId xmlns:p14="http://schemas.microsoft.com/office/powerpoint/2010/main" val="242438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1A308D-CF4F-416B-997A-AD0B57CFD985}" type="datetimeFigureOut">
              <a:rPr lang="en-IN" smtClean="0"/>
              <a:t>25-05-2019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99D9D2-2B01-4E04-A044-9FFDA9113394}" type="slidenum">
              <a:rPr lang="en-IN" smtClean="0"/>
              <a:t>‹#›</a:t>
            </a:fld>
            <a:endParaRPr lang="en-IN"/>
          </a:p>
        </p:txBody>
      </p:sp>
    </p:spTree>
    <p:extLst>
      <p:ext uri="{BB962C8B-B14F-4D97-AF65-F5344CB8AC3E}">
        <p14:creationId xmlns:p14="http://schemas.microsoft.com/office/powerpoint/2010/main" val="883421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71A308D-CF4F-416B-997A-AD0B57CFD985}" type="datetimeFigureOut">
              <a:rPr lang="en-IN" smtClean="0"/>
              <a:t>25-05-2019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399D9D2-2B01-4E04-A044-9FFDA9113394}" type="slidenum">
              <a:rPr lang="en-IN" smtClean="0"/>
              <a:t>‹#›</a:t>
            </a:fld>
            <a:endParaRPr lang="en-IN"/>
          </a:p>
        </p:txBody>
      </p:sp>
    </p:spTree>
    <p:extLst>
      <p:ext uri="{BB962C8B-B14F-4D97-AF65-F5344CB8AC3E}">
        <p14:creationId xmlns:p14="http://schemas.microsoft.com/office/powerpoint/2010/main" val="2056792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571A308D-CF4F-416B-997A-AD0B57CFD985}" type="datetimeFigureOut">
              <a:rPr lang="en-IN" smtClean="0"/>
              <a:t>25-05-2019</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3399D9D2-2B01-4E04-A044-9FFDA9113394}" type="slidenum">
              <a:rPr lang="en-IN" smtClean="0"/>
              <a:t>‹#›</a:t>
            </a:fld>
            <a:endParaRPr lang="en-IN"/>
          </a:p>
        </p:txBody>
      </p:sp>
    </p:spTree>
    <p:extLst>
      <p:ext uri="{BB962C8B-B14F-4D97-AF65-F5344CB8AC3E}">
        <p14:creationId xmlns:p14="http://schemas.microsoft.com/office/powerpoint/2010/main" val="2396077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71A308D-CF4F-416B-997A-AD0B57CFD985}" type="datetimeFigureOut">
              <a:rPr lang="en-IN" smtClean="0"/>
              <a:t>25-05-2019</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3399D9D2-2B01-4E04-A044-9FFDA9113394}" type="slidenum">
              <a:rPr lang="en-IN" smtClean="0"/>
              <a:t>‹#›</a:t>
            </a:fld>
            <a:endParaRPr lang="en-IN"/>
          </a:p>
        </p:txBody>
      </p:sp>
    </p:spTree>
    <p:extLst>
      <p:ext uri="{BB962C8B-B14F-4D97-AF65-F5344CB8AC3E}">
        <p14:creationId xmlns:p14="http://schemas.microsoft.com/office/powerpoint/2010/main" val="1022116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571A308D-CF4F-416B-997A-AD0B57CFD985}" type="datetimeFigureOut">
              <a:rPr lang="en-IN" smtClean="0"/>
              <a:t>25-05-2019</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3399D9D2-2B01-4E04-A044-9FFDA9113394}" type="slidenum">
              <a:rPr lang="en-IN" smtClean="0"/>
              <a:t>‹#›</a:t>
            </a:fld>
            <a:endParaRPr lang="en-IN"/>
          </a:p>
        </p:txBody>
      </p:sp>
    </p:spTree>
    <p:extLst>
      <p:ext uri="{BB962C8B-B14F-4D97-AF65-F5344CB8AC3E}">
        <p14:creationId xmlns:p14="http://schemas.microsoft.com/office/powerpoint/2010/main" val="2191029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71A308D-CF4F-416B-997A-AD0B57CFD985}" type="datetimeFigureOut">
              <a:rPr lang="en-IN" smtClean="0"/>
              <a:t>25-05-2019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99D9D2-2B01-4E04-A044-9FFDA9113394}" type="slidenum">
              <a:rPr lang="en-IN" smtClean="0"/>
              <a:t>‹#›</a:t>
            </a:fld>
            <a:endParaRPr lang="en-IN"/>
          </a:p>
        </p:txBody>
      </p:sp>
    </p:spTree>
    <p:extLst>
      <p:ext uri="{BB962C8B-B14F-4D97-AF65-F5344CB8AC3E}">
        <p14:creationId xmlns:p14="http://schemas.microsoft.com/office/powerpoint/2010/main" val="3344331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71A308D-CF4F-416B-997A-AD0B57CFD985}" type="datetimeFigureOut">
              <a:rPr lang="en-IN" smtClean="0"/>
              <a:t>25-05-2019</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399D9D2-2B01-4E04-A044-9FFDA9113394}" type="slidenum">
              <a:rPr lang="en-IN" smtClean="0"/>
              <a:t>‹#›</a:t>
            </a:fld>
            <a:endParaRPr lang="en-IN"/>
          </a:p>
        </p:txBody>
      </p:sp>
    </p:spTree>
    <p:extLst>
      <p:ext uri="{BB962C8B-B14F-4D97-AF65-F5344CB8AC3E}">
        <p14:creationId xmlns:p14="http://schemas.microsoft.com/office/powerpoint/2010/main" val="860169416"/>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991394" y="470263"/>
            <a:ext cx="6466115" cy="584775"/>
          </a:xfrm>
          <a:prstGeom prst="rect">
            <a:avLst/>
          </a:prstGeom>
          <a:noFill/>
        </p:spPr>
        <p:txBody>
          <a:bodyPr wrap="square" rtlCol="0">
            <a:spAutoFit/>
          </a:bodyPr>
          <a:lstStyle/>
          <a:p>
            <a:pPr algn="ctr"/>
            <a:r>
              <a:rPr lang="en-IN" sz="3200" b="1" dirty="0" smtClean="0"/>
              <a:t>SMART ABC LEARNING SYSTEM</a:t>
            </a:r>
            <a:endParaRPr lang="en-IN" sz="3200" b="1" dirty="0"/>
          </a:p>
        </p:txBody>
      </p:sp>
      <p:sp>
        <p:nvSpPr>
          <p:cNvPr id="6" name="TextBox 5"/>
          <p:cNvSpPr txBox="1"/>
          <p:nvPr/>
        </p:nvSpPr>
        <p:spPr>
          <a:xfrm>
            <a:off x="1489165" y="1737971"/>
            <a:ext cx="4441371" cy="1754326"/>
          </a:xfrm>
          <a:prstGeom prst="rect">
            <a:avLst/>
          </a:prstGeom>
          <a:noFill/>
        </p:spPr>
        <p:txBody>
          <a:bodyPr wrap="square" rtlCol="0">
            <a:spAutoFit/>
          </a:bodyPr>
          <a:lstStyle/>
          <a:p>
            <a:r>
              <a:rPr lang="en-IN" dirty="0" smtClean="0"/>
              <a:t>Project Members:</a:t>
            </a:r>
          </a:p>
          <a:p>
            <a:endParaRPr lang="en-IN" dirty="0"/>
          </a:p>
          <a:p>
            <a:r>
              <a:rPr lang="en-IN" dirty="0" smtClean="0"/>
              <a:t>ANMOL DHAWAN – 101610010</a:t>
            </a:r>
          </a:p>
          <a:p>
            <a:r>
              <a:rPr lang="en-IN" dirty="0" smtClean="0"/>
              <a:t>ANKIT SINHA  - </a:t>
            </a:r>
            <a:r>
              <a:rPr lang="en-IN" dirty="0" smtClean="0"/>
              <a:t>         101783048</a:t>
            </a:r>
            <a:endParaRPr lang="en-IN" dirty="0" smtClean="0"/>
          </a:p>
          <a:p>
            <a:r>
              <a:rPr lang="en-IN" dirty="0" smtClean="0"/>
              <a:t>ANKUR SHARMA – </a:t>
            </a:r>
            <a:r>
              <a:rPr lang="en-IN" dirty="0" smtClean="0"/>
              <a:t>  101603043</a:t>
            </a:r>
            <a:endParaRPr lang="en-IN" dirty="0" smtClean="0"/>
          </a:p>
          <a:p>
            <a:r>
              <a:rPr lang="en-IN" dirty="0" smtClean="0"/>
              <a:t>ANKUSH KARARA </a:t>
            </a:r>
            <a:r>
              <a:rPr lang="en-IN" smtClean="0"/>
              <a:t>- </a:t>
            </a:r>
            <a:r>
              <a:rPr lang="en-IN" smtClean="0"/>
              <a:t> 101603044</a:t>
            </a:r>
            <a:endParaRPr lang="en-IN" dirty="0" smtClean="0"/>
          </a:p>
        </p:txBody>
      </p:sp>
      <p:sp>
        <p:nvSpPr>
          <p:cNvPr id="7" name="TextBox 6"/>
          <p:cNvSpPr txBox="1"/>
          <p:nvPr/>
        </p:nvSpPr>
        <p:spPr>
          <a:xfrm>
            <a:off x="1489166" y="3827417"/>
            <a:ext cx="3853543" cy="923330"/>
          </a:xfrm>
          <a:prstGeom prst="rect">
            <a:avLst/>
          </a:prstGeom>
          <a:noFill/>
        </p:spPr>
        <p:txBody>
          <a:bodyPr wrap="square" rtlCol="0">
            <a:spAutoFit/>
          </a:bodyPr>
          <a:lstStyle/>
          <a:p>
            <a:r>
              <a:rPr lang="en-IN" dirty="0" smtClean="0"/>
              <a:t>Mentor name – Dr. Anjali Anand</a:t>
            </a:r>
          </a:p>
          <a:p>
            <a:endParaRPr lang="en-IN" dirty="0"/>
          </a:p>
          <a:p>
            <a:r>
              <a:rPr lang="en-IN" dirty="0" smtClean="0"/>
              <a:t>CPG No. - 12</a:t>
            </a:r>
            <a:endParaRPr lang="en-IN"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3944" y="2004740"/>
            <a:ext cx="2782388" cy="2143125"/>
          </a:xfrm>
          <a:prstGeom prst="rect">
            <a:avLst/>
          </a:prstGeom>
        </p:spPr>
      </p:pic>
    </p:spTree>
    <p:extLst>
      <p:ext uri="{BB962C8B-B14F-4D97-AF65-F5344CB8AC3E}">
        <p14:creationId xmlns:p14="http://schemas.microsoft.com/office/powerpoint/2010/main" val="25827948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ARCHITECTURE</a:t>
            </a:r>
            <a:endParaRPr lang="en-IN" dirty="0"/>
          </a:p>
        </p:txBody>
      </p:sp>
      <p:pic>
        <p:nvPicPr>
          <p:cNvPr id="3" name="Picture 2"/>
          <p:cNvPicPr/>
          <p:nvPr/>
        </p:nvPicPr>
        <p:blipFill>
          <a:blip r:embed="rId2"/>
          <a:srcRect/>
          <a:stretch>
            <a:fillRect/>
          </a:stretch>
        </p:blipFill>
        <p:spPr bwMode="auto">
          <a:xfrm>
            <a:off x="402496" y="2264017"/>
            <a:ext cx="6603776" cy="3649833"/>
          </a:xfrm>
          <a:prstGeom prst="rect">
            <a:avLst/>
          </a:prstGeom>
          <a:noFill/>
          <a:ln w="9525">
            <a:solidFill>
              <a:schemeClr val="tx1"/>
            </a:solidFill>
            <a:miter lim="800000"/>
            <a:headEnd/>
            <a:tailEnd/>
          </a:ln>
        </p:spPr>
      </p:pic>
      <p:grpSp>
        <p:nvGrpSpPr>
          <p:cNvPr id="4" name="Group 2"/>
          <p:cNvGrpSpPr>
            <a:grpSpLocks/>
          </p:cNvGrpSpPr>
          <p:nvPr/>
        </p:nvGrpSpPr>
        <p:grpSpPr bwMode="auto">
          <a:xfrm>
            <a:off x="8149220" y="2074731"/>
            <a:ext cx="3192055" cy="3839119"/>
            <a:chOff x="4080" y="176"/>
            <a:chExt cx="4112" cy="4566"/>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6" y="345"/>
              <a:ext cx="3773" cy="422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a:spLocks noChangeArrowheads="1"/>
            </p:cNvSpPr>
            <p:nvPr/>
          </p:nvSpPr>
          <p:spPr bwMode="auto">
            <a:xfrm>
              <a:off x="4087" y="183"/>
              <a:ext cx="4097" cy="455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sp>
        <p:nvSpPr>
          <p:cNvPr id="6" name="TextBox 5"/>
          <p:cNvSpPr txBox="1"/>
          <p:nvPr/>
        </p:nvSpPr>
        <p:spPr>
          <a:xfrm>
            <a:off x="2561384" y="1597601"/>
            <a:ext cx="2286000" cy="369332"/>
          </a:xfrm>
          <a:prstGeom prst="rect">
            <a:avLst/>
          </a:prstGeom>
          <a:noFill/>
        </p:spPr>
        <p:txBody>
          <a:bodyPr wrap="square" rtlCol="0">
            <a:spAutoFit/>
          </a:bodyPr>
          <a:lstStyle/>
          <a:p>
            <a:r>
              <a:rPr lang="en-IN" dirty="0" smtClean="0"/>
              <a:t>BLOCK DIAGRAM</a:t>
            </a:r>
            <a:endParaRPr lang="en-IN" dirty="0"/>
          </a:p>
        </p:txBody>
      </p:sp>
      <p:sp>
        <p:nvSpPr>
          <p:cNvPr id="7" name="TextBox 6"/>
          <p:cNvSpPr txBox="1"/>
          <p:nvPr/>
        </p:nvSpPr>
        <p:spPr>
          <a:xfrm>
            <a:off x="8582622" y="1540759"/>
            <a:ext cx="2324473" cy="369332"/>
          </a:xfrm>
          <a:prstGeom prst="rect">
            <a:avLst/>
          </a:prstGeom>
          <a:noFill/>
        </p:spPr>
        <p:txBody>
          <a:bodyPr wrap="square" rtlCol="0">
            <a:spAutoFit/>
          </a:bodyPr>
          <a:lstStyle/>
          <a:p>
            <a:r>
              <a:rPr lang="en-IN" dirty="0" smtClean="0"/>
              <a:t>WORKING STEPS</a:t>
            </a:r>
            <a:endParaRPr lang="en-IN" dirty="0"/>
          </a:p>
        </p:txBody>
      </p:sp>
    </p:spTree>
    <p:extLst>
      <p:ext uri="{BB962C8B-B14F-4D97-AF65-F5344CB8AC3E}">
        <p14:creationId xmlns:p14="http://schemas.microsoft.com/office/powerpoint/2010/main" val="29464453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3600" dirty="0" smtClean="0"/>
              <a:t>COMPONENT AND USER INTERFACE DESIGN</a:t>
            </a:r>
            <a:endParaRPr lang="en-IN" sz="3600" dirty="0"/>
          </a:p>
        </p:txBody>
      </p:sp>
      <p:pic>
        <p:nvPicPr>
          <p:cNvPr id="3" name="Picture 2"/>
          <p:cNvPicPr/>
          <p:nvPr/>
        </p:nvPicPr>
        <p:blipFill>
          <a:blip r:embed="rId2"/>
          <a:srcRect/>
          <a:stretch>
            <a:fillRect/>
          </a:stretch>
        </p:blipFill>
        <p:spPr bwMode="auto">
          <a:xfrm>
            <a:off x="319540" y="2358458"/>
            <a:ext cx="5833066" cy="4186032"/>
          </a:xfrm>
          <a:prstGeom prst="rect">
            <a:avLst/>
          </a:prstGeom>
          <a:noFill/>
          <a:ln w="9525">
            <a:solidFill>
              <a:schemeClr val="tx1"/>
            </a:solidFill>
            <a:miter lim="800000"/>
            <a:headEnd/>
            <a:tailEnd/>
          </a:ln>
        </p:spPr>
      </p:pic>
      <p:sp>
        <p:nvSpPr>
          <p:cNvPr id="4" name="TextBox 3"/>
          <p:cNvSpPr txBox="1"/>
          <p:nvPr/>
        </p:nvSpPr>
        <p:spPr>
          <a:xfrm>
            <a:off x="1760671" y="1921187"/>
            <a:ext cx="3457939" cy="369332"/>
          </a:xfrm>
          <a:prstGeom prst="rect">
            <a:avLst/>
          </a:prstGeom>
          <a:noFill/>
        </p:spPr>
        <p:txBody>
          <a:bodyPr wrap="square" rtlCol="0">
            <a:spAutoFit/>
          </a:bodyPr>
          <a:lstStyle/>
          <a:p>
            <a:r>
              <a:rPr lang="en-IN" dirty="0" smtClean="0"/>
              <a:t>COMPONENT DIAGRAM</a:t>
            </a:r>
            <a:endParaRPr lang="en-IN" dirty="0"/>
          </a:p>
        </p:txBody>
      </p:sp>
      <p:pic>
        <p:nvPicPr>
          <p:cNvPr id="5" name="Picture 4" descr="C:\Users\HP 250 G5\Desktop\Documentation\2ndMentorEvalDocs\State Chart Diagram.jpg"/>
          <p:cNvPicPr/>
          <p:nvPr/>
        </p:nvPicPr>
        <p:blipFill>
          <a:blip r:embed="rId3"/>
          <a:srcRect/>
          <a:stretch>
            <a:fillRect/>
          </a:stretch>
        </p:blipFill>
        <p:spPr bwMode="auto">
          <a:xfrm>
            <a:off x="6309360" y="2358459"/>
            <a:ext cx="5590903" cy="4186031"/>
          </a:xfrm>
          <a:prstGeom prst="rect">
            <a:avLst/>
          </a:prstGeom>
          <a:noFill/>
          <a:ln w="9525">
            <a:solidFill>
              <a:schemeClr val="tx1"/>
            </a:solidFill>
            <a:miter lim="800000"/>
            <a:headEnd/>
            <a:tailEnd/>
          </a:ln>
        </p:spPr>
      </p:pic>
      <p:sp>
        <p:nvSpPr>
          <p:cNvPr id="6" name="TextBox 5"/>
          <p:cNvSpPr txBox="1"/>
          <p:nvPr/>
        </p:nvSpPr>
        <p:spPr>
          <a:xfrm>
            <a:off x="7837714" y="1896008"/>
            <a:ext cx="3448594" cy="369332"/>
          </a:xfrm>
          <a:prstGeom prst="rect">
            <a:avLst/>
          </a:prstGeom>
          <a:noFill/>
        </p:spPr>
        <p:txBody>
          <a:bodyPr wrap="square" rtlCol="0">
            <a:spAutoFit/>
          </a:bodyPr>
          <a:lstStyle/>
          <a:p>
            <a:r>
              <a:rPr lang="en-IN" dirty="0" smtClean="0"/>
              <a:t>USER INTERFACE DESIGN</a:t>
            </a:r>
            <a:endParaRPr lang="en-IN" dirty="0"/>
          </a:p>
        </p:txBody>
      </p:sp>
    </p:spTree>
    <p:extLst>
      <p:ext uri="{BB962C8B-B14F-4D97-AF65-F5344CB8AC3E}">
        <p14:creationId xmlns:p14="http://schemas.microsoft.com/office/powerpoint/2010/main" val="18995843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PROJECT OUTCOMES</a:t>
            </a:r>
            <a:endParaRPr lang="en-IN" dirty="0"/>
          </a:p>
        </p:txBody>
      </p:sp>
      <p:sp>
        <p:nvSpPr>
          <p:cNvPr id="3" name="TextBox 2"/>
          <p:cNvSpPr txBox="1"/>
          <p:nvPr/>
        </p:nvSpPr>
        <p:spPr>
          <a:xfrm>
            <a:off x="646111" y="1567543"/>
            <a:ext cx="11066277" cy="923330"/>
          </a:xfrm>
          <a:prstGeom prst="rect">
            <a:avLst/>
          </a:prstGeom>
          <a:noFill/>
        </p:spPr>
        <p:txBody>
          <a:bodyPr wrap="square" rtlCol="0">
            <a:spAutoFit/>
          </a:bodyPr>
          <a:lstStyle/>
          <a:p>
            <a:pPr marL="285750" lvl="0" indent="-285750">
              <a:buFont typeface="Arial" panose="020B0604020202020204" pitchFamily="34" charset="0"/>
              <a:buChar char="•"/>
            </a:pPr>
            <a:r>
              <a:rPr lang="en-IN" b="1" dirty="0" smtClean="0"/>
              <a:t>PRODUCT</a:t>
            </a:r>
            <a:r>
              <a:rPr lang="en-IN" dirty="0" smtClean="0"/>
              <a:t> - </a:t>
            </a:r>
            <a:r>
              <a:rPr lang="en-US" dirty="0"/>
              <a:t>A web application which will act as a platform for the kids to enhance their fundamentals (alphabets) by drawing on screen by moving finger in air.</a:t>
            </a:r>
            <a:endParaRPr lang="en-IN" dirty="0"/>
          </a:p>
          <a:p>
            <a:pPr marL="285750" indent="-285750">
              <a:buFont typeface="Arial" panose="020B0604020202020204" pitchFamily="34" charset="0"/>
              <a:buChar char="•"/>
            </a:pPr>
            <a:endParaRPr lang="en-IN" dirty="0"/>
          </a:p>
        </p:txBody>
      </p:sp>
      <p:sp>
        <p:nvSpPr>
          <p:cNvPr id="4" name="TextBox 3"/>
          <p:cNvSpPr txBox="1"/>
          <p:nvPr/>
        </p:nvSpPr>
        <p:spPr>
          <a:xfrm>
            <a:off x="646111" y="2490873"/>
            <a:ext cx="3108543" cy="369332"/>
          </a:xfrm>
          <a:prstGeom prst="rect">
            <a:avLst/>
          </a:prstGeom>
          <a:noFill/>
        </p:spPr>
        <p:txBody>
          <a:bodyPr wrap="none" rtlCol="0">
            <a:spAutoFit/>
          </a:bodyPr>
          <a:lstStyle/>
          <a:p>
            <a:pPr marL="285750" indent="-285750">
              <a:buFont typeface="Arial" panose="020B0604020202020204" pitchFamily="34" charset="0"/>
              <a:buChar char="•"/>
            </a:pPr>
            <a:r>
              <a:rPr lang="en-IN" b="1" dirty="0" smtClean="0"/>
              <a:t>WORKING PROTOTYPE - </a:t>
            </a:r>
            <a:endParaRPr lang="en-IN" b="1" dirty="0"/>
          </a:p>
        </p:txBody>
      </p:sp>
      <p:pic>
        <p:nvPicPr>
          <p:cNvPr id="6" name="Picture 5"/>
          <p:cNvPicPr/>
          <p:nvPr/>
        </p:nvPicPr>
        <p:blipFill>
          <a:blip r:embed="rId2"/>
          <a:srcRect/>
          <a:stretch>
            <a:fillRect/>
          </a:stretch>
        </p:blipFill>
        <p:spPr bwMode="auto">
          <a:xfrm>
            <a:off x="646111" y="2968073"/>
            <a:ext cx="5731510" cy="3599180"/>
          </a:xfrm>
          <a:prstGeom prst="rect">
            <a:avLst/>
          </a:prstGeom>
          <a:noFill/>
          <a:ln w="9525">
            <a:solidFill>
              <a:schemeClr val="tx1"/>
            </a:solidFill>
            <a:miter lim="800000"/>
            <a:headEnd/>
            <a:tailEnd/>
          </a:ln>
        </p:spPr>
      </p:pic>
      <p:pic>
        <p:nvPicPr>
          <p:cNvPr id="7" name="Picture 6" descr="C:\Users\HP 250 G5\Downloads\cnn pic.PNG"/>
          <p:cNvPicPr/>
          <p:nvPr/>
        </p:nvPicPr>
        <p:blipFill>
          <a:blip r:embed="rId3"/>
          <a:srcRect/>
          <a:stretch>
            <a:fillRect/>
          </a:stretch>
        </p:blipFill>
        <p:spPr bwMode="auto">
          <a:xfrm>
            <a:off x="6456680" y="3181928"/>
            <a:ext cx="5735320" cy="3171470"/>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38579204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3600" dirty="0" smtClean="0"/>
              <a:t>ROLE/CONTRIBUTIONS OF TEAM MEMBERS</a:t>
            </a:r>
            <a:endParaRPr lang="en-IN" sz="3600" dirty="0"/>
          </a:p>
        </p:txBody>
      </p:sp>
      <p:sp>
        <p:nvSpPr>
          <p:cNvPr id="4" name="TextBox 3"/>
          <p:cNvSpPr txBox="1"/>
          <p:nvPr/>
        </p:nvSpPr>
        <p:spPr>
          <a:xfrm>
            <a:off x="443369" y="1972491"/>
            <a:ext cx="9810206" cy="4062651"/>
          </a:xfrm>
          <a:prstGeom prst="rect">
            <a:avLst/>
          </a:prstGeom>
          <a:noFill/>
        </p:spPr>
        <p:txBody>
          <a:bodyPr wrap="square" rtlCol="0">
            <a:spAutoFit/>
          </a:bodyPr>
          <a:lstStyle/>
          <a:p>
            <a:pPr marL="800100" lvl="1" indent="-342900">
              <a:buFont typeface="Arial" panose="020B0604020202020204" pitchFamily="34" charset="0"/>
              <a:buChar char="•"/>
            </a:pPr>
            <a:r>
              <a:rPr lang="en-US" sz="2000" b="1" dirty="0"/>
              <a:t>Anmol </a:t>
            </a:r>
            <a:r>
              <a:rPr lang="en-US" sz="2000" b="1" dirty="0" err="1"/>
              <a:t>Dhawan</a:t>
            </a:r>
            <a:r>
              <a:rPr lang="en-US" sz="2000" b="1" dirty="0"/>
              <a:t>: </a:t>
            </a:r>
            <a:r>
              <a:rPr lang="en-US" sz="2000" dirty="0"/>
              <a:t>Implementation and optimization of </a:t>
            </a:r>
            <a:r>
              <a:rPr lang="en-US" sz="2000" dirty="0" err="1"/>
              <a:t>opencv’s</a:t>
            </a:r>
            <a:r>
              <a:rPr lang="en-US" sz="2000" dirty="0"/>
              <a:t> object detection and tracking algorithm, Image processing and to build the system for realizing drawing by moving fingers in air</a:t>
            </a:r>
            <a:r>
              <a:rPr lang="en-US" sz="2000" dirty="0" smtClean="0"/>
              <a:t>.</a:t>
            </a:r>
          </a:p>
          <a:p>
            <a:pPr lvl="1"/>
            <a:endParaRPr lang="en-IN" sz="2000" dirty="0"/>
          </a:p>
          <a:p>
            <a:pPr marL="800100" lvl="1" indent="-342900">
              <a:buFont typeface="Arial" panose="020B0604020202020204" pitchFamily="34" charset="0"/>
              <a:buChar char="•"/>
            </a:pPr>
            <a:r>
              <a:rPr lang="en-US" sz="2000" b="1" dirty="0"/>
              <a:t>Ankit Sinha: </a:t>
            </a:r>
            <a:r>
              <a:rPr lang="en-US" sz="2000" dirty="0"/>
              <a:t>Selection, optimization, training and testing of Deep Learning models to recognize alphabet/digit correctly</a:t>
            </a:r>
            <a:r>
              <a:rPr lang="en-US" sz="2000" dirty="0" smtClean="0"/>
              <a:t>.</a:t>
            </a:r>
          </a:p>
          <a:p>
            <a:pPr marL="800100" lvl="1" indent="-342900">
              <a:buFont typeface="Arial" panose="020B0604020202020204" pitchFamily="34" charset="0"/>
              <a:buChar char="•"/>
            </a:pPr>
            <a:endParaRPr lang="en-IN" sz="2000" dirty="0"/>
          </a:p>
          <a:p>
            <a:pPr marL="800100" lvl="1" indent="-342900">
              <a:buFont typeface="Arial" panose="020B0604020202020204" pitchFamily="34" charset="0"/>
              <a:buChar char="•"/>
            </a:pPr>
            <a:r>
              <a:rPr lang="en-US" sz="2000" b="1" dirty="0" err="1"/>
              <a:t>Ankur</a:t>
            </a:r>
            <a:r>
              <a:rPr lang="en-US" sz="2000" b="1" dirty="0"/>
              <a:t> Sharma: </a:t>
            </a:r>
            <a:r>
              <a:rPr lang="en-US" sz="2000" dirty="0"/>
              <a:t>Web app designing, interfacing frontend and backend and maintaining user base of our website</a:t>
            </a:r>
            <a:r>
              <a:rPr lang="en-US" sz="2000" dirty="0" smtClean="0"/>
              <a:t>.</a:t>
            </a:r>
          </a:p>
          <a:p>
            <a:pPr marL="800100" lvl="1" indent="-342900">
              <a:buFont typeface="Arial" panose="020B0604020202020204" pitchFamily="34" charset="0"/>
              <a:buChar char="•"/>
            </a:pPr>
            <a:endParaRPr lang="en-IN" sz="2000" dirty="0"/>
          </a:p>
          <a:p>
            <a:pPr marL="800100" lvl="1" indent="-342900">
              <a:buFont typeface="Arial" panose="020B0604020202020204" pitchFamily="34" charset="0"/>
              <a:buChar char="•"/>
            </a:pPr>
            <a:r>
              <a:rPr lang="en-US" sz="2000" b="1" dirty="0" err="1"/>
              <a:t>Ankush</a:t>
            </a:r>
            <a:r>
              <a:rPr lang="en-US" sz="2000" b="1" dirty="0"/>
              <a:t> </a:t>
            </a:r>
            <a:r>
              <a:rPr lang="en-US" sz="2000" b="1" dirty="0" err="1"/>
              <a:t>Karara</a:t>
            </a:r>
            <a:r>
              <a:rPr lang="en-US" sz="2000" b="1" dirty="0"/>
              <a:t>: </a:t>
            </a:r>
            <a:r>
              <a:rPr lang="en-US" sz="2000" dirty="0"/>
              <a:t>Web app designing and making the website interactive by designing questions for the user.</a:t>
            </a:r>
            <a:endParaRPr lang="en-IN" sz="2000" dirty="0"/>
          </a:p>
          <a:p>
            <a:endParaRPr lang="en-IN" dirty="0"/>
          </a:p>
        </p:txBody>
      </p:sp>
    </p:spTree>
    <p:extLst>
      <p:ext uri="{BB962C8B-B14F-4D97-AF65-F5344CB8AC3E}">
        <p14:creationId xmlns:p14="http://schemas.microsoft.com/office/powerpoint/2010/main" val="16228296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CURRENT PROGRESS</a:t>
            </a:r>
            <a:endParaRPr lang="en-IN" dirty="0"/>
          </a:p>
        </p:txBody>
      </p:sp>
      <p:sp>
        <p:nvSpPr>
          <p:cNvPr id="4" name="Rectangle 3"/>
          <p:cNvSpPr/>
          <p:nvPr/>
        </p:nvSpPr>
        <p:spPr>
          <a:xfrm>
            <a:off x="539929" y="1718493"/>
            <a:ext cx="9622973" cy="1938992"/>
          </a:xfrm>
          <a:prstGeom prst="rect">
            <a:avLst/>
          </a:prstGeom>
        </p:spPr>
        <p:txBody>
          <a:bodyPr wrap="square">
            <a:spAutoFit/>
          </a:bodyPr>
          <a:lstStyle/>
          <a:p>
            <a:pPr lvl="0"/>
            <a:r>
              <a:rPr lang="en-US" sz="2400" dirty="0" smtClean="0"/>
              <a:t>The following objectives have been achieved successfully:</a:t>
            </a:r>
          </a:p>
          <a:p>
            <a:pPr marL="285750" lvl="0" indent="-285750">
              <a:buFont typeface="Arial" panose="020B0604020202020204" pitchFamily="34" charset="0"/>
              <a:buChar char="•"/>
            </a:pPr>
            <a:r>
              <a:rPr lang="en-US" sz="2400" dirty="0" smtClean="0"/>
              <a:t>The </a:t>
            </a:r>
            <a:r>
              <a:rPr lang="en-US" sz="2400" dirty="0"/>
              <a:t>sensor that is camera should be configured properly with the object held by user.</a:t>
            </a:r>
            <a:endParaRPr lang="en-IN" sz="2400" dirty="0"/>
          </a:p>
          <a:p>
            <a:pPr marL="285750" lvl="0" indent="-285750">
              <a:buFont typeface="Arial" panose="020B0604020202020204" pitchFamily="34" charset="0"/>
              <a:buChar char="•"/>
            </a:pPr>
            <a:r>
              <a:rPr lang="en-US" sz="2400" dirty="0"/>
              <a:t>The delay between the object motion and tracking on screen should be minimum.</a:t>
            </a:r>
          </a:p>
        </p:txBody>
      </p:sp>
      <p:pic>
        <p:nvPicPr>
          <p:cNvPr id="5" name="Picture 4"/>
          <p:cNvPicPr>
            <a:picLocks noChangeAspect="1"/>
          </p:cNvPicPr>
          <p:nvPr/>
        </p:nvPicPr>
        <p:blipFill>
          <a:blip r:embed="rId2"/>
          <a:stretch>
            <a:fillRect/>
          </a:stretch>
        </p:blipFill>
        <p:spPr>
          <a:xfrm>
            <a:off x="3084596" y="3798104"/>
            <a:ext cx="5944430" cy="2762636"/>
          </a:xfrm>
          <a:prstGeom prst="rect">
            <a:avLst/>
          </a:prstGeom>
        </p:spPr>
      </p:pic>
    </p:spTree>
    <p:extLst>
      <p:ext uri="{BB962C8B-B14F-4D97-AF65-F5344CB8AC3E}">
        <p14:creationId xmlns:p14="http://schemas.microsoft.com/office/powerpoint/2010/main" val="27913674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Future work </a:t>
            </a:r>
            <a:r>
              <a:rPr lang="en-IN" dirty="0" smtClean="0"/>
              <a:t>plan</a:t>
            </a:r>
            <a:endParaRPr lang="en-IN" dirty="0"/>
          </a:p>
        </p:txBody>
      </p:sp>
      <p:sp>
        <p:nvSpPr>
          <p:cNvPr id="4" name="TextBox 3"/>
          <p:cNvSpPr txBox="1"/>
          <p:nvPr/>
        </p:nvSpPr>
        <p:spPr>
          <a:xfrm>
            <a:off x="862149" y="1567543"/>
            <a:ext cx="9888582" cy="5232202"/>
          </a:xfrm>
          <a:prstGeom prst="rect">
            <a:avLst/>
          </a:prstGeom>
          <a:noFill/>
        </p:spPr>
        <p:txBody>
          <a:bodyPr wrap="square" rtlCol="0">
            <a:spAutoFit/>
          </a:bodyPr>
          <a:lstStyle/>
          <a:p>
            <a:r>
              <a:rPr lang="en-IN" sz="2000" dirty="0"/>
              <a:t> </a:t>
            </a:r>
            <a:r>
              <a:rPr lang="en-IN" sz="2000" b="1" dirty="0" smtClean="0"/>
              <a:t>Experimentation: </a:t>
            </a:r>
          </a:p>
          <a:p>
            <a:pPr marL="285750" indent="-285750">
              <a:buFont typeface="Arial" panose="020B0604020202020204" pitchFamily="34" charset="0"/>
              <a:buChar char="•"/>
            </a:pPr>
            <a:r>
              <a:rPr lang="en-IN" sz="2000" dirty="0" smtClean="0"/>
              <a:t>We will be going to do experimentation  with object being used to draw alphabets.</a:t>
            </a:r>
          </a:p>
          <a:p>
            <a:pPr marL="285750" indent="-285750">
              <a:buFont typeface="Arial" panose="020B0604020202020204" pitchFamily="34" charset="0"/>
              <a:buChar char="•"/>
            </a:pPr>
            <a:r>
              <a:rPr lang="en-IN" sz="2000" dirty="0" smtClean="0"/>
              <a:t>We will get the optimized size and shape of it. </a:t>
            </a:r>
          </a:p>
          <a:p>
            <a:pPr marL="285750" indent="-285750">
              <a:buFont typeface="Arial" panose="020B0604020202020204" pitchFamily="34" charset="0"/>
              <a:buChar char="•"/>
            </a:pPr>
            <a:r>
              <a:rPr lang="en-IN" sz="2000" dirty="0" smtClean="0"/>
              <a:t>We are thinking to design a digital pen which can be used for making patterns(air gestures).</a:t>
            </a:r>
          </a:p>
          <a:p>
            <a:endParaRPr lang="en-IN" sz="2000" dirty="0"/>
          </a:p>
          <a:p>
            <a:r>
              <a:rPr lang="en-IN" sz="2000" b="1" dirty="0" smtClean="0"/>
              <a:t>Displaying output: </a:t>
            </a:r>
          </a:p>
          <a:p>
            <a:pPr marL="285750" indent="-285750">
              <a:buFont typeface="Arial" panose="020B0604020202020204" pitchFamily="34" charset="0"/>
              <a:buChar char="•"/>
            </a:pPr>
            <a:r>
              <a:rPr lang="en-IN" sz="2000" dirty="0" smtClean="0"/>
              <a:t>We are going to work for displaying the output in form of audio and pictures after being successfully recognized.</a:t>
            </a:r>
          </a:p>
          <a:p>
            <a:pPr marL="285750" indent="-285750">
              <a:buFont typeface="Arial" panose="020B0604020202020204" pitchFamily="34" charset="0"/>
              <a:buChar char="•"/>
            </a:pPr>
            <a:endParaRPr lang="en-IN" sz="2000" dirty="0"/>
          </a:p>
          <a:p>
            <a:r>
              <a:rPr lang="en-IN" sz="2000" b="1" dirty="0" smtClean="0"/>
              <a:t>User Interface:</a:t>
            </a:r>
          </a:p>
          <a:p>
            <a:pPr marL="285750" indent="-285750">
              <a:buFont typeface="Arial" panose="020B0604020202020204" pitchFamily="34" charset="0"/>
              <a:buChar char="•"/>
            </a:pPr>
            <a:r>
              <a:rPr lang="en-IN" sz="2000" dirty="0" smtClean="0"/>
              <a:t>User interface will be designed with the help of Python and web development.</a:t>
            </a:r>
          </a:p>
          <a:p>
            <a:endParaRPr lang="en-IN" dirty="0" smtClean="0"/>
          </a:p>
          <a:p>
            <a:r>
              <a:rPr lang="en-IN" dirty="0" smtClean="0"/>
              <a:t>  </a:t>
            </a:r>
          </a:p>
          <a:p>
            <a:endParaRPr lang="en-IN" dirty="0"/>
          </a:p>
        </p:txBody>
      </p:sp>
    </p:spTree>
    <p:extLst>
      <p:ext uri="{BB962C8B-B14F-4D97-AF65-F5344CB8AC3E}">
        <p14:creationId xmlns:p14="http://schemas.microsoft.com/office/powerpoint/2010/main" val="11753933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40064" y="2756263"/>
            <a:ext cx="8825658" cy="1315724"/>
          </a:xfrm>
        </p:spPr>
        <p:txBody>
          <a:bodyPr/>
          <a:lstStyle/>
          <a:p>
            <a:r>
              <a:rPr lang="en-IN" sz="8000" dirty="0" smtClean="0"/>
              <a:t>Thank You!!</a:t>
            </a:r>
            <a:endParaRPr lang="en-IN" sz="8000" dirty="0"/>
          </a:p>
        </p:txBody>
      </p:sp>
    </p:spTree>
    <p:extLst>
      <p:ext uri="{BB962C8B-B14F-4D97-AF65-F5344CB8AC3E}">
        <p14:creationId xmlns:p14="http://schemas.microsoft.com/office/powerpoint/2010/main" val="27191728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PROBLEM DEFINITION</a:t>
            </a:r>
            <a:endParaRPr lang="en-IN" dirty="0"/>
          </a:p>
        </p:txBody>
      </p:sp>
      <p:sp>
        <p:nvSpPr>
          <p:cNvPr id="4" name="TextBox 3"/>
          <p:cNvSpPr txBox="1"/>
          <p:nvPr/>
        </p:nvSpPr>
        <p:spPr>
          <a:xfrm>
            <a:off x="914400" y="1853248"/>
            <a:ext cx="9392194" cy="3785652"/>
          </a:xfrm>
          <a:prstGeom prst="rect">
            <a:avLst/>
          </a:prstGeom>
          <a:noFill/>
        </p:spPr>
        <p:txBody>
          <a:bodyPr wrap="square" rtlCol="0">
            <a:spAutoFit/>
          </a:bodyPr>
          <a:lstStyle/>
          <a:p>
            <a:pPr marL="285750" indent="-285750">
              <a:buFont typeface="Arial" panose="020B0604020202020204" pitchFamily="34" charset="0"/>
              <a:buChar char="•"/>
            </a:pPr>
            <a:r>
              <a:rPr lang="en-IN" sz="2400" dirty="0" smtClean="0"/>
              <a:t>We want to increase the technological use in the learning process of a child. So, we want to take the concept of interactive learning at higher level and involve it in the fundamental process of learning.</a:t>
            </a:r>
          </a:p>
          <a:p>
            <a:pPr marL="285750" indent="-285750">
              <a:buFont typeface="Arial" panose="020B0604020202020204" pitchFamily="34" charset="0"/>
              <a:buChar char="•"/>
            </a:pPr>
            <a:endParaRPr lang="en-IN" sz="2400" dirty="0" smtClean="0"/>
          </a:p>
          <a:p>
            <a:pPr marL="285750" indent="-285750">
              <a:buFont typeface="Arial" panose="020B0604020202020204" pitchFamily="34" charset="0"/>
              <a:buChar char="•"/>
            </a:pPr>
            <a:r>
              <a:rPr lang="en-IN" sz="2400" dirty="0" smtClean="0"/>
              <a:t>The traditional method of learning is not so much fascinating and interactive and it is very time consuming.</a:t>
            </a:r>
          </a:p>
          <a:p>
            <a:pPr marL="285750" indent="-285750">
              <a:buFont typeface="Arial" panose="020B0604020202020204" pitchFamily="34" charset="0"/>
              <a:buChar char="•"/>
            </a:pPr>
            <a:endParaRPr lang="en-IN" sz="2400" dirty="0" smtClean="0"/>
          </a:p>
          <a:p>
            <a:pPr marL="285750" indent="-285750">
              <a:buFont typeface="Arial" panose="020B0604020202020204" pitchFamily="34" charset="0"/>
              <a:buChar char="•"/>
            </a:pPr>
            <a:r>
              <a:rPr lang="en-IN" sz="2400" dirty="0" smtClean="0"/>
              <a:t>Learning combined with fun and interaction will decrease the learning time by using computer vision methods.</a:t>
            </a:r>
            <a:endParaRPr lang="en-IN" sz="2400" dirty="0"/>
          </a:p>
        </p:txBody>
      </p:sp>
    </p:spTree>
    <p:extLst>
      <p:ext uri="{BB962C8B-B14F-4D97-AF65-F5344CB8AC3E}">
        <p14:creationId xmlns:p14="http://schemas.microsoft.com/office/powerpoint/2010/main" val="10364017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PROJECT SCOPE</a:t>
            </a:r>
            <a:endParaRPr lang="en-IN" dirty="0"/>
          </a:p>
        </p:txBody>
      </p:sp>
      <p:sp>
        <p:nvSpPr>
          <p:cNvPr id="6" name="TextBox 5"/>
          <p:cNvSpPr txBox="1"/>
          <p:nvPr/>
        </p:nvSpPr>
        <p:spPr>
          <a:xfrm>
            <a:off x="862148" y="1853248"/>
            <a:ext cx="10136777" cy="3108543"/>
          </a:xfrm>
          <a:prstGeom prst="rect">
            <a:avLst/>
          </a:prstGeom>
          <a:noFill/>
        </p:spPr>
        <p:txBody>
          <a:bodyPr wrap="square" rtlCol="0">
            <a:spAutoFit/>
          </a:bodyPr>
          <a:lstStyle/>
          <a:p>
            <a:pPr marL="285750" indent="-285750">
              <a:buFont typeface="Arial" panose="020B0604020202020204" pitchFamily="34" charset="0"/>
              <a:buChar char="•"/>
            </a:pPr>
            <a:r>
              <a:rPr lang="en-IN" sz="2800" dirty="0"/>
              <a:t>Our project mainly evolves around the effective learning of </a:t>
            </a:r>
            <a:r>
              <a:rPr lang="en-IN" sz="2800" dirty="0" smtClean="0"/>
              <a:t>fundamentals (English alphabets, digits etc.) </a:t>
            </a:r>
            <a:r>
              <a:rPr lang="en-IN" sz="2800" dirty="0"/>
              <a:t>writing for children in a smart way using finger </a:t>
            </a:r>
            <a:r>
              <a:rPr lang="en-IN" sz="2800" dirty="0" smtClean="0"/>
              <a:t>gestures (by moving finger in air).</a:t>
            </a:r>
            <a:endParaRPr lang="en-IN" sz="2800" dirty="0"/>
          </a:p>
          <a:p>
            <a:endParaRPr lang="en-IN" sz="2800" dirty="0"/>
          </a:p>
          <a:p>
            <a:pPr marL="285750" indent="-285750">
              <a:buFont typeface="Arial" panose="020B0604020202020204" pitchFamily="34" charset="0"/>
              <a:buChar char="•"/>
            </a:pPr>
            <a:r>
              <a:rPr lang="en-IN" sz="2800" dirty="0"/>
              <a:t>This is futuristic way of learning which would help children to inculcate the habit of interactive </a:t>
            </a:r>
            <a:r>
              <a:rPr lang="en-IN" sz="2800" dirty="0" smtClean="0"/>
              <a:t>learning.</a:t>
            </a:r>
            <a:endParaRPr lang="en-IN" sz="2800" dirty="0"/>
          </a:p>
        </p:txBody>
      </p:sp>
    </p:spTree>
    <p:extLst>
      <p:ext uri="{BB962C8B-B14F-4D97-AF65-F5344CB8AC3E}">
        <p14:creationId xmlns:p14="http://schemas.microsoft.com/office/powerpoint/2010/main" val="14924592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OBJECTIVES</a:t>
            </a:r>
            <a:endParaRPr lang="en-IN" dirty="0"/>
          </a:p>
        </p:txBody>
      </p:sp>
      <p:sp>
        <p:nvSpPr>
          <p:cNvPr id="6" name="TextBox 5"/>
          <p:cNvSpPr txBox="1"/>
          <p:nvPr/>
        </p:nvSpPr>
        <p:spPr>
          <a:xfrm>
            <a:off x="1058091" y="1658983"/>
            <a:ext cx="9653452" cy="5078313"/>
          </a:xfrm>
          <a:prstGeom prst="rect">
            <a:avLst/>
          </a:prstGeom>
          <a:noFill/>
        </p:spPr>
        <p:txBody>
          <a:bodyPr wrap="square" rtlCol="0">
            <a:spAutoFit/>
          </a:bodyPr>
          <a:lstStyle/>
          <a:p>
            <a:pPr marL="285750" lvl="0" indent="-285750">
              <a:buFont typeface="Arial" panose="020B0604020202020204" pitchFamily="34" charset="0"/>
              <a:buChar char="•"/>
            </a:pPr>
            <a:r>
              <a:rPr lang="en-US" sz="2400" dirty="0"/>
              <a:t>The sensor that is camera should be configured properly with the object held by user</a:t>
            </a:r>
            <a:r>
              <a:rPr lang="en-US" sz="2400" dirty="0" smtClean="0"/>
              <a:t>.</a:t>
            </a:r>
          </a:p>
          <a:p>
            <a:pPr marL="285750" lvl="0" indent="-285750">
              <a:buFont typeface="Arial" panose="020B0604020202020204" pitchFamily="34" charset="0"/>
              <a:buChar char="•"/>
            </a:pPr>
            <a:endParaRPr lang="en-IN" sz="2400" dirty="0"/>
          </a:p>
          <a:p>
            <a:pPr marL="285750" lvl="0" indent="-285750">
              <a:buFont typeface="Arial" panose="020B0604020202020204" pitchFamily="34" charset="0"/>
              <a:buChar char="•"/>
            </a:pPr>
            <a:r>
              <a:rPr lang="en-US" sz="2400" dirty="0" smtClean="0"/>
              <a:t>The </a:t>
            </a:r>
            <a:r>
              <a:rPr lang="en-US" sz="2400" dirty="0"/>
              <a:t>delay between the object motion and tracking on screen should be minimum</a:t>
            </a:r>
            <a:r>
              <a:rPr lang="en-US" sz="2400" dirty="0" smtClean="0"/>
              <a:t>.</a:t>
            </a:r>
          </a:p>
          <a:p>
            <a:pPr marL="285750" lvl="0" indent="-285750">
              <a:buFont typeface="Arial" panose="020B0604020202020204" pitchFamily="34" charset="0"/>
              <a:buChar char="•"/>
            </a:pPr>
            <a:endParaRPr lang="en-US" sz="2400" dirty="0" smtClean="0"/>
          </a:p>
          <a:p>
            <a:pPr marL="285750" indent="-285750">
              <a:buFont typeface="Arial" panose="020B0604020202020204" pitchFamily="34" charset="0"/>
              <a:buChar char="•"/>
            </a:pPr>
            <a:r>
              <a:rPr lang="en-US" sz="2400" dirty="0" smtClean="0"/>
              <a:t>The letter/digit tracked by user should be displayed on screen correctly.</a:t>
            </a:r>
          </a:p>
          <a:p>
            <a:pPr marL="285750" indent="-285750">
              <a:buFont typeface="Arial" panose="020B0604020202020204" pitchFamily="34" charset="0"/>
              <a:buChar char="•"/>
            </a:pPr>
            <a:endParaRPr lang="en-IN" sz="2400" dirty="0" smtClean="0"/>
          </a:p>
          <a:p>
            <a:pPr marL="285750" lvl="0" indent="-285750">
              <a:buFont typeface="Arial" panose="020B0604020202020204" pitchFamily="34" charset="0"/>
              <a:buChar char="•"/>
            </a:pPr>
            <a:r>
              <a:rPr lang="en-US" sz="2400" dirty="0" smtClean="0"/>
              <a:t>Corresponding </a:t>
            </a:r>
            <a:r>
              <a:rPr lang="en-US" sz="2400" dirty="0"/>
              <a:t>output in form of audio and images will be </a:t>
            </a:r>
            <a:r>
              <a:rPr lang="en-US" sz="2400" dirty="0" smtClean="0"/>
              <a:t>displayed after recognition.</a:t>
            </a:r>
            <a:endParaRPr lang="en-IN" sz="2400" dirty="0"/>
          </a:p>
          <a:p>
            <a:r>
              <a:rPr lang="en-US" sz="2400" dirty="0"/>
              <a:t> </a:t>
            </a:r>
            <a:endParaRPr lang="en-IN" sz="2400" dirty="0"/>
          </a:p>
          <a:p>
            <a:r>
              <a:rPr lang="en-US" dirty="0"/>
              <a:t> </a:t>
            </a:r>
            <a:endParaRPr lang="en-IN" dirty="0"/>
          </a:p>
          <a:p>
            <a:endParaRPr lang="en-IN" dirty="0"/>
          </a:p>
        </p:txBody>
      </p:sp>
    </p:spTree>
    <p:extLst>
      <p:ext uri="{BB962C8B-B14F-4D97-AF65-F5344CB8AC3E}">
        <p14:creationId xmlns:p14="http://schemas.microsoft.com/office/powerpoint/2010/main" val="32338723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PROJECT ANALYSIS AND DESIGN</a:t>
            </a:r>
            <a:endParaRPr lang="en-IN" dirty="0"/>
          </a:p>
        </p:txBody>
      </p:sp>
      <p:sp>
        <p:nvSpPr>
          <p:cNvPr id="6" name="TextBox 5"/>
          <p:cNvSpPr txBox="1"/>
          <p:nvPr/>
        </p:nvSpPr>
        <p:spPr>
          <a:xfrm>
            <a:off x="1136469" y="1619794"/>
            <a:ext cx="9235440" cy="2585323"/>
          </a:xfrm>
          <a:prstGeom prst="rect">
            <a:avLst/>
          </a:prstGeom>
          <a:noFill/>
        </p:spPr>
        <p:txBody>
          <a:bodyPr wrap="square" rtlCol="0">
            <a:spAutoFit/>
          </a:bodyPr>
          <a:lstStyle/>
          <a:p>
            <a:r>
              <a:rPr lang="en-US" dirty="0"/>
              <a:t>This project mainly uses the following uses the following concepts:</a:t>
            </a:r>
            <a:endParaRPr lang="en-IN" dirty="0"/>
          </a:p>
          <a:p>
            <a:r>
              <a:rPr lang="en-US" dirty="0"/>
              <a:t> </a:t>
            </a:r>
            <a:endParaRPr lang="en-IN" dirty="0"/>
          </a:p>
          <a:p>
            <a:pPr marL="285750" lvl="0" indent="-285750">
              <a:buFont typeface="Arial" panose="020B0604020202020204" pitchFamily="34" charset="0"/>
              <a:buChar char="•"/>
            </a:pPr>
            <a:r>
              <a:rPr lang="en-US" b="1" dirty="0"/>
              <a:t>Object detection </a:t>
            </a:r>
            <a:r>
              <a:rPr lang="en-US" b="1" dirty="0" smtClean="0"/>
              <a:t>and tracking: </a:t>
            </a:r>
            <a:r>
              <a:rPr lang="en-IN" dirty="0"/>
              <a:t>Object tracking based techniques is the most popular choice to detect stationary foreground objects because they work reasonably well when the camera is stationary and the change in ambient lighting is gradual, and they also represent the most popular choice to separate foreground objects from the current frame. </a:t>
            </a:r>
            <a:endParaRPr lang="en-US" b="1" dirty="0" smtClean="0"/>
          </a:p>
          <a:p>
            <a:pPr lvl="0"/>
            <a:endParaRPr lang="en-US" dirty="0"/>
          </a:p>
          <a:p>
            <a:pPr lvl="0"/>
            <a:endParaRPr lang="en-IN" dirty="0"/>
          </a:p>
        </p:txBody>
      </p:sp>
      <p:pic>
        <p:nvPicPr>
          <p:cNvPr id="7" name="Picture 6"/>
          <p:cNvPicPr/>
          <p:nvPr/>
        </p:nvPicPr>
        <p:blipFill>
          <a:blip r:embed="rId2"/>
          <a:srcRect t="4610" b="8450"/>
          <a:stretch>
            <a:fillRect/>
          </a:stretch>
        </p:blipFill>
        <p:spPr bwMode="auto">
          <a:xfrm>
            <a:off x="3539674" y="3980724"/>
            <a:ext cx="4284977" cy="2433139"/>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33440882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09897" y="692331"/>
            <a:ext cx="9235440" cy="2954655"/>
          </a:xfrm>
          <a:prstGeom prst="rect">
            <a:avLst/>
          </a:prstGeom>
          <a:noFill/>
        </p:spPr>
        <p:txBody>
          <a:bodyPr wrap="square" rtlCol="0">
            <a:spAutoFit/>
          </a:bodyPr>
          <a:lstStyle/>
          <a:p>
            <a:r>
              <a:rPr lang="en-IN" sz="2400" dirty="0" smtClean="0"/>
              <a:t>CONTD..</a:t>
            </a:r>
          </a:p>
          <a:p>
            <a:endParaRPr lang="en-IN" dirty="0"/>
          </a:p>
          <a:p>
            <a:pPr marL="285750" indent="-285750">
              <a:buFont typeface="Arial" panose="020B0604020202020204" pitchFamily="34" charset="0"/>
              <a:buChar char="•"/>
            </a:pPr>
            <a:r>
              <a:rPr lang="en-IN" b="1" dirty="0"/>
              <a:t>Image </a:t>
            </a:r>
            <a:r>
              <a:rPr lang="en-IN" b="1" dirty="0" smtClean="0"/>
              <a:t>Processing: </a:t>
            </a:r>
            <a:r>
              <a:rPr lang="en-IN" dirty="0" smtClean="0"/>
              <a:t>It is used to filter out the noises in the frame from the webcam and extract  information from the frame regarding object.</a:t>
            </a:r>
          </a:p>
          <a:p>
            <a:pPr marL="285750" indent="-285750">
              <a:buFont typeface="Arial" panose="020B0604020202020204" pitchFamily="34" charset="0"/>
              <a:buChar char="•"/>
            </a:pPr>
            <a:endParaRPr lang="en-IN" dirty="0" smtClean="0"/>
          </a:p>
          <a:p>
            <a:pPr marL="285750" indent="-285750">
              <a:buFont typeface="Arial" panose="020B0604020202020204" pitchFamily="34" charset="0"/>
              <a:buChar char="•"/>
            </a:pPr>
            <a:r>
              <a:rPr lang="en-IN" b="1" dirty="0"/>
              <a:t>Deep Learning: </a:t>
            </a:r>
            <a:r>
              <a:rPr lang="en-IN" dirty="0"/>
              <a:t>Optical Character Recognition (OCR) and Handwritten Character Recognition (HCR) has specific domain to apply. Various techniques have been proposed to for character recognition in handwriting recognition system</a:t>
            </a:r>
            <a:r>
              <a:rPr lang="en-IN" dirty="0" smtClean="0"/>
              <a:t>.</a:t>
            </a:r>
          </a:p>
          <a:p>
            <a:pPr marL="285750" indent="-285750">
              <a:buFont typeface="Arial" panose="020B0604020202020204" pitchFamily="34" charset="0"/>
              <a:buChar char="•"/>
            </a:pPr>
            <a:endParaRPr lang="en-IN" dirty="0"/>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2785109" y="3554653"/>
            <a:ext cx="4948101" cy="2219130"/>
          </a:xfrm>
          <a:prstGeom prst="rect">
            <a:avLst/>
          </a:prstGeom>
          <a:noFill/>
          <a:ln>
            <a:noFill/>
          </a:ln>
          <a:extLst/>
        </p:spPr>
      </p:pic>
    </p:spTree>
    <p:extLst>
      <p:ext uri="{BB962C8B-B14F-4D97-AF65-F5344CB8AC3E}">
        <p14:creationId xmlns:p14="http://schemas.microsoft.com/office/powerpoint/2010/main" val="24335406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05820"/>
          </a:xfrm>
        </p:spPr>
        <p:txBody>
          <a:bodyPr/>
          <a:lstStyle/>
          <a:p>
            <a:pPr algn="ctr"/>
            <a:r>
              <a:rPr lang="en-IN" dirty="0" smtClean="0"/>
              <a:t>UML DIAGRAMS</a:t>
            </a:r>
            <a:br>
              <a:rPr lang="en-IN" dirty="0" smtClean="0"/>
            </a:br>
            <a:r>
              <a:rPr lang="en-IN" dirty="0" smtClean="0"/>
              <a:t/>
            </a:r>
            <a:br>
              <a:rPr lang="en-IN" dirty="0" smtClean="0"/>
            </a:br>
            <a:r>
              <a:rPr lang="en-IN" dirty="0"/>
              <a:t/>
            </a:r>
            <a:br>
              <a:rPr lang="en-IN" dirty="0"/>
            </a:br>
            <a:endParaRPr lang="en-IN" dirty="0"/>
          </a:p>
        </p:txBody>
      </p:sp>
      <p:pic>
        <p:nvPicPr>
          <p:cNvPr id="4" name="Picture 3" descr="C:\Users\HP 250 G5\Desktop\Documentation\2ndMentorEvalDocs\UseCase.png.jpg"/>
          <p:cNvPicPr/>
          <p:nvPr/>
        </p:nvPicPr>
        <p:blipFill>
          <a:blip r:embed="rId2"/>
          <a:srcRect/>
          <a:stretch>
            <a:fillRect/>
          </a:stretch>
        </p:blipFill>
        <p:spPr bwMode="auto">
          <a:xfrm>
            <a:off x="1223874" y="1884908"/>
            <a:ext cx="4210275" cy="4267698"/>
          </a:xfrm>
          <a:prstGeom prst="rect">
            <a:avLst/>
          </a:prstGeom>
          <a:noFill/>
          <a:ln w="9525">
            <a:solidFill>
              <a:schemeClr val="tx1"/>
            </a:solidFill>
            <a:miter lim="800000"/>
            <a:headEnd/>
            <a:tailEnd/>
          </a:ln>
        </p:spPr>
      </p:pic>
      <p:sp>
        <p:nvSpPr>
          <p:cNvPr id="7" name="TextBox 6"/>
          <p:cNvSpPr txBox="1"/>
          <p:nvPr/>
        </p:nvSpPr>
        <p:spPr>
          <a:xfrm>
            <a:off x="1959429" y="1384805"/>
            <a:ext cx="2521131" cy="369332"/>
          </a:xfrm>
          <a:prstGeom prst="rect">
            <a:avLst/>
          </a:prstGeom>
          <a:noFill/>
        </p:spPr>
        <p:txBody>
          <a:bodyPr wrap="square" rtlCol="0">
            <a:spAutoFit/>
          </a:bodyPr>
          <a:lstStyle/>
          <a:p>
            <a:r>
              <a:rPr lang="en-IN" dirty="0" smtClean="0"/>
              <a:t>USE CASE DIAGRAM:</a:t>
            </a:r>
            <a:endParaRPr lang="en-IN" dirty="0"/>
          </a:p>
        </p:txBody>
      </p:sp>
      <p:pic>
        <p:nvPicPr>
          <p:cNvPr id="8" name="Picture 7"/>
          <p:cNvPicPr/>
          <p:nvPr/>
        </p:nvPicPr>
        <p:blipFill>
          <a:blip r:embed="rId3"/>
          <a:srcRect/>
          <a:stretch>
            <a:fillRect/>
          </a:stretch>
        </p:blipFill>
        <p:spPr bwMode="auto">
          <a:xfrm>
            <a:off x="6172743" y="1884907"/>
            <a:ext cx="4434297" cy="4267699"/>
          </a:xfrm>
          <a:prstGeom prst="rect">
            <a:avLst/>
          </a:prstGeom>
          <a:noFill/>
          <a:ln w="9525">
            <a:solidFill>
              <a:schemeClr val="tx1"/>
            </a:solidFill>
            <a:miter lim="800000"/>
            <a:headEnd/>
            <a:tailEnd/>
          </a:ln>
        </p:spPr>
      </p:pic>
      <p:sp>
        <p:nvSpPr>
          <p:cNvPr id="9" name="TextBox 8"/>
          <p:cNvSpPr txBox="1"/>
          <p:nvPr/>
        </p:nvSpPr>
        <p:spPr>
          <a:xfrm>
            <a:off x="6296297" y="1437056"/>
            <a:ext cx="4310743" cy="369332"/>
          </a:xfrm>
          <a:prstGeom prst="rect">
            <a:avLst/>
          </a:prstGeom>
          <a:noFill/>
        </p:spPr>
        <p:txBody>
          <a:bodyPr wrap="square" rtlCol="0">
            <a:spAutoFit/>
          </a:bodyPr>
          <a:lstStyle/>
          <a:p>
            <a:r>
              <a:rPr lang="en-IN" dirty="0" smtClean="0"/>
              <a:t>                ACTIVITY DIAGRAM:</a:t>
            </a:r>
            <a:endParaRPr lang="en-IN" dirty="0"/>
          </a:p>
        </p:txBody>
      </p:sp>
    </p:spTree>
    <p:extLst>
      <p:ext uri="{BB962C8B-B14F-4D97-AF65-F5344CB8AC3E}">
        <p14:creationId xmlns:p14="http://schemas.microsoft.com/office/powerpoint/2010/main" val="21752705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021707"/>
          </a:xfrm>
        </p:spPr>
        <p:txBody>
          <a:bodyPr/>
          <a:lstStyle/>
          <a:p>
            <a:pPr algn="ctr"/>
            <a:r>
              <a:rPr lang="en-IN" dirty="0" smtClean="0"/>
              <a:t>DETAILED DESIGN</a:t>
            </a:r>
            <a:br>
              <a:rPr lang="en-IN" dirty="0" smtClean="0"/>
            </a:br>
            <a:r>
              <a:rPr lang="en-IN" dirty="0"/>
              <a:t/>
            </a:r>
            <a:br>
              <a:rPr lang="en-IN" dirty="0"/>
            </a:br>
            <a:endParaRPr lang="en-IN" dirty="0"/>
          </a:p>
        </p:txBody>
      </p:sp>
      <p:pic>
        <p:nvPicPr>
          <p:cNvPr id="3" name="Picture 2" descr="C:\Users\HP 250 G5\Desktop\Documentation\2ndMentorEvalDocs\Data Flow Design level1.PNG"/>
          <p:cNvPicPr/>
          <p:nvPr/>
        </p:nvPicPr>
        <p:blipFill>
          <a:blip r:embed="rId2"/>
          <a:srcRect/>
          <a:stretch>
            <a:fillRect/>
          </a:stretch>
        </p:blipFill>
        <p:spPr bwMode="auto">
          <a:xfrm>
            <a:off x="6347052" y="2338456"/>
            <a:ext cx="5422583" cy="3842158"/>
          </a:xfrm>
          <a:prstGeom prst="rect">
            <a:avLst/>
          </a:prstGeom>
          <a:noFill/>
          <a:ln w="9525">
            <a:solidFill>
              <a:schemeClr val="tx1"/>
            </a:solidFill>
            <a:miter lim="800000"/>
            <a:headEnd/>
            <a:tailEnd/>
          </a:ln>
        </p:spPr>
      </p:pic>
      <p:sp>
        <p:nvSpPr>
          <p:cNvPr id="4" name="TextBox 3"/>
          <p:cNvSpPr txBox="1"/>
          <p:nvPr/>
        </p:nvSpPr>
        <p:spPr>
          <a:xfrm>
            <a:off x="1194502" y="1884015"/>
            <a:ext cx="4911634" cy="369332"/>
          </a:xfrm>
          <a:prstGeom prst="rect">
            <a:avLst/>
          </a:prstGeom>
          <a:noFill/>
        </p:spPr>
        <p:txBody>
          <a:bodyPr wrap="square" rtlCol="0">
            <a:spAutoFit/>
          </a:bodyPr>
          <a:lstStyle/>
          <a:p>
            <a:r>
              <a:rPr lang="en-IN" dirty="0" smtClean="0"/>
              <a:t>                        DFD level 0</a:t>
            </a:r>
            <a:endParaRPr lang="en-IN" dirty="0"/>
          </a:p>
        </p:txBody>
      </p:sp>
      <p:sp>
        <p:nvSpPr>
          <p:cNvPr id="5" name="TextBox 4"/>
          <p:cNvSpPr txBox="1"/>
          <p:nvPr/>
        </p:nvSpPr>
        <p:spPr>
          <a:xfrm>
            <a:off x="834525" y="1202172"/>
            <a:ext cx="4873944" cy="400110"/>
          </a:xfrm>
          <a:prstGeom prst="rect">
            <a:avLst/>
          </a:prstGeom>
          <a:noFill/>
        </p:spPr>
        <p:txBody>
          <a:bodyPr wrap="square" rtlCol="0">
            <a:spAutoFit/>
          </a:bodyPr>
          <a:lstStyle/>
          <a:p>
            <a:r>
              <a:rPr lang="en-IN" sz="2000" b="1" dirty="0" smtClean="0"/>
              <a:t>DATA DESIGN</a:t>
            </a:r>
            <a:endParaRPr lang="en-IN" sz="2000" b="1" dirty="0"/>
          </a:p>
        </p:txBody>
      </p:sp>
      <p:pic>
        <p:nvPicPr>
          <p:cNvPr id="6" name="Picture 5" descr="C:\Users\HP 250 G5\Desktop\Documentation\2ndMentorEvalDocs\Data Flow Design level 0.PNG"/>
          <p:cNvPicPr/>
          <p:nvPr/>
        </p:nvPicPr>
        <p:blipFill>
          <a:blip r:embed="rId3"/>
          <a:srcRect/>
          <a:stretch>
            <a:fillRect/>
          </a:stretch>
        </p:blipFill>
        <p:spPr bwMode="auto">
          <a:xfrm>
            <a:off x="373991" y="2366804"/>
            <a:ext cx="5732145" cy="3813810"/>
          </a:xfrm>
          <a:prstGeom prst="rect">
            <a:avLst/>
          </a:prstGeom>
          <a:noFill/>
          <a:ln w="9525">
            <a:solidFill>
              <a:schemeClr val="tx1"/>
            </a:solidFill>
            <a:miter lim="800000"/>
            <a:headEnd/>
            <a:tailEnd/>
          </a:ln>
        </p:spPr>
      </p:pic>
      <p:sp>
        <p:nvSpPr>
          <p:cNvPr id="7" name="Rectangle 6"/>
          <p:cNvSpPr/>
          <p:nvPr/>
        </p:nvSpPr>
        <p:spPr>
          <a:xfrm>
            <a:off x="8348854" y="1884015"/>
            <a:ext cx="1418978" cy="369332"/>
          </a:xfrm>
          <a:prstGeom prst="rect">
            <a:avLst/>
          </a:prstGeom>
        </p:spPr>
        <p:txBody>
          <a:bodyPr wrap="none">
            <a:spAutoFit/>
          </a:bodyPr>
          <a:lstStyle/>
          <a:p>
            <a:r>
              <a:rPr lang="en-IN" dirty="0" smtClean="0"/>
              <a:t>DFD level 1</a:t>
            </a:r>
            <a:endParaRPr lang="en-IN" dirty="0"/>
          </a:p>
        </p:txBody>
      </p:sp>
    </p:spTree>
    <p:extLst>
      <p:ext uri="{BB962C8B-B14F-4D97-AF65-F5344CB8AC3E}">
        <p14:creationId xmlns:p14="http://schemas.microsoft.com/office/powerpoint/2010/main" val="34825058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TOOLS AND TECHNOLOGY USED</a:t>
            </a:r>
            <a:endParaRPr lang="en-IN" dirty="0"/>
          </a:p>
        </p:txBody>
      </p:sp>
      <p:sp>
        <p:nvSpPr>
          <p:cNvPr id="3" name="TextBox 2"/>
          <p:cNvSpPr txBox="1"/>
          <p:nvPr/>
        </p:nvSpPr>
        <p:spPr>
          <a:xfrm>
            <a:off x="646111" y="1853248"/>
            <a:ext cx="10182998" cy="4216539"/>
          </a:xfrm>
          <a:prstGeom prst="rect">
            <a:avLst/>
          </a:prstGeom>
          <a:noFill/>
        </p:spPr>
        <p:txBody>
          <a:bodyPr wrap="square" rtlCol="0">
            <a:spAutoFit/>
          </a:bodyPr>
          <a:lstStyle/>
          <a:p>
            <a:pPr marL="285750" indent="-285750">
              <a:buFont typeface="Arial" panose="020B0604020202020204" pitchFamily="34" charset="0"/>
              <a:buChar char="•"/>
            </a:pPr>
            <a:r>
              <a:rPr lang="en-IN" sz="2400" b="1" dirty="0" smtClean="0"/>
              <a:t>Open CV library </a:t>
            </a:r>
            <a:r>
              <a:rPr lang="en-IN" sz="2400" dirty="0" smtClean="0"/>
              <a:t>:- We are using 4.0.1 version of CV library. It is generally used for combining vision task.</a:t>
            </a:r>
          </a:p>
          <a:p>
            <a:pPr marL="285750" indent="-285750">
              <a:buFont typeface="Arial" panose="020B0604020202020204" pitchFamily="34" charset="0"/>
              <a:buChar char="•"/>
            </a:pPr>
            <a:endParaRPr lang="en-IN" sz="2400" dirty="0" smtClean="0"/>
          </a:p>
          <a:p>
            <a:pPr marL="285750" indent="-285750">
              <a:buFont typeface="Arial" panose="020B0604020202020204" pitchFamily="34" charset="0"/>
              <a:buChar char="•"/>
            </a:pPr>
            <a:r>
              <a:rPr lang="en-IN" sz="2400" b="1" dirty="0" smtClean="0"/>
              <a:t>CNN using </a:t>
            </a:r>
            <a:r>
              <a:rPr lang="en-IN" sz="2400" b="1" dirty="0" err="1" smtClean="0"/>
              <a:t>Keras</a:t>
            </a:r>
            <a:r>
              <a:rPr lang="en-IN" sz="2400" b="1" dirty="0" smtClean="0"/>
              <a:t> </a:t>
            </a:r>
            <a:r>
              <a:rPr lang="en-IN" sz="2400" dirty="0" smtClean="0"/>
              <a:t>:- CNN is using for alphabet recognition.</a:t>
            </a:r>
          </a:p>
          <a:p>
            <a:pPr marL="285750" indent="-285750">
              <a:buFont typeface="Arial" panose="020B0604020202020204" pitchFamily="34" charset="0"/>
              <a:buChar char="•"/>
            </a:pPr>
            <a:endParaRPr lang="en-IN" sz="2400" dirty="0" smtClean="0"/>
          </a:p>
          <a:p>
            <a:pPr marL="285750" indent="-285750">
              <a:buFont typeface="Arial" panose="020B0604020202020204" pitchFamily="34" charset="0"/>
              <a:buChar char="•"/>
            </a:pPr>
            <a:r>
              <a:rPr lang="en-IN" sz="2400" b="1" dirty="0" smtClean="0"/>
              <a:t>Image Processing </a:t>
            </a:r>
            <a:r>
              <a:rPr lang="en-IN" sz="2400" dirty="0" smtClean="0"/>
              <a:t>:- Frame is read and processed using image processing technique.</a:t>
            </a:r>
          </a:p>
          <a:p>
            <a:pPr marL="285750" indent="-285750">
              <a:buFont typeface="Arial" panose="020B0604020202020204" pitchFamily="34" charset="0"/>
              <a:buChar char="•"/>
            </a:pPr>
            <a:endParaRPr lang="en-IN" sz="2400" dirty="0" smtClean="0"/>
          </a:p>
          <a:p>
            <a:pPr marL="285750" indent="-285750">
              <a:buFont typeface="Arial" panose="020B0604020202020204" pitchFamily="34" charset="0"/>
              <a:buChar char="•"/>
            </a:pPr>
            <a:r>
              <a:rPr lang="en-IN" sz="2400" b="1" dirty="0" smtClean="0"/>
              <a:t>Python</a:t>
            </a:r>
            <a:r>
              <a:rPr lang="en-IN" sz="2400" dirty="0" smtClean="0"/>
              <a:t> :- We use Python language as it has good collection of image processing libraries also it is used in open CV .</a:t>
            </a:r>
          </a:p>
          <a:p>
            <a:pPr marL="285750" indent="-285750">
              <a:buFont typeface="Arial" panose="020B0604020202020204" pitchFamily="34" charset="0"/>
              <a:buChar char="•"/>
            </a:pPr>
            <a:endParaRPr lang="en-IN" sz="2800" dirty="0"/>
          </a:p>
        </p:txBody>
      </p:sp>
    </p:spTree>
    <p:extLst>
      <p:ext uri="{BB962C8B-B14F-4D97-AF65-F5344CB8AC3E}">
        <p14:creationId xmlns:p14="http://schemas.microsoft.com/office/powerpoint/2010/main" val="91352918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110</TotalTime>
  <Words>670</Words>
  <Application>Microsoft Office PowerPoint</Application>
  <PresentationFormat>Widescreen</PresentationFormat>
  <Paragraphs>89</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Century Gothic</vt:lpstr>
      <vt:lpstr>Wingdings 3</vt:lpstr>
      <vt:lpstr>Ion</vt:lpstr>
      <vt:lpstr>PowerPoint Presentation</vt:lpstr>
      <vt:lpstr>PROBLEM DEFINITION</vt:lpstr>
      <vt:lpstr>PROJECT SCOPE</vt:lpstr>
      <vt:lpstr>OBJECTIVES</vt:lpstr>
      <vt:lpstr>PROJECT ANALYSIS AND DESIGN</vt:lpstr>
      <vt:lpstr>PowerPoint Presentation</vt:lpstr>
      <vt:lpstr>UML DIAGRAMS   </vt:lpstr>
      <vt:lpstr>DETAILED DESIGN  </vt:lpstr>
      <vt:lpstr>TOOLS AND TECHNOLOGY USED</vt:lpstr>
      <vt:lpstr>ARCHITECTURE</vt:lpstr>
      <vt:lpstr>COMPONENT AND USER INTERFACE DESIGN</vt:lpstr>
      <vt:lpstr>PROJECT OUTCOMES</vt:lpstr>
      <vt:lpstr>ROLE/CONTRIBUTIONS OF TEAM MEMBERS</vt:lpstr>
      <vt:lpstr>CURRENT PROGRESS</vt:lpstr>
      <vt:lpstr>Future work plan</vt:lpstr>
      <vt:lpstr>Thank You!!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ANKIT SINHA</dc:creator>
  <cp:lastModifiedBy>HP</cp:lastModifiedBy>
  <cp:revision>19</cp:revision>
  <dcterms:created xsi:type="dcterms:W3CDTF">2019-05-24T12:41:46Z</dcterms:created>
  <dcterms:modified xsi:type="dcterms:W3CDTF">2019-05-25T09:00:34Z</dcterms:modified>
</cp:coreProperties>
</file>