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551"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14CA-1F94-4EAC-89BB-38C6F63211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FA92D8-D044-4E2D-89DA-D6E9C4F5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FBE614-0338-4F0E-905C-CB008840B598}"/>
              </a:ext>
            </a:extLst>
          </p:cNvPr>
          <p:cNvSpPr>
            <a:spLocks noGrp="1"/>
          </p:cNvSpPr>
          <p:nvPr>
            <p:ph type="dt" sz="half" idx="10"/>
          </p:nvPr>
        </p:nvSpPr>
        <p:spPr/>
        <p:txBody>
          <a:bodyPr/>
          <a:lstStyle/>
          <a:p>
            <a:fld id="{45EB2149-A708-467D-9EC2-B4CF9774CE0F}" type="datetimeFigureOut">
              <a:rPr lang="en-IN" smtClean="0"/>
              <a:t>30-05-2020</a:t>
            </a:fld>
            <a:endParaRPr lang="en-IN"/>
          </a:p>
        </p:txBody>
      </p:sp>
      <p:sp>
        <p:nvSpPr>
          <p:cNvPr id="5" name="Footer Placeholder 4">
            <a:extLst>
              <a:ext uri="{FF2B5EF4-FFF2-40B4-BE49-F238E27FC236}">
                <a16:creationId xmlns:a16="http://schemas.microsoft.com/office/drawing/2014/main" id="{19AA057C-15EF-44D1-B192-9FDF4B62EF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2D3CB-B6BF-46EA-97F6-2B65261002E6}"/>
              </a:ext>
            </a:extLst>
          </p:cNvPr>
          <p:cNvSpPr>
            <a:spLocks noGrp="1"/>
          </p:cNvSpPr>
          <p:nvPr>
            <p:ph type="sldNum" sz="quarter" idx="12"/>
          </p:nvPr>
        </p:nvSpPr>
        <p:spPr/>
        <p:txBody>
          <a:bodyPr/>
          <a:lstStyle/>
          <a:p>
            <a:fld id="{C0FDC2C0-5D14-4886-9618-82305AD6B28F}" type="slidenum">
              <a:rPr lang="en-IN" smtClean="0"/>
              <a:t>‹#›</a:t>
            </a:fld>
            <a:endParaRPr lang="en-IN"/>
          </a:p>
        </p:txBody>
      </p:sp>
    </p:spTree>
    <p:extLst>
      <p:ext uri="{BB962C8B-B14F-4D97-AF65-F5344CB8AC3E}">
        <p14:creationId xmlns:p14="http://schemas.microsoft.com/office/powerpoint/2010/main" val="18052092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5921-5E11-4AFA-A132-64838C8EDE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720508-72BE-48FE-83A1-531D912868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D8D515-C651-479F-827A-987238BF8C8E}"/>
              </a:ext>
            </a:extLst>
          </p:cNvPr>
          <p:cNvSpPr>
            <a:spLocks noGrp="1"/>
          </p:cNvSpPr>
          <p:nvPr>
            <p:ph type="dt" sz="half" idx="10"/>
          </p:nvPr>
        </p:nvSpPr>
        <p:spPr/>
        <p:txBody>
          <a:bodyPr/>
          <a:lstStyle/>
          <a:p>
            <a:fld id="{45EB2149-A708-467D-9EC2-B4CF9774CE0F}" type="datetimeFigureOut">
              <a:rPr lang="en-IN" smtClean="0"/>
              <a:t>30-05-2020</a:t>
            </a:fld>
            <a:endParaRPr lang="en-IN"/>
          </a:p>
        </p:txBody>
      </p:sp>
      <p:sp>
        <p:nvSpPr>
          <p:cNvPr id="5" name="Footer Placeholder 4">
            <a:extLst>
              <a:ext uri="{FF2B5EF4-FFF2-40B4-BE49-F238E27FC236}">
                <a16:creationId xmlns:a16="http://schemas.microsoft.com/office/drawing/2014/main" id="{83571418-885D-4179-B449-6872AE679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CB36EF-2FBF-479E-A304-9BE7440E2367}"/>
              </a:ext>
            </a:extLst>
          </p:cNvPr>
          <p:cNvSpPr>
            <a:spLocks noGrp="1"/>
          </p:cNvSpPr>
          <p:nvPr>
            <p:ph type="sldNum" sz="quarter" idx="12"/>
          </p:nvPr>
        </p:nvSpPr>
        <p:spPr/>
        <p:txBody>
          <a:bodyPr/>
          <a:lstStyle/>
          <a:p>
            <a:fld id="{C0FDC2C0-5D14-4886-9618-82305AD6B28F}" type="slidenum">
              <a:rPr lang="en-IN" smtClean="0"/>
              <a:t>‹#›</a:t>
            </a:fld>
            <a:endParaRPr lang="en-IN"/>
          </a:p>
        </p:txBody>
      </p:sp>
    </p:spTree>
    <p:extLst>
      <p:ext uri="{BB962C8B-B14F-4D97-AF65-F5344CB8AC3E}">
        <p14:creationId xmlns:p14="http://schemas.microsoft.com/office/powerpoint/2010/main" val="106399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6E6EE-6915-42A3-8E19-65A8CAE58E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8A7ACC-5531-489E-9CD7-5F8D355F7E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78E5-E774-472A-9CA0-0BC77A42F4E4}"/>
              </a:ext>
            </a:extLst>
          </p:cNvPr>
          <p:cNvSpPr>
            <a:spLocks noGrp="1"/>
          </p:cNvSpPr>
          <p:nvPr>
            <p:ph type="dt" sz="half" idx="10"/>
          </p:nvPr>
        </p:nvSpPr>
        <p:spPr/>
        <p:txBody>
          <a:bodyPr/>
          <a:lstStyle/>
          <a:p>
            <a:fld id="{45EB2149-A708-467D-9EC2-B4CF9774CE0F}" type="datetimeFigureOut">
              <a:rPr lang="en-IN" smtClean="0"/>
              <a:t>30-05-2020</a:t>
            </a:fld>
            <a:endParaRPr lang="en-IN"/>
          </a:p>
        </p:txBody>
      </p:sp>
      <p:sp>
        <p:nvSpPr>
          <p:cNvPr id="5" name="Footer Placeholder 4">
            <a:extLst>
              <a:ext uri="{FF2B5EF4-FFF2-40B4-BE49-F238E27FC236}">
                <a16:creationId xmlns:a16="http://schemas.microsoft.com/office/drawing/2014/main" id="{75CC9943-B086-4755-B041-0E115278CF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D39C0-8E6B-4FBD-B874-B5012D6E854E}"/>
              </a:ext>
            </a:extLst>
          </p:cNvPr>
          <p:cNvSpPr>
            <a:spLocks noGrp="1"/>
          </p:cNvSpPr>
          <p:nvPr>
            <p:ph type="sldNum" sz="quarter" idx="12"/>
          </p:nvPr>
        </p:nvSpPr>
        <p:spPr/>
        <p:txBody>
          <a:bodyPr/>
          <a:lstStyle/>
          <a:p>
            <a:fld id="{C0FDC2C0-5D14-4886-9618-82305AD6B28F}" type="slidenum">
              <a:rPr lang="en-IN" smtClean="0"/>
              <a:t>‹#›</a:t>
            </a:fld>
            <a:endParaRPr lang="en-IN"/>
          </a:p>
        </p:txBody>
      </p:sp>
    </p:spTree>
    <p:extLst>
      <p:ext uri="{BB962C8B-B14F-4D97-AF65-F5344CB8AC3E}">
        <p14:creationId xmlns:p14="http://schemas.microsoft.com/office/powerpoint/2010/main" val="154747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DDDB-3A99-4867-BD83-C559867947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535FEB-081D-40A6-9FD1-0D02C3306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F8E6A-15FD-4CA8-9239-46BCCC164E3D}"/>
              </a:ext>
            </a:extLst>
          </p:cNvPr>
          <p:cNvSpPr>
            <a:spLocks noGrp="1"/>
          </p:cNvSpPr>
          <p:nvPr>
            <p:ph type="dt" sz="half" idx="10"/>
          </p:nvPr>
        </p:nvSpPr>
        <p:spPr/>
        <p:txBody>
          <a:bodyPr/>
          <a:lstStyle/>
          <a:p>
            <a:fld id="{45EB2149-A708-467D-9EC2-B4CF9774CE0F}" type="datetimeFigureOut">
              <a:rPr lang="en-IN" smtClean="0"/>
              <a:t>30-05-2020</a:t>
            </a:fld>
            <a:endParaRPr lang="en-IN"/>
          </a:p>
        </p:txBody>
      </p:sp>
      <p:sp>
        <p:nvSpPr>
          <p:cNvPr id="5" name="Footer Placeholder 4">
            <a:extLst>
              <a:ext uri="{FF2B5EF4-FFF2-40B4-BE49-F238E27FC236}">
                <a16:creationId xmlns:a16="http://schemas.microsoft.com/office/drawing/2014/main" id="{17C66A05-425A-4E99-B6FF-0A89D48AC1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C2799-2B25-4614-B396-664C8C2117F2}"/>
              </a:ext>
            </a:extLst>
          </p:cNvPr>
          <p:cNvSpPr>
            <a:spLocks noGrp="1"/>
          </p:cNvSpPr>
          <p:nvPr>
            <p:ph type="sldNum" sz="quarter" idx="12"/>
          </p:nvPr>
        </p:nvSpPr>
        <p:spPr/>
        <p:txBody>
          <a:bodyPr/>
          <a:lstStyle/>
          <a:p>
            <a:fld id="{C0FDC2C0-5D14-4886-9618-82305AD6B28F}" type="slidenum">
              <a:rPr lang="en-IN" smtClean="0"/>
              <a:t>‹#›</a:t>
            </a:fld>
            <a:endParaRPr lang="en-IN"/>
          </a:p>
        </p:txBody>
      </p:sp>
    </p:spTree>
    <p:extLst>
      <p:ext uri="{BB962C8B-B14F-4D97-AF65-F5344CB8AC3E}">
        <p14:creationId xmlns:p14="http://schemas.microsoft.com/office/powerpoint/2010/main" val="21265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4D59-84F0-4BDB-B04D-E195AA8CF6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6E4D96-1B2C-4DE2-AF53-B1993AB35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B071B-EBBC-4D6A-B1B0-21100AD06762}"/>
              </a:ext>
            </a:extLst>
          </p:cNvPr>
          <p:cNvSpPr>
            <a:spLocks noGrp="1"/>
          </p:cNvSpPr>
          <p:nvPr>
            <p:ph type="dt" sz="half" idx="10"/>
          </p:nvPr>
        </p:nvSpPr>
        <p:spPr/>
        <p:txBody>
          <a:bodyPr/>
          <a:lstStyle/>
          <a:p>
            <a:fld id="{45EB2149-A708-467D-9EC2-B4CF9774CE0F}" type="datetimeFigureOut">
              <a:rPr lang="en-IN" smtClean="0"/>
              <a:t>30-05-2020</a:t>
            </a:fld>
            <a:endParaRPr lang="en-IN"/>
          </a:p>
        </p:txBody>
      </p:sp>
      <p:sp>
        <p:nvSpPr>
          <p:cNvPr id="5" name="Footer Placeholder 4">
            <a:extLst>
              <a:ext uri="{FF2B5EF4-FFF2-40B4-BE49-F238E27FC236}">
                <a16:creationId xmlns:a16="http://schemas.microsoft.com/office/drawing/2014/main" id="{2447A5C3-F2C6-47D5-AF73-FC9D4C2600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835A14-9C21-42CC-810C-191BC9561C37}"/>
              </a:ext>
            </a:extLst>
          </p:cNvPr>
          <p:cNvSpPr>
            <a:spLocks noGrp="1"/>
          </p:cNvSpPr>
          <p:nvPr>
            <p:ph type="sldNum" sz="quarter" idx="12"/>
          </p:nvPr>
        </p:nvSpPr>
        <p:spPr/>
        <p:txBody>
          <a:bodyPr/>
          <a:lstStyle/>
          <a:p>
            <a:fld id="{C0FDC2C0-5D14-4886-9618-82305AD6B28F}" type="slidenum">
              <a:rPr lang="en-IN" smtClean="0"/>
              <a:t>‹#›</a:t>
            </a:fld>
            <a:endParaRPr lang="en-IN"/>
          </a:p>
        </p:txBody>
      </p:sp>
    </p:spTree>
    <p:extLst>
      <p:ext uri="{BB962C8B-B14F-4D97-AF65-F5344CB8AC3E}">
        <p14:creationId xmlns:p14="http://schemas.microsoft.com/office/powerpoint/2010/main" val="209152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880C-CB01-4025-AC05-F557E3634C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CA5802-71C4-4297-8945-E405DB011B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EB3D76-E548-4742-B201-3896408A51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7EE5CA-3C58-411C-95F1-FA2308C56FFC}"/>
              </a:ext>
            </a:extLst>
          </p:cNvPr>
          <p:cNvSpPr>
            <a:spLocks noGrp="1"/>
          </p:cNvSpPr>
          <p:nvPr>
            <p:ph type="dt" sz="half" idx="10"/>
          </p:nvPr>
        </p:nvSpPr>
        <p:spPr/>
        <p:txBody>
          <a:bodyPr/>
          <a:lstStyle/>
          <a:p>
            <a:fld id="{45EB2149-A708-467D-9EC2-B4CF9774CE0F}" type="datetimeFigureOut">
              <a:rPr lang="en-IN" smtClean="0"/>
              <a:t>30-05-2020</a:t>
            </a:fld>
            <a:endParaRPr lang="en-IN"/>
          </a:p>
        </p:txBody>
      </p:sp>
      <p:sp>
        <p:nvSpPr>
          <p:cNvPr id="6" name="Footer Placeholder 5">
            <a:extLst>
              <a:ext uri="{FF2B5EF4-FFF2-40B4-BE49-F238E27FC236}">
                <a16:creationId xmlns:a16="http://schemas.microsoft.com/office/drawing/2014/main" id="{465E176D-E56E-4A5B-B197-DB718459E2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EC8EE0-5EC6-424C-A38E-8A4A57EDB635}"/>
              </a:ext>
            </a:extLst>
          </p:cNvPr>
          <p:cNvSpPr>
            <a:spLocks noGrp="1"/>
          </p:cNvSpPr>
          <p:nvPr>
            <p:ph type="sldNum" sz="quarter" idx="12"/>
          </p:nvPr>
        </p:nvSpPr>
        <p:spPr/>
        <p:txBody>
          <a:bodyPr/>
          <a:lstStyle/>
          <a:p>
            <a:fld id="{C0FDC2C0-5D14-4886-9618-82305AD6B28F}" type="slidenum">
              <a:rPr lang="en-IN" smtClean="0"/>
              <a:t>‹#›</a:t>
            </a:fld>
            <a:endParaRPr lang="en-IN"/>
          </a:p>
        </p:txBody>
      </p:sp>
    </p:spTree>
    <p:extLst>
      <p:ext uri="{BB962C8B-B14F-4D97-AF65-F5344CB8AC3E}">
        <p14:creationId xmlns:p14="http://schemas.microsoft.com/office/powerpoint/2010/main" val="54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8DDE-DDED-4789-BB99-7A445F4427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17245E-1986-4672-BCD8-9E34E7A6A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16BF02-106A-4F45-A883-288348183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05AB26-40DC-4C3A-9A0F-8FB710CD2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64CEA4-B4EF-4698-8452-470905562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95BDFB-2FF9-4192-85E9-AE7998449CF4}"/>
              </a:ext>
            </a:extLst>
          </p:cNvPr>
          <p:cNvSpPr>
            <a:spLocks noGrp="1"/>
          </p:cNvSpPr>
          <p:nvPr>
            <p:ph type="dt" sz="half" idx="10"/>
          </p:nvPr>
        </p:nvSpPr>
        <p:spPr/>
        <p:txBody>
          <a:bodyPr/>
          <a:lstStyle/>
          <a:p>
            <a:fld id="{45EB2149-A708-467D-9EC2-B4CF9774CE0F}" type="datetimeFigureOut">
              <a:rPr lang="en-IN" smtClean="0"/>
              <a:t>30-05-2020</a:t>
            </a:fld>
            <a:endParaRPr lang="en-IN"/>
          </a:p>
        </p:txBody>
      </p:sp>
      <p:sp>
        <p:nvSpPr>
          <p:cNvPr id="8" name="Footer Placeholder 7">
            <a:extLst>
              <a:ext uri="{FF2B5EF4-FFF2-40B4-BE49-F238E27FC236}">
                <a16:creationId xmlns:a16="http://schemas.microsoft.com/office/drawing/2014/main" id="{4009744E-CD1A-41BD-A51B-6F3BCD1C82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284097-40CD-40BD-8676-10BAE6AFA4F4}"/>
              </a:ext>
            </a:extLst>
          </p:cNvPr>
          <p:cNvSpPr>
            <a:spLocks noGrp="1"/>
          </p:cNvSpPr>
          <p:nvPr>
            <p:ph type="sldNum" sz="quarter" idx="12"/>
          </p:nvPr>
        </p:nvSpPr>
        <p:spPr/>
        <p:txBody>
          <a:bodyPr/>
          <a:lstStyle/>
          <a:p>
            <a:fld id="{C0FDC2C0-5D14-4886-9618-82305AD6B28F}" type="slidenum">
              <a:rPr lang="en-IN" smtClean="0"/>
              <a:t>‹#›</a:t>
            </a:fld>
            <a:endParaRPr lang="en-IN"/>
          </a:p>
        </p:txBody>
      </p:sp>
    </p:spTree>
    <p:extLst>
      <p:ext uri="{BB962C8B-B14F-4D97-AF65-F5344CB8AC3E}">
        <p14:creationId xmlns:p14="http://schemas.microsoft.com/office/powerpoint/2010/main" val="164752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0A93-406B-495C-8113-671671ADA7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6B1EDA-AB3C-484A-ABDD-4F8F38203319}"/>
              </a:ext>
            </a:extLst>
          </p:cNvPr>
          <p:cNvSpPr>
            <a:spLocks noGrp="1"/>
          </p:cNvSpPr>
          <p:nvPr>
            <p:ph type="dt" sz="half" idx="10"/>
          </p:nvPr>
        </p:nvSpPr>
        <p:spPr/>
        <p:txBody>
          <a:bodyPr/>
          <a:lstStyle/>
          <a:p>
            <a:fld id="{45EB2149-A708-467D-9EC2-B4CF9774CE0F}" type="datetimeFigureOut">
              <a:rPr lang="en-IN" smtClean="0"/>
              <a:t>30-05-2020</a:t>
            </a:fld>
            <a:endParaRPr lang="en-IN"/>
          </a:p>
        </p:txBody>
      </p:sp>
      <p:sp>
        <p:nvSpPr>
          <p:cNvPr id="4" name="Footer Placeholder 3">
            <a:extLst>
              <a:ext uri="{FF2B5EF4-FFF2-40B4-BE49-F238E27FC236}">
                <a16:creationId xmlns:a16="http://schemas.microsoft.com/office/drawing/2014/main" id="{E41F57C6-6117-4C60-8450-8FF69AA597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8A84A6-916E-4B10-96B4-28868C28B031}"/>
              </a:ext>
            </a:extLst>
          </p:cNvPr>
          <p:cNvSpPr>
            <a:spLocks noGrp="1"/>
          </p:cNvSpPr>
          <p:nvPr>
            <p:ph type="sldNum" sz="quarter" idx="12"/>
          </p:nvPr>
        </p:nvSpPr>
        <p:spPr/>
        <p:txBody>
          <a:bodyPr/>
          <a:lstStyle/>
          <a:p>
            <a:fld id="{C0FDC2C0-5D14-4886-9618-82305AD6B28F}" type="slidenum">
              <a:rPr lang="en-IN" smtClean="0"/>
              <a:t>‹#›</a:t>
            </a:fld>
            <a:endParaRPr lang="en-IN"/>
          </a:p>
        </p:txBody>
      </p:sp>
    </p:spTree>
    <p:extLst>
      <p:ext uri="{BB962C8B-B14F-4D97-AF65-F5344CB8AC3E}">
        <p14:creationId xmlns:p14="http://schemas.microsoft.com/office/powerpoint/2010/main" val="299797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C99CAA-FFB5-4A87-9C07-6D5FC431E128}"/>
              </a:ext>
            </a:extLst>
          </p:cNvPr>
          <p:cNvSpPr>
            <a:spLocks noGrp="1"/>
          </p:cNvSpPr>
          <p:nvPr>
            <p:ph type="dt" sz="half" idx="10"/>
          </p:nvPr>
        </p:nvSpPr>
        <p:spPr/>
        <p:txBody>
          <a:bodyPr/>
          <a:lstStyle/>
          <a:p>
            <a:fld id="{45EB2149-A708-467D-9EC2-B4CF9774CE0F}" type="datetimeFigureOut">
              <a:rPr lang="en-IN" smtClean="0"/>
              <a:t>30-05-2020</a:t>
            </a:fld>
            <a:endParaRPr lang="en-IN"/>
          </a:p>
        </p:txBody>
      </p:sp>
      <p:sp>
        <p:nvSpPr>
          <p:cNvPr id="3" name="Footer Placeholder 2">
            <a:extLst>
              <a:ext uri="{FF2B5EF4-FFF2-40B4-BE49-F238E27FC236}">
                <a16:creationId xmlns:a16="http://schemas.microsoft.com/office/drawing/2014/main" id="{F8A67186-37E9-4DE4-A44E-7620EEB944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CB5250-6BC0-43A2-B93C-281A69172F93}"/>
              </a:ext>
            </a:extLst>
          </p:cNvPr>
          <p:cNvSpPr>
            <a:spLocks noGrp="1"/>
          </p:cNvSpPr>
          <p:nvPr>
            <p:ph type="sldNum" sz="quarter" idx="12"/>
          </p:nvPr>
        </p:nvSpPr>
        <p:spPr/>
        <p:txBody>
          <a:bodyPr/>
          <a:lstStyle/>
          <a:p>
            <a:fld id="{C0FDC2C0-5D14-4886-9618-82305AD6B28F}" type="slidenum">
              <a:rPr lang="en-IN" smtClean="0"/>
              <a:t>‹#›</a:t>
            </a:fld>
            <a:endParaRPr lang="en-IN"/>
          </a:p>
        </p:txBody>
      </p:sp>
    </p:spTree>
    <p:extLst>
      <p:ext uri="{BB962C8B-B14F-4D97-AF65-F5344CB8AC3E}">
        <p14:creationId xmlns:p14="http://schemas.microsoft.com/office/powerpoint/2010/main" val="419292783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CC1C-BD2B-4803-9DFA-900816071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93DAF9-9E06-45B1-9ADB-C00AB73F7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365140-4E52-4D4B-804F-4A31EE5B0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2FC48-5CDF-4315-85FD-6D215E9C379F}"/>
              </a:ext>
            </a:extLst>
          </p:cNvPr>
          <p:cNvSpPr>
            <a:spLocks noGrp="1"/>
          </p:cNvSpPr>
          <p:nvPr>
            <p:ph type="dt" sz="half" idx="10"/>
          </p:nvPr>
        </p:nvSpPr>
        <p:spPr/>
        <p:txBody>
          <a:bodyPr/>
          <a:lstStyle/>
          <a:p>
            <a:fld id="{45EB2149-A708-467D-9EC2-B4CF9774CE0F}" type="datetimeFigureOut">
              <a:rPr lang="en-IN" smtClean="0"/>
              <a:t>30-05-2020</a:t>
            </a:fld>
            <a:endParaRPr lang="en-IN"/>
          </a:p>
        </p:txBody>
      </p:sp>
      <p:sp>
        <p:nvSpPr>
          <p:cNvPr id="6" name="Footer Placeholder 5">
            <a:extLst>
              <a:ext uri="{FF2B5EF4-FFF2-40B4-BE49-F238E27FC236}">
                <a16:creationId xmlns:a16="http://schemas.microsoft.com/office/drawing/2014/main" id="{C51FAC88-0816-47AF-8D99-2B5631E2FC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A22E8F-D987-4E1C-90D4-07E467103F4D}"/>
              </a:ext>
            </a:extLst>
          </p:cNvPr>
          <p:cNvSpPr>
            <a:spLocks noGrp="1"/>
          </p:cNvSpPr>
          <p:nvPr>
            <p:ph type="sldNum" sz="quarter" idx="12"/>
          </p:nvPr>
        </p:nvSpPr>
        <p:spPr/>
        <p:txBody>
          <a:bodyPr/>
          <a:lstStyle/>
          <a:p>
            <a:fld id="{C0FDC2C0-5D14-4886-9618-82305AD6B28F}" type="slidenum">
              <a:rPr lang="en-IN" smtClean="0"/>
              <a:t>‹#›</a:t>
            </a:fld>
            <a:endParaRPr lang="en-IN"/>
          </a:p>
        </p:txBody>
      </p:sp>
    </p:spTree>
    <p:extLst>
      <p:ext uri="{BB962C8B-B14F-4D97-AF65-F5344CB8AC3E}">
        <p14:creationId xmlns:p14="http://schemas.microsoft.com/office/powerpoint/2010/main" val="14100072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C3E1-2E05-4869-A440-BF9D25CFB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0EB1C3-7D9A-4038-8B85-A9302146D0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5F7524-910A-4B12-9CD3-6B06F8E03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DA24AC-6F2C-4C8C-A5AE-18E5B572A496}"/>
              </a:ext>
            </a:extLst>
          </p:cNvPr>
          <p:cNvSpPr>
            <a:spLocks noGrp="1"/>
          </p:cNvSpPr>
          <p:nvPr>
            <p:ph type="dt" sz="half" idx="10"/>
          </p:nvPr>
        </p:nvSpPr>
        <p:spPr/>
        <p:txBody>
          <a:bodyPr/>
          <a:lstStyle/>
          <a:p>
            <a:fld id="{45EB2149-A708-467D-9EC2-B4CF9774CE0F}" type="datetimeFigureOut">
              <a:rPr lang="en-IN" smtClean="0"/>
              <a:t>30-05-2020</a:t>
            </a:fld>
            <a:endParaRPr lang="en-IN"/>
          </a:p>
        </p:txBody>
      </p:sp>
      <p:sp>
        <p:nvSpPr>
          <p:cNvPr id="6" name="Footer Placeholder 5">
            <a:extLst>
              <a:ext uri="{FF2B5EF4-FFF2-40B4-BE49-F238E27FC236}">
                <a16:creationId xmlns:a16="http://schemas.microsoft.com/office/drawing/2014/main" id="{2BD8D88C-EA1C-4EEA-9A14-1F6A0A2933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C4D80C-6CBC-4C65-B6DF-FC431037CC82}"/>
              </a:ext>
            </a:extLst>
          </p:cNvPr>
          <p:cNvSpPr>
            <a:spLocks noGrp="1"/>
          </p:cNvSpPr>
          <p:nvPr>
            <p:ph type="sldNum" sz="quarter" idx="12"/>
          </p:nvPr>
        </p:nvSpPr>
        <p:spPr/>
        <p:txBody>
          <a:bodyPr/>
          <a:lstStyle/>
          <a:p>
            <a:fld id="{C0FDC2C0-5D14-4886-9618-82305AD6B28F}" type="slidenum">
              <a:rPr lang="en-IN" smtClean="0"/>
              <a:t>‹#›</a:t>
            </a:fld>
            <a:endParaRPr lang="en-IN"/>
          </a:p>
        </p:txBody>
      </p:sp>
    </p:spTree>
    <p:extLst>
      <p:ext uri="{BB962C8B-B14F-4D97-AF65-F5344CB8AC3E}">
        <p14:creationId xmlns:p14="http://schemas.microsoft.com/office/powerpoint/2010/main" val="2021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E91EB-BD26-4BC0-8003-47A8982D9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86584A-843F-4170-AE5C-4E44A4B94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2ADA91-CE98-46D9-9BBA-019B896482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B2149-A708-467D-9EC2-B4CF9774CE0F}" type="datetimeFigureOut">
              <a:rPr lang="en-IN" smtClean="0"/>
              <a:t>30-05-2020</a:t>
            </a:fld>
            <a:endParaRPr lang="en-IN"/>
          </a:p>
        </p:txBody>
      </p:sp>
      <p:sp>
        <p:nvSpPr>
          <p:cNvPr id="5" name="Footer Placeholder 4">
            <a:extLst>
              <a:ext uri="{FF2B5EF4-FFF2-40B4-BE49-F238E27FC236}">
                <a16:creationId xmlns:a16="http://schemas.microsoft.com/office/drawing/2014/main" id="{F506F218-8C6E-4E9F-81C5-33DCC2E6EF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8D72D1-D1C0-4F93-988F-1A907D025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DC2C0-5D14-4886-9618-82305AD6B28F}" type="slidenum">
              <a:rPr lang="en-IN" smtClean="0"/>
              <a:t>‹#›</a:t>
            </a:fld>
            <a:endParaRPr lang="en-IN"/>
          </a:p>
        </p:txBody>
      </p:sp>
    </p:spTree>
    <p:extLst>
      <p:ext uri="{BB962C8B-B14F-4D97-AF65-F5344CB8AC3E}">
        <p14:creationId xmlns:p14="http://schemas.microsoft.com/office/powerpoint/2010/main" val="401259293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pertyshark.com/mason/" TargetMode="External"/><Relationship Id="rId2" Type="http://schemas.openxmlformats.org/officeDocument/2006/relationships/hyperlink" Target="https://www.currentresults.com/Weather/New-York/Places/new-york-city-temperatures-by-month-average.php" TargetMode="External"/><Relationship Id="rId1" Type="http://schemas.openxmlformats.org/officeDocument/2006/relationships/slideLayout" Target="../slideLayouts/slideLayout2.xml"/><Relationship Id="rId4" Type="http://schemas.openxmlformats.org/officeDocument/2006/relationships/hyperlink" Target="https://www1.nyc.gov/site/nypd/stats/crime-statistics/crime-statistics-landing.pag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85DE-1CE8-42DA-BDC8-AA8C0BCE7DB6}"/>
              </a:ext>
            </a:extLst>
          </p:cNvPr>
          <p:cNvSpPr>
            <a:spLocks noGrp="1"/>
          </p:cNvSpPr>
          <p:nvPr>
            <p:ph type="ctrTitle"/>
          </p:nvPr>
        </p:nvSpPr>
        <p:spPr>
          <a:xfrm>
            <a:off x="2140192" y="1041912"/>
            <a:ext cx="7809035" cy="835271"/>
          </a:xfrm>
        </p:spPr>
        <p:txBody>
          <a:bodyPr>
            <a:normAutofit fontScale="90000"/>
          </a:bodyPr>
          <a:lstStyle/>
          <a:p>
            <a:r>
              <a:rPr lang="en-IN" sz="5400" dirty="0">
                <a:latin typeface="Arial Black" panose="020B0A04020102020204" pitchFamily="34" charset="0"/>
              </a:rPr>
              <a:t>CAPSTONE PROJECT</a:t>
            </a:r>
          </a:p>
        </p:txBody>
      </p:sp>
      <p:sp>
        <p:nvSpPr>
          <p:cNvPr id="3" name="Subtitle 2">
            <a:extLst>
              <a:ext uri="{FF2B5EF4-FFF2-40B4-BE49-F238E27FC236}">
                <a16:creationId xmlns:a16="http://schemas.microsoft.com/office/drawing/2014/main" id="{1AC41F4A-FA71-4024-A0F7-3AFBED58B48E}"/>
              </a:ext>
            </a:extLst>
          </p:cNvPr>
          <p:cNvSpPr>
            <a:spLocks noGrp="1"/>
          </p:cNvSpPr>
          <p:nvPr>
            <p:ph type="subTitle" idx="1"/>
          </p:nvPr>
        </p:nvSpPr>
        <p:spPr>
          <a:xfrm>
            <a:off x="9319847" y="5591909"/>
            <a:ext cx="2209800" cy="378070"/>
          </a:xfrm>
        </p:spPr>
        <p:txBody>
          <a:bodyPr>
            <a:normAutofit lnSpcReduction="10000"/>
          </a:bodyPr>
          <a:lstStyle/>
          <a:p>
            <a:r>
              <a:rPr lang="en-IN" sz="1100" dirty="0">
                <a:latin typeface="Arial" panose="020B0604020202020204" pitchFamily="34" charset="0"/>
                <a:cs typeface="Arial" panose="020B0604020202020204" pitchFamily="34" charset="0"/>
              </a:rPr>
              <a:t>                                                                          By Anmol Dilipkumar Chorgasti</a:t>
            </a:r>
          </a:p>
        </p:txBody>
      </p:sp>
      <p:sp>
        <p:nvSpPr>
          <p:cNvPr id="4" name="TextBox 3">
            <a:extLst>
              <a:ext uri="{FF2B5EF4-FFF2-40B4-BE49-F238E27FC236}">
                <a16:creationId xmlns:a16="http://schemas.microsoft.com/office/drawing/2014/main" id="{B72D2BA2-D448-4D1A-B532-7A383A7EEE00}"/>
              </a:ext>
            </a:extLst>
          </p:cNvPr>
          <p:cNvSpPr txBox="1"/>
          <p:nvPr/>
        </p:nvSpPr>
        <p:spPr>
          <a:xfrm>
            <a:off x="1688123" y="3242067"/>
            <a:ext cx="9179169"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IBM COURSERA CAPSTONE PROJECT – BEST NEIGHBOURHOOD IN MANHATTAN</a:t>
            </a:r>
          </a:p>
        </p:txBody>
      </p:sp>
    </p:spTree>
    <p:extLst>
      <p:ext uri="{BB962C8B-B14F-4D97-AF65-F5344CB8AC3E}">
        <p14:creationId xmlns:p14="http://schemas.microsoft.com/office/powerpoint/2010/main" val="3414259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77800"/>
            <a:ext cx="10972800" cy="1143000"/>
          </a:xfrm>
        </p:spPr>
        <p:txBody>
          <a:bodyPr>
            <a:normAutofit/>
          </a:bodyPr>
          <a:lstStyle/>
          <a:p>
            <a:r>
              <a:rPr lang="en-US" sz="2800" dirty="0">
                <a:latin typeface="Arial" pitchFamily="34" charset="0"/>
                <a:cs typeface="Arial" pitchFamily="34" charset="0"/>
              </a:rPr>
              <a:t>Results and Conclusion (continued)</a:t>
            </a:r>
          </a:p>
        </p:txBody>
      </p:sp>
      <p:pic>
        <p:nvPicPr>
          <p:cNvPr id="2050" name="Picture 2"/>
          <p:cNvPicPr>
            <a:picLocks noChangeAspect="1" noChangeArrowheads="1"/>
          </p:cNvPicPr>
          <p:nvPr/>
        </p:nvPicPr>
        <p:blipFill>
          <a:blip r:embed="rId2"/>
          <a:srcRect/>
          <a:stretch>
            <a:fillRect/>
          </a:stretch>
        </p:blipFill>
        <p:spPr bwMode="auto">
          <a:xfrm>
            <a:off x="508000" y="1092201"/>
            <a:ext cx="5994400" cy="5205929"/>
          </a:xfrm>
          <a:prstGeom prst="rect">
            <a:avLst/>
          </a:prstGeom>
          <a:noFill/>
          <a:ln w="9525">
            <a:noFill/>
            <a:miter lim="800000"/>
            <a:headEnd/>
            <a:tailEnd/>
          </a:ln>
          <a:effectLst/>
        </p:spPr>
      </p:pic>
      <p:sp>
        <p:nvSpPr>
          <p:cNvPr id="6" name="TextBox 5"/>
          <p:cNvSpPr txBox="1"/>
          <p:nvPr/>
        </p:nvSpPr>
        <p:spPr>
          <a:xfrm>
            <a:off x="7776896" y="1600656"/>
            <a:ext cx="2734210" cy="430887"/>
          </a:xfrm>
          <a:prstGeom prst="rect">
            <a:avLst/>
          </a:prstGeom>
          <a:noFill/>
        </p:spPr>
        <p:txBody>
          <a:bodyPr wrap="none" rtlCol="0">
            <a:spAutoFit/>
          </a:bodyPr>
          <a:lstStyle/>
          <a:p>
            <a:r>
              <a:rPr lang="en-US" sz="2200" b="1" dirty="0">
                <a:latin typeface="Arial" pitchFamily="34" charset="0"/>
                <a:cs typeface="Arial" pitchFamily="34" charset="0"/>
              </a:rPr>
              <a:t>Rent Data Analysis</a:t>
            </a:r>
          </a:p>
        </p:txBody>
      </p:sp>
      <p:sp>
        <p:nvSpPr>
          <p:cNvPr id="7" name="TextBox 6"/>
          <p:cNvSpPr txBox="1"/>
          <p:nvPr/>
        </p:nvSpPr>
        <p:spPr>
          <a:xfrm>
            <a:off x="6807201" y="2311400"/>
            <a:ext cx="4673600" cy="1569660"/>
          </a:xfrm>
          <a:prstGeom prst="rect">
            <a:avLst/>
          </a:prstGeom>
          <a:noFill/>
        </p:spPr>
        <p:txBody>
          <a:bodyPr wrap="square" rtlCol="0">
            <a:spAutoFit/>
          </a:bodyPr>
          <a:lstStyle/>
          <a:p>
            <a:pPr algn="just"/>
            <a:r>
              <a:rPr lang="en-US" sz="2400" dirty="0">
                <a:latin typeface="Arial" pitchFamily="34" charset="0"/>
                <a:cs typeface="Arial" pitchFamily="34" charset="0"/>
              </a:rPr>
              <a:t>Financial District, Washington Heights, and Tribeca have some of the best and cheapest commercial rent rates.</a:t>
            </a:r>
          </a:p>
        </p:txBody>
      </p:sp>
      <p:sp>
        <p:nvSpPr>
          <p:cNvPr id="8" name="TextBox 7"/>
          <p:cNvSpPr txBox="1"/>
          <p:nvPr/>
        </p:nvSpPr>
        <p:spPr>
          <a:xfrm>
            <a:off x="1320800" y="6172200"/>
            <a:ext cx="5078634" cy="420564"/>
          </a:xfrm>
          <a:prstGeom prst="rect">
            <a:avLst/>
          </a:prstGeom>
          <a:noFill/>
        </p:spPr>
        <p:txBody>
          <a:bodyPr wrap="none" rtlCol="0">
            <a:spAutoFit/>
          </a:bodyPr>
          <a:lstStyle/>
          <a:p>
            <a:r>
              <a:rPr lang="en-US" sz="2133" dirty="0">
                <a:latin typeface="Arial" pitchFamily="34" charset="0"/>
                <a:cs typeface="Arial" pitchFamily="34" charset="0"/>
              </a:rPr>
              <a:t>Rent price for Manhattan neighborhoods</a:t>
            </a:r>
          </a:p>
        </p:txBody>
      </p:sp>
    </p:spTree>
    <p:extLst>
      <p:ext uri="{BB962C8B-B14F-4D97-AF65-F5344CB8AC3E}">
        <p14:creationId xmlns:p14="http://schemas.microsoft.com/office/powerpoint/2010/main" val="319875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0"/>
            <a:ext cx="10972800" cy="1143000"/>
          </a:xfrm>
        </p:spPr>
        <p:txBody>
          <a:bodyPr>
            <a:normAutofit/>
          </a:bodyPr>
          <a:lstStyle/>
          <a:p>
            <a:r>
              <a:rPr lang="en-US" sz="2400" dirty="0">
                <a:latin typeface="Arial" pitchFamily="34" charset="0"/>
                <a:cs typeface="Arial" pitchFamily="34" charset="0"/>
              </a:rPr>
              <a:t>Results and Conclusion (continued)</a:t>
            </a:r>
          </a:p>
        </p:txBody>
      </p:sp>
      <p:pic>
        <p:nvPicPr>
          <p:cNvPr id="3075" name="Picture 3"/>
          <p:cNvPicPr>
            <a:picLocks noChangeAspect="1" noChangeArrowheads="1"/>
          </p:cNvPicPr>
          <p:nvPr/>
        </p:nvPicPr>
        <p:blipFill>
          <a:blip r:embed="rId2"/>
          <a:srcRect/>
          <a:stretch>
            <a:fillRect/>
          </a:stretch>
        </p:blipFill>
        <p:spPr bwMode="auto">
          <a:xfrm>
            <a:off x="406401" y="889000"/>
            <a:ext cx="5991463" cy="5384800"/>
          </a:xfrm>
          <a:prstGeom prst="rect">
            <a:avLst/>
          </a:prstGeom>
          <a:noFill/>
          <a:ln w="9525">
            <a:noFill/>
            <a:miter lim="800000"/>
            <a:headEnd/>
            <a:tailEnd/>
          </a:ln>
          <a:effectLst/>
        </p:spPr>
      </p:pic>
      <p:sp>
        <p:nvSpPr>
          <p:cNvPr id="8" name="TextBox 7"/>
          <p:cNvSpPr txBox="1"/>
          <p:nvPr/>
        </p:nvSpPr>
        <p:spPr>
          <a:xfrm>
            <a:off x="6908800" y="2209800"/>
            <a:ext cx="4775200" cy="2308324"/>
          </a:xfrm>
          <a:prstGeom prst="rect">
            <a:avLst/>
          </a:prstGeom>
          <a:noFill/>
        </p:spPr>
        <p:txBody>
          <a:bodyPr wrap="square" rtlCol="0">
            <a:spAutoFit/>
          </a:bodyPr>
          <a:lstStyle/>
          <a:p>
            <a:pPr algn="just"/>
            <a:r>
              <a:rPr lang="en-US" sz="2400" dirty="0">
                <a:latin typeface="Arial" pitchFamily="34" charset="0"/>
                <a:cs typeface="Arial" pitchFamily="34" charset="0"/>
              </a:rPr>
              <a:t>Tudor City, Sutton Place, Washington Heights, and Financial District have low crime rates. Washington Heights has also experienced a drop in the total crimes committed in 2019.</a:t>
            </a:r>
          </a:p>
        </p:txBody>
      </p:sp>
      <p:sp>
        <p:nvSpPr>
          <p:cNvPr id="9" name="TextBox 8"/>
          <p:cNvSpPr txBox="1"/>
          <p:nvPr/>
        </p:nvSpPr>
        <p:spPr>
          <a:xfrm>
            <a:off x="7685453" y="1460956"/>
            <a:ext cx="2904128" cy="430887"/>
          </a:xfrm>
          <a:prstGeom prst="rect">
            <a:avLst/>
          </a:prstGeom>
          <a:noFill/>
        </p:spPr>
        <p:txBody>
          <a:bodyPr wrap="none" rtlCol="0">
            <a:spAutoFit/>
          </a:bodyPr>
          <a:lstStyle/>
          <a:p>
            <a:r>
              <a:rPr lang="en-US" sz="2200" b="1" dirty="0">
                <a:latin typeface="Arial" pitchFamily="34" charset="0"/>
                <a:cs typeface="Arial" pitchFamily="34" charset="0"/>
              </a:rPr>
              <a:t>Crime Data Analysis</a:t>
            </a:r>
          </a:p>
        </p:txBody>
      </p:sp>
      <p:sp>
        <p:nvSpPr>
          <p:cNvPr id="10" name="TextBox 9"/>
          <p:cNvSpPr txBox="1"/>
          <p:nvPr/>
        </p:nvSpPr>
        <p:spPr>
          <a:xfrm>
            <a:off x="244131" y="6119336"/>
            <a:ext cx="7035900" cy="707886"/>
          </a:xfrm>
          <a:prstGeom prst="rect">
            <a:avLst/>
          </a:prstGeom>
          <a:noFill/>
        </p:spPr>
        <p:txBody>
          <a:bodyPr wrap="none" rtlCol="0">
            <a:spAutoFit/>
          </a:bodyPr>
          <a:lstStyle/>
          <a:p>
            <a:pPr algn="ctr"/>
            <a:r>
              <a:rPr lang="en-US" sz="2000" dirty="0">
                <a:latin typeface="Arial" pitchFamily="34" charset="0"/>
                <a:cs typeface="Arial" pitchFamily="34" charset="0"/>
              </a:rPr>
              <a:t>Crimes committed (2014-2019) in Manhattan neighborhoods</a:t>
            </a:r>
          </a:p>
          <a:p>
            <a:pPr algn="ctr"/>
            <a:r>
              <a:rPr lang="en-US" sz="2000" dirty="0">
                <a:latin typeface="Arial" pitchFamily="34" charset="0"/>
                <a:cs typeface="Arial" pitchFamily="34" charset="0"/>
              </a:rPr>
              <a:t>(grouped by precinct)</a:t>
            </a:r>
          </a:p>
        </p:txBody>
      </p:sp>
    </p:spTree>
    <p:extLst>
      <p:ext uri="{BB962C8B-B14F-4D97-AF65-F5344CB8AC3E}">
        <p14:creationId xmlns:p14="http://schemas.microsoft.com/office/powerpoint/2010/main" val="132204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0"/>
            <a:ext cx="10972800" cy="1143000"/>
          </a:xfrm>
        </p:spPr>
        <p:txBody>
          <a:bodyPr>
            <a:normAutofit/>
          </a:bodyPr>
          <a:lstStyle/>
          <a:p>
            <a:r>
              <a:rPr lang="en-US" sz="2400" dirty="0">
                <a:latin typeface="Arial" pitchFamily="34" charset="0"/>
                <a:cs typeface="Arial" pitchFamily="34" charset="0"/>
              </a:rPr>
              <a:t>Results and Conclusion (continued)</a:t>
            </a:r>
          </a:p>
        </p:txBody>
      </p:sp>
      <p:sp>
        <p:nvSpPr>
          <p:cNvPr id="5" name="TextBox 4"/>
          <p:cNvSpPr txBox="1"/>
          <p:nvPr/>
        </p:nvSpPr>
        <p:spPr>
          <a:xfrm>
            <a:off x="4689621" y="1151792"/>
            <a:ext cx="2812758" cy="430887"/>
          </a:xfrm>
          <a:prstGeom prst="rect">
            <a:avLst/>
          </a:prstGeom>
          <a:noFill/>
        </p:spPr>
        <p:txBody>
          <a:bodyPr wrap="none" rtlCol="0">
            <a:spAutoFit/>
          </a:bodyPr>
          <a:lstStyle/>
          <a:p>
            <a:r>
              <a:rPr lang="en-US" sz="2200" b="1" dirty="0">
                <a:latin typeface="Arial" pitchFamily="34" charset="0"/>
                <a:cs typeface="Arial" pitchFamily="34" charset="0"/>
              </a:rPr>
              <a:t>Clustering Analysis</a:t>
            </a:r>
          </a:p>
        </p:txBody>
      </p:sp>
      <p:sp>
        <p:nvSpPr>
          <p:cNvPr id="7" name="TextBox 6"/>
          <p:cNvSpPr txBox="1"/>
          <p:nvPr/>
        </p:nvSpPr>
        <p:spPr>
          <a:xfrm>
            <a:off x="7823200" y="1803401"/>
            <a:ext cx="3962400" cy="3702873"/>
          </a:xfrm>
          <a:prstGeom prst="rect">
            <a:avLst/>
          </a:prstGeom>
          <a:noFill/>
        </p:spPr>
        <p:txBody>
          <a:bodyPr wrap="square" rtlCol="0">
            <a:spAutoFit/>
          </a:bodyPr>
          <a:lstStyle/>
          <a:p>
            <a:pPr algn="just"/>
            <a:endParaRPr lang="en-US" sz="2133" dirty="0">
              <a:solidFill>
                <a:srgbClr val="00B050"/>
              </a:solidFill>
            </a:endParaRPr>
          </a:p>
          <a:p>
            <a:pPr algn="just"/>
            <a:r>
              <a:rPr lang="en-US" sz="2133" b="1" dirty="0">
                <a:latin typeface="Arial" pitchFamily="34" charset="0"/>
                <a:cs typeface="Arial" pitchFamily="34" charset="0"/>
              </a:rPr>
              <a:t>Cluster 1:</a:t>
            </a:r>
            <a:r>
              <a:rPr lang="en-US" sz="2133" dirty="0">
                <a:latin typeface="Arial" pitchFamily="34" charset="0"/>
                <a:cs typeface="Arial" pitchFamily="34" charset="0"/>
              </a:rPr>
              <a:t> Flatiron, </a:t>
            </a:r>
            <a:r>
              <a:rPr lang="en-US" sz="2133" dirty="0" err="1">
                <a:latin typeface="Arial" pitchFamily="34" charset="0"/>
                <a:cs typeface="Arial" pitchFamily="34" charset="0"/>
              </a:rPr>
              <a:t>Soho</a:t>
            </a:r>
            <a:r>
              <a:rPr lang="en-US" sz="2133" dirty="0">
                <a:latin typeface="Arial" pitchFamily="34" charset="0"/>
                <a:cs typeface="Arial" pitchFamily="34" charset="0"/>
              </a:rPr>
              <a:t>, Sutton Place, Upper East Side –</a:t>
            </a:r>
            <a:r>
              <a:rPr lang="en-US" sz="2133" dirty="0">
                <a:solidFill>
                  <a:srgbClr val="7030A0"/>
                </a:solidFill>
                <a:latin typeface="Arial" pitchFamily="34" charset="0"/>
                <a:cs typeface="Arial" pitchFamily="34" charset="0"/>
              </a:rPr>
              <a:t> Purple </a:t>
            </a:r>
          </a:p>
          <a:p>
            <a:pPr algn="just"/>
            <a:r>
              <a:rPr lang="en-US" sz="2133" b="1" dirty="0">
                <a:latin typeface="Arial" pitchFamily="34" charset="0"/>
                <a:cs typeface="Arial" pitchFamily="34" charset="0"/>
              </a:rPr>
              <a:t>Cluster 2: </a:t>
            </a:r>
            <a:r>
              <a:rPr lang="en-US" sz="2133" dirty="0">
                <a:latin typeface="Arial" pitchFamily="34" charset="0"/>
                <a:cs typeface="Arial" pitchFamily="34" charset="0"/>
              </a:rPr>
              <a:t>Washington Heights, Tudor City – </a:t>
            </a:r>
            <a:r>
              <a:rPr lang="en-US" sz="2133" dirty="0">
                <a:solidFill>
                  <a:srgbClr val="0070C0"/>
                </a:solidFill>
                <a:latin typeface="Arial" pitchFamily="34" charset="0"/>
                <a:cs typeface="Arial" pitchFamily="34" charset="0"/>
              </a:rPr>
              <a:t>Blue </a:t>
            </a:r>
          </a:p>
          <a:p>
            <a:pPr algn="just"/>
            <a:r>
              <a:rPr lang="en-US" sz="2133" b="1" dirty="0">
                <a:latin typeface="Arial" pitchFamily="34" charset="0"/>
                <a:cs typeface="Arial" pitchFamily="34" charset="0"/>
              </a:rPr>
              <a:t>Cluster 3: </a:t>
            </a:r>
            <a:r>
              <a:rPr lang="en-US" sz="2133" dirty="0">
                <a:latin typeface="Arial" pitchFamily="34" charset="0"/>
                <a:cs typeface="Arial" pitchFamily="34" charset="0"/>
              </a:rPr>
              <a:t>– </a:t>
            </a:r>
            <a:r>
              <a:rPr lang="en-US" sz="2133" dirty="0">
                <a:solidFill>
                  <a:srgbClr val="00B050"/>
                </a:solidFill>
                <a:latin typeface="Arial" pitchFamily="34" charset="0"/>
                <a:cs typeface="Arial" pitchFamily="34" charset="0"/>
              </a:rPr>
              <a:t>Green</a:t>
            </a:r>
            <a:r>
              <a:rPr lang="en-US" sz="2133" dirty="0">
                <a:latin typeface="Arial" pitchFamily="34" charset="0"/>
                <a:cs typeface="Arial" pitchFamily="34" charset="0"/>
              </a:rPr>
              <a:t> </a:t>
            </a:r>
          </a:p>
          <a:p>
            <a:pPr algn="just"/>
            <a:r>
              <a:rPr lang="en-US" sz="2133" b="1" dirty="0">
                <a:latin typeface="Arial" pitchFamily="34" charset="0"/>
                <a:cs typeface="Arial" pitchFamily="34" charset="0"/>
              </a:rPr>
              <a:t>Cluster 4: </a:t>
            </a:r>
            <a:r>
              <a:rPr lang="en-US" sz="2133" dirty="0" err="1">
                <a:latin typeface="Arial" pitchFamily="34" charset="0"/>
                <a:cs typeface="Arial" pitchFamily="34" charset="0"/>
              </a:rPr>
              <a:t>Tribeca</a:t>
            </a:r>
            <a:r>
              <a:rPr lang="en-US" sz="2133" dirty="0">
                <a:latin typeface="Arial" pitchFamily="34" charset="0"/>
                <a:cs typeface="Arial" pitchFamily="34" charset="0"/>
              </a:rPr>
              <a:t> – </a:t>
            </a:r>
            <a:r>
              <a:rPr lang="en-US" sz="2133" dirty="0">
                <a:solidFill>
                  <a:schemeClr val="accent6">
                    <a:lumMod val="75000"/>
                  </a:schemeClr>
                </a:solidFill>
                <a:latin typeface="Arial" pitchFamily="34" charset="0"/>
                <a:cs typeface="Arial" pitchFamily="34" charset="0"/>
              </a:rPr>
              <a:t>Orange </a:t>
            </a:r>
          </a:p>
          <a:p>
            <a:pPr algn="just"/>
            <a:r>
              <a:rPr lang="en-US" sz="2133" b="1" dirty="0">
                <a:latin typeface="Arial" pitchFamily="34" charset="0"/>
                <a:cs typeface="Arial" pitchFamily="34" charset="0"/>
              </a:rPr>
              <a:t>Cluster 0: </a:t>
            </a:r>
            <a:r>
              <a:rPr lang="en-US" sz="2133" dirty="0">
                <a:latin typeface="Arial" pitchFamily="34" charset="0"/>
                <a:cs typeface="Arial" pitchFamily="34" charset="0"/>
              </a:rPr>
              <a:t>Financial District – </a:t>
            </a:r>
            <a:r>
              <a:rPr lang="en-US" sz="2133" dirty="0">
                <a:solidFill>
                  <a:srgbClr val="FF0000"/>
                </a:solidFill>
                <a:latin typeface="Arial" pitchFamily="34" charset="0"/>
                <a:cs typeface="Arial" pitchFamily="34" charset="0"/>
              </a:rPr>
              <a:t>Red</a:t>
            </a:r>
          </a:p>
          <a:p>
            <a:pPr algn="just"/>
            <a:endParaRPr lang="en-US" sz="2133" dirty="0">
              <a:solidFill>
                <a:srgbClr val="00B050"/>
              </a:solidFill>
            </a:endParaRPr>
          </a:p>
        </p:txBody>
      </p:sp>
      <p:pic>
        <p:nvPicPr>
          <p:cNvPr id="9" name="Picture 2"/>
          <p:cNvPicPr>
            <a:picLocks noChangeAspect="1" noChangeArrowheads="1"/>
          </p:cNvPicPr>
          <p:nvPr/>
        </p:nvPicPr>
        <p:blipFill>
          <a:blip r:embed="rId2"/>
          <a:srcRect/>
          <a:stretch>
            <a:fillRect/>
          </a:stretch>
        </p:blipFill>
        <p:spPr bwMode="auto">
          <a:xfrm>
            <a:off x="406400" y="1905000"/>
            <a:ext cx="7315200" cy="4407125"/>
          </a:xfrm>
          <a:prstGeom prst="rect">
            <a:avLst/>
          </a:prstGeom>
          <a:noFill/>
          <a:ln w="9525">
            <a:noFill/>
            <a:miter lim="800000"/>
            <a:headEnd/>
            <a:tailEnd/>
          </a:ln>
          <a:effectLst/>
        </p:spPr>
      </p:pic>
    </p:spTree>
    <p:extLst>
      <p:ext uri="{BB962C8B-B14F-4D97-AF65-F5344CB8AC3E}">
        <p14:creationId xmlns:p14="http://schemas.microsoft.com/office/powerpoint/2010/main" val="2955561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0"/>
            <a:ext cx="10972800" cy="1143000"/>
          </a:xfrm>
        </p:spPr>
        <p:txBody>
          <a:bodyPr>
            <a:normAutofit/>
          </a:bodyPr>
          <a:lstStyle/>
          <a:p>
            <a:r>
              <a:rPr lang="en-US" sz="2400" dirty="0">
                <a:latin typeface="Arial" pitchFamily="34" charset="0"/>
                <a:cs typeface="Arial" pitchFamily="34" charset="0"/>
              </a:rPr>
              <a:t>Results and Conclusion (continued)</a:t>
            </a:r>
          </a:p>
        </p:txBody>
      </p:sp>
      <p:sp>
        <p:nvSpPr>
          <p:cNvPr id="5" name="TextBox 4"/>
          <p:cNvSpPr txBox="1"/>
          <p:nvPr/>
        </p:nvSpPr>
        <p:spPr>
          <a:xfrm>
            <a:off x="4368801" y="1092200"/>
            <a:ext cx="2812758" cy="430887"/>
          </a:xfrm>
          <a:prstGeom prst="rect">
            <a:avLst/>
          </a:prstGeom>
          <a:noFill/>
        </p:spPr>
        <p:txBody>
          <a:bodyPr wrap="none" rtlCol="0">
            <a:spAutoFit/>
          </a:bodyPr>
          <a:lstStyle/>
          <a:p>
            <a:r>
              <a:rPr lang="en-US" sz="2200" b="1" dirty="0">
                <a:latin typeface="Arial" pitchFamily="34" charset="0"/>
                <a:cs typeface="Arial" pitchFamily="34" charset="0"/>
              </a:rPr>
              <a:t>Clustering Analysis</a:t>
            </a:r>
          </a:p>
        </p:txBody>
      </p:sp>
      <p:sp>
        <p:nvSpPr>
          <p:cNvPr id="8" name="TextBox 7"/>
          <p:cNvSpPr txBox="1"/>
          <p:nvPr/>
        </p:nvSpPr>
        <p:spPr>
          <a:xfrm>
            <a:off x="6807200" y="1803400"/>
            <a:ext cx="5181600" cy="4586256"/>
          </a:xfrm>
          <a:prstGeom prst="rect">
            <a:avLst/>
          </a:prstGeom>
          <a:noFill/>
        </p:spPr>
        <p:txBody>
          <a:bodyPr wrap="square" rtlCol="0">
            <a:spAutoFit/>
          </a:bodyPr>
          <a:lstStyle/>
          <a:p>
            <a:pPr algn="just"/>
            <a:r>
              <a:rPr lang="en-US" sz="1867" b="1" dirty="0">
                <a:latin typeface="Arial" pitchFamily="34" charset="0"/>
                <a:cs typeface="Arial" pitchFamily="34" charset="0"/>
              </a:rPr>
              <a:t>Cluster 1: </a:t>
            </a:r>
            <a:r>
              <a:rPr lang="en-US" sz="1867" dirty="0">
                <a:latin typeface="Arial" pitchFamily="34" charset="0"/>
                <a:cs typeface="Arial" pitchFamily="34" charset="0"/>
              </a:rPr>
              <a:t>Flatiron, </a:t>
            </a:r>
            <a:r>
              <a:rPr lang="en-US" sz="1867" dirty="0" err="1">
                <a:latin typeface="Arial" pitchFamily="34" charset="0"/>
                <a:cs typeface="Arial" pitchFamily="34" charset="0"/>
              </a:rPr>
              <a:t>Soho</a:t>
            </a:r>
            <a:r>
              <a:rPr lang="en-US" sz="1867" dirty="0">
                <a:latin typeface="Arial" pitchFamily="34" charset="0"/>
                <a:cs typeface="Arial" pitchFamily="34" charset="0"/>
              </a:rPr>
              <a:t>, Sutton Place, Upper East Side –  </a:t>
            </a:r>
            <a:r>
              <a:rPr lang="en-US" sz="1867" dirty="0">
                <a:solidFill>
                  <a:srgbClr val="7030A0"/>
                </a:solidFill>
                <a:latin typeface="Arial" pitchFamily="34" charset="0"/>
                <a:cs typeface="Arial" pitchFamily="34" charset="0"/>
              </a:rPr>
              <a:t>Purple </a:t>
            </a:r>
          </a:p>
          <a:p>
            <a:pPr algn="just"/>
            <a:r>
              <a:rPr lang="en-US" sz="1867" b="1" dirty="0">
                <a:latin typeface="Arial" pitchFamily="34" charset="0"/>
                <a:cs typeface="Arial" pitchFamily="34" charset="0"/>
              </a:rPr>
              <a:t>Cluster 2: </a:t>
            </a:r>
            <a:r>
              <a:rPr lang="en-US" sz="1867" dirty="0">
                <a:latin typeface="Arial" pitchFamily="34" charset="0"/>
                <a:cs typeface="Arial" pitchFamily="34" charset="0"/>
              </a:rPr>
              <a:t>Tudor City – </a:t>
            </a:r>
            <a:r>
              <a:rPr lang="en-US" sz="1867" dirty="0">
                <a:solidFill>
                  <a:srgbClr val="FF0000"/>
                </a:solidFill>
                <a:latin typeface="Arial" pitchFamily="34" charset="0"/>
                <a:cs typeface="Arial" pitchFamily="34" charset="0"/>
              </a:rPr>
              <a:t>Red </a:t>
            </a:r>
          </a:p>
          <a:p>
            <a:pPr algn="just"/>
            <a:r>
              <a:rPr lang="en-US" sz="1867" b="1" dirty="0">
                <a:latin typeface="Arial" pitchFamily="34" charset="0"/>
                <a:cs typeface="Arial" pitchFamily="34" charset="0"/>
              </a:rPr>
              <a:t>Cluster 3:</a:t>
            </a:r>
            <a:r>
              <a:rPr lang="en-US" sz="1867" dirty="0">
                <a:latin typeface="Arial" pitchFamily="34" charset="0"/>
                <a:cs typeface="Arial" pitchFamily="34" charset="0"/>
              </a:rPr>
              <a:t> Financial District –  </a:t>
            </a:r>
            <a:r>
              <a:rPr lang="en-US" sz="1867" dirty="0">
                <a:solidFill>
                  <a:srgbClr val="0070C0"/>
                </a:solidFill>
                <a:latin typeface="Arial" pitchFamily="34" charset="0"/>
                <a:cs typeface="Arial" pitchFamily="34" charset="0"/>
              </a:rPr>
              <a:t>Blue</a:t>
            </a:r>
            <a:r>
              <a:rPr lang="en-US" sz="1867" dirty="0">
                <a:latin typeface="Arial" pitchFamily="34" charset="0"/>
                <a:cs typeface="Arial" pitchFamily="34" charset="0"/>
              </a:rPr>
              <a:t> </a:t>
            </a:r>
          </a:p>
          <a:p>
            <a:pPr algn="just"/>
            <a:r>
              <a:rPr lang="en-US" sz="1867" b="1" dirty="0">
                <a:latin typeface="Arial" pitchFamily="34" charset="0"/>
                <a:cs typeface="Arial" pitchFamily="34" charset="0"/>
              </a:rPr>
              <a:t>Cluster 4: </a:t>
            </a:r>
            <a:r>
              <a:rPr lang="en-US" sz="1867" dirty="0" err="1">
                <a:latin typeface="Arial" pitchFamily="34" charset="0"/>
                <a:cs typeface="Arial" pitchFamily="34" charset="0"/>
              </a:rPr>
              <a:t>Tribeca</a:t>
            </a:r>
            <a:r>
              <a:rPr lang="en-US" sz="1867" dirty="0">
                <a:latin typeface="Arial" pitchFamily="34" charset="0"/>
                <a:cs typeface="Arial" pitchFamily="34" charset="0"/>
              </a:rPr>
              <a:t> – </a:t>
            </a:r>
            <a:r>
              <a:rPr lang="en-US" sz="1867" dirty="0">
                <a:solidFill>
                  <a:schemeClr val="accent6">
                    <a:lumMod val="75000"/>
                  </a:schemeClr>
                </a:solidFill>
                <a:latin typeface="Arial" pitchFamily="34" charset="0"/>
                <a:cs typeface="Arial" pitchFamily="34" charset="0"/>
              </a:rPr>
              <a:t>Orange </a:t>
            </a:r>
          </a:p>
          <a:p>
            <a:pPr algn="just"/>
            <a:r>
              <a:rPr lang="en-US" sz="1867" b="1" dirty="0">
                <a:latin typeface="Arial" pitchFamily="34" charset="0"/>
                <a:cs typeface="Arial" pitchFamily="34" charset="0"/>
              </a:rPr>
              <a:t>Cluster 0: </a:t>
            </a:r>
            <a:r>
              <a:rPr lang="en-US" sz="1867" dirty="0">
                <a:latin typeface="Arial" pitchFamily="34" charset="0"/>
                <a:cs typeface="Arial" pitchFamily="34" charset="0"/>
              </a:rPr>
              <a:t>Washington Heights – </a:t>
            </a:r>
            <a:r>
              <a:rPr lang="en-US" sz="1867" dirty="0">
                <a:solidFill>
                  <a:srgbClr val="00B050"/>
                </a:solidFill>
                <a:latin typeface="Arial" pitchFamily="34" charset="0"/>
                <a:cs typeface="Arial" pitchFamily="34" charset="0"/>
              </a:rPr>
              <a:t>Green </a:t>
            </a:r>
          </a:p>
          <a:p>
            <a:pPr algn="just"/>
            <a:endParaRPr lang="en-US" sz="2000" dirty="0">
              <a:solidFill>
                <a:srgbClr val="FF0000"/>
              </a:solidFill>
              <a:latin typeface="Arial" pitchFamily="34" charset="0"/>
              <a:cs typeface="Arial" pitchFamily="34" charset="0"/>
            </a:endParaRPr>
          </a:p>
          <a:p>
            <a:pPr algn="just"/>
            <a:r>
              <a:rPr lang="en-US" sz="2000" dirty="0">
                <a:latin typeface="Arial" pitchFamily="34" charset="0"/>
                <a:cs typeface="Arial" pitchFamily="34" charset="0"/>
              </a:rPr>
              <a:t>The dominant clusters are Cluster 0 (Blue), Cluster 1 (Purple), Cluster 2 (Red). It can be inferred that the residents staying in the neighbourhoods belonging to any of these three clusters share more or less similar restaurant tastes i.e. residents of neighbourhoods belonging to the same cluster may share similar preferences. </a:t>
            </a:r>
            <a:endParaRPr lang="en-US" sz="2000" dirty="0">
              <a:solidFill>
                <a:srgbClr val="FF0000"/>
              </a:solidFill>
              <a:latin typeface="Arial" pitchFamily="34" charset="0"/>
              <a:cs typeface="Arial" pitchFamily="34" charset="0"/>
            </a:endParaRPr>
          </a:p>
        </p:txBody>
      </p:sp>
      <p:pic>
        <p:nvPicPr>
          <p:cNvPr id="9" name="Picture 2"/>
          <p:cNvPicPr>
            <a:picLocks noChangeAspect="1" noChangeArrowheads="1"/>
          </p:cNvPicPr>
          <p:nvPr/>
        </p:nvPicPr>
        <p:blipFill>
          <a:blip r:embed="rId2"/>
          <a:srcRect/>
          <a:stretch>
            <a:fillRect/>
          </a:stretch>
        </p:blipFill>
        <p:spPr bwMode="auto">
          <a:xfrm>
            <a:off x="203200" y="1803400"/>
            <a:ext cx="6562845" cy="4267200"/>
          </a:xfrm>
          <a:prstGeom prst="rect">
            <a:avLst/>
          </a:prstGeom>
          <a:noFill/>
          <a:ln w="9525">
            <a:noFill/>
            <a:miter lim="800000"/>
            <a:headEnd/>
            <a:tailEnd/>
          </a:ln>
          <a:effectLst/>
        </p:spPr>
      </p:pic>
    </p:spTree>
    <p:extLst>
      <p:ext uri="{BB962C8B-B14F-4D97-AF65-F5344CB8AC3E}">
        <p14:creationId xmlns:p14="http://schemas.microsoft.com/office/powerpoint/2010/main" val="118237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397000"/>
            <a:ext cx="11480800" cy="4978400"/>
          </a:xfrm>
        </p:spPr>
        <p:txBody>
          <a:bodyPr>
            <a:noAutofit/>
          </a:bodyPr>
          <a:lstStyle/>
          <a:p>
            <a:pPr algn="just"/>
            <a:r>
              <a:rPr lang="en-US" sz="2000" dirty="0">
                <a:latin typeface="Arial" pitchFamily="34" charset="0"/>
                <a:cs typeface="Arial" pitchFamily="34" charset="0"/>
              </a:rPr>
              <a:t>Choosing a cuisine prevalent in dominant clusters is a good way to attract customers to a new restaurant due to popular demand</a:t>
            </a:r>
          </a:p>
          <a:p>
            <a:pPr algn="just"/>
            <a:endParaRPr lang="en-US" sz="2000" dirty="0">
              <a:latin typeface="Arial" pitchFamily="34" charset="0"/>
              <a:cs typeface="Arial" pitchFamily="34" charset="0"/>
            </a:endParaRPr>
          </a:p>
          <a:p>
            <a:pPr algn="just"/>
            <a:r>
              <a:rPr lang="en-US" sz="2000" dirty="0">
                <a:latin typeface="Arial" pitchFamily="34" charset="0"/>
                <a:cs typeface="Arial" pitchFamily="34" charset="0"/>
              </a:rPr>
              <a:t>Based on rent (low) and crime (low) data analysis, the best choices of </a:t>
            </a:r>
            <a:r>
              <a:rPr lang="en-US" sz="2000" dirty="0" err="1">
                <a:latin typeface="Arial" pitchFamily="34" charset="0"/>
                <a:cs typeface="Arial" pitchFamily="34" charset="0"/>
              </a:rPr>
              <a:t>neighbourhoods</a:t>
            </a:r>
            <a:r>
              <a:rPr lang="en-US" sz="2000" dirty="0">
                <a:latin typeface="Arial" pitchFamily="34" charset="0"/>
                <a:cs typeface="Arial" pitchFamily="34" charset="0"/>
              </a:rPr>
              <a:t> to open a restaurant in Manhattan are</a:t>
            </a:r>
          </a:p>
          <a:p>
            <a:pPr lvl="1" algn="just"/>
            <a:r>
              <a:rPr lang="en-US" sz="2000" dirty="0">
                <a:latin typeface="Arial" pitchFamily="34" charset="0"/>
                <a:cs typeface="Arial" pitchFamily="34" charset="0"/>
              </a:rPr>
              <a:t>Washington Heights (Cluster 2)</a:t>
            </a:r>
          </a:p>
          <a:p>
            <a:pPr lvl="1" algn="just"/>
            <a:r>
              <a:rPr lang="en-US" sz="2000" dirty="0">
                <a:latin typeface="Arial" pitchFamily="34" charset="0"/>
                <a:cs typeface="Arial" pitchFamily="34" charset="0"/>
              </a:rPr>
              <a:t>Financial District (Cluster 0)</a:t>
            </a:r>
          </a:p>
          <a:p>
            <a:pPr algn="just"/>
            <a:endParaRPr lang="en-US" sz="2000" dirty="0">
              <a:latin typeface="Arial" pitchFamily="34" charset="0"/>
              <a:cs typeface="Arial" pitchFamily="34" charset="0"/>
            </a:endParaRPr>
          </a:p>
          <a:p>
            <a:pPr algn="just"/>
            <a:r>
              <a:rPr lang="en-US" sz="2000" dirty="0">
                <a:latin typeface="Arial" pitchFamily="34" charset="0"/>
                <a:cs typeface="Arial" pitchFamily="34" charset="0"/>
              </a:rPr>
              <a:t>Based on taste profiles of residents</a:t>
            </a:r>
          </a:p>
          <a:p>
            <a:pPr lvl="1" algn="just"/>
            <a:r>
              <a:rPr lang="en-US" sz="2000" dirty="0">
                <a:latin typeface="Arial" pitchFamily="34" charset="0"/>
                <a:cs typeface="Arial" pitchFamily="34" charset="0"/>
              </a:rPr>
              <a:t>a Chinese, Spanish, Italian, Mexican restaurant may find success in Washington Heights </a:t>
            </a:r>
          </a:p>
          <a:p>
            <a:pPr lvl="1" algn="just"/>
            <a:r>
              <a:rPr lang="en-US" sz="2000" dirty="0">
                <a:latin typeface="Arial" pitchFamily="34" charset="0"/>
                <a:cs typeface="Arial" pitchFamily="34" charset="0"/>
              </a:rPr>
              <a:t>a Japanese, Mediterranean, French, Seafood, Falafel restaurant may find success in Financial District. </a:t>
            </a:r>
          </a:p>
          <a:p>
            <a:pPr lvl="1">
              <a:buNone/>
            </a:pPr>
            <a:endParaRPr lang="en-US" sz="1600" dirty="0"/>
          </a:p>
          <a:p>
            <a:pPr lvl="1">
              <a:buNone/>
            </a:pPr>
            <a:endParaRPr lang="en-US" sz="1600" dirty="0"/>
          </a:p>
        </p:txBody>
      </p:sp>
      <p:sp>
        <p:nvSpPr>
          <p:cNvPr id="4" name="Title 1"/>
          <p:cNvSpPr>
            <a:spLocks noGrp="1"/>
          </p:cNvSpPr>
          <p:nvPr>
            <p:ph type="title"/>
          </p:nvPr>
        </p:nvSpPr>
        <p:spPr>
          <a:xfrm>
            <a:off x="609600" y="177800"/>
            <a:ext cx="10972800" cy="1143000"/>
          </a:xfrm>
        </p:spPr>
        <p:txBody>
          <a:bodyPr>
            <a:normAutofit/>
          </a:bodyPr>
          <a:lstStyle/>
          <a:p>
            <a:r>
              <a:rPr lang="en-US" sz="2400" dirty="0">
                <a:latin typeface="Arial" pitchFamily="34" charset="0"/>
                <a:cs typeface="Arial" pitchFamily="34" charset="0"/>
              </a:rPr>
              <a:t>Results and Conclusion (continued)</a:t>
            </a:r>
          </a:p>
        </p:txBody>
      </p:sp>
    </p:spTree>
    <p:extLst>
      <p:ext uri="{BB962C8B-B14F-4D97-AF65-F5344CB8AC3E}">
        <p14:creationId xmlns:p14="http://schemas.microsoft.com/office/powerpoint/2010/main" val="101181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E752-B077-41E9-B647-F44C68DDA455}"/>
              </a:ext>
            </a:extLst>
          </p:cNvPr>
          <p:cNvSpPr>
            <a:spLocks noGrp="1"/>
          </p:cNvSpPr>
          <p:nvPr>
            <p:ph type="title"/>
          </p:nvPr>
        </p:nvSpPr>
        <p:spPr>
          <a:xfrm>
            <a:off x="4381500" y="674564"/>
            <a:ext cx="3302977" cy="434975"/>
          </a:xfrm>
        </p:spPr>
        <p:txBody>
          <a:bodyPr>
            <a:normAutofit fontScale="90000"/>
          </a:bodyPr>
          <a:lstStyle/>
          <a:p>
            <a:r>
              <a:rPr lang="en-IN" sz="2800"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6EFE7079-291C-403E-BF2A-7F24EDDE70BC}"/>
              </a:ext>
            </a:extLst>
          </p:cNvPr>
          <p:cNvSpPr>
            <a:spLocks noGrp="1"/>
          </p:cNvSpPr>
          <p:nvPr>
            <p:ph idx="1"/>
          </p:nvPr>
        </p:nvSpPr>
        <p:spPr>
          <a:xfrm>
            <a:off x="838200" y="1614610"/>
            <a:ext cx="10515600" cy="4351338"/>
          </a:xfrm>
        </p:spPr>
        <p:txBody>
          <a:bodyPr>
            <a:normAutofit/>
          </a:bodyPr>
          <a:lstStyle/>
          <a:p>
            <a:pPr algn="just"/>
            <a:r>
              <a:rPr lang="en-IN" sz="1800" dirty="0">
                <a:latin typeface="Arial" panose="020B0604020202020204" pitchFamily="34" charset="0"/>
                <a:cs typeface="Arial" panose="020B0604020202020204" pitchFamily="34" charset="0"/>
              </a:rPr>
              <a:t>Opening a restaurant requires a lot of factors to be considered. The weather of the location, crime data, cost of infrastructure, tastes of the people, and competition, just to name a few</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Manhattan has been chosen amongst the other boroughs of NYC due to its high population density and commercial lifestyle</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people who can benefit from this project are </a:t>
            </a:r>
          </a:p>
          <a:p>
            <a:pPr marL="0" indent="0" algn="just">
              <a:buNone/>
            </a:pPr>
            <a:r>
              <a:rPr lang="en-IN" sz="1800" dirty="0">
                <a:latin typeface="Arial" panose="020B0604020202020204" pitchFamily="34" charset="0"/>
                <a:cs typeface="Arial" panose="020B0604020202020204" pitchFamily="34" charset="0"/>
              </a:rPr>
              <a:t>	 - Those who are planning to migrate to Manhattan</a:t>
            </a:r>
          </a:p>
          <a:p>
            <a:pPr marL="0" indent="0" algn="just">
              <a:buNone/>
            </a:pPr>
            <a:r>
              <a:rPr lang="en-IN" sz="1800" dirty="0">
                <a:latin typeface="Arial" panose="020B0604020202020204" pitchFamily="34" charset="0"/>
                <a:cs typeface="Arial" panose="020B0604020202020204" pitchFamily="34" charset="0"/>
              </a:rPr>
              <a:t>	 - A New Yorker trying to change neighbourhoods to find a more happening area</a:t>
            </a:r>
          </a:p>
          <a:p>
            <a:pPr marL="0" indent="0" algn="just">
              <a:buNone/>
            </a:pPr>
            <a:r>
              <a:rPr lang="en-IN" sz="1800" dirty="0">
                <a:latin typeface="Arial" panose="020B0604020202020204" pitchFamily="34" charset="0"/>
                <a:cs typeface="Arial" panose="020B0604020202020204" pitchFamily="34" charset="0"/>
              </a:rPr>
              <a:t>	 - Those who would like to expand or open their businesses in Manhattan, NYC</a:t>
            </a:r>
          </a:p>
          <a:p>
            <a:pPr marL="0" indent="0" algn="just">
              <a:buNone/>
            </a:pPr>
            <a:r>
              <a:rPr lang="en-IN" sz="1800" dirty="0">
                <a:latin typeface="Arial" panose="020B0604020202020204" pitchFamily="34" charset="0"/>
                <a:cs typeface="Arial" panose="020B0604020202020204" pitchFamily="34" charset="0"/>
              </a:rPr>
              <a:t>	 - Individuals who already own a restaurant or are looking to open a new one in 	  	                Manhattan.</a:t>
            </a:r>
          </a:p>
          <a:p>
            <a:pPr lvl="1"/>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738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7F4F-789F-40C9-B521-3623B40C6368}"/>
              </a:ext>
            </a:extLst>
          </p:cNvPr>
          <p:cNvSpPr>
            <a:spLocks noGrp="1"/>
          </p:cNvSpPr>
          <p:nvPr>
            <p:ph type="title"/>
          </p:nvPr>
        </p:nvSpPr>
        <p:spPr>
          <a:xfrm>
            <a:off x="4302734" y="575530"/>
            <a:ext cx="3586529" cy="522898"/>
          </a:xfrm>
        </p:spPr>
        <p:txBody>
          <a:bodyPr>
            <a:noAutofit/>
          </a:bodyPr>
          <a:lstStyle/>
          <a:p>
            <a:r>
              <a:rPr lang="en-IN" sz="2500" dirty="0">
                <a:latin typeface="Arial Black" panose="020B0A04020102020204" pitchFamily="34" charset="0"/>
              </a:rPr>
              <a:t>DATA ACQUISITION</a:t>
            </a:r>
            <a:endParaRPr lang="en-IN" sz="2500" dirty="0"/>
          </a:p>
        </p:txBody>
      </p:sp>
      <p:sp>
        <p:nvSpPr>
          <p:cNvPr id="3" name="Content Placeholder 2">
            <a:extLst>
              <a:ext uri="{FF2B5EF4-FFF2-40B4-BE49-F238E27FC236}">
                <a16:creationId xmlns:a16="http://schemas.microsoft.com/office/drawing/2014/main" id="{D902C38D-464F-4F24-B602-8864CF1AD714}"/>
              </a:ext>
            </a:extLst>
          </p:cNvPr>
          <p:cNvSpPr>
            <a:spLocks noGrp="1"/>
          </p:cNvSpPr>
          <p:nvPr>
            <p:ph idx="1"/>
          </p:nvPr>
        </p:nvSpPr>
        <p:spPr>
          <a:xfrm>
            <a:off x="838199" y="1429970"/>
            <a:ext cx="10515600" cy="5041167"/>
          </a:xfrm>
        </p:spPr>
        <p:txBody>
          <a:bodyPr>
            <a:normAutofit/>
          </a:bodyPr>
          <a:lstStyle/>
          <a:p>
            <a:pPr marL="0" indent="0" algn="just">
              <a:buNone/>
            </a:pPr>
            <a:r>
              <a:rPr lang="en-US" sz="1800" dirty="0">
                <a:latin typeface="Arial" panose="020B0604020202020204" pitchFamily="34" charset="0"/>
                <a:cs typeface="Arial" panose="020B0604020202020204" pitchFamily="34" charset="0"/>
              </a:rPr>
              <a:t>This project aims to compare the neighbourhoods of Manhattan based on the following data:</a:t>
            </a:r>
          </a:p>
          <a:p>
            <a:pPr algn="just"/>
            <a:r>
              <a:rPr lang="en-US" sz="1800" dirty="0">
                <a:latin typeface="Arial" panose="020B0604020202020204" pitchFamily="34" charset="0"/>
                <a:cs typeface="Arial" panose="020B0604020202020204" pitchFamily="34" charset="0"/>
              </a:rPr>
              <a:t>- Crime rate data of Manhattan</a:t>
            </a:r>
          </a:p>
          <a:p>
            <a:pPr algn="just"/>
            <a:r>
              <a:rPr lang="en-US" sz="1800" dirty="0">
                <a:latin typeface="Arial" panose="020B0604020202020204" pitchFamily="34" charset="0"/>
                <a:cs typeface="Arial" panose="020B0604020202020204" pitchFamily="34" charset="0"/>
              </a:rPr>
              <a:t>- Venue data of Manhattan</a:t>
            </a:r>
          </a:p>
          <a:p>
            <a:pPr algn="just"/>
            <a:r>
              <a:rPr lang="en-US" sz="1800" dirty="0">
                <a:latin typeface="Arial" panose="020B0604020202020204" pitchFamily="34" charset="0"/>
                <a:cs typeface="Arial" panose="020B0604020202020204" pitchFamily="34" charset="0"/>
              </a:rPr>
              <a:t>- Rent data of the selected neighbourhoods of Manhattan</a:t>
            </a:r>
          </a:p>
          <a:p>
            <a:pPr algn="just"/>
            <a:r>
              <a:rPr lang="en-US" sz="1800" dirty="0">
                <a:latin typeface="Arial" panose="020B0604020202020204" pitchFamily="34" charset="0"/>
                <a:cs typeface="Arial" panose="020B0604020202020204" pitchFamily="34" charset="0"/>
              </a:rPr>
              <a:t>- Weather data of New York City (NYC)</a:t>
            </a: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endParaRPr lang="en-US" sz="1800"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IN" sz="1800" dirty="0">
                <a:latin typeface="Arial" panose="020B0604020202020204" pitchFamily="34" charset="0"/>
                <a:ea typeface="Calibri" panose="020F0502020204030204" pitchFamily="34" charset="0"/>
                <a:cs typeface="Arial" panose="020B0604020202020204" pitchFamily="34" charset="0"/>
              </a:rPr>
              <a:t>The annual weather data from 2010-2019 for NYC was collected from the website </a:t>
            </a:r>
            <a:r>
              <a:rPr lang="en-IN" sz="18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Current results</a:t>
            </a:r>
            <a:r>
              <a:rPr lang="en-IN" sz="1800" dirty="0">
                <a:latin typeface="Arial" panose="020B0604020202020204" pitchFamily="34" charset="0"/>
                <a:ea typeface="Calibri" panose="020F0502020204030204" pitchFamily="34" charset="0"/>
                <a:cs typeface="Arial" panose="020B0604020202020204" pitchFamily="34" charset="0"/>
              </a:rPr>
              <a:t> </a:t>
            </a:r>
          </a:p>
          <a:p>
            <a:pPr algn="just">
              <a:buFont typeface="Wingdings" panose="05000000000000000000" pitchFamily="2" charset="2"/>
              <a:buChar char="§"/>
            </a:pPr>
            <a:r>
              <a:rPr lang="en-IN"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Data acquisition for Manhattan's neighbourhoods was done through the NYCloc csv file, which was obtained from the week 3 lab in the IBM 'Applied Data Science Capstone project' course</a:t>
            </a:r>
          </a:p>
          <a:p>
            <a:pPr algn="just">
              <a:buFont typeface="Wingdings" panose="05000000000000000000" pitchFamily="2" charset="2"/>
              <a:buChar char="§"/>
            </a:pPr>
            <a:r>
              <a:rPr lang="en-IN" sz="1800" dirty="0">
                <a:solidFill>
                  <a:srgbClr val="000000"/>
                </a:solidFill>
                <a:latin typeface="Arial" panose="020B0604020202020204" pitchFamily="34" charset="0"/>
                <a:ea typeface="Calibri" panose="020F0502020204030204" pitchFamily="34" charset="0"/>
                <a:cs typeface="Arial" panose="020B0604020202020204" pitchFamily="34" charset="0"/>
              </a:rPr>
              <a:t>The Venue details have been collected with the help of Foursquare API</a:t>
            </a:r>
          </a:p>
          <a:p>
            <a:pPr algn="just">
              <a:buFont typeface="Wingdings" panose="05000000000000000000" pitchFamily="2" charset="2"/>
              <a:buChar char="§"/>
            </a:pPr>
            <a:r>
              <a:rPr lang="en-IN" sz="1800" dirty="0">
                <a:solidFill>
                  <a:srgbClr val="000000"/>
                </a:solidFill>
                <a:latin typeface="Arial" panose="020B0604020202020204" pitchFamily="34" charset="0"/>
                <a:ea typeface="Times New Roman" panose="02020603050405020304" pitchFamily="18" charset="0"/>
              </a:rPr>
              <a:t>The commercial rent data has been collected from </a:t>
            </a:r>
            <a:r>
              <a:rPr lang="en-IN" sz="1800" u="sng"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Property Shark</a:t>
            </a:r>
            <a:r>
              <a:rPr lang="en-IN" sz="1800" u="sng" dirty="0">
                <a:solidFill>
                  <a:srgbClr val="0563C1"/>
                </a:solidFill>
                <a:latin typeface="Arial" panose="020B0604020202020204" pitchFamily="34" charset="0"/>
                <a:ea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IN" sz="1800" dirty="0">
                <a:latin typeface="Arial" panose="020B0604020202020204" pitchFamily="34" charset="0"/>
                <a:ea typeface="Calibri" panose="020F0502020204030204" pitchFamily="34" charset="0"/>
              </a:rPr>
              <a:t>The crime data has been collected from the </a:t>
            </a:r>
            <a:r>
              <a:rPr lang="en-IN" sz="1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official New York Police Department website</a:t>
            </a:r>
            <a:endParaRPr lang="en-IN" sz="1800" u="sng" dirty="0">
              <a:solidFill>
                <a:srgbClr val="0563C1"/>
              </a:solidFill>
              <a:latin typeface="Arial" panose="020B0604020202020204" pitchFamily="34"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8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algn="just">
              <a:buFont typeface="Wingdings" panose="05000000000000000000" pitchFamily="2" charset="2"/>
              <a:buChar char="§"/>
            </a:pPr>
            <a:endParaRPr lang="en-IN" sz="18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0" indent="0" algn="just">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340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98FE0-0BF8-47FC-B07F-E76D9D6A72BE}"/>
              </a:ext>
            </a:extLst>
          </p:cNvPr>
          <p:cNvSpPr>
            <a:spLocks noGrp="1"/>
          </p:cNvSpPr>
          <p:nvPr>
            <p:ph type="title"/>
          </p:nvPr>
        </p:nvSpPr>
        <p:spPr>
          <a:xfrm>
            <a:off x="3840621" y="633046"/>
            <a:ext cx="4510754" cy="547688"/>
          </a:xfrm>
        </p:spPr>
        <p:txBody>
          <a:bodyPr>
            <a:normAutofit fontScale="90000"/>
          </a:bodyPr>
          <a:lstStyle/>
          <a:p>
            <a:r>
              <a:rPr lang="en-IN" sz="2500" dirty="0">
                <a:latin typeface="Arial Black" panose="020B0A04020102020204" pitchFamily="34" charset="0"/>
                <a:cs typeface="Arial" panose="020B0604020202020204" pitchFamily="34" charset="0"/>
              </a:rPr>
              <a:t>WEATHER DATA ANALYSIS</a:t>
            </a:r>
          </a:p>
        </p:txBody>
      </p:sp>
      <p:pic>
        <p:nvPicPr>
          <p:cNvPr id="5" name="Content Placeholder 4">
            <a:extLst>
              <a:ext uri="{FF2B5EF4-FFF2-40B4-BE49-F238E27FC236}">
                <a16:creationId xmlns:a16="http://schemas.microsoft.com/office/drawing/2014/main" id="{4931C4EB-9C0A-4979-AF77-56EBFF850EA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41126" y="1551987"/>
            <a:ext cx="5709741" cy="1495030"/>
          </a:xfrm>
          <a:prstGeom prst="rect">
            <a:avLst/>
          </a:prstGeom>
        </p:spPr>
      </p:pic>
      <p:sp>
        <p:nvSpPr>
          <p:cNvPr id="7" name="TextBox 6">
            <a:extLst>
              <a:ext uri="{FF2B5EF4-FFF2-40B4-BE49-F238E27FC236}">
                <a16:creationId xmlns:a16="http://schemas.microsoft.com/office/drawing/2014/main" id="{6AF5C55F-AF0C-46DA-AFD9-61F99D20E313}"/>
              </a:ext>
            </a:extLst>
          </p:cNvPr>
          <p:cNvSpPr txBox="1"/>
          <p:nvPr/>
        </p:nvSpPr>
        <p:spPr>
          <a:xfrm>
            <a:off x="641838" y="3429000"/>
            <a:ext cx="11087100" cy="2585323"/>
          </a:xfrm>
          <a:prstGeom prst="rect">
            <a:avLst/>
          </a:prstGeom>
          <a:noFill/>
        </p:spPr>
        <p:txBody>
          <a:bodyPr wrap="square" rtlCol="0">
            <a:spAutoFit/>
          </a:bodyPr>
          <a:lstStyle/>
          <a:p>
            <a:pPr marL="285750" indent="-285750" algn="just">
              <a:buFont typeface="Wingdings" panose="05000000000000000000" pitchFamily="2" charset="2"/>
              <a:buChar char="§"/>
            </a:pPr>
            <a:r>
              <a:rPr lang="en-IN" dirty="0">
                <a:latin typeface="Arial" panose="020B0604020202020204" pitchFamily="34" charset="0"/>
                <a:cs typeface="Arial" panose="020B0604020202020204" pitchFamily="34" charset="0"/>
              </a:rPr>
              <a:t>Using the data shown in the above image</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the temperature fluctuations throughout the year were visualized with the help of a line graph. This line graph was a plot showing the highest and lowest temperatures recorded per month. (See graphs in results section)</a:t>
            </a:r>
          </a:p>
          <a:p>
            <a:pPr marL="285750" indent="-285750" algn="just">
              <a:buFont typeface="Wingdings" panose="05000000000000000000" pitchFamily="2" charset="2"/>
              <a:buChar char="§"/>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IN" dirty="0">
                <a:latin typeface="Arial" panose="020B0604020202020204" pitchFamily="34" charset="0"/>
                <a:cs typeface="Arial" panose="020B0604020202020204" pitchFamily="34" charset="0"/>
              </a:rPr>
              <a:t>Another important key point was to get the monthly comparison of the total number of hot and cold days. In order to visualize this, two bar graphs were plotted, one for the number of hot days and one for the number of cold days.</a:t>
            </a:r>
          </a:p>
          <a:p>
            <a:pPr marL="285750" indent="-285750" algn="just">
              <a:buFont typeface="Wingdings" panose="05000000000000000000" pitchFamily="2" charset="2"/>
              <a:buChar char="§"/>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IN" dirty="0">
                <a:latin typeface="Arial" panose="020B0604020202020204" pitchFamily="34" charset="0"/>
                <a:cs typeface="Arial" panose="020B0604020202020204" pitchFamily="34" charset="0"/>
              </a:rPr>
              <a:t>All of the above plotting was carried out through the Matplotlib package in Python.</a:t>
            </a:r>
          </a:p>
        </p:txBody>
      </p:sp>
    </p:spTree>
    <p:extLst>
      <p:ext uri="{BB962C8B-B14F-4D97-AF65-F5344CB8AC3E}">
        <p14:creationId xmlns:p14="http://schemas.microsoft.com/office/powerpoint/2010/main" val="39743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566C-D8CA-41BA-B178-5995F50B9DA4}"/>
              </a:ext>
            </a:extLst>
          </p:cNvPr>
          <p:cNvSpPr>
            <a:spLocks noGrp="1"/>
          </p:cNvSpPr>
          <p:nvPr>
            <p:ph type="title"/>
          </p:nvPr>
        </p:nvSpPr>
        <p:spPr>
          <a:xfrm>
            <a:off x="3657600" y="615462"/>
            <a:ext cx="4876800" cy="512519"/>
          </a:xfrm>
        </p:spPr>
        <p:txBody>
          <a:bodyPr>
            <a:normAutofit/>
          </a:bodyPr>
          <a:lstStyle/>
          <a:p>
            <a:r>
              <a:rPr lang="en-IN" sz="2400" dirty="0">
                <a:latin typeface="Arial Black" panose="020B0A04020102020204" pitchFamily="34" charset="0"/>
              </a:rPr>
              <a:t>LOCATION DATA ANALYSIS</a:t>
            </a:r>
          </a:p>
        </p:txBody>
      </p:sp>
      <p:pic>
        <p:nvPicPr>
          <p:cNvPr id="4" name="Content Placeholder 3">
            <a:extLst>
              <a:ext uri="{FF2B5EF4-FFF2-40B4-BE49-F238E27FC236}">
                <a16:creationId xmlns:a16="http://schemas.microsoft.com/office/drawing/2014/main" id="{4E6962FA-8694-4BE9-9279-46A57A0B4CC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6113" y="1761013"/>
            <a:ext cx="3505681" cy="2116394"/>
          </a:xfrm>
          <a:prstGeom prst="rect">
            <a:avLst/>
          </a:prstGeom>
        </p:spPr>
      </p:pic>
      <p:pic>
        <p:nvPicPr>
          <p:cNvPr id="5" name="Picture 4">
            <a:extLst>
              <a:ext uri="{FF2B5EF4-FFF2-40B4-BE49-F238E27FC236}">
                <a16:creationId xmlns:a16="http://schemas.microsoft.com/office/drawing/2014/main" id="{2DF0A69E-ADAA-41E5-8C5E-1E880E6CAA1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97742" y="1761014"/>
            <a:ext cx="3505680" cy="2116393"/>
          </a:xfrm>
          <a:prstGeom prst="rect">
            <a:avLst/>
          </a:prstGeom>
        </p:spPr>
      </p:pic>
      <p:sp>
        <p:nvSpPr>
          <p:cNvPr id="6" name="TextBox 5">
            <a:extLst>
              <a:ext uri="{FF2B5EF4-FFF2-40B4-BE49-F238E27FC236}">
                <a16:creationId xmlns:a16="http://schemas.microsoft.com/office/drawing/2014/main" id="{E4B4EA7B-FDDD-45B2-94BE-1B1E4652CFC4}"/>
              </a:ext>
            </a:extLst>
          </p:cNvPr>
          <p:cNvSpPr txBox="1"/>
          <p:nvPr/>
        </p:nvSpPr>
        <p:spPr>
          <a:xfrm>
            <a:off x="3191608" y="3938954"/>
            <a:ext cx="1485900"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New York City Map</a:t>
            </a:r>
          </a:p>
        </p:txBody>
      </p:sp>
      <p:sp>
        <p:nvSpPr>
          <p:cNvPr id="7" name="TextBox 6">
            <a:extLst>
              <a:ext uri="{FF2B5EF4-FFF2-40B4-BE49-F238E27FC236}">
                <a16:creationId xmlns:a16="http://schemas.microsoft.com/office/drawing/2014/main" id="{7A5FE2A6-BD21-4113-9482-9B41BB0F763C}"/>
              </a:ext>
            </a:extLst>
          </p:cNvPr>
          <p:cNvSpPr txBox="1"/>
          <p:nvPr/>
        </p:nvSpPr>
        <p:spPr>
          <a:xfrm>
            <a:off x="7307632" y="3881845"/>
            <a:ext cx="1485900"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Manhattan Map</a:t>
            </a:r>
          </a:p>
        </p:txBody>
      </p:sp>
      <p:sp>
        <p:nvSpPr>
          <p:cNvPr id="8" name="TextBox 7">
            <a:extLst>
              <a:ext uri="{FF2B5EF4-FFF2-40B4-BE49-F238E27FC236}">
                <a16:creationId xmlns:a16="http://schemas.microsoft.com/office/drawing/2014/main" id="{22824F12-CBEE-4863-B738-7166C4D794C0}"/>
              </a:ext>
            </a:extLst>
          </p:cNvPr>
          <p:cNvSpPr txBox="1"/>
          <p:nvPr/>
        </p:nvSpPr>
        <p:spPr>
          <a:xfrm>
            <a:off x="1248508" y="4448908"/>
            <a:ext cx="9838592" cy="2461508"/>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dirty="0">
                <a:latin typeface="Arial" panose="020B0604020202020204" pitchFamily="34" charset="0"/>
                <a:ea typeface="Calibri" panose="020F0502020204030204" pitchFamily="34" charset="0"/>
                <a:cs typeface="Times New Roman" panose="02020603050405020304" pitchFamily="18" charset="0"/>
              </a:rPr>
              <a:t>In order to understand how big a part of New York Manhattan is, two maps were plotted using the Folium package. The first map was a map of all the neighbourhoods of New York City and the second one was a map of all the neighbourhoods of Manhattan.</a:t>
            </a:r>
          </a:p>
          <a:p>
            <a:pPr marL="285750" indent="-285750" algn="just">
              <a:lnSpc>
                <a:spcPct val="107000"/>
              </a:lnSpc>
              <a:spcAft>
                <a:spcPts val="800"/>
              </a:spcAft>
              <a:buFont typeface="Wingdings" panose="05000000000000000000" pitchFamily="2" charset="2"/>
              <a:buChar char="§"/>
            </a:pPr>
            <a:endParaRPr lang="en-IN" dirty="0">
              <a:latin typeface="Arial" panose="020B060402020202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IN" dirty="0">
                <a:latin typeface="Arial" panose="020B0604020202020204" pitchFamily="34" charset="0"/>
                <a:ea typeface="Calibri" panose="020F0502020204030204" pitchFamily="34" charset="0"/>
                <a:cs typeface="Times New Roman" panose="02020603050405020304" pitchFamily="18" charset="0"/>
              </a:rPr>
              <a:t>As evidenced by the above two maps, we can see how much of New York City comprises of Manhattan and its neighbourhoods.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752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4772-4069-4A0C-A32A-B35C7D3DF405}"/>
              </a:ext>
            </a:extLst>
          </p:cNvPr>
          <p:cNvSpPr>
            <a:spLocks noGrp="1"/>
          </p:cNvSpPr>
          <p:nvPr>
            <p:ph type="title"/>
          </p:nvPr>
        </p:nvSpPr>
        <p:spPr>
          <a:xfrm>
            <a:off x="3405553" y="354012"/>
            <a:ext cx="5380894" cy="628406"/>
          </a:xfrm>
        </p:spPr>
        <p:txBody>
          <a:bodyPr/>
          <a:lstStyle/>
          <a:p>
            <a:r>
              <a:rPr lang="en-IN" sz="2400" dirty="0">
                <a:solidFill>
                  <a:prstClr val="black"/>
                </a:solidFill>
                <a:latin typeface="Arial Black" panose="020B0A04020102020204" pitchFamily="34" charset="0"/>
              </a:rPr>
              <a:t>NEIGHBOURHOOD SELECTION </a:t>
            </a:r>
            <a:endParaRPr lang="en-IN" dirty="0"/>
          </a:p>
        </p:txBody>
      </p:sp>
      <p:pic>
        <p:nvPicPr>
          <p:cNvPr id="4" name="Content Placeholder 3">
            <a:extLst>
              <a:ext uri="{FF2B5EF4-FFF2-40B4-BE49-F238E27FC236}">
                <a16:creationId xmlns:a16="http://schemas.microsoft.com/office/drawing/2014/main" id="{FE9F2C27-143E-4C20-95AE-6B661EBED49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702063" y="1318846"/>
            <a:ext cx="3043158" cy="4870939"/>
          </a:xfrm>
          <a:prstGeom prst="rect">
            <a:avLst/>
          </a:prstGeom>
        </p:spPr>
      </p:pic>
      <p:sp>
        <p:nvSpPr>
          <p:cNvPr id="5" name="TextBox 4">
            <a:extLst>
              <a:ext uri="{FF2B5EF4-FFF2-40B4-BE49-F238E27FC236}">
                <a16:creationId xmlns:a16="http://schemas.microsoft.com/office/drawing/2014/main" id="{0769CBFC-F359-423C-988C-EED537FDF625}"/>
              </a:ext>
            </a:extLst>
          </p:cNvPr>
          <p:cNvSpPr txBox="1"/>
          <p:nvPr/>
        </p:nvSpPr>
        <p:spPr>
          <a:xfrm>
            <a:off x="589085" y="1469971"/>
            <a:ext cx="6937130" cy="4568687"/>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dirty="0">
                <a:latin typeface="Arial" panose="020B0604020202020204" pitchFamily="34" charset="0"/>
                <a:ea typeface="Calibri" panose="020F0502020204030204" pitchFamily="34" charset="0"/>
                <a:cs typeface="Times New Roman" panose="02020603050405020304" pitchFamily="18" charset="0"/>
              </a:rPr>
              <a:t>The image shows all the neighbourhoods ranked on the basis of the number of restaurants they have. This data is very important to this project as it is the driving force behind the selection of the neighbourhoods that further analysis will be carried on</a:t>
            </a:r>
          </a:p>
          <a:p>
            <a:pPr marL="285750" indent="-285750" algn="just">
              <a:lnSpc>
                <a:spcPct val="107000"/>
              </a:lnSpc>
              <a:spcAft>
                <a:spcPts val="800"/>
              </a:spcAft>
              <a:buFont typeface="Wingdings" panose="05000000000000000000" pitchFamily="2" charset="2"/>
              <a:buChar char="§"/>
            </a:pPr>
            <a:endParaRPr lang="en-IN" dirty="0">
              <a:latin typeface="Arial" panose="020B060402020202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dirty="0">
                <a:latin typeface="Arial" panose="020B0604020202020204" pitchFamily="34" charset="0"/>
                <a:cs typeface="Arial" panose="020B0604020202020204" pitchFamily="34" charset="0"/>
              </a:rPr>
              <a:t>The eight neighbourhoods selected are </a:t>
            </a:r>
            <a:r>
              <a:rPr lang="en-IN" b="1" dirty="0">
                <a:latin typeface="Arial" panose="020B0604020202020204" pitchFamily="34" charset="0"/>
                <a:cs typeface="Arial" panose="020B0604020202020204" pitchFamily="34" charset="0"/>
              </a:rPr>
              <a:t>Tudor City, Soho, Flatiron, Washington Heights, Upper East Side, Sutton Place, Financial District, Tribeca</a:t>
            </a:r>
          </a:p>
          <a:p>
            <a:pPr marL="285750" indent="-285750" algn="just">
              <a:buFont typeface="Wingdings" panose="05000000000000000000" pitchFamily="2" charset="2"/>
              <a:buChar char="§"/>
            </a:pPr>
            <a:endParaRPr lang="en-IN" b="1"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IN" dirty="0">
                <a:latin typeface="Arial" panose="020B0604020202020204" pitchFamily="34" charset="0"/>
                <a:cs typeface="Arial" panose="020B0604020202020204" pitchFamily="34" charset="0"/>
              </a:rPr>
              <a:t>These neighbourhoods were selected because they lie in the 20 to 25 restaurants per neighbourhood range. This range was selected based on the inference that these neighbourhoods have high potential for growth while having a decent restaurant ecosystem and network in place already. </a:t>
            </a:r>
          </a:p>
        </p:txBody>
      </p:sp>
    </p:spTree>
    <p:extLst>
      <p:ext uri="{BB962C8B-B14F-4D97-AF65-F5344CB8AC3E}">
        <p14:creationId xmlns:p14="http://schemas.microsoft.com/office/powerpoint/2010/main" val="201480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323E-1187-4078-B0FA-8131E12E3A9C}"/>
              </a:ext>
            </a:extLst>
          </p:cNvPr>
          <p:cNvSpPr>
            <a:spLocks noGrp="1"/>
          </p:cNvSpPr>
          <p:nvPr>
            <p:ph type="title"/>
          </p:nvPr>
        </p:nvSpPr>
        <p:spPr>
          <a:xfrm>
            <a:off x="3112477" y="681037"/>
            <a:ext cx="5967046" cy="558067"/>
          </a:xfrm>
        </p:spPr>
        <p:txBody>
          <a:bodyPr>
            <a:normAutofit/>
          </a:bodyPr>
          <a:lstStyle/>
          <a:p>
            <a:r>
              <a:rPr lang="en-IN" sz="2400" dirty="0">
                <a:solidFill>
                  <a:prstClr val="black"/>
                </a:solidFill>
                <a:latin typeface="Arial Black" panose="020B0A04020102020204" pitchFamily="34" charset="0"/>
              </a:rPr>
              <a:t>RENT AND CRIME DATA ANALYSIS</a:t>
            </a:r>
            <a:endParaRPr lang="en-IN" sz="2400" dirty="0"/>
          </a:p>
        </p:txBody>
      </p:sp>
      <p:pic>
        <p:nvPicPr>
          <p:cNvPr id="4" name="Content Placeholder 3">
            <a:extLst>
              <a:ext uri="{FF2B5EF4-FFF2-40B4-BE49-F238E27FC236}">
                <a16:creationId xmlns:a16="http://schemas.microsoft.com/office/drawing/2014/main" id="{68C41228-F2AC-4059-99AC-4850C279AB5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64299" y="1698716"/>
            <a:ext cx="3530815" cy="2266402"/>
          </a:xfrm>
          <a:prstGeom prst="rect">
            <a:avLst/>
          </a:prstGeom>
        </p:spPr>
      </p:pic>
      <p:pic>
        <p:nvPicPr>
          <p:cNvPr id="5" name="Picture 4">
            <a:extLst>
              <a:ext uri="{FF2B5EF4-FFF2-40B4-BE49-F238E27FC236}">
                <a16:creationId xmlns:a16="http://schemas.microsoft.com/office/drawing/2014/main" id="{BA14DF0D-9164-445D-A043-EC3D7EB53611}"/>
              </a:ext>
            </a:extLst>
          </p:cNvPr>
          <p:cNvPicPr/>
          <p:nvPr/>
        </p:nvPicPr>
        <p:blipFill>
          <a:blip r:embed="rId3">
            <a:extLst>
              <a:ext uri="{28A0092B-C50C-407E-A947-70E740481C1C}">
                <a14:useLocalDpi xmlns:a14="http://schemas.microsoft.com/office/drawing/2010/main" val="0"/>
              </a:ext>
            </a:extLst>
          </a:blip>
          <a:stretch>
            <a:fillRect/>
          </a:stretch>
        </p:blipFill>
        <p:spPr>
          <a:xfrm>
            <a:off x="5349191" y="1584416"/>
            <a:ext cx="5731510" cy="2266402"/>
          </a:xfrm>
          <a:prstGeom prst="rect">
            <a:avLst/>
          </a:prstGeom>
        </p:spPr>
      </p:pic>
      <p:sp>
        <p:nvSpPr>
          <p:cNvPr id="6" name="TextBox 5">
            <a:extLst>
              <a:ext uri="{FF2B5EF4-FFF2-40B4-BE49-F238E27FC236}">
                <a16:creationId xmlns:a16="http://schemas.microsoft.com/office/drawing/2014/main" id="{6421BFC6-3DA1-456E-AA56-831322C96C33}"/>
              </a:ext>
            </a:extLst>
          </p:cNvPr>
          <p:cNvSpPr txBox="1"/>
          <p:nvPr/>
        </p:nvSpPr>
        <p:spPr>
          <a:xfrm>
            <a:off x="2822332" y="3965118"/>
            <a:ext cx="1266092"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Rent Data</a:t>
            </a:r>
          </a:p>
        </p:txBody>
      </p:sp>
      <p:sp>
        <p:nvSpPr>
          <p:cNvPr id="7" name="TextBox 6">
            <a:extLst>
              <a:ext uri="{FF2B5EF4-FFF2-40B4-BE49-F238E27FC236}">
                <a16:creationId xmlns:a16="http://schemas.microsoft.com/office/drawing/2014/main" id="{D37CC7D0-9D7E-4CDF-BEB6-D87B381DEB6A}"/>
              </a:ext>
            </a:extLst>
          </p:cNvPr>
          <p:cNvSpPr txBox="1"/>
          <p:nvPr/>
        </p:nvSpPr>
        <p:spPr>
          <a:xfrm>
            <a:off x="7813431" y="3965118"/>
            <a:ext cx="1266092"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Crime Data</a:t>
            </a:r>
          </a:p>
        </p:txBody>
      </p:sp>
      <p:sp>
        <p:nvSpPr>
          <p:cNvPr id="8" name="TextBox 7">
            <a:extLst>
              <a:ext uri="{FF2B5EF4-FFF2-40B4-BE49-F238E27FC236}">
                <a16:creationId xmlns:a16="http://schemas.microsoft.com/office/drawing/2014/main" id="{5C7CE698-7D97-40B0-9FB1-1092BAE45B84}"/>
              </a:ext>
            </a:extLst>
          </p:cNvPr>
          <p:cNvSpPr txBox="1"/>
          <p:nvPr/>
        </p:nvSpPr>
        <p:spPr>
          <a:xfrm>
            <a:off x="1063869" y="4701858"/>
            <a:ext cx="10155116" cy="1200329"/>
          </a:xfrm>
          <a:prstGeom prst="rect">
            <a:avLst/>
          </a:prstGeom>
          <a:noFill/>
        </p:spPr>
        <p:txBody>
          <a:bodyPr wrap="square" rtlCol="0">
            <a:spAutoFit/>
          </a:bodyPr>
          <a:lstStyle/>
          <a:p>
            <a:pPr algn="just"/>
            <a:r>
              <a:rPr lang="en-IN" dirty="0">
                <a:latin typeface="Arial" panose="020B0604020202020204" pitchFamily="34" charset="0"/>
                <a:cs typeface="Arial" panose="020B0604020202020204" pitchFamily="34" charset="0"/>
              </a:rPr>
              <a:t>After the selection of the eight neighbourhoods, the rent and crime data for these neighbourhoods were collected. Then using the data shown in tables 3 and 4, bar graphs were plotted (see results section) that showed very clearly, the comparison of the prices as well as the crime rate in these neighbourhoods</a:t>
            </a:r>
          </a:p>
        </p:txBody>
      </p:sp>
    </p:spTree>
    <p:extLst>
      <p:ext uri="{BB962C8B-B14F-4D97-AF65-F5344CB8AC3E}">
        <p14:creationId xmlns:p14="http://schemas.microsoft.com/office/powerpoint/2010/main" val="214998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A0DB-EB50-4CD5-9BF9-F2BC6F839A5B}"/>
              </a:ext>
            </a:extLst>
          </p:cNvPr>
          <p:cNvSpPr>
            <a:spLocks noGrp="1"/>
          </p:cNvSpPr>
          <p:nvPr>
            <p:ph type="title"/>
          </p:nvPr>
        </p:nvSpPr>
        <p:spPr>
          <a:xfrm>
            <a:off x="4057649" y="478814"/>
            <a:ext cx="4076700" cy="514106"/>
          </a:xfrm>
        </p:spPr>
        <p:txBody>
          <a:bodyPr>
            <a:normAutofit/>
          </a:bodyPr>
          <a:lstStyle/>
          <a:p>
            <a:r>
              <a:rPr lang="en-IN" sz="2400" dirty="0">
                <a:latin typeface="Arial Black" panose="020B0A04020102020204" pitchFamily="34" charset="0"/>
              </a:rPr>
              <a:t>K MEANS CLUSTERING</a:t>
            </a:r>
          </a:p>
        </p:txBody>
      </p:sp>
      <p:pic>
        <p:nvPicPr>
          <p:cNvPr id="4" name="Content Placeholder 3">
            <a:extLst>
              <a:ext uri="{FF2B5EF4-FFF2-40B4-BE49-F238E27FC236}">
                <a16:creationId xmlns:a16="http://schemas.microsoft.com/office/drawing/2014/main" id="{B0302E6F-2979-417C-99D2-8488364C1E9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3693" y="1254124"/>
            <a:ext cx="5412306" cy="2561738"/>
          </a:xfrm>
          <a:prstGeom prst="rect">
            <a:avLst/>
          </a:prstGeom>
        </p:spPr>
      </p:pic>
      <p:pic>
        <p:nvPicPr>
          <p:cNvPr id="5" name="Picture 4">
            <a:extLst>
              <a:ext uri="{FF2B5EF4-FFF2-40B4-BE49-F238E27FC236}">
                <a16:creationId xmlns:a16="http://schemas.microsoft.com/office/drawing/2014/main" id="{71F39438-C0CD-46A4-94CD-8365D70C3933}"/>
              </a:ext>
            </a:extLst>
          </p:cNvPr>
          <p:cNvPicPr/>
          <p:nvPr/>
        </p:nvPicPr>
        <p:blipFill>
          <a:blip r:embed="rId3">
            <a:extLst>
              <a:ext uri="{28A0092B-C50C-407E-A947-70E740481C1C}">
                <a14:useLocalDpi xmlns:a14="http://schemas.microsoft.com/office/drawing/2010/main" val="0"/>
              </a:ext>
            </a:extLst>
          </a:blip>
          <a:stretch>
            <a:fillRect/>
          </a:stretch>
        </p:blipFill>
        <p:spPr>
          <a:xfrm>
            <a:off x="6180993" y="3815862"/>
            <a:ext cx="5730240" cy="2821940"/>
          </a:xfrm>
          <a:prstGeom prst="rect">
            <a:avLst/>
          </a:prstGeom>
        </p:spPr>
      </p:pic>
      <p:sp>
        <p:nvSpPr>
          <p:cNvPr id="6" name="TextBox 5">
            <a:extLst>
              <a:ext uri="{FF2B5EF4-FFF2-40B4-BE49-F238E27FC236}">
                <a16:creationId xmlns:a16="http://schemas.microsoft.com/office/drawing/2014/main" id="{C43656D4-EE7B-46EC-9656-85784F74A140}"/>
              </a:ext>
            </a:extLst>
          </p:cNvPr>
          <p:cNvSpPr txBox="1"/>
          <p:nvPr/>
        </p:nvSpPr>
        <p:spPr>
          <a:xfrm>
            <a:off x="598702" y="3934170"/>
            <a:ext cx="5412306" cy="2585323"/>
          </a:xfrm>
          <a:prstGeom prst="rect">
            <a:avLst/>
          </a:prstGeom>
          <a:noFill/>
        </p:spPr>
        <p:txBody>
          <a:bodyPr wrap="square" rtlCol="0">
            <a:spAutoFit/>
          </a:bodyPr>
          <a:lstStyle/>
          <a:p>
            <a:pPr algn="just"/>
            <a:r>
              <a:rPr lang="en-IN" dirty="0">
                <a:latin typeface="Arial" panose="020B0604020202020204" pitchFamily="34" charset="0"/>
                <a:cs typeface="Arial" panose="020B0604020202020204" pitchFamily="34" charset="0"/>
              </a:rPr>
              <a:t>Two clusters were formed during this analysis. One cluster that clustered the 8 neighbourhoods based on their most popular cuisines. The second cluster was a cluster of all the neighbourhoods in Manhattan based on the popularity of their cuisines It gave us a clear visual of whether there were any predominant clusters that the 8 neighbourhoods were a part of. </a:t>
            </a:r>
          </a:p>
          <a:p>
            <a:endParaRPr lang="en-IN"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3D309472-D12C-4B4F-8F35-BE29318D7318}"/>
              </a:ext>
            </a:extLst>
          </p:cNvPr>
          <p:cNvSpPr/>
          <p:nvPr/>
        </p:nvSpPr>
        <p:spPr>
          <a:xfrm>
            <a:off x="6356839" y="1521720"/>
            <a:ext cx="5554394" cy="1599284"/>
          </a:xfrm>
          <a:prstGeom prst="rect">
            <a:avLst/>
          </a:prstGeom>
        </p:spPr>
        <p:txBody>
          <a:bodyPr wrap="square">
            <a:spAutoFit/>
          </a:bodyPr>
          <a:lstStyle/>
          <a:p>
            <a:pPr algn="just">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a:latin typeface="Arial" panose="020B0604020202020204" pitchFamily="34" charset="0"/>
                <a:ea typeface="Calibri" panose="020F0502020204030204" pitchFamily="34" charset="0"/>
                <a:cs typeface="Arial" panose="020B0604020202020204" pitchFamily="34" charset="0"/>
              </a:rPr>
              <a:t>The two tables shown in this slide were used for creating the two clusters mentioned below. How the clusters look and the inferences that can be made from them will be discussed in the next section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201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3278" y="300405"/>
            <a:ext cx="5038970" cy="659057"/>
          </a:xfrm>
        </p:spPr>
        <p:txBody>
          <a:bodyPr>
            <a:normAutofit/>
          </a:bodyPr>
          <a:lstStyle/>
          <a:p>
            <a:r>
              <a:rPr lang="en-US" sz="2400" dirty="0">
                <a:latin typeface="Arial Black" panose="020B0A04020102020204" pitchFamily="34" charset="0"/>
                <a:cs typeface="Arial" pitchFamily="34" charset="0"/>
              </a:rPr>
              <a:t>RESULTS AND CONCLUSION</a:t>
            </a:r>
          </a:p>
        </p:txBody>
      </p:sp>
      <p:pic>
        <p:nvPicPr>
          <p:cNvPr id="1026" name="Picture 2"/>
          <p:cNvPicPr>
            <a:picLocks noChangeAspect="1" noChangeArrowheads="1"/>
          </p:cNvPicPr>
          <p:nvPr/>
        </p:nvPicPr>
        <p:blipFill>
          <a:blip r:embed="rId2"/>
          <a:srcRect/>
          <a:stretch>
            <a:fillRect/>
          </a:stretch>
        </p:blipFill>
        <p:spPr bwMode="auto">
          <a:xfrm>
            <a:off x="406401" y="2514600"/>
            <a:ext cx="5686404" cy="3556000"/>
          </a:xfrm>
          <a:prstGeom prst="rect">
            <a:avLst/>
          </a:prstGeom>
          <a:noFill/>
          <a:ln w="9525">
            <a:noFill/>
            <a:miter lim="800000"/>
            <a:headEnd/>
            <a:tailEnd/>
          </a:ln>
          <a:effectLst/>
        </p:spPr>
      </p:pic>
      <p:sp>
        <p:nvSpPr>
          <p:cNvPr id="5" name="TextBox 4"/>
          <p:cNvSpPr txBox="1"/>
          <p:nvPr/>
        </p:nvSpPr>
        <p:spPr>
          <a:xfrm>
            <a:off x="4297486" y="1079227"/>
            <a:ext cx="3214854" cy="430887"/>
          </a:xfrm>
          <a:prstGeom prst="rect">
            <a:avLst/>
          </a:prstGeom>
          <a:noFill/>
        </p:spPr>
        <p:txBody>
          <a:bodyPr wrap="none" rtlCol="0">
            <a:spAutoFit/>
          </a:bodyPr>
          <a:lstStyle/>
          <a:p>
            <a:r>
              <a:rPr lang="en-US" sz="2200" b="1" dirty="0">
                <a:latin typeface="Arial" panose="020B0604020202020204" pitchFamily="34" charset="0"/>
                <a:cs typeface="Arial" pitchFamily="34" charset="0"/>
              </a:rPr>
              <a:t>Weather Data Analysis</a:t>
            </a:r>
          </a:p>
        </p:txBody>
      </p:sp>
      <p:sp>
        <p:nvSpPr>
          <p:cNvPr id="6" name="TextBox 5"/>
          <p:cNvSpPr txBox="1"/>
          <p:nvPr/>
        </p:nvSpPr>
        <p:spPr>
          <a:xfrm>
            <a:off x="406400" y="1701801"/>
            <a:ext cx="11785600" cy="379656"/>
          </a:xfrm>
          <a:prstGeom prst="rect">
            <a:avLst/>
          </a:prstGeom>
          <a:noFill/>
        </p:spPr>
        <p:txBody>
          <a:bodyPr wrap="square" rtlCol="0">
            <a:spAutoFit/>
          </a:bodyPr>
          <a:lstStyle/>
          <a:p>
            <a:pPr algn="just"/>
            <a:r>
              <a:rPr lang="en-US" sz="1867" dirty="0">
                <a:latin typeface="Arial" pitchFamily="34" charset="0"/>
                <a:cs typeface="Arial" pitchFamily="34" charset="0"/>
              </a:rPr>
              <a:t>NYC experiences its hottest days between May to September, and its coldest days from November to March. </a:t>
            </a:r>
          </a:p>
        </p:txBody>
      </p:sp>
      <p:sp>
        <p:nvSpPr>
          <p:cNvPr id="7" name="TextBox 6"/>
          <p:cNvSpPr txBox="1"/>
          <p:nvPr/>
        </p:nvSpPr>
        <p:spPr>
          <a:xfrm>
            <a:off x="1016001" y="6172200"/>
            <a:ext cx="4363695" cy="420564"/>
          </a:xfrm>
          <a:prstGeom prst="rect">
            <a:avLst/>
          </a:prstGeom>
          <a:noFill/>
        </p:spPr>
        <p:txBody>
          <a:bodyPr wrap="none" rtlCol="0">
            <a:spAutoFit/>
          </a:bodyPr>
          <a:lstStyle/>
          <a:p>
            <a:r>
              <a:rPr lang="en-US" sz="2133" dirty="0">
                <a:latin typeface="Arial" pitchFamily="34" charset="0"/>
                <a:cs typeface="Arial" pitchFamily="34" charset="0"/>
              </a:rPr>
              <a:t>Annual temperatures of NYC 2019</a:t>
            </a:r>
          </a:p>
        </p:txBody>
      </p:sp>
      <p:pic>
        <p:nvPicPr>
          <p:cNvPr id="1028" name="Picture 4"/>
          <p:cNvPicPr>
            <a:picLocks noChangeAspect="1" noChangeArrowheads="1"/>
          </p:cNvPicPr>
          <p:nvPr/>
        </p:nvPicPr>
        <p:blipFill>
          <a:blip r:embed="rId3"/>
          <a:srcRect/>
          <a:stretch>
            <a:fillRect/>
          </a:stretch>
        </p:blipFill>
        <p:spPr bwMode="auto">
          <a:xfrm>
            <a:off x="6299200" y="2311400"/>
            <a:ext cx="2672643" cy="2032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9042401" y="4622800"/>
            <a:ext cx="2837937" cy="2235200"/>
          </a:xfrm>
          <a:prstGeom prst="rect">
            <a:avLst/>
          </a:prstGeom>
          <a:noFill/>
          <a:ln w="9525">
            <a:noFill/>
            <a:miter lim="800000"/>
            <a:headEnd/>
            <a:tailEnd/>
          </a:ln>
          <a:effectLst/>
        </p:spPr>
      </p:pic>
      <p:sp>
        <p:nvSpPr>
          <p:cNvPr id="11" name="TextBox 10"/>
          <p:cNvSpPr txBox="1"/>
          <p:nvPr/>
        </p:nvSpPr>
        <p:spPr>
          <a:xfrm>
            <a:off x="9380649" y="2819401"/>
            <a:ext cx="1701107" cy="748795"/>
          </a:xfrm>
          <a:prstGeom prst="rect">
            <a:avLst/>
          </a:prstGeom>
          <a:noFill/>
        </p:spPr>
        <p:txBody>
          <a:bodyPr wrap="none" rtlCol="0">
            <a:spAutoFit/>
          </a:bodyPr>
          <a:lstStyle/>
          <a:p>
            <a:pPr algn="ctr"/>
            <a:r>
              <a:rPr lang="en-US" sz="2133" dirty="0">
                <a:latin typeface="Arial" pitchFamily="34" charset="0"/>
                <a:cs typeface="Arial" pitchFamily="34" charset="0"/>
              </a:rPr>
              <a:t>Hottest days</a:t>
            </a:r>
          </a:p>
          <a:p>
            <a:pPr algn="ctr"/>
            <a:r>
              <a:rPr lang="en-US" sz="2133" dirty="0">
                <a:latin typeface="Arial" pitchFamily="34" charset="0"/>
                <a:cs typeface="Arial" pitchFamily="34" charset="0"/>
              </a:rPr>
              <a:t>(May – Sep)</a:t>
            </a:r>
          </a:p>
        </p:txBody>
      </p:sp>
      <p:sp>
        <p:nvSpPr>
          <p:cNvPr id="12" name="TextBox 11"/>
          <p:cNvSpPr txBox="1"/>
          <p:nvPr/>
        </p:nvSpPr>
        <p:spPr>
          <a:xfrm>
            <a:off x="6939845" y="5054601"/>
            <a:ext cx="1763624" cy="748795"/>
          </a:xfrm>
          <a:prstGeom prst="rect">
            <a:avLst/>
          </a:prstGeom>
          <a:noFill/>
        </p:spPr>
        <p:txBody>
          <a:bodyPr wrap="none" rtlCol="0">
            <a:spAutoFit/>
          </a:bodyPr>
          <a:lstStyle/>
          <a:p>
            <a:pPr algn="ctr"/>
            <a:r>
              <a:rPr lang="en-US" sz="2133" dirty="0">
                <a:latin typeface="Arial" pitchFamily="34" charset="0"/>
                <a:cs typeface="Arial" pitchFamily="34" charset="0"/>
              </a:rPr>
              <a:t>Coldest days</a:t>
            </a:r>
          </a:p>
          <a:p>
            <a:pPr algn="ctr"/>
            <a:r>
              <a:rPr lang="en-US" sz="2133" dirty="0">
                <a:latin typeface="Arial" pitchFamily="34" charset="0"/>
                <a:cs typeface="Arial" pitchFamily="34" charset="0"/>
              </a:rPr>
              <a:t>(Nov – Mar)</a:t>
            </a:r>
          </a:p>
        </p:txBody>
      </p:sp>
    </p:spTree>
    <p:extLst>
      <p:ext uri="{BB962C8B-B14F-4D97-AF65-F5344CB8AC3E}">
        <p14:creationId xmlns:p14="http://schemas.microsoft.com/office/powerpoint/2010/main" val="231080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1165</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Calibri Light</vt:lpstr>
      <vt:lpstr>Wingdings</vt:lpstr>
      <vt:lpstr>Office Theme</vt:lpstr>
      <vt:lpstr>CAPSTONE PROJECT</vt:lpstr>
      <vt:lpstr>INTRODUCTION</vt:lpstr>
      <vt:lpstr>DATA ACQUISITION</vt:lpstr>
      <vt:lpstr>WEATHER DATA ANALYSIS</vt:lpstr>
      <vt:lpstr>LOCATION DATA ANALYSIS</vt:lpstr>
      <vt:lpstr>NEIGHBOURHOOD SELECTION </vt:lpstr>
      <vt:lpstr>RENT AND CRIME DATA ANALYSIS</vt:lpstr>
      <vt:lpstr>K MEANS CLUSTERING</vt:lpstr>
      <vt:lpstr>RESULTS AND CONCLUSION</vt:lpstr>
      <vt:lpstr>Results and Conclusion (continued)</vt:lpstr>
      <vt:lpstr>Results and Conclusion (continued)</vt:lpstr>
      <vt:lpstr>Results and Conclusion (continued)</vt:lpstr>
      <vt:lpstr>Results and Conclusion (continued)</vt:lpstr>
      <vt:lpstr>Results and Conclusion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Anmol Dilipkumar</dc:creator>
  <cp:lastModifiedBy>Anmol Dilipkumar</cp:lastModifiedBy>
  <cp:revision>12</cp:revision>
  <dcterms:created xsi:type="dcterms:W3CDTF">2020-05-30T07:28:41Z</dcterms:created>
  <dcterms:modified xsi:type="dcterms:W3CDTF">2020-05-30T09:01:03Z</dcterms:modified>
</cp:coreProperties>
</file>