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0" r:id="rId3"/>
    <p:sldId id="261" r:id="rId4"/>
    <p:sldId id="262" r:id="rId5"/>
    <p:sldId id="263" r:id="rId6"/>
    <p:sldId id="264" r:id="rId7"/>
    <p:sldId id="265" r:id="rId8"/>
    <p:sldId id="266" r:id="rId9"/>
    <p:sldId id="269" r:id="rId10"/>
    <p:sldId id="270" r:id="rId11"/>
    <p:sldId id="27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83B8"/>
    <a:srgbClr val="353C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5" autoAdjust="0"/>
    <p:restoredTop sz="94660"/>
  </p:normalViewPr>
  <p:slideViewPr>
    <p:cSldViewPr snapToGrid="0" snapToObjects="1" showGuides="1">
      <p:cViewPr varScale="1">
        <p:scale>
          <a:sx n="143" d="100"/>
          <a:sy n="143" d="100"/>
        </p:scale>
        <p:origin x="1176" y="10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5CB54F-3798-408F-9423-FDD9D9C99106}" type="datetimeFigureOut">
              <a:rPr lang="en-US" smtClean="0"/>
              <a:pPr/>
              <a:t>1/18/2024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6CD95-9B19-465B-B133-3444CCB3A24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90098-CD1A-439A-A4F9-2ADA56ABD367}" type="datetimeFigureOut">
              <a:rPr lang="en-US" smtClean="0"/>
              <a:pPr/>
              <a:t>1/18/2024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C294A-A7C2-46F1-A401-CA471D50A6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EC294A-A7C2-46F1-A401-CA471D50A68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37B08F-2DC7-40D9-A8A7-E473D6EB5DD0}" type="datetime1">
              <a:rPr lang="en-US" smtClean="0"/>
              <a:pPr/>
              <a:t>1/18/2024</a:t>
            </a:fld>
            <a:endParaRPr lang="en-US"/>
          </a:p>
        </p:txBody>
      </p:sp>
      <p:sp>
        <p:nvSpPr>
          <p:cNvPr id="5" name="Footer Placeholder 4"/>
          <p:cNvSpPr>
            <a:spLocks noGrp="1"/>
          </p:cNvSpPr>
          <p:nvPr>
            <p:ph type="ftr" sz="quarter" idx="11"/>
          </p:nvPr>
        </p:nvSpPr>
        <p:spPr/>
        <p:txBody>
          <a:bodyPr/>
          <a:lstStyle/>
          <a:p>
            <a:r>
              <a:rPr lang="en-US" smtClean="0"/>
              <a:t>nptel online certification course</a:t>
            </a:r>
            <a:endParaRPr lang="en-US"/>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35ABA-675D-4F73-8E6F-AC40359A5514}" type="datetime1">
              <a:rPr lang="en-US" smtClean="0"/>
              <a:pPr/>
              <a:t>1/18/2024</a:t>
            </a:fld>
            <a:endParaRPr lang="en-US"/>
          </a:p>
        </p:txBody>
      </p:sp>
      <p:sp>
        <p:nvSpPr>
          <p:cNvPr id="5" name="Footer Placeholder 4"/>
          <p:cNvSpPr>
            <a:spLocks noGrp="1"/>
          </p:cNvSpPr>
          <p:nvPr>
            <p:ph type="ftr" sz="quarter" idx="11"/>
          </p:nvPr>
        </p:nvSpPr>
        <p:spPr/>
        <p:txBody>
          <a:bodyPr/>
          <a:lstStyle/>
          <a:p>
            <a:r>
              <a:rPr lang="en-US" smtClean="0"/>
              <a:t>nptel online certification course</a:t>
            </a:r>
            <a:endParaRPr lang="en-US"/>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BBDBC-161C-447D-9AAE-94655D34EAA8}" type="datetime1">
              <a:rPr lang="en-US" smtClean="0"/>
              <a:pPr/>
              <a:t>1/18/2024</a:t>
            </a:fld>
            <a:endParaRPr lang="en-US"/>
          </a:p>
        </p:txBody>
      </p:sp>
      <p:sp>
        <p:nvSpPr>
          <p:cNvPr id="5" name="Footer Placeholder 4"/>
          <p:cNvSpPr>
            <a:spLocks noGrp="1"/>
          </p:cNvSpPr>
          <p:nvPr>
            <p:ph type="ftr" sz="quarter" idx="11"/>
          </p:nvPr>
        </p:nvSpPr>
        <p:spPr/>
        <p:txBody>
          <a:bodyPr/>
          <a:lstStyle/>
          <a:p>
            <a:r>
              <a:rPr lang="en-US" smtClean="0"/>
              <a:t>nptel online certification course</a:t>
            </a:r>
            <a:endParaRPr lang="en-US"/>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853667-E65D-406A-BE98-FBA97C1C7683}" type="datetime1">
              <a:rPr lang="en-US" smtClean="0"/>
              <a:pPr/>
              <a:t>1/18/2024</a:t>
            </a:fld>
            <a:endParaRPr lang="en-US"/>
          </a:p>
        </p:txBody>
      </p:sp>
      <p:sp>
        <p:nvSpPr>
          <p:cNvPr id="5" name="Footer Placeholder 4"/>
          <p:cNvSpPr>
            <a:spLocks noGrp="1"/>
          </p:cNvSpPr>
          <p:nvPr>
            <p:ph type="ftr" sz="quarter" idx="11"/>
          </p:nvPr>
        </p:nvSpPr>
        <p:spPr/>
        <p:txBody>
          <a:bodyPr/>
          <a:lstStyle/>
          <a:p>
            <a:r>
              <a:rPr lang="en-US" smtClean="0"/>
              <a:t>nptel online certification course</a:t>
            </a:r>
            <a:endParaRPr lang="en-US"/>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5133C2-86C7-47A3-85A7-8402C1E81CFB}" type="datetime1">
              <a:rPr lang="en-US" smtClean="0"/>
              <a:pPr/>
              <a:t>1/18/2024</a:t>
            </a:fld>
            <a:endParaRPr lang="en-US"/>
          </a:p>
        </p:txBody>
      </p:sp>
      <p:sp>
        <p:nvSpPr>
          <p:cNvPr id="5" name="Footer Placeholder 4"/>
          <p:cNvSpPr>
            <a:spLocks noGrp="1"/>
          </p:cNvSpPr>
          <p:nvPr>
            <p:ph type="ftr" sz="quarter" idx="11"/>
          </p:nvPr>
        </p:nvSpPr>
        <p:spPr/>
        <p:txBody>
          <a:bodyPr/>
          <a:lstStyle/>
          <a:p>
            <a:r>
              <a:rPr lang="en-US" smtClean="0"/>
              <a:t>nptel online certification course</a:t>
            </a:r>
            <a:endParaRPr lang="en-US"/>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20F006-BA10-4146-9112-744B60F307BC}" type="datetime1">
              <a:rPr lang="en-US" smtClean="0"/>
              <a:pPr/>
              <a:t>1/18/2024</a:t>
            </a:fld>
            <a:endParaRPr lang="en-US"/>
          </a:p>
        </p:txBody>
      </p:sp>
      <p:sp>
        <p:nvSpPr>
          <p:cNvPr id="6" name="Footer Placeholder 5"/>
          <p:cNvSpPr>
            <a:spLocks noGrp="1"/>
          </p:cNvSpPr>
          <p:nvPr>
            <p:ph type="ftr" sz="quarter" idx="11"/>
          </p:nvPr>
        </p:nvSpPr>
        <p:spPr/>
        <p:txBody>
          <a:bodyPr/>
          <a:lstStyle/>
          <a:p>
            <a:r>
              <a:rPr lang="en-US" smtClean="0"/>
              <a:t>nptel online certification course</a:t>
            </a:r>
            <a:endParaRPr lang="en-US"/>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CC47E1-2FC1-407A-B707-2BAE47786EFB}" type="datetime1">
              <a:rPr lang="en-US" smtClean="0"/>
              <a:pPr/>
              <a:t>1/18/2024</a:t>
            </a:fld>
            <a:endParaRPr lang="en-US"/>
          </a:p>
        </p:txBody>
      </p:sp>
      <p:sp>
        <p:nvSpPr>
          <p:cNvPr id="8" name="Footer Placeholder 7"/>
          <p:cNvSpPr>
            <a:spLocks noGrp="1"/>
          </p:cNvSpPr>
          <p:nvPr>
            <p:ph type="ftr" sz="quarter" idx="11"/>
          </p:nvPr>
        </p:nvSpPr>
        <p:spPr/>
        <p:txBody>
          <a:bodyPr/>
          <a:lstStyle/>
          <a:p>
            <a:r>
              <a:rPr lang="en-US" smtClean="0"/>
              <a:t>nptel online certification course</a:t>
            </a:r>
            <a:endParaRPr lang="en-US"/>
          </a:p>
        </p:txBody>
      </p:sp>
      <p:sp>
        <p:nvSpPr>
          <p:cNvPr id="9" name="Slide Number Placeholder 8"/>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44A359-F8EA-4337-A3C3-BDCBE8ED06AF}" type="datetime1">
              <a:rPr lang="en-US" smtClean="0"/>
              <a:pPr/>
              <a:t>1/18/2024</a:t>
            </a:fld>
            <a:endParaRPr lang="en-US"/>
          </a:p>
        </p:txBody>
      </p:sp>
      <p:sp>
        <p:nvSpPr>
          <p:cNvPr id="4" name="Footer Placeholder 3"/>
          <p:cNvSpPr>
            <a:spLocks noGrp="1"/>
          </p:cNvSpPr>
          <p:nvPr>
            <p:ph type="ftr" sz="quarter" idx="11"/>
          </p:nvPr>
        </p:nvSpPr>
        <p:spPr/>
        <p:txBody>
          <a:bodyPr/>
          <a:lstStyle/>
          <a:p>
            <a:r>
              <a:rPr lang="en-US" smtClean="0"/>
              <a:t>nptel online certification course</a:t>
            </a:r>
            <a:endParaRPr lang="en-US"/>
          </a:p>
        </p:txBody>
      </p:sp>
      <p:sp>
        <p:nvSpPr>
          <p:cNvPr id="5" name="Slide Number Placeholder 4"/>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1FEFE-9418-4A05-90D4-9F2E9EBBDBC7}" type="datetime1">
              <a:rPr lang="en-US" smtClean="0"/>
              <a:pPr/>
              <a:t>1/18/2024</a:t>
            </a:fld>
            <a:endParaRPr lang="en-US"/>
          </a:p>
        </p:txBody>
      </p:sp>
      <p:sp>
        <p:nvSpPr>
          <p:cNvPr id="3" name="Footer Placeholder 2"/>
          <p:cNvSpPr>
            <a:spLocks noGrp="1"/>
          </p:cNvSpPr>
          <p:nvPr>
            <p:ph type="ftr" sz="quarter" idx="11"/>
          </p:nvPr>
        </p:nvSpPr>
        <p:spPr/>
        <p:txBody>
          <a:bodyPr/>
          <a:lstStyle/>
          <a:p>
            <a:r>
              <a:rPr lang="en-US" smtClean="0"/>
              <a:t>nptel online certification course</a:t>
            </a:r>
            <a:endParaRPr lang="en-US"/>
          </a:p>
        </p:txBody>
      </p:sp>
      <p:sp>
        <p:nvSpPr>
          <p:cNvPr id="4" name="Slide Number Placeholder 3"/>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9C3C93-B73F-42F1-ABD4-B6F9B3F642C8}" type="datetime1">
              <a:rPr lang="en-US" smtClean="0"/>
              <a:pPr/>
              <a:t>1/18/2024</a:t>
            </a:fld>
            <a:endParaRPr lang="en-US"/>
          </a:p>
        </p:txBody>
      </p:sp>
      <p:sp>
        <p:nvSpPr>
          <p:cNvPr id="6" name="Footer Placeholder 5"/>
          <p:cNvSpPr>
            <a:spLocks noGrp="1"/>
          </p:cNvSpPr>
          <p:nvPr>
            <p:ph type="ftr" sz="quarter" idx="11"/>
          </p:nvPr>
        </p:nvSpPr>
        <p:spPr/>
        <p:txBody>
          <a:bodyPr/>
          <a:lstStyle/>
          <a:p>
            <a:r>
              <a:rPr lang="en-US" smtClean="0"/>
              <a:t>nptel online certification course</a:t>
            </a:r>
            <a:endParaRPr lang="en-US"/>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68232-4E6B-4337-9341-56CFAF3AF581}" type="datetime1">
              <a:rPr lang="en-US" smtClean="0"/>
              <a:pPr/>
              <a:t>1/18/2024</a:t>
            </a:fld>
            <a:endParaRPr lang="en-US"/>
          </a:p>
        </p:txBody>
      </p:sp>
      <p:sp>
        <p:nvSpPr>
          <p:cNvPr id="6" name="Footer Placeholder 5"/>
          <p:cNvSpPr>
            <a:spLocks noGrp="1"/>
          </p:cNvSpPr>
          <p:nvPr>
            <p:ph type="ftr" sz="quarter" idx="11"/>
          </p:nvPr>
        </p:nvSpPr>
        <p:spPr/>
        <p:txBody>
          <a:bodyPr/>
          <a:lstStyle/>
          <a:p>
            <a:r>
              <a:rPr lang="en-US" smtClean="0"/>
              <a:t>nptel online certification course</a:t>
            </a:r>
            <a:endParaRPr lang="en-US"/>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052CFA4-055F-4066-8CF1-79E36F67369B}" type="datetime1">
              <a:rPr lang="en-US" smtClean="0"/>
              <a:pPr/>
              <a:t>1/18/2024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nptel online certification course</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CE334EA-1831-4B89-A89A-D5E7C2427B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1371600" y="1223783"/>
            <a:ext cx="6400800" cy="962527"/>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1900" b="1" i="0" u="none" strike="noStrike" kern="1200" cap="none" spc="0" normalizeH="0" baseline="0" noProof="0" dirty="0" smtClean="0">
                <a:ln>
                  <a:noFill/>
                </a:ln>
                <a:solidFill>
                  <a:srgbClr val="353C5F"/>
                </a:solidFill>
                <a:effectLst/>
                <a:uLnTx/>
                <a:uFillTx/>
                <a:latin typeface="Arial" pitchFamily="34" charset="0"/>
                <a:cs typeface="Arial" pitchFamily="34" charset="0"/>
              </a:rPr>
              <a:t>Lecture 2 </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600" b="1" i="0" u="none" strike="noStrike" kern="1200" cap="none" spc="0" normalizeH="0" baseline="0" noProof="0" dirty="0" smtClean="0">
                <a:ln>
                  <a:noFill/>
                </a:ln>
                <a:solidFill>
                  <a:srgbClr val="353C5F"/>
                </a:solidFill>
                <a:effectLst/>
                <a:uLnTx/>
                <a:uFillTx/>
                <a:latin typeface="Arial" pitchFamily="34" charset="0"/>
                <a:cs typeface="Arial" pitchFamily="34" charset="0"/>
              </a:rPr>
              <a:t>Sociology:</a:t>
            </a:r>
            <a:r>
              <a:rPr kumimoji="0" lang="en-US" sz="2600" b="1" i="0" u="none" strike="noStrike" kern="1200" cap="none" spc="0" normalizeH="0" noProof="0" dirty="0" smtClean="0">
                <a:ln>
                  <a:noFill/>
                </a:ln>
                <a:solidFill>
                  <a:srgbClr val="353C5F"/>
                </a:solidFill>
                <a:effectLst/>
                <a:uLnTx/>
                <a:uFillTx/>
                <a:latin typeface="Arial" pitchFamily="34" charset="0"/>
                <a:cs typeface="Arial" pitchFamily="34" charset="0"/>
              </a:rPr>
              <a:t> Anthony </a:t>
            </a:r>
            <a:r>
              <a:rPr kumimoji="0" lang="en-US" sz="2600" b="1" i="0" u="none" strike="noStrike" kern="1200" cap="none" spc="0" normalizeH="0" noProof="0" dirty="0" err="1" smtClean="0">
                <a:ln>
                  <a:noFill/>
                </a:ln>
                <a:solidFill>
                  <a:srgbClr val="353C5F"/>
                </a:solidFill>
                <a:effectLst/>
                <a:uLnTx/>
                <a:uFillTx/>
                <a:latin typeface="Arial" pitchFamily="34" charset="0"/>
                <a:cs typeface="Arial" pitchFamily="34" charset="0"/>
              </a:rPr>
              <a:t>Giddens</a:t>
            </a:r>
            <a:r>
              <a:rPr kumimoji="0" lang="en-US" sz="2600" b="1" i="0" u="none" strike="noStrike" kern="1200" cap="none" spc="0" normalizeH="0" noProof="0" dirty="0" smtClean="0">
                <a:ln>
                  <a:noFill/>
                </a:ln>
                <a:solidFill>
                  <a:srgbClr val="353C5F"/>
                </a:solidFill>
                <a:effectLst/>
                <a:uLnTx/>
                <a:uFillTx/>
                <a:latin typeface="Arial" pitchFamily="34" charset="0"/>
                <a:cs typeface="Arial" pitchFamily="34" charset="0"/>
              </a:rPr>
              <a:t> Part 2 </a:t>
            </a:r>
            <a:endParaRPr kumimoji="0" lang="en-US" sz="2600" b="1" i="0" u="none" strike="noStrike" kern="1200" cap="none" spc="0" normalizeH="0" baseline="0" noProof="0" dirty="0">
              <a:ln>
                <a:noFill/>
              </a:ln>
              <a:solidFill>
                <a:srgbClr val="5183B8"/>
              </a:solidFill>
              <a:effectLst/>
              <a:uLnTx/>
              <a:uFillTx/>
              <a:latin typeface="Arial" pitchFamily="34" charset="0"/>
              <a:cs typeface="Arial" pitchFamily="34" charset="0"/>
            </a:endParaRPr>
          </a:p>
        </p:txBody>
      </p:sp>
      <p:sp>
        <p:nvSpPr>
          <p:cNvPr id="7" name="Subtitle 2"/>
          <p:cNvSpPr txBox="1">
            <a:spLocks/>
          </p:cNvSpPr>
          <p:nvPr/>
        </p:nvSpPr>
        <p:spPr>
          <a:xfrm>
            <a:off x="1371600" y="2097741"/>
            <a:ext cx="6400800" cy="1243600"/>
          </a:xfrm>
          <a:prstGeom prst="rect">
            <a:avLst/>
          </a:prstGeom>
        </p:spPr>
        <p:txBody>
          <a:bodyPr vert="horz" lIns="91440" tIns="45720" rIns="91440" bIns="45720" rtlCol="0">
            <a:noAutofit/>
          </a:bodyPr>
          <a:lstStyle/>
          <a:p>
            <a:pPr algn="ctr">
              <a:spcBef>
                <a:spcPct val="20000"/>
              </a:spcBef>
              <a:defRPr/>
            </a:pPr>
            <a:r>
              <a:rPr lang="en-US" altLang="zh-CN" sz="1600" b="1" dirty="0" smtClean="0">
                <a:latin typeface="Arial" pitchFamily="34" charset="0"/>
                <a:ea typeface="宋体" pitchFamily="2" charset="-122"/>
                <a:cs typeface="Arial" pitchFamily="34" charset="0"/>
              </a:rPr>
              <a:t>Dr. </a:t>
            </a:r>
            <a:r>
              <a:rPr lang="en-US" altLang="zh-CN" sz="1600" b="1" dirty="0" err="1" smtClean="0">
                <a:latin typeface="Arial" pitchFamily="34" charset="0"/>
                <a:ea typeface="宋体" pitchFamily="2" charset="-122"/>
                <a:cs typeface="Arial" pitchFamily="34" charset="0"/>
              </a:rPr>
              <a:t>Anindya</a:t>
            </a:r>
            <a:r>
              <a:rPr lang="en-US" altLang="zh-CN" sz="1600" b="1" dirty="0" smtClean="0">
                <a:latin typeface="Arial" pitchFamily="34" charset="0"/>
                <a:ea typeface="宋体" pitchFamily="2" charset="-122"/>
                <a:cs typeface="Arial" pitchFamily="34" charset="0"/>
              </a:rPr>
              <a:t> </a:t>
            </a:r>
            <a:r>
              <a:rPr lang="en-US" altLang="zh-CN" sz="1600" b="1" dirty="0" err="1" smtClean="0">
                <a:latin typeface="Arial" pitchFamily="34" charset="0"/>
                <a:ea typeface="宋体" pitchFamily="2" charset="-122"/>
                <a:cs typeface="Arial" pitchFamily="34" charset="0"/>
              </a:rPr>
              <a:t>Jayanta</a:t>
            </a:r>
            <a:r>
              <a:rPr lang="en-US" altLang="zh-CN" sz="1600" b="1" dirty="0" smtClean="0">
                <a:latin typeface="Arial" pitchFamily="34" charset="0"/>
                <a:ea typeface="宋体" pitchFamily="2" charset="-122"/>
                <a:cs typeface="Arial" pitchFamily="34" charset="0"/>
              </a:rPr>
              <a:t> Mishra</a:t>
            </a:r>
            <a:br>
              <a:rPr lang="en-US" altLang="zh-CN" sz="1600" b="1" dirty="0" smtClean="0">
                <a:latin typeface="Arial" pitchFamily="34" charset="0"/>
                <a:ea typeface="宋体" pitchFamily="2" charset="-122"/>
                <a:cs typeface="Arial" pitchFamily="34" charset="0"/>
              </a:rPr>
            </a:br>
            <a:r>
              <a:rPr lang="en-US" altLang="zh-CN" sz="1600" b="1" dirty="0" smtClean="0">
                <a:latin typeface="Arial" pitchFamily="34" charset="0"/>
                <a:ea typeface="宋体" pitchFamily="2" charset="-122"/>
                <a:cs typeface="Arial" pitchFamily="34" charset="0"/>
              </a:rPr>
              <a:t>Professor </a:t>
            </a:r>
            <a:r>
              <a:rPr lang="en-US" altLang="zh-CN" sz="1600" b="1" dirty="0" smtClean="0">
                <a:latin typeface="Arial" pitchFamily="34" charset="0"/>
                <a:ea typeface="宋体" pitchFamily="2" charset="-122"/>
                <a:cs typeface="Arial" pitchFamily="34" charset="0"/>
              </a:rPr>
              <a:t>of Sociology</a:t>
            </a:r>
            <a:br>
              <a:rPr lang="en-US" altLang="zh-CN" sz="1600" b="1" dirty="0" smtClean="0">
                <a:latin typeface="Arial" pitchFamily="34" charset="0"/>
                <a:ea typeface="宋体" pitchFamily="2" charset="-122"/>
                <a:cs typeface="Arial" pitchFamily="34" charset="0"/>
              </a:rPr>
            </a:br>
            <a:r>
              <a:rPr lang="en-US" altLang="zh-CN" sz="1600" b="1" dirty="0" smtClean="0">
                <a:latin typeface="Arial" pitchFamily="34" charset="0"/>
                <a:ea typeface="宋体" pitchFamily="2" charset="-122"/>
                <a:cs typeface="Arial" pitchFamily="34" charset="0"/>
              </a:rPr>
              <a:t>Department of Humanities and Social Sciences</a:t>
            </a:r>
            <a:br>
              <a:rPr lang="en-US" altLang="zh-CN" sz="1600" b="1" dirty="0" smtClean="0">
                <a:latin typeface="Arial" pitchFamily="34" charset="0"/>
                <a:ea typeface="宋体" pitchFamily="2" charset="-122"/>
                <a:cs typeface="Arial" pitchFamily="34" charset="0"/>
              </a:rPr>
            </a:br>
            <a:r>
              <a:rPr lang="en-US" altLang="zh-CN" sz="1600" b="1" dirty="0" smtClean="0">
                <a:latin typeface="Arial" pitchFamily="34" charset="0"/>
                <a:ea typeface="宋体" pitchFamily="2" charset="-122"/>
                <a:cs typeface="Arial" pitchFamily="34" charset="0"/>
              </a:rPr>
              <a:t>IIT </a:t>
            </a:r>
            <a:r>
              <a:rPr lang="en-US" altLang="zh-CN" sz="1600" b="1" dirty="0" err="1" smtClean="0">
                <a:latin typeface="Arial" pitchFamily="34" charset="0"/>
                <a:ea typeface="宋体" pitchFamily="2" charset="-122"/>
                <a:cs typeface="Arial" pitchFamily="34" charset="0"/>
              </a:rPr>
              <a:t>Roorkee</a:t>
            </a:r>
            <a:r>
              <a:rPr lang="en-US" altLang="zh-CN" sz="1600" dirty="0" smtClean="0">
                <a:latin typeface="Arial" pitchFamily="34" charset="0"/>
                <a:ea typeface="宋体" pitchFamily="2" charset="-122"/>
                <a:cs typeface="Arial" pitchFamily="34" charset="0"/>
              </a:rPr>
              <a:t> </a:t>
            </a:r>
            <a:endParaRPr lang="en-US" sz="1600" dirty="0" smtClean="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9CE334EA-1831-4B89-A89A-D5E7C2427B1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09600"/>
          </a:xfrm>
        </p:spPr>
        <p:txBody>
          <a:bodyPr>
            <a:normAutofit/>
          </a:bodyPr>
          <a:lstStyle/>
          <a:p>
            <a:r>
              <a:rPr lang="en-US" sz="2500" b="1" dirty="0" smtClean="0">
                <a:latin typeface="Arial" pitchFamily="34" charset="0"/>
                <a:cs typeface="Arial" pitchFamily="34" charset="0"/>
              </a:rPr>
              <a:t>Sociology in </a:t>
            </a:r>
            <a:r>
              <a:rPr lang="en-US" sz="2500" b="1" dirty="0" smtClean="0">
                <a:latin typeface="Arial" pitchFamily="34" charset="0"/>
                <a:cs typeface="Arial" pitchFamily="34" charset="0"/>
              </a:rPr>
              <a:t>2024!</a:t>
            </a:r>
            <a:endParaRPr lang="en-IN" sz="2500" dirty="0">
              <a:latin typeface="Arial" pitchFamily="34" charset="0"/>
              <a:cs typeface="Arial" pitchFamily="34" charset="0"/>
            </a:endParaRPr>
          </a:p>
        </p:txBody>
      </p:sp>
      <p:sp>
        <p:nvSpPr>
          <p:cNvPr id="3" name="Content Placeholder 2"/>
          <p:cNvSpPr>
            <a:spLocks noGrp="1"/>
          </p:cNvSpPr>
          <p:nvPr>
            <p:ph idx="1"/>
          </p:nvPr>
        </p:nvSpPr>
        <p:spPr>
          <a:xfrm>
            <a:off x="137652" y="609601"/>
            <a:ext cx="8868696" cy="3985022"/>
          </a:xfrm>
        </p:spPr>
        <p:txBody>
          <a:bodyPr>
            <a:noAutofit/>
          </a:bodyPr>
          <a:lstStyle/>
          <a:p>
            <a:pPr algn="just"/>
            <a:r>
              <a:rPr lang="en-US" sz="2400" dirty="0" smtClean="0">
                <a:latin typeface="Arial" pitchFamily="34" charset="0"/>
                <a:cs typeface="Arial" pitchFamily="34" charset="0"/>
              </a:rPr>
              <a:t>Contents in the Text books of Anthony </a:t>
            </a:r>
            <a:r>
              <a:rPr lang="en-US" sz="2400" dirty="0" err="1" smtClean="0">
                <a:latin typeface="Arial" pitchFamily="34" charset="0"/>
                <a:cs typeface="Arial" pitchFamily="34" charset="0"/>
              </a:rPr>
              <a:t>Giddens</a:t>
            </a:r>
            <a:r>
              <a:rPr lang="en-US" sz="2400" dirty="0" smtClean="0">
                <a:latin typeface="Arial" pitchFamily="34" charset="0"/>
                <a:cs typeface="Arial" pitchFamily="34" charset="0"/>
              </a:rPr>
              <a:t> and David Newman </a:t>
            </a:r>
            <a:br>
              <a:rPr lang="en-US" sz="2400" dirty="0" smtClean="0">
                <a:latin typeface="Arial" pitchFamily="34" charset="0"/>
                <a:cs typeface="Arial" pitchFamily="34" charset="0"/>
              </a:rPr>
            </a:br>
            <a:r>
              <a:rPr lang="en-GB" sz="2400" dirty="0" smtClean="0">
                <a:latin typeface="Arial" pitchFamily="34" charset="0"/>
                <a:cs typeface="Arial" pitchFamily="34" charset="0"/>
              </a:rPr>
              <a:t>Individual and Society, Social Construction of Knowledge and Reality, Identity Building: Socialisation, Social Relationships: Family, Crime and Social Deviance, Organisations, Institutions, Social Stratification: Gender, Class, Caste, Race, Ethnicity and Inequality, Religion and Modern Society, Ageing and Old age, Media, Work and Economic Life, Cities and Urban Spaces, Politics, Government and Terrorism, Science, Technology and Society, Globalisation and Social Change</a:t>
            </a:r>
            <a:endParaRPr lang="en-IN"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CE334EA-1831-4B89-A89A-D5E7C2427B1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IN" i="1" kern="10" dirty="0" smtClean="0">
              <a:ln w="9525">
                <a:solidFill>
                  <a:srgbClr val="000000"/>
                </a:solidFill>
                <a:round/>
                <a:headEnd/>
                <a:tailEnd/>
              </a:ln>
              <a:solidFill>
                <a:srgbClr val="FFFFFF"/>
              </a:solidFill>
              <a:effectLst>
                <a:outerShdw dist="35921" dir="2700000" algn="ctr" rotWithShape="0">
                  <a:srgbClr val="808080"/>
                </a:outerShdw>
              </a:effectLst>
              <a:latin typeface="Monotype Corsiva"/>
            </a:endParaRPr>
          </a:p>
          <a:p>
            <a:pPr>
              <a:buNone/>
            </a:pPr>
            <a:endParaRPr lang="en-IN" i="1" kern="10" dirty="0" smtClean="0">
              <a:ln w="9525">
                <a:solidFill>
                  <a:srgbClr val="000000"/>
                </a:solidFill>
                <a:round/>
                <a:headEnd/>
                <a:tailEnd/>
              </a:ln>
              <a:solidFill>
                <a:srgbClr val="FFFFFF"/>
              </a:solidFill>
              <a:effectLst>
                <a:outerShdw dist="35921" dir="2700000" algn="ctr" rotWithShape="0">
                  <a:srgbClr val="808080"/>
                </a:outerShdw>
              </a:effectLst>
              <a:latin typeface="Monotype Corsiva"/>
            </a:endParaRPr>
          </a:p>
          <a:p>
            <a:pPr>
              <a:buNone/>
            </a:pPr>
            <a:r>
              <a:rPr lang="en-IN" i="1" kern="10" dirty="0" smtClean="0">
                <a:ln w="9525">
                  <a:solidFill>
                    <a:srgbClr val="000000"/>
                  </a:solidFill>
                  <a:round/>
                  <a:headEnd/>
                  <a:tailEnd/>
                </a:ln>
                <a:solidFill>
                  <a:srgbClr val="FFFFFF"/>
                </a:solidFill>
                <a:effectLst>
                  <a:outerShdw dist="35921" dir="2700000" algn="ctr" rotWithShape="0">
                    <a:srgbClr val="808080"/>
                  </a:outerShdw>
                </a:effectLst>
                <a:latin typeface="Monotype Corsiva"/>
              </a:rPr>
              <a:t>                                               Thank You</a:t>
            </a:r>
          </a:p>
          <a:p>
            <a:endParaRPr lang="en-IN" dirty="0"/>
          </a:p>
        </p:txBody>
      </p:sp>
      <p:sp>
        <p:nvSpPr>
          <p:cNvPr id="4" name="Slide Number Placeholder 3"/>
          <p:cNvSpPr>
            <a:spLocks noGrp="1"/>
          </p:cNvSpPr>
          <p:nvPr>
            <p:ph type="sldNum" sz="quarter" idx="12"/>
          </p:nvPr>
        </p:nvSpPr>
        <p:spPr/>
        <p:txBody>
          <a:bodyPr/>
          <a:lstStyle/>
          <a:p>
            <a:fld id="{9CE334EA-1831-4B89-A89A-D5E7C2427B13}" type="slidenum">
              <a:rPr lang="en-US" smtClean="0"/>
              <a:pPr/>
              <a:t>11</a:t>
            </a:fld>
            <a:endParaRPr lang="en-US"/>
          </a:p>
        </p:txBody>
      </p:sp>
      <p:pic>
        <p:nvPicPr>
          <p:cNvPr id="5" name="Picture 5" descr="pe03254_"/>
          <p:cNvPicPr>
            <a:picLocks noGrp="1" noChangeAspect="1" noChangeArrowheads="1"/>
          </p:cNvPicPr>
          <p:nvPr>
            <p:ph type="title"/>
          </p:nvPr>
        </p:nvPicPr>
        <p:blipFill>
          <a:blip r:embed="rId2"/>
          <a:srcRect/>
          <a:stretch>
            <a:fillRect/>
          </a:stretch>
        </p:blipFill>
        <p:spPr>
          <a:xfrm>
            <a:off x="3323303" y="2095500"/>
            <a:ext cx="1266825" cy="1143000"/>
          </a:xfr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819" y="206477"/>
            <a:ext cx="8839200" cy="4560786"/>
          </a:xfrm>
        </p:spPr>
        <p:txBody>
          <a:bodyPr>
            <a:noAutofit/>
          </a:bodyPr>
          <a:lstStyle/>
          <a:p>
            <a:pPr algn="just">
              <a:buFont typeface="Wingdings" pitchFamily="2" charset="2"/>
              <a:buChar char="Ø"/>
            </a:pPr>
            <a:r>
              <a:rPr lang="en-GB" sz="2400" dirty="0" smtClean="0">
                <a:latin typeface="Arial" pitchFamily="34" charset="0"/>
                <a:cs typeface="Arial" pitchFamily="34" charset="0"/>
              </a:rPr>
              <a:t>A sociologist is someone – who is able to break free from the immediacy of personal circumstances and put things in a wider context</a:t>
            </a:r>
          </a:p>
          <a:p>
            <a:pPr algn="just">
              <a:buFont typeface="Wingdings" pitchFamily="2" charset="2"/>
              <a:buChar char="Ø"/>
            </a:pPr>
            <a:r>
              <a:rPr lang="en-GB" sz="2400" dirty="0" smtClean="0">
                <a:latin typeface="Arial" pitchFamily="34" charset="0"/>
                <a:cs typeface="Arial" pitchFamily="34" charset="0"/>
              </a:rPr>
              <a:t>Sociological Imagination – requires us to “ think ourselves away from the familiar routines of our daily lives in order to look at them anew” C Wright Mills</a:t>
            </a:r>
          </a:p>
          <a:p>
            <a:pPr algn="just">
              <a:lnSpc>
                <a:spcPct val="80000"/>
              </a:lnSpc>
              <a:buClr>
                <a:schemeClr val="tx1"/>
              </a:buClr>
              <a:buFont typeface="Wingdings" pitchFamily="2" charset="2"/>
              <a:buChar char="Ø"/>
            </a:pPr>
            <a:r>
              <a:rPr lang="en-GB" sz="2400" dirty="0" smtClean="0">
                <a:latin typeface="Arial" pitchFamily="34" charset="0"/>
                <a:cs typeface="Arial" pitchFamily="34" charset="0"/>
              </a:rPr>
              <a:t>Sociological Imagination- It’s an interplay of Biography and History</a:t>
            </a:r>
          </a:p>
          <a:p>
            <a:pPr algn="just">
              <a:lnSpc>
                <a:spcPct val="80000"/>
              </a:lnSpc>
              <a:buClr>
                <a:schemeClr val="tx1"/>
              </a:buClr>
              <a:buFont typeface="Wingdings" pitchFamily="2" charset="2"/>
              <a:buChar char="Ø"/>
            </a:pPr>
            <a:r>
              <a:rPr lang="en-GB" sz="2400" dirty="0" smtClean="0">
                <a:latin typeface="Arial" pitchFamily="34" charset="0"/>
                <a:cs typeface="Arial" pitchFamily="34" charset="0"/>
              </a:rPr>
              <a:t>Biography – Individual Circumstance, Personal Experiences</a:t>
            </a:r>
          </a:p>
          <a:p>
            <a:pPr algn="just">
              <a:lnSpc>
                <a:spcPct val="80000"/>
              </a:lnSpc>
              <a:buClr>
                <a:schemeClr val="tx1"/>
              </a:buClr>
              <a:buFont typeface="Wingdings" pitchFamily="2" charset="2"/>
              <a:buChar char="Ø"/>
            </a:pPr>
            <a:r>
              <a:rPr lang="en-GB" sz="2400" dirty="0" smtClean="0">
                <a:latin typeface="Arial" pitchFamily="34" charset="0"/>
                <a:cs typeface="Arial" pitchFamily="34" charset="0"/>
              </a:rPr>
              <a:t>History – Broader Social, Economic, Political, Economic, Religious context</a:t>
            </a:r>
          </a:p>
          <a:p>
            <a:pPr algn="just">
              <a:lnSpc>
                <a:spcPct val="80000"/>
              </a:lnSpc>
              <a:buClr>
                <a:schemeClr val="tx1"/>
              </a:buClr>
              <a:buFont typeface="Wingdings" pitchFamily="2" charset="2"/>
              <a:buChar char="Ø"/>
            </a:pPr>
            <a:r>
              <a:rPr lang="en-GB" sz="2400" dirty="0" smtClean="0">
                <a:latin typeface="Arial" pitchFamily="34" charset="0"/>
                <a:cs typeface="Arial" pitchFamily="34" charset="0"/>
              </a:rPr>
              <a:t>Private Trouble Versus Public Issue </a:t>
            </a:r>
          </a:p>
          <a:p>
            <a:pPr algn="just">
              <a:lnSpc>
                <a:spcPct val="80000"/>
              </a:lnSpc>
              <a:buClr>
                <a:schemeClr val="tx1"/>
              </a:buClr>
              <a:buFont typeface="Wingdings" pitchFamily="2" charset="2"/>
              <a:buChar char="Ø"/>
            </a:pPr>
            <a:endParaRPr lang="en-GB" sz="2400" dirty="0" smtClean="0">
              <a:latin typeface="Arial" pitchFamily="34" charset="0"/>
              <a:cs typeface="Arial" pitchFamily="34" charset="0"/>
            </a:endParaRPr>
          </a:p>
          <a:p>
            <a:pPr algn="just">
              <a:buNone/>
            </a:pPr>
            <a:endParaRPr lang="en-IN"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CE334EA-1831-4B89-A89A-D5E7C2427B13}"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128" y="199381"/>
            <a:ext cx="8937743" cy="4395242"/>
          </a:xfrm>
        </p:spPr>
        <p:txBody>
          <a:bodyPr>
            <a:noAutofit/>
          </a:bodyPr>
          <a:lstStyle/>
          <a:p>
            <a:pPr algn="just">
              <a:lnSpc>
                <a:spcPct val="90000"/>
              </a:lnSpc>
              <a:buClr>
                <a:schemeClr val="tx1"/>
              </a:buClr>
              <a:buFont typeface="Wingdings" pitchFamily="2" charset="2"/>
              <a:buChar char="v"/>
            </a:pPr>
            <a:r>
              <a:rPr lang="en-GB" sz="2400" dirty="0" smtClean="0">
                <a:latin typeface="Arial" pitchFamily="34" charset="0"/>
                <a:cs typeface="Arial" pitchFamily="34" charset="0"/>
              </a:rPr>
              <a:t>Sociological imagination – allows us to see that many events that seem to concern only the individual actually reflect larger issues</a:t>
            </a:r>
          </a:p>
          <a:p>
            <a:pPr algn="just">
              <a:lnSpc>
                <a:spcPct val="90000"/>
              </a:lnSpc>
              <a:buClr>
                <a:schemeClr val="tx1"/>
              </a:buClr>
              <a:buNone/>
            </a:pPr>
            <a:r>
              <a:rPr lang="en-GB" sz="2400" dirty="0" smtClean="0">
                <a:latin typeface="Arial" pitchFamily="34" charset="0"/>
                <a:cs typeface="Arial" pitchFamily="34" charset="0"/>
              </a:rPr>
              <a:t> </a:t>
            </a:r>
          </a:p>
          <a:p>
            <a:pPr algn="just">
              <a:lnSpc>
                <a:spcPct val="90000"/>
              </a:lnSpc>
              <a:buClr>
                <a:schemeClr val="tx1"/>
              </a:buClr>
              <a:buFont typeface="Wingdings" pitchFamily="2" charset="2"/>
              <a:buChar char="v"/>
            </a:pPr>
            <a:r>
              <a:rPr lang="en-GB" sz="2400" dirty="0" smtClean="0">
                <a:latin typeface="Arial" pitchFamily="34" charset="0"/>
                <a:cs typeface="Arial" pitchFamily="34" charset="0"/>
              </a:rPr>
              <a:t>Example – Divorce, Unemployment (both personal &amp; public concern)</a:t>
            </a:r>
          </a:p>
          <a:p>
            <a:pPr>
              <a:lnSpc>
                <a:spcPct val="90000"/>
              </a:lnSpc>
              <a:buClr>
                <a:schemeClr val="tx1"/>
              </a:buClr>
              <a:buFont typeface="Wingdings" pitchFamily="2" charset="2"/>
              <a:buChar char="v"/>
              <a:tabLst>
                <a:tab pos="0" algn="l"/>
                <a:tab pos="55563" algn="l"/>
              </a:tabLst>
            </a:pPr>
            <a:r>
              <a:rPr lang="en-GB" sz="2400" dirty="0" smtClean="0">
                <a:latin typeface="Arial" pitchFamily="34" charset="0"/>
                <a:cs typeface="Arial" pitchFamily="34" charset="0"/>
              </a:rPr>
              <a:t>Example: Drinking coffee</a:t>
            </a:r>
          </a:p>
          <a:p>
            <a:pPr>
              <a:lnSpc>
                <a:spcPct val="90000"/>
              </a:lnSpc>
              <a:buClr>
                <a:schemeClr val="tx1"/>
              </a:buClr>
              <a:buNone/>
              <a:tabLst>
                <a:tab pos="0" algn="l"/>
                <a:tab pos="55563" algn="l"/>
              </a:tabLst>
            </a:pPr>
            <a:r>
              <a:rPr lang="en-GB" sz="2400" dirty="0" smtClean="0">
                <a:latin typeface="Arial" pitchFamily="34" charset="0"/>
                <a:cs typeface="Arial" pitchFamily="34" charset="0"/>
              </a:rPr>
              <a:t>1. Symbolic value – act of drinking – a ritual – individual &amp; group interaction more important</a:t>
            </a:r>
          </a:p>
          <a:p>
            <a:pPr>
              <a:lnSpc>
                <a:spcPct val="90000"/>
              </a:lnSpc>
              <a:buClr>
                <a:schemeClr val="tx1"/>
              </a:buClr>
              <a:buNone/>
              <a:tabLst>
                <a:tab pos="0" algn="l"/>
                <a:tab pos="55563" algn="l"/>
              </a:tabLst>
            </a:pPr>
            <a:endParaRPr lang="en-US" sz="2400" dirty="0" smtClean="0">
              <a:latin typeface="Arial" pitchFamily="34" charset="0"/>
              <a:cs typeface="Arial" pitchFamily="34" charset="0"/>
            </a:endParaRPr>
          </a:p>
          <a:p>
            <a:pPr>
              <a:lnSpc>
                <a:spcPct val="90000"/>
              </a:lnSpc>
              <a:buClr>
                <a:schemeClr val="tx1"/>
              </a:buClr>
              <a:buNone/>
              <a:tabLst>
                <a:tab pos="0" algn="l"/>
                <a:tab pos="55563" algn="l"/>
              </a:tabLst>
            </a:pPr>
            <a:r>
              <a:rPr lang="en-US" sz="2400" dirty="0" smtClean="0">
                <a:latin typeface="Arial" pitchFamily="34" charset="0"/>
                <a:cs typeface="Arial" pitchFamily="34" charset="0"/>
              </a:rPr>
              <a:t>2. Use as drug – not considered a drug in most societies but is considered so in some societies and banned</a:t>
            </a:r>
            <a:endParaRPr lang="en-GB" sz="2400" dirty="0" smtClean="0">
              <a:latin typeface="Arial" pitchFamily="34" charset="0"/>
              <a:cs typeface="Arial" pitchFamily="34" charset="0"/>
            </a:endParaRPr>
          </a:p>
          <a:p>
            <a:pPr>
              <a:lnSpc>
                <a:spcPct val="90000"/>
              </a:lnSpc>
              <a:buClr>
                <a:schemeClr val="tx1"/>
              </a:buClr>
              <a:buNone/>
              <a:tabLst>
                <a:tab pos="0" algn="l"/>
                <a:tab pos="55563" algn="l"/>
              </a:tabLst>
            </a:pPr>
            <a:endParaRPr lang="en-GB" sz="2400"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CE334EA-1831-4B89-A89A-D5E7C2427B1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813" y="186813"/>
            <a:ext cx="8839200" cy="4407810"/>
          </a:xfrm>
        </p:spPr>
        <p:txBody>
          <a:bodyPr>
            <a:noAutofit/>
          </a:bodyPr>
          <a:lstStyle/>
          <a:p>
            <a:pPr>
              <a:lnSpc>
                <a:spcPct val="90000"/>
              </a:lnSpc>
              <a:buClr>
                <a:schemeClr val="tx1"/>
              </a:buClr>
              <a:buNone/>
              <a:tabLst>
                <a:tab pos="0" algn="l"/>
                <a:tab pos="55563" algn="l"/>
              </a:tabLst>
            </a:pPr>
            <a:r>
              <a:rPr lang="en-GB" sz="2400" dirty="0" smtClean="0">
                <a:latin typeface="Arial" pitchFamily="34" charset="0"/>
                <a:cs typeface="Arial" pitchFamily="34" charset="0"/>
              </a:rPr>
              <a:t>3. Social and economic relationship – An individual who drinks coffee is caught up in complex set of socio eco rel. stretching across the world</a:t>
            </a:r>
          </a:p>
          <a:p>
            <a:pPr>
              <a:lnSpc>
                <a:spcPct val="90000"/>
              </a:lnSpc>
              <a:buClr>
                <a:schemeClr val="tx1"/>
              </a:buClr>
              <a:buFont typeface="Wingdings" pitchFamily="2" charset="2"/>
              <a:buChar char="v"/>
              <a:tabLst>
                <a:tab pos="0" algn="l"/>
                <a:tab pos="55563" algn="l"/>
              </a:tabLst>
            </a:pPr>
            <a:r>
              <a:rPr lang="en-GB" sz="2400" dirty="0" smtClean="0">
                <a:latin typeface="Arial" pitchFamily="34" charset="0"/>
                <a:cs typeface="Arial" pitchFamily="34" charset="0"/>
              </a:rPr>
              <a:t>Production, distribution, transportation require continuous transaction between people 1000 miles from consumer </a:t>
            </a:r>
          </a:p>
          <a:p>
            <a:pPr>
              <a:lnSpc>
                <a:spcPct val="90000"/>
              </a:lnSpc>
              <a:buClr>
                <a:schemeClr val="tx1"/>
              </a:buClr>
              <a:buFont typeface="Wingdings" pitchFamily="2" charset="2"/>
              <a:buChar char="v"/>
              <a:tabLst>
                <a:tab pos="0" algn="l"/>
                <a:tab pos="55563" algn="l"/>
              </a:tabLst>
            </a:pPr>
            <a:r>
              <a:rPr lang="en-GB" sz="2400" dirty="0" smtClean="0">
                <a:latin typeface="Arial" pitchFamily="34" charset="0"/>
                <a:cs typeface="Arial" pitchFamily="34" charset="0"/>
              </a:rPr>
              <a:t> Many aspects of our lives now affected by broader worldwide social influences</a:t>
            </a:r>
          </a:p>
          <a:p>
            <a:pPr>
              <a:lnSpc>
                <a:spcPct val="90000"/>
              </a:lnSpc>
              <a:buClr>
                <a:schemeClr val="tx1"/>
              </a:buClr>
              <a:buNone/>
              <a:tabLst>
                <a:tab pos="0" algn="l"/>
                <a:tab pos="55563" algn="l"/>
              </a:tabLst>
            </a:pPr>
            <a:r>
              <a:rPr lang="en-GB" sz="2400" dirty="0" smtClean="0">
                <a:latin typeface="Arial" pitchFamily="34" charset="0"/>
                <a:cs typeface="Arial" pitchFamily="34" charset="0"/>
              </a:rPr>
              <a:t>4.  Past socio-economic development – act of drinking coffee presumes past socio economic development</a:t>
            </a:r>
          </a:p>
          <a:p>
            <a:pPr>
              <a:lnSpc>
                <a:spcPct val="90000"/>
              </a:lnSpc>
              <a:buClr>
                <a:schemeClr val="tx1"/>
              </a:buClr>
              <a:buFont typeface="Wingdings" pitchFamily="2" charset="2"/>
              <a:buChar char="v"/>
              <a:tabLst>
                <a:tab pos="0" algn="l"/>
                <a:tab pos="55563" algn="l"/>
              </a:tabLst>
            </a:pPr>
            <a:r>
              <a:rPr lang="en-GB" sz="2400" dirty="0" smtClean="0">
                <a:latin typeface="Arial" pitchFamily="34" charset="0"/>
                <a:cs typeface="Arial" pitchFamily="34" charset="0"/>
              </a:rPr>
              <a:t> Like banana, tea, white sugar it is a new entrant to western &amp; Indian diet</a:t>
            </a:r>
          </a:p>
          <a:p>
            <a:pPr>
              <a:lnSpc>
                <a:spcPct val="90000"/>
              </a:lnSpc>
              <a:buClr>
                <a:schemeClr val="tx1"/>
              </a:buClr>
              <a:buFont typeface="Wingdings" pitchFamily="2" charset="2"/>
              <a:buChar char="v"/>
              <a:tabLst>
                <a:tab pos="0" algn="l"/>
                <a:tab pos="55563" algn="l"/>
              </a:tabLst>
            </a:pPr>
            <a:r>
              <a:rPr lang="en-GB" sz="2400" dirty="0" smtClean="0">
                <a:latin typeface="Arial" pitchFamily="34" charset="0"/>
                <a:cs typeface="Arial" pitchFamily="34" charset="0"/>
              </a:rPr>
              <a:t>After 1800 – coffee has a colonial past </a:t>
            </a:r>
          </a:p>
        </p:txBody>
      </p:sp>
      <p:sp>
        <p:nvSpPr>
          <p:cNvPr id="4" name="Slide Number Placeholder 3"/>
          <p:cNvSpPr>
            <a:spLocks noGrp="1"/>
          </p:cNvSpPr>
          <p:nvPr>
            <p:ph type="sldNum" sz="quarter" idx="12"/>
          </p:nvPr>
        </p:nvSpPr>
        <p:spPr/>
        <p:txBody>
          <a:bodyPr/>
          <a:lstStyle/>
          <a:p>
            <a:fld id="{9CE334EA-1831-4B89-A89A-D5E7C2427B1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981" y="196645"/>
            <a:ext cx="8819535" cy="4397978"/>
          </a:xfrm>
        </p:spPr>
        <p:txBody>
          <a:bodyPr>
            <a:normAutofit/>
          </a:bodyPr>
          <a:lstStyle/>
          <a:p>
            <a:pPr algn="just">
              <a:lnSpc>
                <a:spcPct val="90000"/>
              </a:lnSpc>
              <a:buClr>
                <a:schemeClr val="tx1"/>
              </a:buClr>
              <a:buNone/>
              <a:tabLst>
                <a:tab pos="0" algn="l"/>
                <a:tab pos="55563" algn="l"/>
              </a:tabLst>
            </a:pPr>
            <a:endParaRPr lang="en-GB" sz="2400" dirty="0" smtClean="0">
              <a:latin typeface="Arial" pitchFamily="34" charset="0"/>
              <a:cs typeface="Arial" pitchFamily="34" charset="0"/>
            </a:endParaRPr>
          </a:p>
          <a:p>
            <a:pPr algn="just">
              <a:lnSpc>
                <a:spcPct val="90000"/>
              </a:lnSpc>
              <a:buClr>
                <a:schemeClr val="tx1"/>
              </a:buClr>
              <a:buNone/>
              <a:tabLst>
                <a:tab pos="0" algn="l"/>
                <a:tab pos="55563" algn="l"/>
              </a:tabLst>
            </a:pPr>
            <a:r>
              <a:rPr lang="en-GB" sz="2400" dirty="0" smtClean="0">
                <a:latin typeface="Arial" pitchFamily="34" charset="0"/>
                <a:cs typeface="Arial" pitchFamily="34" charset="0"/>
              </a:rPr>
              <a:t>5. Coffee reflects globalisation, international trade, human rights and environmental destruction – coffee globalised and politicised</a:t>
            </a:r>
          </a:p>
          <a:p>
            <a:pPr algn="just">
              <a:lnSpc>
                <a:spcPct val="90000"/>
              </a:lnSpc>
              <a:buClr>
                <a:schemeClr val="tx1"/>
              </a:buClr>
              <a:buFont typeface="Wingdings" pitchFamily="2" charset="2"/>
              <a:buChar char="v"/>
              <a:tabLst>
                <a:tab pos="0" algn="l"/>
                <a:tab pos="55563" algn="l"/>
              </a:tabLst>
            </a:pPr>
            <a:r>
              <a:rPr lang="en-GB" sz="2400" dirty="0" smtClean="0">
                <a:latin typeface="Arial" pitchFamily="34" charset="0"/>
                <a:cs typeface="Arial" pitchFamily="34" charset="0"/>
              </a:rPr>
              <a:t>Individuals may choose decaffeinated coffee or organic coffee or fairly traded coffee or reject coffee from countries with human rights violation – corporate coffee Vs independent coffee houses</a:t>
            </a:r>
          </a:p>
          <a:p>
            <a:pPr algn="just">
              <a:lnSpc>
                <a:spcPct val="90000"/>
              </a:lnSpc>
              <a:buClr>
                <a:schemeClr val="tx1"/>
              </a:buClr>
              <a:buFont typeface="Wingdings" pitchFamily="2" charset="2"/>
              <a:buChar char="v"/>
              <a:tabLst>
                <a:tab pos="0" algn="l"/>
                <a:tab pos="55563" algn="l"/>
              </a:tabLst>
            </a:pPr>
            <a:r>
              <a:rPr lang="en-GB" sz="2400" dirty="0" smtClean="0">
                <a:latin typeface="Arial" pitchFamily="34" charset="0"/>
                <a:cs typeface="Arial" pitchFamily="34" charset="0"/>
              </a:rPr>
              <a:t>Globalisation heightens our awareness of issues happening across the world</a:t>
            </a:r>
            <a:endParaRPr lang="en-IN"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CE334EA-1831-4B89-A89A-D5E7C2427B1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303" y="186813"/>
            <a:ext cx="8642555" cy="4407810"/>
          </a:xfrm>
        </p:spPr>
        <p:txBody>
          <a:bodyPr>
            <a:noAutofit/>
          </a:bodyPr>
          <a:lstStyle/>
          <a:p>
            <a:pPr indent="-228600" algn="just">
              <a:buFont typeface="Wingdings" pitchFamily="2" charset="2"/>
              <a:buChar char="Ø"/>
              <a:tabLst>
                <a:tab pos="457200" algn="l"/>
              </a:tabLst>
            </a:pPr>
            <a:r>
              <a:rPr lang="en-GB" sz="2400" dirty="0" smtClean="0">
                <a:latin typeface="Arial" pitchFamily="34" charset="0"/>
                <a:cs typeface="Arial" pitchFamily="34" charset="0"/>
              </a:rPr>
              <a:t>Our activities both structure – give shape to – the soc world we live in &amp; at the same time are structured by that soc world</a:t>
            </a:r>
          </a:p>
          <a:p>
            <a:pPr indent="-228600" algn="just" eaLnBrk="0" hangingPunct="0">
              <a:buFont typeface="Wingdings" pitchFamily="2" charset="2"/>
              <a:buChar char="Ø"/>
              <a:tabLst>
                <a:tab pos="457200" algn="l"/>
              </a:tabLst>
            </a:pPr>
            <a:r>
              <a:rPr lang="en-GB" sz="2400" dirty="0" smtClean="0">
                <a:latin typeface="Arial" pitchFamily="34" charset="0"/>
                <a:cs typeface="Arial" pitchFamily="34" charset="0"/>
              </a:rPr>
              <a:t>Soc structure – soc context of our lives do not consist just of random collection of events &amp; actions – its structured, patterned – regularities in the way we behave and in rel. we have with one another </a:t>
            </a:r>
          </a:p>
          <a:p>
            <a:pPr indent="-228600" algn="just" eaLnBrk="0" hangingPunct="0">
              <a:buFont typeface="Wingdings" pitchFamily="2" charset="2"/>
              <a:buChar char="Ø"/>
              <a:tabLst>
                <a:tab pos="457200" algn="l"/>
              </a:tabLst>
            </a:pPr>
            <a:r>
              <a:rPr lang="en-US" sz="2400" dirty="0" smtClean="0">
                <a:latin typeface="Arial" pitchFamily="34" charset="0"/>
                <a:cs typeface="Arial" pitchFamily="34" charset="0"/>
              </a:rPr>
              <a:t>Soc structure – being reconstructed at every moment by the very building block that compose it – human beings like you and me</a:t>
            </a:r>
          </a:p>
          <a:p>
            <a:pPr>
              <a:buFont typeface="Wingdings" pitchFamily="2" charset="2"/>
              <a:buChar char="Ø"/>
            </a:pPr>
            <a:endParaRPr lang="en-IN"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CE334EA-1831-4B89-A89A-D5E7C2427B1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2500" b="1" dirty="0" smtClean="0">
                <a:latin typeface="Arial" pitchFamily="34" charset="0"/>
                <a:cs typeface="Arial" pitchFamily="34" charset="0"/>
              </a:rPr>
              <a:t>Intended and Unintended Consequences</a:t>
            </a:r>
            <a:endParaRPr lang="en-IN" sz="2500" dirty="0">
              <a:latin typeface="Arial" pitchFamily="34" charset="0"/>
              <a:cs typeface="Arial" pitchFamily="34" charset="0"/>
            </a:endParaRPr>
          </a:p>
        </p:txBody>
      </p:sp>
      <p:sp>
        <p:nvSpPr>
          <p:cNvPr id="3" name="Content Placeholder 2"/>
          <p:cNvSpPr>
            <a:spLocks noGrp="1"/>
          </p:cNvSpPr>
          <p:nvPr>
            <p:ph idx="1"/>
          </p:nvPr>
        </p:nvSpPr>
        <p:spPr>
          <a:xfrm>
            <a:off x="96253" y="536266"/>
            <a:ext cx="8937744" cy="3953232"/>
          </a:xfrm>
        </p:spPr>
        <p:txBody>
          <a:bodyPr>
            <a:noAutofit/>
          </a:bodyPr>
          <a:lstStyle/>
          <a:p>
            <a:pPr indent="-228600" algn="just" eaLnBrk="0" hangingPunct="0">
              <a:buFont typeface="Wingdings" pitchFamily="2" charset="2"/>
              <a:buChar char="Ø"/>
              <a:tabLst>
                <a:tab pos="457200" algn="l"/>
              </a:tabLst>
            </a:pPr>
            <a:r>
              <a:rPr lang="en-US" sz="2400" dirty="0" smtClean="0">
                <a:latin typeface="Arial" pitchFamily="34" charset="0"/>
                <a:cs typeface="Arial" pitchFamily="34" charset="0"/>
              </a:rPr>
              <a:t>Purposes/intentions of our </a:t>
            </a:r>
            <a:r>
              <a:rPr lang="en-US" sz="2400" dirty="0" err="1" smtClean="0">
                <a:latin typeface="Arial" pitchFamily="34" charset="0"/>
                <a:cs typeface="Arial" pitchFamily="34" charset="0"/>
              </a:rPr>
              <a:t>behaviour</a:t>
            </a:r>
            <a:r>
              <a:rPr lang="en-US" sz="2400" dirty="0" smtClean="0">
                <a:latin typeface="Arial" pitchFamily="34" charset="0"/>
                <a:cs typeface="Arial" pitchFamily="34" charset="0"/>
              </a:rPr>
              <a:t> and resulting unexpected unintended outcome</a:t>
            </a:r>
            <a:r>
              <a:rPr lang="en-GB" sz="2400" dirty="0" smtClean="0">
                <a:latin typeface="Arial" pitchFamily="34" charset="0"/>
                <a:cs typeface="Arial" pitchFamily="34" charset="0"/>
              </a:rPr>
              <a:t> </a:t>
            </a:r>
          </a:p>
          <a:p>
            <a:pPr indent="-228600" algn="just" eaLnBrk="0" hangingPunct="0">
              <a:buFont typeface="Wingdings" pitchFamily="2" charset="2"/>
              <a:buChar char="Ø"/>
              <a:tabLst>
                <a:tab pos="457200" algn="l"/>
              </a:tabLst>
            </a:pPr>
            <a:r>
              <a:rPr lang="en-GB" sz="2400" dirty="0" smtClean="0">
                <a:latin typeface="Arial" pitchFamily="34" charset="0"/>
                <a:cs typeface="Arial" pitchFamily="34" charset="0"/>
              </a:rPr>
              <a:t>Example: Parents’ strictness and children’s deviance in protest against orthodoxy</a:t>
            </a:r>
          </a:p>
          <a:p>
            <a:pPr indent="-228600" algn="just" eaLnBrk="0" hangingPunct="0">
              <a:buFont typeface="Wingdings" pitchFamily="2" charset="2"/>
              <a:buChar char="Ø"/>
              <a:tabLst>
                <a:tab pos="457200" algn="l"/>
              </a:tabLst>
            </a:pPr>
            <a:r>
              <a:rPr lang="en-GB" sz="2400" dirty="0" smtClean="0">
                <a:latin typeface="Arial" pitchFamily="34" charset="0"/>
                <a:cs typeface="Arial" pitchFamily="34" charset="0"/>
              </a:rPr>
              <a:t>New York building owners – told to renovate to accommodate more people</a:t>
            </a:r>
          </a:p>
          <a:p>
            <a:pPr indent="-228600" algn="just" eaLnBrk="0" hangingPunct="0">
              <a:buFont typeface="Wingdings" pitchFamily="2" charset="2"/>
              <a:buChar char="Ø"/>
              <a:tabLst>
                <a:tab pos="457200" algn="l"/>
              </a:tabLst>
            </a:pPr>
            <a:r>
              <a:rPr lang="en-US" sz="2400" dirty="0" smtClean="0">
                <a:latin typeface="Arial" pitchFamily="34" charset="0"/>
                <a:cs typeface="Arial" pitchFamily="34" charset="0"/>
              </a:rPr>
              <a:t>They abandoned the old buildings causing scarcity in accommodation space</a:t>
            </a:r>
          </a:p>
          <a:p>
            <a:pPr indent="-228600" algn="just" eaLnBrk="0" hangingPunct="0">
              <a:buFont typeface="Wingdings" pitchFamily="2" charset="2"/>
              <a:buChar char="Ø"/>
              <a:tabLst>
                <a:tab pos="457200" algn="l"/>
              </a:tabLst>
            </a:pPr>
            <a:r>
              <a:rPr lang="en-GB" sz="2400" dirty="0" smtClean="0">
                <a:latin typeface="Arial" pitchFamily="34" charset="0"/>
                <a:cs typeface="Arial" pitchFamily="34" charset="0"/>
              </a:rPr>
              <a:t>Reservation policy in India</a:t>
            </a:r>
            <a:endParaRPr lang="en-US" sz="2400" dirty="0" smtClean="0">
              <a:latin typeface="Arial" pitchFamily="34" charset="0"/>
              <a:cs typeface="Arial" pitchFamily="34" charset="0"/>
            </a:endParaRPr>
          </a:p>
          <a:p>
            <a:endParaRPr lang="en-IN"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CE334EA-1831-4B89-A89A-D5E7C2427B1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646" y="176981"/>
            <a:ext cx="8750710" cy="4417642"/>
          </a:xfrm>
        </p:spPr>
        <p:txBody>
          <a:bodyPr>
            <a:noAutofit/>
          </a:bodyPr>
          <a:lstStyle/>
          <a:p>
            <a:pPr indent="-228600" algn="just" eaLnBrk="0" hangingPunct="0">
              <a:buFont typeface="Wingdings" pitchFamily="2" charset="2"/>
              <a:buChar char="Ø"/>
              <a:tabLst>
                <a:tab pos="457200" algn="l"/>
              </a:tabLst>
            </a:pPr>
            <a:r>
              <a:rPr lang="en-GB" sz="2000" dirty="0" smtClean="0">
                <a:latin typeface="Arial" pitchFamily="34" charset="0"/>
                <a:cs typeface="Arial" pitchFamily="34" charset="0"/>
              </a:rPr>
              <a:t>Its sociologists task to understand the resulting balance between social reproduction and social transformation </a:t>
            </a:r>
          </a:p>
          <a:p>
            <a:pPr indent="-228600" algn="just" eaLnBrk="0" hangingPunct="0">
              <a:buFont typeface="Wingdings" pitchFamily="2" charset="2"/>
              <a:buChar char="Ø"/>
              <a:tabLst>
                <a:tab pos="457200" algn="l"/>
              </a:tabLst>
            </a:pPr>
            <a:endParaRPr lang="en-GB" sz="2000" dirty="0" smtClean="0">
              <a:latin typeface="Arial" pitchFamily="34" charset="0"/>
              <a:cs typeface="Arial" pitchFamily="34" charset="0"/>
            </a:endParaRPr>
          </a:p>
          <a:p>
            <a:pPr indent="-228600" algn="just" eaLnBrk="0" hangingPunct="0">
              <a:buFont typeface="Wingdings" pitchFamily="2" charset="2"/>
              <a:buChar char="Ø"/>
              <a:tabLst>
                <a:tab pos="457200" algn="l"/>
              </a:tabLst>
            </a:pPr>
            <a:r>
              <a:rPr lang="en-GB" sz="2000" dirty="0" smtClean="0">
                <a:latin typeface="Arial" pitchFamily="34" charset="0"/>
                <a:cs typeface="Arial" pitchFamily="34" charset="0"/>
              </a:rPr>
              <a:t>Social reproduction – how societies keep going over time </a:t>
            </a:r>
          </a:p>
          <a:p>
            <a:pPr indent="-228600" algn="just" eaLnBrk="0" hangingPunct="0">
              <a:buFont typeface="Wingdings" pitchFamily="2" charset="2"/>
              <a:buChar char="Ø"/>
              <a:tabLst>
                <a:tab pos="457200" algn="l"/>
              </a:tabLst>
            </a:pPr>
            <a:r>
              <a:rPr lang="en-GB" sz="2000" dirty="0" smtClean="0">
                <a:latin typeface="Arial" pitchFamily="34" charset="0"/>
                <a:cs typeface="Arial" pitchFamily="34" charset="0"/>
              </a:rPr>
              <a:t>Social transformation – changes societies undergo</a:t>
            </a:r>
          </a:p>
          <a:p>
            <a:pPr indent="-228600" algn="just" eaLnBrk="0" hangingPunct="0">
              <a:buFont typeface="Wingdings" pitchFamily="2" charset="2"/>
              <a:buChar char="Ø"/>
              <a:tabLst>
                <a:tab pos="457200" algn="l"/>
              </a:tabLst>
            </a:pPr>
            <a:endParaRPr lang="en-GB" sz="2000" dirty="0" smtClean="0">
              <a:latin typeface="Arial" pitchFamily="34" charset="0"/>
              <a:cs typeface="Arial" pitchFamily="34" charset="0"/>
            </a:endParaRPr>
          </a:p>
          <a:p>
            <a:pPr indent="-228600" algn="just" eaLnBrk="0" hangingPunct="0">
              <a:buFont typeface="Wingdings" pitchFamily="2" charset="2"/>
              <a:buChar char="Ø"/>
              <a:tabLst>
                <a:tab pos="457200" algn="l"/>
              </a:tabLst>
            </a:pPr>
            <a:r>
              <a:rPr lang="en-GB" sz="2000" dirty="0" smtClean="0">
                <a:latin typeface="Arial" pitchFamily="34" charset="0"/>
                <a:cs typeface="Arial" pitchFamily="34" charset="0"/>
              </a:rPr>
              <a:t>Social reproduction – occurs </a:t>
            </a:r>
            <a:r>
              <a:rPr lang="en-GB" sz="2000" dirty="0" err="1" smtClean="0">
                <a:latin typeface="Arial" pitchFamily="34" charset="0"/>
                <a:cs typeface="Arial" pitchFamily="34" charset="0"/>
              </a:rPr>
              <a:t>bcoz</a:t>
            </a:r>
            <a:r>
              <a:rPr lang="en-GB" sz="2000" dirty="0" smtClean="0">
                <a:latin typeface="Arial" pitchFamily="34" charset="0"/>
                <a:cs typeface="Arial" pitchFamily="34" charset="0"/>
              </a:rPr>
              <a:t> there is continuity in what people do, how they behave, the practices they follow day to day, year to year</a:t>
            </a:r>
          </a:p>
          <a:p>
            <a:pPr indent="-228600" algn="just" eaLnBrk="0" hangingPunct="0">
              <a:buFont typeface="Wingdings" pitchFamily="2" charset="2"/>
              <a:buChar char="Ø"/>
              <a:tabLst>
                <a:tab pos="457200" algn="l"/>
              </a:tabLst>
            </a:pPr>
            <a:endParaRPr lang="en-GB" sz="2000" dirty="0" smtClean="0">
              <a:latin typeface="Arial" pitchFamily="34" charset="0"/>
              <a:cs typeface="Arial" pitchFamily="34" charset="0"/>
            </a:endParaRPr>
          </a:p>
          <a:p>
            <a:pPr indent="-228600" eaLnBrk="0" hangingPunct="0">
              <a:buFont typeface="Wingdings" pitchFamily="2" charset="2"/>
              <a:buChar char="Ø"/>
              <a:tabLst>
                <a:tab pos="457200" algn="l"/>
              </a:tabLst>
            </a:pPr>
            <a:r>
              <a:rPr lang="en-GB" sz="2000" dirty="0" smtClean="0">
                <a:latin typeface="Arial" pitchFamily="34" charset="0"/>
                <a:cs typeface="Arial" pitchFamily="34" charset="0"/>
              </a:rPr>
              <a:t>Sociology is a science that involves systematic methods of investigation and evaluation of theories in the light of evidence and logical argument</a:t>
            </a:r>
          </a:p>
          <a:p>
            <a:pPr indent="-228600" eaLnBrk="0" hangingPunct="0">
              <a:buFont typeface="Wingdings" pitchFamily="2" charset="2"/>
              <a:buChar char="Ø"/>
              <a:tabLst>
                <a:tab pos="457200" algn="l"/>
              </a:tabLst>
            </a:pPr>
            <a:r>
              <a:rPr lang="en-GB" sz="2000" dirty="0" smtClean="0">
                <a:latin typeface="Arial" pitchFamily="34" charset="0"/>
                <a:cs typeface="Arial" pitchFamily="34" charset="0"/>
              </a:rPr>
              <a:t>But cant be directly modelled on natural science</a:t>
            </a:r>
            <a:endParaRPr lang="en-IN" sz="2000" dirty="0" smtClean="0">
              <a:latin typeface="Arial" pitchFamily="34" charset="0"/>
              <a:cs typeface="Arial" pitchFamily="34" charset="0"/>
            </a:endParaRPr>
          </a:p>
          <a:p>
            <a:pPr indent="-228600" algn="just" eaLnBrk="0" hangingPunct="0">
              <a:buFont typeface="Wingdings" pitchFamily="2" charset="2"/>
              <a:buChar char="Ø"/>
              <a:tabLst>
                <a:tab pos="457200" algn="l"/>
              </a:tabLst>
            </a:pPr>
            <a:endParaRPr lang="en-GB" sz="2400" dirty="0" smtClean="0">
              <a:latin typeface="Arial" pitchFamily="34" charset="0"/>
              <a:cs typeface="Arial" pitchFamily="34" charset="0"/>
            </a:endParaRPr>
          </a:p>
          <a:p>
            <a:pPr algn="just"/>
            <a:endParaRPr lang="en-IN"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CE334EA-1831-4B89-A89A-D5E7C2427B1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46074"/>
          </a:xfrm>
        </p:spPr>
        <p:txBody>
          <a:bodyPr>
            <a:normAutofit/>
          </a:bodyPr>
          <a:lstStyle/>
          <a:p>
            <a:r>
              <a:rPr lang="en-US" sz="2400" b="1" dirty="0" smtClean="0">
                <a:latin typeface="Arial" pitchFamily="34" charset="0"/>
                <a:cs typeface="Arial" pitchFamily="34" charset="0"/>
              </a:rPr>
              <a:t>General Subject Matter of Sociology</a:t>
            </a:r>
            <a:br>
              <a:rPr lang="en-US" sz="2400" b="1" dirty="0" smtClean="0">
                <a:latin typeface="Arial" pitchFamily="34" charset="0"/>
                <a:cs typeface="Arial" pitchFamily="34" charset="0"/>
              </a:rPr>
            </a:br>
            <a:r>
              <a:rPr lang="en-US" sz="2400" b="1" dirty="0" smtClean="0">
                <a:latin typeface="Arial" pitchFamily="34" charset="0"/>
                <a:cs typeface="Arial" pitchFamily="34" charset="0"/>
              </a:rPr>
              <a:t>(Alex Inkles 1964)</a:t>
            </a:r>
            <a:endParaRPr lang="en-IN" sz="2400" dirty="0">
              <a:latin typeface="Arial" pitchFamily="34" charset="0"/>
              <a:cs typeface="Arial" pitchFamily="34" charset="0"/>
            </a:endParaRPr>
          </a:p>
        </p:txBody>
      </p:sp>
      <p:sp>
        <p:nvSpPr>
          <p:cNvPr id="3" name="Content Placeholder 2"/>
          <p:cNvSpPr>
            <a:spLocks noGrp="1"/>
          </p:cNvSpPr>
          <p:nvPr>
            <p:ph idx="1"/>
          </p:nvPr>
        </p:nvSpPr>
        <p:spPr>
          <a:xfrm>
            <a:off x="0" y="1052052"/>
            <a:ext cx="9144000" cy="3542571"/>
          </a:xfrm>
        </p:spPr>
        <p:txBody>
          <a:bodyPr>
            <a:noAutofit/>
          </a:bodyPr>
          <a:lstStyle/>
          <a:p>
            <a:pPr algn="just">
              <a:buNone/>
            </a:pPr>
            <a:r>
              <a:rPr lang="en-GB" sz="2400" dirty="0" smtClean="0">
                <a:latin typeface="Arial" pitchFamily="34" charset="0"/>
                <a:cs typeface="Arial" pitchFamily="34" charset="0"/>
              </a:rPr>
              <a:t>1.Sociological analysis – Human Culture &amp; Society, Sociological Perspective, Scientific Method In Social Science </a:t>
            </a:r>
          </a:p>
          <a:p>
            <a:pPr algn="just">
              <a:buNone/>
            </a:pPr>
            <a:r>
              <a:rPr lang="en-GB" sz="2400" dirty="0" smtClean="0">
                <a:latin typeface="Arial" pitchFamily="34" charset="0"/>
                <a:cs typeface="Arial" pitchFamily="34" charset="0"/>
              </a:rPr>
              <a:t>2.Primary units of social life – Soc. Acts &amp; Soc Rel., Groups, Communities etc. </a:t>
            </a:r>
          </a:p>
          <a:p>
            <a:pPr algn="just">
              <a:buNone/>
            </a:pPr>
            <a:r>
              <a:rPr lang="en-GB" sz="2400" dirty="0" smtClean="0">
                <a:latin typeface="Arial" pitchFamily="34" charset="0"/>
                <a:cs typeface="Arial" pitchFamily="34" charset="0"/>
              </a:rPr>
              <a:t>3.Basic social institutions – Family, Religious, Economic, Political, Educational etc. </a:t>
            </a:r>
          </a:p>
          <a:p>
            <a:pPr algn="just">
              <a:buNone/>
            </a:pPr>
            <a:r>
              <a:rPr lang="en-GB" sz="2400" dirty="0" smtClean="0">
                <a:latin typeface="Arial" pitchFamily="34" charset="0"/>
                <a:cs typeface="Arial" pitchFamily="34" charset="0"/>
              </a:rPr>
              <a:t>4.Fundamental social processes – Social Stratification, Socialisation, Cooperation, Assimilation, Accommodation, Social Control, Social Conflict, Social Change</a:t>
            </a:r>
            <a:endParaRPr lang="en-IN"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CE334EA-1831-4B89-A89A-D5E7C2427B13}"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776</Words>
  <Application>Microsoft Office PowerPoint</Application>
  <PresentationFormat>On-screen Show (16:9)</PresentationFormat>
  <Paragraphs>66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宋体</vt:lpstr>
      <vt:lpstr>Arial</vt:lpstr>
      <vt:lpstr>Calibri</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Intended and Unintended Consequences</vt:lpstr>
      <vt:lpstr>PowerPoint Presentation</vt:lpstr>
      <vt:lpstr>General Subject Matter of Sociology (Alex Inkles 1964)</vt:lpstr>
      <vt:lpstr>Sociology in 2024!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IITR</dc:creator>
  <cp:lastModifiedBy>HP</cp:lastModifiedBy>
  <cp:revision>25</cp:revision>
  <dcterms:created xsi:type="dcterms:W3CDTF">2016-04-27T10:00:08Z</dcterms:created>
  <dcterms:modified xsi:type="dcterms:W3CDTF">2024-01-18T09:25:43Z</dcterms:modified>
</cp:coreProperties>
</file>