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1" r:id="rId8"/>
    <p:sldId id="271" r:id="rId9"/>
    <p:sldId id="263" r:id="rId10"/>
    <p:sldId id="264" r:id="rId11"/>
    <p:sldId id="265" r:id="rId12"/>
    <p:sldId id="266" r:id="rId13"/>
    <p:sldId id="267" r:id="rId14"/>
    <p:sldId id="268" r:id="rId15"/>
    <p:sldId id="269" r:id="rId16"/>
    <p:sldId id="270"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504000" y="405900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5152320" y="405900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504000" y="1769040"/>
            <a:ext cx="292068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3571200" y="1769040"/>
            <a:ext cx="292068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6638040" y="1769040"/>
            <a:ext cx="292068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504000" y="4059000"/>
            <a:ext cx="292068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3571200" y="4059000"/>
            <a:ext cx="292068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6638040" y="4059000"/>
            <a:ext cx="2920680" cy="20908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5152320" y="1769040"/>
            <a:ext cx="4426560" cy="43840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504000" y="405900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pPr algn="ctr">
              <a:lnSpc>
                <a:spcPct val="100000"/>
              </a:lnSpc>
            </a:pPr>
            <a:r>
              <a:rPr lang="en-US" sz="4400" b="0" strike="noStrike" spc="-1">
                <a:solidFill>
                  <a:srgbClr val="000000"/>
                </a:solidFill>
                <a:latin typeface="Arial"/>
              </a:rPr>
              <a:t>Click to edit Master title style</a:t>
            </a:r>
          </a:p>
        </p:txBody>
      </p:sp>
      <p:sp>
        <p:nvSpPr>
          <p:cNvPr id="3" name="PlaceHolder 2"/>
          <p:cNvSpPr>
            <a:spLocks noGrp="1"/>
          </p:cNvSpPr>
          <p:nvPr>
            <p:ph type="body"/>
          </p:nvPr>
        </p:nvSpPr>
        <p:spPr>
          <a:xfrm>
            <a:off x="504000" y="1769040"/>
            <a:ext cx="9071280" cy="4384080"/>
          </a:xfrm>
          <a:prstGeom prst="rect">
            <a:avLst/>
          </a:prstGeom>
        </p:spPr>
        <p:txBody>
          <a:bodyPr lIns="0" tIns="0" rIns="0" bIns="0"/>
          <a:lstStyle/>
          <a:p>
            <a:pPr>
              <a:lnSpc>
                <a:spcPct val="100000"/>
              </a:lnSpc>
            </a:pPr>
            <a:r>
              <a:rPr lang="en-US" sz="3200" b="0" strike="noStrike" spc="-1">
                <a:solidFill>
                  <a:srgbClr val="000000"/>
                </a:solidFill>
                <a:latin typeface="Arial"/>
              </a:rPr>
              <a:t>Edit Master text styles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opencvexamples.blogspot.com/p/learning-opencv-functions-step-by-step.html" TargetMode="External"/><Relationship Id="rId3" Type="http://schemas.openxmlformats.org/officeDocument/2006/relationships/hyperlink" Target="https://opencv.org/" TargetMode="External"/><Relationship Id="rId7" Type="http://schemas.openxmlformats.org/officeDocument/2006/relationships/hyperlink" Target="https://www.tutorialspoint.com/opencv/index.html"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superdatascience.com/opencv-face-recognition/" TargetMode="External"/><Relationship Id="rId5" Type="http://schemas.openxmlformats.org/officeDocument/2006/relationships/hyperlink" Target="https://towardsdatascience.com/face-recognition-how-lbph-works-90ec258c3d6b" TargetMode="External"/><Relationship Id="rId4" Type="http://schemas.openxmlformats.org/officeDocument/2006/relationships/hyperlink" Target="https://github.com/opencv/openc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5"/>
          <p:cNvPicPr/>
          <p:nvPr/>
        </p:nvPicPr>
        <p:blipFill>
          <a:blip r:embed="rId2"/>
          <a:stretch/>
        </p:blipFill>
        <p:spPr>
          <a:xfrm>
            <a:off x="0" y="0"/>
            <a:ext cx="10080360" cy="7559280"/>
          </a:xfrm>
          <a:prstGeom prst="rect">
            <a:avLst/>
          </a:prstGeom>
          <a:ln>
            <a:noFill/>
          </a:ln>
        </p:spPr>
      </p:pic>
      <p:sp>
        <p:nvSpPr>
          <p:cNvPr id="39"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42FD66AD-CF00-4E07-8807-478B55F5228C}" type="slidenum">
              <a:rPr lang="en-IN" sz="2600" b="0" strike="noStrike" spc="-1">
                <a:solidFill>
                  <a:srgbClr val="000000"/>
                </a:solidFill>
                <a:latin typeface="Arial"/>
                <a:ea typeface="DejaVu Sans"/>
              </a:rPr>
              <a:t>1</a:t>
            </a:fld>
            <a:endParaRPr lang="en-IN" sz="2600" b="0" strike="noStrike" spc="-1">
              <a:latin typeface="Times New Roman"/>
            </a:endParaRPr>
          </a:p>
        </p:txBody>
      </p:sp>
      <p:sp>
        <p:nvSpPr>
          <p:cNvPr id="40" name="TextShape 2"/>
          <p:cNvSpPr txBox="1"/>
          <p:nvPr/>
        </p:nvSpPr>
        <p:spPr>
          <a:xfrm>
            <a:off x="504000" y="2112840"/>
            <a:ext cx="9072360" cy="4906800"/>
          </a:xfrm>
          <a:prstGeom prst="rect">
            <a:avLst/>
          </a:prstGeom>
          <a:noFill/>
          <a:ln>
            <a:noFill/>
          </a:ln>
        </p:spPr>
        <p:txBody>
          <a:bodyPr lIns="100800" tIns="50400" rIns="100800" bIns="50400"/>
          <a:lstStyle/>
          <a:p>
            <a:pPr algn="ctr">
              <a:lnSpc>
                <a:spcPct val="100000"/>
              </a:lnSpc>
            </a:pPr>
            <a:endParaRPr lang="en-US" sz="1800" b="0" strike="noStrike" spc="-1">
              <a:solidFill>
                <a:srgbClr val="000000"/>
              </a:solidFill>
              <a:latin typeface="Arial"/>
            </a:endParaRPr>
          </a:p>
          <a:p>
            <a:pPr algn="ctr">
              <a:lnSpc>
                <a:spcPct val="100000"/>
              </a:lnSpc>
            </a:pPr>
            <a:endParaRPr lang="en-US" sz="1800" b="0" strike="noStrike" spc="-1">
              <a:solidFill>
                <a:srgbClr val="000000"/>
              </a:solidFill>
              <a:latin typeface="Arial"/>
            </a:endParaRPr>
          </a:p>
          <a:p>
            <a:pPr algn="ctr">
              <a:lnSpc>
                <a:spcPct val="100000"/>
              </a:lnSpc>
            </a:pPr>
            <a:endParaRPr lang="en-US" sz="1800" b="0" strike="noStrike" spc="-1">
              <a:solidFill>
                <a:srgbClr val="000000"/>
              </a:solidFill>
              <a:latin typeface="Arial"/>
            </a:endParaRPr>
          </a:p>
          <a:p>
            <a:pPr algn="ctr">
              <a:lnSpc>
                <a:spcPct val="100000"/>
              </a:lnSpc>
            </a:pPr>
            <a:r>
              <a:rPr lang="en-US" sz="2400" b="0" strike="noStrike" spc="-1">
                <a:solidFill>
                  <a:srgbClr val="000000"/>
                </a:solidFill>
                <a:latin typeface="Arial"/>
              </a:rPr>
              <a:t>“Face detection/Recognition with </a:t>
            </a:r>
          </a:p>
          <a:p>
            <a:pPr algn="ctr">
              <a:lnSpc>
                <a:spcPct val="100000"/>
              </a:lnSpc>
            </a:pPr>
            <a:r>
              <a:rPr lang="en-US" sz="2400" b="0" strike="noStrike" spc="-1">
                <a:solidFill>
                  <a:srgbClr val="000000"/>
                </a:solidFill>
                <a:latin typeface="Arial"/>
              </a:rPr>
              <a:t>Hardware Actuation”</a:t>
            </a:r>
          </a:p>
          <a:p>
            <a:pPr algn="ctr">
              <a:lnSpc>
                <a:spcPct val="100000"/>
              </a:lnSpc>
            </a:pPr>
            <a:endParaRPr lang="en-US" sz="2400" b="0" strike="noStrike" spc="-1">
              <a:solidFill>
                <a:srgbClr val="000000"/>
              </a:solidFill>
              <a:latin typeface="Arial"/>
            </a:endParaRPr>
          </a:p>
          <a:p>
            <a:pPr>
              <a:lnSpc>
                <a:spcPct val="100000"/>
              </a:lnSpc>
            </a:pPr>
            <a:endParaRPr lang="en-US" sz="2400" b="0" strike="noStrike" spc="-1">
              <a:solidFill>
                <a:srgbClr val="000000"/>
              </a:solidFill>
              <a:latin typeface="Arial"/>
            </a:endParaRPr>
          </a:p>
        </p:txBody>
      </p:sp>
      <p:graphicFrame>
        <p:nvGraphicFramePr>
          <p:cNvPr id="41" name="Table 3"/>
          <p:cNvGraphicFramePr/>
          <p:nvPr>
            <p:extLst>
              <p:ext uri="{D42A27DB-BD31-4B8C-83A1-F6EECF244321}">
                <p14:modId xmlns:p14="http://schemas.microsoft.com/office/powerpoint/2010/main" val="933801561"/>
              </p:ext>
            </p:extLst>
          </p:nvPr>
        </p:nvGraphicFramePr>
        <p:xfrm>
          <a:off x="2952000" y="4572000"/>
          <a:ext cx="6720120" cy="2224800"/>
        </p:xfrm>
        <a:graphic>
          <a:graphicData uri="http://schemas.openxmlformats.org/drawingml/2006/table">
            <a:tbl>
              <a:tblPr/>
              <a:tblGrid>
                <a:gridCol w="1368000">
                  <a:extLst>
                    <a:ext uri="{9D8B030D-6E8A-4147-A177-3AD203B41FA5}">
                      <a16:colId xmlns:a16="http://schemas.microsoft.com/office/drawing/2014/main" val="20000"/>
                    </a:ext>
                  </a:extLst>
                </a:gridCol>
                <a:gridCol w="5352120">
                  <a:extLst>
                    <a:ext uri="{9D8B030D-6E8A-4147-A177-3AD203B41FA5}">
                      <a16:colId xmlns:a16="http://schemas.microsoft.com/office/drawing/2014/main" val="20001"/>
                    </a:ext>
                  </a:extLst>
                </a:gridCol>
              </a:tblGrid>
              <a:tr h="370800">
                <a:tc gridSpan="2">
                  <a:txBody>
                    <a:bodyPr/>
                    <a:lstStyle/>
                    <a:p>
                      <a:pPr>
                        <a:lnSpc>
                          <a:spcPct val="100000"/>
                        </a:lnSpc>
                      </a:pPr>
                      <a:r>
                        <a:rPr lang="en-IN" sz="1800" b="1" strike="noStrike" spc="-1">
                          <a:solidFill>
                            <a:srgbClr val="FFFFFF"/>
                          </a:solidFill>
                          <a:latin typeface="Arial"/>
                        </a:rPr>
                        <a:t>GROUP NO:</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370800">
                <a:tc>
                  <a:txBody>
                    <a:bodyPr/>
                    <a:lstStyle/>
                    <a:p>
                      <a:pPr algn="ctr">
                        <a:lnSpc>
                          <a:spcPct val="100000"/>
                        </a:lnSpc>
                      </a:pPr>
                      <a:r>
                        <a:rPr lang="en-IN" sz="1800" b="1" strike="noStrike" spc="-1">
                          <a:solidFill>
                            <a:srgbClr val="000000"/>
                          </a:solidFill>
                          <a:latin typeface="Arial"/>
                        </a:rPr>
                        <a:t>Roll No.</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pPr>
                      <a:r>
                        <a:rPr lang="en-IN" sz="1800" b="1" strike="noStrike" spc="-1">
                          <a:solidFill>
                            <a:srgbClr val="000000"/>
                          </a:solidFill>
                          <a:latin typeface="Arial"/>
                        </a:rPr>
                        <a:t>Name of Students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pPr>
                      <a:r>
                        <a:rPr lang="en-IN" sz="1800" b="1" strike="noStrike" spc="-1">
                          <a:solidFill>
                            <a:srgbClr val="000000"/>
                          </a:solidFill>
                          <a:latin typeface="Arial"/>
                        </a:rPr>
                        <a:t>062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IN" sz="1800" b="1" strike="noStrike" spc="-1">
                          <a:solidFill>
                            <a:srgbClr val="000000"/>
                          </a:solidFill>
                          <a:latin typeface="Arial"/>
                        </a:rPr>
                        <a:t>Sujoy Dev</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r>
                        <a:rPr lang="en-IN" sz="1800" b="1" strike="noStrike" spc="-1">
                          <a:latin typeface="Arial"/>
                        </a:rPr>
                        <a:t>176</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r>
                        <a:rPr lang="en-IN" sz="1800" b="1" strike="noStrike" spc="-1">
                          <a:latin typeface="Arial"/>
                        </a:rPr>
                        <a:t>Anmol Majithia</a:t>
                      </a:r>
                      <a:endParaRPr lang="en-IN" sz="1800" b="1" strike="noStrike" spc="-1">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r>
                        <a:rPr lang="en-US" b="1" dirty="0"/>
                        <a:t>031</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r>
                        <a:rPr lang="en-US" b="1" dirty="0"/>
                        <a:t>Sanjana </a:t>
                      </a:r>
                      <a:r>
                        <a:rPr lang="en-US" b="1" dirty="0" err="1"/>
                        <a:t>Bhute</a:t>
                      </a:r>
                      <a:endParaRPr lang="en-US" b="1"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endParaRPr lang="en-US"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5"/>
          <p:cNvPicPr/>
          <p:nvPr/>
        </p:nvPicPr>
        <p:blipFill>
          <a:blip r:embed="rId2"/>
          <a:stretch/>
        </p:blipFill>
        <p:spPr>
          <a:xfrm>
            <a:off x="0" y="0"/>
            <a:ext cx="10080360" cy="7559280"/>
          </a:xfrm>
          <a:prstGeom prst="rect">
            <a:avLst/>
          </a:prstGeom>
          <a:ln>
            <a:noFill/>
          </a:ln>
        </p:spPr>
      </p:pic>
      <p:sp>
        <p:nvSpPr>
          <p:cNvPr id="112"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AD2C017D-7260-4916-95DD-6B1A76E44FEA}" type="slidenum">
              <a:rPr lang="en-IN" sz="2600" b="0" strike="noStrike" spc="-1">
                <a:solidFill>
                  <a:srgbClr val="000000"/>
                </a:solidFill>
                <a:latin typeface="Arial"/>
                <a:ea typeface="DejaVu Sans"/>
              </a:rPr>
              <a:t>10</a:t>
            </a:fld>
            <a:endParaRPr lang="en-IN" sz="2600" b="0" strike="noStrike" spc="-1">
              <a:latin typeface="Times New Roman"/>
            </a:endParaRPr>
          </a:p>
        </p:txBody>
      </p:sp>
      <p:pic>
        <p:nvPicPr>
          <p:cNvPr id="113" name="Content Placeholder 4"/>
          <p:cNvPicPr/>
          <p:nvPr/>
        </p:nvPicPr>
        <p:blipFill>
          <a:blip r:embed="rId3"/>
          <a:stretch/>
        </p:blipFill>
        <p:spPr>
          <a:xfrm>
            <a:off x="640080" y="1765440"/>
            <a:ext cx="9318960" cy="4966200"/>
          </a:xfrm>
          <a:prstGeom prst="rect">
            <a:avLst/>
          </a:prstGeom>
          <a:ln>
            <a:noFill/>
          </a:ln>
        </p:spPr>
      </p:pic>
      <p:sp>
        <p:nvSpPr>
          <p:cNvPr id="114" name="CustomShape 2"/>
          <p:cNvSpPr/>
          <p:nvPr/>
        </p:nvSpPr>
        <p:spPr>
          <a:xfrm>
            <a:off x="3256560" y="1233000"/>
            <a:ext cx="2999160" cy="527760"/>
          </a:xfrm>
          <a:prstGeom prst="rect">
            <a:avLst/>
          </a:prstGeom>
          <a:noFill/>
          <a:ln>
            <a:noFill/>
          </a:ln>
        </p:spPr>
        <p:style>
          <a:lnRef idx="0">
            <a:scrgbClr r="0" g="0" b="0"/>
          </a:lnRef>
          <a:fillRef idx="0">
            <a:scrgbClr r="0" g="0" b="0"/>
          </a:fillRef>
          <a:effectRef idx="0">
            <a:scrgbClr r="0" g="0" b="0"/>
          </a:effectRef>
          <a:fontRef idx="minor"/>
        </p:style>
        <p:txBody>
          <a:bodyPr wrap="none" lIns="100800" tIns="50400" rIns="100800" bIns="50400"/>
          <a:lstStyle/>
          <a:p>
            <a:pPr>
              <a:lnSpc>
                <a:spcPct val="100000"/>
              </a:lnSpc>
            </a:pPr>
            <a:r>
              <a:rPr lang="en-IN" sz="2800" b="0" strike="noStrike" spc="-1">
                <a:solidFill>
                  <a:srgbClr val="002060"/>
                </a:solidFill>
                <a:latin typeface="Arial"/>
                <a:ea typeface="DejaVu Sans"/>
              </a:rPr>
              <a:t>SCREEN SHOTS</a:t>
            </a:r>
            <a:endParaRPr lang="en-IN"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5"/>
          <p:cNvPicPr/>
          <p:nvPr/>
        </p:nvPicPr>
        <p:blipFill>
          <a:blip r:embed="rId2"/>
          <a:stretch/>
        </p:blipFill>
        <p:spPr>
          <a:xfrm>
            <a:off x="0" y="0"/>
            <a:ext cx="10080360" cy="7559280"/>
          </a:xfrm>
          <a:prstGeom prst="rect">
            <a:avLst/>
          </a:prstGeom>
          <a:ln>
            <a:noFill/>
          </a:ln>
        </p:spPr>
      </p:pic>
      <p:sp>
        <p:nvSpPr>
          <p:cNvPr id="116"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E00847DA-F1C1-4458-B1AC-D73D461477D4}" type="slidenum">
              <a:rPr lang="en-IN" sz="2600" b="0" strike="noStrike" spc="-1">
                <a:solidFill>
                  <a:srgbClr val="000000"/>
                </a:solidFill>
                <a:latin typeface="Arial"/>
                <a:ea typeface="DejaVu Sans"/>
              </a:rPr>
              <a:t>11</a:t>
            </a:fld>
            <a:endParaRPr lang="en-IN" sz="2600" b="0" strike="noStrike" spc="-1">
              <a:latin typeface="Times New Roman"/>
            </a:endParaRPr>
          </a:p>
        </p:txBody>
      </p:sp>
      <p:pic>
        <p:nvPicPr>
          <p:cNvPr id="117" name="Content Placeholder 4"/>
          <p:cNvPicPr/>
          <p:nvPr/>
        </p:nvPicPr>
        <p:blipFill>
          <a:blip r:embed="rId3"/>
          <a:stretch/>
        </p:blipFill>
        <p:spPr>
          <a:xfrm>
            <a:off x="0" y="1665000"/>
            <a:ext cx="10080360" cy="5371920"/>
          </a:xfrm>
          <a:prstGeom prst="rect">
            <a:avLst/>
          </a:prstGeom>
          <a:ln>
            <a:noFill/>
          </a:ln>
        </p:spPr>
      </p:pic>
      <p:sp>
        <p:nvSpPr>
          <p:cNvPr id="118" name="CustomShape 2"/>
          <p:cNvSpPr/>
          <p:nvPr/>
        </p:nvSpPr>
        <p:spPr>
          <a:xfrm>
            <a:off x="3256560" y="1233000"/>
            <a:ext cx="2999160" cy="527760"/>
          </a:xfrm>
          <a:prstGeom prst="rect">
            <a:avLst/>
          </a:prstGeom>
          <a:noFill/>
          <a:ln>
            <a:noFill/>
          </a:ln>
        </p:spPr>
        <p:style>
          <a:lnRef idx="0">
            <a:scrgbClr r="0" g="0" b="0"/>
          </a:lnRef>
          <a:fillRef idx="0">
            <a:scrgbClr r="0" g="0" b="0"/>
          </a:fillRef>
          <a:effectRef idx="0">
            <a:scrgbClr r="0" g="0" b="0"/>
          </a:effectRef>
          <a:fontRef idx="minor"/>
        </p:style>
        <p:txBody>
          <a:bodyPr wrap="none" lIns="100800" tIns="50400" rIns="100800" bIns="50400"/>
          <a:lstStyle/>
          <a:p>
            <a:pPr>
              <a:lnSpc>
                <a:spcPct val="100000"/>
              </a:lnSpc>
            </a:pPr>
            <a:r>
              <a:rPr lang="en-IN" sz="2800" b="0" strike="noStrike" spc="-1">
                <a:solidFill>
                  <a:srgbClr val="002060"/>
                </a:solidFill>
                <a:latin typeface="Arial"/>
                <a:ea typeface="DejaVu Sans"/>
              </a:rPr>
              <a:t>SCREEN SHOTS</a:t>
            </a:r>
            <a:endParaRPr lang="en-IN" sz="2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5"/>
          <p:cNvPicPr/>
          <p:nvPr/>
        </p:nvPicPr>
        <p:blipFill>
          <a:blip r:embed="rId2"/>
          <a:stretch/>
        </p:blipFill>
        <p:spPr>
          <a:xfrm>
            <a:off x="0" y="0"/>
            <a:ext cx="10080360" cy="7559280"/>
          </a:xfrm>
          <a:prstGeom prst="rect">
            <a:avLst/>
          </a:prstGeom>
          <a:ln>
            <a:noFill/>
          </a:ln>
        </p:spPr>
      </p:pic>
      <p:sp>
        <p:nvSpPr>
          <p:cNvPr id="120"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3C8B49E6-B9F6-4511-B632-F6E2DBED308A}" type="slidenum">
              <a:rPr lang="en-IN" sz="2600" b="0" strike="noStrike" spc="-1">
                <a:solidFill>
                  <a:srgbClr val="000000"/>
                </a:solidFill>
                <a:latin typeface="Arial"/>
                <a:ea typeface="DejaVu Sans"/>
              </a:rPr>
              <a:t>12</a:t>
            </a:fld>
            <a:endParaRPr lang="en-IN" sz="2600" b="0" strike="noStrike" spc="-1">
              <a:latin typeface="Times New Roman"/>
            </a:endParaRPr>
          </a:p>
        </p:txBody>
      </p:sp>
      <p:pic>
        <p:nvPicPr>
          <p:cNvPr id="121" name="Content Placeholder 4"/>
          <p:cNvPicPr/>
          <p:nvPr/>
        </p:nvPicPr>
        <p:blipFill>
          <a:blip r:embed="rId3"/>
          <a:stretch/>
        </p:blipFill>
        <p:spPr>
          <a:xfrm>
            <a:off x="0" y="1499040"/>
            <a:ext cx="10080360" cy="5371920"/>
          </a:xfrm>
          <a:prstGeom prst="rect">
            <a:avLst/>
          </a:prstGeom>
          <a:ln>
            <a:noFill/>
          </a:ln>
        </p:spPr>
      </p:pic>
      <p:sp>
        <p:nvSpPr>
          <p:cNvPr id="122" name="CustomShape 2"/>
          <p:cNvSpPr/>
          <p:nvPr/>
        </p:nvSpPr>
        <p:spPr>
          <a:xfrm>
            <a:off x="3256560" y="1233000"/>
            <a:ext cx="2999160" cy="527760"/>
          </a:xfrm>
          <a:prstGeom prst="rect">
            <a:avLst/>
          </a:prstGeom>
          <a:noFill/>
          <a:ln>
            <a:noFill/>
          </a:ln>
        </p:spPr>
        <p:style>
          <a:lnRef idx="0">
            <a:scrgbClr r="0" g="0" b="0"/>
          </a:lnRef>
          <a:fillRef idx="0">
            <a:scrgbClr r="0" g="0" b="0"/>
          </a:fillRef>
          <a:effectRef idx="0">
            <a:scrgbClr r="0" g="0" b="0"/>
          </a:effectRef>
          <a:fontRef idx="minor"/>
        </p:style>
        <p:txBody>
          <a:bodyPr wrap="none" lIns="100800" tIns="50400" rIns="100800" bIns="50400"/>
          <a:lstStyle/>
          <a:p>
            <a:pPr>
              <a:lnSpc>
                <a:spcPct val="100000"/>
              </a:lnSpc>
            </a:pPr>
            <a:r>
              <a:rPr lang="en-IN" sz="2800" b="0" strike="noStrike" spc="-1">
                <a:solidFill>
                  <a:srgbClr val="002060"/>
                </a:solidFill>
                <a:latin typeface="Arial"/>
                <a:ea typeface="DejaVu Sans"/>
              </a:rPr>
              <a:t>SCREEN SHOTS</a:t>
            </a:r>
            <a:endParaRPr lang="en-IN"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5"/>
          <p:cNvPicPr/>
          <p:nvPr/>
        </p:nvPicPr>
        <p:blipFill>
          <a:blip r:embed="rId2"/>
          <a:stretch/>
        </p:blipFill>
        <p:spPr>
          <a:xfrm>
            <a:off x="0" y="0"/>
            <a:ext cx="10080360" cy="7559280"/>
          </a:xfrm>
          <a:prstGeom prst="rect">
            <a:avLst/>
          </a:prstGeom>
          <a:ln>
            <a:noFill/>
          </a:ln>
        </p:spPr>
      </p:pic>
      <p:sp>
        <p:nvSpPr>
          <p:cNvPr id="124"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A18165FC-1770-46CB-8415-067B341CE0DD}" type="slidenum">
              <a:rPr lang="en-IN" sz="2600" b="0" strike="noStrike" spc="-1">
                <a:solidFill>
                  <a:srgbClr val="000000"/>
                </a:solidFill>
                <a:latin typeface="Arial"/>
                <a:ea typeface="DejaVu Sans"/>
              </a:rPr>
              <a:t>13</a:t>
            </a:fld>
            <a:endParaRPr lang="en-IN" sz="2600" b="0" strike="noStrike" spc="-1">
              <a:latin typeface="Times New Roman"/>
            </a:endParaRPr>
          </a:p>
        </p:txBody>
      </p:sp>
      <p:pic>
        <p:nvPicPr>
          <p:cNvPr id="125" name="Content Placeholder 4"/>
          <p:cNvPicPr/>
          <p:nvPr/>
        </p:nvPicPr>
        <p:blipFill>
          <a:blip r:embed="rId3"/>
          <a:stretch/>
        </p:blipFill>
        <p:spPr>
          <a:xfrm>
            <a:off x="360" y="1765440"/>
            <a:ext cx="10079640" cy="5371920"/>
          </a:xfrm>
          <a:prstGeom prst="rect">
            <a:avLst/>
          </a:prstGeom>
          <a:ln>
            <a:noFill/>
          </a:ln>
        </p:spPr>
      </p:pic>
      <p:sp>
        <p:nvSpPr>
          <p:cNvPr id="126" name="CustomShape 2"/>
          <p:cNvSpPr/>
          <p:nvPr/>
        </p:nvSpPr>
        <p:spPr>
          <a:xfrm>
            <a:off x="3256560" y="1233000"/>
            <a:ext cx="2999160" cy="527760"/>
          </a:xfrm>
          <a:prstGeom prst="rect">
            <a:avLst/>
          </a:prstGeom>
          <a:noFill/>
          <a:ln>
            <a:noFill/>
          </a:ln>
        </p:spPr>
        <p:style>
          <a:lnRef idx="0">
            <a:scrgbClr r="0" g="0" b="0"/>
          </a:lnRef>
          <a:fillRef idx="0">
            <a:scrgbClr r="0" g="0" b="0"/>
          </a:fillRef>
          <a:effectRef idx="0">
            <a:scrgbClr r="0" g="0" b="0"/>
          </a:effectRef>
          <a:fontRef idx="minor"/>
        </p:style>
        <p:txBody>
          <a:bodyPr wrap="none" lIns="100800" tIns="50400" rIns="100800" bIns="50400"/>
          <a:lstStyle/>
          <a:p>
            <a:pPr>
              <a:lnSpc>
                <a:spcPct val="100000"/>
              </a:lnSpc>
            </a:pPr>
            <a:r>
              <a:rPr lang="en-IN" sz="2800" b="0" strike="noStrike" spc="-1">
                <a:solidFill>
                  <a:srgbClr val="002060"/>
                </a:solidFill>
                <a:latin typeface="Arial"/>
                <a:ea typeface="DejaVu Sans"/>
              </a:rPr>
              <a:t>SCREEN SHOTS</a:t>
            </a:r>
            <a:endParaRPr lang="en-IN"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icture 5"/>
          <p:cNvPicPr/>
          <p:nvPr/>
        </p:nvPicPr>
        <p:blipFill>
          <a:blip r:embed="rId2"/>
          <a:stretch/>
        </p:blipFill>
        <p:spPr>
          <a:xfrm>
            <a:off x="0" y="0"/>
            <a:ext cx="10080360" cy="7559280"/>
          </a:xfrm>
          <a:prstGeom prst="rect">
            <a:avLst/>
          </a:prstGeom>
          <a:ln>
            <a:noFill/>
          </a:ln>
        </p:spPr>
      </p:pic>
      <p:sp>
        <p:nvSpPr>
          <p:cNvPr id="128"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D61FAE5F-0792-47DF-97E6-C28A3C78DB91}" type="slidenum">
              <a:rPr lang="en-IN" sz="2600" b="0" strike="noStrike" spc="-1">
                <a:solidFill>
                  <a:srgbClr val="000000"/>
                </a:solidFill>
                <a:latin typeface="Arial"/>
                <a:ea typeface="DejaVu Sans"/>
              </a:rPr>
              <a:t>14</a:t>
            </a:fld>
            <a:endParaRPr lang="en-IN" sz="2600" b="0" strike="noStrike" spc="-1">
              <a:latin typeface="Times New Roman"/>
            </a:endParaRPr>
          </a:p>
        </p:txBody>
      </p:sp>
      <p:sp>
        <p:nvSpPr>
          <p:cNvPr id="129" name="TextShape 2"/>
          <p:cNvSpPr txBox="1"/>
          <p:nvPr/>
        </p:nvSpPr>
        <p:spPr>
          <a:xfrm>
            <a:off x="504000" y="2112840"/>
            <a:ext cx="9072360" cy="4476240"/>
          </a:xfrm>
          <a:prstGeom prst="rect">
            <a:avLst/>
          </a:prstGeom>
          <a:noFill/>
          <a:ln>
            <a:noFill/>
          </a:ln>
        </p:spPr>
        <p:txBody>
          <a:bodyPr lIns="100800" tIns="50400" rIns="100800" bIns="50400"/>
          <a:lstStyle/>
          <a:p>
            <a:pPr marL="343080" indent="-342720">
              <a:lnSpc>
                <a:spcPct val="100000"/>
              </a:lnSpc>
              <a:buClr>
                <a:srgbClr val="000000"/>
              </a:buClr>
              <a:buFont typeface="Arial"/>
              <a:buChar char="•"/>
            </a:pPr>
            <a:r>
              <a:rPr lang="en-US" sz="2000" b="0" strike="noStrike" spc="-1">
                <a:solidFill>
                  <a:srgbClr val="000000"/>
                </a:solidFill>
                <a:latin typeface="Arial"/>
              </a:rPr>
              <a:t>Face recognition technologies have been associated generally with very costly top secure applications. Today the core technologies have evolved and the cost of equipment is going down dramatically due to the integration and the increasing processing power. Certain applications of face recognition technology are now cost effective, reliable and highly accurate. As a result there are no technological or financial barriers for stepping from the pilot project to widespread deployment.</a:t>
            </a:r>
          </a:p>
          <a:p>
            <a:pPr>
              <a:lnSpc>
                <a:spcPct val="100000"/>
              </a:lnSpc>
            </a:pPr>
            <a:endParaRPr lang="en-US" sz="2000" b="0" strike="noStrike" spc="-1">
              <a:solidFill>
                <a:srgbClr val="000000"/>
              </a:solidFill>
              <a:latin typeface="Arial"/>
            </a:endParaRPr>
          </a:p>
          <a:p>
            <a:pPr marL="343080" indent="-342720">
              <a:lnSpc>
                <a:spcPct val="100000"/>
              </a:lnSpc>
              <a:buClr>
                <a:srgbClr val="000000"/>
              </a:buClr>
              <a:buFont typeface="Arial"/>
              <a:buChar char="•"/>
            </a:pPr>
            <a:r>
              <a:rPr lang="en-US" sz="2000" b="0" strike="noStrike" spc="-1">
                <a:solidFill>
                  <a:srgbClr val="000000"/>
                </a:solidFill>
                <a:latin typeface="Arial"/>
              </a:rPr>
              <a:t>Face recognition is  both challenging as well as an important recognition technique. Among all the biometric techniques, face recognition approach possesses one great advantage, which is its user-friendliness (or non-intrusiveness). </a:t>
            </a:r>
          </a:p>
        </p:txBody>
      </p:sp>
      <p:sp>
        <p:nvSpPr>
          <p:cNvPr id="130" name="CustomShape 3"/>
          <p:cNvSpPr/>
          <p:nvPr/>
        </p:nvSpPr>
        <p:spPr>
          <a:xfrm>
            <a:off x="0" y="1274400"/>
            <a:ext cx="10080360" cy="52776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gn="ctr">
              <a:lnSpc>
                <a:spcPct val="100000"/>
              </a:lnSpc>
            </a:pPr>
            <a:r>
              <a:rPr lang="en-IN" sz="2800" b="0" strike="noStrike" spc="-1">
                <a:solidFill>
                  <a:srgbClr val="002060"/>
                </a:solidFill>
                <a:latin typeface="Arial"/>
                <a:ea typeface="DejaVu Sans"/>
              </a:rPr>
              <a:t>CONCLUSION</a:t>
            </a:r>
            <a:endParaRPr lang="en-IN" sz="2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5"/>
          <p:cNvPicPr/>
          <p:nvPr/>
        </p:nvPicPr>
        <p:blipFill>
          <a:blip r:embed="rId2"/>
          <a:stretch/>
        </p:blipFill>
        <p:spPr>
          <a:xfrm>
            <a:off x="0" y="0"/>
            <a:ext cx="10080360" cy="7559280"/>
          </a:xfrm>
          <a:prstGeom prst="rect">
            <a:avLst/>
          </a:prstGeom>
          <a:ln>
            <a:noFill/>
          </a:ln>
        </p:spPr>
      </p:pic>
      <p:sp>
        <p:nvSpPr>
          <p:cNvPr id="132"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ACB315C4-0BA1-4518-8986-D67BA826F2D8}" type="slidenum">
              <a:rPr lang="en-IN" sz="2600" b="0" strike="noStrike" spc="-1">
                <a:solidFill>
                  <a:srgbClr val="000000"/>
                </a:solidFill>
                <a:latin typeface="Arial"/>
                <a:ea typeface="DejaVu Sans"/>
              </a:rPr>
              <a:t>15</a:t>
            </a:fld>
            <a:endParaRPr lang="en-IN" sz="2600" b="0" strike="noStrike" spc="-1">
              <a:latin typeface="Times New Roman"/>
            </a:endParaRPr>
          </a:p>
        </p:txBody>
      </p:sp>
      <p:sp>
        <p:nvSpPr>
          <p:cNvPr id="133" name="TextShape 2"/>
          <p:cNvSpPr txBox="1"/>
          <p:nvPr/>
        </p:nvSpPr>
        <p:spPr>
          <a:xfrm>
            <a:off x="504000" y="2112840"/>
            <a:ext cx="9072360" cy="4476240"/>
          </a:xfrm>
          <a:prstGeom prst="rect">
            <a:avLst/>
          </a:prstGeom>
          <a:noFill/>
          <a:ln>
            <a:noFill/>
          </a:ln>
        </p:spPr>
        <p:txBody>
          <a:bodyPr lIns="100800" tIns="50400" rIns="100800" bIns="50400"/>
          <a:lstStyle/>
          <a:p>
            <a:pPr marL="343080" indent="-342720">
              <a:lnSpc>
                <a:spcPct val="100000"/>
              </a:lnSpc>
              <a:buClr>
                <a:srgbClr val="000000"/>
              </a:buClr>
              <a:buFont typeface="Arial"/>
              <a:buChar char="•"/>
            </a:pPr>
            <a:r>
              <a:rPr lang="en-US" sz="2400" b="0" u="sng" strike="noStrike" spc="-1">
                <a:solidFill>
                  <a:srgbClr val="0000FF"/>
                </a:solidFill>
                <a:uFillTx/>
                <a:latin typeface="Times New Roman"/>
                <a:hlinkClick r:id="rId3"/>
              </a:rPr>
              <a:t>https://opencv.org/</a:t>
            </a:r>
            <a:endParaRPr lang="en-US" sz="2400" b="0" strike="noStrike" spc="-1">
              <a:solidFill>
                <a:srgbClr val="000000"/>
              </a:solidFill>
              <a:latin typeface="Arial"/>
            </a:endParaRPr>
          </a:p>
          <a:p>
            <a:pPr marL="343080" indent="-342720">
              <a:lnSpc>
                <a:spcPct val="100000"/>
              </a:lnSpc>
              <a:buClr>
                <a:srgbClr val="000000"/>
              </a:buClr>
              <a:buFont typeface="Arial"/>
              <a:buChar char="•"/>
            </a:pPr>
            <a:r>
              <a:rPr lang="en-US" sz="2400" b="0" u="sng" strike="noStrike" spc="-1">
                <a:solidFill>
                  <a:srgbClr val="0000FF"/>
                </a:solidFill>
                <a:uFillTx/>
                <a:latin typeface="Times New Roman"/>
                <a:hlinkClick r:id="rId4"/>
              </a:rPr>
              <a:t>https://github.com/opencv/opencv</a:t>
            </a:r>
            <a:endParaRPr lang="en-US" sz="2400" b="0" strike="noStrike" spc="-1">
              <a:solidFill>
                <a:srgbClr val="000000"/>
              </a:solidFill>
              <a:latin typeface="Arial"/>
            </a:endParaRPr>
          </a:p>
          <a:p>
            <a:pPr marL="343080" indent="-342720">
              <a:lnSpc>
                <a:spcPct val="100000"/>
              </a:lnSpc>
              <a:buClr>
                <a:srgbClr val="000000"/>
              </a:buClr>
              <a:buFont typeface="Arial"/>
              <a:buChar char="•"/>
            </a:pPr>
            <a:r>
              <a:rPr lang="en-US" sz="2400" b="0" u="sng" strike="noStrike" spc="-1">
                <a:solidFill>
                  <a:srgbClr val="0000FF"/>
                </a:solidFill>
                <a:uFillTx/>
                <a:latin typeface="Times New Roman"/>
                <a:hlinkClick r:id="rId5"/>
              </a:rPr>
              <a:t>https://towardsdatascience.com/face-recognition-how-lbph-works-90ec258c3d6b</a:t>
            </a:r>
            <a:endParaRPr lang="en-US" sz="2400" b="0" strike="noStrike" spc="-1">
              <a:solidFill>
                <a:srgbClr val="000000"/>
              </a:solidFill>
              <a:latin typeface="Arial"/>
            </a:endParaRPr>
          </a:p>
          <a:p>
            <a:pPr marL="343080" indent="-342720">
              <a:lnSpc>
                <a:spcPct val="100000"/>
              </a:lnSpc>
              <a:buClr>
                <a:srgbClr val="000000"/>
              </a:buClr>
              <a:buFont typeface="Arial"/>
              <a:buChar char="•"/>
            </a:pPr>
            <a:r>
              <a:rPr lang="en-US" sz="2400" b="0" u="sng" strike="noStrike" spc="-1">
                <a:solidFill>
                  <a:srgbClr val="0000FF"/>
                </a:solidFill>
                <a:uFillTx/>
                <a:latin typeface="Times New Roman"/>
                <a:hlinkClick r:id="rId6"/>
              </a:rPr>
              <a:t>https://www.superdatascience.com/opencv-face-recognition/</a:t>
            </a:r>
            <a:endParaRPr lang="en-US" sz="2400" b="0" strike="noStrike" spc="-1">
              <a:solidFill>
                <a:srgbClr val="000000"/>
              </a:solidFill>
              <a:latin typeface="Arial"/>
            </a:endParaRPr>
          </a:p>
          <a:p>
            <a:pPr marL="343080" indent="-342720">
              <a:lnSpc>
                <a:spcPct val="100000"/>
              </a:lnSpc>
              <a:buClr>
                <a:srgbClr val="000000"/>
              </a:buClr>
              <a:buFont typeface="Arial"/>
              <a:buChar char="•"/>
            </a:pPr>
            <a:r>
              <a:rPr lang="en-US" sz="2400" b="0" u="sng" strike="noStrike" spc="-1">
                <a:solidFill>
                  <a:srgbClr val="0000FF"/>
                </a:solidFill>
                <a:uFillTx/>
                <a:latin typeface="Times New Roman"/>
                <a:hlinkClick r:id="rId7"/>
              </a:rPr>
              <a:t>https://www.tutorialspoint.com/opencv/index.html</a:t>
            </a:r>
            <a:endParaRPr lang="en-US" sz="2400" b="0" strike="noStrike" spc="-1">
              <a:solidFill>
                <a:srgbClr val="000000"/>
              </a:solidFill>
              <a:latin typeface="Arial"/>
            </a:endParaRPr>
          </a:p>
          <a:p>
            <a:pPr marL="343080" indent="-342720">
              <a:lnSpc>
                <a:spcPct val="100000"/>
              </a:lnSpc>
              <a:buClr>
                <a:srgbClr val="000000"/>
              </a:buClr>
              <a:buFont typeface="Arial"/>
              <a:buChar char="•"/>
            </a:pPr>
            <a:r>
              <a:rPr lang="en-US" sz="2400" b="0" u="sng" strike="noStrike" spc="-1">
                <a:solidFill>
                  <a:srgbClr val="0000FF"/>
                </a:solidFill>
                <a:uFillTx/>
                <a:latin typeface="Times New Roman"/>
                <a:hlinkClick r:id="rId8"/>
              </a:rPr>
              <a:t>http://opencvexamples.blogspot.com/p/learning-opencv-functions-step-by-step.html</a:t>
            </a:r>
            <a:endParaRPr lang="en-US" sz="2400" b="0" strike="noStrike" spc="-1">
              <a:solidFill>
                <a:srgbClr val="000000"/>
              </a:solidFill>
              <a:latin typeface="Arial"/>
            </a:endParaRPr>
          </a:p>
          <a:p>
            <a:pPr>
              <a:lnSpc>
                <a:spcPct val="100000"/>
              </a:lnSpc>
            </a:pPr>
            <a:endParaRPr lang="en-US" sz="2400" b="0" strike="noStrike" spc="-1">
              <a:solidFill>
                <a:srgbClr val="000000"/>
              </a:solidFill>
              <a:latin typeface="Arial"/>
            </a:endParaRPr>
          </a:p>
        </p:txBody>
      </p:sp>
      <p:sp>
        <p:nvSpPr>
          <p:cNvPr id="134" name="CustomShape 3"/>
          <p:cNvSpPr/>
          <p:nvPr/>
        </p:nvSpPr>
        <p:spPr>
          <a:xfrm>
            <a:off x="3615120" y="1274400"/>
            <a:ext cx="2624400" cy="527760"/>
          </a:xfrm>
          <a:prstGeom prst="rect">
            <a:avLst/>
          </a:prstGeom>
          <a:noFill/>
          <a:ln>
            <a:noFill/>
          </a:ln>
        </p:spPr>
        <p:style>
          <a:lnRef idx="0">
            <a:scrgbClr r="0" g="0" b="0"/>
          </a:lnRef>
          <a:fillRef idx="0">
            <a:scrgbClr r="0" g="0" b="0"/>
          </a:fillRef>
          <a:effectRef idx="0">
            <a:scrgbClr r="0" g="0" b="0"/>
          </a:effectRef>
          <a:fontRef idx="minor"/>
        </p:style>
        <p:txBody>
          <a:bodyPr wrap="none" lIns="100800" tIns="50400" rIns="100800" bIns="50400"/>
          <a:lstStyle/>
          <a:p>
            <a:pPr>
              <a:lnSpc>
                <a:spcPct val="100000"/>
              </a:lnSpc>
            </a:pPr>
            <a:r>
              <a:rPr lang="en-IN" sz="2800" b="0" strike="noStrike" spc="-1">
                <a:solidFill>
                  <a:srgbClr val="002060"/>
                </a:solidFill>
                <a:latin typeface="Arial"/>
                <a:ea typeface="DejaVu Sans"/>
              </a:rPr>
              <a:t>REFERENCES</a:t>
            </a:r>
            <a:endParaRPr lang="en-IN" sz="2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5"/>
          <p:cNvPicPr/>
          <p:nvPr/>
        </p:nvPicPr>
        <p:blipFill>
          <a:blip r:embed="rId2"/>
          <a:stretch/>
        </p:blipFill>
        <p:spPr>
          <a:xfrm>
            <a:off x="0" y="0"/>
            <a:ext cx="10080360" cy="7559280"/>
          </a:xfrm>
          <a:prstGeom prst="rect">
            <a:avLst/>
          </a:prstGeom>
          <a:ln>
            <a:noFill/>
          </a:ln>
        </p:spPr>
      </p:pic>
      <p:sp>
        <p:nvSpPr>
          <p:cNvPr id="136"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2892CA22-9262-4756-9C46-9DA192E959A0}" type="slidenum">
              <a:rPr lang="en-IN" sz="2600" b="0" strike="noStrike" spc="-1">
                <a:solidFill>
                  <a:srgbClr val="000000"/>
                </a:solidFill>
                <a:latin typeface="Arial"/>
                <a:ea typeface="DejaVu Sans"/>
              </a:rPr>
              <a:t>16</a:t>
            </a:fld>
            <a:endParaRPr lang="en-IN" sz="2600" b="0" strike="noStrike" spc="-1">
              <a:latin typeface="Times New Roman"/>
            </a:endParaRPr>
          </a:p>
        </p:txBody>
      </p:sp>
      <p:pic>
        <p:nvPicPr>
          <p:cNvPr id="137" name="Content Placeholder 1"/>
          <p:cNvPicPr/>
          <p:nvPr/>
        </p:nvPicPr>
        <p:blipFill>
          <a:blip r:embed="rId3"/>
          <a:stretch/>
        </p:blipFill>
        <p:spPr>
          <a:xfrm>
            <a:off x="1490400" y="2915640"/>
            <a:ext cx="7099200" cy="23396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5"/>
          <p:cNvPicPr/>
          <p:nvPr/>
        </p:nvPicPr>
        <p:blipFill>
          <a:blip r:embed="rId2"/>
          <a:stretch/>
        </p:blipFill>
        <p:spPr>
          <a:xfrm>
            <a:off x="0" y="0"/>
            <a:ext cx="10080360" cy="7559280"/>
          </a:xfrm>
          <a:prstGeom prst="rect">
            <a:avLst/>
          </a:prstGeom>
          <a:ln>
            <a:noFill/>
          </a:ln>
        </p:spPr>
      </p:pic>
      <p:sp>
        <p:nvSpPr>
          <p:cNvPr id="43" name="TextShape 1"/>
          <p:cNvSpPr txBox="1"/>
          <p:nvPr/>
        </p:nvSpPr>
        <p:spPr>
          <a:xfrm>
            <a:off x="7224480" y="7006680"/>
            <a:ext cx="2351880" cy="552600"/>
          </a:xfrm>
          <a:prstGeom prst="rect">
            <a:avLst/>
          </a:prstGeom>
          <a:noFill/>
          <a:ln>
            <a:noFill/>
          </a:ln>
        </p:spPr>
        <p:txBody>
          <a:bodyPr lIns="100800" tIns="50400" rIns="100800" bIns="50400"/>
          <a:lstStyle/>
          <a:p>
            <a:endParaRPr lang="en-IN" sz="2400" b="0" strike="noStrike" spc="-1">
              <a:latin typeface="Times New Roman"/>
            </a:endParaRPr>
          </a:p>
        </p:txBody>
      </p:sp>
      <p:sp>
        <p:nvSpPr>
          <p:cNvPr id="44" name="TextShape 2"/>
          <p:cNvSpPr txBox="1"/>
          <p:nvPr/>
        </p:nvSpPr>
        <p:spPr>
          <a:xfrm>
            <a:off x="504000" y="2112840"/>
            <a:ext cx="9072360" cy="4476240"/>
          </a:xfrm>
          <a:prstGeom prst="rect">
            <a:avLst/>
          </a:prstGeom>
          <a:noFill/>
          <a:ln>
            <a:noFill/>
          </a:ln>
        </p:spPr>
        <p:txBody>
          <a:bodyPr lIns="100800" tIns="50400" rIns="100800" bIns="50400"/>
          <a:lstStyle/>
          <a:p>
            <a:pPr>
              <a:lnSpc>
                <a:spcPct val="100000"/>
              </a:lnSpc>
            </a:pPr>
            <a:r>
              <a:rPr lang="en-US" sz="1800" b="1" strike="noStrike" spc="-1" dirty="0">
                <a:solidFill>
                  <a:srgbClr val="000000"/>
                </a:solidFill>
                <a:latin typeface="Arial"/>
              </a:rPr>
              <a:t>A facial recognition system</a:t>
            </a:r>
            <a:r>
              <a:rPr lang="en-US" sz="1800" b="0" strike="noStrike" spc="-1" dirty="0">
                <a:solidFill>
                  <a:srgbClr val="000000"/>
                </a:solidFill>
                <a:latin typeface="Arial"/>
              </a:rPr>
              <a:t> is a technology capable of identifying or verifying a person from a digital image or a video frame from a video source. There are multiples methods in which facial recognition systems work, but in general, they work by comparing selected facial features from given image with faces within a database.</a:t>
            </a:r>
          </a:p>
          <a:p>
            <a:pPr>
              <a:lnSpc>
                <a:spcPct val="100000"/>
              </a:lnSpc>
            </a:pPr>
            <a:r>
              <a:rPr lang="en-US" sz="1800" b="0" strike="noStrike" spc="-1" dirty="0">
                <a:solidFill>
                  <a:srgbClr val="000000"/>
                </a:solidFill>
                <a:latin typeface="Arial"/>
              </a:rPr>
              <a:t>While initially a form of computer application, it has seen wider uses in recent times on mobile platforms and in other forms of technology, such as robotics.</a:t>
            </a:r>
          </a:p>
          <a:p>
            <a:pPr>
              <a:lnSpc>
                <a:spcPct val="100000"/>
              </a:lnSpc>
            </a:pPr>
            <a:r>
              <a:rPr lang="en-US" sz="1800" b="0" strike="noStrike" spc="-1" dirty="0">
                <a:solidFill>
                  <a:srgbClr val="000000"/>
                </a:solidFill>
                <a:latin typeface="Arial"/>
              </a:rPr>
              <a:t>It is typically used in security systems and can be compared to other biometrics such as fingerprint or eye iris recognition </a:t>
            </a:r>
            <a:r>
              <a:rPr lang="en-US" sz="1800" b="0" strike="noStrike" spc="-1" dirty="0" err="1">
                <a:solidFill>
                  <a:srgbClr val="000000"/>
                </a:solidFill>
                <a:latin typeface="Arial"/>
              </a:rPr>
              <a:t>systems.Recently</a:t>
            </a:r>
            <a:r>
              <a:rPr lang="en-US" sz="1800" b="0" strike="noStrike" spc="-1" dirty="0">
                <a:solidFill>
                  <a:srgbClr val="000000"/>
                </a:solidFill>
                <a:latin typeface="Arial"/>
              </a:rPr>
              <a:t>, it has also become popular as a commercial identification and marketing tool.</a:t>
            </a:r>
          </a:p>
          <a:p>
            <a:pPr>
              <a:lnSpc>
                <a:spcPct val="100000"/>
              </a:lnSpc>
            </a:pPr>
            <a:endParaRPr lang="en-US" sz="1800" b="0" strike="noStrike" spc="-1" dirty="0">
              <a:solidFill>
                <a:srgbClr val="000000"/>
              </a:solidFill>
              <a:latin typeface="Arial"/>
            </a:endParaRPr>
          </a:p>
          <a:p>
            <a:pPr>
              <a:lnSpc>
                <a:spcPct val="100000"/>
              </a:lnSpc>
            </a:pPr>
            <a:r>
              <a:rPr lang="en-US" sz="1800" b="1" strike="noStrike" spc="-1" dirty="0">
                <a:solidFill>
                  <a:srgbClr val="000000"/>
                </a:solidFill>
                <a:latin typeface="Arial"/>
              </a:rPr>
              <a:t>OpenCV</a:t>
            </a:r>
            <a:r>
              <a:rPr lang="en-US" sz="1800" b="0" strike="noStrike" spc="-1" dirty="0">
                <a:solidFill>
                  <a:srgbClr val="000000"/>
                </a:solidFill>
                <a:latin typeface="Arial"/>
              </a:rPr>
              <a:t> (</a:t>
            </a:r>
            <a:r>
              <a:rPr lang="en-US" sz="1800" b="0" i="1" strike="noStrike" spc="-1" dirty="0">
                <a:solidFill>
                  <a:srgbClr val="000000"/>
                </a:solidFill>
                <a:latin typeface="Arial"/>
              </a:rPr>
              <a:t>Open Source Computer Vision</a:t>
            </a:r>
            <a:r>
              <a:rPr lang="en-US" sz="1800" b="0" strike="noStrike" spc="-1" dirty="0">
                <a:solidFill>
                  <a:srgbClr val="000000"/>
                </a:solidFill>
                <a:latin typeface="Arial"/>
              </a:rPr>
              <a:t>) is a library of programming functions mainly aimed at real-time computer vision  </a:t>
            </a:r>
          </a:p>
          <a:p>
            <a:pPr>
              <a:lnSpc>
                <a:spcPct val="100000"/>
              </a:lnSpc>
            </a:pPr>
            <a:endParaRPr lang="en-US" sz="1800" b="0" strike="noStrike" spc="-1" dirty="0">
              <a:solidFill>
                <a:srgbClr val="000000"/>
              </a:solidFill>
              <a:latin typeface="Arial"/>
            </a:endParaRPr>
          </a:p>
        </p:txBody>
      </p:sp>
      <p:sp>
        <p:nvSpPr>
          <p:cNvPr id="45" name="CustomShape 3"/>
          <p:cNvSpPr/>
          <p:nvPr/>
        </p:nvSpPr>
        <p:spPr>
          <a:xfrm>
            <a:off x="0" y="1218960"/>
            <a:ext cx="10080360" cy="52776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gn="ctr">
              <a:lnSpc>
                <a:spcPct val="100000"/>
              </a:lnSpc>
            </a:pPr>
            <a:r>
              <a:rPr lang="en-IN" sz="2800" b="0" strike="noStrike" spc="-1" dirty="0">
                <a:solidFill>
                  <a:srgbClr val="002060"/>
                </a:solidFill>
                <a:latin typeface="Arial"/>
                <a:ea typeface="DejaVu Sans"/>
              </a:rPr>
              <a:t>INTRODUCTION</a:t>
            </a:r>
            <a:endParaRPr lang="en-IN" sz="2800" b="0" strike="noStrike" spc="-1" dirty="0">
              <a:latin typeface="Arial"/>
            </a:endParaRPr>
          </a:p>
        </p:txBody>
      </p:sp>
      <p:pic>
        <p:nvPicPr>
          <p:cNvPr id="46" name="Picture 2"/>
          <p:cNvPicPr/>
          <p:nvPr/>
        </p:nvPicPr>
        <p:blipFill>
          <a:blip r:embed="rId3"/>
          <a:stretch/>
        </p:blipFill>
        <p:spPr>
          <a:xfrm>
            <a:off x="5216760" y="5262840"/>
            <a:ext cx="1503360" cy="1854360"/>
          </a:xfrm>
          <a:prstGeom prst="rect">
            <a:avLst/>
          </a:prstGeom>
          <a:ln>
            <a:noFill/>
          </a:ln>
        </p:spPr>
      </p:pic>
      <p:pic>
        <p:nvPicPr>
          <p:cNvPr id="47" name="Picture 3"/>
          <p:cNvPicPr/>
          <p:nvPr/>
        </p:nvPicPr>
        <p:blipFill>
          <a:blip r:embed="rId4"/>
          <a:stretch/>
        </p:blipFill>
        <p:spPr>
          <a:xfrm>
            <a:off x="0" y="0"/>
            <a:ext cx="95040" cy="95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5"/>
          <p:cNvPicPr/>
          <p:nvPr/>
        </p:nvPicPr>
        <p:blipFill>
          <a:blip r:embed="rId2"/>
          <a:stretch/>
        </p:blipFill>
        <p:spPr>
          <a:xfrm>
            <a:off x="0" y="0"/>
            <a:ext cx="10080360" cy="7559280"/>
          </a:xfrm>
          <a:prstGeom prst="rect">
            <a:avLst/>
          </a:prstGeom>
          <a:ln>
            <a:noFill/>
          </a:ln>
        </p:spPr>
      </p:pic>
      <p:sp>
        <p:nvSpPr>
          <p:cNvPr id="49"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866C44FE-C489-4F90-8573-7EA29316E15E}" type="slidenum">
              <a:rPr lang="en-IN" sz="2600" b="0" strike="noStrike" spc="-1">
                <a:solidFill>
                  <a:srgbClr val="000000"/>
                </a:solidFill>
                <a:latin typeface="Arial"/>
                <a:ea typeface="DejaVu Sans"/>
              </a:rPr>
              <a:t>3</a:t>
            </a:fld>
            <a:endParaRPr lang="en-IN" sz="2600" b="0" strike="noStrike" spc="-1">
              <a:latin typeface="Times New Roman"/>
            </a:endParaRPr>
          </a:p>
        </p:txBody>
      </p:sp>
      <p:sp>
        <p:nvSpPr>
          <p:cNvPr id="50" name="TextShape 2"/>
          <p:cNvSpPr txBox="1"/>
          <p:nvPr/>
        </p:nvSpPr>
        <p:spPr>
          <a:xfrm>
            <a:off x="504000" y="1751760"/>
            <a:ext cx="9072360" cy="5254560"/>
          </a:xfrm>
          <a:prstGeom prst="rect">
            <a:avLst/>
          </a:prstGeom>
          <a:noFill/>
          <a:ln>
            <a:noFill/>
          </a:ln>
        </p:spPr>
        <p:txBody>
          <a:bodyPr lIns="100800" tIns="50400" rIns="100800" bIns="50400"/>
          <a:lstStyle/>
          <a:p>
            <a:pPr marL="457200" indent="-456840">
              <a:lnSpc>
                <a:spcPct val="100000"/>
              </a:lnSpc>
              <a:buClr>
                <a:srgbClr val="000000"/>
              </a:buClr>
              <a:buFont typeface="Arial"/>
              <a:buAutoNum type="arabicPeriod"/>
            </a:pPr>
            <a:r>
              <a:rPr lang="en-US" sz="1600" b="1" strike="noStrike" spc="-1">
                <a:solidFill>
                  <a:srgbClr val="000000"/>
                </a:solidFill>
                <a:latin typeface="Times New Roman"/>
              </a:rPr>
              <a:t>START</a:t>
            </a:r>
            <a:endParaRPr lang="en-US" sz="1600" b="0" strike="noStrike" spc="-1">
              <a:solidFill>
                <a:srgbClr val="000000"/>
              </a:solidFill>
              <a:latin typeface="Arial"/>
            </a:endParaRPr>
          </a:p>
          <a:p>
            <a:pPr marL="457200" indent="-456840">
              <a:lnSpc>
                <a:spcPct val="100000"/>
              </a:lnSpc>
              <a:buClr>
                <a:srgbClr val="000000"/>
              </a:buClr>
              <a:buFont typeface="Arial"/>
              <a:buAutoNum type="arabicPeriod"/>
            </a:pPr>
            <a:r>
              <a:rPr lang="en-US" sz="1600" b="0" strike="noStrike" spc="-1">
                <a:solidFill>
                  <a:srgbClr val="000000"/>
                </a:solidFill>
                <a:latin typeface="Times New Roman"/>
              </a:rPr>
              <a:t>Create csv file(using a python script)</a:t>
            </a:r>
            <a:endParaRPr lang="en-US" sz="1600" b="0" strike="noStrike" spc="-1">
              <a:solidFill>
                <a:srgbClr val="000000"/>
              </a:solidFill>
              <a:latin typeface="Arial"/>
            </a:endParaRPr>
          </a:p>
          <a:p>
            <a:pPr marL="457200" indent="-456840">
              <a:lnSpc>
                <a:spcPct val="100000"/>
              </a:lnSpc>
              <a:buClr>
                <a:srgbClr val="000000"/>
              </a:buClr>
              <a:buFont typeface="Arial"/>
              <a:buAutoNum type="arabicPeriod"/>
            </a:pPr>
            <a:r>
              <a:rPr lang="en-US" sz="1600" b="0" strike="noStrike" spc="-1">
                <a:solidFill>
                  <a:srgbClr val="000000"/>
                </a:solidFill>
                <a:latin typeface="Times New Roman"/>
              </a:rPr>
              <a:t>Display menu</a:t>
            </a:r>
            <a:endParaRPr lang="en-US" sz="1600" b="0" strike="noStrike" spc="-1">
              <a:solidFill>
                <a:srgbClr val="000000"/>
              </a:solidFill>
              <a:latin typeface="Arial"/>
            </a:endParaRPr>
          </a:p>
          <a:p>
            <a:pPr marL="457200" indent="-456840">
              <a:lnSpc>
                <a:spcPct val="100000"/>
              </a:lnSpc>
              <a:buClr>
                <a:srgbClr val="000000"/>
              </a:buClr>
              <a:buFont typeface="Arial"/>
              <a:buAutoNum type="arabicPeriod"/>
            </a:pPr>
            <a:r>
              <a:rPr lang="en-US" sz="1600" b="0" strike="noStrike" spc="-1">
                <a:solidFill>
                  <a:srgbClr val="000000"/>
                </a:solidFill>
                <a:latin typeface="Times New Roman"/>
              </a:rPr>
              <a:t>Input choice</a:t>
            </a:r>
            <a:endParaRPr lang="en-US" sz="1600" b="0" strike="noStrike" spc="-1">
              <a:solidFill>
                <a:srgbClr val="000000"/>
              </a:solidFill>
              <a:latin typeface="Arial"/>
            </a:endParaRPr>
          </a:p>
          <a:p>
            <a:pPr marL="457200" indent="-456840">
              <a:lnSpc>
                <a:spcPct val="100000"/>
              </a:lnSpc>
              <a:buClr>
                <a:srgbClr val="000000"/>
              </a:buClr>
              <a:buFont typeface="Arial"/>
              <a:buAutoNum type="arabicPeriod"/>
            </a:pPr>
            <a:r>
              <a:rPr lang="en-US" sz="1600" b="0" strike="noStrike" spc="-1">
                <a:solidFill>
                  <a:srgbClr val="000000"/>
                </a:solidFill>
                <a:latin typeface="Times New Roman"/>
              </a:rPr>
              <a:t>If choice==1</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open camera window for detection</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display name if the face is recognized</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If choice==2</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open camera window for detection</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input face data by pressing spacebar</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If choice==3</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read csv file</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train recognizer with saved images</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If choice==4</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display about</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If choice==5</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display how to</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If choice==6</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	exit</a:t>
            </a:r>
            <a:endParaRPr lang="en-US" sz="1600" b="0" strike="noStrike" spc="-1">
              <a:solidFill>
                <a:srgbClr val="000000"/>
              </a:solidFill>
              <a:latin typeface="Arial"/>
            </a:endParaRPr>
          </a:p>
          <a:p>
            <a:pPr>
              <a:lnSpc>
                <a:spcPct val="100000"/>
              </a:lnSpc>
            </a:pPr>
            <a:r>
              <a:rPr lang="en-US" sz="1600" b="0" strike="noStrike" spc="-1">
                <a:solidFill>
                  <a:srgbClr val="000000"/>
                </a:solidFill>
                <a:latin typeface="Times New Roman"/>
              </a:rPr>
              <a:t>6.        </a:t>
            </a:r>
            <a:r>
              <a:rPr lang="en-US" sz="1600" b="1" strike="noStrike" spc="-1">
                <a:solidFill>
                  <a:srgbClr val="000000"/>
                </a:solidFill>
                <a:latin typeface="Times New Roman"/>
              </a:rPr>
              <a:t>STOP</a:t>
            </a:r>
            <a:endParaRPr lang="en-US" sz="1600" b="0" strike="noStrike" spc="-1">
              <a:solidFill>
                <a:srgbClr val="000000"/>
              </a:solidFill>
              <a:latin typeface="Arial"/>
            </a:endParaRPr>
          </a:p>
          <a:p>
            <a:pPr>
              <a:lnSpc>
                <a:spcPct val="100000"/>
              </a:lnSpc>
            </a:pPr>
            <a:endParaRPr lang="en-US" sz="1600" b="0" strike="noStrike" spc="-1">
              <a:solidFill>
                <a:srgbClr val="000000"/>
              </a:solidFill>
              <a:latin typeface="Arial"/>
            </a:endParaRPr>
          </a:p>
          <a:p>
            <a:pPr>
              <a:lnSpc>
                <a:spcPct val="100000"/>
              </a:lnSpc>
            </a:pPr>
            <a:endParaRPr lang="en-US" sz="1600" b="0" strike="noStrike" spc="-1">
              <a:solidFill>
                <a:srgbClr val="000000"/>
              </a:solidFill>
              <a:latin typeface="Arial"/>
            </a:endParaRPr>
          </a:p>
        </p:txBody>
      </p:sp>
      <p:sp>
        <p:nvSpPr>
          <p:cNvPr id="51" name="CustomShape 3"/>
          <p:cNvSpPr/>
          <p:nvPr/>
        </p:nvSpPr>
        <p:spPr>
          <a:xfrm>
            <a:off x="0" y="1218960"/>
            <a:ext cx="10080360" cy="52776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gn="ctr">
              <a:lnSpc>
                <a:spcPct val="100000"/>
              </a:lnSpc>
            </a:pPr>
            <a:r>
              <a:rPr lang="en-IN" sz="2800" b="0" strike="noStrike" spc="-1">
                <a:solidFill>
                  <a:srgbClr val="002060"/>
                </a:solidFill>
                <a:latin typeface="Arial"/>
                <a:ea typeface="DejaVu Sans"/>
              </a:rPr>
              <a:t>ALGORITHM</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
          <p:cNvPicPr/>
          <p:nvPr/>
        </p:nvPicPr>
        <p:blipFill>
          <a:blip r:embed="rId2"/>
          <a:stretch/>
        </p:blipFill>
        <p:spPr>
          <a:xfrm>
            <a:off x="33840" y="-16560"/>
            <a:ext cx="10080360" cy="7559280"/>
          </a:xfrm>
          <a:prstGeom prst="rect">
            <a:avLst/>
          </a:prstGeom>
          <a:ln>
            <a:noFill/>
          </a:ln>
        </p:spPr>
      </p:pic>
      <p:sp>
        <p:nvSpPr>
          <p:cNvPr id="53"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7E2B8518-B297-454A-B9A0-BB4F203FB972}" type="slidenum">
              <a:rPr lang="en-IN" sz="2600" b="0" strike="noStrike" spc="-1">
                <a:solidFill>
                  <a:srgbClr val="000000"/>
                </a:solidFill>
                <a:latin typeface="Arial"/>
                <a:ea typeface="DejaVu Sans"/>
              </a:rPr>
              <a:t>4</a:t>
            </a:fld>
            <a:endParaRPr lang="en-IN" sz="2600" b="0" strike="noStrike" spc="-1">
              <a:latin typeface="Times New Roman"/>
            </a:endParaRPr>
          </a:p>
        </p:txBody>
      </p:sp>
      <p:sp>
        <p:nvSpPr>
          <p:cNvPr id="54" name="CustomShape 2"/>
          <p:cNvSpPr/>
          <p:nvPr/>
        </p:nvSpPr>
        <p:spPr>
          <a:xfrm>
            <a:off x="0" y="1218960"/>
            <a:ext cx="10080360" cy="52776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gn="ctr">
              <a:lnSpc>
                <a:spcPct val="100000"/>
              </a:lnSpc>
            </a:pPr>
            <a:r>
              <a:rPr lang="en-IN" sz="2800" b="0" strike="noStrike" spc="-1">
                <a:solidFill>
                  <a:srgbClr val="002060"/>
                </a:solidFill>
                <a:latin typeface="Arial"/>
                <a:ea typeface="DejaVu Sans"/>
              </a:rPr>
              <a:t>FLOWCHART</a:t>
            </a:r>
            <a:endParaRPr lang="en-IN" sz="2800" b="0" strike="noStrike" spc="-1">
              <a:latin typeface="Arial"/>
            </a:endParaRPr>
          </a:p>
        </p:txBody>
      </p:sp>
      <p:sp>
        <p:nvSpPr>
          <p:cNvPr id="55" name="CustomShape 3"/>
          <p:cNvSpPr/>
          <p:nvPr/>
        </p:nvSpPr>
        <p:spPr>
          <a:xfrm>
            <a:off x="485640" y="1766520"/>
            <a:ext cx="2160000" cy="575640"/>
          </a:xfrm>
          <a:prstGeom prst="flowChartTerminator">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56" name="CustomShape 4"/>
          <p:cNvSpPr/>
          <p:nvPr/>
        </p:nvSpPr>
        <p:spPr>
          <a:xfrm>
            <a:off x="3924360" y="6052680"/>
            <a:ext cx="2160000" cy="575640"/>
          </a:xfrm>
          <a:prstGeom prst="flowChartTerminator">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57" name="CustomShape 5"/>
          <p:cNvSpPr/>
          <p:nvPr/>
        </p:nvSpPr>
        <p:spPr>
          <a:xfrm>
            <a:off x="701640" y="2680920"/>
            <a:ext cx="1728000" cy="612360"/>
          </a:xfrm>
          <a:prstGeom prst="flowChartProcess">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58" name="CustomShape 6"/>
          <p:cNvSpPr/>
          <p:nvPr/>
        </p:nvSpPr>
        <p:spPr>
          <a:xfrm flipV="1">
            <a:off x="5781960" y="4066560"/>
            <a:ext cx="2498400" cy="14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63" name="CustomShape 11"/>
          <p:cNvSpPr/>
          <p:nvPr/>
        </p:nvSpPr>
        <p:spPr>
          <a:xfrm flipV="1">
            <a:off x="5783397" y="3013438"/>
            <a:ext cx="1904400" cy="10850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64" name="CustomShape 12"/>
          <p:cNvSpPr/>
          <p:nvPr/>
        </p:nvSpPr>
        <p:spPr>
          <a:xfrm flipV="1">
            <a:off x="5769720" y="3504621"/>
            <a:ext cx="2498400" cy="5774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65" name="CustomShape 13"/>
          <p:cNvSpPr/>
          <p:nvPr/>
        </p:nvSpPr>
        <p:spPr>
          <a:xfrm>
            <a:off x="5781960" y="4069800"/>
            <a:ext cx="2498400" cy="5738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66" name="CustomShape 14"/>
          <p:cNvSpPr/>
          <p:nvPr/>
        </p:nvSpPr>
        <p:spPr>
          <a:xfrm>
            <a:off x="5781960" y="4069800"/>
            <a:ext cx="1778400" cy="8618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67" name="CustomShape 15"/>
          <p:cNvSpPr/>
          <p:nvPr/>
        </p:nvSpPr>
        <p:spPr>
          <a:xfrm flipH="1">
            <a:off x="5003640" y="4069800"/>
            <a:ext cx="777240" cy="19825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68" name="CustomShape 16"/>
          <p:cNvSpPr/>
          <p:nvPr/>
        </p:nvSpPr>
        <p:spPr>
          <a:xfrm rot="20030400">
            <a:off x="6155280" y="3201120"/>
            <a:ext cx="16124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200" b="0" strike="noStrike" spc="-1">
                <a:solidFill>
                  <a:srgbClr val="000000"/>
                </a:solidFill>
                <a:latin typeface="Arial"/>
                <a:ea typeface="DejaVu Sans"/>
              </a:rPr>
              <a:t>If choice==1</a:t>
            </a:r>
            <a:endParaRPr lang="en-IN" sz="1200" b="0" strike="noStrike" spc="-1">
              <a:latin typeface="Arial"/>
            </a:endParaRPr>
          </a:p>
        </p:txBody>
      </p:sp>
      <p:sp>
        <p:nvSpPr>
          <p:cNvPr id="69" name="CustomShape 17"/>
          <p:cNvSpPr/>
          <p:nvPr/>
        </p:nvSpPr>
        <p:spPr>
          <a:xfrm rot="20695800">
            <a:off x="6847200" y="3385800"/>
            <a:ext cx="16124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200" b="0" strike="noStrike" spc="-1" dirty="0">
                <a:solidFill>
                  <a:srgbClr val="000000"/>
                </a:solidFill>
                <a:latin typeface="Arial"/>
                <a:ea typeface="DejaVu Sans"/>
              </a:rPr>
              <a:t>If choice==2</a:t>
            </a:r>
            <a:endParaRPr lang="en-IN" sz="1200" b="0" strike="noStrike" spc="-1" dirty="0">
              <a:latin typeface="Arial"/>
            </a:endParaRPr>
          </a:p>
        </p:txBody>
      </p:sp>
      <p:sp>
        <p:nvSpPr>
          <p:cNvPr id="70" name="CustomShape 18"/>
          <p:cNvSpPr/>
          <p:nvPr/>
        </p:nvSpPr>
        <p:spPr>
          <a:xfrm>
            <a:off x="7113960" y="3831840"/>
            <a:ext cx="16124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200" b="0" strike="noStrike" spc="-1">
                <a:solidFill>
                  <a:srgbClr val="000000"/>
                </a:solidFill>
                <a:latin typeface="Arial"/>
                <a:ea typeface="DejaVu Sans"/>
              </a:rPr>
              <a:t>If choice==3</a:t>
            </a:r>
            <a:endParaRPr lang="en-IN" sz="1200" b="0" strike="noStrike" spc="-1">
              <a:latin typeface="Arial"/>
            </a:endParaRPr>
          </a:p>
        </p:txBody>
      </p:sp>
      <p:sp>
        <p:nvSpPr>
          <p:cNvPr id="71" name="CustomShape 19"/>
          <p:cNvSpPr/>
          <p:nvPr/>
        </p:nvSpPr>
        <p:spPr>
          <a:xfrm rot="909000">
            <a:off x="6751080" y="4432320"/>
            <a:ext cx="16124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200" b="0" strike="noStrike" spc="-1">
                <a:solidFill>
                  <a:srgbClr val="000000"/>
                </a:solidFill>
                <a:latin typeface="Arial"/>
                <a:ea typeface="DejaVu Sans"/>
              </a:rPr>
              <a:t>If choice==4</a:t>
            </a:r>
            <a:endParaRPr lang="en-IN" sz="1200" b="0" strike="noStrike" spc="-1">
              <a:latin typeface="Arial"/>
            </a:endParaRPr>
          </a:p>
        </p:txBody>
      </p:sp>
      <p:sp>
        <p:nvSpPr>
          <p:cNvPr id="72" name="CustomShape 20"/>
          <p:cNvSpPr/>
          <p:nvPr/>
        </p:nvSpPr>
        <p:spPr>
          <a:xfrm rot="1624800">
            <a:off x="6166800" y="4634280"/>
            <a:ext cx="16124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200" b="0" strike="noStrike" spc="-1">
                <a:solidFill>
                  <a:srgbClr val="000000"/>
                </a:solidFill>
                <a:latin typeface="Arial"/>
                <a:ea typeface="DejaVu Sans"/>
              </a:rPr>
              <a:t>If choice==5</a:t>
            </a:r>
            <a:endParaRPr lang="en-IN" sz="1200" b="0" strike="noStrike" spc="-1">
              <a:latin typeface="Arial"/>
            </a:endParaRPr>
          </a:p>
        </p:txBody>
      </p:sp>
      <p:sp>
        <p:nvSpPr>
          <p:cNvPr id="73" name="CustomShape 21"/>
          <p:cNvSpPr/>
          <p:nvPr/>
        </p:nvSpPr>
        <p:spPr>
          <a:xfrm>
            <a:off x="8328960" y="3116160"/>
            <a:ext cx="1728000" cy="612360"/>
          </a:xfrm>
          <a:prstGeom prst="flowChartProcess">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74" name="CustomShape 22"/>
          <p:cNvSpPr/>
          <p:nvPr/>
        </p:nvSpPr>
        <p:spPr>
          <a:xfrm>
            <a:off x="8304480" y="3836880"/>
            <a:ext cx="1809360" cy="612360"/>
          </a:xfrm>
          <a:prstGeom prst="flowChartProcess">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75" name="CustomShape 23"/>
          <p:cNvSpPr/>
          <p:nvPr/>
        </p:nvSpPr>
        <p:spPr>
          <a:xfrm>
            <a:off x="6690600" y="2316240"/>
            <a:ext cx="1728000" cy="612360"/>
          </a:xfrm>
          <a:prstGeom prst="flowChartProcess">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76" name="CustomShape 24"/>
          <p:cNvSpPr/>
          <p:nvPr/>
        </p:nvSpPr>
        <p:spPr>
          <a:xfrm>
            <a:off x="6674400" y="2447280"/>
            <a:ext cx="1744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Face rec </a:t>
            </a:r>
            <a:endParaRPr lang="en-IN" sz="1800" b="0" strike="noStrike" spc="-1">
              <a:latin typeface="Arial"/>
            </a:endParaRPr>
          </a:p>
        </p:txBody>
      </p:sp>
      <p:sp>
        <p:nvSpPr>
          <p:cNvPr id="77" name="CustomShape 25"/>
          <p:cNvSpPr/>
          <p:nvPr/>
        </p:nvSpPr>
        <p:spPr>
          <a:xfrm>
            <a:off x="8326440" y="3251160"/>
            <a:ext cx="1776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Face data input</a:t>
            </a:r>
            <a:endParaRPr lang="en-IN" sz="1800" b="0" strike="noStrike" spc="-1">
              <a:latin typeface="Arial"/>
            </a:endParaRPr>
          </a:p>
        </p:txBody>
      </p:sp>
      <p:sp>
        <p:nvSpPr>
          <p:cNvPr id="78" name="CustomShape 26"/>
          <p:cNvSpPr/>
          <p:nvPr/>
        </p:nvSpPr>
        <p:spPr>
          <a:xfrm>
            <a:off x="8264160" y="3932280"/>
            <a:ext cx="19573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Train Recognizer</a:t>
            </a:r>
            <a:endParaRPr lang="en-IN" sz="1800" b="0" strike="noStrike" spc="-1">
              <a:latin typeface="Arial"/>
            </a:endParaRPr>
          </a:p>
        </p:txBody>
      </p:sp>
      <p:sp>
        <p:nvSpPr>
          <p:cNvPr id="79" name="CustomShape 27"/>
          <p:cNvSpPr/>
          <p:nvPr/>
        </p:nvSpPr>
        <p:spPr>
          <a:xfrm>
            <a:off x="8033040" y="4567320"/>
            <a:ext cx="1944000" cy="612360"/>
          </a:xfrm>
          <a:prstGeom prst="flowChartInputOutpu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80" name="CustomShape 28"/>
          <p:cNvSpPr/>
          <p:nvPr/>
        </p:nvSpPr>
        <p:spPr>
          <a:xfrm>
            <a:off x="5968080" y="4988160"/>
            <a:ext cx="1944000" cy="612360"/>
          </a:xfrm>
          <a:prstGeom prst="flowChartInputOutpu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81" name="CustomShape 29"/>
          <p:cNvSpPr/>
          <p:nvPr/>
        </p:nvSpPr>
        <p:spPr>
          <a:xfrm>
            <a:off x="8337960" y="4659120"/>
            <a:ext cx="1776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Disp about</a:t>
            </a:r>
            <a:endParaRPr lang="en-IN" sz="1800" b="0" strike="noStrike" spc="-1">
              <a:latin typeface="Arial"/>
            </a:endParaRPr>
          </a:p>
        </p:txBody>
      </p:sp>
      <p:sp>
        <p:nvSpPr>
          <p:cNvPr id="82" name="CustomShape 30"/>
          <p:cNvSpPr/>
          <p:nvPr/>
        </p:nvSpPr>
        <p:spPr>
          <a:xfrm>
            <a:off x="6240600" y="5059080"/>
            <a:ext cx="1776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Disp how to</a:t>
            </a:r>
            <a:endParaRPr lang="en-IN" sz="1800" b="0" strike="noStrike" spc="-1">
              <a:latin typeface="Arial"/>
            </a:endParaRPr>
          </a:p>
        </p:txBody>
      </p:sp>
      <p:sp>
        <p:nvSpPr>
          <p:cNvPr id="83" name="CustomShape 31"/>
          <p:cNvSpPr/>
          <p:nvPr/>
        </p:nvSpPr>
        <p:spPr>
          <a:xfrm rot="17464800">
            <a:off x="4441680" y="4845240"/>
            <a:ext cx="161244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200" b="0" strike="noStrike" spc="-1">
                <a:solidFill>
                  <a:srgbClr val="000000"/>
                </a:solidFill>
                <a:latin typeface="Arial"/>
                <a:ea typeface="DejaVu Sans"/>
              </a:rPr>
              <a:t>If choice==6</a:t>
            </a:r>
            <a:endParaRPr lang="en-IN" sz="1200" b="0" strike="noStrike" spc="-1">
              <a:latin typeface="Arial"/>
            </a:endParaRPr>
          </a:p>
        </p:txBody>
      </p:sp>
      <p:sp>
        <p:nvSpPr>
          <p:cNvPr id="84" name="CustomShape 32"/>
          <p:cNvSpPr/>
          <p:nvPr/>
        </p:nvSpPr>
        <p:spPr>
          <a:xfrm>
            <a:off x="3924360" y="6125040"/>
            <a:ext cx="2097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Arial"/>
                <a:ea typeface="DejaVu Sans"/>
              </a:rPr>
              <a:t>STOP</a:t>
            </a:r>
            <a:endParaRPr lang="en-IN" sz="1800" b="0" strike="noStrike" spc="-1">
              <a:latin typeface="Arial"/>
            </a:endParaRPr>
          </a:p>
        </p:txBody>
      </p:sp>
      <p:sp>
        <p:nvSpPr>
          <p:cNvPr id="85" name="CustomShape 33"/>
          <p:cNvSpPr/>
          <p:nvPr/>
        </p:nvSpPr>
        <p:spPr>
          <a:xfrm>
            <a:off x="431640" y="1849320"/>
            <a:ext cx="216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Arial"/>
                <a:ea typeface="DejaVu Sans"/>
              </a:rPr>
              <a:t>START</a:t>
            </a:r>
            <a:endParaRPr lang="en-IN" sz="1800" b="0" strike="noStrike" spc="-1">
              <a:latin typeface="Arial"/>
            </a:endParaRPr>
          </a:p>
        </p:txBody>
      </p:sp>
      <p:sp>
        <p:nvSpPr>
          <p:cNvPr id="86" name="CustomShape 34"/>
          <p:cNvSpPr/>
          <p:nvPr/>
        </p:nvSpPr>
        <p:spPr>
          <a:xfrm>
            <a:off x="4409640" y="3840120"/>
            <a:ext cx="1744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 If choice</a:t>
            </a:r>
            <a:endParaRPr lang="en-IN" sz="1800" b="0" strike="noStrike" spc="-1">
              <a:latin typeface="Arial"/>
            </a:endParaRPr>
          </a:p>
        </p:txBody>
      </p:sp>
      <p:sp>
        <p:nvSpPr>
          <p:cNvPr id="87" name="CustomShape 35"/>
          <p:cNvSpPr/>
          <p:nvPr/>
        </p:nvSpPr>
        <p:spPr>
          <a:xfrm>
            <a:off x="852480" y="2680920"/>
            <a:ext cx="17442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Load models</a:t>
            </a:r>
            <a:endParaRPr lang="en-IN" sz="1800" b="0" strike="noStrike" spc="-1">
              <a:latin typeface="Arial"/>
            </a:endParaRPr>
          </a:p>
          <a:p>
            <a:pPr>
              <a:lnSpc>
                <a:spcPct val="100000"/>
              </a:lnSpc>
            </a:pPr>
            <a:r>
              <a:rPr lang="en-IN" sz="1800" b="0" strike="noStrike" spc="-1">
                <a:solidFill>
                  <a:srgbClr val="000000"/>
                </a:solidFill>
                <a:latin typeface="Arial"/>
                <a:ea typeface="DejaVu Sans"/>
              </a:rPr>
              <a:t>Create csv </a:t>
            </a:r>
            <a:endParaRPr lang="en-IN" sz="1800" b="0" strike="noStrike" spc="-1">
              <a:latin typeface="Arial"/>
            </a:endParaRPr>
          </a:p>
        </p:txBody>
      </p:sp>
      <p:sp>
        <p:nvSpPr>
          <p:cNvPr id="88" name="CustomShape 36"/>
          <p:cNvSpPr/>
          <p:nvPr/>
        </p:nvSpPr>
        <p:spPr>
          <a:xfrm>
            <a:off x="4262760" y="3607920"/>
            <a:ext cx="1482840" cy="914040"/>
          </a:xfrm>
          <a:prstGeom prst="diamond">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89" name="CustomShape 37"/>
          <p:cNvSpPr/>
          <p:nvPr/>
        </p:nvSpPr>
        <p:spPr>
          <a:xfrm>
            <a:off x="3261600" y="4348080"/>
            <a:ext cx="174420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400" b="0" strike="noStrike" spc="-1" dirty="0">
              <a:latin typeface="Arial"/>
            </a:endParaRPr>
          </a:p>
        </p:txBody>
      </p:sp>
      <p:sp>
        <p:nvSpPr>
          <p:cNvPr id="90" name="CustomShape 38"/>
          <p:cNvSpPr/>
          <p:nvPr/>
        </p:nvSpPr>
        <p:spPr>
          <a:xfrm>
            <a:off x="3924360" y="2118240"/>
            <a:ext cx="1944000" cy="612360"/>
          </a:xfrm>
          <a:prstGeom prst="flowChartInputOutpu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91" name="CustomShape 39"/>
          <p:cNvSpPr/>
          <p:nvPr/>
        </p:nvSpPr>
        <p:spPr>
          <a:xfrm>
            <a:off x="4253760" y="2229120"/>
            <a:ext cx="1744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Disp menu </a:t>
            </a:r>
            <a:endParaRPr lang="en-IN" sz="1800" b="0" strike="noStrike" spc="-1">
              <a:latin typeface="Arial"/>
            </a:endParaRPr>
          </a:p>
        </p:txBody>
      </p:sp>
      <p:sp>
        <p:nvSpPr>
          <p:cNvPr id="92" name="CustomShape 40"/>
          <p:cNvSpPr/>
          <p:nvPr/>
        </p:nvSpPr>
        <p:spPr>
          <a:xfrm>
            <a:off x="4830840" y="2730960"/>
            <a:ext cx="173160" cy="87660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93" name="CustomShape 41"/>
          <p:cNvSpPr/>
          <p:nvPr/>
        </p:nvSpPr>
        <p:spPr>
          <a:xfrm>
            <a:off x="1565640" y="2342520"/>
            <a:ext cx="360" cy="33804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94" name="CustomShape 42"/>
          <p:cNvSpPr/>
          <p:nvPr/>
        </p:nvSpPr>
        <p:spPr>
          <a:xfrm flipV="1">
            <a:off x="2494080" y="2716730"/>
            <a:ext cx="1396080" cy="315739"/>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5"/>
          <p:cNvPicPr/>
          <p:nvPr/>
        </p:nvPicPr>
        <p:blipFill>
          <a:blip r:embed="rId2"/>
          <a:stretch/>
        </p:blipFill>
        <p:spPr>
          <a:xfrm>
            <a:off x="0" y="0"/>
            <a:ext cx="10080360" cy="7559280"/>
          </a:xfrm>
          <a:prstGeom prst="rect">
            <a:avLst/>
          </a:prstGeom>
          <a:ln>
            <a:noFill/>
          </a:ln>
        </p:spPr>
      </p:pic>
      <p:sp>
        <p:nvSpPr>
          <p:cNvPr id="96"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42636CCE-D918-4538-93BC-7069C9D2F98D}" type="slidenum">
              <a:rPr lang="en-IN" sz="2600" b="0" strike="noStrike" spc="-1">
                <a:solidFill>
                  <a:srgbClr val="000000"/>
                </a:solidFill>
                <a:latin typeface="Arial"/>
                <a:ea typeface="DejaVu Sans"/>
              </a:rPr>
              <a:t>5</a:t>
            </a:fld>
            <a:endParaRPr lang="en-IN" sz="2600" b="0" strike="noStrike" spc="-1">
              <a:latin typeface="Times New Roman"/>
            </a:endParaRPr>
          </a:p>
        </p:txBody>
      </p:sp>
      <p:sp>
        <p:nvSpPr>
          <p:cNvPr id="97" name="TextShape 2"/>
          <p:cNvSpPr txBox="1"/>
          <p:nvPr/>
        </p:nvSpPr>
        <p:spPr>
          <a:xfrm>
            <a:off x="504000" y="2112840"/>
            <a:ext cx="9072360" cy="4476240"/>
          </a:xfrm>
          <a:prstGeom prst="rect">
            <a:avLst/>
          </a:prstGeom>
          <a:noFill/>
          <a:ln>
            <a:noFill/>
          </a:ln>
        </p:spPr>
        <p:txBody>
          <a:bodyPr lIns="100800" tIns="50400" rIns="100800" bIns="50400"/>
          <a:lstStyle/>
          <a:p>
            <a:pPr>
              <a:lnSpc>
                <a:spcPct val="100000"/>
              </a:lnSpc>
            </a:pPr>
            <a:r>
              <a:rPr lang="en-US" sz="2400" b="0" strike="noStrike" spc="-1">
                <a:solidFill>
                  <a:srgbClr val="000000"/>
                </a:solidFill>
                <a:latin typeface="Arial"/>
              </a:rPr>
              <a:t>LIST OF MODULES :-</a:t>
            </a:r>
          </a:p>
          <a:p>
            <a:pPr>
              <a:lnSpc>
                <a:spcPct val="100000"/>
              </a:lnSpc>
            </a:pPr>
            <a:endParaRPr lang="en-US" sz="2400" b="0" strike="noStrike" spc="-1">
              <a:solidFill>
                <a:srgbClr val="000000"/>
              </a:solidFill>
              <a:latin typeface="Arial"/>
            </a:endParaRPr>
          </a:p>
          <a:p>
            <a:pPr marL="343080" indent="-342720">
              <a:lnSpc>
                <a:spcPct val="150000"/>
              </a:lnSpc>
              <a:buClr>
                <a:srgbClr val="000000"/>
              </a:buClr>
              <a:buFont typeface="Arial"/>
              <a:buChar char="•"/>
            </a:pPr>
            <a:r>
              <a:rPr lang="en-US" sz="1800" b="0" strike="noStrike" spc="-1">
                <a:solidFill>
                  <a:srgbClr val="000000"/>
                </a:solidFill>
                <a:latin typeface="Arial"/>
              </a:rPr>
              <a:t>Mat detectAndDisplay(Mat, vector&lt;string&gt;&amp;);</a:t>
            </a:r>
          </a:p>
          <a:p>
            <a:pPr marL="343080" indent="-342720">
              <a:lnSpc>
                <a:spcPct val="150000"/>
              </a:lnSpc>
              <a:buClr>
                <a:srgbClr val="000000"/>
              </a:buClr>
              <a:buFont typeface="Arial"/>
              <a:buChar char="•"/>
            </a:pPr>
            <a:r>
              <a:rPr lang="en-US" sz="1800" b="0" strike="noStrike" spc="-1">
                <a:solidFill>
                  <a:srgbClr val="000000"/>
                </a:solidFill>
                <a:latin typeface="Arial"/>
              </a:rPr>
              <a:t>Mat detectAndsave(Mat, string);</a:t>
            </a:r>
          </a:p>
          <a:p>
            <a:pPr marL="343080" indent="-342720">
              <a:lnSpc>
                <a:spcPct val="150000"/>
              </a:lnSpc>
              <a:buClr>
                <a:srgbClr val="000000"/>
              </a:buClr>
              <a:buFont typeface="Arial"/>
              <a:buChar char="•"/>
            </a:pPr>
            <a:r>
              <a:rPr lang="en-US" sz="1800" b="0" strike="noStrike" spc="-1">
                <a:solidFill>
                  <a:srgbClr val="000000"/>
                </a:solidFill>
                <a:latin typeface="Arial"/>
              </a:rPr>
              <a:t>bool dirExists(string);</a:t>
            </a:r>
          </a:p>
          <a:p>
            <a:pPr marL="343080" indent="-342720">
              <a:lnSpc>
                <a:spcPct val="150000"/>
              </a:lnSpc>
              <a:buClr>
                <a:srgbClr val="000000"/>
              </a:buClr>
              <a:buFont typeface="Arial"/>
              <a:buChar char="•"/>
            </a:pPr>
            <a:r>
              <a:rPr lang="en-US" sz="1800" b="0" strike="noStrike" spc="-1">
                <a:solidFill>
                  <a:srgbClr val="000000"/>
                </a:solidFill>
                <a:latin typeface="Arial"/>
              </a:rPr>
              <a:t>static void csv(const string&amp; , vector&lt;Mat&gt;&amp; , vector&lt;int&gt;&amp;);</a:t>
            </a:r>
          </a:p>
          <a:p>
            <a:pPr marL="343080" indent="-342720">
              <a:lnSpc>
                <a:spcPct val="150000"/>
              </a:lnSpc>
              <a:buClr>
                <a:srgbClr val="000000"/>
              </a:buClr>
              <a:buFont typeface="Arial"/>
              <a:buChar char="•"/>
            </a:pPr>
            <a:r>
              <a:rPr lang="en-US" sz="1800" b="0" strike="noStrike" spc="-1">
                <a:solidFill>
                  <a:srgbClr val="000000"/>
                </a:solidFill>
                <a:latin typeface="Arial"/>
              </a:rPr>
              <a:t>serialPort.cpp</a:t>
            </a:r>
          </a:p>
          <a:p>
            <a:pPr marL="343080" indent="-342720">
              <a:lnSpc>
                <a:spcPct val="150000"/>
              </a:lnSpc>
              <a:buClr>
                <a:srgbClr val="000000"/>
              </a:buClr>
              <a:buFont typeface="Arial"/>
              <a:buChar char="•"/>
            </a:pPr>
            <a:r>
              <a:rPr lang="en-US" sz="1800" b="0" strike="noStrike" spc="-1">
                <a:solidFill>
                  <a:srgbClr val="000000"/>
                </a:solidFill>
                <a:latin typeface="Arial"/>
              </a:rPr>
              <a:t>void display(); //about</a:t>
            </a:r>
          </a:p>
          <a:p>
            <a:pPr marL="343080" indent="-342720">
              <a:lnSpc>
                <a:spcPct val="150000"/>
              </a:lnSpc>
              <a:buClr>
                <a:srgbClr val="000000"/>
              </a:buClr>
              <a:buFont typeface="Arial"/>
              <a:buChar char="•"/>
            </a:pPr>
            <a:r>
              <a:rPr lang="en-US" sz="1800" b="0" strike="noStrike" spc="-1">
                <a:solidFill>
                  <a:srgbClr val="000000"/>
                </a:solidFill>
                <a:latin typeface="Arial"/>
              </a:rPr>
              <a:t>void display2();  // how to</a:t>
            </a:r>
          </a:p>
          <a:p>
            <a:pPr marL="343080" indent="-342720">
              <a:lnSpc>
                <a:spcPct val="150000"/>
              </a:lnSpc>
              <a:buClr>
                <a:srgbClr val="000000"/>
              </a:buClr>
              <a:buFont typeface="Arial"/>
              <a:buChar char="•"/>
            </a:pPr>
            <a:r>
              <a:rPr lang="en-US" sz="1800" b="0" strike="noStrike" spc="-1">
                <a:solidFill>
                  <a:srgbClr val="000000"/>
                </a:solidFill>
                <a:latin typeface="Arial"/>
              </a:rPr>
              <a:t>void display3();  // error message</a:t>
            </a:r>
          </a:p>
          <a:p>
            <a:pPr marL="343080" indent="-342720">
              <a:lnSpc>
                <a:spcPct val="150000"/>
              </a:lnSpc>
              <a:buClr>
                <a:srgbClr val="000000"/>
              </a:buClr>
              <a:buFont typeface="Arial"/>
              <a:buChar char="•"/>
            </a:pPr>
            <a:r>
              <a:rPr lang="en-US" sz="1800" b="0" strike="noStrike" spc="-1">
                <a:solidFill>
                  <a:srgbClr val="000000"/>
                </a:solidFill>
                <a:latin typeface="Arial"/>
              </a:rPr>
              <a:t>void display4();  // error message</a:t>
            </a:r>
          </a:p>
          <a:p>
            <a:pPr>
              <a:lnSpc>
                <a:spcPct val="150000"/>
              </a:lnSpc>
            </a:pPr>
            <a:endParaRPr lang="en-US" sz="1800" b="0" strike="noStrike" spc="-1">
              <a:solidFill>
                <a:srgbClr val="000000"/>
              </a:solidFill>
              <a:latin typeface="Arial"/>
            </a:endParaRPr>
          </a:p>
        </p:txBody>
      </p:sp>
      <p:sp>
        <p:nvSpPr>
          <p:cNvPr id="98" name="CustomShape 3"/>
          <p:cNvSpPr/>
          <p:nvPr/>
        </p:nvSpPr>
        <p:spPr>
          <a:xfrm>
            <a:off x="0" y="1218960"/>
            <a:ext cx="10080360" cy="52776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gn="ctr">
              <a:lnSpc>
                <a:spcPct val="100000"/>
              </a:lnSpc>
            </a:pPr>
            <a:r>
              <a:rPr lang="en-IN" sz="2800" b="0" strike="noStrike" spc="-1">
                <a:solidFill>
                  <a:srgbClr val="002060"/>
                </a:solidFill>
                <a:latin typeface="Arial"/>
                <a:ea typeface="DejaVu Sans"/>
              </a:rPr>
              <a:t>MODULES</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5"/>
          <p:cNvPicPr/>
          <p:nvPr/>
        </p:nvPicPr>
        <p:blipFill>
          <a:blip r:embed="rId2"/>
          <a:stretch/>
        </p:blipFill>
        <p:spPr>
          <a:xfrm>
            <a:off x="0" y="0"/>
            <a:ext cx="10080360" cy="7559280"/>
          </a:xfrm>
          <a:prstGeom prst="rect">
            <a:avLst/>
          </a:prstGeom>
          <a:ln>
            <a:noFill/>
          </a:ln>
        </p:spPr>
      </p:pic>
      <p:sp>
        <p:nvSpPr>
          <p:cNvPr id="104"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B4C014CB-2C34-4614-B628-C7EF7428FAF6}" type="slidenum">
              <a:rPr lang="en-IN" sz="2600" b="0" strike="noStrike" spc="-1">
                <a:solidFill>
                  <a:srgbClr val="000000"/>
                </a:solidFill>
                <a:latin typeface="Arial"/>
                <a:ea typeface="DejaVu Sans"/>
              </a:rPr>
              <a:t>6</a:t>
            </a:fld>
            <a:endParaRPr lang="en-IN" sz="2600" b="0" strike="noStrike" spc="-1">
              <a:latin typeface="Times New Roman"/>
            </a:endParaRPr>
          </a:p>
        </p:txBody>
      </p:sp>
      <p:sp>
        <p:nvSpPr>
          <p:cNvPr id="105" name="TextShape 2"/>
          <p:cNvSpPr txBox="1"/>
          <p:nvPr/>
        </p:nvSpPr>
        <p:spPr>
          <a:xfrm>
            <a:off x="504000" y="2112840"/>
            <a:ext cx="9072360" cy="4762800"/>
          </a:xfrm>
          <a:prstGeom prst="rect">
            <a:avLst/>
          </a:prstGeom>
          <a:noFill/>
          <a:ln>
            <a:noFill/>
          </a:ln>
        </p:spPr>
        <p:txBody>
          <a:bodyPr lIns="100800" tIns="50400" rIns="100800" bIns="50400"/>
          <a:lstStyle/>
          <a:p>
            <a:pPr marL="343080" indent="-342720">
              <a:lnSpc>
                <a:spcPct val="150000"/>
              </a:lnSpc>
              <a:buClr>
                <a:srgbClr val="000000"/>
              </a:buClr>
              <a:buFont typeface="Arial"/>
              <a:buChar char="•"/>
            </a:pPr>
            <a:r>
              <a:rPr lang="en-US" sz="1800" b="1" strike="noStrike" spc="-1" dirty="0">
                <a:solidFill>
                  <a:srgbClr val="000000"/>
                </a:solidFill>
                <a:latin typeface="Arial"/>
              </a:rPr>
              <a:t>int main()</a:t>
            </a:r>
          </a:p>
          <a:p>
            <a:pPr marL="343260" indent="-342900">
              <a:lnSpc>
                <a:spcPct val="150000"/>
              </a:lnSpc>
              <a:buClr>
                <a:srgbClr val="000000"/>
              </a:buClr>
              <a:buFont typeface="+mj-lt"/>
              <a:buAutoNum type="arabicParenR"/>
            </a:pPr>
            <a:r>
              <a:rPr lang="en-US" sz="1400" b="0" strike="noStrike"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Displays choices to the user:</a:t>
            </a:r>
          </a:p>
          <a:p>
            <a:pPr marL="343260" indent="-342900">
              <a:lnSpc>
                <a:spcPct val="150000"/>
              </a:lnSpc>
              <a:buClr>
                <a:srgbClr val="000000"/>
              </a:buClr>
              <a:buFont typeface="Noto Mono" panose="020B0609030804020204" pitchFamily="49" charset="0"/>
              <a:buChar cha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On pressing 1 : Detects or Recognizes faces</a:t>
            </a:r>
          </a:p>
          <a:p>
            <a:pPr marL="343260" indent="-342900">
              <a:lnSpc>
                <a:spcPct val="150000"/>
              </a:lnSpc>
              <a:buClr>
                <a:srgbClr val="000000"/>
              </a:buClr>
              <a:buFont typeface="Noto Mono" panose="020B0609030804020204" pitchFamily="49" charset="0"/>
              <a:buChar char="―"/>
            </a:pPr>
            <a:r>
              <a:rPr lang="en-US" sz="1400" b="0" strike="noStrike"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On pressing 2 : Allows to save face data with a name</a:t>
            </a:r>
          </a:p>
          <a:p>
            <a:pPr marL="343260" indent="-342900">
              <a:lnSpc>
                <a:spcPct val="150000"/>
              </a:lnSpc>
              <a:buClr>
                <a:srgbClr val="000000"/>
              </a:buClr>
              <a:buFont typeface="Noto Mono" panose="020B0609030804020204" pitchFamily="49" charset="0"/>
              <a:buChar cha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On pressing 3 : Trains the recognizer to detect newly fed faces</a:t>
            </a:r>
          </a:p>
          <a:p>
            <a:pPr marL="343260" indent="-342900">
              <a:lnSpc>
                <a:spcPct val="150000"/>
              </a:lnSpc>
              <a:buClr>
                <a:srgbClr val="000000"/>
              </a:buClr>
              <a:buFont typeface="Noto Mono" panose="020B0609030804020204" pitchFamily="49" charset="0"/>
              <a:buChar char="―"/>
            </a:pPr>
            <a:r>
              <a:rPr lang="en-US" sz="1400" b="0" strike="noStrike"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On pressing 4 : Gives an</a:t>
            </a: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 information about OpenCV, Face Recognition and Face Detection</a:t>
            </a:r>
          </a:p>
          <a:p>
            <a:pPr marL="343260" indent="-342900">
              <a:lnSpc>
                <a:spcPct val="150000"/>
              </a:lnSpc>
              <a:buClr>
                <a:srgbClr val="000000"/>
              </a:buClr>
              <a:buFont typeface="Noto Mono" panose="020B0609030804020204" pitchFamily="49" charset="0"/>
              <a:buChar cha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On pressing 5 : Teaches “How To” work with this program</a:t>
            </a:r>
          </a:p>
          <a:p>
            <a:pPr marL="343260" indent="-342900">
              <a:lnSpc>
                <a:spcPct val="150000"/>
              </a:lnSpc>
              <a:buClr>
                <a:srgbClr val="000000"/>
              </a:buClr>
              <a:buFont typeface="Noto Mono" panose="020B0609030804020204" pitchFamily="49" charset="0"/>
              <a:buChar cha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On pressing 6 : Clears everything and closes all windows to exit</a:t>
            </a:r>
          </a:p>
          <a:p>
            <a:pPr marL="343260" indent="-342900">
              <a:lnSpc>
                <a:spcPct val="150000"/>
              </a:lnSpc>
              <a:buClr>
                <a:srgbClr val="000000"/>
              </a:buClr>
              <a:buFont typeface="Noto Mono" panose="020B0609030804020204" pitchFamily="49" charset="0"/>
              <a:buChar char="―"/>
            </a:pPr>
            <a:endParaRPr lang="en-US" sz="1400" b="0" strike="noStrike" spc="-1" dirty="0">
              <a:solidFill>
                <a:srgbClr val="000000"/>
              </a:solidFill>
              <a:latin typeface="Noto Mono" panose="020B0609030804020204" pitchFamily="49" charset="0"/>
              <a:ea typeface="Noto Mono" panose="020B0609030804020204" pitchFamily="49" charset="0"/>
              <a:cs typeface="Noto Mono" panose="020B0609030804020204" pitchFamily="49" charset="0"/>
            </a:endParaRPr>
          </a:p>
          <a:p>
            <a:pPr>
              <a:lnSpc>
                <a:spcPct val="150000"/>
              </a:lnSpc>
            </a:pPr>
            <a:r>
              <a:rPr lang="en-US" sz="1800" b="1" strike="noStrike" spc="-1" dirty="0">
                <a:solidFill>
                  <a:srgbClr val="000000"/>
                </a:solidFill>
                <a:latin typeface="Arial"/>
              </a:rPr>
              <a:t>	</a:t>
            </a:r>
            <a:endParaRPr lang="en-US" sz="1800" b="0" strike="noStrike" spc="-1" dirty="0">
              <a:solidFill>
                <a:srgbClr val="000000"/>
              </a:solidFill>
              <a:latin typeface="Arial"/>
            </a:endParaRPr>
          </a:p>
          <a:p>
            <a:pPr>
              <a:lnSpc>
                <a:spcPct val="150000"/>
              </a:lnSpc>
            </a:pPr>
            <a:endParaRPr lang="en-US" sz="1800" b="0" strike="noStrike" spc="-1" dirty="0">
              <a:solidFill>
                <a:srgbClr val="000000"/>
              </a:solidFill>
              <a:latin typeface="Arial"/>
            </a:endParaRPr>
          </a:p>
          <a:p>
            <a:pPr>
              <a:lnSpc>
                <a:spcPct val="150000"/>
              </a:lnSpc>
            </a:pPr>
            <a:endParaRPr lang="en-US" sz="1800" b="0" strike="noStrike" spc="-1" dirty="0">
              <a:solidFill>
                <a:srgbClr val="000000"/>
              </a:solidFill>
              <a:latin typeface="Arial"/>
            </a:endParaRPr>
          </a:p>
          <a:p>
            <a:pPr>
              <a:lnSpc>
                <a:spcPct val="15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a:p>
            <a:pPr>
              <a:lnSpc>
                <a:spcPct val="100000"/>
              </a:lnSpc>
            </a:pPr>
            <a:endParaRPr lang="en-US" sz="1800" b="0" strike="noStrike" spc="-1" dirty="0">
              <a:solidFill>
                <a:srgbClr val="000000"/>
              </a:solidFill>
              <a:latin typeface="Arial"/>
            </a:endParaRPr>
          </a:p>
        </p:txBody>
      </p:sp>
      <p:sp>
        <p:nvSpPr>
          <p:cNvPr id="106" name="CustomShape 3"/>
          <p:cNvSpPr/>
          <p:nvPr/>
        </p:nvSpPr>
        <p:spPr>
          <a:xfrm>
            <a:off x="0" y="1218960"/>
            <a:ext cx="10080360" cy="52776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gn="ctr">
              <a:lnSpc>
                <a:spcPct val="100000"/>
              </a:lnSpc>
            </a:pPr>
            <a:r>
              <a:rPr lang="en-IN" sz="2800" b="0" strike="noStrike" spc="-1">
                <a:solidFill>
                  <a:srgbClr val="002060"/>
                </a:solidFill>
                <a:latin typeface="Arial"/>
                <a:ea typeface="DejaVu Sans"/>
              </a:rPr>
              <a:t>EXPLANATION OF EACH MODULE</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5"/>
          <p:cNvPicPr/>
          <p:nvPr/>
        </p:nvPicPr>
        <p:blipFill>
          <a:blip r:embed="rId2"/>
          <a:stretch/>
        </p:blipFill>
        <p:spPr>
          <a:xfrm>
            <a:off x="0" y="0"/>
            <a:ext cx="10080360" cy="7559280"/>
          </a:xfrm>
          <a:prstGeom prst="rect">
            <a:avLst/>
          </a:prstGeom>
          <a:ln>
            <a:noFill/>
          </a:ln>
        </p:spPr>
      </p:pic>
      <p:sp>
        <p:nvSpPr>
          <p:cNvPr id="100"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1BCB11DF-730C-4246-B713-4D523EB23E58}" type="slidenum">
              <a:rPr lang="en-IN" sz="2600" b="0" strike="noStrike" spc="-1">
                <a:solidFill>
                  <a:srgbClr val="000000"/>
                </a:solidFill>
                <a:latin typeface="Arial"/>
                <a:ea typeface="DejaVu Sans"/>
              </a:rPr>
              <a:t>7</a:t>
            </a:fld>
            <a:endParaRPr lang="en-IN" sz="2600" b="0" strike="noStrike" spc="-1">
              <a:latin typeface="Times New Roman"/>
            </a:endParaRPr>
          </a:p>
        </p:txBody>
      </p:sp>
      <p:sp>
        <p:nvSpPr>
          <p:cNvPr id="101" name="TextShape 2"/>
          <p:cNvSpPr txBox="1"/>
          <p:nvPr/>
        </p:nvSpPr>
        <p:spPr>
          <a:xfrm>
            <a:off x="504000" y="2112840"/>
            <a:ext cx="9072360" cy="4893480"/>
          </a:xfrm>
          <a:prstGeom prst="rect">
            <a:avLst/>
          </a:prstGeom>
          <a:noFill/>
          <a:ln>
            <a:noFill/>
          </a:ln>
        </p:spPr>
        <p:txBody>
          <a:bodyPr lIns="100800" tIns="50400" rIns="100800" bIns="50400"/>
          <a:lstStyle/>
          <a:p>
            <a:pPr marL="343080" indent="-342720">
              <a:lnSpc>
                <a:spcPct val="150000"/>
              </a:lnSpc>
              <a:buClr>
                <a:srgbClr val="000000"/>
              </a:buClr>
              <a:buFont typeface="Arial"/>
              <a:buChar char="•"/>
            </a:pPr>
            <a:r>
              <a:rPr lang="en-US" sz="1800" b="1" strike="noStrike" spc="-1" dirty="0">
                <a:solidFill>
                  <a:srgbClr val="000000"/>
                </a:solidFill>
                <a:latin typeface="Arial"/>
              </a:rPr>
              <a:t>Mat </a:t>
            </a:r>
            <a:r>
              <a:rPr lang="en-US" sz="1800" b="1" strike="noStrike" spc="-1" dirty="0" err="1">
                <a:solidFill>
                  <a:srgbClr val="000000"/>
                </a:solidFill>
                <a:latin typeface="Arial"/>
              </a:rPr>
              <a:t>detectAndDisplay</a:t>
            </a:r>
            <a:r>
              <a:rPr lang="en-US" sz="1800" b="1" strike="noStrike" spc="-1" dirty="0">
                <a:solidFill>
                  <a:srgbClr val="000000"/>
                </a:solidFill>
                <a:latin typeface="Arial"/>
              </a:rPr>
              <a:t>(Mat, vector&lt;string&gt;&amp;);</a:t>
            </a:r>
            <a:endParaRPr lang="en-US" sz="1800" b="0" strike="noStrike" spc="-1" dirty="0">
              <a:solidFill>
                <a:srgbClr val="000000"/>
              </a:solidFill>
              <a:latin typeface="Arial"/>
            </a:endParaRPr>
          </a:p>
          <a:p>
            <a:pPr marL="343080" indent="-342720">
              <a:lnSpc>
                <a:spcPct val="150000"/>
              </a:lnSpc>
              <a:buClr>
                <a:srgbClr val="000000"/>
              </a:buClr>
              <a:buFont typeface="Arial"/>
              <a:buAutoNum type="arabicParenR"/>
            </a:pPr>
            <a:r>
              <a:rPr lang="en-US" sz="1400" b="0" strike="noStrike" spc="-1" dirty="0">
                <a:solidFill>
                  <a:srgbClr val="000000"/>
                </a:solidFill>
                <a:latin typeface="Noto Mono"/>
              </a:rPr>
              <a:t>Detects faces and highlights them</a:t>
            </a:r>
            <a:endParaRPr lang="en-US" sz="1400" b="0" strike="noStrike" spc="-1" dirty="0">
              <a:solidFill>
                <a:srgbClr val="000000"/>
              </a:solidFill>
              <a:latin typeface="Arial"/>
              <a:ea typeface="DejaVu Sans"/>
            </a:endParaRPr>
          </a:p>
          <a:p>
            <a:pPr marL="343080" indent="-342720">
              <a:lnSpc>
                <a:spcPct val="150000"/>
              </a:lnSpc>
              <a:buClr>
                <a:srgbClr val="000000"/>
              </a:buClr>
              <a:buFont typeface="Arial"/>
              <a:buAutoNum type="arabicParenR"/>
            </a:pPr>
            <a:r>
              <a:rPr lang="en-US" sz="1400" b="0" strike="noStrike" spc="-1" dirty="0">
                <a:solidFill>
                  <a:srgbClr val="000000"/>
                </a:solidFill>
                <a:latin typeface="Noto Mono"/>
              </a:rPr>
              <a:t>If the face detected is present in database, displays name along with the face</a:t>
            </a:r>
            <a:endParaRPr lang="en-US" sz="1400" b="0" strike="noStrike" spc="-1" dirty="0">
              <a:solidFill>
                <a:srgbClr val="000000"/>
              </a:solidFill>
              <a:latin typeface="Arial"/>
              <a:ea typeface="DejaVu Sans"/>
            </a:endParaRPr>
          </a:p>
          <a:p>
            <a:pPr marL="343080" indent="-342720">
              <a:lnSpc>
                <a:spcPct val="150000"/>
              </a:lnSpc>
              <a:buClr>
                <a:srgbClr val="000000"/>
              </a:buClr>
              <a:buFont typeface="Arial"/>
              <a:buAutoNum type="arabicParenR"/>
            </a:pPr>
            <a:endParaRPr lang="en-US" sz="1400" b="0" strike="noStrike" spc="-1" dirty="0">
              <a:solidFill>
                <a:srgbClr val="000000"/>
              </a:solidFill>
              <a:latin typeface="Arial"/>
              <a:ea typeface="DejaVu Sans"/>
            </a:endParaRPr>
          </a:p>
          <a:p>
            <a:pPr marL="343080" indent="-342720">
              <a:lnSpc>
                <a:spcPct val="150000"/>
              </a:lnSpc>
              <a:buClr>
                <a:srgbClr val="000000"/>
              </a:buClr>
              <a:buFont typeface="Arial"/>
              <a:buChar char="•"/>
            </a:pPr>
            <a:r>
              <a:rPr lang="en-US" sz="1800" b="1" strike="noStrike" spc="-1" dirty="0">
                <a:solidFill>
                  <a:srgbClr val="000000"/>
                </a:solidFill>
                <a:latin typeface="Arial"/>
              </a:rPr>
              <a:t>Mat </a:t>
            </a:r>
            <a:r>
              <a:rPr lang="en-US" sz="1800" b="1" strike="noStrike" spc="-1" dirty="0" err="1">
                <a:solidFill>
                  <a:srgbClr val="000000"/>
                </a:solidFill>
                <a:latin typeface="Arial"/>
              </a:rPr>
              <a:t>detectAndsave</a:t>
            </a:r>
            <a:r>
              <a:rPr lang="en-US" sz="1800" b="1" strike="noStrike" spc="-1" dirty="0">
                <a:solidFill>
                  <a:srgbClr val="000000"/>
                </a:solidFill>
                <a:latin typeface="Arial"/>
              </a:rPr>
              <a:t>(Mat, string);</a:t>
            </a:r>
            <a:endParaRPr lang="en-US" sz="1800" b="0" strike="noStrike" spc="-1" dirty="0">
              <a:solidFill>
                <a:srgbClr val="000000"/>
              </a:solidFill>
              <a:latin typeface="Arial"/>
            </a:endParaRPr>
          </a:p>
          <a:p>
            <a:pPr marL="343080" indent="-342720">
              <a:lnSpc>
                <a:spcPct val="150000"/>
              </a:lnSpc>
              <a:buClr>
                <a:srgbClr val="000000"/>
              </a:buClr>
              <a:buFont typeface="Arial"/>
              <a:buAutoNum type="arabicParenR"/>
            </a:pPr>
            <a:r>
              <a:rPr lang="en-US" sz="1400" b="0" strike="noStrike" spc="-1" dirty="0">
                <a:solidFill>
                  <a:srgbClr val="000000"/>
                </a:solidFill>
                <a:latin typeface="Noto Mono"/>
              </a:rPr>
              <a:t>Detects face</a:t>
            </a:r>
            <a:endParaRPr lang="en-US" sz="1400" b="0" strike="noStrike" spc="-1" dirty="0">
              <a:solidFill>
                <a:srgbClr val="000000"/>
              </a:solidFill>
              <a:latin typeface="Arial"/>
            </a:endParaRPr>
          </a:p>
          <a:p>
            <a:pPr marL="343080" indent="-342720">
              <a:lnSpc>
                <a:spcPct val="150000"/>
              </a:lnSpc>
              <a:buClr>
                <a:srgbClr val="000000"/>
              </a:buClr>
              <a:buFont typeface="Arial"/>
              <a:buAutoNum type="arabicParenR"/>
            </a:pPr>
            <a:r>
              <a:rPr lang="en-US" sz="1400" b="0" strike="noStrike" spc="-1" dirty="0">
                <a:solidFill>
                  <a:srgbClr val="000000"/>
                </a:solidFill>
                <a:latin typeface="Noto Mono"/>
              </a:rPr>
              <a:t>If face is detected prompts option to save it </a:t>
            </a:r>
            <a:endParaRPr lang="en-US" sz="1400" b="0" strike="noStrike" spc="-1" dirty="0">
              <a:solidFill>
                <a:srgbClr val="000000"/>
              </a:solidFill>
              <a:latin typeface="Arial"/>
            </a:endParaRPr>
          </a:p>
          <a:p>
            <a:pPr marL="343080" indent="-342720">
              <a:lnSpc>
                <a:spcPct val="150000"/>
              </a:lnSpc>
              <a:buClr>
                <a:srgbClr val="000000"/>
              </a:buClr>
              <a:buFont typeface="Arial"/>
              <a:buAutoNum type="arabicParenR"/>
            </a:pPr>
            <a:r>
              <a:rPr lang="en-US" sz="1400" b="0" strike="noStrike" spc="-1" dirty="0">
                <a:solidFill>
                  <a:srgbClr val="000000"/>
                </a:solidFill>
                <a:latin typeface="Noto Mono"/>
              </a:rPr>
              <a:t>Returns the saved image</a:t>
            </a: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marL="285750" indent="-285750">
              <a:buFont typeface="Arial" panose="020B0604020202020204" pitchFamily="34" charset="0"/>
              <a:buChar char="•"/>
            </a:pPr>
            <a:r>
              <a:rPr lang="en-US" b="1" spc="-1" dirty="0">
                <a:solidFill>
                  <a:srgbClr val="000000"/>
                </a:solidFill>
              </a:rPr>
              <a:t>bool </a:t>
            </a:r>
            <a:r>
              <a:rPr lang="en-US" b="1" spc="-1" dirty="0" err="1">
                <a:solidFill>
                  <a:srgbClr val="000000"/>
                </a:solidFill>
              </a:rPr>
              <a:t>dirExists</a:t>
            </a:r>
            <a:r>
              <a:rPr lang="en-US" b="1" spc="-1" dirty="0">
                <a:solidFill>
                  <a:srgbClr val="000000"/>
                </a:solidFill>
              </a:rPr>
              <a:t>(string);</a:t>
            </a:r>
            <a:endParaRPr lang="en-US" spc="-1" dirty="0">
              <a:solidFill>
                <a:srgbClr val="000000"/>
              </a:solidFill>
            </a:endParaRPr>
          </a:p>
          <a:p>
            <a:pPr marL="342900" indent="-342900">
              <a:lnSpc>
                <a:spcPct val="150000"/>
              </a:lnSpc>
              <a:buFont typeface="+mj-lt"/>
              <a:buAutoNum type="arabicParen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Checks existence of the image directory and the person directories and creates a dataset if it doesn’t already exist</a:t>
            </a:r>
            <a:endParaRPr lang="en-US" sz="1400" b="0" strike="noStrike" spc="-1" dirty="0">
              <a:solidFill>
                <a:srgbClr val="000000"/>
              </a:solidFill>
              <a:latin typeface="Noto Mono" panose="020B0609030804020204" pitchFamily="49" charset="0"/>
              <a:ea typeface="Noto Mono" panose="020B0609030804020204" pitchFamily="49" charset="0"/>
              <a:cs typeface="Noto Mono" panose="020B0609030804020204" pitchFamily="49" charset="0"/>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p:txBody>
      </p:sp>
      <p:sp>
        <p:nvSpPr>
          <p:cNvPr id="102" name="CustomShape 3"/>
          <p:cNvSpPr/>
          <p:nvPr/>
        </p:nvSpPr>
        <p:spPr>
          <a:xfrm>
            <a:off x="0" y="1218960"/>
            <a:ext cx="10080360" cy="52776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gn="ctr">
              <a:lnSpc>
                <a:spcPct val="100000"/>
              </a:lnSpc>
            </a:pPr>
            <a:r>
              <a:rPr lang="en-IN" sz="2800" b="0" strike="noStrike" spc="-1">
                <a:solidFill>
                  <a:srgbClr val="002060"/>
                </a:solidFill>
                <a:latin typeface="Arial"/>
                <a:ea typeface="DejaVu Sans"/>
              </a:rPr>
              <a:t>EXPLANATION OF EACH MODULE</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5"/>
          <p:cNvPicPr/>
          <p:nvPr/>
        </p:nvPicPr>
        <p:blipFill>
          <a:blip r:embed="rId2"/>
          <a:stretch/>
        </p:blipFill>
        <p:spPr>
          <a:xfrm>
            <a:off x="0" y="0"/>
            <a:ext cx="10080360" cy="7559280"/>
          </a:xfrm>
          <a:prstGeom prst="rect">
            <a:avLst/>
          </a:prstGeom>
          <a:ln>
            <a:noFill/>
          </a:ln>
        </p:spPr>
      </p:pic>
      <p:sp>
        <p:nvSpPr>
          <p:cNvPr id="100"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1BCB11DF-730C-4246-B713-4D523EB23E58}" type="slidenum">
              <a:rPr lang="en-IN" sz="2600" b="0" strike="noStrike" spc="-1">
                <a:solidFill>
                  <a:srgbClr val="000000"/>
                </a:solidFill>
                <a:latin typeface="Arial"/>
                <a:ea typeface="DejaVu Sans"/>
              </a:rPr>
              <a:t>8</a:t>
            </a:fld>
            <a:endParaRPr lang="en-IN" sz="2600" b="0" strike="noStrike" spc="-1">
              <a:latin typeface="Times New Roman"/>
            </a:endParaRPr>
          </a:p>
        </p:txBody>
      </p:sp>
      <p:sp>
        <p:nvSpPr>
          <p:cNvPr id="101" name="TextShape 2"/>
          <p:cNvSpPr txBox="1"/>
          <p:nvPr/>
        </p:nvSpPr>
        <p:spPr>
          <a:xfrm>
            <a:off x="504000" y="2112840"/>
            <a:ext cx="9072360" cy="4893480"/>
          </a:xfrm>
          <a:prstGeom prst="rect">
            <a:avLst/>
          </a:prstGeom>
          <a:noFill/>
          <a:ln>
            <a:noFill/>
          </a:ln>
        </p:spPr>
        <p:txBody>
          <a:bodyPr lIns="100800" tIns="50400" rIns="100800" bIns="50400"/>
          <a:lstStyle/>
          <a:p>
            <a:pPr marL="343080" indent="-342720">
              <a:lnSpc>
                <a:spcPct val="150000"/>
              </a:lnSpc>
              <a:buClr>
                <a:srgbClr val="000000"/>
              </a:buClr>
              <a:buFont typeface="Arial"/>
              <a:buChar char="•"/>
            </a:pPr>
            <a:r>
              <a:rPr lang="en-US" b="1" spc="-1" dirty="0">
                <a:solidFill>
                  <a:srgbClr val="000000"/>
                </a:solidFill>
                <a:latin typeface="Arial"/>
              </a:rPr>
              <a:t>void display();</a:t>
            </a:r>
          </a:p>
          <a:p>
            <a:pPr marL="343260" indent="-342900">
              <a:lnSpc>
                <a:spcPct val="150000"/>
              </a:lnSpc>
              <a:buClr>
                <a:srgbClr val="000000"/>
              </a:buClr>
              <a:buFont typeface="+mj-lt"/>
              <a:buAutoNum type="arabicParen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Displays information about OpenCV, Face Detection and Face Recognition</a:t>
            </a:r>
          </a:p>
          <a:p>
            <a:pPr marL="343080" indent="-342720">
              <a:lnSpc>
                <a:spcPct val="150000"/>
              </a:lnSpc>
              <a:buClr>
                <a:srgbClr val="000000"/>
              </a:buClr>
              <a:buFont typeface="Arial"/>
              <a:buChar char="•"/>
            </a:pPr>
            <a:r>
              <a:rPr lang="en-US" b="1" spc="-1" dirty="0">
                <a:solidFill>
                  <a:srgbClr val="000000"/>
                </a:solidFill>
              </a:rPr>
              <a:t>void display2();</a:t>
            </a:r>
          </a:p>
          <a:p>
            <a:pPr marL="343260" indent="-342900">
              <a:lnSpc>
                <a:spcPct val="150000"/>
              </a:lnSpc>
              <a:buClr>
                <a:srgbClr val="000000"/>
              </a:buClr>
              <a:buFont typeface="+mj-lt"/>
              <a:buAutoNum type="arabicParen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Displays “How To” work with this program</a:t>
            </a:r>
          </a:p>
          <a:p>
            <a:pPr marL="343080" indent="-342720">
              <a:lnSpc>
                <a:spcPct val="150000"/>
              </a:lnSpc>
              <a:buClr>
                <a:srgbClr val="000000"/>
              </a:buClr>
              <a:buFont typeface="Arial"/>
              <a:buChar char="•"/>
            </a:pPr>
            <a:r>
              <a:rPr lang="en-US" b="1" spc="-1" dirty="0">
                <a:solidFill>
                  <a:srgbClr val="000000"/>
                </a:solidFill>
              </a:rPr>
              <a:t>void display3();</a:t>
            </a:r>
          </a:p>
          <a:p>
            <a:pPr marL="343260" indent="-342900">
              <a:lnSpc>
                <a:spcPct val="150000"/>
              </a:lnSpc>
              <a:buClr>
                <a:srgbClr val="000000"/>
              </a:buClr>
              <a:buFont typeface="+mj-lt"/>
              <a:buAutoNum type="arabicParen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Called in case same username is entered twice and an error statement is to be displayed</a:t>
            </a:r>
          </a:p>
          <a:p>
            <a:pPr marL="343080" indent="-342720">
              <a:lnSpc>
                <a:spcPct val="150000"/>
              </a:lnSpc>
              <a:buClr>
                <a:srgbClr val="000000"/>
              </a:buClr>
              <a:buFont typeface="Arial"/>
              <a:buChar char="•"/>
            </a:pPr>
            <a:r>
              <a:rPr lang="en-US" b="1" spc="-1" dirty="0">
                <a:solidFill>
                  <a:srgbClr val="000000"/>
                </a:solidFill>
              </a:rPr>
              <a:t>void display4();</a:t>
            </a:r>
          </a:p>
          <a:p>
            <a:pPr marL="343260" lvl="0" indent="-342900">
              <a:lnSpc>
                <a:spcPct val="150000"/>
              </a:lnSpc>
              <a:buClr>
                <a:srgbClr val="000000"/>
              </a:buClr>
              <a:buFont typeface="+mj-lt"/>
              <a:buAutoNum type="arabicParen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Called in case username is invalid and an error statement is to be displayed</a:t>
            </a:r>
            <a:endParaRPr lang="en-US" sz="1400" b="1" spc="-1" dirty="0">
              <a:solidFill>
                <a:srgbClr val="000000"/>
              </a:solidFill>
              <a:latin typeface="Noto Mono" panose="020B0609030804020204" pitchFamily="49" charset="0"/>
              <a:ea typeface="Noto Mono" panose="020B0609030804020204" pitchFamily="49" charset="0"/>
              <a:cs typeface="Noto Mono" panose="020B0609030804020204" pitchFamily="49" charset="0"/>
            </a:endParaRPr>
          </a:p>
          <a:p>
            <a:pPr marL="343080" indent="-342720">
              <a:lnSpc>
                <a:spcPct val="150000"/>
              </a:lnSpc>
              <a:buClr>
                <a:srgbClr val="000000"/>
              </a:buClr>
              <a:buFont typeface="Arial"/>
              <a:buChar char="•"/>
            </a:pPr>
            <a:r>
              <a:rPr lang="en-IN" b="1" dirty="0"/>
              <a:t>static void csv(</a:t>
            </a:r>
            <a:r>
              <a:rPr lang="en-IN" b="1" dirty="0" err="1"/>
              <a:t>const</a:t>
            </a:r>
            <a:r>
              <a:rPr lang="en-IN" b="1" dirty="0"/>
              <a:t> string&amp; , vector&lt;Mat&gt;&amp; , vector&lt;int&gt;&amp;);</a:t>
            </a:r>
          </a:p>
          <a:p>
            <a:pPr marL="343260" indent="-342900">
              <a:lnSpc>
                <a:spcPct val="150000"/>
              </a:lnSpc>
              <a:buClr>
                <a:srgbClr val="000000"/>
              </a:buClr>
              <a:buFont typeface="+mj-lt"/>
              <a:buAutoNum type="arabicParenR"/>
            </a:pPr>
            <a:r>
              <a:rPr lang="en-US" sz="1400" spc="-1" dirty="0">
                <a:solidFill>
                  <a:srgbClr val="000000"/>
                </a:solidFill>
                <a:latin typeface="Noto Mono" panose="020B0609030804020204" pitchFamily="49" charset="0"/>
                <a:ea typeface="Noto Mono" panose="020B0609030804020204" pitchFamily="49" charset="0"/>
                <a:cs typeface="Noto Mono" panose="020B0609030804020204" pitchFamily="49" charset="0"/>
              </a:rPr>
              <a:t>Function used to read csv file</a:t>
            </a:r>
          </a:p>
          <a:p>
            <a:pPr marL="343080" indent="-342720">
              <a:lnSpc>
                <a:spcPct val="150000"/>
              </a:lnSpc>
              <a:buClr>
                <a:srgbClr val="000000"/>
              </a:buClr>
              <a:buFont typeface="Arial"/>
              <a:buChar char="•"/>
            </a:pPr>
            <a:endParaRPr lang="en-US" spc="-1" dirty="0">
              <a:solidFill>
                <a:srgbClr val="000000"/>
              </a:solidFill>
            </a:endParaRPr>
          </a:p>
          <a:p>
            <a:pPr marL="342900" indent="-342900">
              <a:lnSpc>
                <a:spcPct val="100000"/>
              </a:lnSpc>
              <a:buFont typeface="+mj-lt"/>
              <a:buAutoNum type="arabicParenR"/>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a:p>
            <a:pPr>
              <a:lnSpc>
                <a:spcPct val="100000"/>
              </a:lnSpc>
            </a:pPr>
            <a:endParaRPr lang="en-US" sz="1400" b="0" strike="noStrike" spc="-1" dirty="0">
              <a:solidFill>
                <a:srgbClr val="000000"/>
              </a:solidFill>
              <a:latin typeface="Arial"/>
            </a:endParaRPr>
          </a:p>
        </p:txBody>
      </p:sp>
      <p:sp>
        <p:nvSpPr>
          <p:cNvPr id="102" name="CustomShape 3"/>
          <p:cNvSpPr/>
          <p:nvPr/>
        </p:nvSpPr>
        <p:spPr>
          <a:xfrm>
            <a:off x="0" y="1218960"/>
            <a:ext cx="10080360" cy="52776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gn="ctr">
              <a:lnSpc>
                <a:spcPct val="100000"/>
              </a:lnSpc>
            </a:pPr>
            <a:r>
              <a:rPr lang="en-IN" sz="2800" b="0" strike="noStrike" spc="-1">
                <a:solidFill>
                  <a:srgbClr val="002060"/>
                </a:solidFill>
                <a:latin typeface="Arial"/>
                <a:ea typeface="DejaVu Sans"/>
              </a:rPr>
              <a:t>EXPLANATION OF EACH MODULE</a:t>
            </a:r>
            <a:endParaRPr lang="en-IN" sz="2800" b="0" strike="noStrike" spc="-1">
              <a:latin typeface="Arial"/>
            </a:endParaRPr>
          </a:p>
        </p:txBody>
      </p:sp>
    </p:spTree>
    <p:extLst>
      <p:ext uri="{BB962C8B-B14F-4D97-AF65-F5344CB8AC3E}">
        <p14:creationId xmlns:p14="http://schemas.microsoft.com/office/powerpoint/2010/main" val="16124263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5"/>
          <p:cNvPicPr/>
          <p:nvPr/>
        </p:nvPicPr>
        <p:blipFill>
          <a:blip r:embed="rId2"/>
          <a:stretch/>
        </p:blipFill>
        <p:spPr>
          <a:xfrm>
            <a:off x="0" y="0"/>
            <a:ext cx="10080360" cy="7559280"/>
          </a:xfrm>
          <a:prstGeom prst="rect">
            <a:avLst/>
          </a:prstGeom>
          <a:ln>
            <a:noFill/>
          </a:ln>
        </p:spPr>
      </p:pic>
      <p:sp>
        <p:nvSpPr>
          <p:cNvPr id="108" name="TextShape 1"/>
          <p:cNvSpPr txBox="1"/>
          <p:nvPr/>
        </p:nvSpPr>
        <p:spPr>
          <a:xfrm>
            <a:off x="7224480" y="7006680"/>
            <a:ext cx="2351880" cy="552600"/>
          </a:xfrm>
          <a:prstGeom prst="rect">
            <a:avLst/>
          </a:prstGeom>
          <a:noFill/>
          <a:ln>
            <a:noFill/>
          </a:ln>
        </p:spPr>
        <p:txBody>
          <a:bodyPr lIns="100800" tIns="50400" rIns="100800" bIns="50400"/>
          <a:lstStyle/>
          <a:p>
            <a:pPr>
              <a:lnSpc>
                <a:spcPct val="100000"/>
              </a:lnSpc>
            </a:pPr>
            <a:fld id="{8DA7BDD9-9906-4E02-9A23-2D66343B52F8}" type="slidenum">
              <a:rPr lang="en-IN" sz="2600" b="0" strike="noStrike" spc="-1">
                <a:solidFill>
                  <a:srgbClr val="000000"/>
                </a:solidFill>
                <a:latin typeface="Arial"/>
                <a:ea typeface="DejaVu Sans"/>
              </a:rPr>
              <a:t>9</a:t>
            </a:fld>
            <a:endParaRPr lang="en-IN" sz="2600" b="0" strike="noStrike" spc="-1">
              <a:latin typeface="Times New Roman"/>
            </a:endParaRPr>
          </a:p>
        </p:txBody>
      </p:sp>
      <p:sp>
        <p:nvSpPr>
          <p:cNvPr id="109" name="TextShape 2"/>
          <p:cNvSpPr txBox="1"/>
          <p:nvPr/>
        </p:nvSpPr>
        <p:spPr>
          <a:xfrm>
            <a:off x="504000" y="2112840"/>
            <a:ext cx="9072360" cy="4476240"/>
          </a:xfrm>
          <a:prstGeom prst="rect">
            <a:avLst/>
          </a:prstGeom>
          <a:noFill/>
          <a:ln>
            <a:noFill/>
          </a:ln>
        </p:spPr>
        <p:txBody>
          <a:bodyPr lIns="100800" tIns="50400" rIns="100800" bIns="50400"/>
          <a:lstStyle/>
          <a:p>
            <a:pPr marL="343080" indent="-342720">
              <a:lnSpc>
                <a:spcPct val="100000"/>
              </a:lnSpc>
              <a:buClr>
                <a:srgbClr val="000000"/>
              </a:buClr>
              <a:buFont typeface="Arial"/>
              <a:buChar char="•"/>
            </a:pPr>
            <a:r>
              <a:rPr lang="en-US" sz="3200" b="0" strike="noStrike" spc="-1">
                <a:solidFill>
                  <a:srgbClr val="000000"/>
                </a:solidFill>
                <a:latin typeface="Times New Roman"/>
              </a:rPr>
              <a:t>Vectors</a:t>
            </a:r>
            <a:endParaRPr lang="en-US" sz="3200" b="0" strike="noStrike" spc="-1">
              <a:solidFill>
                <a:srgbClr val="000000"/>
              </a:solidFill>
              <a:latin typeface="Arial"/>
            </a:endParaRPr>
          </a:p>
          <a:p>
            <a:pPr marL="343080" indent="-342720">
              <a:lnSpc>
                <a:spcPct val="100000"/>
              </a:lnSpc>
              <a:buClr>
                <a:srgbClr val="000000"/>
              </a:buClr>
              <a:buFont typeface="Arial"/>
              <a:buChar char="•"/>
            </a:pPr>
            <a:r>
              <a:rPr lang="en-US" sz="3200" b="0" strike="noStrike" spc="-1">
                <a:solidFill>
                  <a:srgbClr val="000000"/>
                </a:solidFill>
                <a:latin typeface="Times New Roman"/>
              </a:rPr>
              <a:t>File handling</a:t>
            </a:r>
            <a:endParaRPr lang="en-US" sz="3200" b="0" strike="noStrike" spc="-1">
              <a:solidFill>
                <a:srgbClr val="000000"/>
              </a:solidFill>
              <a:latin typeface="Arial"/>
            </a:endParaRPr>
          </a:p>
          <a:p>
            <a:pPr marL="343080" indent="-342720">
              <a:lnSpc>
                <a:spcPct val="100000"/>
              </a:lnSpc>
              <a:buClr>
                <a:srgbClr val="000000"/>
              </a:buClr>
              <a:buFont typeface="Arial"/>
              <a:buChar char="•"/>
            </a:pPr>
            <a:r>
              <a:rPr lang="en-US" sz="3200" b="0" strike="noStrike" spc="-1">
                <a:solidFill>
                  <a:srgbClr val="000000"/>
                </a:solidFill>
                <a:latin typeface="Times New Roman"/>
              </a:rPr>
              <a:t>Push_back</a:t>
            </a:r>
            <a:endParaRPr lang="en-US" sz="3200" b="0" strike="noStrike" spc="-1">
              <a:solidFill>
                <a:srgbClr val="000000"/>
              </a:solidFill>
              <a:latin typeface="Arial"/>
            </a:endParaRPr>
          </a:p>
          <a:p>
            <a:pPr marL="343080" indent="-342720">
              <a:lnSpc>
                <a:spcPct val="100000"/>
              </a:lnSpc>
              <a:buClr>
                <a:srgbClr val="000000"/>
              </a:buClr>
              <a:buFont typeface="Arial"/>
              <a:buChar char="•"/>
            </a:pPr>
            <a:r>
              <a:rPr lang="en-US" sz="3200" b="0" strike="noStrike" spc="-1">
                <a:solidFill>
                  <a:srgbClr val="000000"/>
                </a:solidFill>
                <a:latin typeface="Times New Roman"/>
              </a:rPr>
              <a:t>Functions</a:t>
            </a:r>
            <a:endParaRPr lang="en-US" sz="3200" b="0" strike="noStrike" spc="-1">
              <a:solidFill>
                <a:srgbClr val="000000"/>
              </a:solidFill>
              <a:latin typeface="Arial"/>
            </a:endParaRPr>
          </a:p>
          <a:p>
            <a:pPr marL="343080" indent="-342720">
              <a:lnSpc>
                <a:spcPct val="100000"/>
              </a:lnSpc>
              <a:buClr>
                <a:srgbClr val="000000"/>
              </a:buClr>
              <a:buFont typeface="Arial"/>
              <a:buChar char="•"/>
            </a:pPr>
            <a:r>
              <a:rPr lang="en-US" sz="3200" b="0" strike="noStrike" spc="-1">
                <a:solidFill>
                  <a:srgbClr val="000000"/>
                </a:solidFill>
                <a:latin typeface="Times New Roman"/>
              </a:rPr>
              <a:t>Looping </a:t>
            </a:r>
            <a:endParaRPr lang="en-US" sz="3200" b="0" strike="noStrike" spc="-1">
              <a:solidFill>
                <a:srgbClr val="000000"/>
              </a:solidFill>
              <a:latin typeface="Arial"/>
            </a:endParaRPr>
          </a:p>
          <a:p>
            <a:pPr marL="343080" indent="-342720">
              <a:lnSpc>
                <a:spcPct val="100000"/>
              </a:lnSpc>
              <a:buClr>
                <a:srgbClr val="000000"/>
              </a:buClr>
              <a:buFont typeface="Arial"/>
              <a:buChar char="•"/>
            </a:pPr>
            <a:r>
              <a:rPr lang="en-US" sz="3200" b="0" strike="noStrike" spc="-1">
                <a:solidFill>
                  <a:srgbClr val="000000"/>
                </a:solidFill>
                <a:latin typeface="Times New Roman"/>
              </a:rPr>
              <a:t>Conditional Branching</a:t>
            </a:r>
            <a:endParaRPr lang="en-US" sz="3200" b="0" strike="noStrike" spc="-1">
              <a:solidFill>
                <a:srgbClr val="000000"/>
              </a:solidFill>
              <a:latin typeface="Arial"/>
            </a:endParaRPr>
          </a:p>
          <a:p>
            <a:pPr>
              <a:lnSpc>
                <a:spcPct val="100000"/>
              </a:lnSpc>
            </a:pPr>
            <a:endParaRPr lang="en-US" sz="3200" b="0" strike="noStrike" spc="-1">
              <a:solidFill>
                <a:srgbClr val="000000"/>
              </a:solidFill>
              <a:latin typeface="Arial"/>
            </a:endParaRPr>
          </a:p>
          <a:p>
            <a:pPr>
              <a:lnSpc>
                <a:spcPct val="100000"/>
              </a:lnSpc>
            </a:pPr>
            <a:endParaRPr lang="en-US" sz="3200" b="0" strike="noStrike" spc="-1">
              <a:solidFill>
                <a:srgbClr val="000000"/>
              </a:solidFill>
              <a:latin typeface="Arial"/>
            </a:endParaRPr>
          </a:p>
          <a:p>
            <a:pPr>
              <a:lnSpc>
                <a:spcPct val="100000"/>
              </a:lnSpc>
            </a:pPr>
            <a:r>
              <a:rPr lang="en-US" sz="3200" b="0" strike="noStrike" spc="-1">
                <a:solidFill>
                  <a:srgbClr val="000000"/>
                </a:solidFill>
                <a:latin typeface="Times New Roman"/>
              </a:rPr>
              <a:t>Etc.</a:t>
            </a:r>
            <a:endParaRPr lang="en-US" sz="3200" b="0" strike="noStrike" spc="-1">
              <a:solidFill>
                <a:srgbClr val="000000"/>
              </a:solidFill>
              <a:latin typeface="Arial"/>
            </a:endParaRPr>
          </a:p>
        </p:txBody>
      </p:sp>
      <p:sp>
        <p:nvSpPr>
          <p:cNvPr id="110" name="CustomShape 3"/>
          <p:cNvSpPr/>
          <p:nvPr/>
        </p:nvSpPr>
        <p:spPr>
          <a:xfrm>
            <a:off x="3119760" y="1218960"/>
            <a:ext cx="4169520" cy="527760"/>
          </a:xfrm>
          <a:prstGeom prst="rect">
            <a:avLst/>
          </a:prstGeom>
          <a:noFill/>
          <a:ln>
            <a:noFill/>
          </a:ln>
        </p:spPr>
        <p:style>
          <a:lnRef idx="0">
            <a:scrgbClr r="0" g="0" b="0"/>
          </a:lnRef>
          <a:fillRef idx="0">
            <a:scrgbClr r="0" g="0" b="0"/>
          </a:fillRef>
          <a:effectRef idx="0">
            <a:scrgbClr r="0" g="0" b="0"/>
          </a:effectRef>
          <a:fontRef idx="minor"/>
        </p:style>
        <p:txBody>
          <a:bodyPr wrap="none" lIns="100800" tIns="50400" rIns="100800" bIns="50400"/>
          <a:lstStyle/>
          <a:p>
            <a:pPr>
              <a:lnSpc>
                <a:spcPct val="100000"/>
              </a:lnSpc>
            </a:pPr>
            <a:r>
              <a:rPr lang="en-IN" sz="2800" b="0" strike="noStrike" spc="-1">
                <a:solidFill>
                  <a:srgbClr val="002060"/>
                </a:solidFill>
                <a:latin typeface="Arial"/>
                <a:ea typeface="DejaVu Sans"/>
              </a:rPr>
              <a:t>‘C++’ CONCEPTS USED</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Template>
  <TotalTime>41</TotalTime>
  <Words>630</Words>
  <Application>Microsoft Office PowerPoint</Application>
  <PresentationFormat>Custom</PresentationFormat>
  <Paragraphs>207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DejaVu Sans</vt:lpstr>
      <vt:lpstr>Noto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Sujoy Dev</dc:creator>
  <dc:description/>
  <cp:lastModifiedBy>Anmol Majithia</cp:lastModifiedBy>
  <cp:revision>6</cp:revision>
  <dcterms:created xsi:type="dcterms:W3CDTF">2018-06-14T13:24:07Z</dcterms:created>
  <dcterms:modified xsi:type="dcterms:W3CDTF">2018-06-15T03:25:47Z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