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8823" y="515306"/>
            <a:ext cx="353441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8223" y="1143529"/>
            <a:ext cx="7275195" cy="1954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arget.com/page.php?something=something" TargetMode="External"/><Relationship Id="rId3" Type="http://schemas.openxmlformats.org/officeDocument/2006/relationships/image" Target="../media/image3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arget.com/page.php?something=something" TargetMode="External"/><Relationship Id="rId3" Type="http://schemas.openxmlformats.org/officeDocument/2006/relationships/image" Target="../media/image36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arget.com/page.php?something" TargetMode="External"/><Relationship Id="rId3" Type="http://schemas.openxmlformats.org/officeDocument/2006/relationships/image" Target="../media/image37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hyperlink" Target="https://www.owasp.org/index.php/XSS_(Cross_Site_Scripting)_Prevention_Cheat_Sheet" TargetMode="Externa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20"/>
              <a:t>Exploitation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85816" y="3072653"/>
            <a:ext cx="44843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55">
                <a:solidFill>
                  <a:srgbClr val="69A84F"/>
                </a:solidFill>
                <a:latin typeface="Verdana"/>
                <a:cs typeface="Verdana"/>
              </a:rPr>
              <a:t>&gt;</a:t>
            </a:r>
            <a:r>
              <a:rPr dirty="0" sz="2000" spc="-305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160">
                <a:solidFill>
                  <a:srgbClr val="69A84F"/>
                </a:solidFill>
                <a:latin typeface="Verdana"/>
                <a:cs typeface="Verdana"/>
              </a:rPr>
              <a:t>weevly</a:t>
            </a:r>
            <a:r>
              <a:rPr dirty="0" sz="2000" spc="-300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69A84F"/>
                </a:solidFill>
                <a:latin typeface="Verdana"/>
                <a:cs typeface="Verdana"/>
              </a:rPr>
              <a:t>generate</a:t>
            </a:r>
            <a:r>
              <a:rPr dirty="0" sz="2000" spc="-305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69A84F"/>
                </a:solidFill>
                <a:latin typeface="Verdana"/>
                <a:cs typeface="Verdana"/>
              </a:rPr>
              <a:t>[passord]</a:t>
            </a:r>
            <a:r>
              <a:rPr dirty="0" sz="2000" spc="-300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69A84F"/>
                </a:solidFill>
                <a:latin typeface="Verdana"/>
                <a:cs typeface="Verdana"/>
              </a:rPr>
              <a:t>[file</a:t>
            </a:r>
            <a:r>
              <a:rPr dirty="0" sz="2000" spc="-300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69A84F"/>
                </a:solidFill>
                <a:latin typeface="Verdana"/>
                <a:cs typeface="Verdana"/>
              </a:rPr>
              <a:t>name]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160" y="3072653"/>
            <a:ext cx="343027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0530" indent="-35877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30530" algn="l"/>
                <a:tab pos="431165" algn="l"/>
              </a:tabLst>
            </a:pP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backdoor</a:t>
            </a:r>
            <a:endParaRPr sz="2000">
              <a:latin typeface="Verdana"/>
              <a:cs typeface="Verdana"/>
            </a:endParaRPr>
          </a:p>
          <a:p>
            <a:pPr marL="430530" indent="-414020">
              <a:lnSpc>
                <a:spcPct val="100000"/>
              </a:lnSpc>
              <a:buAutoNum type="arabicPeriod"/>
              <a:tabLst>
                <a:tab pos="430530" algn="l"/>
                <a:tab pos="431165" algn="l"/>
              </a:tabLst>
            </a:pP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Upload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dirty="0" sz="2000" spc="-4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file.</a:t>
            </a:r>
            <a:endParaRPr sz="2000">
              <a:latin typeface="Verdana"/>
              <a:cs typeface="Verdana"/>
            </a:endParaRPr>
          </a:p>
          <a:p>
            <a:pPr marL="430530" indent="-417830">
              <a:lnSpc>
                <a:spcPct val="100000"/>
              </a:lnSpc>
              <a:buAutoNum type="arabicPeriod"/>
              <a:tabLst>
                <a:tab pos="430530" algn="l"/>
                <a:tab pos="431165" algn="l"/>
              </a:tabLst>
            </a:pP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Connect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4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endParaRPr sz="2000">
              <a:latin typeface="Verdana"/>
              <a:cs typeface="Verdana"/>
            </a:endParaRPr>
          </a:p>
          <a:p>
            <a:pPr marL="430530" indent="-407670">
              <a:lnSpc>
                <a:spcPct val="100000"/>
              </a:lnSpc>
              <a:buAutoNum type="arabicPeriod"/>
              <a:tabLst>
                <a:tab pos="430530" algn="l"/>
                <a:tab pos="431165" algn="l"/>
              </a:tabLst>
            </a:pP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Find</a:t>
            </a:r>
            <a:r>
              <a:rPr dirty="0" sz="20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out</a:t>
            </a:r>
            <a:r>
              <a:rPr dirty="0" sz="20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dirty="0" sz="20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weevly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2520" y="3682252"/>
            <a:ext cx="352044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 sz="2000" spc="-855">
                <a:solidFill>
                  <a:srgbClr val="69A84F"/>
                </a:solidFill>
                <a:latin typeface="Verdana"/>
                <a:cs typeface="Verdana"/>
              </a:rPr>
              <a:t>&gt;</a:t>
            </a:r>
            <a:r>
              <a:rPr dirty="0" sz="2000" spc="-300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160">
                <a:solidFill>
                  <a:srgbClr val="69A84F"/>
                </a:solidFill>
                <a:latin typeface="Verdana"/>
                <a:cs typeface="Verdana"/>
              </a:rPr>
              <a:t>weevly</a:t>
            </a:r>
            <a:r>
              <a:rPr dirty="0" sz="2000" spc="-300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69A84F"/>
                </a:solidFill>
                <a:latin typeface="Verdana"/>
                <a:cs typeface="Verdana"/>
              </a:rPr>
              <a:t>[url</a:t>
            </a:r>
            <a:r>
              <a:rPr dirty="0" sz="2000" spc="-300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69A84F"/>
                </a:solidFill>
                <a:latin typeface="Verdana"/>
                <a:cs typeface="Verdana"/>
              </a:rPr>
              <a:t>to</a:t>
            </a:r>
            <a:r>
              <a:rPr dirty="0" sz="2000" spc="-300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69A84F"/>
                </a:solidFill>
                <a:latin typeface="Verdana"/>
                <a:cs typeface="Verdana"/>
              </a:rPr>
              <a:t>file]</a:t>
            </a:r>
            <a:r>
              <a:rPr dirty="0" sz="2000" spc="-295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69A84F"/>
                </a:solidFill>
                <a:latin typeface="Verdana"/>
                <a:cs typeface="Verdana"/>
              </a:rPr>
              <a:t>[password]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-855">
                <a:solidFill>
                  <a:srgbClr val="69A84F"/>
                </a:solidFill>
                <a:latin typeface="Verdana"/>
                <a:cs typeface="Verdana"/>
              </a:rPr>
              <a:t>&gt;</a:t>
            </a:r>
            <a:r>
              <a:rPr dirty="0" sz="2000" spc="-295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69A84F"/>
                </a:solidFill>
                <a:latin typeface="Verdana"/>
                <a:cs typeface="Verdana"/>
              </a:rPr>
              <a:t>help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30979">
              <a:lnSpc>
                <a:spcPct val="100000"/>
              </a:lnSpc>
              <a:spcBef>
                <a:spcPts val="100"/>
              </a:spcBef>
            </a:pPr>
            <a:r>
              <a:rPr dirty="0" spc="150"/>
              <a:t>File </a:t>
            </a:r>
            <a:r>
              <a:rPr dirty="0" spc="220"/>
              <a:t>Upload</a:t>
            </a:r>
            <a:r>
              <a:rPr dirty="0" spc="190"/>
              <a:t> </a:t>
            </a:r>
            <a:r>
              <a:rPr dirty="0" spc="175"/>
              <a:t>Vulns</a:t>
            </a:r>
          </a:p>
          <a:p>
            <a:pPr marL="469900" indent="-382270">
              <a:lnSpc>
                <a:spcPct val="100000"/>
              </a:lnSpc>
              <a:spcBef>
                <a:spcPts val="199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2000" spc="-130">
                <a:latin typeface="Verdana"/>
                <a:cs typeface="Verdana"/>
              </a:rPr>
              <a:t>Simples</a:t>
            </a:r>
            <a:r>
              <a:rPr dirty="0" sz="2000" spc="-295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type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of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130">
                <a:latin typeface="Verdana"/>
                <a:cs typeface="Verdana"/>
              </a:rPr>
              <a:t>vulnerabilities.</a:t>
            </a:r>
            <a:endParaRPr sz="2000">
              <a:latin typeface="Verdana"/>
              <a:cs typeface="Verdana"/>
            </a:endParaRPr>
          </a:p>
          <a:p>
            <a:pPr marL="469900" indent="-38227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2000" spc="-140">
                <a:latin typeface="Verdana"/>
                <a:cs typeface="Verdana"/>
              </a:rPr>
              <a:t>Allow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130">
                <a:latin typeface="Verdana"/>
                <a:cs typeface="Verdana"/>
              </a:rPr>
              <a:t>users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to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upload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executable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files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130">
                <a:latin typeface="Verdana"/>
                <a:cs typeface="Verdana"/>
              </a:rPr>
              <a:t>such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as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175">
                <a:latin typeface="Verdana"/>
                <a:cs typeface="Verdana"/>
              </a:rPr>
              <a:t>php.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/>
          </a:p>
          <a:p>
            <a:pPr marL="12700">
              <a:lnSpc>
                <a:spcPct val="100000"/>
              </a:lnSpc>
            </a:pPr>
            <a:r>
              <a:rPr dirty="0" sz="2000" spc="-114">
                <a:latin typeface="Verdana"/>
                <a:cs typeface="Verdana"/>
              </a:rPr>
              <a:t>Upload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a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php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125">
                <a:latin typeface="Verdana"/>
                <a:cs typeface="Verdana"/>
              </a:rPr>
              <a:t>shell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or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120">
                <a:latin typeface="Verdana"/>
                <a:cs typeface="Verdana"/>
              </a:rPr>
              <a:t>backdoor,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295">
                <a:latin typeface="Verdana"/>
                <a:cs typeface="Verdana"/>
              </a:rPr>
              <a:t>ex: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160">
                <a:latin typeface="Verdana"/>
                <a:cs typeface="Verdana"/>
              </a:rPr>
              <a:t>weevly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45710" y="43514"/>
            <a:ext cx="2106615" cy="2106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20"/>
              <a:t>Exploitation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466" y="2584984"/>
            <a:ext cx="6890384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4335" indent="-38163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Similar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local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inclusion.</a:t>
            </a:r>
            <a:endParaRPr sz="2000">
              <a:latin typeface="Verdana"/>
              <a:cs typeface="Verdana"/>
            </a:endParaRPr>
          </a:p>
          <a:p>
            <a:pPr marL="394335" indent="-381635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30">
                <a:solidFill>
                  <a:srgbClr val="FFFFFF"/>
                </a:solidFill>
                <a:latin typeface="Verdana"/>
                <a:cs typeface="Verdana"/>
              </a:rPr>
              <a:t>But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allows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attacker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server.</a:t>
            </a:r>
            <a:endParaRPr sz="2000">
              <a:latin typeface="Verdana"/>
              <a:cs typeface="Verdana"/>
            </a:endParaRPr>
          </a:p>
          <a:p>
            <a:pPr marL="394335" indent="-381635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Execute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php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files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Verdana"/>
                <a:cs typeface="Verdana"/>
              </a:rPr>
              <a:t>servers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current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server.</a:t>
            </a:r>
            <a:endParaRPr sz="2000">
              <a:latin typeface="Verdana"/>
              <a:cs typeface="Verdana"/>
            </a:endParaRPr>
          </a:p>
          <a:p>
            <a:pPr marL="394335" indent="-381635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php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files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Verdana"/>
                <a:cs typeface="Verdana"/>
              </a:rPr>
              <a:t>servers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.txt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4616" y="1143529"/>
            <a:ext cx="3938904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00">
                <a:solidFill>
                  <a:srgbClr val="FFFFFF"/>
                </a:solidFill>
                <a:latin typeface="Times New Roman"/>
                <a:cs typeface="Times New Roman"/>
              </a:rPr>
              <a:t>Remote </a:t>
            </a:r>
            <a:r>
              <a:rPr dirty="0" sz="3000" spc="150">
                <a:solidFill>
                  <a:srgbClr val="FFFFFF"/>
                </a:solidFill>
                <a:latin typeface="Times New Roman"/>
                <a:cs typeface="Times New Roman"/>
              </a:rPr>
              <a:t>File</a:t>
            </a:r>
            <a:r>
              <a:rPr dirty="0" sz="3000" spc="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204">
                <a:solidFill>
                  <a:srgbClr val="FFFFFF"/>
                </a:solidFill>
                <a:latin typeface="Times New Roman"/>
                <a:cs typeface="Times New Roman"/>
              </a:rPr>
              <a:t>Inclusion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45710" y="43514"/>
            <a:ext cx="2106615" cy="2106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0969" y="2620607"/>
            <a:ext cx="5581650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6720" indent="-35877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26720" algn="l"/>
                <a:tab pos="427355" algn="l"/>
              </a:tabLst>
            </a:pP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Prevent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remove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inclusion</a:t>
            </a:r>
            <a:endParaRPr sz="2000">
              <a:latin typeface="Verdana"/>
              <a:cs typeface="Verdana"/>
            </a:endParaRPr>
          </a:p>
          <a:p>
            <a:pPr marL="426720">
              <a:lnSpc>
                <a:spcPct val="100000"/>
              </a:lnSpc>
            </a:pPr>
            <a:r>
              <a:rPr dirty="0" sz="2000" spc="-855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FF0000"/>
                </a:solidFill>
                <a:latin typeface="Verdana"/>
                <a:cs typeface="Verdana"/>
              </a:rPr>
              <a:t>Disable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allow_url_fopen</a:t>
            </a:r>
            <a:r>
              <a:rPr dirty="0" sz="2000" spc="-5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85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dirty="0" sz="2000" spc="-130">
                <a:solidFill>
                  <a:srgbClr val="FFFFFF"/>
                </a:solidFill>
                <a:latin typeface="Verdana"/>
                <a:cs typeface="Verdana"/>
              </a:rPr>
              <a:t>allow_url_include.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26720" indent="-414020">
              <a:lnSpc>
                <a:spcPct val="100000"/>
              </a:lnSpc>
              <a:buAutoNum type="arabicPeriod" startAt="2"/>
              <a:tabLst>
                <a:tab pos="426720" algn="l"/>
                <a:tab pos="427355" algn="l"/>
              </a:tabLst>
            </a:pP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Prevent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local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inclusion</a:t>
            </a:r>
            <a:endParaRPr sz="2000">
              <a:latin typeface="Verdana"/>
              <a:cs typeface="Verdana"/>
            </a:endParaRPr>
          </a:p>
          <a:p>
            <a:pPr marL="426720">
              <a:lnSpc>
                <a:spcPct val="100000"/>
              </a:lnSpc>
            </a:pPr>
            <a:r>
              <a:rPr dirty="0" sz="2000" spc="-855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65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5">
                <a:solidFill>
                  <a:srgbClr val="FF0000"/>
                </a:solidFill>
                <a:latin typeface="Verdana"/>
                <a:cs typeface="Verdana"/>
              </a:rPr>
              <a:t>static</a:t>
            </a:r>
            <a:r>
              <a:rPr dirty="0" sz="2000" spc="-29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inclusion.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53536" y="226049"/>
            <a:ext cx="2490444" cy="1989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8823" y="284860"/>
            <a:ext cx="5866765" cy="1588770"/>
          </a:xfrm>
          <a:prstGeom prst="rect"/>
        </p:spPr>
        <p:txBody>
          <a:bodyPr wrap="square" lIns="0" tIns="243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15"/>
              </a:spcBef>
            </a:pPr>
            <a:r>
              <a:rPr dirty="0" spc="335"/>
              <a:t>Mitigation</a:t>
            </a:r>
          </a:p>
          <a:p>
            <a:pPr marL="2258695">
              <a:lnSpc>
                <a:spcPct val="100000"/>
              </a:lnSpc>
              <a:spcBef>
                <a:spcPts val="1130"/>
              </a:spcBef>
            </a:pPr>
            <a:r>
              <a:rPr dirty="0" sz="3000" spc="150"/>
              <a:t>File </a:t>
            </a:r>
            <a:r>
              <a:rPr dirty="0" sz="3000" spc="200"/>
              <a:t>Inclusion </a:t>
            </a:r>
            <a:r>
              <a:rPr dirty="0" sz="3000" spc="175"/>
              <a:t>Vulns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049" y="515315"/>
            <a:ext cx="830643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20"/>
              <a:t>Exploitation </a:t>
            </a:r>
            <a:r>
              <a:rPr dirty="0" spc="1305"/>
              <a:t>- </a:t>
            </a:r>
            <a:r>
              <a:rPr dirty="0" spc="40"/>
              <a:t>SQL</a:t>
            </a:r>
            <a:r>
              <a:rPr dirty="0" spc="-685"/>
              <a:t> </a:t>
            </a:r>
            <a:r>
              <a:rPr dirty="0" spc="420"/>
              <a:t>Injection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466" y="1836109"/>
            <a:ext cx="7680959" cy="1985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dirty="0" sz="3000" spc="370">
                <a:solidFill>
                  <a:srgbClr val="FFFFFF"/>
                </a:solidFill>
                <a:latin typeface="Times New Roman"/>
                <a:cs typeface="Times New Roman"/>
              </a:rPr>
              <a:t>What </a:t>
            </a:r>
            <a:r>
              <a:rPr dirty="0" sz="3000" spc="25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r>
              <a:rPr dirty="0" sz="30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3000">
              <a:latin typeface="Times New Roman"/>
              <a:cs typeface="Times New Roman"/>
            </a:endParaRPr>
          </a:p>
          <a:p>
            <a:pPr marL="394335" indent="-381635">
              <a:lnSpc>
                <a:spcPct val="100000"/>
              </a:lnSpc>
              <a:spcBef>
                <a:spcPts val="223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Most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websites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database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2000">
              <a:latin typeface="Verdana"/>
              <a:cs typeface="Verdana"/>
            </a:endParaRPr>
          </a:p>
          <a:p>
            <a:pPr marL="394335" indent="-381635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Most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stored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65">
                <a:solidFill>
                  <a:srgbClr val="FFFFFF"/>
                </a:solidFill>
                <a:latin typeface="Verdana"/>
                <a:cs typeface="Verdana"/>
              </a:rPr>
              <a:t>(usernames,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passwords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04">
                <a:solidFill>
                  <a:srgbClr val="FFFFFF"/>
                </a:solidFill>
                <a:latin typeface="Verdana"/>
                <a:cs typeface="Verdana"/>
              </a:rPr>
              <a:t>..etc)</a:t>
            </a:r>
            <a:endParaRPr sz="2000">
              <a:latin typeface="Verdana"/>
              <a:cs typeface="Verdana"/>
            </a:endParaRPr>
          </a:p>
          <a:p>
            <a:pPr marL="394335" indent="-381635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215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application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reads,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updates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inserts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database.</a:t>
            </a:r>
            <a:endParaRPr sz="2000">
              <a:latin typeface="Verdana"/>
              <a:cs typeface="Verdana"/>
            </a:endParaRPr>
          </a:p>
          <a:p>
            <a:pPr marL="394335" indent="-381635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Interaction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60">
                <a:solidFill>
                  <a:srgbClr val="FFFFFF"/>
                </a:solidFill>
                <a:latin typeface="Verdana"/>
                <a:cs typeface="Verdana"/>
              </a:rPr>
              <a:t>DB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done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dirty="0" sz="20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54">
                <a:solidFill>
                  <a:srgbClr val="FF0000"/>
                </a:solidFill>
                <a:latin typeface="Verdana"/>
                <a:cs typeface="Verdana"/>
              </a:rPr>
              <a:t>SQL</a:t>
            </a:r>
            <a:r>
              <a:rPr dirty="0" sz="2000" spc="-254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10888" y="3601842"/>
            <a:ext cx="3533092" cy="1293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049" y="515315"/>
            <a:ext cx="830643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20"/>
              <a:t>Exploitation </a:t>
            </a:r>
            <a:r>
              <a:rPr dirty="0" spc="1305"/>
              <a:t>- </a:t>
            </a:r>
            <a:r>
              <a:rPr dirty="0" spc="40"/>
              <a:t>SQL</a:t>
            </a:r>
            <a:r>
              <a:rPr dirty="0" spc="-685"/>
              <a:t> </a:t>
            </a:r>
            <a:r>
              <a:rPr dirty="0" spc="420"/>
              <a:t>Injection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160" y="2577088"/>
            <a:ext cx="7329170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0530" indent="-35877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30530" algn="l"/>
                <a:tab pos="431165" algn="l"/>
              </a:tabLst>
            </a:pP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They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2000" spc="-4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everywhere.</a:t>
            </a:r>
            <a:endParaRPr sz="2000">
              <a:latin typeface="Verdana"/>
              <a:cs typeface="Verdana"/>
            </a:endParaRPr>
          </a:p>
          <a:p>
            <a:pPr marL="430530" indent="-414020">
              <a:lnSpc>
                <a:spcPct val="100000"/>
              </a:lnSpc>
              <a:buAutoNum type="arabicPeriod"/>
              <a:tabLst>
                <a:tab pos="430530" algn="l"/>
                <a:tab pos="431165" algn="l"/>
              </a:tabLst>
            </a:pPr>
            <a:r>
              <a:rPr dirty="0" sz="2000" spc="-180">
                <a:solidFill>
                  <a:srgbClr val="FFFFFF"/>
                </a:solidFill>
                <a:latin typeface="Verdana"/>
                <a:cs typeface="Verdana"/>
              </a:rPr>
              <a:t>Give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access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database</a:t>
            </a:r>
            <a:r>
              <a:rPr dirty="0" sz="20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→</a:t>
            </a:r>
            <a:r>
              <a:rPr dirty="0" sz="20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sensitive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2000">
              <a:latin typeface="Verdana"/>
              <a:cs typeface="Verdana"/>
            </a:endParaRPr>
          </a:p>
          <a:p>
            <a:pPr marL="430530" indent="-417830">
              <a:lnSpc>
                <a:spcPct val="100000"/>
              </a:lnSpc>
              <a:buAutoNum type="arabicPeriod"/>
              <a:tabLst>
                <a:tab pos="430530" algn="l"/>
                <a:tab pos="431165" algn="l"/>
              </a:tabLst>
            </a:pP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local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files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outside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35">
                <a:solidFill>
                  <a:srgbClr val="FFFFFF"/>
                </a:solidFill>
                <a:latin typeface="Verdana"/>
                <a:cs typeface="Verdana"/>
              </a:rPr>
              <a:t>www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root.</a:t>
            </a:r>
            <a:endParaRPr sz="2000">
              <a:latin typeface="Verdana"/>
              <a:cs typeface="Verdana"/>
            </a:endParaRPr>
          </a:p>
          <a:p>
            <a:pPr marL="430530" indent="-407670">
              <a:lnSpc>
                <a:spcPct val="100000"/>
              </a:lnSpc>
              <a:buAutoNum type="arabicPeriod"/>
              <a:tabLst>
                <a:tab pos="430530" algn="l"/>
                <a:tab pos="431165" algn="l"/>
              </a:tabLst>
            </a:pP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log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admin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further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exploit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system.</a:t>
            </a:r>
            <a:endParaRPr sz="2000">
              <a:latin typeface="Verdana"/>
              <a:cs typeface="Verdana"/>
            </a:endParaRPr>
          </a:p>
          <a:p>
            <a:pPr marL="430530" indent="-411480">
              <a:lnSpc>
                <a:spcPct val="100000"/>
              </a:lnSpc>
              <a:buAutoNum type="arabicPeriod"/>
              <a:tabLst>
                <a:tab pos="430530" algn="l"/>
                <a:tab pos="431165" algn="l"/>
              </a:tabLst>
            </a:pP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upload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files.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123" y="1912309"/>
            <a:ext cx="507047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14">
                <a:solidFill>
                  <a:srgbClr val="FFFFFF"/>
                </a:solidFill>
                <a:latin typeface="Times New Roman"/>
                <a:cs typeface="Times New Roman"/>
              </a:rPr>
              <a:t>Why </a:t>
            </a:r>
            <a:r>
              <a:rPr dirty="0" sz="3000" spc="55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dirty="0" sz="3000" spc="254">
                <a:solidFill>
                  <a:srgbClr val="FFFFFF"/>
                </a:solidFill>
                <a:latin typeface="Times New Roman"/>
                <a:cs typeface="Times New Roman"/>
              </a:rPr>
              <a:t>they </a:t>
            </a:r>
            <a:r>
              <a:rPr dirty="0" sz="3000" spc="220">
                <a:solidFill>
                  <a:srgbClr val="FFFFFF"/>
                </a:solidFill>
                <a:latin typeface="Times New Roman"/>
                <a:cs typeface="Times New Roman"/>
              </a:rPr>
              <a:t>so</a:t>
            </a:r>
            <a:r>
              <a:rPr dirty="0" sz="3000" spc="-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300">
                <a:solidFill>
                  <a:srgbClr val="FFFFFF"/>
                </a:solidFill>
                <a:latin typeface="Times New Roman"/>
                <a:cs typeface="Times New Roman"/>
              </a:rPr>
              <a:t>dangerous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10888" y="3601842"/>
            <a:ext cx="3533092" cy="1293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049" y="515315"/>
            <a:ext cx="830643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20"/>
              <a:t>Exploitation </a:t>
            </a:r>
            <a:r>
              <a:rPr dirty="0" spc="1305"/>
              <a:t>- </a:t>
            </a:r>
            <a:r>
              <a:rPr dirty="0" spc="40"/>
              <a:t>SQL</a:t>
            </a:r>
            <a:r>
              <a:rPr dirty="0" spc="-685"/>
              <a:t> </a:t>
            </a:r>
            <a:r>
              <a:rPr dirty="0" spc="420"/>
              <a:t>Injection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466" y="1912309"/>
            <a:ext cx="6202680" cy="1909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dirty="0" sz="3000" spc="145">
                <a:solidFill>
                  <a:srgbClr val="FFFFFF"/>
                </a:solidFill>
                <a:latin typeface="Times New Roman"/>
                <a:cs typeface="Times New Roman"/>
              </a:rPr>
              <a:t>Discovering</a:t>
            </a:r>
            <a:r>
              <a:rPr dirty="0" sz="3000" spc="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Times New Roman"/>
                <a:cs typeface="Times New Roman"/>
              </a:rPr>
              <a:t>SQLi</a:t>
            </a:r>
            <a:endParaRPr sz="3000">
              <a:latin typeface="Times New Roman"/>
              <a:cs typeface="Times New Roman"/>
            </a:endParaRPr>
          </a:p>
          <a:p>
            <a:pPr marL="394335" indent="-381635">
              <a:lnSpc>
                <a:spcPct val="100000"/>
              </a:lnSpc>
              <a:spcBef>
                <a:spcPts val="163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30">
                <a:solidFill>
                  <a:srgbClr val="FFFFFF"/>
                </a:solidFill>
                <a:latin typeface="Verdana"/>
                <a:cs typeface="Verdana"/>
              </a:rPr>
              <a:t>Try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break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page.</a:t>
            </a:r>
            <a:endParaRPr sz="2000">
              <a:latin typeface="Verdana"/>
              <a:cs typeface="Verdana"/>
            </a:endParaRPr>
          </a:p>
          <a:p>
            <a:pPr marL="394335" indent="-381635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5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04">
                <a:solidFill>
                  <a:srgbClr val="FFFFFF"/>
                </a:solidFill>
                <a:latin typeface="Verdana"/>
                <a:cs typeface="Verdana"/>
              </a:rPr>
              <a:t>‘and’,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‘order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by’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10">
                <a:solidFill>
                  <a:srgbClr val="FFFFFF"/>
                </a:solidFill>
                <a:latin typeface="Verdana"/>
                <a:cs typeface="Verdana"/>
              </a:rPr>
              <a:t>“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65">
                <a:solidFill>
                  <a:srgbClr val="FFFFFF"/>
                </a:solidFill>
                <a:latin typeface="Verdana"/>
                <a:cs typeface="Verdana"/>
              </a:rPr>
              <a:t>‘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305">
                <a:solidFill>
                  <a:srgbClr val="FFFFFF"/>
                </a:solidFill>
                <a:latin typeface="Verdana"/>
                <a:cs typeface="Verdana"/>
              </a:rPr>
              <a:t>”.</a:t>
            </a:r>
            <a:endParaRPr sz="2000">
              <a:latin typeface="Verdana"/>
              <a:cs typeface="Verdana"/>
            </a:endParaRPr>
          </a:p>
          <a:p>
            <a:pPr marL="394335" marR="5080" indent="-381635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Test 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text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boxes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000" spc="-130">
                <a:solidFill>
                  <a:srgbClr val="FFFFFF"/>
                </a:solidFill>
                <a:latin typeface="Verdana"/>
                <a:cs typeface="Verdana"/>
              </a:rPr>
              <a:t>url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parameters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form </a:t>
            </a:r>
            <a:r>
              <a:rPr dirty="0" sz="2000" spc="-120">
                <a:solidFill>
                  <a:srgbClr val="F0C131"/>
                </a:solidFill>
                <a:latin typeface="Verdana"/>
                <a:cs typeface="Verdana"/>
              </a:rPr>
              <a:t> </a:t>
            </a:r>
            <a:r>
              <a:rPr dirty="0" sz="2000" spc="-135">
                <a:solidFill>
                  <a:srgbClr val="F0C131"/>
                </a:solidFill>
                <a:latin typeface="Verdana"/>
                <a:cs typeface="Verdana"/>
                <a:hlinkClick r:id="rId2"/>
              </a:rPr>
              <a:t>http://target.com/page.php?something=something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10888" y="3601842"/>
            <a:ext cx="3533092" cy="1293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049" y="515315"/>
            <a:ext cx="830643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20"/>
              <a:t>Exploitation </a:t>
            </a:r>
            <a:r>
              <a:rPr dirty="0" spc="1305"/>
              <a:t>- </a:t>
            </a:r>
            <a:r>
              <a:rPr dirty="0" spc="40"/>
              <a:t>SQL</a:t>
            </a:r>
            <a:r>
              <a:rPr dirty="0" spc="-685"/>
              <a:t> </a:t>
            </a:r>
            <a:r>
              <a:rPr dirty="0" spc="420"/>
              <a:t>Injection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466" y="1912309"/>
            <a:ext cx="6767830" cy="2519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dirty="0" sz="3000" spc="120">
                <a:solidFill>
                  <a:srgbClr val="FFFFFF"/>
                </a:solidFill>
                <a:latin typeface="Times New Roman"/>
                <a:cs typeface="Times New Roman"/>
              </a:rPr>
              <a:t>SQLmap</a:t>
            </a:r>
            <a:endParaRPr sz="3000">
              <a:latin typeface="Times New Roman"/>
              <a:cs typeface="Times New Roman"/>
            </a:endParaRPr>
          </a:p>
          <a:p>
            <a:pPr marL="394335" indent="-381635">
              <a:lnSpc>
                <a:spcPct val="100000"/>
              </a:lnSpc>
              <a:spcBef>
                <a:spcPts val="163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Tool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designed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exploit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sql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injections.</a:t>
            </a:r>
            <a:endParaRPr sz="2000">
              <a:latin typeface="Verdana"/>
              <a:cs typeface="Verdana"/>
            </a:endParaRPr>
          </a:p>
          <a:p>
            <a:pPr marL="394335" indent="-381635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80">
                <a:solidFill>
                  <a:srgbClr val="FFFFFF"/>
                </a:solidFill>
                <a:latin typeface="Verdana"/>
                <a:cs typeface="Verdana"/>
              </a:rPr>
              <a:t>Works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many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db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types,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mysql,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mssql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54">
                <a:solidFill>
                  <a:srgbClr val="FFFFFF"/>
                </a:solidFill>
                <a:latin typeface="Verdana"/>
                <a:cs typeface="Verdana"/>
              </a:rPr>
              <a:t>...etc.</a:t>
            </a:r>
            <a:endParaRPr sz="2000">
              <a:latin typeface="Verdana"/>
              <a:cs typeface="Verdana"/>
            </a:endParaRPr>
          </a:p>
          <a:p>
            <a:pPr marL="394335" indent="-381635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perform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everything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8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learned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more!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94335">
              <a:lnSpc>
                <a:spcPct val="100000"/>
              </a:lnSpc>
            </a:pPr>
            <a:r>
              <a:rPr dirty="0" sz="2000" spc="-855">
                <a:solidFill>
                  <a:srgbClr val="69A84F"/>
                </a:solidFill>
                <a:latin typeface="Verdana"/>
                <a:cs typeface="Verdana"/>
              </a:rPr>
              <a:t>&gt;</a:t>
            </a:r>
            <a:r>
              <a:rPr dirty="0" sz="2000" spc="-295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69A84F"/>
                </a:solidFill>
                <a:latin typeface="Verdana"/>
                <a:cs typeface="Verdana"/>
              </a:rPr>
              <a:t>sqlmap</a:t>
            </a:r>
            <a:r>
              <a:rPr dirty="0" sz="2000" spc="-290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69A84F"/>
                </a:solidFill>
                <a:latin typeface="Verdana"/>
                <a:cs typeface="Verdana"/>
              </a:rPr>
              <a:t>--help</a:t>
            </a:r>
            <a:endParaRPr sz="2000">
              <a:latin typeface="Verdana"/>
              <a:cs typeface="Verdana"/>
            </a:endParaRPr>
          </a:p>
          <a:p>
            <a:pPr marL="394335">
              <a:lnSpc>
                <a:spcPct val="100000"/>
              </a:lnSpc>
            </a:pPr>
            <a:r>
              <a:rPr dirty="0" sz="2000" spc="-855">
                <a:solidFill>
                  <a:srgbClr val="69A84F"/>
                </a:solidFill>
                <a:latin typeface="Verdana"/>
                <a:cs typeface="Verdana"/>
              </a:rPr>
              <a:t>&gt;</a:t>
            </a:r>
            <a:r>
              <a:rPr dirty="0" sz="2000" spc="-295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69A84F"/>
                </a:solidFill>
                <a:latin typeface="Verdana"/>
                <a:cs typeface="Verdana"/>
              </a:rPr>
              <a:t>sqlmap</a:t>
            </a:r>
            <a:r>
              <a:rPr dirty="0" sz="2000" spc="-290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69A84F"/>
                </a:solidFill>
                <a:latin typeface="Verdana"/>
                <a:cs typeface="Verdana"/>
              </a:rPr>
              <a:t>-u</a:t>
            </a:r>
            <a:r>
              <a:rPr dirty="0" sz="2000" spc="-290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69A84F"/>
                </a:solidFill>
                <a:latin typeface="Verdana"/>
                <a:cs typeface="Verdana"/>
              </a:rPr>
              <a:t>[target</a:t>
            </a:r>
            <a:r>
              <a:rPr dirty="0" sz="2000" spc="-290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69A84F"/>
                </a:solidFill>
                <a:latin typeface="Verdana"/>
                <a:cs typeface="Verdana"/>
              </a:rPr>
              <a:t>url]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10888" y="3601842"/>
            <a:ext cx="3533092" cy="1293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823" y="515306"/>
            <a:ext cx="47091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20"/>
              <a:t>Preventing</a:t>
            </a:r>
            <a:r>
              <a:rPr dirty="0" spc="270"/>
              <a:t> </a:t>
            </a:r>
            <a:r>
              <a:rPr dirty="0" spc="-25"/>
              <a:t>SQLi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223" y="2278756"/>
            <a:ext cx="7171055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926465" algn="l"/>
                <a:tab pos="927100" algn="l"/>
              </a:tabLst>
            </a:pP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Filters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bypassed.</a:t>
            </a:r>
            <a:endParaRPr sz="2000">
              <a:latin typeface="Verdana"/>
              <a:cs typeface="Verdana"/>
            </a:endParaRPr>
          </a:p>
          <a:p>
            <a:pPr marL="927100" indent="-382270">
              <a:lnSpc>
                <a:spcPct val="100000"/>
              </a:lnSpc>
              <a:buFont typeface="Arial"/>
              <a:buChar char="●"/>
              <a:tabLst>
                <a:tab pos="926465" algn="l"/>
                <a:tab pos="927100" algn="l"/>
              </a:tabLst>
            </a:pPr>
            <a:r>
              <a:rPr dirty="0" sz="2000" spc="-165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black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commands?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Still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bypassed</a:t>
            </a:r>
            <a:endParaRPr sz="2000">
              <a:latin typeface="Verdana"/>
              <a:cs typeface="Verdana"/>
            </a:endParaRPr>
          </a:p>
          <a:p>
            <a:pPr marL="927100" indent="-382270">
              <a:lnSpc>
                <a:spcPct val="100000"/>
              </a:lnSpc>
              <a:buFont typeface="Arial"/>
              <a:buChar char="●"/>
              <a:tabLst>
                <a:tab pos="926465" algn="l"/>
                <a:tab pos="927100" algn="l"/>
              </a:tabLst>
            </a:pPr>
            <a:r>
              <a:rPr dirty="0" sz="2000" spc="-165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whitelist?</a:t>
            </a:r>
            <a:r>
              <a:rPr dirty="0" sz="2000" spc="-5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Same </a:t>
            </a:r>
            <a:r>
              <a:rPr dirty="0" sz="2000" spc="-130">
                <a:solidFill>
                  <a:srgbClr val="FFFFFF"/>
                </a:solidFill>
                <a:latin typeface="Verdana"/>
                <a:cs typeface="Verdana"/>
              </a:rPr>
              <a:t>issue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→</a:t>
            </a:r>
            <a:r>
              <a:rPr dirty="0" sz="20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65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parameterized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statements,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separate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sql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code.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53536" y="226049"/>
            <a:ext cx="2490444" cy="1989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023" y="515315"/>
            <a:ext cx="73025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20"/>
              <a:t>Exploitation </a:t>
            </a:r>
            <a:r>
              <a:rPr dirty="0" spc="1305"/>
              <a:t>- </a:t>
            </a:r>
            <a:r>
              <a:rPr dirty="0" spc="135"/>
              <a:t>XSS</a:t>
            </a:r>
            <a:r>
              <a:rPr dirty="0" spc="-690"/>
              <a:t> </a:t>
            </a:r>
            <a:r>
              <a:rPr dirty="0" spc="285"/>
              <a:t>Vulns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223" y="1486639"/>
            <a:ext cx="6784340" cy="3249930"/>
          </a:xfrm>
          <a:prstGeom prst="rect">
            <a:avLst/>
          </a:prstGeom>
        </p:spPr>
        <p:txBody>
          <a:bodyPr wrap="square" lIns="0" tIns="209550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1650"/>
              </a:spcBef>
            </a:pPr>
            <a:r>
              <a:rPr dirty="0" sz="3000" spc="85">
                <a:solidFill>
                  <a:srgbClr val="FFFFFF"/>
                </a:solidFill>
                <a:latin typeface="Times New Roman"/>
                <a:cs typeface="Times New Roman"/>
              </a:rPr>
              <a:t>XSS </a:t>
            </a:r>
            <a:r>
              <a:rPr dirty="0" sz="3000" spc="815">
                <a:solidFill>
                  <a:srgbClr val="FFFFFF"/>
                </a:solidFill>
                <a:latin typeface="Times New Roman"/>
                <a:cs typeface="Times New Roman"/>
              </a:rPr>
              <a:t>- </a:t>
            </a:r>
            <a:r>
              <a:rPr dirty="0" sz="3000" spc="300">
                <a:solidFill>
                  <a:srgbClr val="FFFFFF"/>
                </a:solidFill>
                <a:latin typeface="Times New Roman"/>
                <a:cs typeface="Times New Roman"/>
              </a:rPr>
              <a:t>Cross </a:t>
            </a:r>
            <a:r>
              <a:rPr dirty="0" sz="3000" spc="215">
                <a:solidFill>
                  <a:srgbClr val="FFFFFF"/>
                </a:solidFill>
                <a:latin typeface="Times New Roman"/>
                <a:cs typeface="Times New Roman"/>
              </a:rPr>
              <a:t>Site </a:t>
            </a:r>
            <a:r>
              <a:rPr dirty="0" sz="3000" spc="235">
                <a:solidFill>
                  <a:srgbClr val="FFFFFF"/>
                </a:solidFill>
                <a:latin typeface="Times New Roman"/>
                <a:cs typeface="Times New Roman"/>
              </a:rPr>
              <a:t>Scripting</a:t>
            </a:r>
            <a:r>
              <a:rPr dirty="0" sz="3000" spc="-4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235">
                <a:solidFill>
                  <a:srgbClr val="FFFFFF"/>
                </a:solidFill>
                <a:latin typeface="Times New Roman"/>
                <a:cs typeface="Times New Roman"/>
              </a:rPr>
              <a:t>vulns</a:t>
            </a:r>
            <a:endParaRPr sz="3000">
              <a:latin typeface="Times New Roman"/>
              <a:cs typeface="Times New Roman"/>
            </a:endParaRPr>
          </a:p>
          <a:p>
            <a:pPr marL="469900" indent="-382270">
              <a:lnSpc>
                <a:spcPct val="100000"/>
              </a:lnSpc>
              <a:spcBef>
                <a:spcPts val="103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Allow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attacker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inject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javascript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page.</a:t>
            </a:r>
            <a:endParaRPr sz="2000">
              <a:latin typeface="Verdana"/>
              <a:cs typeface="Verdana"/>
            </a:endParaRPr>
          </a:p>
          <a:p>
            <a:pPr marL="469900" indent="-38227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executed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65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page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50">
                <a:solidFill>
                  <a:srgbClr val="FFFFFF"/>
                </a:solidFill>
                <a:latin typeface="Verdana"/>
                <a:cs typeface="Verdana"/>
              </a:rPr>
              <a:t>loads.</a:t>
            </a:r>
            <a:endParaRPr sz="2000">
              <a:latin typeface="Verdana"/>
              <a:cs typeface="Verdana"/>
            </a:endParaRPr>
          </a:p>
          <a:p>
            <a:pPr marL="469900" indent="-38227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executed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0">
                <a:solidFill>
                  <a:srgbClr val="FF0000"/>
                </a:solidFill>
                <a:latin typeface="Verdana"/>
                <a:cs typeface="Verdana"/>
              </a:rPr>
              <a:t>client</a:t>
            </a:r>
            <a:r>
              <a:rPr dirty="0" sz="2000" spc="-28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server.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30">
                <a:solidFill>
                  <a:srgbClr val="FFFFFF"/>
                </a:solidFill>
                <a:latin typeface="Verdana"/>
                <a:cs typeface="Verdana"/>
              </a:rPr>
              <a:t>Three 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main</a:t>
            </a:r>
            <a:r>
              <a:rPr dirty="0" sz="2000" spc="-4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75">
                <a:solidFill>
                  <a:srgbClr val="FFFFFF"/>
                </a:solidFill>
                <a:latin typeface="Verdana"/>
                <a:cs typeface="Verdana"/>
              </a:rPr>
              <a:t>types:</a:t>
            </a:r>
            <a:endParaRPr sz="2000">
              <a:latin typeface="Verdana"/>
              <a:cs typeface="Verdana"/>
            </a:endParaRPr>
          </a:p>
          <a:p>
            <a:pPr marL="469900" indent="-358775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Persistent/Stored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04">
                <a:solidFill>
                  <a:srgbClr val="FFFFFF"/>
                </a:solidFill>
                <a:latin typeface="Verdana"/>
                <a:cs typeface="Verdana"/>
              </a:rPr>
              <a:t>XSS</a:t>
            </a:r>
            <a:endParaRPr sz="2000">
              <a:latin typeface="Verdana"/>
              <a:cs typeface="Verdana"/>
            </a:endParaRPr>
          </a:p>
          <a:p>
            <a:pPr marL="469900" indent="-414655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Reflected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04">
                <a:solidFill>
                  <a:srgbClr val="FFFFFF"/>
                </a:solidFill>
                <a:latin typeface="Verdana"/>
                <a:cs typeface="Verdana"/>
              </a:rPr>
              <a:t>XSS</a:t>
            </a:r>
            <a:endParaRPr sz="2000">
              <a:latin typeface="Verdana"/>
              <a:cs typeface="Verdana"/>
            </a:endParaRPr>
          </a:p>
          <a:p>
            <a:pPr marL="469900" indent="-418465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240">
                <a:solidFill>
                  <a:srgbClr val="FFFFFF"/>
                </a:solidFill>
                <a:latin typeface="Verdana"/>
                <a:cs typeface="Verdana"/>
              </a:rPr>
              <a:t>DOM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dirty="0" sz="20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04">
                <a:solidFill>
                  <a:srgbClr val="FFFFFF"/>
                </a:solidFill>
                <a:latin typeface="Verdana"/>
                <a:cs typeface="Verdana"/>
              </a:rPr>
              <a:t>XSS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47213" y="3513118"/>
            <a:ext cx="3596767" cy="1586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023" y="515315"/>
            <a:ext cx="73025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20"/>
              <a:t>Exploitation </a:t>
            </a:r>
            <a:r>
              <a:rPr dirty="0" spc="1305"/>
              <a:t>- </a:t>
            </a:r>
            <a:r>
              <a:rPr dirty="0" spc="135"/>
              <a:t>XSS</a:t>
            </a:r>
            <a:r>
              <a:rPr dirty="0" spc="-690"/>
              <a:t> </a:t>
            </a:r>
            <a:r>
              <a:rPr dirty="0" spc="285"/>
              <a:t>Vulns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466" y="1683709"/>
            <a:ext cx="6202680" cy="17646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dirty="0" sz="3000" spc="145">
                <a:solidFill>
                  <a:srgbClr val="FFFFFF"/>
                </a:solidFill>
                <a:latin typeface="Times New Roman"/>
                <a:cs typeface="Times New Roman"/>
              </a:rPr>
              <a:t>Discovering</a:t>
            </a:r>
            <a:r>
              <a:rPr dirty="0" sz="3000" spc="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85">
                <a:solidFill>
                  <a:srgbClr val="FFFFFF"/>
                </a:solidFill>
                <a:latin typeface="Times New Roman"/>
                <a:cs typeface="Times New Roman"/>
              </a:rPr>
              <a:t>XSS</a:t>
            </a:r>
            <a:endParaRPr sz="3000">
              <a:latin typeface="Times New Roman"/>
              <a:cs typeface="Times New Roman"/>
            </a:endParaRPr>
          </a:p>
          <a:p>
            <a:pPr marL="394335" indent="-381635">
              <a:lnSpc>
                <a:spcPct val="100000"/>
              </a:lnSpc>
              <a:spcBef>
                <a:spcPts val="289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30">
                <a:solidFill>
                  <a:srgbClr val="FFFFFF"/>
                </a:solidFill>
                <a:latin typeface="Verdana"/>
                <a:cs typeface="Verdana"/>
              </a:rPr>
              <a:t>Try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inject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javasript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50">
                <a:solidFill>
                  <a:srgbClr val="FFFFFF"/>
                </a:solidFill>
                <a:latin typeface="Verdana"/>
                <a:cs typeface="Verdana"/>
              </a:rPr>
              <a:t>pages.</a:t>
            </a:r>
            <a:endParaRPr sz="2000">
              <a:latin typeface="Verdana"/>
              <a:cs typeface="Verdana"/>
            </a:endParaRPr>
          </a:p>
          <a:p>
            <a:pPr marL="394335" marR="5080" indent="-381635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Test 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text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boxes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000" spc="-130">
                <a:solidFill>
                  <a:srgbClr val="FFFFFF"/>
                </a:solidFill>
                <a:latin typeface="Verdana"/>
                <a:cs typeface="Verdana"/>
              </a:rPr>
              <a:t>url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parameters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form </a:t>
            </a:r>
            <a:r>
              <a:rPr dirty="0" sz="2000" spc="-120">
                <a:solidFill>
                  <a:srgbClr val="F0C131"/>
                </a:solidFill>
                <a:latin typeface="Verdana"/>
                <a:cs typeface="Verdana"/>
              </a:rPr>
              <a:t> </a:t>
            </a:r>
            <a:r>
              <a:rPr dirty="0" sz="2000" spc="-135">
                <a:solidFill>
                  <a:srgbClr val="F0C131"/>
                </a:solidFill>
                <a:latin typeface="Verdana"/>
                <a:cs typeface="Verdana"/>
                <a:hlinkClick r:id="rId2"/>
              </a:rPr>
              <a:t>http://target.com/page.php?something=something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47213" y="3513118"/>
            <a:ext cx="3596767" cy="1586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023" y="515315"/>
            <a:ext cx="73025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20"/>
              <a:t>Exploitation </a:t>
            </a:r>
            <a:r>
              <a:rPr dirty="0" spc="1305"/>
              <a:t>- </a:t>
            </a:r>
            <a:r>
              <a:rPr dirty="0" spc="135"/>
              <a:t>XSS</a:t>
            </a:r>
            <a:r>
              <a:rPr dirty="0" spc="-690"/>
              <a:t> </a:t>
            </a:r>
            <a:r>
              <a:rPr dirty="0" spc="285"/>
              <a:t>Vulns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466" y="1683709"/>
            <a:ext cx="8112759" cy="20694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dirty="0" sz="3000" spc="285">
                <a:solidFill>
                  <a:srgbClr val="FFFFFF"/>
                </a:solidFill>
                <a:latin typeface="Times New Roman"/>
                <a:cs typeface="Times New Roman"/>
              </a:rPr>
              <a:t>Reflected</a:t>
            </a:r>
            <a:r>
              <a:rPr dirty="0" sz="3000" spc="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85">
                <a:solidFill>
                  <a:srgbClr val="FFFFFF"/>
                </a:solidFill>
                <a:latin typeface="Times New Roman"/>
                <a:cs typeface="Times New Roman"/>
              </a:rPr>
              <a:t>XSS</a:t>
            </a:r>
            <a:endParaRPr sz="3000">
              <a:latin typeface="Times New Roman"/>
              <a:cs typeface="Times New Roman"/>
            </a:endParaRPr>
          </a:p>
          <a:p>
            <a:pPr marL="394335" indent="-381635">
              <a:lnSpc>
                <a:spcPct val="100000"/>
              </a:lnSpc>
              <a:spcBef>
                <a:spcPts val="289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50">
                <a:solidFill>
                  <a:srgbClr val="FFFFFF"/>
                </a:solidFill>
                <a:latin typeface="Verdana"/>
                <a:cs typeface="Verdana"/>
              </a:rPr>
              <a:t>None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persistent,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stored.</a:t>
            </a:r>
            <a:endParaRPr sz="2000">
              <a:latin typeface="Verdana"/>
              <a:cs typeface="Verdana"/>
            </a:endParaRPr>
          </a:p>
          <a:p>
            <a:pPr marL="394335" indent="-381635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work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Verdana"/>
                <a:cs typeface="Verdana"/>
              </a:rPr>
              <a:t>target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visits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specially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crafted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29">
                <a:solidFill>
                  <a:srgbClr val="FFFFFF"/>
                </a:solidFill>
                <a:latin typeface="Verdana"/>
                <a:cs typeface="Verdana"/>
              </a:rPr>
              <a:t>URL</a:t>
            </a:r>
            <a:endParaRPr sz="2000">
              <a:latin typeface="Verdana"/>
              <a:cs typeface="Verdana"/>
            </a:endParaRPr>
          </a:p>
          <a:p>
            <a:pPr marL="394335" marR="5080" indent="-381635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75">
                <a:solidFill>
                  <a:srgbClr val="FFFFFF"/>
                </a:solidFill>
                <a:latin typeface="Verdana"/>
                <a:cs typeface="Verdana"/>
              </a:rPr>
              <a:t>EX </a:t>
            </a:r>
            <a:r>
              <a:rPr dirty="0" sz="2000" spc="-175">
                <a:solidFill>
                  <a:srgbClr val="F0C131"/>
                </a:solidFill>
                <a:latin typeface="Verdana"/>
                <a:cs typeface="Verdana"/>
              </a:rPr>
              <a:t> </a:t>
            </a:r>
            <a:r>
              <a:rPr dirty="0" sz="2000" spc="-175">
                <a:solidFill>
                  <a:srgbClr val="F0C131"/>
                </a:solidFill>
                <a:latin typeface="Verdana"/>
                <a:cs typeface="Verdana"/>
                <a:hlinkClick r:id="rId2"/>
              </a:rPr>
              <a:t>http://target.com/page.php?something=&lt;script&gt;alert(“XSS”)&lt;/script&gt;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47213" y="3513118"/>
            <a:ext cx="3596767" cy="1586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024" y="134265"/>
            <a:ext cx="7731759" cy="11874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655"/>
              </a:lnSpc>
              <a:spcBef>
                <a:spcPts val="100"/>
              </a:spcBef>
            </a:pPr>
            <a:r>
              <a:rPr dirty="0" spc="15"/>
              <a:t>HTTP</a:t>
            </a:r>
            <a:r>
              <a:rPr dirty="0" spc="320"/>
              <a:t> </a:t>
            </a:r>
            <a:r>
              <a:rPr dirty="0" spc="430"/>
              <a:t>Requests</a:t>
            </a:r>
          </a:p>
          <a:p>
            <a:pPr marL="3433445">
              <a:lnSpc>
                <a:spcPts val="3495"/>
              </a:lnSpc>
            </a:pPr>
            <a:r>
              <a:rPr dirty="0" sz="3000" spc="200"/>
              <a:t>Basic </a:t>
            </a:r>
            <a:r>
              <a:rPr dirty="0" sz="3000" spc="270"/>
              <a:t>information</a:t>
            </a:r>
            <a:r>
              <a:rPr dirty="0" sz="3000" spc="190"/>
              <a:t> </a:t>
            </a:r>
            <a:r>
              <a:rPr dirty="0" sz="3000" spc="185"/>
              <a:t>Flow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7940384" y="3303318"/>
            <a:ext cx="1085572" cy="821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29089" y="3261918"/>
            <a:ext cx="828673" cy="685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77062" y="3384768"/>
            <a:ext cx="1266653" cy="293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852782" y="3271692"/>
            <a:ext cx="6102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0">
                <a:solidFill>
                  <a:srgbClr val="FFFFFF"/>
                </a:solidFill>
                <a:latin typeface="Times New Roman"/>
                <a:cs typeface="Times New Roman"/>
              </a:rPr>
              <a:t>Request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36931" y="3418050"/>
            <a:ext cx="585470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dirty="0" sz="1200" spc="90">
                <a:solidFill>
                  <a:srgbClr val="FFFFFF"/>
                </a:solidFill>
                <a:latin typeface="Times New Roman"/>
                <a:cs typeface="Times New Roman"/>
              </a:rPr>
              <a:t>Html  </a:t>
            </a:r>
            <a:r>
              <a:rPr dirty="0" sz="1200" spc="60">
                <a:solidFill>
                  <a:srgbClr val="FFFFFF"/>
                </a:solidFill>
                <a:latin typeface="Times New Roman"/>
                <a:cs typeface="Times New Roman"/>
              </a:rPr>
              <a:t>Website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393" y="3012818"/>
            <a:ext cx="4000500" cy="126365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48615" indent="-335915">
              <a:lnSpc>
                <a:spcPct val="100000"/>
              </a:lnSpc>
              <a:spcBef>
                <a:spcPts val="3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-105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1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Verdana"/>
                <a:cs typeface="Verdana"/>
              </a:rPr>
              <a:t>clicks</a:t>
            </a:r>
            <a:r>
              <a:rPr dirty="0" sz="1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1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25">
                <a:solidFill>
                  <a:srgbClr val="FFFFFF"/>
                </a:solidFill>
                <a:latin typeface="Verdana"/>
                <a:cs typeface="Verdana"/>
              </a:rPr>
              <a:t>link.</a:t>
            </a:r>
            <a:endParaRPr sz="1400">
              <a:latin typeface="Verdana"/>
              <a:cs typeface="Verdana"/>
            </a:endParaRPr>
          </a:p>
          <a:p>
            <a:pPr marL="348615" indent="-335915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-150">
                <a:solidFill>
                  <a:srgbClr val="FFFFFF"/>
                </a:solidFill>
                <a:latin typeface="Verdana"/>
                <a:cs typeface="Verdana"/>
              </a:rPr>
              <a:t>HTML</a:t>
            </a:r>
            <a:r>
              <a:rPr dirty="0" sz="1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Verdana"/>
                <a:cs typeface="Verdana"/>
              </a:rPr>
              <a:t>website</a:t>
            </a:r>
            <a:r>
              <a:rPr dirty="0" sz="1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Verdana"/>
                <a:cs typeface="Verdana"/>
              </a:rPr>
              <a:t>generates</a:t>
            </a:r>
            <a:r>
              <a:rPr dirty="0" sz="14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Verdana"/>
                <a:cs typeface="Verdana"/>
              </a:rPr>
              <a:t>request</a:t>
            </a:r>
            <a:r>
              <a:rPr dirty="0" sz="14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Verdana"/>
                <a:cs typeface="Verdana"/>
              </a:rPr>
              <a:t>(client</a:t>
            </a:r>
            <a:r>
              <a:rPr dirty="0" sz="14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00">
                <a:solidFill>
                  <a:srgbClr val="FFFFFF"/>
                </a:solidFill>
                <a:latin typeface="Verdana"/>
                <a:cs typeface="Verdana"/>
              </a:rPr>
              <a:t>side)</a:t>
            </a:r>
            <a:endParaRPr sz="1400">
              <a:latin typeface="Verdana"/>
              <a:cs typeface="Verdana"/>
            </a:endParaRPr>
          </a:p>
          <a:p>
            <a:pPr marL="348615" indent="-335915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-85">
                <a:solidFill>
                  <a:srgbClr val="FFFFFF"/>
                </a:solidFill>
                <a:latin typeface="Verdana"/>
                <a:cs typeface="Verdana"/>
              </a:rPr>
              <a:t>Request</a:t>
            </a:r>
            <a:r>
              <a:rPr dirty="0" sz="1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1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Verdana"/>
                <a:cs typeface="Verdana"/>
              </a:rPr>
              <a:t>sent</a:t>
            </a:r>
            <a:r>
              <a:rPr dirty="0" sz="1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20">
                <a:solidFill>
                  <a:srgbClr val="FFFFFF"/>
                </a:solidFill>
                <a:latin typeface="Verdana"/>
                <a:cs typeface="Verdana"/>
              </a:rPr>
              <a:t>server.</a:t>
            </a:r>
            <a:endParaRPr sz="1400">
              <a:latin typeface="Verdana"/>
              <a:cs typeface="Verdana"/>
            </a:endParaRPr>
          </a:p>
          <a:p>
            <a:pPr marL="348615" indent="-335915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-105">
                <a:solidFill>
                  <a:srgbClr val="FFFFFF"/>
                </a:solidFill>
                <a:latin typeface="Verdana"/>
                <a:cs typeface="Verdana"/>
              </a:rPr>
              <a:t>Server</a:t>
            </a:r>
            <a:r>
              <a:rPr dirty="0" sz="1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Verdana"/>
                <a:cs typeface="Verdana"/>
              </a:rPr>
              <a:t>performs</a:t>
            </a:r>
            <a:r>
              <a:rPr dirty="0" sz="1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Verdana"/>
                <a:cs typeface="Verdana"/>
              </a:rPr>
              <a:t>request</a:t>
            </a:r>
            <a:r>
              <a:rPr dirty="0" sz="1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Verdana"/>
                <a:cs typeface="Verdana"/>
              </a:rPr>
              <a:t>(Server</a:t>
            </a:r>
            <a:r>
              <a:rPr dirty="0" sz="14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10">
                <a:solidFill>
                  <a:srgbClr val="FFFFFF"/>
                </a:solidFill>
                <a:latin typeface="Verdana"/>
                <a:cs typeface="Verdana"/>
              </a:rPr>
              <a:t>Side)</a:t>
            </a:r>
            <a:endParaRPr sz="1400">
              <a:latin typeface="Verdana"/>
              <a:cs typeface="Verdana"/>
            </a:endParaRPr>
          </a:p>
          <a:p>
            <a:pPr marL="348615" indent="-335915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-105">
                <a:solidFill>
                  <a:srgbClr val="FFFFFF"/>
                </a:solidFill>
                <a:latin typeface="Verdana"/>
                <a:cs typeface="Verdana"/>
              </a:rPr>
              <a:t>Sends </a:t>
            </a:r>
            <a:r>
              <a:rPr dirty="0" sz="1400" spc="-80">
                <a:solidFill>
                  <a:srgbClr val="FFFFFF"/>
                </a:solidFill>
                <a:latin typeface="Verdana"/>
                <a:cs typeface="Verdana"/>
              </a:rPr>
              <a:t>response</a:t>
            </a:r>
            <a:r>
              <a:rPr dirty="0" sz="14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00">
                <a:solidFill>
                  <a:srgbClr val="FFFFFF"/>
                </a:solidFill>
                <a:latin typeface="Verdana"/>
                <a:cs typeface="Verdana"/>
              </a:rPr>
              <a:t>back.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59991" y="4208807"/>
            <a:ext cx="6851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195.44.2.1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42535" y="4229143"/>
            <a:ext cx="97281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FFFFFF"/>
                </a:solidFill>
                <a:latin typeface="Times New Roman"/>
                <a:cs typeface="Times New Roman"/>
              </a:rPr>
              <a:t>facebook.com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82587" y="3810992"/>
            <a:ext cx="1267572" cy="2924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625059" y="4000534"/>
            <a:ext cx="6959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FFFFFF"/>
                </a:solidFill>
                <a:latin typeface="Times New Roman"/>
                <a:cs typeface="Times New Roman"/>
              </a:rPr>
              <a:t>Response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83509" y="1862958"/>
            <a:ext cx="657923" cy="723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44839" y="1882151"/>
            <a:ext cx="1227172" cy="6845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023" y="515315"/>
            <a:ext cx="73025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20"/>
              <a:t>Exploitation </a:t>
            </a:r>
            <a:r>
              <a:rPr dirty="0" spc="1305"/>
              <a:t>- </a:t>
            </a:r>
            <a:r>
              <a:rPr dirty="0" spc="135"/>
              <a:t>XSS</a:t>
            </a:r>
            <a:r>
              <a:rPr dirty="0" spc="-690"/>
              <a:t> </a:t>
            </a:r>
            <a:r>
              <a:rPr dirty="0" spc="285"/>
              <a:t>Vulns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466" y="1683709"/>
            <a:ext cx="7040880" cy="1459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dirty="0" sz="3000" spc="340">
                <a:solidFill>
                  <a:srgbClr val="FFFFFF"/>
                </a:solidFill>
                <a:latin typeface="Times New Roman"/>
                <a:cs typeface="Times New Roman"/>
              </a:rPr>
              <a:t>Stored</a:t>
            </a:r>
            <a:r>
              <a:rPr dirty="0" sz="3000" spc="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85">
                <a:solidFill>
                  <a:srgbClr val="FFFFFF"/>
                </a:solidFill>
                <a:latin typeface="Times New Roman"/>
                <a:cs typeface="Times New Roman"/>
              </a:rPr>
              <a:t>XSS</a:t>
            </a:r>
            <a:endParaRPr sz="3000">
              <a:latin typeface="Times New Roman"/>
              <a:cs typeface="Times New Roman"/>
            </a:endParaRPr>
          </a:p>
          <a:p>
            <a:pPr marL="394335" indent="-381635">
              <a:lnSpc>
                <a:spcPct val="100000"/>
              </a:lnSpc>
              <a:spcBef>
                <a:spcPts val="289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Persistent,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stored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page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305">
                <a:solidFill>
                  <a:srgbClr val="FFFFFF"/>
                </a:solidFill>
                <a:latin typeface="Verdana"/>
                <a:cs typeface="Verdana"/>
              </a:rPr>
              <a:t>DB.</a:t>
            </a:r>
            <a:endParaRPr sz="2000">
              <a:latin typeface="Verdana"/>
              <a:cs typeface="Verdana"/>
            </a:endParaRPr>
          </a:p>
          <a:p>
            <a:pPr marL="394335" indent="-381635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injected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executed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everytime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page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loaded.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47213" y="3513118"/>
            <a:ext cx="3596767" cy="1586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023" y="515315"/>
            <a:ext cx="73025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20"/>
              <a:t>Exploitation </a:t>
            </a:r>
            <a:r>
              <a:rPr dirty="0" spc="1305"/>
              <a:t>- </a:t>
            </a:r>
            <a:r>
              <a:rPr dirty="0" spc="135"/>
              <a:t>XSS</a:t>
            </a:r>
            <a:r>
              <a:rPr dirty="0" spc="-690"/>
              <a:t> </a:t>
            </a:r>
            <a:r>
              <a:rPr dirty="0" spc="285"/>
              <a:t>Vulns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466" y="1683709"/>
            <a:ext cx="6790690" cy="2374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dirty="0" sz="3000" spc="-40">
                <a:solidFill>
                  <a:srgbClr val="FFFFFF"/>
                </a:solidFill>
                <a:latin typeface="Times New Roman"/>
                <a:cs typeface="Times New Roman"/>
              </a:rPr>
              <a:t>Dom </a:t>
            </a:r>
            <a:r>
              <a:rPr dirty="0" sz="3000" spc="245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r>
              <a:rPr dirty="0" sz="3000" spc="-2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85">
                <a:solidFill>
                  <a:srgbClr val="FFFFFF"/>
                </a:solidFill>
                <a:latin typeface="Times New Roman"/>
                <a:cs typeface="Times New Roman"/>
              </a:rPr>
              <a:t>XSS</a:t>
            </a:r>
            <a:endParaRPr sz="3000">
              <a:latin typeface="Times New Roman"/>
              <a:cs typeface="Times New Roman"/>
            </a:endParaRPr>
          </a:p>
          <a:p>
            <a:pPr marL="394335" indent="-381635">
              <a:lnSpc>
                <a:spcPct val="100000"/>
              </a:lnSpc>
              <a:spcBef>
                <a:spcPts val="289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Similar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reflected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stored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54">
                <a:solidFill>
                  <a:srgbClr val="FFFFFF"/>
                </a:solidFill>
                <a:latin typeface="Verdana"/>
                <a:cs typeface="Verdana"/>
              </a:rPr>
              <a:t>XSS.</a:t>
            </a:r>
            <a:endParaRPr sz="2000">
              <a:latin typeface="Verdana"/>
              <a:cs typeface="Verdana"/>
            </a:endParaRPr>
          </a:p>
          <a:p>
            <a:pPr marL="394335" indent="-381635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discovered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exploited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similarly.</a:t>
            </a:r>
            <a:endParaRPr sz="2000">
              <a:latin typeface="Verdana"/>
              <a:cs typeface="Verdana"/>
            </a:endParaRPr>
          </a:p>
          <a:p>
            <a:pPr marL="394335" indent="-381635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30">
                <a:solidFill>
                  <a:srgbClr val="FFFFFF"/>
                </a:solidFill>
                <a:latin typeface="Verdana"/>
                <a:cs typeface="Verdana"/>
              </a:rPr>
              <a:t>Main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difference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occurs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entirely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client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75">
                <a:solidFill>
                  <a:srgbClr val="FFFFFF"/>
                </a:solidFill>
                <a:latin typeface="Verdana"/>
                <a:cs typeface="Verdana"/>
              </a:rPr>
              <a:t>side.</a:t>
            </a:r>
            <a:endParaRPr sz="2000">
              <a:latin typeface="Verdana"/>
              <a:cs typeface="Verdana"/>
            </a:endParaRPr>
          </a:p>
          <a:p>
            <a:pPr marL="394335" indent="-381635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Payload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never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sent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server.</a:t>
            </a:r>
            <a:endParaRPr sz="2000">
              <a:latin typeface="Verdana"/>
              <a:cs typeface="Verdana"/>
            </a:endParaRPr>
          </a:p>
          <a:p>
            <a:pPr marL="394335">
              <a:lnSpc>
                <a:spcPct val="100000"/>
              </a:lnSpc>
            </a:pPr>
            <a:r>
              <a:rPr dirty="0" sz="2000" spc="-405">
                <a:solidFill>
                  <a:srgbClr val="FF0000"/>
                </a:solidFill>
                <a:latin typeface="Verdana"/>
                <a:cs typeface="Verdana"/>
              </a:rPr>
              <a:t>-&gt;</a:t>
            </a:r>
            <a:r>
              <a:rPr dirty="0" sz="2000" spc="-29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000" spc="-160">
                <a:solidFill>
                  <a:srgbClr val="FF0000"/>
                </a:solidFill>
                <a:latin typeface="Verdana"/>
                <a:cs typeface="Verdana"/>
              </a:rPr>
              <a:t>No</a:t>
            </a:r>
            <a:r>
              <a:rPr dirty="0" sz="2000" spc="-29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000" spc="-170">
                <a:solidFill>
                  <a:srgbClr val="FF0000"/>
                </a:solidFill>
                <a:latin typeface="Verdana"/>
                <a:cs typeface="Verdana"/>
              </a:rPr>
              <a:t>logs,</a:t>
            </a:r>
            <a:r>
              <a:rPr dirty="0" sz="2000" spc="-29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0000"/>
                </a:solidFill>
                <a:latin typeface="Verdana"/>
                <a:cs typeface="Verdana"/>
              </a:rPr>
              <a:t>no</a:t>
            </a:r>
            <a:r>
              <a:rPr dirty="0" sz="2000" spc="-29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000" spc="-130">
                <a:solidFill>
                  <a:srgbClr val="FF0000"/>
                </a:solidFill>
                <a:latin typeface="Verdana"/>
                <a:cs typeface="Verdana"/>
              </a:rPr>
              <a:t>filters,</a:t>
            </a:r>
            <a:r>
              <a:rPr dirty="0" sz="2000" spc="-29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0000"/>
                </a:solidFill>
                <a:latin typeface="Verdana"/>
                <a:cs typeface="Verdana"/>
              </a:rPr>
              <a:t>no</a:t>
            </a:r>
            <a:r>
              <a:rPr dirty="0" sz="2000" spc="-29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000" spc="-130">
                <a:solidFill>
                  <a:srgbClr val="FF0000"/>
                </a:solidFill>
                <a:latin typeface="Verdana"/>
                <a:cs typeface="Verdana"/>
              </a:rPr>
              <a:t>server</a:t>
            </a:r>
            <a:r>
              <a:rPr dirty="0" sz="2000" spc="-29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0000"/>
                </a:solidFill>
                <a:latin typeface="Verdana"/>
                <a:cs typeface="Verdana"/>
              </a:rPr>
              <a:t>side</a:t>
            </a:r>
            <a:r>
              <a:rPr dirty="0" sz="2000" spc="-29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FF0000"/>
                </a:solidFill>
                <a:latin typeface="Verdana"/>
                <a:cs typeface="Verdana"/>
              </a:rPr>
              <a:t>protection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47213" y="3513118"/>
            <a:ext cx="3596767" cy="1586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023" y="515315"/>
            <a:ext cx="73025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20"/>
              <a:t>Exploitation </a:t>
            </a:r>
            <a:r>
              <a:rPr dirty="0" spc="1305"/>
              <a:t>- </a:t>
            </a:r>
            <a:r>
              <a:rPr dirty="0" spc="135"/>
              <a:t>XSS</a:t>
            </a:r>
            <a:r>
              <a:rPr dirty="0" spc="-690"/>
              <a:t> </a:t>
            </a:r>
            <a:r>
              <a:rPr dirty="0" spc="285"/>
              <a:t>Vulns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466" y="2508460"/>
            <a:ext cx="8442325" cy="2130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4335" indent="-38163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90">
                <a:solidFill>
                  <a:srgbClr val="FFFFFF"/>
                </a:solidFill>
                <a:latin typeface="Verdana"/>
                <a:cs typeface="Verdana"/>
              </a:rPr>
              <a:t>Run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javascript</a:t>
            </a:r>
            <a:r>
              <a:rPr dirty="0" sz="2000" spc="-5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code.</a:t>
            </a:r>
            <a:endParaRPr sz="2000">
              <a:latin typeface="Verdana"/>
              <a:cs typeface="Verdana"/>
            </a:endParaRPr>
          </a:p>
          <a:p>
            <a:pPr marL="394335" indent="-381635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Targets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hooked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beef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dirty="0" sz="20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F0000"/>
                </a:solidFill>
                <a:latin typeface="Verdana"/>
                <a:cs typeface="Verdana"/>
              </a:rPr>
              <a:t>javascript</a:t>
            </a:r>
            <a:r>
              <a:rPr dirty="0" sz="2000" spc="-29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code.</a:t>
            </a:r>
            <a:endParaRPr sz="2000">
              <a:latin typeface="Verdana"/>
              <a:cs typeface="Verdana"/>
            </a:endParaRPr>
          </a:p>
          <a:p>
            <a:pPr marL="394335" marR="5080" indent="-381635">
              <a:lnSpc>
                <a:spcPct val="102200"/>
              </a:lnSpc>
              <a:spcBef>
                <a:spcPts val="150"/>
              </a:spcBef>
              <a:buSzPct val="111111"/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Browser</a:t>
            </a:r>
            <a:r>
              <a:rPr dirty="0" sz="18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Exploitation</a:t>
            </a:r>
            <a:r>
              <a:rPr dirty="0" sz="1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Framework</a:t>
            </a:r>
            <a:r>
              <a:rPr dirty="0" sz="18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allowing</a:t>
            </a:r>
            <a:r>
              <a:rPr dirty="0" sz="1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dirty="0" sz="1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8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launch</a:t>
            </a:r>
            <a:r>
              <a:rPr dirty="0" sz="1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dirty="0" sz="18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Verdana"/>
                <a:cs typeface="Verdana"/>
              </a:rPr>
              <a:t>attacks</a:t>
            </a:r>
            <a:r>
              <a:rPr dirty="0" sz="1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18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hooked</a:t>
            </a:r>
            <a:r>
              <a:rPr dirty="0" sz="180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target.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394335">
              <a:lnSpc>
                <a:spcPct val="100000"/>
              </a:lnSpc>
            </a:pPr>
            <a:r>
              <a:rPr dirty="0" sz="2000" spc="-405">
                <a:solidFill>
                  <a:srgbClr val="FFFFFF"/>
                </a:solidFill>
                <a:latin typeface="Verdana"/>
                <a:cs typeface="Verdana"/>
              </a:rPr>
              <a:t>-&gt;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Inject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Beef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hook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vulnerable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50">
                <a:solidFill>
                  <a:srgbClr val="FFFFFF"/>
                </a:solidFill>
                <a:latin typeface="Verdana"/>
                <a:cs typeface="Verdana"/>
              </a:rPr>
              <a:t>pages.</a:t>
            </a:r>
            <a:endParaRPr sz="2000">
              <a:latin typeface="Verdana"/>
              <a:cs typeface="Verdana"/>
            </a:endParaRPr>
          </a:p>
          <a:p>
            <a:pPr marL="394335">
              <a:lnSpc>
                <a:spcPct val="100000"/>
              </a:lnSpc>
            </a:pPr>
            <a:r>
              <a:rPr dirty="0" sz="2000" spc="-405">
                <a:solidFill>
                  <a:srgbClr val="FF0000"/>
                </a:solidFill>
                <a:latin typeface="Verdana"/>
                <a:cs typeface="Verdana"/>
              </a:rPr>
              <a:t>-&gt; </a:t>
            </a:r>
            <a:r>
              <a:rPr dirty="0" sz="2000" spc="-114">
                <a:solidFill>
                  <a:srgbClr val="FF0000"/>
                </a:solidFill>
                <a:latin typeface="Verdana"/>
                <a:cs typeface="Verdana"/>
              </a:rPr>
              <a:t>Execute </a:t>
            </a:r>
            <a:r>
              <a:rPr dirty="0" sz="2000" spc="-120">
                <a:solidFill>
                  <a:srgbClr val="FF0000"/>
                </a:solidFill>
                <a:latin typeface="Verdana"/>
                <a:cs typeface="Verdana"/>
              </a:rPr>
              <a:t>commands from</a:t>
            </a:r>
            <a:r>
              <a:rPr dirty="0" sz="2000" spc="-52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000" spc="-165">
                <a:solidFill>
                  <a:srgbClr val="FF0000"/>
                </a:solidFill>
                <a:latin typeface="Verdana"/>
                <a:cs typeface="Verdana"/>
              </a:rPr>
              <a:t>beef.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323" y="1683709"/>
            <a:ext cx="619569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25">
                <a:solidFill>
                  <a:srgbClr val="FFFFFF"/>
                </a:solidFill>
                <a:latin typeface="Times New Roman"/>
                <a:cs typeface="Times New Roman"/>
              </a:rPr>
              <a:t>Exploiting </a:t>
            </a:r>
            <a:r>
              <a:rPr dirty="0" sz="3000" spc="85">
                <a:solidFill>
                  <a:srgbClr val="FFFFFF"/>
                </a:solidFill>
                <a:latin typeface="Times New Roman"/>
                <a:cs typeface="Times New Roman"/>
              </a:rPr>
              <a:t>XSS </a:t>
            </a:r>
            <a:r>
              <a:rPr dirty="0" sz="3000" spc="815">
                <a:solidFill>
                  <a:srgbClr val="FFFFFF"/>
                </a:solidFill>
                <a:latin typeface="Times New Roman"/>
                <a:cs typeface="Times New Roman"/>
              </a:rPr>
              <a:t>- </a:t>
            </a:r>
            <a:r>
              <a:rPr dirty="0" sz="3000" spc="215">
                <a:solidFill>
                  <a:srgbClr val="FFFFFF"/>
                </a:solidFill>
                <a:latin typeface="Times New Roman"/>
                <a:cs typeface="Times New Roman"/>
              </a:rPr>
              <a:t>Beef</a:t>
            </a:r>
            <a:r>
              <a:rPr dirty="0" sz="3000" spc="-2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310">
                <a:solidFill>
                  <a:srgbClr val="FFFFFF"/>
                </a:solidFill>
                <a:latin typeface="Times New Roman"/>
                <a:cs typeface="Times New Roman"/>
              </a:rPr>
              <a:t>Framework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37885" y="3597592"/>
            <a:ext cx="1904996" cy="1419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515306"/>
            <a:ext cx="64084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20"/>
              <a:t>Preventing </a:t>
            </a:r>
            <a:r>
              <a:rPr dirty="0" spc="135"/>
              <a:t>XSS</a:t>
            </a:r>
            <a:r>
              <a:rPr dirty="0" spc="200"/>
              <a:t> </a:t>
            </a:r>
            <a:r>
              <a:rPr dirty="0" spc="285"/>
              <a:t>Vulns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866" y="2431155"/>
            <a:ext cx="554164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4335" indent="-38163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Minimize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usage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input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html.</a:t>
            </a:r>
            <a:endParaRPr sz="2000">
              <a:latin typeface="Verdana"/>
              <a:cs typeface="Verdana"/>
            </a:endParaRPr>
          </a:p>
          <a:p>
            <a:pPr marL="394335" marR="5080" indent="-381635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Escape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untrusted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input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before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inserting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it  </a:t>
            </a:r>
            <a:r>
              <a:rPr dirty="0" sz="2000" spc="-85">
                <a:solidFill>
                  <a:srgbClr val="FFFFFF"/>
                </a:solidFill>
                <a:latin typeface="Verdana"/>
                <a:cs typeface="Verdana"/>
              </a:rPr>
              <a:t>into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5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page.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53536" y="226049"/>
            <a:ext cx="2490444" cy="1989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38383" y="2164056"/>
            <a:ext cx="1791335" cy="215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6510" indent="52705">
              <a:lnSpc>
                <a:spcPct val="100000"/>
              </a:lnSpc>
              <a:spcBef>
                <a:spcPts val="100"/>
              </a:spcBef>
              <a:tabLst>
                <a:tab pos="734695" algn="l"/>
                <a:tab pos="926465" algn="l"/>
              </a:tabLst>
            </a:pPr>
            <a:r>
              <a:rPr dirty="0" sz="2000" spc="-130">
                <a:solidFill>
                  <a:srgbClr val="FFFFFF"/>
                </a:solidFill>
                <a:latin typeface="Verdana"/>
                <a:cs typeface="Verdana"/>
              </a:rPr>
              <a:t>Char		Result  </a:t>
            </a:r>
            <a:r>
              <a:rPr dirty="0" sz="2000" spc="-185">
                <a:solidFill>
                  <a:srgbClr val="FFFFFF"/>
                </a:solidFill>
                <a:latin typeface="Verdana"/>
                <a:cs typeface="Verdana"/>
              </a:rPr>
              <a:t>&amp;	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→</a:t>
            </a:r>
            <a:r>
              <a:rPr dirty="0" sz="2000" spc="-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215">
                <a:solidFill>
                  <a:srgbClr val="FFFFFF"/>
                </a:solidFill>
                <a:latin typeface="Verdana"/>
                <a:cs typeface="Verdana"/>
              </a:rPr>
              <a:t>&amp;amp;</a:t>
            </a:r>
            <a:endParaRPr sz="2000">
              <a:latin typeface="Verdana"/>
              <a:cs typeface="Verdana"/>
            </a:endParaRPr>
          </a:p>
          <a:p>
            <a:pPr marL="65405">
              <a:lnSpc>
                <a:spcPct val="100000"/>
              </a:lnSpc>
              <a:tabLst>
                <a:tab pos="734695" algn="l"/>
              </a:tabLst>
            </a:pPr>
            <a:r>
              <a:rPr dirty="0" sz="2000" spc="-894">
                <a:solidFill>
                  <a:srgbClr val="FFFFFF"/>
                </a:solidFill>
                <a:latin typeface="Verdana"/>
                <a:cs typeface="Verdana"/>
              </a:rPr>
              <a:t>&lt;	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→</a:t>
            </a:r>
            <a:r>
              <a:rPr dirty="0" sz="20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215">
                <a:solidFill>
                  <a:srgbClr val="FFFFFF"/>
                </a:solidFill>
                <a:latin typeface="Verdana"/>
                <a:cs typeface="Verdana"/>
              </a:rPr>
              <a:t>&amp;lt;</a:t>
            </a:r>
            <a:endParaRPr sz="2000">
              <a:latin typeface="Verdana"/>
              <a:cs typeface="Verdana"/>
            </a:endParaRPr>
          </a:p>
          <a:p>
            <a:pPr marL="65405">
              <a:lnSpc>
                <a:spcPct val="100000"/>
              </a:lnSpc>
              <a:tabLst>
                <a:tab pos="734695" algn="l"/>
              </a:tabLst>
            </a:pPr>
            <a:r>
              <a:rPr dirty="0" sz="2000" spc="-855">
                <a:solidFill>
                  <a:srgbClr val="FFFFFF"/>
                </a:solidFill>
                <a:latin typeface="Verdana"/>
                <a:cs typeface="Verdana"/>
              </a:rPr>
              <a:t>&gt;	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→</a:t>
            </a:r>
            <a:r>
              <a:rPr dirty="0" sz="20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220">
                <a:solidFill>
                  <a:srgbClr val="FFFFFF"/>
                </a:solidFill>
                <a:latin typeface="Verdana"/>
                <a:cs typeface="Verdana"/>
              </a:rPr>
              <a:t>&amp;gt;</a:t>
            </a:r>
            <a:endParaRPr sz="2000">
              <a:latin typeface="Verdana"/>
              <a:cs typeface="Verdana"/>
            </a:endParaRPr>
          </a:p>
          <a:p>
            <a:pPr marL="65405">
              <a:lnSpc>
                <a:spcPct val="100000"/>
              </a:lnSpc>
              <a:tabLst>
                <a:tab pos="734695" algn="l"/>
              </a:tabLst>
            </a:pP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"	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→</a:t>
            </a:r>
            <a:r>
              <a:rPr dirty="0" sz="2000" spc="-1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80">
                <a:solidFill>
                  <a:srgbClr val="FFFFFF"/>
                </a:solidFill>
                <a:latin typeface="Verdana"/>
                <a:cs typeface="Verdana"/>
              </a:rPr>
              <a:t>&amp;quot;</a:t>
            </a:r>
            <a:endParaRPr sz="2000">
              <a:latin typeface="Verdana"/>
              <a:cs typeface="Verdana"/>
            </a:endParaRPr>
          </a:p>
          <a:p>
            <a:pPr marL="65405">
              <a:lnSpc>
                <a:spcPct val="100000"/>
              </a:lnSpc>
              <a:tabLst>
                <a:tab pos="681990" algn="l"/>
              </a:tabLst>
            </a:pP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'	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→</a:t>
            </a:r>
            <a:r>
              <a:rPr dirty="0" sz="2000" spc="-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&amp;#x27;</a:t>
            </a:r>
            <a:endParaRPr sz="2000">
              <a:latin typeface="Verdana"/>
              <a:cs typeface="Verdana"/>
            </a:endParaRPr>
          </a:p>
          <a:p>
            <a:pPr marL="65405">
              <a:lnSpc>
                <a:spcPct val="100000"/>
              </a:lnSpc>
              <a:tabLst>
                <a:tab pos="681990" algn="l"/>
              </a:tabLst>
            </a:pP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/	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→</a:t>
            </a:r>
            <a:r>
              <a:rPr dirty="0" sz="2000" spc="-1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235">
                <a:solidFill>
                  <a:srgbClr val="FFFFFF"/>
                </a:solidFill>
                <a:latin typeface="Verdana"/>
                <a:cs typeface="Verdana"/>
              </a:rPr>
              <a:t>&amp;#x2F;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598" y="4520486"/>
            <a:ext cx="82823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600" spc="-105">
                <a:solidFill>
                  <a:srgbClr val="3B77D8"/>
                </a:solidFill>
                <a:uFill>
                  <a:solidFill>
                    <a:srgbClr val="3B77D8"/>
                  </a:solidFill>
                </a:uFill>
                <a:latin typeface="Times New Roman"/>
                <a:cs typeface="Times New Roman"/>
                <a:hlinkClick r:id="rId3"/>
              </a:rPr>
              <a:t>→</a:t>
            </a:r>
            <a:r>
              <a:rPr dirty="0" u="heavy" sz="1600" spc="-105">
                <a:solidFill>
                  <a:srgbClr val="3B77D8"/>
                </a:solidFill>
                <a:uFill>
                  <a:solidFill>
                    <a:srgbClr val="3B77D8"/>
                  </a:solidFill>
                </a:uFill>
                <a:latin typeface="Verdana"/>
                <a:cs typeface="Verdana"/>
                <a:hlinkClick r:id="rId3"/>
              </a:rPr>
              <a:t>https://www.owasp.org/index.php/XSS_(Cross_Site_Scripting)_Prevention_Cheat_Sheet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624" y="646804"/>
            <a:ext cx="833120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465"/>
              <a:t>Brute </a:t>
            </a:r>
            <a:r>
              <a:rPr dirty="0" sz="4000" spc="370"/>
              <a:t>Force </a:t>
            </a:r>
            <a:r>
              <a:rPr dirty="0" sz="4000" spc="-430"/>
              <a:t>&amp; </a:t>
            </a:r>
            <a:r>
              <a:rPr dirty="0" sz="4000" spc="290"/>
              <a:t>Dictionary</a:t>
            </a:r>
            <a:r>
              <a:rPr dirty="0" sz="4000" spc="95"/>
              <a:t> </a:t>
            </a:r>
            <a:r>
              <a:rPr dirty="0" sz="4000" spc="434"/>
              <a:t>Attacks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72313" y="1870778"/>
            <a:ext cx="6595109" cy="2127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1970" indent="-42608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1970" algn="l"/>
                <a:tab pos="522605" algn="l"/>
              </a:tabLst>
            </a:pPr>
            <a:r>
              <a:rPr dirty="0" sz="3000" spc="350">
                <a:solidFill>
                  <a:srgbClr val="FFFFFF"/>
                </a:solidFill>
                <a:latin typeface="Times New Roman"/>
                <a:cs typeface="Times New Roman"/>
              </a:rPr>
              <a:t>Brute </a:t>
            </a:r>
            <a:r>
              <a:rPr dirty="0" sz="3000" spc="275">
                <a:solidFill>
                  <a:srgbClr val="FFFFFF"/>
                </a:solidFill>
                <a:latin typeface="Times New Roman"/>
                <a:cs typeface="Times New Roman"/>
              </a:rPr>
              <a:t>Force</a:t>
            </a:r>
            <a:r>
              <a:rPr dirty="0" sz="30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325">
                <a:solidFill>
                  <a:srgbClr val="FFFFFF"/>
                </a:solidFill>
                <a:latin typeface="Times New Roman"/>
                <a:cs typeface="Times New Roman"/>
              </a:rPr>
              <a:t>Attacks</a:t>
            </a:r>
            <a:endParaRPr sz="300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20"/>
              </a:spcBef>
            </a:pPr>
            <a:r>
              <a:rPr dirty="0" sz="2400" spc="-175">
                <a:solidFill>
                  <a:srgbClr val="FFFFFF"/>
                </a:solidFill>
                <a:latin typeface="Verdana"/>
                <a:cs typeface="Verdana"/>
              </a:rPr>
              <a:t>Cover</a:t>
            </a:r>
            <a:r>
              <a:rPr dirty="0" sz="2400" spc="-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5">
                <a:solidFill>
                  <a:srgbClr val="FF0000"/>
                </a:solidFill>
                <a:latin typeface="Verdana"/>
                <a:cs typeface="Verdana"/>
              </a:rPr>
              <a:t>all</a:t>
            </a:r>
            <a:r>
              <a:rPr dirty="0" sz="2400" spc="-34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400" spc="-120">
                <a:solidFill>
                  <a:srgbClr val="FFFFFF"/>
                </a:solidFill>
                <a:latin typeface="Verdana"/>
                <a:cs typeface="Verdana"/>
              </a:rPr>
              <a:t>possible</a:t>
            </a:r>
            <a:r>
              <a:rPr dirty="0" sz="24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45">
                <a:solidFill>
                  <a:srgbClr val="FFFFFF"/>
                </a:solidFill>
                <a:latin typeface="Verdana"/>
                <a:cs typeface="Verdana"/>
              </a:rPr>
              <a:t>combinations.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Times New Roman"/>
              <a:cs typeface="Times New Roman"/>
            </a:endParaRPr>
          </a:p>
          <a:p>
            <a:pPr marL="521970" indent="-509270">
              <a:lnSpc>
                <a:spcPct val="100000"/>
              </a:lnSpc>
              <a:buAutoNum type="arabicPeriod" startAt="2"/>
              <a:tabLst>
                <a:tab pos="521970" algn="l"/>
                <a:tab pos="522605" algn="l"/>
              </a:tabLst>
            </a:pPr>
            <a:r>
              <a:rPr dirty="0" sz="3000" spc="215">
                <a:solidFill>
                  <a:srgbClr val="FFFFFF"/>
                </a:solidFill>
                <a:latin typeface="Times New Roman"/>
                <a:cs typeface="Times New Roman"/>
              </a:rPr>
              <a:t>Dictionary</a:t>
            </a:r>
            <a:r>
              <a:rPr dirty="0" sz="3000" spc="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325">
                <a:solidFill>
                  <a:srgbClr val="FFFFFF"/>
                </a:solidFill>
                <a:latin typeface="Times New Roman"/>
                <a:cs typeface="Times New Roman"/>
              </a:rPr>
              <a:t>Attacks</a:t>
            </a:r>
            <a:endParaRPr sz="300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25"/>
              </a:spcBef>
            </a:pPr>
            <a:r>
              <a:rPr dirty="0" sz="2400" spc="-195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dirty="0" sz="2400" spc="-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7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65">
                <a:solidFill>
                  <a:srgbClr val="FFFFFF"/>
                </a:solidFill>
                <a:latin typeface="Verdana"/>
                <a:cs typeface="Verdana"/>
              </a:rPr>
              <a:t>wordlist,</a:t>
            </a:r>
            <a:r>
              <a:rPr dirty="0" sz="2400" spc="-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0">
                <a:solidFill>
                  <a:srgbClr val="FF0000"/>
                </a:solidFill>
                <a:latin typeface="Verdana"/>
                <a:cs typeface="Verdana"/>
              </a:rPr>
              <a:t>try</a:t>
            </a:r>
            <a:r>
              <a:rPr dirty="0" sz="2400" spc="-34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400" spc="-170">
                <a:solidFill>
                  <a:srgbClr val="FF0000"/>
                </a:solidFill>
                <a:latin typeface="Verdana"/>
                <a:cs typeface="Verdana"/>
              </a:rPr>
              <a:t>every</a:t>
            </a:r>
            <a:r>
              <a:rPr dirty="0" sz="2400" spc="-34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400" spc="-140">
                <a:solidFill>
                  <a:srgbClr val="FF0000"/>
                </a:solidFill>
                <a:latin typeface="Verdana"/>
                <a:cs typeface="Verdana"/>
              </a:rPr>
              <a:t>password</a:t>
            </a:r>
            <a:r>
              <a:rPr dirty="0" sz="2400" spc="-35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400" spc="-150">
                <a:solidFill>
                  <a:srgbClr val="FF0000"/>
                </a:solidFill>
                <a:latin typeface="Verdana"/>
                <a:cs typeface="Verdana"/>
              </a:rPr>
              <a:t>in</a:t>
            </a:r>
            <a:r>
              <a:rPr dirty="0" sz="2400" spc="-34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400" spc="-110">
                <a:solidFill>
                  <a:srgbClr val="FF0000"/>
                </a:solidFill>
                <a:latin typeface="Verdana"/>
                <a:cs typeface="Verdana"/>
              </a:rPr>
              <a:t>the</a:t>
            </a:r>
            <a:r>
              <a:rPr dirty="0" sz="2400" spc="-34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400" spc="-95">
                <a:solidFill>
                  <a:srgbClr val="FF0000"/>
                </a:solidFill>
                <a:latin typeface="Verdana"/>
                <a:cs typeface="Verdana"/>
              </a:rPr>
              <a:t>list</a:t>
            </a:r>
            <a:r>
              <a:rPr dirty="0" sz="2400" spc="-35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400" spc="-215">
                <a:solidFill>
                  <a:srgbClr val="FF0000"/>
                </a:solidFill>
                <a:latin typeface="Verdana"/>
                <a:cs typeface="Verdana"/>
              </a:rPr>
              <a:t>only.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43391" y="133349"/>
            <a:ext cx="4800590" cy="4876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7586" y="2600619"/>
            <a:ext cx="2438394" cy="2438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223" y="0"/>
            <a:ext cx="6030595" cy="1452880"/>
          </a:xfrm>
          <a:prstGeom prst="rect"/>
        </p:spPr>
        <p:txBody>
          <a:bodyPr wrap="square" lIns="0" tIns="28829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2270"/>
              </a:spcBef>
            </a:pPr>
            <a:r>
              <a:rPr dirty="0" spc="480"/>
              <a:t>Creating </a:t>
            </a:r>
            <a:r>
              <a:rPr dirty="0" spc="975"/>
              <a:t>a</a:t>
            </a:r>
            <a:r>
              <a:rPr dirty="0" spc="105"/>
              <a:t> </a:t>
            </a:r>
            <a:r>
              <a:rPr dirty="0" spc="484"/>
              <a:t>Wordlist</a:t>
            </a: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2000" spc="-140">
                <a:latin typeface="Verdana"/>
                <a:cs typeface="Verdana"/>
              </a:rPr>
              <a:t>Crunch</a:t>
            </a:r>
            <a:r>
              <a:rPr dirty="0" sz="2000" spc="-295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can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be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140">
                <a:latin typeface="Verdana"/>
                <a:cs typeface="Verdana"/>
              </a:rPr>
              <a:t>used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to</a:t>
            </a:r>
            <a:r>
              <a:rPr dirty="0" sz="2000" spc="-295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create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a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140">
                <a:latin typeface="Verdana"/>
                <a:cs typeface="Verdana"/>
              </a:rPr>
              <a:t>wordlist.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223" y="1594061"/>
            <a:ext cx="6919595" cy="3378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90">
                <a:solidFill>
                  <a:srgbClr val="FFFFFF"/>
                </a:solidFill>
                <a:latin typeface="Verdana"/>
                <a:cs typeface="Verdana"/>
              </a:rPr>
              <a:t>Syntax: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-855">
                <a:solidFill>
                  <a:srgbClr val="FFFF00"/>
                </a:solidFill>
                <a:latin typeface="Verdana"/>
                <a:cs typeface="Verdana"/>
              </a:rPr>
              <a:t>&gt;</a:t>
            </a:r>
            <a:r>
              <a:rPr dirty="0" sz="2000" spc="-28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00"/>
                </a:solidFill>
                <a:latin typeface="Verdana"/>
                <a:cs typeface="Verdana"/>
              </a:rPr>
              <a:t>crunch</a:t>
            </a:r>
            <a:r>
              <a:rPr dirty="0" sz="2000" spc="-28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FFFF00"/>
                </a:solidFill>
                <a:latin typeface="Verdana"/>
                <a:cs typeface="Verdana"/>
              </a:rPr>
              <a:t>[min]</a:t>
            </a:r>
            <a:r>
              <a:rPr dirty="0" sz="2000" spc="-28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00"/>
                </a:solidFill>
                <a:latin typeface="Verdana"/>
                <a:cs typeface="Verdana"/>
              </a:rPr>
              <a:t>[max]</a:t>
            </a:r>
            <a:r>
              <a:rPr dirty="0" sz="2000" spc="-28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000" spc="-85">
                <a:solidFill>
                  <a:srgbClr val="FFFF00"/>
                </a:solidFill>
                <a:latin typeface="Verdana"/>
                <a:cs typeface="Verdana"/>
              </a:rPr>
              <a:t>[characters]</a:t>
            </a:r>
            <a:r>
              <a:rPr dirty="0" sz="2000" spc="-28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000" spc="25">
                <a:solidFill>
                  <a:srgbClr val="FFFF00"/>
                </a:solidFill>
                <a:latin typeface="Verdana"/>
                <a:cs typeface="Verdana"/>
              </a:rPr>
              <a:t>-t</a:t>
            </a:r>
            <a:r>
              <a:rPr dirty="0" sz="2000" spc="-28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FFFF00"/>
                </a:solidFill>
                <a:latin typeface="Verdana"/>
                <a:cs typeface="Verdana"/>
              </a:rPr>
              <a:t>[pattern]</a:t>
            </a:r>
            <a:r>
              <a:rPr dirty="0" sz="2000" spc="-28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FFFF00"/>
                </a:solidFill>
                <a:latin typeface="Verdana"/>
                <a:cs typeface="Verdana"/>
              </a:rPr>
              <a:t>-o</a:t>
            </a:r>
            <a:r>
              <a:rPr dirty="0" sz="2000" spc="-28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00"/>
                </a:solidFill>
                <a:latin typeface="Verdana"/>
                <a:cs typeface="Verdana"/>
              </a:rPr>
              <a:t>[FileName]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80">
                <a:solidFill>
                  <a:srgbClr val="FFFFFF"/>
                </a:solidFill>
                <a:latin typeface="Verdana"/>
                <a:cs typeface="Verdana"/>
              </a:rPr>
              <a:t>Example: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-855">
                <a:solidFill>
                  <a:srgbClr val="69A84F"/>
                </a:solidFill>
                <a:latin typeface="Verdana"/>
                <a:cs typeface="Verdana"/>
              </a:rPr>
              <a:t>&gt;</a:t>
            </a:r>
            <a:r>
              <a:rPr dirty="0" sz="2000" spc="-290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69A84F"/>
                </a:solidFill>
                <a:latin typeface="Verdana"/>
                <a:cs typeface="Verdana"/>
              </a:rPr>
              <a:t>crunch</a:t>
            </a:r>
            <a:r>
              <a:rPr dirty="0" sz="2000" spc="-295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175">
                <a:solidFill>
                  <a:srgbClr val="69A84F"/>
                </a:solidFill>
                <a:latin typeface="Verdana"/>
                <a:cs typeface="Verdana"/>
              </a:rPr>
              <a:t>6</a:t>
            </a:r>
            <a:r>
              <a:rPr dirty="0" sz="2000" spc="-290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140">
                <a:solidFill>
                  <a:srgbClr val="69A84F"/>
                </a:solidFill>
                <a:latin typeface="Verdana"/>
                <a:cs typeface="Verdana"/>
              </a:rPr>
              <a:t>8</a:t>
            </a:r>
            <a:r>
              <a:rPr dirty="0" sz="2000" spc="-290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180">
                <a:solidFill>
                  <a:srgbClr val="69A84F"/>
                </a:solidFill>
                <a:latin typeface="Verdana"/>
                <a:cs typeface="Verdana"/>
              </a:rPr>
              <a:t>123abc$</a:t>
            </a:r>
            <a:r>
              <a:rPr dirty="0" sz="2000" spc="-290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69A84F"/>
                </a:solidFill>
                <a:latin typeface="Verdana"/>
                <a:cs typeface="Verdana"/>
              </a:rPr>
              <a:t>-i</a:t>
            </a:r>
            <a:r>
              <a:rPr dirty="0" sz="2000" spc="-290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69A84F"/>
                </a:solidFill>
                <a:latin typeface="Verdana"/>
                <a:cs typeface="Verdana"/>
              </a:rPr>
              <a:t>wordlist</a:t>
            </a:r>
            <a:r>
              <a:rPr dirty="0" sz="2000" spc="-290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25">
                <a:solidFill>
                  <a:srgbClr val="69A84F"/>
                </a:solidFill>
                <a:latin typeface="Verdana"/>
                <a:cs typeface="Verdana"/>
              </a:rPr>
              <a:t>-t</a:t>
            </a:r>
            <a:r>
              <a:rPr dirty="0" sz="2000" spc="-290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390">
                <a:solidFill>
                  <a:srgbClr val="69A84F"/>
                </a:solidFill>
                <a:latin typeface="Verdana"/>
                <a:cs typeface="Verdana"/>
              </a:rPr>
              <a:t>a@@@@b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4826635">
              <a:lnSpc>
                <a:spcPct val="100000"/>
              </a:lnSpc>
            </a:pP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dirty="0" sz="20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75">
                <a:solidFill>
                  <a:srgbClr val="FFFFFF"/>
                </a:solidFill>
                <a:latin typeface="Verdana"/>
                <a:cs typeface="Verdana"/>
              </a:rPr>
              <a:t>passes:  </a:t>
            </a:r>
            <a:r>
              <a:rPr dirty="0" sz="2000" spc="-60">
                <a:solidFill>
                  <a:srgbClr val="FFFFFF"/>
                </a:solidFill>
                <a:latin typeface="Verdana"/>
                <a:cs typeface="Verdana"/>
              </a:rPr>
              <a:t>aaaaab</a:t>
            </a:r>
            <a:endParaRPr sz="2000">
              <a:latin typeface="Verdana"/>
              <a:cs typeface="Verdana"/>
            </a:endParaRPr>
          </a:p>
          <a:p>
            <a:pPr marL="12700" marR="6007100">
              <a:lnSpc>
                <a:spcPct val="100000"/>
              </a:lnSpc>
            </a:pP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aabbbb  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aan$$b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-505">
                <a:solidFill>
                  <a:srgbClr val="FFFFFF"/>
                </a:solidFill>
                <a:latin typeface="Verdana"/>
                <a:cs typeface="Verdana"/>
              </a:rPr>
              <a:t>……...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823" y="366515"/>
            <a:ext cx="18510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70"/>
              <a:t>Hydra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223" y="1441662"/>
            <a:ext cx="8131809" cy="3073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73709">
              <a:lnSpc>
                <a:spcPct val="100000"/>
              </a:lnSpc>
              <a:spcBef>
                <a:spcPts val="100"/>
              </a:spcBef>
            </a:pP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Hydra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bruteforce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Verdana"/>
                <a:cs typeface="Verdana"/>
              </a:rPr>
              <a:t>tool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bruteforce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almost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any  </a:t>
            </a:r>
            <a:r>
              <a:rPr dirty="0" sz="2000" spc="-85">
                <a:solidFill>
                  <a:srgbClr val="FFFFFF"/>
                </a:solidFill>
                <a:latin typeface="Verdana"/>
                <a:cs typeface="Verdana"/>
              </a:rPr>
              <a:t>authentication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service.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90">
                <a:solidFill>
                  <a:srgbClr val="FFFFFF"/>
                </a:solidFill>
                <a:latin typeface="Verdana"/>
                <a:cs typeface="Verdana"/>
              </a:rPr>
              <a:t>Syntax: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-855">
                <a:solidFill>
                  <a:srgbClr val="FFFF00"/>
                </a:solidFill>
                <a:latin typeface="Verdana"/>
                <a:cs typeface="Verdana"/>
              </a:rPr>
              <a:t>&gt;</a:t>
            </a:r>
            <a:r>
              <a:rPr dirty="0" sz="2000" spc="-29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00"/>
                </a:solidFill>
                <a:latin typeface="Verdana"/>
                <a:cs typeface="Verdana"/>
              </a:rPr>
              <a:t>hydra</a:t>
            </a:r>
            <a:r>
              <a:rPr dirty="0" sz="2000" spc="-29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000" spc="-155">
                <a:solidFill>
                  <a:srgbClr val="FFFF00"/>
                </a:solidFill>
                <a:latin typeface="Verdana"/>
                <a:cs typeface="Verdana"/>
              </a:rPr>
              <a:t>[IP]</a:t>
            </a:r>
            <a:r>
              <a:rPr dirty="0" sz="2000" spc="-29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FFFF00"/>
                </a:solidFill>
                <a:latin typeface="Verdana"/>
                <a:cs typeface="Verdana"/>
              </a:rPr>
              <a:t>-L</a:t>
            </a:r>
            <a:r>
              <a:rPr dirty="0" sz="2000" spc="-29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FFFF00"/>
                </a:solidFill>
                <a:latin typeface="Verdana"/>
                <a:cs typeface="Verdana"/>
              </a:rPr>
              <a:t>[usernames]</a:t>
            </a:r>
            <a:r>
              <a:rPr dirty="0" sz="2000" spc="-29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00"/>
                </a:solidFill>
                <a:latin typeface="Verdana"/>
                <a:cs typeface="Verdana"/>
              </a:rPr>
              <a:t>-P</a:t>
            </a:r>
            <a:r>
              <a:rPr dirty="0" sz="2000" spc="-29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00"/>
                </a:solidFill>
                <a:latin typeface="Verdana"/>
                <a:cs typeface="Verdana"/>
              </a:rPr>
              <a:t>[passwords]</a:t>
            </a:r>
            <a:r>
              <a:rPr dirty="0" sz="2000" spc="13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00"/>
                </a:solidFill>
                <a:latin typeface="Verdana"/>
                <a:cs typeface="Verdana"/>
              </a:rPr>
              <a:t>[service]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80">
                <a:solidFill>
                  <a:srgbClr val="FFFFFF"/>
                </a:solidFill>
                <a:latin typeface="Verdana"/>
                <a:cs typeface="Verdana"/>
              </a:rPr>
              <a:t>Example: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855">
                <a:solidFill>
                  <a:srgbClr val="69A84F"/>
                </a:solidFill>
                <a:latin typeface="Verdana"/>
                <a:cs typeface="Verdana"/>
              </a:rPr>
              <a:t>&gt;</a:t>
            </a:r>
            <a:r>
              <a:rPr dirty="0" sz="2000" spc="-290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69A84F"/>
                </a:solidFill>
                <a:latin typeface="Verdana"/>
                <a:cs typeface="Verdana"/>
              </a:rPr>
              <a:t>hydra </a:t>
            </a:r>
            <a:r>
              <a:rPr dirty="0" sz="2000" spc="-305">
                <a:solidFill>
                  <a:srgbClr val="69A84F"/>
                </a:solidFill>
                <a:latin typeface="Verdana"/>
                <a:cs typeface="Verdana"/>
              </a:rPr>
              <a:t>10.20.14.212 </a:t>
            </a:r>
            <a:r>
              <a:rPr dirty="0" sz="2000" spc="-25">
                <a:solidFill>
                  <a:srgbClr val="69A84F"/>
                </a:solidFill>
                <a:latin typeface="Verdana"/>
                <a:cs typeface="Verdana"/>
              </a:rPr>
              <a:t>-l </a:t>
            </a:r>
            <a:r>
              <a:rPr dirty="0" sz="2000" spc="-125">
                <a:solidFill>
                  <a:srgbClr val="69A84F"/>
                </a:solidFill>
                <a:latin typeface="Verdana"/>
                <a:cs typeface="Verdana"/>
              </a:rPr>
              <a:t>admin </a:t>
            </a:r>
            <a:r>
              <a:rPr dirty="0" sz="2000" spc="-10">
                <a:solidFill>
                  <a:srgbClr val="69A84F"/>
                </a:solidFill>
                <a:latin typeface="Verdana"/>
                <a:cs typeface="Verdana"/>
              </a:rPr>
              <a:t>-P </a:t>
            </a:r>
            <a:r>
              <a:rPr dirty="0" sz="2000" spc="-105">
                <a:solidFill>
                  <a:srgbClr val="69A84F"/>
                </a:solidFill>
                <a:latin typeface="Verdana"/>
                <a:cs typeface="Verdana"/>
              </a:rPr>
              <a:t>/root/wordlist.txt </a:t>
            </a:r>
            <a:r>
              <a:rPr dirty="0" sz="2000" spc="-65">
                <a:solidFill>
                  <a:srgbClr val="69A84F"/>
                </a:solidFill>
                <a:latin typeface="Verdana"/>
                <a:cs typeface="Verdana"/>
              </a:rPr>
              <a:t>http-post-form  </a:t>
            </a:r>
            <a:r>
              <a:rPr dirty="0" sz="2000" spc="-180">
                <a:solidFill>
                  <a:srgbClr val="69A84F"/>
                </a:solidFill>
                <a:latin typeface="Verdana"/>
                <a:cs typeface="Verdana"/>
              </a:rPr>
              <a:t>"/mutillidae/?page=login.php:username=^USER^&amp;password=^PASS^&amp;lo  </a:t>
            </a:r>
            <a:r>
              <a:rPr dirty="0" sz="2000" spc="-145">
                <a:solidFill>
                  <a:srgbClr val="69A84F"/>
                </a:solidFill>
                <a:latin typeface="Verdana"/>
                <a:cs typeface="Verdana"/>
              </a:rPr>
              <a:t>gin-php-submit-button=Login:F=Not </a:t>
            </a:r>
            <a:r>
              <a:rPr dirty="0" sz="2000" spc="-135">
                <a:solidFill>
                  <a:srgbClr val="69A84F"/>
                </a:solidFill>
                <a:latin typeface="Verdana"/>
                <a:cs typeface="Verdana"/>
              </a:rPr>
              <a:t>Logged</a:t>
            </a:r>
            <a:r>
              <a:rPr dirty="0" sz="2000" spc="-434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210">
                <a:solidFill>
                  <a:srgbClr val="69A84F"/>
                </a:solidFill>
                <a:latin typeface="Verdana"/>
                <a:cs typeface="Verdana"/>
              </a:rPr>
              <a:t>In"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31512" y="133349"/>
            <a:ext cx="2912469" cy="3064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823" y="79715"/>
            <a:ext cx="7538084" cy="11861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650"/>
              </a:lnSpc>
              <a:spcBef>
                <a:spcPts val="100"/>
              </a:spcBef>
            </a:pPr>
            <a:r>
              <a:rPr dirty="0" spc="459"/>
              <a:t>Intercepting</a:t>
            </a:r>
            <a:r>
              <a:rPr dirty="0" spc="315"/>
              <a:t> </a:t>
            </a:r>
            <a:r>
              <a:rPr dirty="0" spc="430"/>
              <a:t>Requests</a:t>
            </a:r>
          </a:p>
          <a:p>
            <a:pPr algn="r" marR="5080">
              <a:lnSpc>
                <a:spcPts val="3490"/>
              </a:lnSpc>
            </a:pPr>
            <a:r>
              <a:rPr dirty="0" sz="3000" spc="265"/>
              <a:t>Burp</a:t>
            </a:r>
            <a:r>
              <a:rPr dirty="0" sz="3000" spc="130"/>
              <a:t> </a:t>
            </a:r>
            <a:r>
              <a:rPr dirty="0" sz="3000" spc="195"/>
              <a:t>Proxy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6546436" y="3531418"/>
            <a:ext cx="1085572" cy="821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69120" y="1653564"/>
            <a:ext cx="1227172" cy="684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38072" y="3617492"/>
            <a:ext cx="828673" cy="685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45314" y="3223568"/>
            <a:ext cx="1012172" cy="380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 rot="960000">
            <a:off x="5738572" y="3264017"/>
            <a:ext cx="60620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100">
                <a:solidFill>
                  <a:srgbClr val="FFFFFF"/>
                </a:solidFill>
                <a:latin typeface="Times New Roman"/>
                <a:cs typeface="Times New Roman"/>
              </a:rPr>
              <a:t>Request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43007" y="3646132"/>
            <a:ext cx="585470" cy="389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dirty="0" sz="1200" spc="90">
                <a:solidFill>
                  <a:srgbClr val="FFFFFF"/>
                </a:solidFill>
                <a:latin typeface="Times New Roman"/>
                <a:cs typeface="Times New Roman"/>
              </a:rPr>
              <a:t>Html  </a:t>
            </a:r>
            <a:r>
              <a:rPr dirty="0" sz="1200" spc="60">
                <a:solidFill>
                  <a:srgbClr val="FFFFFF"/>
                </a:solidFill>
                <a:latin typeface="Times New Roman"/>
                <a:cs typeface="Times New Roman"/>
              </a:rPr>
              <a:t>Website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2151" y="4398421"/>
            <a:ext cx="889000" cy="389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430"/>
              </a:lnSpc>
              <a:spcBef>
                <a:spcPts val="100"/>
              </a:spcBef>
            </a:pP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195.44.2.1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ts val="1430"/>
              </a:lnSpc>
            </a:pPr>
            <a:r>
              <a:rPr dirty="0" sz="1200" spc="25">
                <a:solidFill>
                  <a:srgbClr val="FFFFFF"/>
                </a:solidFill>
                <a:latin typeface="Times New Roman"/>
                <a:cs typeface="Times New Roman"/>
              </a:rPr>
              <a:t>Web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150">
                <a:solidFill>
                  <a:srgbClr val="FFFFFF"/>
                </a:solidFill>
                <a:latin typeface="Times New Roman"/>
                <a:cs typeface="Times New Roman"/>
              </a:rPr>
              <a:t>Server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84777" y="4029842"/>
            <a:ext cx="3587115" cy="93345"/>
          </a:xfrm>
          <a:custGeom>
            <a:avLst/>
            <a:gdLst/>
            <a:ahLst/>
            <a:cxnLst/>
            <a:rect l="l" t="t" r="r" b="b"/>
            <a:pathLst>
              <a:path w="3587115" h="93345">
                <a:moveTo>
                  <a:pt x="2613937" y="6223"/>
                </a:moveTo>
                <a:lnTo>
                  <a:pt x="2589712" y="6223"/>
                </a:lnTo>
                <a:lnTo>
                  <a:pt x="2601837" y="0"/>
                </a:lnTo>
                <a:lnTo>
                  <a:pt x="2613937" y="0"/>
                </a:lnTo>
                <a:lnTo>
                  <a:pt x="2626187" y="3048"/>
                </a:lnTo>
                <a:lnTo>
                  <a:pt x="2613937" y="6223"/>
                </a:lnTo>
                <a:close/>
              </a:path>
              <a:path w="3587115" h="93345">
                <a:moveTo>
                  <a:pt x="2682784" y="12319"/>
                </a:moveTo>
                <a:lnTo>
                  <a:pt x="2638287" y="12319"/>
                </a:lnTo>
                <a:lnTo>
                  <a:pt x="2638287" y="3048"/>
                </a:lnTo>
                <a:lnTo>
                  <a:pt x="2650412" y="0"/>
                </a:lnTo>
                <a:lnTo>
                  <a:pt x="2682784" y="12319"/>
                </a:lnTo>
                <a:close/>
              </a:path>
              <a:path w="3587115" h="93345">
                <a:moveTo>
                  <a:pt x="1665639" y="12319"/>
                </a:moveTo>
                <a:lnTo>
                  <a:pt x="1653539" y="12319"/>
                </a:lnTo>
                <a:lnTo>
                  <a:pt x="1653539" y="3048"/>
                </a:lnTo>
                <a:lnTo>
                  <a:pt x="1665639" y="12319"/>
                </a:lnTo>
                <a:close/>
              </a:path>
              <a:path w="3587115" h="93345">
                <a:moveTo>
                  <a:pt x="2468037" y="15494"/>
                </a:moveTo>
                <a:lnTo>
                  <a:pt x="2407337" y="15494"/>
                </a:lnTo>
                <a:lnTo>
                  <a:pt x="2419462" y="9271"/>
                </a:lnTo>
                <a:lnTo>
                  <a:pt x="2443812" y="3048"/>
                </a:lnTo>
                <a:lnTo>
                  <a:pt x="2455937" y="3048"/>
                </a:lnTo>
                <a:lnTo>
                  <a:pt x="2468037" y="6223"/>
                </a:lnTo>
                <a:lnTo>
                  <a:pt x="2468037" y="15494"/>
                </a:lnTo>
                <a:close/>
              </a:path>
              <a:path w="3587115" h="93345">
                <a:moveTo>
                  <a:pt x="2468037" y="12319"/>
                </a:moveTo>
                <a:lnTo>
                  <a:pt x="2480287" y="6223"/>
                </a:lnTo>
                <a:lnTo>
                  <a:pt x="2480287" y="3048"/>
                </a:lnTo>
                <a:lnTo>
                  <a:pt x="2492412" y="3048"/>
                </a:lnTo>
                <a:lnTo>
                  <a:pt x="2504835" y="6223"/>
                </a:lnTo>
                <a:lnTo>
                  <a:pt x="2504512" y="6223"/>
                </a:lnTo>
                <a:lnTo>
                  <a:pt x="2468037" y="12319"/>
                </a:lnTo>
                <a:close/>
              </a:path>
              <a:path w="3587115" h="93345">
                <a:moveTo>
                  <a:pt x="2691127" y="15494"/>
                </a:moveTo>
                <a:lnTo>
                  <a:pt x="2553237" y="15494"/>
                </a:lnTo>
                <a:lnTo>
                  <a:pt x="2577462" y="3048"/>
                </a:lnTo>
                <a:lnTo>
                  <a:pt x="2589712" y="6223"/>
                </a:lnTo>
                <a:lnTo>
                  <a:pt x="2613937" y="6223"/>
                </a:lnTo>
                <a:lnTo>
                  <a:pt x="2613937" y="9271"/>
                </a:lnTo>
                <a:lnTo>
                  <a:pt x="2638287" y="12319"/>
                </a:lnTo>
                <a:lnTo>
                  <a:pt x="2682784" y="12319"/>
                </a:lnTo>
                <a:lnTo>
                  <a:pt x="2691127" y="15494"/>
                </a:lnTo>
                <a:close/>
              </a:path>
              <a:path w="3587115" h="93345">
                <a:moveTo>
                  <a:pt x="1671825" y="15494"/>
                </a:moveTo>
                <a:lnTo>
                  <a:pt x="1568339" y="15494"/>
                </a:lnTo>
                <a:lnTo>
                  <a:pt x="1580589" y="6223"/>
                </a:lnTo>
                <a:lnTo>
                  <a:pt x="1617064" y="6223"/>
                </a:lnTo>
                <a:lnTo>
                  <a:pt x="1641289" y="12319"/>
                </a:lnTo>
                <a:lnTo>
                  <a:pt x="1665639" y="12319"/>
                </a:lnTo>
                <a:lnTo>
                  <a:pt x="1671825" y="15494"/>
                </a:lnTo>
                <a:close/>
              </a:path>
              <a:path w="3587115" h="93345">
                <a:moveTo>
                  <a:pt x="2468037" y="18542"/>
                </a:moveTo>
                <a:lnTo>
                  <a:pt x="2310037" y="18542"/>
                </a:lnTo>
                <a:lnTo>
                  <a:pt x="2370862" y="12319"/>
                </a:lnTo>
                <a:lnTo>
                  <a:pt x="2382987" y="6223"/>
                </a:lnTo>
                <a:lnTo>
                  <a:pt x="2395112" y="12319"/>
                </a:lnTo>
                <a:lnTo>
                  <a:pt x="2407337" y="15494"/>
                </a:lnTo>
                <a:lnTo>
                  <a:pt x="2468037" y="15494"/>
                </a:lnTo>
                <a:lnTo>
                  <a:pt x="2468037" y="18542"/>
                </a:lnTo>
                <a:close/>
              </a:path>
              <a:path w="3587115" h="93345">
                <a:moveTo>
                  <a:pt x="2480287" y="15494"/>
                </a:moveTo>
                <a:lnTo>
                  <a:pt x="2504512" y="6223"/>
                </a:lnTo>
                <a:lnTo>
                  <a:pt x="2504835" y="6223"/>
                </a:lnTo>
                <a:lnTo>
                  <a:pt x="2516762" y="9271"/>
                </a:lnTo>
                <a:lnTo>
                  <a:pt x="2534627" y="12319"/>
                </a:lnTo>
                <a:lnTo>
                  <a:pt x="2504512" y="12319"/>
                </a:lnTo>
                <a:lnTo>
                  <a:pt x="2480287" y="15494"/>
                </a:lnTo>
                <a:close/>
              </a:path>
              <a:path w="3587115" h="93345">
                <a:moveTo>
                  <a:pt x="2766087" y="18542"/>
                </a:moveTo>
                <a:lnTo>
                  <a:pt x="2699137" y="18542"/>
                </a:lnTo>
                <a:lnTo>
                  <a:pt x="2735612" y="12319"/>
                </a:lnTo>
                <a:lnTo>
                  <a:pt x="2759837" y="6223"/>
                </a:lnTo>
                <a:lnTo>
                  <a:pt x="2759837" y="9271"/>
                </a:lnTo>
                <a:lnTo>
                  <a:pt x="2784186" y="9271"/>
                </a:lnTo>
                <a:lnTo>
                  <a:pt x="2766087" y="18542"/>
                </a:lnTo>
                <a:close/>
              </a:path>
              <a:path w="3587115" h="93345">
                <a:moveTo>
                  <a:pt x="3173286" y="24892"/>
                </a:moveTo>
                <a:lnTo>
                  <a:pt x="2784186" y="24892"/>
                </a:lnTo>
                <a:lnTo>
                  <a:pt x="2796311" y="12319"/>
                </a:lnTo>
                <a:lnTo>
                  <a:pt x="2808536" y="6223"/>
                </a:lnTo>
                <a:lnTo>
                  <a:pt x="2820661" y="6223"/>
                </a:lnTo>
                <a:lnTo>
                  <a:pt x="2857136" y="15494"/>
                </a:lnTo>
                <a:lnTo>
                  <a:pt x="2954436" y="15494"/>
                </a:lnTo>
                <a:lnTo>
                  <a:pt x="2954436" y="18542"/>
                </a:lnTo>
                <a:lnTo>
                  <a:pt x="2978786" y="21717"/>
                </a:lnTo>
                <a:lnTo>
                  <a:pt x="3173286" y="21717"/>
                </a:lnTo>
                <a:lnTo>
                  <a:pt x="3173286" y="24892"/>
                </a:lnTo>
                <a:close/>
              </a:path>
              <a:path w="3587115" h="93345">
                <a:moveTo>
                  <a:pt x="2912035" y="12319"/>
                </a:moveTo>
                <a:lnTo>
                  <a:pt x="2857136" y="12319"/>
                </a:lnTo>
                <a:lnTo>
                  <a:pt x="2881486" y="9271"/>
                </a:lnTo>
                <a:lnTo>
                  <a:pt x="2893611" y="6223"/>
                </a:lnTo>
                <a:lnTo>
                  <a:pt x="2905861" y="6223"/>
                </a:lnTo>
                <a:lnTo>
                  <a:pt x="2917961" y="9271"/>
                </a:lnTo>
                <a:lnTo>
                  <a:pt x="2912035" y="12319"/>
                </a:lnTo>
                <a:close/>
              </a:path>
              <a:path w="3587115" h="93345">
                <a:moveTo>
                  <a:pt x="1689989" y="21717"/>
                </a:moveTo>
                <a:lnTo>
                  <a:pt x="1385964" y="21717"/>
                </a:lnTo>
                <a:lnTo>
                  <a:pt x="1483289" y="12319"/>
                </a:lnTo>
                <a:lnTo>
                  <a:pt x="1531864" y="9271"/>
                </a:lnTo>
                <a:lnTo>
                  <a:pt x="1556214" y="12319"/>
                </a:lnTo>
                <a:lnTo>
                  <a:pt x="1568339" y="15494"/>
                </a:lnTo>
                <a:lnTo>
                  <a:pt x="1671825" y="15494"/>
                </a:lnTo>
                <a:lnTo>
                  <a:pt x="1677764" y="18542"/>
                </a:lnTo>
                <a:lnTo>
                  <a:pt x="1689989" y="21717"/>
                </a:lnTo>
                <a:close/>
              </a:path>
              <a:path w="3587115" h="93345">
                <a:moveTo>
                  <a:pt x="1848013" y="21717"/>
                </a:moveTo>
                <a:lnTo>
                  <a:pt x="1702114" y="21717"/>
                </a:lnTo>
                <a:lnTo>
                  <a:pt x="1702114" y="15494"/>
                </a:lnTo>
                <a:lnTo>
                  <a:pt x="1714239" y="15494"/>
                </a:lnTo>
                <a:lnTo>
                  <a:pt x="1714239" y="9271"/>
                </a:lnTo>
                <a:lnTo>
                  <a:pt x="1750714" y="9271"/>
                </a:lnTo>
                <a:lnTo>
                  <a:pt x="1799413" y="12319"/>
                </a:lnTo>
                <a:lnTo>
                  <a:pt x="1835888" y="15494"/>
                </a:lnTo>
                <a:lnTo>
                  <a:pt x="1848013" y="18542"/>
                </a:lnTo>
                <a:lnTo>
                  <a:pt x="1848013" y="21717"/>
                </a:lnTo>
                <a:close/>
              </a:path>
              <a:path w="3587115" h="93345">
                <a:moveTo>
                  <a:pt x="2759837" y="21717"/>
                </a:moveTo>
                <a:lnTo>
                  <a:pt x="2273562" y="21717"/>
                </a:lnTo>
                <a:lnTo>
                  <a:pt x="2273562" y="18542"/>
                </a:lnTo>
                <a:lnTo>
                  <a:pt x="2297937" y="12319"/>
                </a:lnTo>
                <a:lnTo>
                  <a:pt x="2322162" y="9271"/>
                </a:lnTo>
                <a:lnTo>
                  <a:pt x="2310037" y="18542"/>
                </a:lnTo>
                <a:lnTo>
                  <a:pt x="2766087" y="18542"/>
                </a:lnTo>
                <a:lnTo>
                  <a:pt x="2759837" y="21717"/>
                </a:lnTo>
                <a:close/>
              </a:path>
              <a:path w="3587115" h="93345">
                <a:moveTo>
                  <a:pt x="2905861" y="15494"/>
                </a:moveTo>
                <a:lnTo>
                  <a:pt x="2857136" y="15494"/>
                </a:lnTo>
                <a:lnTo>
                  <a:pt x="2845011" y="9271"/>
                </a:lnTo>
                <a:lnTo>
                  <a:pt x="2857136" y="12319"/>
                </a:lnTo>
                <a:lnTo>
                  <a:pt x="2912035" y="12319"/>
                </a:lnTo>
                <a:lnTo>
                  <a:pt x="2905861" y="15494"/>
                </a:lnTo>
                <a:close/>
              </a:path>
              <a:path w="3587115" h="93345">
                <a:moveTo>
                  <a:pt x="1385964" y="21717"/>
                </a:moveTo>
                <a:lnTo>
                  <a:pt x="1155015" y="21717"/>
                </a:lnTo>
                <a:lnTo>
                  <a:pt x="1179390" y="18542"/>
                </a:lnTo>
                <a:lnTo>
                  <a:pt x="1179390" y="12319"/>
                </a:lnTo>
                <a:lnTo>
                  <a:pt x="1203615" y="15494"/>
                </a:lnTo>
                <a:lnTo>
                  <a:pt x="1373864" y="15494"/>
                </a:lnTo>
                <a:lnTo>
                  <a:pt x="1385964" y="21717"/>
                </a:lnTo>
                <a:close/>
              </a:path>
              <a:path w="3587115" h="93345">
                <a:moveTo>
                  <a:pt x="1373864" y="15494"/>
                </a:moveTo>
                <a:lnTo>
                  <a:pt x="1227965" y="15494"/>
                </a:lnTo>
                <a:lnTo>
                  <a:pt x="1300914" y="12319"/>
                </a:lnTo>
                <a:lnTo>
                  <a:pt x="1361739" y="12319"/>
                </a:lnTo>
                <a:lnTo>
                  <a:pt x="1373864" y="15494"/>
                </a:lnTo>
                <a:close/>
              </a:path>
              <a:path w="3587115" h="93345">
                <a:moveTo>
                  <a:pt x="2006138" y="24892"/>
                </a:moveTo>
                <a:lnTo>
                  <a:pt x="1933063" y="24892"/>
                </a:lnTo>
                <a:lnTo>
                  <a:pt x="1957438" y="15494"/>
                </a:lnTo>
                <a:lnTo>
                  <a:pt x="1981788" y="12319"/>
                </a:lnTo>
                <a:lnTo>
                  <a:pt x="1993888" y="12319"/>
                </a:lnTo>
                <a:lnTo>
                  <a:pt x="2006138" y="15494"/>
                </a:lnTo>
                <a:lnTo>
                  <a:pt x="1981788" y="15494"/>
                </a:lnTo>
                <a:lnTo>
                  <a:pt x="2006138" y="24892"/>
                </a:lnTo>
                <a:close/>
              </a:path>
              <a:path w="3587115" h="93345">
                <a:moveTo>
                  <a:pt x="2139788" y="21717"/>
                </a:moveTo>
                <a:lnTo>
                  <a:pt x="2018263" y="21717"/>
                </a:lnTo>
                <a:lnTo>
                  <a:pt x="2091213" y="12319"/>
                </a:lnTo>
                <a:lnTo>
                  <a:pt x="2115563" y="12319"/>
                </a:lnTo>
                <a:lnTo>
                  <a:pt x="2139788" y="21717"/>
                </a:lnTo>
                <a:close/>
              </a:path>
              <a:path w="3587115" h="93345">
                <a:moveTo>
                  <a:pt x="2699137" y="18542"/>
                </a:moveTo>
                <a:lnTo>
                  <a:pt x="2504512" y="18542"/>
                </a:lnTo>
                <a:lnTo>
                  <a:pt x="2504512" y="12319"/>
                </a:lnTo>
                <a:lnTo>
                  <a:pt x="2534627" y="12319"/>
                </a:lnTo>
                <a:lnTo>
                  <a:pt x="2553237" y="15494"/>
                </a:lnTo>
                <a:lnTo>
                  <a:pt x="2691127" y="15494"/>
                </a:lnTo>
                <a:lnTo>
                  <a:pt x="2699137" y="18542"/>
                </a:lnTo>
                <a:close/>
              </a:path>
              <a:path w="3587115" h="93345">
                <a:moveTo>
                  <a:pt x="2966561" y="15494"/>
                </a:moveTo>
                <a:lnTo>
                  <a:pt x="2930086" y="15494"/>
                </a:lnTo>
                <a:lnTo>
                  <a:pt x="2917961" y="12319"/>
                </a:lnTo>
                <a:lnTo>
                  <a:pt x="2966561" y="15494"/>
                </a:lnTo>
                <a:close/>
              </a:path>
              <a:path w="3587115" h="93345">
                <a:moveTo>
                  <a:pt x="3161161" y="21717"/>
                </a:moveTo>
                <a:lnTo>
                  <a:pt x="3015261" y="21717"/>
                </a:lnTo>
                <a:lnTo>
                  <a:pt x="3088211" y="18542"/>
                </a:lnTo>
                <a:lnTo>
                  <a:pt x="3124686" y="18542"/>
                </a:lnTo>
                <a:lnTo>
                  <a:pt x="3136811" y="12319"/>
                </a:lnTo>
                <a:lnTo>
                  <a:pt x="3148911" y="18542"/>
                </a:lnTo>
                <a:lnTo>
                  <a:pt x="3161161" y="21717"/>
                </a:lnTo>
                <a:close/>
              </a:path>
              <a:path w="3587115" h="93345">
                <a:moveTo>
                  <a:pt x="3173286" y="34163"/>
                </a:moveTo>
                <a:lnTo>
                  <a:pt x="2784186" y="34163"/>
                </a:lnTo>
                <a:lnTo>
                  <a:pt x="2796311" y="30988"/>
                </a:lnTo>
                <a:lnTo>
                  <a:pt x="923940" y="30988"/>
                </a:lnTo>
                <a:lnTo>
                  <a:pt x="948290" y="15494"/>
                </a:lnTo>
                <a:lnTo>
                  <a:pt x="972665" y="18542"/>
                </a:lnTo>
                <a:lnTo>
                  <a:pt x="1009140" y="24892"/>
                </a:lnTo>
                <a:lnTo>
                  <a:pt x="3179212" y="24892"/>
                </a:lnTo>
                <a:lnTo>
                  <a:pt x="3173286" y="27940"/>
                </a:lnTo>
                <a:lnTo>
                  <a:pt x="3173286" y="34163"/>
                </a:lnTo>
                <a:close/>
              </a:path>
              <a:path w="3587115" h="93345">
                <a:moveTo>
                  <a:pt x="1848013" y="24892"/>
                </a:moveTo>
                <a:lnTo>
                  <a:pt x="1118540" y="24892"/>
                </a:lnTo>
                <a:lnTo>
                  <a:pt x="1118540" y="15494"/>
                </a:lnTo>
                <a:lnTo>
                  <a:pt x="1142915" y="18542"/>
                </a:lnTo>
                <a:lnTo>
                  <a:pt x="1155015" y="21717"/>
                </a:lnTo>
                <a:lnTo>
                  <a:pt x="1848013" y="21717"/>
                </a:lnTo>
                <a:lnTo>
                  <a:pt x="1848013" y="24892"/>
                </a:lnTo>
                <a:close/>
              </a:path>
              <a:path w="3587115" h="93345">
                <a:moveTo>
                  <a:pt x="1933063" y="24892"/>
                </a:moveTo>
                <a:lnTo>
                  <a:pt x="1872363" y="24892"/>
                </a:lnTo>
                <a:lnTo>
                  <a:pt x="1908838" y="15494"/>
                </a:lnTo>
                <a:lnTo>
                  <a:pt x="1920963" y="21717"/>
                </a:lnTo>
                <a:lnTo>
                  <a:pt x="1933063" y="24892"/>
                </a:lnTo>
                <a:close/>
              </a:path>
              <a:path w="3587115" h="93345">
                <a:moveTo>
                  <a:pt x="2784186" y="24892"/>
                </a:moveTo>
                <a:lnTo>
                  <a:pt x="2006138" y="24892"/>
                </a:lnTo>
                <a:lnTo>
                  <a:pt x="2018263" y="15494"/>
                </a:lnTo>
                <a:lnTo>
                  <a:pt x="2018263" y="21717"/>
                </a:lnTo>
                <a:lnTo>
                  <a:pt x="2759837" y="21717"/>
                </a:lnTo>
                <a:lnTo>
                  <a:pt x="2784186" y="24892"/>
                </a:lnTo>
                <a:close/>
              </a:path>
              <a:path w="3587115" h="93345">
                <a:moveTo>
                  <a:pt x="2273562" y="21717"/>
                </a:moveTo>
                <a:lnTo>
                  <a:pt x="2139788" y="21717"/>
                </a:lnTo>
                <a:lnTo>
                  <a:pt x="2152038" y="18542"/>
                </a:lnTo>
                <a:lnTo>
                  <a:pt x="2152038" y="15494"/>
                </a:lnTo>
                <a:lnTo>
                  <a:pt x="2212738" y="15494"/>
                </a:lnTo>
                <a:lnTo>
                  <a:pt x="2249213" y="18542"/>
                </a:lnTo>
                <a:lnTo>
                  <a:pt x="2273562" y="21717"/>
                </a:lnTo>
                <a:close/>
              </a:path>
              <a:path w="3587115" h="93345">
                <a:moveTo>
                  <a:pt x="3173286" y="21717"/>
                </a:moveTo>
                <a:lnTo>
                  <a:pt x="3161161" y="21717"/>
                </a:lnTo>
                <a:lnTo>
                  <a:pt x="3161161" y="15494"/>
                </a:lnTo>
                <a:lnTo>
                  <a:pt x="3173286" y="21717"/>
                </a:lnTo>
                <a:close/>
              </a:path>
              <a:path w="3587115" h="93345">
                <a:moveTo>
                  <a:pt x="3051736" y="40386"/>
                </a:moveTo>
                <a:lnTo>
                  <a:pt x="3015261" y="40386"/>
                </a:lnTo>
                <a:lnTo>
                  <a:pt x="3015261" y="37211"/>
                </a:lnTo>
                <a:lnTo>
                  <a:pt x="3003036" y="34163"/>
                </a:lnTo>
                <a:lnTo>
                  <a:pt x="3173286" y="34163"/>
                </a:lnTo>
                <a:lnTo>
                  <a:pt x="3185386" y="24892"/>
                </a:lnTo>
                <a:lnTo>
                  <a:pt x="3185386" y="18542"/>
                </a:lnTo>
                <a:lnTo>
                  <a:pt x="3209761" y="18542"/>
                </a:lnTo>
                <a:lnTo>
                  <a:pt x="3234111" y="15494"/>
                </a:lnTo>
                <a:lnTo>
                  <a:pt x="3221861" y="21717"/>
                </a:lnTo>
                <a:lnTo>
                  <a:pt x="3238207" y="21717"/>
                </a:lnTo>
                <a:lnTo>
                  <a:pt x="3234111" y="24892"/>
                </a:lnTo>
                <a:lnTo>
                  <a:pt x="3384154" y="24892"/>
                </a:lnTo>
                <a:lnTo>
                  <a:pt x="3392110" y="30988"/>
                </a:lnTo>
                <a:lnTo>
                  <a:pt x="3270586" y="30988"/>
                </a:lnTo>
                <a:lnTo>
                  <a:pt x="3257168" y="34417"/>
                </a:lnTo>
                <a:lnTo>
                  <a:pt x="3244936" y="34417"/>
                </a:lnTo>
                <a:lnTo>
                  <a:pt x="3234036" y="37211"/>
                </a:lnTo>
                <a:lnTo>
                  <a:pt x="3075961" y="37211"/>
                </a:lnTo>
                <a:lnTo>
                  <a:pt x="3051736" y="40386"/>
                </a:lnTo>
                <a:close/>
              </a:path>
              <a:path w="3587115" h="93345">
                <a:moveTo>
                  <a:pt x="3238207" y="21717"/>
                </a:moveTo>
                <a:lnTo>
                  <a:pt x="3221861" y="21717"/>
                </a:lnTo>
                <a:lnTo>
                  <a:pt x="3246236" y="15494"/>
                </a:lnTo>
                <a:lnTo>
                  <a:pt x="3238207" y="21717"/>
                </a:lnTo>
                <a:close/>
              </a:path>
              <a:path w="3587115" h="93345">
                <a:moveTo>
                  <a:pt x="1118540" y="24892"/>
                </a:moveTo>
                <a:lnTo>
                  <a:pt x="1009140" y="24892"/>
                </a:lnTo>
                <a:lnTo>
                  <a:pt x="1021240" y="21717"/>
                </a:lnTo>
                <a:lnTo>
                  <a:pt x="1057715" y="18542"/>
                </a:lnTo>
                <a:lnTo>
                  <a:pt x="1094190" y="21717"/>
                </a:lnTo>
                <a:lnTo>
                  <a:pt x="1118540" y="24892"/>
                </a:lnTo>
                <a:close/>
              </a:path>
              <a:path w="3587115" h="93345">
                <a:moveTo>
                  <a:pt x="1872363" y="24892"/>
                </a:moveTo>
                <a:lnTo>
                  <a:pt x="1848013" y="24892"/>
                </a:lnTo>
                <a:lnTo>
                  <a:pt x="1872363" y="21717"/>
                </a:lnTo>
                <a:lnTo>
                  <a:pt x="1884488" y="18542"/>
                </a:lnTo>
                <a:lnTo>
                  <a:pt x="1872363" y="24892"/>
                </a:lnTo>
                <a:close/>
              </a:path>
              <a:path w="3587115" h="93345">
                <a:moveTo>
                  <a:pt x="3355635" y="24892"/>
                </a:moveTo>
                <a:lnTo>
                  <a:pt x="3234111" y="24892"/>
                </a:lnTo>
                <a:lnTo>
                  <a:pt x="3258336" y="21717"/>
                </a:lnTo>
                <a:lnTo>
                  <a:pt x="3270586" y="18542"/>
                </a:lnTo>
                <a:lnTo>
                  <a:pt x="3331285" y="21717"/>
                </a:lnTo>
                <a:lnTo>
                  <a:pt x="3355635" y="24892"/>
                </a:lnTo>
                <a:close/>
              </a:path>
              <a:path w="3587115" h="93345">
                <a:moveTo>
                  <a:pt x="2583587" y="37211"/>
                </a:moveTo>
                <a:lnTo>
                  <a:pt x="753816" y="37211"/>
                </a:lnTo>
                <a:lnTo>
                  <a:pt x="778040" y="34163"/>
                </a:lnTo>
                <a:lnTo>
                  <a:pt x="778040" y="30988"/>
                </a:lnTo>
                <a:lnTo>
                  <a:pt x="826765" y="24892"/>
                </a:lnTo>
                <a:lnTo>
                  <a:pt x="838890" y="21717"/>
                </a:lnTo>
                <a:lnTo>
                  <a:pt x="850990" y="24892"/>
                </a:lnTo>
                <a:lnTo>
                  <a:pt x="908011" y="24892"/>
                </a:lnTo>
                <a:lnTo>
                  <a:pt x="923940" y="30988"/>
                </a:lnTo>
                <a:lnTo>
                  <a:pt x="2589712" y="30988"/>
                </a:lnTo>
                <a:lnTo>
                  <a:pt x="2583587" y="37211"/>
                </a:lnTo>
                <a:close/>
              </a:path>
              <a:path w="3587115" h="93345">
                <a:moveTo>
                  <a:pt x="908011" y="24892"/>
                </a:moveTo>
                <a:lnTo>
                  <a:pt x="850990" y="24892"/>
                </a:lnTo>
                <a:lnTo>
                  <a:pt x="875340" y="21717"/>
                </a:lnTo>
                <a:lnTo>
                  <a:pt x="899715" y="21717"/>
                </a:lnTo>
                <a:lnTo>
                  <a:pt x="908011" y="24892"/>
                </a:lnTo>
                <a:close/>
              </a:path>
              <a:path w="3587115" h="93345">
                <a:moveTo>
                  <a:pt x="3179212" y="24892"/>
                </a:moveTo>
                <a:lnTo>
                  <a:pt x="3173286" y="24892"/>
                </a:lnTo>
                <a:lnTo>
                  <a:pt x="3185386" y="21717"/>
                </a:lnTo>
                <a:lnTo>
                  <a:pt x="3179212" y="24892"/>
                </a:lnTo>
                <a:close/>
              </a:path>
              <a:path w="3587115" h="93345">
                <a:moveTo>
                  <a:pt x="3384154" y="24892"/>
                </a:moveTo>
                <a:lnTo>
                  <a:pt x="3355635" y="24892"/>
                </a:lnTo>
                <a:lnTo>
                  <a:pt x="3380010" y="21717"/>
                </a:lnTo>
                <a:lnTo>
                  <a:pt x="3384154" y="24892"/>
                </a:lnTo>
                <a:close/>
              </a:path>
              <a:path w="3587115" h="93345">
                <a:moveTo>
                  <a:pt x="3282685" y="37211"/>
                </a:moveTo>
                <a:lnTo>
                  <a:pt x="3282685" y="30988"/>
                </a:lnTo>
                <a:lnTo>
                  <a:pt x="3428585" y="30988"/>
                </a:lnTo>
                <a:lnTo>
                  <a:pt x="3452935" y="21717"/>
                </a:lnTo>
                <a:lnTo>
                  <a:pt x="3452935" y="34163"/>
                </a:lnTo>
                <a:lnTo>
                  <a:pt x="3294810" y="34163"/>
                </a:lnTo>
                <a:lnTo>
                  <a:pt x="3282685" y="37211"/>
                </a:lnTo>
                <a:close/>
              </a:path>
              <a:path w="3587115" h="93345">
                <a:moveTo>
                  <a:pt x="668641" y="40386"/>
                </a:moveTo>
                <a:lnTo>
                  <a:pt x="595691" y="40386"/>
                </a:lnTo>
                <a:lnTo>
                  <a:pt x="607916" y="37211"/>
                </a:lnTo>
                <a:lnTo>
                  <a:pt x="583566" y="37211"/>
                </a:lnTo>
                <a:lnTo>
                  <a:pt x="583566" y="30988"/>
                </a:lnTo>
                <a:lnTo>
                  <a:pt x="644391" y="30988"/>
                </a:lnTo>
                <a:lnTo>
                  <a:pt x="656516" y="24892"/>
                </a:lnTo>
                <a:lnTo>
                  <a:pt x="656516" y="30988"/>
                </a:lnTo>
                <a:lnTo>
                  <a:pt x="668641" y="34163"/>
                </a:lnTo>
                <a:lnTo>
                  <a:pt x="632166" y="34163"/>
                </a:lnTo>
                <a:lnTo>
                  <a:pt x="656516" y="37211"/>
                </a:lnTo>
                <a:lnTo>
                  <a:pt x="668641" y="40386"/>
                </a:lnTo>
                <a:close/>
              </a:path>
              <a:path w="3587115" h="93345">
                <a:moveTo>
                  <a:pt x="3428585" y="30988"/>
                </a:moveTo>
                <a:lnTo>
                  <a:pt x="3392110" y="30988"/>
                </a:lnTo>
                <a:lnTo>
                  <a:pt x="3404235" y="24892"/>
                </a:lnTo>
                <a:lnTo>
                  <a:pt x="3428585" y="30988"/>
                </a:lnTo>
                <a:close/>
              </a:path>
              <a:path w="3587115" h="93345">
                <a:moveTo>
                  <a:pt x="3481479" y="37211"/>
                </a:moveTo>
                <a:lnTo>
                  <a:pt x="3452935" y="37211"/>
                </a:lnTo>
                <a:lnTo>
                  <a:pt x="3477185" y="24892"/>
                </a:lnTo>
                <a:lnTo>
                  <a:pt x="3513660" y="27940"/>
                </a:lnTo>
                <a:lnTo>
                  <a:pt x="3501535" y="30988"/>
                </a:lnTo>
                <a:lnTo>
                  <a:pt x="3513660" y="30988"/>
                </a:lnTo>
                <a:lnTo>
                  <a:pt x="3481479" y="37211"/>
                </a:lnTo>
                <a:close/>
              </a:path>
              <a:path w="3587115" h="93345">
                <a:moveTo>
                  <a:pt x="2601837" y="46609"/>
                </a:moveTo>
                <a:lnTo>
                  <a:pt x="2601837" y="40386"/>
                </a:lnTo>
                <a:lnTo>
                  <a:pt x="2589712" y="37211"/>
                </a:lnTo>
                <a:lnTo>
                  <a:pt x="2589712" y="30988"/>
                </a:lnTo>
                <a:lnTo>
                  <a:pt x="2772086" y="30988"/>
                </a:lnTo>
                <a:lnTo>
                  <a:pt x="2772086" y="34163"/>
                </a:lnTo>
                <a:lnTo>
                  <a:pt x="2778013" y="37211"/>
                </a:lnTo>
                <a:lnTo>
                  <a:pt x="2699137" y="37211"/>
                </a:lnTo>
                <a:lnTo>
                  <a:pt x="2662662" y="40386"/>
                </a:lnTo>
                <a:lnTo>
                  <a:pt x="2644796" y="43434"/>
                </a:lnTo>
                <a:lnTo>
                  <a:pt x="2613937" y="43434"/>
                </a:lnTo>
                <a:lnTo>
                  <a:pt x="2601837" y="46609"/>
                </a:lnTo>
                <a:close/>
              </a:path>
              <a:path w="3587115" h="93345">
                <a:moveTo>
                  <a:pt x="3525885" y="35687"/>
                </a:moveTo>
                <a:lnTo>
                  <a:pt x="3513660" y="30988"/>
                </a:lnTo>
                <a:lnTo>
                  <a:pt x="3525885" y="30988"/>
                </a:lnTo>
                <a:lnTo>
                  <a:pt x="3525885" y="35687"/>
                </a:lnTo>
                <a:close/>
              </a:path>
              <a:path w="3587115" h="93345">
                <a:moveTo>
                  <a:pt x="3538010" y="40386"/>
                </a:moveTo>
                <a:lnTo>
                  <a:pt x="3527560" y="36322"/>
                </a:lnTo>
                <a:lnTo>
                  <a:pt x="3538010" y="30988"/>
                </a:lnTo>
                <a:lnTo>
                  <a:pt x="3538010" y="40386"/>
                </a:lnTo>
                <a:close/>
              </a:path>
              <a:path w="3587115" h="93345">
                <a:moveTo>
                  <a:pt x="583566" y="46609"/>
                </a:moveTo>
                <a:lnTo>
                  <a:pt x="486266" y="46609"/>
                </a:lnTo>
                <a:lnTo>
                  <a:pt x="510616" y="34163"/>
                </a:lnTo>
                <a:lnTo>
                  <a:pt x="534991" y="34163"/>
                </a:lnTo>
                <a:lnTo>
                  <a:pt x="583566" y="46609"/>
                </a:lnTo>
                <a:close/>
              </a:path>
              <a:path w="3587115" h="93345">
                <a:moveTo>
                  <a:pt x="705091" y="40386"/>
                </a:moveTo>
                <a:lnTo>
                  <a:pt x="668641" y="40386"/>
                </a:lnTo>
                <a:lnTo>
                  <a:pt x="692991" y="37211"/>
                </a:lnTo>
                <a:lnTo>
                  <a:pt x="692991" y="34163"/>
                </a:lnTo>
                <a:lnTo>
                  <a:pt x="705091" y="40386"/>
                </a:lnTo>
                <a:close/>
              </a:path>
              <a:path w="3587115" h="93345">
                <a:moveTo>
                  <a:pt x="2580462" y="40386"/>
                </a:moveTo>
                <a:lnTo>
                  <a:pt x="717341" y="40386"/>
                </a:lnTo>
                <a:lnTo>
                  <a:pt x="741566" y="34163"/>
                </a:lnTo>
                <a:lnTo>
                  <a:pt x="753816" y="34163"/>
                </a:lnTo>
                <a:lnTo>
                  <a:pt x="753816" y="37211"/>
                </a:lnTo>
                <a:lnTo>
                  <a:pt x="2583587" y="37211"/>
                </a:lnTo>
                <a:lnTo>
                  <a:pt x="2580462" y="40386"/>
                </a:lnTo>
                <a:close/>
              </a:path>
              <a:path w="3587115" h="93345">
                <a:moveTo>
                  <a:pt x="2820661" y="40386"/>
                </a:moveTo>
                <a:lnTo>
                  <a:pt x="2832911" y="34163"/>
                </a:lnTo>
                <a:lnTo>
                  <a:pt x="2857136" y="34163"/>
                </a:lnTo>
                <a:lnTo>
                  <a:pt x="2820661" y="40386"/>
                </a:lnTo>
                <a:close/>
              </a:path>
              <a:path w="3587115" h="93345">
                <a:moveTo>
                  <a:pt x="2869386" y="40386"/>
                </a:moveTo>
                <a:lnTo>
                  <a:pt x="2857136" y="34163"/>
                </a:lnTo>
                <a:lnTo>
                  <a:pt x="2869386" y="34163"/>
                </a:lnTo>
                <a:lnTo>
                  <a:pt x="2869386" y="40386"/>
                </a:lnTo>
                <a:close/>
              </a:path>
              <a:path w="3587115" h="93345">
                <a:moveTo>
                  <a:pt x="2917961" y="43434"/>
                </a:moveTo>
                <a:lnTo>
                  <a:pt x="2905861" y="34163"/>
                </a:lnTo>
                <a:lnTo>
                  <a:pt x="3003036" y="34163"/>
                </a:lnTo>
                <a:lnTo>
                  <a:pt x="2990911" y="37211"/>
                </a:lnTo>
                <a:lnTo>
                  <a:pt x="2966561" y="40386"/>
                </a:lnTo>
                <a:lnTo>
                  <a:pt x="2917961" y="43434"/>
                </a:lnTo>
                <a:close/>
              </a:path>
              <a:path w="3587115" h="93345">
                <a:moveTo>
                  <a:pt x="3331285" y="43434"/>
                </a:moveTo>
                <a:lnTo>
                  <a:pt x="3307060" y="40386"/>
                </a:lnTo>
                <a:lnTo>
                  <a:pt x="3294810" y="37211"/>
                </a:lnTo>
                <a:lnTo>
                  <a:pt x="3307060" y="34163"/>
                </a:lnTo>
                <a:lnTo>
                  <a:pt x="3367760" y="34163"/>
                </a:lnTo>
                <a:lnTo>
                  <a:pt x="3343535" y="37211"/>
                </a:lnTo>
                <a:lnTo>
                  <a:pt x="3331285" y="43434"/>
                </a:lnTo>
                <a:close/>
              </a:path>
              <a:path w="3587115" h="93345">
                <a:moveTo>
                  <a:pt x="3404235" y="46609"/>
                </a:moveTo>
                <a:lnTo>
                  <a:pt x="3392110" y="46609"/>
                </a:lnTo>
                <a:lnTo>
                  <a:pt x="3367760" y="43434"/>
                </a:lnTo>
                <a:lnTo>
                  <a:pt x="3355635" y="40386"/>
                </a:lnTo>
                <a:lnTo>
                  <a:pt x="3367760" y="34163"/>
                </a:lnTo>
                <a:lnTo>
                  <a:pt x="3452935" y="34163"/>
                </a:lnTo>
                <a:lnTo>
                  <a:pt x="3452935" y="37211"/>
                </a:lnTo>
                <a:lnTo>
                  <a:pt x="3481479" y="37211"/>
                </a:lnTo>
                <a:lnTo>
                  <a:pt x="3465060" y="40386"/>
                </a:lnTo>
                <a:lnTo>
                  <a:pt x="3404235" y="46609"/>
                </a:lnTo>
                <a:close/>
              </a:path>
              <a:path w="3587115" h="93345">
                <a:moveTo>
                  <a:pt x="3586585" y="46609"/>
                </a:moveTo>
                <a:lnTo>
                  <a:pt x="3538010" y="46609"/>
                </a:lnTo>
                <a:lnTo>
                  <a:pt x="3538010" y="40386"/>
                </a:lnTo>
                <a:lnTo>
                  <a:pt x="3562360" y="34163"/>
                </a:lnTo>
                <a:lnTo>
                  <a:pt x="3574485" y="37211"/>
                </a:lnTo>
                <a:lnTo>
                  <a:pt x="3574485" y="43434"/>
                </a:lnTo>
                <a:lnTo>
                  <a:pt x="3586585" y="43434"/>
                </a:lnTo>
                <a:lnTo>
                  <a:pt x="3586585" y="46609"/>
                </a:lnTo>
                <a:close/>
              </a:path>
              <a:path w="3587115" h="93345">
                <a:moveTo>
                  <a:pt x="3246236" y="40386"/>
                </a:moveTo>
                <a:lnTo>
                  <a:pt x="3234111" y="37211"/>
                </a:lnTo>
                <a:lnTo>
                  <a:pt x="3244936" y="34417"/>
                </a:lnTo>
                <a:lnTo>
                  <a:pt x="3257168" y="34417"/>
                </a:lnTo>
                <a:lnTo>
                  <a:pt x="3246236" y="37211"/>
                </a:lnTo>
                <a:lnTo>
                  <a:pt x="3246236" y="40386"/>
                </a:lnTo>
                <a:close/>
              </a:path>
              <a:path w="3587115" h="93345">
                <a:moveTo>
                  <a:pt x="3525885" y="37211"/>
                </a:moveTo>
                <a:lnTo>
                  <a:pt x="3525885" y="35687"/>
                </a:lnTo>
                <a:lnTo>
                  <a:pt x="3527560" y="36322"/>
                </a:lnTo>
                <a:lnTo>
                  <a:pt x="3525885" y="37211"/>
                </a:lnTo>
                <a:close/>
              </a:path>
              <a:path w="3587115" h="93345">
                <a:moveTo>
                  <a:pt x="1993888" y="55880"/>
                </a:moveTo>
                <a:lnTo>
                  <a:pt x="1993888" y="46609"/>
                </a:lnTo>
                <a:lnTo>
                  <a:pt x="583566" y="46609"/>
                </a:lnTo>
                <a:lnTo>
                  <a:pt x="595691" y="37211"/>
                </a:lnTo>
                <a:lnTo>
                  <a:pt x="595691" y="40386"/>
                </a:lnTo>
                <a:lnTo>
                  <a:pt x="2580462" y="40386"/>
                </a:lnTo>
                <a:lnTo>
                  <a:pt x="2577462" y="43434"/>
                </a:lnTo>
                <a:lnTo>
                  <a:pt x="2455937" y="43434"/>
                </a:lnTo>
                <a:lnTo>
                  <a:pt x="2370862" y="49657"/>
                </a:lnTo>
                <a:lnTo>
                  <a:pt x="2115563" y="49657"/>
                </a:lnTo>
                <a:lnTo>
                  <a:pt x="1993888" y="55880"/>
                </a:lnTo>
                <a:close/>
              </a:path>
              <a:path w="3587115" h="93345">
                <a:moveTo>
                  <a:pt x="2723362" y="46609"/>
                </a:moveTo>
                <a:lnTo>
                  <a:pt x="2711237" y="37211"/>
                </a:lnTo>
                <a:lnTo>
                  <a:pt x="2778013" y="37211"/>
                </a:lnTo>
                <a:lnTo>
                  <a:pt x="2784186" y="40386"/>
                </a:lnTo>
                <a:lnTo>
                  <a:pt x="2723362" y="46609"/>
                </a:lnTo>
                <a:close/>
              </a:path>
              <a:path w="3587115" h="93345">
                <a:moveTo>
                  <a:pt x="3124686" y="40386"/>
                </a:moveTo>
                <a:lnTo>
                  <a:pt x="3100336" y="40386"/>
                </a:lnTo>
                <a:lnTo>
                  <a:pt x="3075961" y="37211"/>
                </a:lnTo>
                <a:lnTo>
                  <a:pt x="3124686" y="37211"/>
                </a:lnTo>
                <a:lnTo>
                  <a:pt x="3124686" y="40386"/>
                </a:lnTo>
                <a:close/>
              </a:path>
              <a:path w="3587115" h="93345">
                <a:moveTo>
                  <a:pt x="3209761" y="43434"/>
                </a:moveTo>
                <a:lnTo>
                  <a:pt x="3161161" y="40386"/>
                </a:lnTo>
                <a:lnTo>
                  <a:pt x="3124686" y="37211"/>
                </a:lnTo>
                <a:lnTo>
                  <a:pt x="3234036" y="37211"/>
                </a:lnTo>
                <a:lnTo>
                  <a:pt x="3209761" y="43434"/>
                </a:lnTo>
                <a:close/>
              </a:path>
              <a:path w="3587115" h="93345">
                <a:moveTo>
                  <a:pt x="1458914" y="55880"/>
                </a:moveTo>
                <a:lnTo>
                  <a:pt x="1434689" y="55880"/>
                </a:lnTo>
                <a:lnTo>
                  <a:pt x="1422439" y="49657"/>
                </a:lnTo>
                <a:lnTo>
                  <a:pt x="462041" y="49657"/>
                </a:lnTo>
                <a:lnTo>
                  <a:pt x="474141" y="43434"/>
                </a:lnTo>
                <a:lnTo>
                  <a:pt x="486266" y="40386"/>
                </a:lnTo>
                <a:lnTo>
                  <a:pt x="486266" y="46609"/>
                </a:lnTo>
                <a:lnTo>
                  <a:pt x="1495389" y="46609"/>
                </a:lnTo>
                <a:lnTo>
                  <a:pt x="1483289" y="52832"/>
                </a:lnTo>
                <a:lnTo>
                  <a:pt x="1458914" y="55880"/>
                </a:lnTo>
                <a:close/>
              </a:path>
              <a:path w="3587115" h="93345">
                <a:moveTo>
                  <a:pt x="3586585" y="43434"/>
                </a:moveTo>
                <a:lnTo>
                  <a:pt x="3574485" y="43434"/>
                </a:lnTo>
                <a:lnTo>
                  <a:pt x="3586585" y="40386"/>
                </a:lnTo>
                <a:lnTo>
                  <a:pt x="3586585" y="43434"/>
                </a:lnTo>
                <a:close/>
              </a:path>
              <a:path w="3587115" h="93345">
                <a:moveTo>
                  <a:pt x="2419462" y="52832"/>
                </a:moveTo>
                <a:lnTo>
                  <a:pt x="2455937" y="43434"/>
                </a:lnTo>
                <a:lnTo>
                  <a:pt x="2468037" y="43434"/>
                </a:lnTo>
                <a:lnTo>
                  <a:pt x="2419462" y="52832"/>
                </a:lnTo>
                <a:close/>
              </a:path>
              <a:path w="3587115" h="93345">
                <a:moveTo>
                  <a:pt x="2492412" y="49657"/>
                </a:moveTo>
                <a:lnTo>
                  <a:pt x="2492412" y="43434"/>
                </a:lnTo>
                <a:lnTo>
                  <a:pt x="2577462" y="43434"/>
                </a:lnTo>
                <a:lnTo>
                  <a:pt x="2565362" y="46609"/>
                </a:lnTo>
                <a:lnTo>
                  <a:pt x="2516762" y="46609"/>
                </a:lnTo>
                <a:lnTo>
                  <a:pt x="2492412" y="49657"/>
                </a:lnTo>
                <a:close/>
              </a:path>
              <a:path w="3587115" h="93345">
                <a:moveTo>
                  <a:pt x="2626187" y="46609"/>
                </a:moveTo>
                <a:lnTo>
                  <a:pt x="2626187" y="43434"/>
                </a:lnTo>
                <a:lnTo>
                  <a:pt x="2644796" y="43434"/>
                </a:lnTo>
                <a:lnTo>
                  <a:pt x="2626187" y="46609"/>
                </a:lnTo>
                <a:close/>
              </a:path>
              <a:path w="3587115" h="93345">
                <a:moveTo>
                  <a:pt x="1021240" y="68326"/>
                </a:moveTo>
                <a:lnTo>
                  <a:pt x="996890" y="62103"/>
                </a:lnTo>
                <a:lnTo>
                  <a:pt x="984765" y="55880"/>
                </a:lnTo>
                <a:lnTo>
                  <a:pt x="170117" y="55880"/>
                </a:lnTo>
                <a:lnTo>
                  <a:pt x="194492" y="52832"/>
                </a:lnTo>
                <a:lnTo>
                  <a:pt x="230942" y="49657"/>
                </a:lnTo>
                <a:lnTo>
                  <a:pt x="316141" y="46609"/>
                </a:lnTo>
                <a:lnTo>
                  <a:pt x="413316" y="46609"/>
                </a:lnTo>
                <a:lnTo>
                  <a:pt x="462041" y="49657"/>
                </a:lnTo>
                <a:lnTo>
                  <a:pt x="1422439" y="49657"/>
                </a:lnTo>
                <a:lnTo>
                  <a:pt x="1406029" y="52832"/>
                </a:lnTo>
                <a:lnTo>
                  <a:pt x="1252315" y="52832"/>
                </a:lnTo>
                <a:lnTo>
                  <a:pt x="1240090" y="59055"/>
                </a:lnTo>
                <a:lnTo>
                  <a:pt x="1045590" y="59055"/>
                </a:lnTo>
                <a:lnTo>
                  <a:pt x="1021240" y="68326"/>
                </a:lnTo>
                <a:close/>
              </a:path>
              <a:path w="3587115" h="93345">
                <a:moveTo>
                  <a:pt x="1604814" y="55880"/>
                </a:moveTo>
                <a:lnTo>
                  <a:pt x="1544114" y="52832"/>
                </a:lnTo>
                <a:lnTo>
                  <a:pt x="1495389" y="46609"/>
                </a:lnTo>
                <a:lnTo>
                  <a:pt x="1993888" y="46609"/>
                </a:lnTo>
                <a:lnTo>
                  <a:pt x="1981788" y="49657"/>
                </a:lnTo>
                <a:lnTo>
                  <a:pt x="1629164" y="49657"/>
                </a:lnTo>
                <a:lnTo>
                  <a:pt x="1604814" y="55880"/>
                </a:lnTo>
                <a:close/>
              </a:path>
              <a:path w="3587115" h="93345">
                <a:moveTo>
                  <a:pt x="1629164" y="55880"/>
                </a:moveTo>
                <a:lnTo>
                  <a:pt x="1629164" y="49657"/>
                </a:lnTo>
                <a:lnTo>
                  <a:pt x="1665639" y="49657"/>
                </a:lnTo>
                <a:lnTo>
                  <a:pt x="1629164" y="55880"/>
                </a:lnTo>
                <a:close/>
              </a:path>
              <a:path w="3587115" h="93345">
                <a:moveTo>
                  <a:pt x="1908838" y="59055"/>
                </a:moveTo>
                <a:lnTo>
                  <a:pt x="1860113" y="59055"/>
                </a:lnTo>
                <a:lnTo>
                  <a:pt x="1702114" y="49657"/>
                </a:lnTo>
                <a:lnTo>
                  <a:pt x="1981788" y="49657"/>
                </a:lnTo>
                <a:lnTo>
                  <a:pt x="1945313" y="55880"/>
                </a:lnTo>
                <a:lnTo>
                  <a:pt x="1908838" y="59055"/>
                </a:lnTo>
                <a:close/>
              </a:path>
              <a:path w="3587115" h="93345">
                <a:moveTo>
                  <a:pt x="2127688" y="52832"/>
                </a:moveTo>
                <a:lnTo>
                  <a:pt x="2115563" y="52832"/>
                </a:lnTo>
                <a:lnTo>
                  <a:pt x="2115563" y="49657"/>
                </a:lnTo>
                <a:lnTo>
                  <a:pt x="2139788" y="49657"/>
                </a:lnTo>
                <a:lnTo>
                  <a:pt x="2127688" y="52832"/>
                </a:lnTo>
                <a:close/>
              </a:path>
              <a:path w="3587115" h="93345">
                <a:moveTo>
                  <a:pt x="2297937" y="52832"/>
                </a:moveTo>
                <a:lnTo>
                  <a:pt x="2285687" y="52832"/>
                </a:lnTo>
                <a:lnTo>
                  <a:pt x="2273562" y="49657"/>
                </a:lnTo>
                <a:lnTo>
                  <a:pt x="2370862" y="49657"/>
                </a:lnTo>
                <a:lnTo>
                  <a:pt x="2297937" y="52832"/>
                </a:lnTo>
                <a:close/>
              </a:path>
              <a:path w="3587115" h="93345">
                <a:moveTo>
                  <a:pt x="24229" y="93218"/>
                </a:moveTo>
                <a:lnTo>
                  <a:pt x="12114" y="83947"/>
                </a:lnTo>
                <a:lnTo>
                  <a:pt x="0" y="68326"/>
                </a:lnTo>
                <a:lnTo>
                  <a:pt x="0" y="59055"/>
                </a:lnTo>
                <a:lnTo>
                  <a:pt x="12114" y="52832"/>
                </a:lnTo>
                <a:lnTo>
                  <a:pt x="36474" y="55880"/>
                </a:lnTo>
                <a:lnTo>
                  <a:pt x="48589" y="62103"/>
                </a:lnTo>
                <a:lnTo>
                  <a:pt x="838890" y="62103"/>
                </a:lnTo>
                <a:lnTo>
                  <a:pt x="832704" y="65278"/>
                </a:lnTo>
                <a:lnTo>
                  <a:pt x="413316" y="65278"/>
                </a:lnTo>
                <a:lnTo>
                  <a:pt x="401191" y="68326"/>
                </a:lnTo>
                <a:lnTo>
                  <a:pt x="401191" y="74549"/>
                </a:lnTo>
                <a:lnTo>
                  <a:pt x="255316" y="74549"/>
                </a:lnTo>
                <a:lnTo>
                  <a:pt x="243067" y="80899"/>
                </a:lnTo>
                <a:lnTo>
                  <a:pt x="243067" y="83947"/>
                </a:lnTo>
                <a:lnTo>
                  <a:pt x="72947" y="83947"/>
                </a:lnTo>
                <a:lnTo>
                  <a:pt x="64728" y="90170"/>
                </a:lnTo>
                <a:lnTo>
                  <a:pt x="36474" y="90170"/>
                </a:lnTo>
                <a:lnTo>
                  <a:pt x="24229" y="93218"/>
                </a:lnTo>
                <a:close/>
              </a:path>
              <a:path w="3587115" h="93345">
                <a:moveTo>
                  <a:pt x="972665" y="62103"/>
                </a:moveTo>
                <a:lnTo>
                  <a:pt x="48589" y="62103"/>
                </a:lnTo>
                <a:lnTo>
                  <a:pt x="72947" y="59055"/>
                </a:lnTo>
                <a:lnTo>
                  <a:pt x="97177" y="59055"/>
                </a:lnTo>
                <a:lnTo>
                  <a:pt x="170117" y="52832"/>
                </a:lnTo>
                <a:lnTo>
                  <a:pt x="170117" y="55880"/>
                </a:lnTo>
                <a:lnTo>
                  <a:pt x="984765" y="55880"/>
                </a:lnTo>
                <a:lnTo>
                  <a:pt x="972665" y="62103"/>
                </a:lnTo>
                <a:close/>
              </a:path>
              <a:path w="3587115" h="93345">
                <a:moveTo>
                  <a:pt x="1300914" y="65278"/>
                </a:moveTo>
                <a:lnTo>
                  <a:pt x="1276564" y="62103"/>
                </a:lnTo>
                <a:lnTo>
                  <a:pt x="1264439" y="59055"/>
                </a:lnTo>
                <a:lnTo>
                  <a:pt x="1264439" y="55880"/>
                </a:lnTo>
                <a:lnTo>
                  <a:pt x="1252315" y="52832"/>
                </a:lnTo>
                <a:lnTo>
                  <a:pt x="1406029" y="52832"/>
                </a:lnTo>
                <a:lnTo>
                  <a:pt x="1373864" y="59055"/>
                </a:lnTo>
                <a:lnTo>
                  <a:pt x="1300914" y="65278"/>
                </a:lnTo>
                <a:close/>
              </a:path>
              <a:path w="3587115" h="93345">
                <a:moveTo>
                  <a:pt x="1045590" y="65278"/>
                </a:moveTo>
                <a:lnTo>
                  <a:pt x="1045590" y="59055"/>
                </a:lnTo>
                <a:lnTo>
                  <a:pt x="1057715" y="59055"/>
                </a:lnTo>
                <a:lnTo>
                  <a:pt x="1045590" y="65278"/>
                </a:lnTo>
                <a:close/>
              </a:path>
              <a:path w="3587115" h="93345">
                <a:moveTo>
                  <a:pt x="1069840" y="65278"/>
                </a:moveTo>
                <a:lnTo>
                  <a:pt x="1057715" y="59055"/>
                </a:lnTo>
                <a:lnTo>
                  <a:pt x="1069840" y="59055"/>
                </a:lnTo>
                <a:lnTo>
                  <a:pt x="1069840" y="65278"/>
                </a:lnTo>
                <a:close/>
              </a:path>
              <a:path w="3587115" h="93345">
                <a:moveTo>
                  <a:pt x="1106315" y="62103"/>
                </a:moveTo>
                <a:lnTo>
                  <a:pt x="1094190" y="59055"/>
                </a:lnTo>
                <a:lnTo>
                  <a:pt x="1130665" y="59055"/>
                </a:lnTo>
                <a:lnTo>
                  <a:pt x="1106315" y="62103"/>
                </a:lnTo>
                <a:close/>
              </a:path>
              <a:path w="3587115" h="93345">
                <a:moveTo>
                  <a:pt x="1130665" y="65278"/>
                </a:moveTo>
                <a:lnTo>
                  <a:pt x="1130665" y="59055"/>
                </a:lnTo>
                <a:lnTo>
                  <a:pt x="1240090" y="59055"/>
                </a:lnTo>
                <a:lnTo>
                  <a:pt x="1252315" y="62103"/>
                </a:lnTo>
                <a:lnTo>
                  <a:pt x="1142915" y="62103"/>
                </a:lnTo>
                <a:lnTo>
                  <a:pt x="1130665" y="65278"/>
                </a:lnTo>
                <a:close/>
              </a:path>
              <a:path w="3587115" h="93345">
                <a:moveTo>
                  <a:pt x="923940" y="65278"/>
                </a:moveTo>
                <a:lnTo>
                  <a:pt x="850990" y="62103"/>
                </a:lnTo>
                <a:lnTo>
                  <a:pt x="960415" y="62103"/>
                </a:lnTo>
                <a:lnTo>
                  <a:pt x="923940" y="65278"/>
                </a:lnTo>
                <a:close/>
              </a:path>
              <a:path w="3587115" h="93345">
                <a:moveTo>
                  <a:pt x="413316" y="74549"/>
                </a:moveTo>
                <a:lnTo>
                  <a:pt x="413316" y="65278"/>
                </a:lnTo>
                <a:lnTo>
                  <a:pt x="832704" y="65278"/>
                </a:lnTo>
                <a:lnTo>
                  <a:pt x="826765" y="68326"/>
                </a:lnTo>
                <a:lnTo>
                  <a:pt x="425566" y="68326"/>
                </a:lnTo>
                <a:lnTo>
                  <a:pt x="413316" y="74549"/>
                </a:lnTo>
                <a:close/>
              </a:path>
              <a:path w="3587115" h="93345">
                <a:moveTo>
                  <a:pt x="449791" y="83947"/>
                </a:moveTo>
                <a:lnTo>
                  <a:pt x="425566" y="83947"/>
                </a:lnTo>
                <a:lnTo>
                  <a:pt x="425566" y="77724"/>
                </a:lnTo>
                <a:lnTo>
                  <a:pt x="449791" y="71501"/>
                </a:lnTo>
                <a:lnTo>
                  <a:pt x="449791" y="68326"/>
                </a:lnTo>
                <a:lnTo>
                  <a:pt x="741566" y="68326"/>
                </a:lnTo>
                <a:lnTo>
                  <a:pt x="741566" y="71501"/>
                </a:lnTo>
                <a:lnTo>
                  <a:pt x="547091" y="71501"/>
                </a:lnTo>
                <a:lnTo>
                  <a:pt x="541164" y="74549"/>
                </a:lnTo>
                <a:lnTo>
                  <a:pt x="474141" y="74549"/>
                </a:lnTo>
                <a:lnTo>
                  <a:pt x="462041" y="80899"/>
                </a:lnTo>
                <a:lnTo>
                  <a:pt x="449791" y="83947"/>
                </a:lnTo>
                <a:close/>
              </a:path>
              <a:path w="3587115" h="93345">
                <a:moveTo>
                  <a:pt x="680866" y="74549"/>
                </a:moveTo>
                <a:lnTo>
                  <a:pt x="547091" y="74549"/>
                </a:lnTo>
                <a:lnTo>
                  <a:pt x="559216" y="71501"/>
                </a:lnTo>
                <a:lnTo>
                  <a:pt x="717341" y="71501"/>
                </a:lnTo>
                <a:lnTo>
                  <a:pt x="680866" y="74549"/>
                </a:lnTo>
                <a:close/>
              </a:path>
              <a:path w="3587115" h="93345">
                <a:moveTo>
                  <a:pt x="267416" y="90170"/>
                </a:moveTo>
                <a:lnTo>
                  <a:pt x="255316" y="74549"/>
                </a:lnTo>
                <a:lnTo>
                  <a:pt x="401191" y="74549"/>
                </a:lnTo>
                <a:lnTo>
                  <a:pt x="395141" y="77724"/>
                </a:lnTo>
                <a:lnTo>
                  <a:pt x="279666" y="77724"/>
                </a:lnTo>
                <a:lnTo>
                  <a:pt x="267416" y="90170"/>
                </a:lnTo>
                <a:close/>
              </a:path>
              <a:path w="3587115" h="93345">
                <a:moveTo>
                  <a:pt x="534991" y="77724"/>
                </a:moveTo>
                <a:lnTo>
                  <a:pt x="534991" y="74549"/>
                </a:lnTo>
                <a:lnTo>
                  <a:pt x="541164" y="74549"/>
                </a:lnTo>
                <a:lnTo>
                  <a:pt x="534991" y="77724"/>
                </a:lnTo>
                <a:close/>
              </a:path>
              <a:path w="3587115" h="93345">
                <a:moveTo>
                  <a:pt x="291791" y="86995"/>
                </a:moveTo>
                <a:lnTo>
                  <a:pt x="279666" y="77724"/>
                </a:lnTo>
                <a:lnTo>
                  <a:pt x="395141" y="77724"/>
                </a:lnTo>
                <a:lnTo>
                  <a:pt x="389091" y="80899"/>
                </a:lnTo>
                <a:lnTo>
                  <a:pt x="303891" y="80899"/>
                </a:lnTo>
                <a:lnTo>
                  <a:pt x="291791" y="83947"/>
                </a:lnTo>
                <a:lnTo>
                  <a:pt x="291791" y="86995"/>
                </a:lnTo>
                <a:close/>
              </a:path>
              <a:path w="3587115" h="93345">
                <a:moveTo>
                  <a:pt x="316141" y="90170"/>
                </a:moveTo>
                <a:lnTo>
                  <a:pt x="316141" y="83947"/>
                </a:lnTo>
                <a:lnTo>
                  <a:pt x="303891" y="80899"/>
                </a:lnTo>
                <a:lnTo>
                  <a:pt x="328266" y="80899"/>
                </a:lnTo>
                <a:lnTo>
                  <a:pt x="328266" y="83947"/>
                </a:lnTo>
                <a:lnTo>
                  <a:pt x="316141" y="90170"/>
                </a:lnTo>
                <a:close/>
              </a:path>
              <a:path w="3587115" h="93345">
                <a:moveTo>
                  <a:pt x="340366" y="86995"/>
                </a:moveTo>
                <a:lnTo>
                  <a:pt x="340366" y="83947"/>
                </a:lnTo>
                <a:lnTo>
                  <a:pt x="328266" y="80899"/>
                </a:lnTo>
                <a:lnTo>
                  <a:pt x="364741" y="80899"/>
                </a:lnTo>
                <a:lnTo>
                  <a:pt x="340366" y="86995"/>
                </a:lnTo>
                <a:close/>
              </a:path>
              <a:path w="3587115" h="93345">
                <a:moveTo>
                  <a:pt x="85062" y="90170"/>
                </a:moveTo>
                <a:lnTo>
                  <a:pt x="85062" y="86995"/>
                </a:lnTo>
                <a:lnTo>
                  <a:pt x="72947" y="83947"/>
                </a:lnTo>
                <a:lnTo>
                  <a:pt x="121542" y="83947"/>
                </a:lnTo>
                <a:lnTo>
                  <a:pt x="97177" y="86995"/>
                </a:lnTo>
                <a:lnTo>
                  <a:pt x="85062" y="90170"/>
                </a:lnTo>
                <a:close/>
              </a:path>
              <a:path w="3587115" h="93345">
                <a:moveTo>
                  <a:pt x="182367" y="93218"/>
                </a:moveTo>
                <a:lnTo>
                  <a:pt x="170117" y="90170"/>
                </a:lnTo>
                <a:lnTo>
                  <a:pt x="158017" y="86995"/>
                </a:lnTo>
                <a:lnTo>
                  <a:pt x="158017" y="83947"/>
                </a:lnTo>
                <a:lnTo>
                  <a:pt x="230942" y="83947"/>
                </a:lnTo>
                <a:lnTo>
                  <a:pt x="194492" y="86995"/>
                </a:lnTo>
                <a:lnTo>
                  <a:pt x="182367" y="93218"/>
                </a:lnTo>
                <a:close/>
              </a:path>
              <a:path w="3587115" h="93345">
                <a:moveTo>
                  <a:pt x="243067" y="90170"/>
                </a:moveTo>
                <a:lnTo>
                  <a:pt x="218842" y="86995"/>
                </a:lnTo>
                <a:lnTo>
                  <a:pt x="230942" y="83947"/>
                </a:lnTo>
                <a:lnTo>
                  <a:pt x="243067" y="83947"/>
                </a:lnTo>
                <a:lnTo>
                  <a:pt x="243067" y="90170"/>
                </a:lnTo>
                <a:close/>
              </a:path>
              <a:path w="3587115" h="93345">
                <a:moveTo>
                  <a:pt x="60702" y="93218"/>
                </a:moveTo>
                <a:lnTo>
                  <a:pt x="36474" y="90170"/>
                </a:lnTo>
                <a:lnTo>
                  <a:pt x="64728" y="90170"/>
                </a:lnTo>
                <a:lnTo>
                  <a:pt x="60702" y="932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80015" y="3881929"/>
            <a:ext cx="3960984" cy="301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237604" y="4135494"/>
            <a:ext cx="6959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FFFFFF"/>
                </a:solidFill>
                <a:latin typeface="Times New Roman"/>
                <a:cs typeface="Times New Roman"/>
              </a:rPr>
              <a:t>Response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641896" cy="1641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39625" y="1458684"/>
            <a:ext cx="5761820" cy="34436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 rot="20520000">
            <a:off x="2858660" y="3187852"/>
            <a:ext cx="125326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35">
                <a:solidFill>
                  <a:srgbClr val="FFFFFF"/>
                </a:solidFill>
                <a:latin typeface="Times New Roman"/>
                <a:cs typeface="Times New Roman"/>
              </a:rPr>
              <a:t>Modified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314" sz="1800" spc="150">
                <a:solidFill>
                  <a:srgbClr val="FFFFFF"/>
                </a:solidFill>
                <a:latin typeface="Times New Roman"/>
                <a:cs typeface="Times New Roman"/>
              </a:rPr>
              <a:t>Request</a:t>
            </a:r>
            <a:endParaRPr baseline="2314"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59301" y="2532458"/>
            <a:ext cx="4406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5">
                <a:solidFill>
                  <a:srgbClr val="FFFFFF"/>
                </a:solidFill>
                <a:latin typeface="Times New Roman"/>
                <a:cs typeface="Times New Roman"/>
              </a:rPr>
              <a:t>Proxy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823" y="79715"/>
            <a:ext cx="7538084" cy="11861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650"/>
              </a:lnSpc>
              <a:spcBef>
                <a:spcPts val="100"/>
              </a:spcBef>
            </a:pPr>
            <a:r>
              <a:rPr dirty="0" spc="459"/>
              <a:t>Intercepting</a:t>
            </a:r>
            <a:r>
              <a:rPr dirty="0" spc="315"/>
              <a:t> </a:t>
            </a:r>
            <a:r>
              <a:rPr dirty="0" spc="430"/>
              <a:t>Requests</a:t>
            </a:r>
          </a:p>
          <a:p>
            <a:pPr algn="r" marR="5080">
              <a:lnSpc>
                <a:spcPts val="3490"/>
              </a:lnSpc>
            </a:pPr>
            <a:r>
              <a:rPr dirty="0" sz="3000" spc="265"/>
              <a:t>Burp</a:t>
            </a:r>
            <a:r>
              <a:rPr dirty="0" sz="3000" spc="130"/>
              <a:t> </a:t>
            </a:r>
            <a:r>
              <a:rPr dirty="0" sz="3000" spc="195"/>
              <a:t>Proxy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6546461" y="3269093"/>
            <a:ext cx="1457922" cy="1084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69120" y="1653564"/>
            <a:ext cx="1227172" cy="684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38072" y="3617492"/>
            <a:ext cx="828673" cy="685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45314" y="3223568"/>
            <a:ext cx="1012172" cy="380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 rot="960000">
            <a:off x="5738572" y="3264017"/>
            <a:ext cx="60620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100">
                <a:solidFill>
                  <a:srgbClr val="FFFFFF"/>
                </a:solidFill>
                <a:latin typeface="Times New Roman"/>
                <a:cs typeface="Times New Roman"/>
              </a:rPr>
              <a:t>Request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59171" y="3399724"/>
            <a:ext cx="1028700" cy="570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 spc="90">
                <a:solidFill>
                  <a:srgbClr val="FFFFFF"/>
                </a:solidFill>
                <a:latin typeface="Times New Roman"/>
                <a:cs typeface="Times New Roman"/>
              </a:rPr>
              <a:t>Html</a:t>
            </a:r>
            <a:r>
              <a:rPr dirty="0" sz="12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60">
                <a:solidFill>
                  <a:srgbClr val="FFFFFF"/>
                </a:solidFill>
                <a:latin typeface="Times New Roman"/>
                <a:cs typeface="Times New Roman"/>
              </a:rPr>
              <a:t>Website</a:t>
            </a:r>
            <a:endParaRPr sz="1200">
              <a:latin typeface="Times New Roman"/>
              <a:cs typeface="Times New Roman"/>
            </a:endParaRPr>
          </a:p>
          <a:p>
            <a:pPr algn="ctr" marL="104775" marR="5080">
              <a:lnSpc>
                <a:spcPts val="1420"/>
              </a:lnSpc>
              <a:spcBef>
                <a:spcPts val="55"/>
              </a:spcBef>
            </a:pPr>
            <a:r>
              <a:rPr dirty="0" sz="1200" spc="20">
                <a:solidFill>
                  <a:srgbClr val="FF0000"/>
                </a:solidFill>
                <a:latin typeface="Times New Roman"/>
                <a:cs typeface="Times New Roman"/>
              </a:rPr>
              <a:t>+ </a:t>
            </a:r>
            <a:r>
              <a:rPr dirty="0" sz="1200" spc="75">
                <a:solidFill>
                  <a:srgbClr val="FF0000"/>
                </a:solidFill>
                <a:latin typeface="Times New Roman"/>
                <a:cs typeface="Times New Roman"/>
              </a:rPr>
              <a:t>Client </a:t>
            </a:r>
            <a:r>
              <a:rPr dirty="0" sz="1200" spc="30">
                <a:solidFill>
                  <a:srgbClr val="FF0000"/>
                </a:solidFill>
                <a:latin typeface="Times New Roman"/>
                <a:cs typeface="Times New Roman"/>
              </a:rPr>
              <a:t>Side  </a:t>
            </a:r>
            <a:r>
              <a:rPr dirty="0" sz="1200" spc="100">
                <a:solidFill>
                  <a:srgbClr val="FF0000"/>
                </a:solidFill>
                <a:latin typeface="Times New Roman"/>
                <a:cs typeface="Times New Roman"/>
              </a:rPr>
              <a:t>Filtering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2151" y="4398421"/>
            <a:ext cx="889000" cy="389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430"/>
              </a:lnSpc>
              <a:spcBef>
                <a:spcPts val="100"/>
              </a:spcBef>
            </a:pP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195.44.2.1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ts val="1430"/>
              </a:lnSpc>
            </a:pPr>
            <a:r>
              <a:rPr dirty="0" sz="1200" spc="25">
                <a:solidFill>
                  <a:srgbClr val="FFFFFF"/>
                </a:solidFill>
                <a:latin typeface="Times New Roman"/>
                <a:cs typeface="Times New Roman"/>
              </a:rPr>
              <a:t>Web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150">
                <a:solidFill>
                  <a:srgbClr val="FFFFFF"/>
                </a:solidFill>
                <a:latin typeface="Times New Roman"/>
                <a:cs typeface="Times New Roman"/>
              </a:rPr>
              <a:t>Server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84777" y="4029842"/>
            <a:ext cx="3587115" cy="93345"/>
          </a:xfrm>
          <a:custGeom>
            <a:avLst/>
            <a:gdLst/>
            <a:ahLst/>
            <a:cxnLst/>
            <a:rect l="l" t="t" r="r" b="b"/>
            <a:pathLst>
              <a:path w="3587115" h="93345">
                <a:moveTo>
                  <a:pt x="2613937" y="6223"/>
                </a:moveTo>
                <a:lnTo>
                  <a:pt x="2589712" y="6223"/>
                </a:lnTo>
                <a:lnTo>
                  <a:pt x="2601837" y="0"/>
                </a:lnTo>
                <a:lnTo>
                  <a:pt x="2613937" y="0"/>
                </a:lnTo>
                <a:lnTo>
                  <a:pt x="2626187" y="3048"/>
                </a:lnTo>
                <a:lnTo>
                  <a:pt x="2613937" y="6223"/>
                </a:lnTo>
                <a:close/>
              </a:path>
              <a:path w="3587115" h="93345">
                <a:moveTo>
                  <a:pt x="2682784" y="12319"/>
                </a:moveTo>
                <a:lnTo>
                  <a:pt x="2638287" y="12319"/>
                </a:lnTo>
                <a:lnTo>
                  <a:pt x="2638287" y="3048"/>
                </a:lnTo>
                <a:lnTo>
                  <a:pt x="2650412" y="0"/>
                </a:lnTo>
                <a:lnTo>
                  <a:pt x="2682784" y="12319"/>
                </a:lnTo>
                <a:close/>
              </a:path>
              <a:path w="3587115" h="93345">
                <a:moveTo>
                  <a:pt x="1665639" y="12319"/>
                </a:moveTo>
                <a:lnTo>
                  <a:pt x="1653539" y="12319"/>
                </a:lnTo>
                <a:lnTo>
                  <a:pt x="1653539" y="3048"/>
                </a:lnTo>
                <a:lnTo>
                  <a:pt x="1665639" y="12319"/>
                </a:lnTo>
                <a:close/>
              </a:path>
              <a:path w="3587115" h="93345">
                <a:moveTo>
                  <a:pt x="2468037" y="15494"/>
                </a:moveTo>
                <a:lnTo>
                  <a:pt x="2407337" y="15494"/>
                </a:lnTo>
                <a:lnTo>
                  <a:pt x="2419462" y="9271"/>
                </a:lnTo>
                <a:lnTo>
                  <a:pt x="2443812" y="3048"/>
                </a:lnTo>
                <a:lnTo>
                  <a:pt x="2455937" y="3048"/>
                </a:lnTo>
                <a:lnTo>
                  <a:pt x="2468037" y="6223"/>
                </a:lnTo>
                <a:lnTo>
                  <a:pt x="2468037" y="15494"/>
                </a:lnTo>
                <a:close/>
              </a:path>
              <a:path w="3587115" h="93345">
                <a:moveTo>
                  <a:pt x="2468037" y="12319"/>
                </a:moveTo>
                <a:lnTo>
                  <a:pt x="2480287" y="6223"/>
                </a:lnTo>
                <a:lnTo>
                  <a:pt x="2480287" y="3048"/>
                </a:lnTo>
                <a:lnTo>
                  <a:pt x="2492412" y="3048"/>
                </a:lnTo>
                <a:lnTo>
                  <a:pt x="2504835" y="6223"/>
                </a:lnTo>
                <a:lnTo>
                  <a:pt x="2504512" y="6223"/>
                </a:lnTo>
                <a:lnTo>
                  <a:pt x="2468037" y="12319"/>
                </a:lnTo>
                <a:close/>
              </a:path>
              <a:path w="3587115" h="93345">
                <a:moveTo>
                  <a:pt x="2691127" y="15494"/>
                </a:moveTo>
                <a:lnTo>
                  <a:pt x="2553237" y="15494"/>
                </a:lnTo>
                <a:lnTo>
                  <a:pt x="2577462" y="3048"/>
                </a:lnTo>
                <a:lnTo>
                  <a:pt x="2589712" y="6223"/>
                </a:lnTo>
                <a:lnTo>
                  <a:pt x="2613937" y="6223"/>
                </a:lnTo>
                <a:lnTo>
                  <a:pt x="2613937" y="9271"/>
                </a:lnTo>
                <a:lnTo>
                  <a:pt x="2638287" y="12319"/>
                </a:lnTo>
                <a:lnTo>
                  <a:pt x="2682784" y="12319"/>
                </a:lnTo>
                <a:lnTo>
                  <a:pt x="2691127" y="15494"/>
                </a:lnTo>
                <a:close/>
              </a:path>
              <a:path w="3587115" h="93345">
                <a:moveTo>
                  <a:pt x="1671825" y="15494"/>
                </a:moveTo>
                <a:lnTo>
                  <a:pt x="1568339" y="15494"/>
                </a:lnTo>
                <a:lnTo>
                  <a:pt x="1580589" y="6223"/>
                </a:lnTo>
                <a:lnTo>
                  <a:pt x="1617064" y="6223"/>
                </a:lnTo>
                <a:lnTo>
                  <a:pt x="1641289" y="12319"/>
                </a:lnTo>
                <a:lnTo>
                  <a:pt x="1665639" y="12319"/>
                </a:lnTo>
                <a:lnTo>
                  <a:pt x="1671825" y="15494"/>
                </a:lnTo>
                <a:close/>
              </a:path>
              <a:path w="3587115" h="93345">
                <a:moveTo>
                  <a:pt x="2468037" y="18542"/>
                </a:moveTo>
                <a:lnTo>
                  <a:pt x="2310037" y="18542"/>
                </a:lnTo>
                <a:lnTo>
                  <a:pt x="2370862" y="12319"/>
                </a:lnTo>
                <a:lnTo>
                  <a:pt x="2382987" y="6223"/>
                </a:lnTo>
                <a:lnTo>
                  <a:pt x="2395112" y="12319"/>
                </a:lnTo>
                <a:lnTo>
                  <a:pt x="2407337" y="15494"/>
                </a:lnTo>
                <a:lnTo>
                  <a:pt x="2468037" y="15494"/>
                </a:lnTo>
                <a:lnTo>
                  <a:pt x="2468037" y="18542"/>
                </a:lnTo>
                <a:close/>
              </a:path>
              <a:path w="3587115" h="93345">
                <a:moveTo>
                  <a:pt x="2480287" y="15494"/>
                </a:moveTo>
                <a:lnTo>
                  <a:pt x="2504512" y="6223"/>
                </a:lnTo>
                <a:lnTo>
                  <a:pt x="2504835" y="6223"/>
                </a:lnTo>
                <a:lnTo>
                  <a:pt x="2516762" y="9271"/>
                </a:lnTo>
                <a:lnTo>
                  <a:pt x="2534627" y="12319"/>
                </a:lnTo>
                <a:lnTo>
                  <a:pt x="2504512" y="12319"/>
                </a:lnTo>
                <a:lnTo>
                  <a:pt x="2480287" y="15494"/>
                </a:lnTo>
                <a:close/>
              </a:path>
              <a:path w="3587115" h="93345">
                <a:moveTo>
                  <a:pt x="2766087" y="18542"/>
                </a:moveTo>
                <a:lnTo>
                  <a:pt x="2699137" y="18542"/>
                </a:lnTo>
                <a:lnTo>
                  <a:pt x="2735612" y="12319"/>
                </a:lnTo>
                <a:lnTo>
                  <a:pt x="2759837" y="6223"/>
                </a:lnTo>
                <a:lnTo>
                  <a:pt x="2759837" y="9271"/>
                </a:lnTo>
                <a:lnTo>
                  <a:pt x="2784186" y="9271"/>
                </a:lnTo>
                <a:lnTo>
                  <a:pt x="2766087" y="18542"/>
                </a:lnTo>
                <a:close/>
              </a:path>
              <a:path w="3587115" h="93345">
                <a:moveTo>
                  <a:pt x="3173286" y="24892"/>
                </a:moveTo>
                <a:lnTo>
                  <a:pt x="2784186" y="24892"/>
                </a:lnTo>
                <a:lnTo>
                  <a:pt x="2796311" y="12319"/>
                </a:lnTo>
                <a:lnTo>
                  <a:pt x="2808536" y="6223"/>
                </a:lnTo>
                <a:lnTo>
                  <a:pt x="2820661" y="6223"/>
                </a:lnTo>
                <a:lnTo>
                  <a:pt x="2857136" y="15494"/>
                </a:lnTo>
                <a:lnTo>
                  <a:pt x="2954436" y="15494"/>
                </a:lnTo>
                <a:lnTo>
                  <a:pt x="2954436" y="18542"/>
                </a:lnTo>
                <a:lnTo>
                  <a:pt x="2978786" y="21717"/>
                </a:lnTo>
                <a:lnTo>
                  <a:pt x="3173286" y="21717"/>
                </a:lnTo>
                <a:lnTo>
                  <a:pt x="3173286" y="24892"/>
                </a:lnTo>
                <a:close/>
              </a:path>
              <a:path w="3587115" h="93345">
                <a:moveTo>
                  <a:pt x="2912035" y="12319"/>
                </a:moveTo>
                <a:lnTo>
                  <a:pt x="2857136" y="12319"/>
                </a:lnTo>
                <a:lnTo>
                  <a:pt x="2881486" y="9271"/>
                </a:lnTo>
                <a:lnTo>
                  <a:pt x="2893611" y="6223"/>
                </a:lnTo>
                <a:lnTo>
                  <a:pt x="2905861" y="6223"/>
                </a:lnTo>
                <a:lnTo>
                  <a:pt x="2917961" y="9271"/>
                </a:lnTo>
                <a:lnTo>
                  <a:pt x="2912035" y="12319"/>
                </a:lnTo>
                <a:close/>
              </a:path>
              <a:path w="3587115" h="93345">
                <a:moveTo>
                  <a:pt x="1689989" y="21717"/>
                </a:moveTo>
                <a:lnTo>
                  <a:pt x="1385964" y="21717"/>
                </a:lnTo>
                <a:lnTo>
                  <a:pt x="1483289" y="12319"/>
                </a:lnTo>
                <a:lnTo>
                  <a:pt x="1531864" y="9271"/>
                </a:lnTo>
                <a:lnTo>
                  <a:pt x="1556214" y="12319"/>
                </a:lnTo>
                <a:lnTo>
                  <a:pt x="1568339" y="15494"/>
                </a:lnTo>
                <a:lnTo>
                  <a:pt x="1671825" y="15494"/>
                </a:lnTo>
                <a:lnTo>
                  <a:pt x="1677764" y="18542"/>
                </a:lnTo>
                <a:lnTo>
                  <a:pt x="1689989" y="21717"/>
                </a:lnTo>
                <a:close/>
              </a:path>
              <a:path w="3587115" h="93345">
                <a:moveTo>
                  <a:pt x="1848013" y="21717"/>
                </a:moveTo>
                <a:lnTo>
                  <a:pt x="1702114" y="21717"/>
                </a:lnTo>
                <a:lnTo>
                  <a:pt x="1702114" y="15494"/>
                </a:lnTo>
                <a:lnTo>
                  <a:pt x="1714239" y="15494"/>
                </a:lnTo>
                <a:lnTo>
                  <a:pt x="1714239" y="9271"/>
                </a:lnTo>
                <a:lnTo>
                  <a:pt x="1750714" y="9271"/>
                </a:lnTo>
                <a:lnTo>
                  <a:pt x="1799413" y="12319"/>
                </a:lnTo>
                <a:lnTo>
                  <a:pt x="1835888" y="15494"/>
                </a:lnTo>
                <a:lnTo>
                  <a:pt x="1848013" y="18542"/>
                </a:lnTo>
                <a:lnTo>
                  <a:pt x="1848013" y="21717"/>
                </a:lnTo>
                <a:close/>
              </a:path>
              <a:path w="3587115" h="93345">
                <a:moveTo>
                  <a:pt x="2759837" y="21717"/>
                </a:moveTo>
                <a:lnTo>
                  <a:pt x="2273562" y="21717"/>
                </a:lnTo>
                <a:lnTo>
                  <a:pt x="2273562" y="18542"/>
                </a:lnTo>
                <a:lnTo>
                  <a:pt x="2297937" y="12319"/>
                </a:lnTo>
                <a:lnTo>
                  <a:pt x="2322162" y="9271"/>
                </a:lnTo>
                <a:lnTo>
                  <a:pt x="2310037" y="18542"/>
                </a:lnTo>
                <a:lnTo>
                  <a:pt x="2766087" y="18542"/>
                </a:lnTo>
                <a:lnTo>
                  <a:pt x="2759837" y="21717"/>
                </a:lnTo>
                <a:close/>
              </a:path>
              <a:path w="3587115" h="93345">
                <a:moveTo>
                  <a:pt x="2905861" y="15494"/>
                </a:moveTo>
                <a:lnTo>
                  <a:pt x="2857136" y="15494"/>
                </a:lnTo>
                <a:lnTo>
                  <a:pt x="2845011" y="9271"/>
                </a:lnTo>
                <a:lnTo>
                  <a:pt x="2857136" y="12319"/>
                </a:lnTo>
                <a:lnTo>
                  <a:pt x="2912035" y="12319"/>
                </a:lnTo>
                <a:lnTo>
                  <a:pt x="2905861" y="15494"/>
                </a:lnTo>
                <a:close/>
              </a:path>
              <a:path w="3587115" h="93345">
                <a:moveTo>
                  <a:pt x="1385964" y="21717"/>
                </a:moveTo>
                <a:lnTo>
                  <a:pt x="1155015" y="21717"/>
                </a:lnTo>
                <a:lnTo>
                  <a:pt x="1179390" y="18542"/>
                </a:lnTo>
                <a:lnTo>
                  <a:pt x="1179390" y="12319"/>
                </a:lnTo>
                <a:lnTo>
                  <a:pt x="1203615" y="15494"/>
                </a:lnTo>
                <a:lnTo>
                  <a:pt x="1373864" y="15494"/>
                </a:lnTo>
                <a:lnTo>
                  <a:pt x="1385964" y="21717"/>
                </a:lnTo>
                <a:close/>
              </a:path>
              <a:path w="3587115" h="93345">
                <a:moveTo>
                  <a:pt x="1373864" y="15494"/>
                </a:moveTo>
                <a:lnTo>
                  <a:pt x="1227965" y="15494"/>
                </a:lnTo>
                <a:lnTo>
                  <a:pt x="1300914" y="12319"/>
                </a:lnTo>
                <a:lnTo>
                  <a:pt x="1361739" y="12319"/>
                </a:lnTo>
                <a:lnTo>
                  <a:pt x="1373864" y="15494"/>
                </a:lnTo>
                <a:close/>
              </a:path>
              <a:path w="3587115" h="93345">
                <a:moveTo>
                  <a:pt x="2006138" y="24892"/>
                </a:moveTo>
                <a:lnTo>
                  <a:pt x="1933063" y="24892"/>
                </a:lnTo>
                <a:lnTo>
                  <a:pt x="1957438" y="15494"/>
                </a:lnTo>
                <a:lnTo>
                  <a:pt x="1981788" y="12319"/>
                </a:lnTo>
                <a:lnTo>
                  <a:pt x="1993888" y="12319"/>
                </a:lnTo>
                <a:lnTo>
                  <a:pt x="2006138" y="15494"/>
                </a:lnTo>
                <a:lnTo>
                  <a:pt x="1981788" y="15494"/>
                </a:lnTo>
                <a:lnTo>
                  <a:pt x="2006138" y="24892"/>
                </a:lnTo>
                <a:close/>
              </a:path>
              <a:path w="3587115" h="93345">
                <a:moveTo>
                  <a:pt x="2139788" y="21717"/>
                </a:moveTo>
                <a:lnTo>
                  <a:pt x="2018263" y="21717"/>
                </a:lnTo>
                <a:lnTo>
                  <a:pt x="2091213" y="12319"/>
                </a:lnTo>
                <a:lnTo>
                  <a:pt x="2115563" y="12319"/>
                </a:lnTo>
                <a:lnTo>
                  <a:pt x="2139788" y="21717"/>
                </a:lnTo>
                <a:close/>
              </a:path>
              <a:path w="3587115" h="93345">
                <a:moveTo>
                  <a:pt x="2699137" y="18542"/>
                </a:moveTo>
                <a:lnTo>
                  <a:pt x="2504512" y="18542"/>
                </a:lnTo>
                <a:lnTo>
                  <a:pt x="2504512" y="12319"/>
                </a:lnTo>
                <a:lnTo>
                  <a:pt x="2534627" y="12319"/>
                </a:lnTo>
                <a:lnTo>
                  <a:pt x="2553237" y="15494"/>
                </a:lnTo>
                <a:lnTo>
                  <a:pt x="2691127" y="15494"/>
                </a:lnTo>
                <a:lnTo>
                  <a:pt x="2699137" y="18542"/>
                </a:lnTo>
                <a:close/>
              </a:path>
              <a:path w="3587115" h="93345">
                <a:moveTo>
                  <a:pt x="2966561" y="15494"/>
                </a:moveTo>
                <a:lnTo>
                  <a:pt x="2930086" y="15494"/>
                </a:lnTo>
                <a:lnTo>
                  <a:pt x="2917961" y="12319"/>
                </a:lnTo>
                <a:lnTo>
                  <a:pt x="2966561" y="15494"/>
                </a:lnTo>
                <a:close/>
              </a:path>
              <a:path w="3587115" h="93345">
                <a:moveTo>
                  <a:pt x="3161161" y="21717"/>
                </a:moveTo>
                <a:lnTo>
                  <a:pt x="3015261" y="21717"/>
                </a:lnTo>
                <a:lnTo>
                  <a:pt x="3088211" y="18542"/>
                </a:lnTo>
                <a:lnTo>
                  <a:pt x="3124686" y="18542"/>
                </a:lnTo>
                <a:lnTo>
                  <a:pt x="3136811" y="12319"/>
                </a:lnTo>
                <a:lnTo>
                  <a:pt x="3148911" y="18542"/>
                </a:lnTo>
                <a:lnTo>
                  <a:pt x="3161161" y="21717"/>
                </a:lnTo>
                <a:close/>
              </a:path>
              <a:path w="3587115" h="93345">
                <a:moveTo>
                  <a:pt x="3173286" y="34163"/>
                </a:moveTo>
                <a:lnTo>
                  <a:pt x="2784186" y="34163"/>
                </a:lnTo>
                <a:lnTo>
                  <a:pt x="2796311" y="30988"/>
                </a:lnTo>
                <a:lnTo>
                  <a:pt x="923940" y="30988"/>
                </a:lnTo>
                <a:lnTo>
                  <a:pt x="948290" y="15494"/>
                </a:lnTo>
                <a:lnTo>
                  <a:pt x="972665" y="18542"/>
                </a:lnTo>
                <a:lnTo>
                  <a:pt x="1009140" y="24892"/>
                </a:lnTo>
                <a:lnTo>
                  <a:pt x="3179212" y="24892"/>
                </a:lnTo>
                <a:lnTo>
                  <a:pt x="3173286" y="27940"/>
                </a:lnTo>
                <a:lnTo>
                  <a:pt x="3173286" y="34163"/>
                </a:lnTo>
                <a:close/>
              </a:path>
              <a:path w="3587115" h="93345">
                <a:moveTo>
                  <a:pt x="1848013" y="24892"/>
                </a:moveTo>
                <a:lnTo>
                  <a:pt x="1118540" y="24892"/>
                </a:lnTo>
                <a:lnTo>
                  <a:pt x="1118540" y="15494"/>
                </a:lnTo>
                <a:lnTo>
                  <a:pt x="1142915" y="18542"/>
                </a:lnTo>
                <a:lnTo>
                  <a:pt x="1155015" y="21717"/>
                </a:lnTo>
                <a:lnTo>
                  <a:pt x="1848013" y="21717"/>
                </a:lnTo>
                <a:lnTo>
                  <a:pt x="1848013" y="24892"/>
                </a:lnTo>
                <a:close/>
              </a:path>
              <a:path w="3587115" h="93345">
                <a:moveTo>
                  <a:pt x="1933063" y="24892"/>
                </a:moveTo>
                <a:lnTo>
                  <a:pt x="1872363" y="24892"/>
                </a:lnTo>
                <a:lnTo>
                  <a:pt x="1908838" y="15494"/>
                </a:lnTo>
                <a:lnTo>
                  <a:pt x="1920963" y="21717"/>
                </a:lnTo>
                <a:lnTo>
                  <a:pt x="1933063" y="24892"/>
                </a:lnTo>
                <a:close/>
              </a:path>
              <a:path w="3587115" h="93345">
                <a:moveTo>
                  <a:pt x="2784186" y="24892"/>
                </a:moveTo>
                <a:lnTo>
                  <a:pt x="2006138" y="24892"/>
                </a:lnTo>
                <a:lnTo>
                  <a:pt x="2018263" y="15494"/>
                </a:lnTo>
                <a:lnTo>
                  <a:pt x="2018263" y="21717"/>
                </a:lnTo>
                <a:lnTo>
                  <a:pt x="2759837" y="21717"/>
                </a:lnTo>
                <a:lnTo>
                  <a:pt x="2784186" y="24892"/>
                </a:lnTo>
                <a:close/>
              </a:path>
              <a:path w="3587115" h="93345">
                <a:moveTo>
                  <a:pt x="2273562" y="21717"/>
                </a:moveTo>
                <a:lnTo>
                  <a:pt x="2139788" y="21717"/>
                </a:lnTo>
                <a:lnTo>
                  <a:pt x="2152038" y="18542"/>
                </a:lnTo>
                <a:lnTo>
                  <a:pt x="2152038" y="15494"/>
                </a:lnTo>
                <a:lnTo>
                  <a:pt x="2212738" y="15494"/>
                </a:lnTo>
                <a:lnTo>
                  <a:pt x="2249213" y="18542"/>
                </a:lnTo>
                <a:lnTo>
                  <a:pt x="2273562" y="21717"/>
                </a:lnTo>
                <a:close/>
              </a:path>
              <a:path w="3587115" h="93345">
                <a:moveTo>
                  <a:pt x="3173286" y="21717"/>
                </a:moveTo>
                <a:lnTo>
                  <a:pt x="3161161" y="21717"/>
                </a:lnTo>
                <a:lnTo>
                  <a:pt x="3161161" y="15494"/>
                </a:lnTo>
                <a:lnTo>
                  <a:pt x="3173286" y="21717"/>
                </a:lnTo>
                <a:close/>
              </a:path>
              <a:path w="3587115" h="93345">
                <a:moveTo>
                  <a:pt x="3051736" y="40386"/>
                </a:moveTo>
                <a:lnTo>
                  <a:pt x="3015261" y="40386"/>
                </a:lnTo>
                <a:lnTo>
                  <a:pt x="3015261" y="37211"/>
                </a:lnTo>
                <a:lnTo>
                  <a:pt x="3003036" y="34163"/>
                </a:lnTo>
                <a:lnTo>
                  <a:pt x="3173286" y="34163"/>
                </a:lnTo>
                <a:lnTo>
                  <a:pt x="3185386" y="24892"/>
                </a:lnTo>
                <a:lnTo>
                  <a:pt x="3185386" y="18542"/>
                </a:lnTo>
                <a:lnTo>
                  <a:pt x="3209761" y="18542"/>
                </a:lnTo>
                <a:lnTo>
                  <a:pt x="3234111" y="15494"/>
                </a:lnTo>
                <a:lnTo>
                  <a:pt x="3221861" y="21717"/>
                </a:lnTo>
                <a:lnTo>
                  <a:pt x="3238207" y="21717"/>
                </a:lnTo>
                <a:lnTo>
                  <a:pt x="3234111" y="24892"/>
                </a:lnTo>
                <a:lnTo>
                  <a:pt x="3384154" y="24892"/>
                </a:lnTo>
                <a:lnTo>
                  <a:pt x="3392110" y="30988"/>
                </a:lnTo>
                <a:lnTo>
                  <a:pt x="3270586" y="30988"/>
                </a:lnTo>
                <a:lnTo>
                  <a:pt x="3257168" y="34417"/>
                </a:lnTo>
                <a:lnTo>
                  <a:pt x="3244936" y="34417"/>
                </a:lnTo>
                <a:lnTo>
                  <a:pt x="3234036" y="37211"/>
                </a:lnTo>
                <a:lnTo>
                  <a:pt x="3075961" y="37211"/>
                </a:lnTo>
                <a:lnTo>
                  <a:pt x="3051736" y="40386"/>
                </a:lnTo>
                <a:close/>
              </a:path>
              <a:path w="3587115" h="93345">
                <a:moveTo>
                  <a:pt x="3238207" y="21717"/>
                </a:moveTo>
                <a:lnTo>
                  <a:pt x="3221861" y="21717"/>
                </a:lnTo>
                <a:lnTo>
                  <a:pt x="3246236" y="15494"/>
                </a:lnTo>
                <a:lnTo>
                  <a:pt x="3238207" y="21717"/>
                </a:lnTo>
                <a:close/>
              </a:path>
              <a:path w="3587115" h="93345">
                <a:moveTo>
                  <a:pt x="1118540" y="24892"/>
                </a:moveTo>
                <a:lnTo>
                  <a:pt x="1009140" y="24892"/>
                </a:lnTo>
                <a:lnTo>
                  <a:pt x="1021240" y="21717"/>
                </a:lnTo>
                <a:lnTo>
                  <a:pt x="1057715" y="18542"/>
                </a:lnTo>
                <a:lnTo>
                  <a:pt x="1094190" y="21717"/>
                </a:lnTo>
                <a:lnTo>
                  <a:pt x="1118540" y="24892"/>
                </a:lnTo>
                <a:close/>
              </a:path>
              <a:path w="3587115" h="93345">
                <a:moveTo>
                  <a:pt x="1872363" y="24892"/>
                </a:moveTo>
                <a:lnTo>
                  <a:pt x="1848013" y="24892"/>
                </a:lnTo>
                <a:lnTo>
                  <a:pt x="1872363" y="21717"/>
                </a:lnTo>
                <a:lnTo>
                  <a:pt x="1884488" y="18542"/>
                </a:lnTo>
                <a:lnTo>
                  <a:pt x="1872363" y="24892"/>
                </a:lnTo>
                <a:close/>
              </a:path>
              <a:path w="3587115" h="93345">
                <a:moveTo>
                  <a:pt x="3355635" y="24892"/>
                </a:moveTo>
                <a:lnTo>
                  <a:pt x="3234111" y="24892"/>
                </a:lnTo>
                <a:lnTo>
                  <a:pt x="3258336" y="21717"/>
                </a:lnTo>
                <a:lnTo>
                  <a:pt x="3270586" y="18542"/>
                </a:lnTo>
                <a:lnTo>
                  <a:pt x="3331285" y="21717"/>
                </a:lnTo>
                <a:lnTo>
                  <a:pt x="3355635" y="24892"/>
                </a:lnTo>
                <a:close/>
              </a:path>
              <a:path w="3587115" h="93345">
                <a:moveTo>
                  <a:pt x="2583587" y="37211"/>
                </a:moveTo>
                <a:lnTo>
                  <a:pt x="753816" y="37211"/>
                </a:lnTo>
                <a:lnTo>
                  <a:pt x="778040" y="34163"/>
                </a:lnTo>
                <a:lnTo>
                  <a:pt x="778040" y="30988"/>
                </a:lnTo>
                <a:lnTo>
                  <a:pt x="826765" y="24892"/>
                </a:lnTo>
                <a:lnTo>
                  <a:pt x="838890" y="21717"/>
                </a:lnTo>
                <a:lnTo>
                  <a:pt x="850990" y="24892"/>
                </a:lnTo>
                <a:lnTo>
                  <a:pt x="908011" y="24892"/>
                </a:lnTo>
                <a:lnTo>
                  <a:pt x="923940" y="30988"/>
                </a:lnTo>
                <a:lnTo>
                  <a:pt x="2589712" y="30988"/>
                </a:lnTo>
                <a:lnTo>
                  <a:pt x="2583587" y="37211"/>
                </a:lnTo>
                <a:close/>
              </a:path>
              <a:path w="3587115" h="93345">
                <a:moveTo>
                  <a:pt x="908011" y="24892"/>
                </a:moveTo>
                <a:lnTo>
                  <a:pt x="850990" y="24892"/>
                </a:lnTo>
                <a:lnTo>
                  <a:pt x="875340" y="21717"/>
                </a:lnTo>
                <a:lnTo>
                  <a:pt x="899715" y="21717"/>
                </a:lnTo>
                <a:lnTo>
                  <a:pt x="908011" y="24892"/>
                </a:lnTo>
                <a:close/>
              </a:path>
              <a:path w="3587115" h="93345">
                <a:moveTo>
                  <a:pt x="3179212" y="24892"/>
                </a:moveTo>
                <a:lnTo>
                  <a:pt x="3173286" y="24892"/>
                </a:lnTo>
                <a:lnTo>
                  <a:pt x="3185386" y="21717"/>
                </a:lnTo>
                <a:lnTo>
                  <a:pt x="3179212" y="24892"/>
                </a:lnTo>
                <a:close/>
              </a:path>
              <a:path w="3587115" h="93345">
                <a:moveTo>
                  <a:pt x="3384154" y="24892"/>
                </a:moveTo>
                <a:lnTo>
                  <a:pt x="3355635" y="24892"/>
                </a:lnTo>
                <a:lnTo>
                  <a:pt x="3380010" y="21717"/>
                </a:lnTo>
                <a:lnTo>
                  <a:pt x="3384154" y="24892"/>
                </a:lnTo>
                <a:close/>
              </a:path>
              <a:path w="3587115" h="93345">
                <a:moveTo>
                  <a:pt x="3282685" y="37211"/>
                </a:moveTo>
                <a:lnTo>
                  <a:pt x="3282685" y="30988"/>
                </a:lnTo>
                <a:lnTo>
                  <a:pt x="3428585" y="30988"/>
                </a:lnTo>
                <a:lnTo>
                  <a:pt x="3452935" y="21717"/>
                </a:lnTo>
                <a:lnTo>
                  <a:pt x="3452935" y="34163"/>
                </a:lnTo>
                <a:lnTo>
                  <a:pt x="3294810" y="34163"/>
                </a:lnTo>
                <a:lnTo>
                  <a:pt x="3282685" y="37211"/>
                </a:lnTo>
                <a:close/>
              </a:path>
              <a:path w="3587115" h="93345">
                <a:moveTo>
                  <a:pt x="668641" y="40386"/>
                </a:moveTo>
                <a:lnTo>
                  <a:pt x="595691" y="40386"/>
                </a:lnTo>
                <a:lnTo>
                  <a:pt x="607916" y="37211"/>
                </a:lnTo>
                <a:lnTo>
                  <a:pt x="583566" y="37211"/>
                </a:lnTo>
                <a:lnTo>
                  <a:pt x="583566" y="30988"/>
                </a:lnTo>
                <a:lnTo>
                  <a:pt x="644391" y="30988"/>
                </a:lnTo>
                <a:lnTo>
                  <a:pt x="656516" y="24892"/>
                </a:lnTo>
                <a:lnTo>
                  <a:pt x="656516" y="30988"/>
                </a:lnTo>
                <a:lnTo>
                  <a:pt x="668641" y="34163"/>
                </a:lnTo>
                <a:lnTo>
                  <a:pt x="632166" y="34163"/>
                </a:lnTo>
                <a:lnTo>
                  <a:pt x="656516" y="37211"/>
                </a:lnTo>
                <a:lnTo>
                  <a:pt x="668641" y="40386"/>
                </a:lnTo>
                <a:close/>
              </a:path>
              <a:path w="3587115" h="93345">
                <a:moveTo>
                  <a:pt x="3428585" y="30988"/>
                </a:moveTo>
                <a:lnTo>
                  <a:pt x="3392110" y="30988"/>
                </a:lnTo>
                <a:lnTo>
                  <a:pt x="3404235" y="24892"/>
                </a:lnTo>
                <a:lnTo>
                  <a:pt x="3428585" y="30988"/>
                </a:lnTo>
                <a:close/>
              </a:path>
              <a:path w="3587115" h="93345">
                <a:moveTo>
                  <a:pt x="3481479" y="37211"/>
                </a:moveTo>
                <a:lnTo>
                  <a:pt x="3452935" y="37211"/>
                </a:lnTo>
                <a:lnTo>
                  <a:pt x="3477185" y="24892"/>
                </a:lnTo>
                <a:lnTo>
                  <a:pt x="3513660" y="27940"/>
                </a:lnTo>
                <a:lnTo>
                  <a:pt x="3501535" y="30988"/>
                </a:lnTo>
                <a:lnTo>
                  <a:pt x="3513660" y="30988"/>
                </a:lnTo>
                <a:lnTo>
                  <a:pt x="3481479" y="37211"/>
                </a:lnTo>
                <a:close/>
              </a:path>
              <a:path w="3587115" h="93345">
                <a:moveTo>
                  <a:pt x="2601837" y="46609"/>
                </a:moveTo>
                <a:lnTo>
                  <a:pt x="2601837" y="40386"/>
                </a:lnTo>
                <a:lnTo>
                  <a:pt x="2589712" y="37211"/>
                </a:lnTo>
                <a:lnTo>
                  <a:pt x="2589712" y="30988"/>
                </a:lnTo>
                <a:lnTo>
                  <a:pt x="2772086" y="30988"/>
                </a:lnTo>
                <a:lnTo>
                  <a:pt x="2772086" y="34163"/>
                </a:lnTo>
                <a:lnTo>
                  <a:pt x="2778013" y="37211"/>
                </a:lnTo>
                <a:lnTo>
                  <a:pt x="2699137" y="37211"/>
                </a:lnTo>
                <a:lnTo>
                  <a:pt x="2662662" y="40386"/>
                </a:lnTo>
                <a:lnTo>
                  <a:pt x="2644796" y="43434"/>
                </a:lnTo>
                <a:lnTo>
                  <a:pt x="2613937" y="43434"/>
                </a:lnTo>
                <a:lnTo>
                  <a:pt x="2601837" y="46609"/>
                </a:lnTo>
                <a:close/>
              </a:path>
              <a:path w="3587115" h="93345">
                <a:moveTo>
                  <a:pt x="3525885" y="35687"/>
                </a:moveTo>
                <a:lnTo>
                  <a:pt x="3513660" y="30988"/>
                </a:lnTo>
                <a:lnTo>
                  <a:pt x="3525885" y="30988"/>
                </a:lnTo>
                <a:lnTo>
                  <a:pt x="3525885" y="35687"/>
                </a:lnTo>
                <a:close/>
              </a:path>
              <a:path w="3587115" h="93345">
                <a:moveTo>
                  <a:pt x="3538010" y="40386"/>
                </a:moveTo>
                <a:lnTo>
                  <a:pt x="3527560" y="36322"/>
                </a:lnTo>
                <a:lnTo>
                  <a:pt x="3538010" y="30988"/>
                </a:lnTo>
                <a:lnTo>
                  <a:pt x="3538010" y="40386"/>
                </a:lnTo>
                <a:close/>
              </a:path>
              <a:path w="3587115" h="93345">
                <a:moveTo>
                  <a:pt x="583566" y="46609"/>
                </a:moveTo>
                <a:lnTo>
                  <a:pt x="486266" y="46609"/>
                </a:lnTo>
                <a:lnTo>
                  <a:pt x="510616" y="34163"/>
                </a:lnTo>
                <a:lnTo>
                  <a:pt x="534991" y="34163"/>
                </a:lnTo>
                <a:lnTo>
                  <a:pt x="583566" y="46609"/>
                </a:lnTo>
                <a:close/>
              </a:path>
              <a:path w="3587115" h="93345">
                <a:moveTo>
                  <a:pt x="705091" y="40386"/>
                </a:moveTo>
                <a:lnTo>
                  <a:pt x="668641" y="40386"/>
                </a:lnTo>
                <a:lnTo>
                  <a:pt x="692991" y="37211"/>
                </a:lnTo>
                <a:lnTo>
                  <a:pt x="692991" y="34163"/>
                </a:lnTo>
                <a:lnTo>
                  <a:pt x="705091" y="40386"/>
                </a:lnTo>
                <a:close/>
              </a:path>
              <a:path w="3587115" h="93345">
                <a:moveTo>
                  <a:pt x="2580462" y="40386"/>
                </a:moveTo>
                <a:lnTo>
                  <a:pt x="717341" y="40386"/>
                </a:lnTo>
                <a:lnTo>
                  <a:pt x="741566" y="34163"/>
                </a:lnTo>
                <a:lnTo>
                  <a:pt x="753816" y="34163"/>
                </a:lnTo>
                <a:lnTo>
                  <a:pt x="753816" y="37211"/>
                </a:lnTo>
                <a:lnTo>
                  <a:pt x="2583587" y="37211"/>
                </a:lnTo>
                <a:lnTo>
                  <a:pt x="2580462" y="40386"/>
                </a:lnTo>
                <a:close/>
              </a:path>
              <a:path w="3587115" h="93345">
                <a:moveTo>
                  <a:pt x="2820661" y="40386"/>
                </a:moveTo>
                <a:lnTo>
                  <a:pt x="2832911" y="34163"/>
                </a:lnTo>
                <a:lnTo>
                  <a:pt x="2857136" y="34163"/>
                </a:lnTo>
                <a:lnTo>
                  <a:pt x="2820661" y="40386"/>
                </a:lnTo>
                <a:close/>
              </a:path>
              <a:path w="3587115" h="93345">
                <a:moveTo>
                  <a:pt x="2869386" y="40386"/>
                </a:moveTo>
                <a:lnTo>
                  <a:pt x="2857136" y="34163"/>
                </a:lnTo>
                <a:lnTo>
                  <a:pt x="2869386" y="34163"/>
                </a:lnTo>
                <a:lnTo>
                  <a:pt x="2869386" y="40386"/>
                </a:lnTo>
                <a:close/>
              </a:path>
              <a:path w="3587115" h="93345">
                <a:moveTo>
                  <a:pt x="2917961" y="43434"/>
                </a:moveTo>
                <a:lnTo>
                  <a:pt x="2905861" y="34163"/>
                </a:lnTo>
                <a:lnTo>
                  <a:pt x="3003036" y="34163"/>
                </a:lnTo>
                <a:lnTo>
                  <a:pt x="2990911" y="37211"/>
                </a:lnTo>
                <a:lnTo>
                  <a:pt x="2966561" y="40386"/>
                </a:lnTo>
                <a:lnTo>
                  <a:pt x="2917961" y="43434"/>
                </a:lnTo>
                <a:close/>
              </a:path>
              <a:path w="3587115" h="93345">
                <a:moveTo>
                  <a:pt x="3331285" y="43434"/>
                </a:moveTo>
                <a:lnTo>
                  <a:pt x="3307060" y="40386"/>
                </a:lnTo>
                <a:lnTo>
                  <a:pt x="3294810" y="37211"/>
                </a:lnTo>
                <a:lnTo>
                  <a:pt x="3307060" y="34163"/>
                </a:lnTo>
                <a:lnTo>
                  <a:pt x="3367760" y="34163"/>
                </a:lnTo>
                <a:lnTo>
                  <a:pt x="3343535" y="37211"/>
                </a:lnTo>
                <a:lnTo>
                  <a:pt x="3331285" y="43434"/>
                </a:lnTo>
                <a:close/>
              </a:path>
              <a:path w="3587115" h="93345">
                <a:moveTo>
                  <a:pt x="3404235" y="46609"/>
                </a:moveTo>
                <a:lnTo>
                  <a:pt x="3392110" y="46609"/>
                </a:lnTo>
                <a:lnTo>
                  <a:pt x="3367760" y="43434"/>
                </a:lnTo>
                <a:lnTo>
                  <a:pt x="3355635" y="40386"/>
                </a:lnTo>
                <a:lnTo>
                  <a:pt x="3367760" y="34163"/>
                </a:lnTo>
                <a:lnTo>
                  <a:pt x="3452935" y="34163"/>
                </a:lnTo>
                <a:lnTo>
                  <a:pt x="3452935" y="37211"/>
                </a:lnTo>
                <a:lnTo>
                  <a:pt x="3481479" y="37211"/>
                </a:lnTo>
                <a:lnTo>
                  <a:pt x="3465060" y="40386"/>
                </a:lnTo>
                <a:lnTo>
                  <a:pt x="3404235" y="46609"/>
                </a:lnTo>
                <a:close/>
              </a:path>
              <a:path w="3587115" h="93345">
                <a:moveTo>
                  <a:pt x="3586585" y="46609"/>
                </a:moveTo>
                <a:lnTo>
                  <a:pt x="3538010" y="46609"/>
                </a:lnTo>
                <a:lnTo>
                  <a:pt x="3538010" y="40386"/>
                </a:lnTo>
                <a:lnTo>
                  <a:pt x="3562360" y="34163"/>
                </a:lnTo>
                <a:lnTo>
                  <a:pt x="3574485" y="37211"/>
                </a:lnTo>
                <a:lnTo>
                  <a:pt x="3574485" y="43434"/>
                </a:lnTo>
                <a:lnTo>
                  <a:pt x="3586585" y="43434"/>
                </a:lnTo>
                <a:lnTo>
                  <a:pt x="3586585" y="46609"/>
                </a:lnTo>
                <a:close/>
              </a:path>
              <a:path w="3587115" h="93345">
                <a:moveTo>
                  <a:pt x="3246236" y="40386"/>
                </a:moveTo>
                <a:lnTo>
                  <a:pt x="3234111" y="37211"/>
                </a:lnTo>
                <a:lnTo>
                  <a:pt x="3244936" y="34417"/>
                </a:lnTo>
                <a:lnTo>
                  <a:pt x="3257168" y="34417"/>
                </a:lnTo>
                <a:lnTo>
                  <a:pt x="3246236" y="37211"/>
                </a:lnTo>
                <a:lnTo>
                  <a:pt x="3246236" y="40386"/>
                </a:lnTo>
                <a:close/>
              </a:path>
              <a:path w="3587115" h="93345">
                <a:moveTo>
                  <a:pt x="3525885" y="37211"/>
                </a:moveTo>
                <a:lnTo>
                  <a:pt x="3525885" y="35687"/>
                </a:lnTo>
                <a:lnTo>
                  <a:pt x="3527560" y="36322"/>
                </a:lnTo>
                <a:lnTo>
                  <a:pt x="3525885" y="37211"/>
                </a:lnTo>
                <a:close/>
              </a:path>
              <a:path w="3587115" h="93345">
                <a:moveTo>
                  <a:pt x="1993888" y="55880"/>
                </a:moveTo>
                <a:lnTo>
                  <a:pt x="1993888" y="46609"/>
                </a:lnTo>
                <a:lnTo>
                  <a:pt x="583566" y="46609"/>
                </a:lnTo>
                <a:lnTo>
                  <a:pt x="595691" y="37211"/>
                </a:lnTo>
                <a:lnTo>
                  <a:pt x="595691" y="40386"/>
                </a:lnTo>
                <a:lnTo>
                  <a:pt x="2580462" y="40386"/>
                </a:lnTo>
                <a:lnTo>
                  <a:pt x="2577462" y="43434"/>
                </a:lnTo>
                <a:lnTo>
                  <a:pt x="2455937" y="43434"/>
                </a:lnTo>
                <a:lnTo>
                  <a:pt x="2370862" y="49657"/>
                </a:lnTo>
                <a:lnTo>
                  <a:pt x="2115563" y="49657"/>
                </a:lnTo>
                <a:lnTo>
                  <a:pt x="1993888" y="55880"/>
                </a:lnTo>
                <a:close/>
              </a:path>
              <a:path w="3587115" h="93345">
                <a:moveTo>
                  <a:pt x="2723362" y="46609"/>
                </a:moveTo>
                <a:lnTo>
                  <a:pt x="2711237" y="37211"/>
                </a:lnTo>
                <a:lnTo>
                  <a:pt x="2778013" y="37211"/>
                </a:lnTo>
                <a:lnTo>
                  <a:pt x="2784186" y="40386"/>
                </a:lnTo>
                <a:lnTo>
                  <a:pt x="2723362" y="46609"/>
                </a:lnTo>
                <a:close/>
              </a:path>
              <a:path w="3587115" h="93345">
                <a:moveTo>
                  <a:pt x="3124686" y="40386"/>
                </a:moveTo>
                <a:lnTo>
                  <a:pt x="3100336" y="40386"/>
                </a:lnTo>
                <a:lnTo>
                  <a:pt x="3075961" y="37211"/>
                </a:lnTo>
                <a:lnTo>
                  <a:pt x="3124686" y="37211"/>
                </a:lnTo>
                <a:lnTo>
                  <a:pt x="3124686" y="40386"/>
                </a:lnTo>
                <a:close/>
              </a:path>
              <a:path w="3587115" h="93345">
                <a:moveTo>
                  <a:pt x="3209761" y="43434"/>
                </a:moveTo>
                <a:lnTo>
                  <a:pt x="3161161" y="40386"/>
                </a:lnTo>
                <a:lnTo>
                  <a:pt x="3124686" y="37211"/>
                </a:lnTo>
                <a:lnTo>
                  <a:pt x="3234036" y="37211"/>
                </a:lnTo>
                <a:lnTo>
                  <a:pt x="3209761" y="43434"/>
                </a:lnTo>
                <a:close/>
              </a:path>
              <a:path w="3587115" h="93345">
                <a:moveTo>
                  <a:pt x="1458914" y="55880"/>
                </a:moveTo>
                <a:lnTo>
                  <a:pt x="1434689" y="55880"/>
                </a:lnTo>
                <a:lnTo>
                  <a:pt x="1422439" y="49657"/>
                </a:lnTo>
                <a:lnTo>
                  <a:pt x="462041" y="49657"/>
                </a:lnTo>
                <a:lnTo>
                  <a:pt x="474141" y="43434"/>
                </a:lnTo>
                <a:lnTo>
                  <a:pt x="486266" y="40386"/>
                </a:lnTo>
                <a:lnTo>
                  <a:pt x="486266" y="46609"/>
                </a:lnTo>
                <a:lnTo>
                  <a:pt x="1495389" y="46609"/>
                </a:lnTo>
                <a:lnTo>
                  <a:pt x="1483289" y="52832"/>
                </a:lnTo>
                <a:lnTo>
                  <a:pt x="1458914" y="55880"/>
                </a:lnTo>
                <a:close/>
              </a:path>
              <a:path w="3587115" h="93345">
                <a:moveTo>
                  <a:pt x="3586585" y="43434"/>
                </a:moveTo>
                <a:lnTo>
                  <a:pt x="3574485" y="43434"/>
                </a:lnTo>
                <a:lnTo>
                  <a:pt x="3586585" y="40386"/>
                </a:lnTo>
                <a:lnTo>
                  <a:pt x="3586585" y="43434"/>
                </a:lnTo>
                <a:close/>
              </a:path>
              <a:path w="3587115" h="93345">
                <a:moveTo>
                  <a:pt x="2419462" y="52832"/>
                </a:moveTo>
                <a:lnTo>
                  <a:pt x="2455937" y="43434"/>
                </a:lnTo>
                <a:lnTo>
                  <a:pt x="2468037" y="43434"/>
                </a:lnTo>
                <a:lnTo>
                  <a:pt x="2419462" y="52832"/>
                </a:lnTo>
                <a:close/>
              </a:path>
              <a:path w="3587115" h="93345">
                <a:moveTo>
                  <a:pt x="2492412" y="49657"/>
                </a:moveTo>
                <a:lnTo>
                  <a:pt x="2492412" y="43434"/>
                </a:lnTo>
                <a:lnTo>
                  <a:pt x="2577462" y="43434"/>
                </a:lnTo>
                <a:lnTo>
                  <a:pt x="2565362" y="46609"/>
                </a:lnTo>
                <a:lnTo>
                  <a:pt x="2516762" y="46609"/>
                </a:lnTo>
                <a:lnTo>
                  <a:pt x="2492412" y="49657"/>
                </a:lnTo>
                <a:close/>
              </a:path>
              <a:path w="3587115" h="93345">
                <a:moveTo>
                  <a:pt x="2626187" y="46609"/>
                </a:moveTo>
                <a:lnTo>
                  <a:pt x="2626187" y="43434"/>
                </a:lnTo>
                <a:lnTo>
                  <a:pt x="2644796" y="43434"/>
                </a:lnTo>
                <a:lnTo>
                  <a:pt x="2626187" y="46609"/>
                </a:lnTo>
                <a:close/>
              </a:path>
              <a:path w="3587115" h="93345">
                <a:moveTo>
                  <a:pt x="1021240" y="68326"/>
                </a:moveTo>
                <a:lnTo>
                  <a:pt x="996890" y="62103"/>
                </a:lnTo>
                <a:lnTo>
                  <a:pt x="984765" y="55880"/>
                </a:lnTo>
                <a:lnTo>
                  <a:pt x="170117" y="55880"/>
                </a:lnTo>
                <a:lnTo>
                  <a:pt x="194492" y="52832"/>
                </a:lnTo>
                <a:lnTo>
                  <a:pt x="230942" y="49657"/>
                </a:lnTo>
                <a:lnTo>
                  <a:pt x="316141" y="46609"/>
                </a:lnTo>
                <a:lnTo>
                  <a:pt x="413316" y="46609"/>
                </a:lnTo>
                <a:lnTo>
                  <a:pt x="462041" y="49657"/>
                </a:lnTo>
                <a:lnTo>
                  <a:pt x="1422439" y="49657"/>
                </a:lnTo>
                <a:lnTo>
                  <a:pt x="1406029" y="52832"/>
                </a:lnTo>
                <a:lnTo>
                  <a:pt x="1252315" y="52832"/>
                </a:lnTo>
                <a:lnTo>
                  <a:pt x="1240090" y="59055"/>
                </a:lnTo>
                <a:lnTo>
                  <a:pt x="1045590" y="59055"/>
                </a:lnTo>
                <a:lnTo>
                  <a:pt x="1021240" y="68326"/>
                </a:lnTo>
                <a:close/>
              </a:path>
              <a:path w="3587115" h="93345">
                <a:moveTo>
                  <a:pt x="1604814" y="55880"/>
                </a:moveTo>
                <a:lnTo>
                  <a:pt x="1544114" y="52832"/>
                </a:lnTo>
                <a:lnTo>
                  <a:pt x="1495389" y="46609"/>
                </a:lnTo>
                <a:lnTo>
                  <a:pt x="1993888" y="46609"/>
                </a:lnTo>
                <a:lnTo>
                  <a:pt x="1981788" y="49657"/>
                </a:lnTo>
                <a:lnTo>
                  <a:pt x="1629164" y="49657"/>
                </a:lnTo>
                <a:lnTo>
                  <a:pt x="1604814" y="55880"/>
                </a:lnTo>
                <a:close/>
              </a:path>
              <a:path w="3587115" h="93345">
                <a:moveTo>
                  <a:pt x="1629164" y="55880"/>
                </a:moveTo>
                <a:lnTo>
                  <a:pt x="1629164" y="49657"/>
                </a:lnTo>
                <a:lnTo>
                  <a:pt x="1665639" y="49657"/>
                </a:lnTo>
                <a:lnTo>
                  <a:pt x="1629164" y="55880"/>
                </a:lnTo>
                <a:close/>
              </a:path>
              <a:path w="3587115" h="93345">
                <a:moveTo>
                  <a:pt x="1908838" y="59055"/>
                </a:moveTo>
                <a:lnTo>
                  <a:pt x="1860113" y="59055"/>
                </a:lnTo>
                <a:lnTo>
                  <a:pt x="1702114" y="49657"/>
                </a:lnTo>
                <a:lnTo>
                  <a:pt x="1981788" y="49657"/>
                </a:lnTo>
                <a:lnTo>
                  <a:pt x="1945313" y="55880"/>
                </a:lnTo>
                <a:lnTo>
                  <a:pt x="1908838" y="59055"/>
                </a:lnTo>
                <a:close/>
              </a:path>
              <a:path w="3587115" h="93345">
                <a:moveTo>
                  <a:pt x="2127688" y="52832"/>
                </a:moveTo>
                <a:lnTo>
                  <a:pt x="2115563" y="52832"/>
                </a:lnTo>
                <a:lnTo>
                  <a:pt x="2115563" y="49657"/>
                </a:lnTo>
                <a:lnTo>
                  <a:pt x="2139788" y="49657"/>
                </a:lnTo>
                <a:lnTo>
                  <a:pt x="2127688" y="52832"/>
                </a:lnTo>
                <a:close/>
              </a:path>
              <a:path w="3587115" h="93345">
                <a:moveTo>
                  <a:pt x="2297937" y="52832"/>
                </a:moveTo>
                <a:lnTo>
                  <a:pt x="2285687" y="52832"/>
                </a:lnTo>
                <a:lnTo>
                  <a:pt x="2273562" y="49657"/>
                </a:lnTo>
                <a:lnTo>
                  <a:pt x="2370862" y="49657"/>
                </a:lnTo>
                <a:lnTo>
                  <a:pt x="2297937" y="52832"/>
                </a:lnTo>
                <a:close/>
              </a:path>
              <a:path w="3587115" h="93345">
                <a:moveTo>
                  <a:pt x="24229" y="93218"/>
                </a:moveTo>
                <a:lnTo>
                  <a:pt x="12114" y="83947"/>
                </a:lnTo>
                <a:lnTo>
                  <a:pt x="0" y="68326"/>
                </a:lnTo>
                <a:lnTo>
                  <a:pt x="0" y="59055"/>
                </a:lnTo>
                <a:lnTo>
                  <a:pt x="12114" y="52832"/>
                </a:lnTo>
                <a:lnTo>
                  <a:pt x="36474" y="55880"/>
                </a:lnTo>
                <a:lnTo>
                  <a:pt x="48589" y="62103"/>
                </a:lnTo>
                <a:lnTo>
                  <a:pt x="838890" y="62103"/>
                </a:lnTo>
                <a:lnTo>
                  <a:pt x="832704" y="65278"/>
                </a:lnTo>
                <a:lnTo>
                  <a:pt x="413316" y="65278"/>
                </a:lnTo>
                <a:lnTo>
                  <a:pt x="401191" y="68326"/>
                </a:lnTo>
                <a:lnTo>
                  <a:pt x="401191" y="74549"/>
                </a:lnTo>
                <a:lnTo>
                  <a:pt x="255316" y="74549"/>
                </a:lnTo>
                <a:lnTo>
                  <a:pt x="243067" y="80899"/>
                </a:lnTo>
                <a:lnTo>
                  <a:pt x="243067" y="83947"/>
                </a:lnTo>
                <a:lnTo>
                  <a:pt x="72947" y="83947"/>
                </a:lnTo>
                <a:lnTo>
                  <a:pt x="64728" y="90170"/>
                </a:lnTo>
                <a:lnTo>
                  <a:pt x="36474" y="90170"/>
                </a:lnTo>
                <a:lnTo>
                  <a:pt x="24229" y="93218"/>
                </a:lnTo>
                <a:close/>
              </a:path>
              <a:path w="3587115" h="93345">
                <a:moveTo>
                  <a:pt x="972665" y="62103"/>
                </a:moveTo>
                <a:lnTo>
                  <a:pt x="48589" y="62103"/>
                </a:lnTo>
                <a:lnTo>
                  <a:pt x="72947" y="59055"/>
                </a:lnTo>
                <a:lnTo>
                  <a:pt x="97177" y="59055"/>
                </a:lnTo>
                <a:lnTo>
                  <a:pt x="170117" y="52832"/>
                </a:lnTo>
                <a:lnTo>
                  <a:pt x="170117" y="55880"/>
                </a:lnTo>
                <a:lnTo>
                  <a:pt x="984765" y="55880"/>
                </a:lnTo>
                <a:lnTo>
                  <a:pt x="972665" y="62103"/>
                </a:lnTo>
                <a:close/>
              </a:path>
              <a:path w="3587115" h="93345">
                <a:moveTo>
                  <a:pt x="1300914" y="65278"/>
                </a:moveTo>
                <a:lnTo>
                  <a:pt x="1276564" y="62103"/>
                </a:lnTo>
                <a:lnTo>
                  <a:pt x="1264439" y="59055"/>
                </a:lnTo>
                <a:lnTo>
                  <a:pt x="1264439" y="55880"/>
                </a:lnTo>
                <a:lnTo>
                  <a:pt x="1252315" y="52832"/>
                </a:lnTo>
                <a:lnTo>
                  <a:pt x="1406029" y="52832"/>
                </a:lnTo>
                <a:lnTo>
                  <a:pt x="1373864" y="59055"/>
                </a:lnTo>
                <a:lnTo>
                  <a:pt x="1300914" y="65278"/>
                </a:lnTo>
                <a:close/>
              </a:path>
              <a:path w="3587115" h="93345">
                <a:moveTo>
                  <a:pt x="1045590" y="65278"/>
                </a:moveTo>
                <a:lnTo>
                  <a:pt x="1045590" y="59055"/>
                </a:lnTo>
                <a:lnTo>
                  <a:pt x="1057715" y="59055"/>
                </a:lnTo>
                <a:lnTo>
                  <a:pt x="1045590" y="65278"/>
                </a:lnTo>
                <a:close/>
              </a:path>
              <a:path w="3587115" h="93345">
                <a:moveTo>
                  <a:pt x="1069840" y="65278"/>
                </a:moveTo>
                <a:lnTo>
                  <a:pt x="1057715" y="59055"/>
                </a:lnTo>
                <a:lnTo>
                  <a:pt x="1069840" y="59055"/>
                </a:lnTo>
                <a:lnTo>
                  <a:pt x="1069840" y="65278"/>
                </a:lnTo>
                <a:close/>
              </a:path>
              <a:path w="3587115" h="93345">
                <a:moveTo>
                  <a:pt x="1106315" y="62103"/>
                </a:moveTo>
                <a:lnTo>
                  <a:pt x="1094190" y="59055"/>
                </a:lnTo>
                <a:lnTo>
                  <a:pt x="1130665" y="59055"/>
                </a:lnTo>
                <a:lnTo>
                  <a:pt x="1106315" y="62103"/>
                </a:lnTo>
                <a:close/>
              </a:path>
              <a:path w="3587115" h="93345">
                <a:moveTo>
                  <a:pt x="1130665" y="65278"/>
                </a:moveTo>
                <a:lnTo>
                  <a:pt x="1130665" y="59055"/>
                </a:lnTo>
                <a:lnTo>
                  <a:pt x="1240090" y="59055"/>
                </a:lnTo>
                <a:lnTo>
                  <a:pt x="1252315" y="62103"/>
                </a:lnTo>
                <a:lnTo>
                  <a:pt x="1142915" y="62103"/>
                </a:lnTo>
                <a:lnTo>
                  <a:pt x="1130665" y="65278"/>
                </a:lnTo>
                <a:close/>
              </a:path>
              <a:path w="3587115" h="93345">
                <a:moveTo>
                  <a:pt x="923940" y="65278"/>
                </a:moveTo>
                <a:lnTo>
                  <a:pt x="850990" y="62103"/>
                </a:lnTo>
                <a:lnTo>
                  <a:pt x="960415" y="62103"/>
                </a:lnTo>
                <a:lnTo>
                  <a:pt x="923940" y="65278"/>
                </a:lnTo>
                <a:close/>
              </a:path>
              <a:path w="3587115" h="93345">
                <a:moveTo>
                  <a:pt x="413316" y="74549"/>
                </a:moveTo>
                <a:lnTo>
                  <a:pt x="413316" y="65278"/>
                </a:lnTo>
                <a:lnTo>
                  <a:pt x="832704" y="65278"/>
                </a:lnTo>
                <a:lnTo>
                  <a:pt x="826765" y="68326"/>
                </a:lnTo>
                <a:lnTo>
                  <a:pt x="425566" y="68326"/>
                </a:lnTo>
                <a:lnTo>
                  <a:pt x="413316" y="74549"/>
                </a:lnTo>
                <a:close/>
              </a:path>
              <a:path w="3587115" h="93345">
                <a:moveTo>
                  <a:pt x="449791" y="83947"/>
                </a:moveTo>
                <a:lnTo>
                  <a:pt x="425566" y="83947"/>
                </a:lnTo>
                <a:lnTo>
                  <a:pt x="425566" y="77724"/>
                </a:lnTo>
                <a:lnTo>
                  <a:pt x="449791" y="71501"/>
                </a:lnTo>
                <a:lnTo>
                  <a:pt x="449791" y="68326"/>
                </a:lnTo>
                <a:lnTo>
                  <a:pt x="741566" y="68326"/>
                </a:lnTo>
                <a:lnTo>
                  <a:pt x="741566" y="71501"/>
                </a:lnTo>
                <a:lnTo>
                  <a:pt x="547091" y="71501"/>
                </a:lnTo>
                <a:lnTo>
                  <a:pt x="541164" y="74549"/>
                </a:lnTo>
                <a:lnTo>
                  <a:pt x="474141" y="74549"/>
                </a:lnTo>
                <a:lnTo>
                  <a:pt x="462041" y="80899"/>
                </a:lnTo>
                <a:lnTo>
                  <a:pt x="449791" y="83947"/>
                </a:lnTo>
                <a:close/>
              </a:path>
              <a:path w="3587115" h="93345">
                <a:moveTo>
                  <a:pt x="680866" y="74549"/>
                </a:moveTo>
                <a:lnTo>
                  <a:pt x="547091" y="74549"/>
                </a:lnTo>
                <a:lnTo>
                  <a:pt x="559216" y="71501"/>
                </a:lnTo>
                <a:lnTo>
                  <a:pt x="717341" y="71501"/>
                </a:lnTo>
                <a:lnTo>
                  <a:pt x="680866" y="74549"/>
                </a:lnTo>
                <a:close/>
              </a:path>
              <a:path w="3587115" h="93345">
                <a:moveTo>
                  <a:pt x="267416" y="90170"/>
                </a:moveTo>
                <a:lnTo>
                  <a:pt x="255316" y="74549"/>
                </a:lnTo>
                <a:lnTo>
                  <a:pt x="401191" y="74549"/>
                </a:lnTo>
                <a:lnTo>
                  <a:pt x="395141" y="77724"/>
                </a:lnTo>
                <a:lnTo>
                  <a:pt x="279666" y="77724"/>
                </a:lnTo>
                <a:lnTo>
                  <a:pt x="267416" y="90170"/>
                </a:lnTo>
                <a:close/>
              </a:path>
              <a:path w="3587115" h="93345">
                <a:moveTo>
                  <a:pt x="534991" y="77724"/>
                </a:moveTo>
                <a:lnTo>
                  <a:pt x="534991" y="74549"/>
                </a:lnTo>
                <a:lnTo>
                  <a:pt x="541164" y="74549"/>
                </a:lnTo>
                <a:lnTo>
                  <a:pt x="534991" y="77724"/>
                </a:lnTo>
                <a:close/>
              </a:path>
              <a:path w="3587115" h="93345">
                <a:moveTo>
                  <a:pt x="291791" y="86995"/>
                </a:moveTo>
                <a:lnTo>
                  <a:pt x="279666" y="77724"/>
                </a:lnTo>
                <a:lnTo>
                  <a:pt x="395141" y="77724"/>
                </a:lnTo>
                <a:lnTo>
                  <a:pt x="389091" y="80899"/>
                </a:lnTo>
                <a:lnTo>
                  <a:pt x="303891" y="80899"/>
                </a:lnTo>
                <a:lnTo>
                  <a:pt x="291791" y="83947"/>
                </a:lnTo>
                <a:lnTo>
                  <a:pt x="291791" y="86995"/>
                </a:lnTo>
                <a:close/>
              </a:path>
              <a:path w="3587115" h="93345">
                <a:moveTo>
                  <a:pt x="316141" y="90170"/>
                </a:moveTo>
                <a:lnTo>
                  <a:pt x="316141" y="83947"/>
                </a:lnTo>
                <a:lnTo>
                  <a:pt x="303891" y="80899"/>
                </a:lnTo>
                <a:lnTo>
                  <a:pt x="328266" y="80899"/>
                </a:lnTo>
                <a:lnTo>
                  <a:pt x="328266" y="83947"/>
                </a:lnTo>
                <a:lnTo>
                  <a:pt x="316141" y="90170"/>
                </a:lnTo>
                <a:close/>
              </a:path>
              <a:path w="3587115" h="93345">
                <a:moveTo>
                  <a:pt x="340366" y="86995"/>
                </a:moveTo>
                <a:lnTo>
                  <a:pt x="340366" y="83947"/>
                </a:lnTo>
                <a:lnTo>
                  <a:pt x="328266" y="80899"/>
                </a:lnTo>
                <a:lnTo>
                  <a:pt x="364741" y="80899"/>
                </a:lnTo>
                <a:lnTo>
                  <a:pt x="340366" y="86995"/>
                </a:lnTo>
                <a:close/>
              </a:path>
              <a:path w="3587115" h="93345">
                <a:moveTo>
                  <a:pt x="85062" y="90170"/>
                </a:moveTo>
                <a:lnTo>
                  <a:pt x="85062" y="86995"/>
                </a:lnTo>
                <a:lnTo>
                  <a:pt x="72947" y="83947"/>
                </a:lnTo>
                <a:lnTo>
                  <a:pt x="121542" y="83947"/>
                </a:lnTo>
                <a:lnTo>
                  <a:pt x="97177" y="86995"/>
                </a:lnTo>
                <a:lnTo>
                  <a:pt x="85062" y="90170"/>
                </a:lnTo>
                <a:close/>
              </a:path>
              <a:path w="3587115" h="93345">
                <a:moveTo>
                  <a:pt x="182367" y="93218"/>
                </a:moveTo>
                <a:lnTo>
                  <a:pt x="170117" y="90170"/>
                </a:lnTo>
                <a:lnTo>
                  <a:pt x="158017" y="86995"/>
                </a:lnTo>
                <a:lnTo>
                  <a:pt x="158017" y="83947"/>
                </a:lnTo>
                <a:lnTo>
                  <a:pt x="230942" y="83947"/>
                </a:lnTo>
                <a:lnTo>
                  <a:pt x="194492" y="86995"/>
                </a:lnTo>
                <a:lnTo>
                  <a:pt x="182367" y="93218"/>
                </a:lnTo>
                <a:close/>
              </a:path>
              <a:path w="3587115" h="93345">
                <a:moveTo>
                  <a:pt x="243067" y="90170"/>
                </a:moveTo>
                <a:lnTo>
                  <a:pt x="218842" y="86995"/>
                </a:lnTo>
                <a:lnTo>
                  <a:pt x="230942" y="83947"/>
                </a:lnTo>
                <a:lnTo>
                  <a:pt x="243067" y="83947"/>
                </a:lnTo>
                <a:lnTo>
                  <a:pt x="243067" y="90170"/>
                </a:lnTo>
                <a:close/>
              </a:path>
              <a:path w="3587115" h="93345">
                <a:moveTo>
                  <a:pt x="60702" y="93218"/>
                </a:moveTo>
                <a:lnTo>
                  <a:pt x="36474" y="90170"/>
                </a:lnTo>
                <a:lnTo>
                  <a:pt x="64728" y="90170"/>
                </a:lnTo>
                <a:lnTo>
                  <a:pt x="60702" y="932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80015" y="3881929"/>
            <a:ext cx="3960984" cy="301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237604" y="4135494"/>
            <a:ext cx="6959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FFFFFF"/>
                </a:solidFill>
                <a:latin typeface="Times New Roman"/>
                <a:cs typeface="Times New Roman"/>
              </a:rPr>
              <a:t>Response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641896" cy="1641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39625" y="1458684"/>
            <a:ext cx="6373944" cy="34436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 rot="20520000">
            <a:off x="2858660" y="3187852"/>
            <a:ext cx="125326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35">
                <a:solidFill>
                  <a:srgbClr val="FFFFFF"/>
                </a:solidFill>
                <a:latin typeface="Times New Roman"/>
                <a:cs typeface="Times New Roman"/>
              </a:rPr>
              <a:t>Modified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314" sz="1800" spc="150">
                <a:solidFill>
                  <a:srgbClr val="FFFFFF"/>
                </a:solidFill>
                <a:latin typeface="Times New Roman"/>
                <a:cs typeface="Times New Roman"/>
              </a:rPr>
              <a:t>Request</a:t>
            </a:r>
            <a:endParaRPr baseline="2314"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59301" y="2532458"/>
            <a:ext cx="4406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5">
                <a:solidFill>
                  <a:srgbClr val="FFFFFF"/>
                </a:solidFill>
                <a:latin typeface="Times New Roman"/>
                <a:cs typeface="Times New Roman"/>
              </a:rPr>
              <a:t>Proxy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137" y="2461404"/>
            <a:ext cx="8091170" cy="1115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8630" indent="-384810">
              <a:lnSpc>
                <a:spcPts val="2865"/>
              </a:lnSpc>
              <a:spcBef>
                <a:spcPts val="100"/>
              </a:spcBef>
              <a:buAutoNum type="arabicPeriod"/>
              <a:tabLst>
                <a:tab pos="468630" algn="l"/>
                <a:tab pos="469265" algn="l"/>
              </a:tabLst>
            </a:pPr>
            <a:r>
              <a:rPr dirty="0" sz="2400" spc="-195">
                <a:solidFill>
                  <a:srgbClr val="FFFFFF"/>
                </a:solidFill>
                <a:latin typeface="Verdana"/>
                <a:cs typeface="Verdana"/>
              </a:rPr>
              <a:t>Never</a:t>
            </a:r>
            <a:r>
              <a:rPr dirty="0" sz="24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40">
                <a:solidFill>
                  <a:srgbClr val="FFFFFF"/>
                </a:solidFill>
                <a:latin typeface="Verdana"/>
                <a:cs typeface="Verdana"/>
              </a:rPr>
              <a:t>allow</a:t>
            </a:r>
            <a:r>
              <a:rPr dirty="0" sz="24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55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dirty="0" sz="24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4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25">
                <a:solidFill>
                  <a:srgbClr val="FFFFFF"/>
                </a:solidFill>
                <a:latin typeface="Verdana"/>
                <a:cs typeface="Verdana"/>
              </a:rPr>
              <a:t>upload</a:t>
            </a:r>
            <a:r>
              <a:rPr dirty="0" sz="24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20">
                <a:solidFill>
                  <a:srgbClr val="FFFFFF"/>
                </a:solidFill>
                <a:latin typeface="Verdana"/>
                <a:cs typeface="Verdana"/>
              </a:rPr>
              <a:t>executables</a:t>
            </a:r>
            <a:r>
              <a:rPr dirty="0" sz="24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25">
                <a:solidFill>
                  <a:srgbClr val="FFFFFF"/>
                </a:solidFill>
                <a:latin typeface="Verdana"/>
                <a:cs typeface="Verdana"/>
              </a:rPr>
              <a:t>(php,</a:t>
            </a:r>
            <a:r>
              <a:rPr dirty="0" sz="24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exe</a:t>
            </a:r>
            <a:r>
              <a:rPr dirty="0" sz="24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80">
                <a:solidFill>
                  <a:srgbClr val="FFFFFF"/>
                </a:solidFill>
                <a:latin typeface="Verdana"/>
                <a:cs typeface="Verdana"/>
              </a:rPr>
              <a:t>...etc)</a:t>
            </a:r>
            <a:endParaRPr sz="2400">
              <a:latin typeface="Verdana"/>
              <a:cs typeface="Verdana"/>
            </a:endParaRPr>
          </a:p>
          <a:p>
            <a:pPr marL="468630" indent="-451484">
              <a:lnSpc>
                <a:spcPts val="2850"/>
              </a:lnSpc>
              <a:buAutoNum type="arabicPeriod"/>
              <a:tabLst>
                <a:tab pos="468630" algn="l"/>
                <a:tab pos="469265" algn="l"/>
              </a:tabLst>
            </a:pPr>
            <a:r>
              <a:rPr dirty="0" sz="2400" spc="-160">
                <a:solidFill>
                  <a:srgbClr val="FFFFFF"/>
                </a:solidFill>
                <a:latin typeface="Verdana"/>
                <a:cs typeface="Verdana"/>
              </a:rPr>
              <a:t>Check</a:t>
            </a:r>
            <a:r>
              <a:rPr dirty="0" sz="2400" spc="-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1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3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dirty="0" sz="24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dirty="0" sz="24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85">
                <a:solidFill>
                  <a:srgbClr val="CC0000"/>
                </a:solidFill>
                <a:latin typeface="Verdana"/>
                <a:cs typeface="Verdana"/>
              </a:rPr>
              <a:t>AND</a:t>
            </a:r>
            <a:r>
              <a:rPr dirty="0" sz="2400" spc="-345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dirty="0" sz="2400" spc="-11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3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dirty="0" sz="24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75">
                <a:solidFill>
                  <a:srgbClr val="FFFFFF"/>
                </a:solidFill>
                <a:latin typeface="Verdana"/>
                <a:cs typeface="Verdana"/>
              </a:rPr>
              <a:t>extension.</a:t>
            </a:r>
            <a:endParaRPr sz="2400">
              <a:latin typeface="Verdana"/>
              <a:cs typeface="Verdana"/>
            </a:endParaRPr>
          </a:p>
          <a:p>
            <a:pPr marL="468630" indent="-455930">
              <a:lnSpc>
                <a:spcPts val="2865"/>
              </a:lnSpc>
              <a:buAutoNum type="arabicPeriod"/>
              <a:tabLst>
                <a:tab pos="468630" algn="l"/>
                <a:tab pos="469265" algn="l"/>
              </a:tabLst>
            </a:pPr>
            <a:r>
              <a:rPr dirty="0" sz="2400" spc="-150">
                <a:solidFill>
                  <a:srgbClr val="FFFFFF"/>
                </a:solidFill>
                <a:latin typeface="Verdana"/>
                <a:cs typeface="Verdana"/>
              </a:rPr>
              <a:t>Analyse</a:t>
            </a:r>
            <a:r>
              <a:rPr dirty="0" sz="24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1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30">
                <a:solidFill>
                  <a:srgbClr val="FFFFFF"/>
                </a:solidFill>
                <a:latin typeface="Verdana"/>
                <a:cs typeface="Verdana"/>
              </a:rPr>
              <a:t>uploaded</a:t>
            </a:r>
            <a:r>
              <a:rPr dirty="0" sz="24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3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dirty="0" sz="24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65">
                <a:solidFill>
                  <a:srgbClr val="FFFFFF"/>
                </a:solidFill>
                <a:latin typeface="Verdana"/>
                <a:cs typeface="Verdana"/>
              </a:rPr>
              <a:t>itself,</a:t>
            </a:r>
            <a:r>
              <a:rPr dirty="0" sz="24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0">
                <a:solidFill>
                  <a:srgbClr val="FFFFFF"/>
                </a:solidFill>
                <a:latin typeface="Verdana"/>
                <a:cs typeface="Verdana"/>
              </a:rPr>
              <a:t>recreate</a:t>
            </a:r>
            <a:r>
              <a:rPr dirty="0" sz="24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dirty="0" sz="24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3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4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50">
                <a:solidFill>
                  <a:srgbClr val="FFFFFF"/>
                </a:solidFill>
                <a:latin typeface="Verdana"/>
                <a:cs typeface="Verdana"/>
              </a:rPr>
              <a:t>rename</a:t>
            </a:r>
            <a:r>
              <a:rPr dirty="0" sz="240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00">
                <a:solidFill>
                  <a:srgbClr val="FFFFFF"/>
                </a:solidFill>
                <a:latin typeface="Verdana"/>
                <a:cs typeface="Verdana"/>
              </a:rPr>
              <a:t>it.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53536" y="226049"/>
            <a:ext cx="2490444" cy="1989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8823" y="284860"/>
            <a:ext cx="5803900" cy="1588770"/>
          </a:xfrm>
          <a:prstGeom prst="rect"/>
        </p:spPr>
        <p:txBody>
          <a:bodyPr wrap="square" lIns="0" tIns="243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15"/>
              </a:spcBef>
            </a:pPr>
            <a:r>
              <a:rPr dirty="0" spc="335"/>
              <a:t>Mitigation</a:t>
            </a:r>
          </a:p>
          <a:p>
            <a:pPr marL="2559685">
              <a:lnSpc>
                <a:spcPct val="100000"/>
              </a:lnSpc>
              <a:spcBef>
                <a:spcPts val="1130"/>
              </a:spcBef>
            </a:pPr>
            <a:r>
              <a:rPr dirty="0" sz="3000" spc="150"/>
              <a:t>File </a:t>
            </a:r>
            <a:r>
              <a:rPr dirty="0" sz="3000" spc="220"/>
              <a:t>Upload</a:t>
            </a:r>
            <a:r>
              <a:rPr dirty="0" sz="3000" spc="190"/>
              <a:t> </a:t>
            </a:r>
            <a:r>
              <a:rPr dirty="0" sz="3000" spc="175"/>
              <a:t>Vulns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20"/>
              <a:t>Exploitation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466" y="2126356"/>
            <a:ext cx="6435090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4335" indent="-38163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Allows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attacker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execute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04">
                <a:solidFill>
                  <a:srgbClr val="FFFFFF"/>
                </a:solidFill>
                <a:latin typeface="Verdana"/>
                <a:cs typeface="Verdana"/>
              </a:rPr>
              <a:t>OS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50">
                <a:solidFill>
                  <a:srgbClr val="FFFFFF"/>
                </a:solidFill>
                <a:latin typeface="Verdana"/>
                <a:cs typeface="Verdana"/>
              </a:rPr>
              <a:t>commands.</a:t>
            </a:r>
            <a:endParaRPr sz="2000">
              <a:latin typeface="Verdana"/>
              <a:cs typeface="Verdana"/>
            </a:endParaRPr>
          </a:p>
          <a:p>
            <a:pPr marL="394335" indent="-381635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85">
                <a:solidFill>
                  <a:srgbClr val="FFFFFF"/>
                </a:solidFill>
                <a:latin typeface="Verdana"/>
                <a:cs typeface="Verdana"/>
              </a:rPr>
              <a:t>Windows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200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linux </a:t>
            </a:r>
            <a:r>
              <a:rPr dirty="0" sz="2000" spc="-150">
                <a:solidFill>
                  <a:srgbClr val="FFFFFF"/>
                </a:solidFill>
                <a:latin typeface="Verdana"/>
                <a:cs typeface="Verdana"/>
              </a:rPr>
              <a:t>commands.</a:t>
            </a:r>
            <a:endParaRPr sz="2000">
              <a:latin typeface="Verdana"/>
              <a:cs typeface="Verdana"/>
            </a:endParaRPr>
          </a:p>
          <a:p>
            <a:pPr marL="394335" indent="-381635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Verdana"/>
                <a:cs typeface="Verdana"/>
              </a:rPr>
              <a:t>get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Verdana"/>
                <a:cs typeface="Verdana"/>
              </a:rPr>
              <a:t>reverse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shell.</a:t>
            </a:r>
            <a:endParaRPr sz="2000">
              <a:latin typeface="Verdana"/>
              <a:cs typeface="Verdana"/>
            </a:endParaRPr>
          </a:p>
          <a:p>
            <a:pPr marL="394335" indent="-381635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5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upload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wget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command.</a:t>
            </a:r>
            <a:endParaRPr sz="2000">
              <a:latin typeface="Verdana"/>
              <a:cs typeface="Verdana"/>
            </a:endParaRPr>
          </a:p>
          <a:p>
            <a:pPr marL="394335" indent="-381635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execution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commands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Verdana"/>
                <a:cs typeface="Verdana"/>
              </a:rPr>
              <a:t>attached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00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resources.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4616" y="1143529"/>
            <a:ext cx="3811904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40">
                <a:solidFill>
                  <a:srgbClr val="FFFFFF"/>
                </a:solidFill>
                <a:latin typeface="Times New Roman"/>
                <a:cs typeface="Times New Roman"/>
              </a:rPr>
              <a:t>Code </a:t>
            </a:r>
            <a:r>
              <a:rPr dirty="0" sz="3000" spc="120">
                <a:solidFill>
                  <a:srgbClr val="FFFFFF"/>
                </a:solidFill>
                <a:latin typeface="Times New Roman"/>
                <a:cs typeface="Times New Roman"/>
              </a:rPr>
              <a:t>Execution</a:t>
            </a:r>
            <a:r>
              <a:rPr dirty="0" sz="3000" spc="3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175">
                <a:solidFill>
                  <a:srgbClr val="FFFFFF"/>
                </a:solidFill>
                <a:latin typeface="Times New Roman"/>
                <a:cs typeface="Times New Roman"/>
              </a:rPr>
              <a:t>Vulns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45710" y="43514"/>
            <a:ext cx="2106615" cy="2106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0969" y="2463435"/>
            <a:ext cx="409892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6720" indent="-35877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26720" algn="l"/>
                <a:tab pos="427355" algn="l"/>
              </a:tabLst>
            </a:pP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Don’t</a:t>
            </a:r>
            <a:r>
              <a:rPr dirty="0" sz="20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dangerous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functions.</a:t>
            </a:r>
            <a:endParaRPr sz="2000">
              <a:latin typeface="Verdana"/>
              <a:cs typeface="Verdana"/>
            </a:endParaRPr>
          </a:p>
          <a:p>
            <a:pPr marL="426720" indent="-414020">
              <a:lnSpc>
                <a:spcPct val="100000"/>
              </a:lnSpc>
              <a:buAutoNum type="arabicPeriod"/>
              <a:tabLst>
                <a:tab pos="426720" algn="l"/>
                <a:tab pos="427355" algn="l"/>
              </a:tabLst>
            </a:pPr>
            <a:r>
              <a:rPr dirty="0" sz="2000" spc="-85">
                <a:solidFill>
                  <a:srgbClr val="FFFFFF"/>
                </a:solidFill>
                <a:latin typeface="Verdana"/>
                <a:cs typeface="Verdana"/>
              </a:rPr>
              <a:t>Filter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input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before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execution.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53536" y="226049"/>
            <a:ext cx="2490444" cy="1989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8823" y="284860"/>
            <a:ext cx="6057900" cy="1588770"/>
          </a:xfrm>
          <a:prstGeom prst="rect"/>
        </p:spPr>
        <p:txBody>
          <a:bodyPr wrap="square" lIns="0" tIns="243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15"/>
              </a:spcBef>
            </a:pPr>
            <a:r>
              <a:rPr dirty="0" spc="335"/>
              <a:t>Mitigation</a:t>
            </a:r>
          </a:p>
          <a:p>
            <a:pPr marL="2258695">
              <a:lnSpc>
                <a:spcPct val="100000"/>
              </a:lnSpc>
              <a:spcBef>
                <a:spcPts val="1130"/>
              </a:spcBef>
            </a:pPr>
            <a:r>
              <a:rPr dirty="0" sz="3000" spc="40"/>
              <a:t>Code </a:t>
            </a:r>
            <a:r>
              <a:rPr dirty="0" sz="3000" spc="120"/>
              <a:t>Execution</a:t>
            </a:r>
            <a:r>
              <a:rPr dirty="0" sz="3000" spc="320"/>
              <a:t> </a:t>
            </a:r>
            <a:r>
              <a:rPr dirty="0" sz="3000" spc="175"/>
              <a:t>Vulns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20"/>
              <a:t>Exploitation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466" y="2584984"/>
            <a:ext cx="619252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4335" indent="-38163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Allows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attacker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server.</a:t>
            </a:r>
            <a:endParaRPr sz="2000">
              <a:latin typeface="Verdana"/>
              <a:cs typeface="Verdana"/>
            </a:endParaRPr>
          </a:p>
          <a:p>
            <a:pPr marL="394335" indent="-381635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Access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files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outside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35">
                <a:solidFill>
                  <a:srgbClr val="FFFFFF"/>
                </a:solidFill>
                <a:latin typeface="Verdana"/>
                <a:cs typeface="Verdana"/>
              </a:rPr>
              <a:t>www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directory.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4616" y="1143529"/>
            <a:ext cx="362077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45">
                <a:solidFill>
                  <a:srgbClr val="FFFFFF"/>
                </a:solidFill>
                <a:latin typeface="Times New Roman"/>
                <a:cs typeface="Times New Roman"/>
              </a:rPr>
              <a:t>Local </a:t>
            </a:r>
            <a:r>
              <a:rPr dirty="0" sz="3000" spc="150">
                <a:solidFill>
                  <a:srgbClr val="FFFFFF"/>
                </a:solidFill>
                <a:latin typeface="Times New Roman"/>
                <a:cs typeface="Times New Roman"/>
              </a:rPr>
              <a:t>File</a:t>
            </a:r>
            <a:r>
              <a:rPr dirty="0" sz="300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204">
                <a:solidFill>
                  <a:srgbClr val="FFFFFF"/>
                </a:solidFill>
                <a:latin typeface="Times New Roman"/>
                <a:cs typeface="Times New Roman"/>
              </a:rPr>
              <a:t>Inclusion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45710" y="43514"/>
            <a:ext cx="2106615" cy="2106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20"/>
              <a:t>Exploitation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466" y="2584984"/>
            <a:ext cx="4438650" cy="1464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4335" indent="-38163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30">
                <a:solidFill>
                  <a:srgbClr val="FFFFFF"/>
                </a:solidFill>
                <a:latin typeface="Verdana"/>
                <a:cs typeface="Verdana"/>
              </a:rPr>
              <a:t>Try</a:t>
            </a:r>
            <a:r>
              <a:rPr dirty="0" sz="20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inject</a:t>
            </a:r>
            <a:r>
              <a:rPr dirty="0" sz="20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readable</a:t>
            </a:r>
            <a:r>
              <a:rPr dirty="0" sz="20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files.</a:t>
            </a:r>
            <a:endParaRPr sz="2000">
              <a:latin typeface="Verdana"/>
              <a:cs typeface="Verdana"/>
            </a:endParaRPr>
          </a:p>
          <a:p>
            <a:pPr marL="394335" indent="-381635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305">
                <a:solidFill>
                  <a:srgbClr val="FFFFFF"/>
                </a:solidFill>
                <a:latin typeface="Verdana"/>
                <a:cs typeface="Verdana"/>
              </a:rPr>
              <a:t>Ex:</a:t>
            </a:r>
            <a:endParaRPr sz="2000">
              <a:latin typeface="Verdana"/>
              <a:cs typeface="Verdana"/>
            </a:endParaRPr>
          </a:p>
          <a:p>
            <a:pPr lvl="1" marL="851535" indent="-366395">
              <a:lnSpc>
                <a:spcPct val="100000"/>
              </a:lnSpc>
              <a:spcBef>
                <a:spcPts val="5"/>
              </a:spcBef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dirty="0" sz="1800" spc="-100" i="1">
                <a:solidFill>
                  <a:srgbClr val="69A84F"/>
                </a:solidFill>
                <a:latin typeface="Verdana"/>
                <a:cs typeface="Verdana"/>
              </a:rPr>
              <a:t>/proc/self/environ</a:t>
            </a:r>
            <a:endParaRPr sz="1800">
              <a:latin typeface="Verdana"/>
              <a:cs typeface="Verdana"/>
            </a:endParaRPr>
          </a:p>
          <a:p>
            <a:pPr lvl="1" marL="851535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dirty="0" sz="1800" spc="-114" i="1">
                <a:solidFill>
                  <a:srgbClr val="69A84F"/>
                </a:solidFill>
                <a:latin typeface="Verdana"/>
                <a:cs typeface="Verdana"/>
              </a:rPr>
              <a:t>/var/log/auth.log</a:t>
            </a:r>
            <a:endParaRPr sz="1800">
              <a:latin typeface="Verdana"/>
              <a:cs typeface="Verdana"/>
            </a:endParaRPr>
          </a:p>
          <a:p>
            <a:pPr lvl="1" marL="851535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dirty="0" sz="1800" spc="-100" i="1">
                <a:solidFill>
                  <a:srgbClr val="69A84F"/>
                </a:solidFill>
                <a:latin typeface="Verdana"/>
                <a:cs typeface="Verdana"/>
              </a:rPr>
              <a:t>/var/log/apache2/access.log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2098" y="1104657"/>
            <a:ext cx="57835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25">
                <a:solidFill>
                  <a:srgbClr val="FFFFFF"/>
                </a:solidFill>
                <a:latin typeface="Times New Roman"/>
                <a:cs typeface="Times New Roman"/>
              </a:rPr>
              <a:t>Shell </a:t>
            </a:r>
            <a:r>
              <a:rPr dirty="0" sz="3000" spc="36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dirty="0" sz="3000" spc="245">
                <a:solidFill>
                  <a:srgbClr val="FFFFFF"/>
                </a:solidFill>
                <a:latin typeface="Times New Roman"/>
                <a:cs typeface="Times New Roman"/>
              </a:rPr>
              <a:t>Local </a:t>
            </a:r>
            <a:r>
              <a:rPr dirty="0" sz="3000" spc="150">
                <a:solidFill>
                  <a:srgbClr val="FFFFFF"/>
                </a:solidFill>
                <a:latin typeface="Times New Roman"/>
                <a:cs typeface="Times New Roman"/>
              </a:rPr>
              <a:t>File</a:t>
            </a:r>
            <a:r>
              <a:rPr dirty="0" sz="3000" spc="-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204">
                <a:solidFill>
                  <a:srgbClr val="FFFFFF"/>
                </a:solidFill>
                <a:latin typeface="Times New Roman"/>
                <a:cs typeface="Times New Roman"/>
              </a:rPr>
              <a:t>Inclusion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45710" y="43514"/>
            <a:ext cx="2106615" cy="2106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2019-02-23T08:58:18Z</dcterms:created>
  <dcterms:modified xsi:type="dcterms:W3CDTF">2019-02-23T08:58:18Z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2019-02-23T00:00:00Z</vt:filetime>
  </property>
</Properties>
</file>