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8823" y="515306"/>
            <a:ext cx="683387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8223" y="1219728"/>
            <a:ext cx="8368665" cy="2623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hois.domaintools.com/" TargetMode="External"/><Relationship Id="rId3" Type="http://schemas.openxmlformats.org/officeDocument/2006/relationships/hyperlink" Target="http://toolbar.netcraft.com/site_report?url" TargetMode="External"/><Relationship Id="rId4" Type="http://schemas.openxmlformats.org/officeDocument/2006/relationships/hyperlink" Target="http://www.robtex.com/" TargetMode="Externa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8823" y="515306"/>
            <a:ext cx="683387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495"/>
              <a:t>Information</a:t>
            </a:r>
            <a:r>
              <a:rPr dirty="0" spc="254"/>
              <a:t> </a:t>
            </a:r>
            <a:r>
              <a:rPr dirty="0" spc="495"/>
              <a:t>Gathering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3466" y="2022934"/>
            <a:ext cx="4752340" cy="2139950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marL="394335" indent="-381635">
              <a:lnSpc>
                <a:spcPct val="100000"/>
              </a:lnSpc>
              <a:spcBef>
                <a:spcPts val="475"/>
              </a:spcBef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dirty="0" sz="2000" spc="-215">
                <a:solidFill>
                  <a:srgbClr val="FFFFFF"/>
                </a:solidFill>
                <a:latin typeface="Verdana"/>
                <a:cs typeface="Verdana"/>
              </a:rPr>
              <a:t>IP</a:t>
            </a:r>
            <a:r>
              <a:rPr dirty="0" sz="200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45">
                <a:solidFill>
                  <a:srgbClr val="FFFFFF"/>
                </a:solidFill>
                <a:latin typeface="Verdana"/>
                <a:cs typeface="Verdana"/>
              </a:rPr>
              <a:t>address.</a:t>
            </a:r>
            <a:endParaRPr sz="2000">
              <a:latin typeface="Verdana"/>
              <a:cs typeface="Verdana"/>
            </a:endParaRPr>
          </a:p>
          <a:p>
            <a:pPr marL="394335" indent="-381635">
              <a:lnSpc>
                <a:spcPct val="100000"/>
              </a:lnSpc>
              <a:spcBef>
                <a:spcPts val="375"/>
              </a:spcBef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dirty="0" sz="2000" spc="-150">
                <a:solidFill>
                  <a:srgbClr val="FFFFFF"/>
                </a:solidFill>
                <a:latin typeface="Verdana"/>
                <a:cs typeface="Verdana"/>
              </a:rPr>
              <a:t>Domain </a:t>
            </a:r>
            <a:r>
              <a:rPr dirty="0" sz="2000" spc="-130">
                <a:solidFill>
                  <a:srgbClr val="FFFFFF"/>
                </a:solidFill>
                <a:latin typeface="Verdana"/>
                <a:cs typeface="Verdana"/>
              </a:rPr>
              <a:t>name</a:t>
            </a:r>
            <a:r>
              <a:rPr dirty="0" sz="2000" spc="-43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70">
                <a:solidFill>
                  <a:srgbClr val="FFFFFF"/>
                </a:solidFill>
                <a:latin typeface="Verdana"/>
                <a:cs typeface="Verdana"/>
              </a:rPr>
              <a:t>info.</a:t>
            </a:r>
            <a:endParaRPr sz="2000">
              <a:latin typeface="Verdana"/>
              <a:cs typeface="Verdana"/>
            </a:endParaRPr>
          </a:p>
          <a:p>
            <a:pPr marL="394335" indent="-381635">
              <a:lnSpc>
                <a:spcPct val="100000"/>
              </a:lnSpc>
              <a:spcBef>
                <a:spcPts val="375"/>
              </a:spcBef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dirty="0" sz="2000" spc="-114">
                <a:solidFill>
                  <a:srgbClr val="FFFFFF"/>
                </a:solidFill>
                <a:latin typeface="Verdana"/>
                <a:cs typeface="Verdana"/>
              </a:rPr>
              <a:t>Technologies</a:t>
            </a:r>
            <a:r>
              <a:rPr dirty="0" sz="200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90">
                <a:solidFill>
                  <a:srgbClr val="FFFFFF"/>
                </a:solidFill>
                <a:latin typeface="Verdana"/>
                <a:cs typeface="Verdana"/>
              </a:rPr>
              <a:t>used.</a:t>
            </a:r>
            <a:endParaRPr sz="2000">
              <a:latin typeface="Verdana"/>
              <a:cs typeface="Verdana"/>
            </a:endParaRPr>
          </a:p>
          <a:p>
            <a:pPr marL="394335" indent="-381635">
              <a:lnSpc>
                <a:spcPct val="100000"/>
              </a:lnSpc>
              <a:spcBef>
                <a:spcPts val="375"/>
              </a:spcBef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dirty="0" sz="2000" spc="-114">
                <a:solidFill>
                  <a:srgbClr val="FFFFFF"/>
                </a:solidFill>
                <a:latin typeface="Verdana"/>
                <a:cs typeface="Verdana"/>
              </a:rPr>
              <a:t>Other</a:t>
            </a:r>
            <a:r>
              <a:rPr dirty="0" sz="200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10">
                <a:solidFill>
                  <a:srgbClr val="FFFFFF"/>
                </a:solidFill>
                <a:latin typeface="Verdana"/>
                <a:cs typeface="Verdana"/>
              </a:rPr>
              <a:t>websites</a:t>
            </a:r>
            <a:r>
              <a:rPr dirty="0" sz="200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2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dirty="0" sz="200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9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00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20">
                <a:solidFill>
                  <a:srgbClr val="FFFFFF"/>
                </a:solidFill>
                <a:latin typeface="Verdana"/>
                <a:cs typeface="Verdana"/>
              </a:rPr>
              <a:t>same</a:t>
            </a:r>
            <a:r>
              <a:rPr dirty="0" sz="200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70">
                <a:solidFill>
                  <a:srgbClr val="FFFFFF"/>
                </a:solidFill>
                <a:latin typeface="Verdana"/>
                <a:cs typeface="Verdana"/>
              </a:rPr>
              <a:t>server.</a:t>
            </a:r>
            <a:endParaRPr sz="2000">
              <a:latin typeface="Verdana"/>
              <a:cs typeface="Verdana"/>
            </a:endParaRPr>
          </a:p>
          <a:p>
            <a:pPr marL="394335" indent="-381635">
              <a:lnSpc>
                <a:spcPct val="100000"/>
              </a:lnSpc>
              <a:spcBef>
                <a:spcPts val="375"/>
              </a:spcBef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dirty="0" sz="2000" spc="-250">
                <a:solidFill>
                  <a:srgbClr val="FFFFFF"/>
                </a:solidFill>
                <a:latin typeface="Verdana"/>
                <a:cs typeface="Verdana"/>
              </a:rPr>
              <a:t>DNS</a:t>
            </a:r>
            <a:r>
              <a:rPr dirty="0" sz="200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40">
                <a:solidFill>
                  <a:srgbClr val="FFFFFF"/>
                </a:solidFill>
                <a:latin typeface="Verdana"/>
                <a:cs typeface="Verdana"/>
              </a:rPr>
              <a:t>records.</a:t>
            </a:r>
            <a:endParaRPr sz="2000">
              <a:latin typeface="Verdana"/>
              <a:cs typeface="Verdana"/>
            </a:endParaRPr>
          </a:p>
          <a:p>
            <a:pPr marL="394335" indent="-381635">
              <a:lnSpc>
                <a:spcPct val="100000"/>
              </a:lnSpc>
              <a:spcBef>
                <a:spcPts val="375"/>
              </a:spcBef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dirty="0" sz="2000" spc="-120">
                <a:solidFill>
                  <a:srgbClr val="FFFFFF"/>
                </a:solidFill>
                <a:latin typeface="Verdana"/>
                <a:cs typeface="Verdana"/>
              </a:rPr>
              <a:t>Unlisted </a:t>
            </a:r>
            <a:r>
              <a:rPr dirty="0" sz="2000" spc="-160">
                <a:solidFill>
                  <a:srgbClr val="FFFFFF"/>
                </a:solidFill>
                <a:latin typeface="Verdana"/>
                <a:cs typeface="Verdana"/>
              </a:rPr>
              <a:t>files, </a:t>
            </a:r>
            <a:r>
              <a:rPr dirty="0" sz="2000" spc="-130">
                <a:solidFill>
                  <a:srgbClr val="FFFFFF"/>
                </a:solidFill>
                <a:latin typeface="Verdana"/>
                <a:cs typeface="Verdana"/>
              </a:rPr>
              <a:t>sub-domains,</a:t>
            </a:r>
            <a:r>
              <a:rPr dirty="0" sz="2000" spc="-5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20">
                <a:solidFill>
                  <a:srgbClr val="FFFFFF"/>
                </a:solidFill>
                <a:latin typeface="Verdana"/>
                <a:cs typeface="Verdana"/>
              </a:rPr>
              <a:t>directories.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89599" y="2323920"/>
            <a:ext cx="1993595" cy="18058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6394" y="1281884"/>
            <a:ext cx="7007859" cy="1968500"/>
          </a:xfrm>
          <a:prstGeom prst="rect">
            <a:avLst/>
          </a:prstGeom>
        </p:spPr>
        <p:txBody>
          <a:bodyPr wrap="square" lIns="0" tIns="92710" rIns="0" bIns="0" rtlCol="0" vert="horz">
            <a:spAutoFit/>
          </a:bodyPr>
          <a:lstStyle/>
          <a:p>
            <a:pPr marL="392430" indent="-332105">
              <a:lnSpc>
                <a:spcPct val="100000"/>
              </a:lnSpc>
              <a:spcBef>
                <a:spcPts val="730"/>
              </a:spcBef>
              <a:buAutoNum type="arabicPeriod"/>
              <a:tabLst>
                <a:tab pos="392430" algn="l"/>
                <a:tab pos="393065" algn="l"/>
              </a:tabLst>
            </a:pPr>
            <a:r>
              <a:rPr dirty="0" sz="1600" spc="-150">
                <a:solidFill>
                  <a:srgbClr val="FFFFFF"/>
                </a:solidFill>
                <a:latin typeface="Verdana"/>
                <a:cs typeface="Verdana"/>
              </a:rPr>
              <a:t>Whois</a:t>
            </a:r>
            <a:r>
              <a:rPr dirty="0" sz="1600" spc="-22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105">
                <a:solidFill>
                  <a:srgbClr val="FFFFFF"/>
                </a:solidFill>
                <a:latin typeface="Verdana"/>
                <a:cs typeface="Verdana"/>
              </a:rPr>
              <a:t>Lookup</a:t>
            </a:r>
            <a:r>
              <a:rPr dirty="0" sz="1600" spc="1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4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dirty="0" sz="1600" spc="-22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90">
                <a:solidFill>
                  <a:srgbClr val="FFFFFF"/>
                </a:solidFill>
                <a:latin typeface="Verdana"/>
                <a:cs typeface="Verdana"/>
              </a:rPr>
              <a:t>Find</a:t>
            </a:r>
            <a:r>
              <a:rPr dirty="0" sz="1600" spc="-22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90">
                <a:solidFill>
                  <a:srgbClr val="FFFFFF"/>
                </a:solidFill>
                <a:latin typeface="Verdana"/>
                <a:cs typeface="Verdana"/>
              </a:rPr>
              <a:t>info</a:t>
            </a:r>
            <a:r>
              <a:rPr dirty="0" sz="16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65">
                <a:solidFill>
                  <a:srgbClr val="FFFFFF"/>
                </a:solidFill>
                <a:latin typeface="Verdana"/>
                <a:cs typeface="Verdana"/>
              </a:rPr>
              <a:t>about</a:t>
            </a:r>
            <a:r>
              <a:rPr dirty="0" sz="1600" spc="-22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7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1600" spc="-22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114">
                <a:solidFill>
                  <a:srgbClr val="FFFFFF"/>
                </a:solidFill>
                <a:latin typeface="Verdana"/>
                <a:cs typeface="Verdana"/>
              </a:rPr>
              <a:t>owner</a:t>
            </a:r>
            <a:r>
              <a:rPr dirty="0" sz="1600" spc="-22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8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1600" spc="-22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7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16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95">
                <a:solidFill>
                  <a:srgbClr val="FFFFFF"/>
                </a:solidFill>
                <a:latin typeface="Verdana"/>
                <a:cs typeface="Verdana"/>
              </a:rPr>
              <a:t>target.</a:t>
            </a:r>
            <a:endParaRPr sz="1600">
              <a:latin typeface="Verdana"/>
              <a:cs typeface="Verdana"/>
            </a:endParaRPr>
          </a:p>
          <a:p>
            <a:pPr marL="392430">
              <a:lnSpc>
                <a:spcPct val="100000"/>
              </a:lnSpc>
              <a:spcBef>
                <a:spcPts val="630"/>
              </a:spcBef>
            </a:pPr>
            <a:r>
              <a:rPr dirty="0" sz="1600">
                <a:solidFill>
                  <a:srgbClr val="3D85C6"/>
                </a:solidFill>
                <a:latin typeface="Times New Roman"/>
                <a:cs typeface="Times New Roman"/>
              </a:rPr>
              <a:t>→</a:t>
            </a:r>
            <a:r>
              <a:rPr dirty="0" sz="1600" spc="-75">
                <a:solidFill>
                  <a:srgbClr val="3D85C6"/>
                </a:solidFill>
                <a:latin typeface="Times New Roman"/>
                <a:cs typeface="Times New Roman"/>
              </a:rPr>
              <a:t> </a:t>
            </a:r>
            <a:r>
              <a:rPr dirty="0" sz="1600" spc="-110">
                <a:solidFill>
                  <a:srgbClr val="3D85C6"/>
                </a:solidFill>
                <a:latin typeface="Verdana"/>
                <a:cs typeface="Verdana"/>
                <a:hlinkClick r:id="rId2"/>
              </a:rPr>
              <a:t>http://whois.domaintools.com/</a:t>
            </a:r>
            <a:endParaRPr sz="1600">
              <a:latin typeface="Verdana"/>
              <a:cs typeface="Verdana"/>
            </a:endParaRPr>
          </a:p>
          <a:p>
            <a:pPr marL="392430" indent="-377190">
              <a:lnSpc>
                <a:spcPct val="100000"/>
              </a:lnSpc>
              <a:spcBef>
                <a:spcPts val="630"/>
              </a:spcBef>
              <a:buAutoNum type="arabicPeriod" startAt="2"/>
              <a:tabLst>
                <a:tab pos="392430" algn="l"/>
                <a:tab pos="393065" algn="l"/>
              </a:tabLst>
            </a:pPr>
            <a:r>
              <a:rPr dirty="0" sz="1600" spc="-70">
                <a:solidFill>
                  <a:srgbClr val="FFFFFF"/>
                </a:solidFill>
                <a:latin typeface="Verdana"/>
                <a:cs typeface="Verdana"/>
              </a:rPr>
              <a:t>Netcraft</a:t>
            </a:r>
            <a:r>
              <a:rPr dirty="0" sz="1600" spc="-22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85">
                <a:solidFill>
                  <a:srgbClr val="FFFFFF"/>
                </a:solidFill>
                <a:latin typeface="Verdana"/>
                <a:cs typeface="Verdana"/>
              </a:rPr>
              <a:t>Site</a:t>
            </a:r>
            <a:r>
              <a:rPr dirty="0" sz="1600" spc="-22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85">
                <a:solidFill>
                  <a:srgbClr val="FFFFFF"/>
                </a:solidFill>
                <a:latin typeface="Verdana"/>
                <a:cs typeface="Verdana"/>
              </a:rPr>
              <a:t>Report</a:t>
            </a:r>
            <a:r>
              <a:rPr dirty="0" sz="16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4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dirty="0" sz="1600" spc="-22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130">
                <a:solidFill>
                  <a:srgbClr val="FFFFFF"/>
                </a:solidFill>
                <a:latin typeface="Verdana"/>
                <a:cs typeface="Verdana"/>
              </a:rPr>
              <a:t>Shows</a:t>
            </a:r>
            <a:r>
              <a:rPr dirty="0" sz="16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85">
                <a:solidFill>
                  <a:srgbClr val="FFFFFF"/>
                </a:solidFill>
                <a:latin typeface="Verdana"/>
                <a:cs typeface="Verdana"/>
              </a:rPr>
              <a:t>technologies</a:t>
            </a:r>
            <a:r>
              <a:rPr dirty="0" sz="1600" spc="-22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110">
                <a:solidFill>
                  <a:srgbClr val="FFFFFF"/>
                </a:solidFill>
                <a:latin typeface="Verdana"/>
                <a:cs typeface="Verdana"/>
              </a:rPr>
              <a:t>used</a:t>
            </a:r>
            <a:r>
              <a:rPr dirty="0" sz="1600" spc="-22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95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dirty="0" sz="16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7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1600" spc="-22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95">
                <a:solidFill>
                  <a:srgbClr val="FFFFFF"/>
                </a:solidFill>
                <a:latin typeface="Verdana"/>
                <a:cs typeface="Verdana"/>
              </a:rPr>
              <a:t>target.</a:t>
            </a:r>
            <a:endParaRPr sz="1600">
              <a:latin typeface="Verdana"/>
              <a:cs typeface="Verdana"/>
            </a:endParaRPr>
          </a:p>
          <a:p>
            <a:pPr marL="392430">
              <a:lnSpc>
                <a:spcPct val="100000"/>
              </a:lnSpc>
              <a:spcBef>
                <a:spcPts val="630"/>
              </a:spcBef>
            </a:pPr>
            <a:r>
              <a:rPr dirty="0" sz="1600">
                <a:solidFill>
                  <a:srgbClr val="3D85C6"/>
                </a:solidFill>
                <a:latin typeface="Times New Roman"/>
                <a:cs typeface="Times New Roman"/>
              </a:rPr>
              <a:t>→</a:t>
            </a:r>
            <a:r>
              <a:rPr dirty="0" sz="1600" spc="-70">
                <a:solidFill>
                  <a:srgbClr val="3D85C6"/>
                </a:solidFill>
                <a:latin typeface="Times New Roman"/>
                <a:cs typeface="Times New Roman"/>
              </a:rPr>
              <a:t> </a:t>
            </a:r>
            <a:r>
              <a:rPr dirty="0" sz="1600" spc="-100">
                <a:solidFill>
                  <a:srgbClr val="3D85C6"/>
                </a:solidFill>
                <a:latin typeface="Verdana"/>
                <a:cs typeface="Verdana"/>
                <a:hlinkClick r:id="rId3"/>
              </a:rPr>
              <a:t>http://toolbar.netcraft.com/site_report?url=</a:t>
            </a:r>
            <a:endParaRPr sz="1600">
              <a:latin typeface="Verdana"/>
              <a:cs typeface="Verdana"/>
            </a:endParaRPr>
          </a:p>
          <a:p>
            <a:pPr marL="392430" indent="-379730">
              <a:lnSpc>
                <a:spcPct val="100000"/>
              </a:lnSpc>
              <a:spcBef>
                <a:spcPts val="630"/>
              </a:spcBef>
              <a:buAutoNum type="arabicPeriod" startAt="3"/>
              <a:tabLst>
                <a:tab pos="392430" algn="l"/>
                <a:tab pos="393065" algn="l"/>
              </a:tabLst>
            </a:pPr>
            <a:r>
              <a:rPr dirty="0" sz="1600" spc="-90">
                <a:solidFill>
                  <a:srgbClr val="FFFFFF"/>
                </a:solidFill>
                <a:latin typeface="Verdana"/>
                <a:cs typeface="Verdana"/>
              </a:rPr>
              <a:t>Robtex</a:t>
            </a:r>
            <a:r>
              <a:rPr dirty="0" sz="16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200">
                <a:solidFill>
                  <a:srgbClr val="FFFFFF"/>
                </a:solidFill>
                <a:latin typeface="Verdana"/>
                <a:cs typeface="Verdana"/>
              </a:rPr>
              <a:t>DNS</a:t>
            </a:r>
            <a:r>
              <a:rPr dirty="0" sz="16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90">
                <a:solidFill>
                  <a:srgbClr val="FFFFFF"/>
                </a:solidFill>
                <a:latin typeface="Verdana"/>
                <a:cs typeface="Verdana"/>
              </a:rPr>
              <a:t>lookup</a:t>
            </a:r>
            <a:r>
              <a:rPr dirty="0" sz="16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4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dirty="0" sz="16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130">
                <a:solidFill>
                  <a:srgbClr val="FFFFFF"/>
                </a:solidFill>
                <a:latin typeface="Verdana"/>
                <a:cs typeface="Verdana"/>
              </a:rPr>
              <a:t>Shows</a:t>
            </a:r>
            <a:r>
              <a:rPr dirty="0" sz="16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100">
                <a:solidFill>
                  <a:srgbClr val="FFFFFF"/>
                </a:solidFill>
                <a:latin typeface="Verdana"/>
                <a:cs typeface="Verdana"/>
              </a:rPr>
              <a:t>comprehensive</a:t>
            </a:r>
            <a:r>
              <a:rPr dirty="0" sz="16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90">
                <a:solidFill>
                  <a:srgbClr val="FFFFFF"/>
                </a:solidFill>
                <a:latin typeface="Verdana"/>
                <a:cs typeface="Verdana"/>
              </a:rPr>
              <a:t>info</a:t>
            </a:r>
            <a:r>
              <a:rPr dirty="0" sz="160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65">
                <a:solidFill>
                  <a:srgbClr val="FFFFFF"/>
                </a:solidFill>
                <a:latin typeface="Verdana"/>
                <a:cs typeface="Verdana"/>
              </a:rPr>
              <a:t>about</a:t>
            </a:r>
            <a:r>
              <a:rPr dirty="0" sz="16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7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16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55">
                <a:solidFill>
                  <a:srgbClr val="FFFFFF"/>
                </a:solidFill>
                <a:latin typeface="Verdana"/>
                <a:cs typeface="Verdana"/>
              </a:rPr>
              <a:t>target</a:t>
            </a:r>
            <a:r>
              <a:rPr dirty="0" sz="16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120">
                <a:solidFill>
                  <a:srgbClr val="FFFFFF"/>
                </a:solidFill>
                <a:latin typeface="Verdana"/>
                <a:cs typeface="Verdana"/>
              </a:rPr>
              <a:t>website.</a:t>
            </a:r>
            <a:endParaRPr sz="1600">
              <a:latin typeface="Verdana"/>
              <a:cs typeface="Verdana"/>
            </a:endParaRPr>
          </a:p>
          <a:p>
            <a:pPr marL="392430">
              <a:lnSpc>
                <a:spcPct val="100000"/>
              </a:lnSpc>
              <a:spcBef>
                <a:spcPts val="630"/>
              </a:spcBef>
            </a:pPr>
            <a:r>
              <a:rPr dirty="0" sz="1600">
                <a:solidFill>
                  <a:srgbClr val="3D85C6"/>
                </a:solidFill>
                <a:latin typeface="Times New Roman"/>
                <a:cs typeface="Times New Roman"/>
              </a:rPr>
              <a:t>→</a:t>
            </a:r>
            <a:r>
              <a:rPr dirty="0" sz="1600" spc="-75">
                <a:solidFill>
                  <a:srgbClr val="3D85C6"/>
                </a:solidFill>
                <a:latin typeface="Times New Roman"/>
                <a:cs typeface="Times New Roman"/>
              </a:rPr>
              <a:t> </a:t>
            </a:r>
            <a:r>
              <a:rPr dirty="0" sz="1600" spc="-125">
                <a:solidFill>
                  <a:srgbClr val="3D85C6"/>
                </a:solidFill>
                <a:latin typeface="Verdana"/>
                <a:cs typeface="Verdana"/>
                <a:hlinkClick r:id="rId4"/>
              </a:rPr>
              <a:t>https://www.robtex.com/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3" y="336588"/>
            <a:ext cx="683387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495"/>
              <a:t>Information</a:t>
            </a:r>
            <a:r>
              <a:rPr dirty="0" spc="254"/>
              <a:t> </a:t>
            </a:r>
            <a:r>
              <a:rPr dirty="0" spc="495"/>
              <a:t>Gathering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9548" y="2271492"/>
            <a:ext cx="5737225" cy="173608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35179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dirty="0" sz="1600" spc="-130">
                <a:solidFill>
                  <a:srgbClr val="FFFFFF"/>
                </a:solidFill>
                <a:latin typeface="Verdana"/>
                <a:cs typeface="Verdana"/>
              </a:rPr>
              <a:t>One</a:t>
            </a:r>
            <a:r>
              <a:rPr dirty="0" sz="1600" spc="-2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105">
                <a:solidFill>
                  <a:srgbClr val="FFFFFF"/>
                </a:solidFill>
                <a:latin typeface="Verdana"/>
                <a:cs typeface="Verdana"/>
              </a:rPr>
              <a:t>server</a:t>
            </a:r>
            <a:r>
              <a:rPr dirty="0" sz="1600" spc="-22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7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dirty="0" sz="1600" spc="-22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110">
                <a:solidFill>
                  <a:srgbClr val="FFFFFF"/>
                </a:solidFill>
                <a:latin typeface="Verdana"/>
                <a:cs typeface="Verdana"/>
              </a:rPr>
              <a:t>serve</a:t>
            </a:r>
            <a:r>
              <a:rPr dirty="0" sz="1600" spc="-22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4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600" spc="-22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110">
                <a:solidFill>
                  <a:srgbClr val="FFFFFF"/>
                </a:solidFill>
                <a:latin typeface="Verdana"/>
                <a:cs typeface="Verdana"/>
              </a:rPr>
              <a:t>number</a:t>
            </a:r>
            <a:r>
              <a:rPr dirty="0" sz="1600" spc="-22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8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1600" spc="-22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114">
                <a:solidFill>
                  <a:srgbClr val="FFFFFF"/>
                </a:solidFill>
                <a:latin typeface="Verdana"/>
                <a:cs typeface="Verdana"/>
              </a:rPr>
              <a:t>websites.</a:t>
            </a:r>
            <a:endParaRPr sz="1600">
              <a:latin typeface="Verdana"/>
              <a:cs typeface="Verdana"/>
            </a:endParaRPr>
          </a:p>
          <a:p>
            <a:pPr marL="469900" indent="-351790">
              <a:lnSpc>
                <a:spcPct val="100000"/>
              </a:lnSpc>
              <a:spcBef>
                <a:spcPts val="3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dirty="0" sz="1600" spc="-114">
                <a:solidFill>
                  <a:srgbClr val="FFFFFF"/>
                </a:solidFill>
                <a:latin typeface="Verdana"/>
                <a:cs typeface="Verdana"/>
              </a:rPr>
              <a:t>Gaining</a:t>
            </a:r>
            <a:r>
              <a:rPr dirty="0" sz="1600" spc="-22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70">
                <a:solidFill>
                  <a:srgbClr val="FFFFFF"/>
                </a:solidFill>
                <a:latin typeface="Verdana"/>
                <a:cs typeface="Verdana"/>
              </a:rPr>
              <a:t>access</a:t>
            </a:r>
            <a:r>
              <a:rPr dirty="0" sz="1600" spc="-22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35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1600" spc="-22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100">
                <a:solidFill>
                  <a:srgbClr val="FFFFFF"/>
                </a:solidFill>
                <a:latin typeface="Verdana"/>
                <a:cs typeface="Verdana"/>
              </a:rPr>
              <a:t>one</a:t>
            </a:r>
            <a:r>
              <a:rPr dirty="0" sz="1600" spc="-22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7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dirty="0" sz="16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90">
                <a:solidFill>
                  <a:srgbClr val="FFFFFF"/>
                </a:solidFill>
                <a:latin typeface="Verdana"/>
                <a:cs typeface="Verdana"/>
              </a:rPr>
              <a:t>help</a:t>
            </a:r>
            <a:r>
              <a:rPr dirty="0" sz="1600" spc="-22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95">
                <a:solidFill>
                  <a:srgbClr val="FFFFFF"/>
                </a:solidFill>
                <a:latin typeface="Verdana"/>
                <a:cs typeface="Verdana"/>
              </a:rPr>
              <a:t>gaining</a:t>
            </a:r>
            <a:r>
              <a:rPr dirty="0" sz="1600" spc="-22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70">
                <a:solidFill>
                  <a:srgbClr val="FFFFFF"/>
                </a:solidFill>
                <a:latin typeface="Verdana"/>
                <a:cs typeface="Verdana"/>
              </a:rPr>
              <a:t>access</a:t>
            </a:r>
            <a:r>
              <a:rPr dirty="0" sz="1600" spc="-22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35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16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114">
                <a:solidFill>
                  <a:srgbClr val="FFFFFF"/>
                </a:solidFill>
                <a:latin typeface="Verdana"/>
                <a:cs typeface="Verdana"/>
              </a:rPr>
              <a:t>others.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 spc="-95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1600" spc="-22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100">
                <a:solidFill>
                  <a:srgbClr val="FFFFFF"/>
                </a:solidFill>
                <a:latin typeface="Verdana"/>
                <a:cs typeface="Verdana"/>
              </a:rPr>
              <a:t>find</a:t>
            </a:r>
            <a:r>
              <a:rPr dirty="0" sz="1600" spc="-22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90">
                <a:solidFill>
                  <a:srgbClr val="FFFFFF"/>
                </a:solidFill>
                <a:latin typeface="Verdana"/>
                <a:cs typeface="Verdana"/>
              </a:rPr>
              <a:t>websites</a:t>
            </a:r>
            <a:r>
              <a:rPr dirty="0" sz="1600" spc="-22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95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dirty="0" sz="1600" spc="-22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7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1600" spc="-22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100">
                <a:solidFill>
                  <a:srgbClr val="FFFFFF"/>
                </a:solidFill>
                <a:latin typeface="Verdana"/>
                <a:cs typeface="Verdana"/>
              </a:rPr>
              <a:t>same</a:t>
            </a:r>
            <a:r>
              <a:rPr dirty="0" sz="1600" spc="-22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160">
                <a:solidFill>
                  <a:srgbClr val="FFFFFF"/>
                </a:solidFill>
                <a:latin typeface="Verdana"/>
                <a:cs typeface="Verdana"/>
              </a:rPr>
              <a:t>server:</a:t>
            </a:r>
            <a:endParaRPr sz="1600">
              <a:latin typeface="Verdana"/>
              <a:cs typeface="Verdana"/>
            </a:endParaRPr>
          </a:p>
          <a:p>
            <a:pPr marL="469900" indent="-332740">
              <a:lnSpc>
                <a:spcPct val="100000"/>
              </a:lnSpc>
              <a:spcBef>
                <a:spcPts val="63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 sz="1600" spc="-130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dirty="0" sz="1600" spc="-22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90">
                <a:solidFill>
                  <a:srgbClr val="FFFFFF"/>
                </a:solidFill>
                <a:latin typeface="Verdana"/>
                <a:cs typeface="Verdana"/>
              </a:rPr>
              <a:t>Robtex</a:t>
            </a:r>
            <a:r>
              <a:rPr dirty="0" sz="16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200">
                <a:solidFill>
                  <a:srgbClr val="FFFFFF"/>
                </a:solidFill>
                <a:latin typeface="Verdana"/>
                <a:cs typeface="Verdana"/>
              </a:rPr>
              <a:t>DNS</a:t>
            </a:r>
            <a:r>
              <a:rPr dirty="0" sz="1600" spc="-22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90">
                <a:solidFill>
                  <a:srgbClr val="FFFFFF"/>
                </a:solidFill>
                <a:latin typeface="Verdana"/>
                <a:cs typeface="Verdana"/>
              </a:rPr>
              <a:t>lookup</a:t>
            </a:r>
            <a:r>
              <a:rPr dirty="0" sz="16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110">
                <a:solidFill>
                  <a:srgbClr val="FFFFFF"/>
                </a:solidFill>
                <a:latin typeface="Verdana"/>
                <a:cs typeface="Verdana"/>
              </a:rPr>
              <a:t>under</a:t>
            </a:r>
            <a:r>
              <a:rPr dirty="0" sz="1600" spc="-22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114">
                <a:solidFill>
                  <a:srgbClr val="FFFFFF"/>
                </a:solidFill>
                <a:latin typeface="Verdana"/>
                <a:cs typeface="Verdana"/>
              </a:rPr>
              <a:t>“names</a:t>
            </a:r>
            <a:r>
              <a:rPr dirty="0" sz="16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80">
                <a:solidFill>
                  <a:srgbClr val="FFFFFF"/>
                </a:solidFill>
                <a:latin typeface="Verdana"/>
                <a:cs typeface="Verdana"/>
              </a:rPr>
              <a:t>pointing</a:t>
            </a:r>
            <a:r>
              <a:rPr dirty="0" sz="1600" spc="-22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35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16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100">
                <a:solidFill>
                  <a:srgbClr val="FFFFFF"/>
                </a:solidFill>
                <a:latin typeface="Verdana"/>
                <a:cs typeface="Verdana"/>
              </a:rPr>
              <a:t>same</a:t>
            </a:r>
            <a:r>
              <a:rPr dirty="0" sz="1600" spc="-22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210">
                <a:solidFill>
                  <a:srgbClr val="FFFFFF"/>
                </a:solidFill>
                <a:latin typeface="Verdana"/>
                <a:cs typeface="Verdana"/>
              </a:rPr>
              <a:t>IP”.</a:t>
            </a:r>
            <a:endParaRPr sz="1600">
              <a:latin typeface="Verdana"/>
              <a:cs typeface="Verdana"/>
            </a:endParaRPr>
          </a:p>
          <a:p>
            <a:pPr marL="469900" indent="-377825">
              <a:lnSpc>
                <a:spcPct val="100000"/>
              </a:lnSpc>
              <a:spcBef>
                <a:spcPts val="3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 sz="1600" spc="-12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dirty="0" sz="1600" spc="-22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140">
                <a:solidFill>
                  <a:srgbClr val="FFFFFF"/>
                </a:solidFill>
                <a:latin typeface="Verdana"/>
                <a:cs typeface="Verdana"/>
              </a:rPr>
              <a:t>bing.com,</a:t>
            </a:r>
            <a:r>
              <a:rPr dirty="0" sz="1600" spc="-22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85">
                <a:solidFill>
                  <a:srgbClr val="FFFFFF"/>
                </a:solidFill>
                <a:latin typeface="Verdana"/>
                <a:cs typeface="Verdana"/>
              </a:rPr>
              <a:t>search</a:t>
            </a:r>
            <a:r>
              <a:rPr dirty="0" sz="1600" spc="-22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8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dirty="0" sz="1600" spc="-22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200">
                <a:solidFill>
                  <a:srgbClr val="FFFFFF"/>
                </a:solidFill>
                <a:latin typeface="Verdana"/>
                <a:cs typeface="Verdana"/>
              </a:rPr>
              <a:t>ip:</a:t>
            </a:r>
            <a:r>
              <a:rPr dirty="0" sz="1600" spc="-22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60">
                <a:solidFill>
                  <a:srgbClr val="FFFFFF"/>
                </a:solidFill>
                <a:latin typeface="Verdana"/>
                <a:cs typeface="Verdana"/>
              </a:rPr>
              <a:t>[target</a:t>
            </a:r>
            <a:r>
              <a:rPr dirty="0" sz="1600" spc="-22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70">
                <a:solidFill>
                  <a:srgbClr val="FFFFFF"/>
                </a:solidFill>
                <a:latin typeface="Verdana"/>
                <a:cs typeface="Verdana"/>
              </a:rPr>
              <a:t>ip]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3" y="114874"/>
            <a:ext cx="8263255" cy="1574800"/>
          </a:xfrm>
          <a:prstGeom prst="rect"/>
        </p:spPr>
        <p:txBody>
          <a:bodyPr wrap="square" lIns="0" tIns="2343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45"/>
              </a:spcBef>
            </a:pPr>
            <a:r>
              <a:rPr dirty="0" spc="495"/>
              <a:t>Information</a:t>
            </a:r>
            <a:r>
              <a:rPr dirty="0" spc="315"/>
              <a:t> </a:t>
            </a:r>
            <a:r>
              <a:rPr dirty="0" spc="495"/>
              <a:t>Gathering</a:t>
            </a:r>
          </a:p>
          <a:p>
            <a:pPr marL="2994025">
              <a:lnSpc>
                <a:spcPct val="100000"/>
              </a:lnSpc>
              <a:spcBef>
                <a:spcPts val="1090"/>
              </a:spcBef>
            </a:pPr>
            <a:r>
              <a:rPr dirty="0" sz="3000" spc="185"/>
              <a:t>Websites </a:t>
            </a:r>
            <a:r>
              <a:rPr dirty="0" sz="3000" spc="180"/>
              <a:t>on </a:t>
            </a:r>
            <a:r>
              <a:rPr dirty="0" sz="3000" spc="325"/>
              <a:t>the </a:t>
            </a:r>
            <a:r>
              <a:rPr dirty="0" sz="3000" spc="270"/>
              <a:t>same</a:t>
            </a:r>
            <a:r>
              <a:rPr dirty="0" sz="3000" spc="95"/>
              <a:t> </a:t>
            </a:r>
            <a:r>
              <a:rPr dirty="0" sz="3000" spc="400"/>
              <a:t>server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495"/>
              <a:t>Information</a:t>
            </a:r>
            <a:r>
              <a:rPr dirty="0" spc="254"/>
              <a:t> </a:t>
            </a:r>
            <a:r>
              <a:rPr dirty="0" spc="495"/>
              <a:t>Gathering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7160" y="3377453"/>
            <a:ext cx="284734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30530" indent="-414020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430530" algn="l"/>
                <a:tab pos="431165" algn="l"/>
              </a:tabLst>
            </a:pPr>
            <a:r>
              <a:rPr dirty="0" sz="2000" spc="-114">
                <a:solidFill>
                  <a:srgbClr val="FFFFFF"/>
                </a:solidFill>
                <a:latin typeface="Verdana"/>
                <a:cs typeface="Verdana"/>
              </a:rPr>
              <a:t>Navigate </a:t>
            </a:r>
            <a:r>
              <a:rPr dirty="0" sz="2000" spc="-4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2000" spc="-5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75">
                <a:solidFill>
                  <a:srgbClr val="FFFFFF"/>
                </a:solidFill>
                <a:latin typeface="Verdana"/>
                <a:cs typeface="Verdana"/>
              </a:rPr>
              <a:t>knock.py.</a:t>
            </a:r>
            <a:endParaRPr sz="2000">
              <a:latin typeface="Verdana"/>
              <a:cs typeface="Verdana"/>
            </a:endParaRPr>
          </a:p>
          <a:p>
            <a:pPr marL="430530" indent="-417830">
              <a:lnSpc>
                <a:spcPct val="100000"/>
              </a:lnSpc>
              <a:buAutoNum type="arabicPeriod" startAt="2"/>
              <a:tabLst>
                <a:tab pos="430530" algn="l"/>
                <a:tab pos="431165" algn="l"/>
              </a:tabLst>
            </a:pPr>
            <a:r>
              <a:rPr dirty="0" sz="2000" spc="-190">
                <a:solidFill>
                  <a:srgbClr val="FFFFFF"/>
                </a:solidFill>
                <a:latin typeface="Verdana"/>
                <a:cs typeface="Verdana"/>
              </a:rPr>
              <a:t>Run</a:t>
            </a:r>
            <a:r>
              <a:rPr dirty="0" sz="200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5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28617" y="3377453"/>
            <a:ext cx="304228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855">
                <a:solidFill>
                  <a:srgbClr val="69A84F"/>
                </a:solidFill>
                <a:latin typeface="Verdana"/>
                <a:cs typeface="Verdana"/>
              </a:rPr>
              <a:t>&gt;</a:t>
            </a:r>
            <a:r>
              <a:rPr dirty="0" sz="2000" spc="-295">
                <a:solidFill>
                  <a:srgbClr val="69A84F"/>
                </a:solidFill>
                <a:latin typeface="Verdana"/>
                <a:cs typeface="Verdana"/>
              </a:rPr>
              <a:t> </a:t>
            </a:r>
            <a:r>
              <a:rPr dirty="0" sz="2000" spc="-85">
                <a:solidFill>
                  <a:srgbClr val="69A84F"/>
                </a:solidFill>
                <a:latin typeface="Verdana"/>
                <a:cs typeface="Verdana"/>
              </a:rPr>
              <a:t>ce</a:t>
            </a:r>
            <a:r>
              <a:rPr dirty="0" sz="2000" spc="-295">
                <a:solidFill>
                  <a:srgbClr val="69A84F"/>
                </a:solidFill>
                <a:latin typeface="Verdana"/>
                <a:cs typeface="Verdana"/>
              </a:rPr>
              <a:t> </a:t>
            </a:r>
            <a:r>
              <a:rPr dirty="0" sz="2000" spc="-130">
                <a:solidFill>
                  <a:srgbClr val="69A84F"/>
                </a:solidFill>
                <a:latin typeface="Verdana"/>
                <a:cs typeface="Verdana"/>
              </a:rPr>
              <a:t>knock/knock.py</a:t>
            </a:r>
            <a:endParaRPr sz="2000">
              <a:latin typeface="Verdana"/>
              <a:cs typeface="Verdana"/>
            </a:endParaRPr>
          </a:p>
          <a:p>
            <a:pPr marL="33020">
              <a:lnSpc>
                <a:spcPct val="100000"/>
              </a:lnSpc>
            </a:pPr>
            <a:r>
              <a:rPr dirty="0" sz="2000" spc="-855">
                <a:solidFill>
                  <a:srgbClr val="69A84F"/>
                </a:solidFill>
                <a:latin typeface="Verdana"/>
                <a:cs typeface="Verdana"/>
              </a:rPr>
              <a:t>&gt;</a:t>
            </a:r>
            <a:r>
              <a:rPr dirty="0" sz="2000" spc="-305">
                <a:solidFill>
                  <a:srgbClr val="69A84F"/>
                </a:solidFill>
                <a:latin typeface="Verdana"/>
                <a:cs typeface="Verdana"/>
              </a:rPr>
              <a:t> </a:t>
            </a:r>
            <a:r>
              <a:rPr dirty="0" sz="2000" spc="-105">
                <a:solidFill>
                  <a:srgbClr val="69A84F"/>
                </a:solidFill>
                <a:latin typeface="Verdana"/>
                <a:cs typeface="Verdana"/>
              </a:rPr>
              <a:t>python </a:t>
            </a:r>
            <a:r>
              <a:rPr dirty="0" sz="2000" spc="-145">
                <a:solidFill>
                  <a:srgbClr val="69A84F"/>
                </a:solidFill>
                <a:latin typeface="Verdana"/>
                <a:cs typeface="Verdana"/>
              </a:rPr>
              <a:t>knock.py</a:t>
            </a:r>
            <a:r>
              <a:rPr dirty="0" sz="2000" spc="-505">
                <a:solidFill>
                  <a:srgbClr val="69A84F"/>
                </a:solidFill>
                <a:latin typeface="Verdana"/>
                <a:cs typeface="Verdana"/>
              </a:rPr>
              <a:t> </a:t>
            </a:r>
            <a:r>
              <a:rPr dirty="0" sz="2000" spc="-75">
                <a:solidFill>
                  <a:srgbClr val="69A84F"/>
                </a:solidFill>
                <a:latin typeface="Verdana"/>
                <a:cs typeface="Verdana"/>
              </a:rPr>
              <a:t>[target]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8223" y="954936"/>
            <a:ext cx="8484870" cy="2447925"/>
          </a:xfrm>
          <a:prstGeom prst="rect">
            <a:avLst/>
          </a:prstGeom>
        </p:spPr>
        <p:txBody>
          <a:bodyPr wrap="square" lIns="0" tIns="277495" rIns="0" bIns="0" rtlCol="0" vert="horz">
            <a:spAutoFit/>
          </a:bodyPr>
          <a:lstStyle/>
          <a:p>
            <a:pPr algn="r" marR="346710">
              <a:lnSpc>
                <a:spcPct val="100000"/>
              </a:lnSpc>
              <a:spcBef>
                <a:spcPts val="2185"/>
              </a:spcBef>
            </a:pPr>
            <a:r>
              <a:rPr dirty="0" sz="3000" spc="155">
                <a:solidFill>
                  <a:srgbClr val="FFFFFF"/>
                </a:solidFill>
                <a:latin typeface="Times New Roman"/>
                <a:cs typeface="Times New Roman"/>
              </a:rPr>
              <a:t>Subdomains</a:t>
            </a:r>
            <a:endParaRPr sz="3000">
              <a:latin typeface="Times New Roman"/>
              <a:cs typeface="Times New Roman"/>
            </a:endParaRPr>
          </a:p>
          <a:p>
            <a:pPr marL="469900" indent="-382270">
              <a:lnSpc>
                <a:spcPct val="100000"/>
              </a:lnSpc>
              <a:spcBef>
                <a:spcPts val="139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dirty="0" sz="2000" spc="-135">
                <a:solidFill>
                  <a:srgbClr val="FFFFFF"/>
                </a:solidFill>
                <a:latin typeface="Verdana"/>
                <a:cs typeface="Verdana"/>
              </a:rPr>
              <a:t>Subdomain.target.com</a:t>
            </a:r>
            <a:endParaRPr sz="2000">
              <a:latin typeface="Verdana"/>
              <a:cs typeface="Verdana"/>
            </a:endParaRPr>
          </a:p>
          <a:p>
            <a:pPr marL="469900" indent="-382270">
              <a:lnSpc>
                <a:spcPct val="1000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dirty="0" sz="2000" spc="-305">
                <a:solidFill>
                  <a:srgbClr val="FFFFFF"/>
                </a:solidFill>
                <a:latin typeface="Verdana"/>
                <a:cs typeface="Verdana"/>
              </a:rPr>
              <a:t>Ex:</a:t>
            </a:r>
            <a:r>
              <a:rPr dirty="0" sz="200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25">
                <a:solidFill>
                  <a:srgbClr val="FFFFFF"/>
                </a:solidFill>
                <a:latin typeface="Verdana"/>
                <a:cs typeface="Verdana"/>
              </a:rPr>
              <a:t>beta.facebook.com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135">
                <a:solidFill>
                  <a:srgbClr val="FFFFFF"/>
                </a:solidFill>
                <a:latin typeface="Verdana"/>
                <a:cs typeface="Verdana"/>
              </a:rPr>
              <a:t>Knock</a:t>
            </a:r>
            <a:r>
              <a:rPr dirty="0" sz="200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85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95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40">
                <a:solidFill>
                  <a:srgbClr val="FFFFFF"/>
                </a:solidFill>
                <a:latin typeface="Verdana"/>
                <a:cs typeface="Verdana"/>
              </a:rPr>
              <a:t>used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4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20">
                <a:solidFill>
                  <a:srgbClr val="FFFFFF"/>
                </a:solidFill>
                <a:latin typeface="Verdana"/>
                <a:cs typeface="Verdana"/>
              </a:rPr>
              <a:t>find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20">
                <a:solidFill>
                  <a:srgbClr val="FFFFFF"/>
                </a:solidFill>
                <a:latin typeface="Verdana"/>
                <a:cs typeface="Verdana"/>
              </a:rPr>
              <a:t>subdomains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0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70">
                <a:solidFill>
                  <a:srgbClr val="FFFFFF"/>
                </a:solidFill>
                <a:latin typeface="Verdana"/>
                <a:cs typeface="Verdana"/>
              </a:rPr>
              <a:t>target</a:t>
            </a:r>
            <a:endParaRPr sz="2000">
              <a:latin typeface="Verdana"/>
              <a:cs typeface="Verdana"/>
            </a:endParaRPr>
          </a:p>
          <a:p>
            <a:pPr marL="111125">
              <a:lnSpc>
                <a:spcPct val="100000"/>
              </a:lnSpc>
              <a:tabLst>
                <a:tab pos="469265" algn="l"/>
                <a:tab pos="2808605" algn="l"/>
              </a:tabLst>
            </a:pPr>
            <a:r>
              <a:rPr dirty="0" sz="2000" spc="-490">
                <a:solidFill>
                  <a:srgbClr val="FFFFFF"/>
                </a:solidFill>
                <a:latin typeface="Verdana"/>
                <a:cs typeface="Verdana"/>
              </a:rPr>
              <a:t>1.	</a:t>
            </a:r>
            <a:r>
              <a:rPr dirty="0" sz="2000" spc="-145">
                <a:solidFill>
                  <a:srgbClr val="FFFFFF"/>
                </a:solidFill>
                <a:latin typeface="Verdana"/>
                <a:cs typeface="Verdana"/>
              </a:rPr>
              <a:t>Download</a:t>
            </a:r>
            <a:r>
              <a:rPr dirty="0" sz="2000" spc="-2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50">
                <a:solidFill>
                  <a:srgbClr val="FFFFFF"/>
                </a:solidFill>
                <a:latin typeface="Verdana"/>
                <a:cs typeface="Verdana"/>
              </a:rPr>
              <a:t>it	</a:t>
            </a:r>
            <a:r>
              <a:rPr dirty="0" sz="2000" spc="-855">
                <a:solidFill>
                  <a:srgbClr val="69A84F"/>
                </a:solidFill>
                <a:latin typeface="Verdana"/>
                <a:cs typeface="Verdana"/>
              </a:rPr>
              <a:t>&gt;</a:t>
            </a:r>
            <a:r>
              <a:rPr dirty="0" sz="2000" spc="-260">
                <a:solidFill>
                  <a:srgbClr val="69A84F"/>
                </a:solidFill>
                <a:latin typeface="Verdana"/>
                <a:cs typeface="Verdana"/>
              </a:rPr>
              <a:t> </a:t>
            </a:r>
            <a:r>
              <a:rPr dirty="0" sz="2000" spc="-75">
                <a:solidFill>
                  <a:srgbClr val="69A84F"/>
                </a:solidFill>
                <a:latin typeface="Verdana"/>
                <a:cs typeface="Verdana"/>
              </a:rPr>
              <a:t>git </a:t>
            </a:r>
            <a:r>
              <a:rPr dirty="0" sz="2000" spc="-105">
                <a:solidFill>
                  <a:srgbClr val="69A84F"/>
                </a:solidFill>
                <a:latin typeface="Verdana"/>
                <a:cs typeface="Verdana"/>
              </a:rPr>
              <a:t>clone</a:t>
            </a:r>
            <a:r>
              <a:rPr dirty="0" sz="2000" spc="-450">
                <a:solidFill>
                  <a:srgbClr val="69A84F"/>
                </a:solidFill>
                <a:latin typeface="Verdana"/>
                <a:cs typeface="Verdana"/>
              </a:rPr>
              <a:t> </a:t>
            </a:r>
            <a:r>
              <a:rPr dirty="0" sz="2000" spc="-135">
                <a:solidFill>
                  <a:srgbClr val="69A84F"/>
                </a:solidFill>
                <a:latin typeface="Verdana"/>
                <a:cs typeface="Verdana"/>
              </a:rPr>
              <a:t>https://github.com/guelfoweb/knock.git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495"/>
              <a:t>Information</a:t>
            </a:r>
            <a:r>
              <a:rPr dirty="0" spc="254"/>
              <a:t> </a:t>
            </a:r>
            <a:r>
              <a:rPr dirty="0" spc="495"/>
              <a:t>Gathering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223" y="954936"/>
            <a:ext cx="8039100" cy="3057525"/>
          </a:xfrm>
          <a:prstGeom prst="rect">
            <a:avLst/>
          </a:prstGeom>
        </p:spPr>
        <p:txBody>
          <a:bodyPr wrap="square" lIns="0" tIns="277495" rIns="0" bIns="0" rtlCol="0" vert="horz">
            <a:spAutoFit/>
          </a:bodyPr>
          <a:lstStyle/>
          <a:p>
            <a:pPr marL="4640580">
              <a:lnSpc>
                <a:spcPct val="100000"/>
              </a:lnSpc>
              <a:spcBef>
                <a:spcPts val="2185"/>
              </a:spcBef>
            </a:pPr>
            <a:r>
              <a:rPr dirty="0" sz="3000" spc="185">
                <a:solidFill>
                  <a:srgbClr val="FFFFFF"/>
                </a:solidFill>
                <a:latin typeface="Times New Roman"/>
                <a:cs typeface="Times New Roman"/>
              </a:rPr>
              <a:t>Files </a:t>
            </a:r>
            <a:r>
              <a:rPr dirty="0" sz="3000" spc="6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dirty="0" sz="3000" spc="1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254">
                <a:solidFill>
                  <a:srgbClr val="FFFFFF"/>
                </a:solidFill>
                <a:latin typeface="Times New Roman"/>
                <a:cs typeface="Times New Roman"/>
              </a:rPr>
              <a:t>Directories</a:t>
            </a:r>
            <a:endParaRPr sz="3000">
              <a:latin typeface="Times New Roman"/>
              <a:cs typeface="Times New Roman"/>
            </a:endParaRPr>
          </a:p>
          <a:p>
            <a:pPr marL="469900" indent="-382270">
              <a:lnSpc>
                <a:spcPct val="100000"/>
              </a:lnSpc>
              <a:spcBef>
                <a:spcPts val="139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dirty="0" sz="2000" spc="-110">
                <a:solidFill>
                  <a:srgbClr val="FFFFFF"/>
                </a:solidFill>
                <a:latin typeface="Verdana"/>
                <a:cs typeface="Verdana"/>
              </a:rPr>
              <a:t>Find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14">
                <a:solidFill>
                  <a:srgbClr val="FFFFFF"/>
                </a:solidFill>
                <a:latin typeface="Verdana"/>
                <a:cs typeface="Verdana"/>
              </a:rPr>
              <a:t>files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85">
                <a:solidFill>
                  <a:srgbClr val="FFFFFF"/>
                </a:solidFill>
                <a:latin typeface="Verdana"/>
                <a:cs typeface="Verdana"/>
              </a:rPr>
              <a:t>&amp;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95">
                <a:solidFill>
                  <a:srgbClr val="FFFFFF"/>
                </a:solidFill>
                <a:latin typeface="Verdana"/>
                <a:cs typeface="Verdana"/>
              </a:rPr>
              <a:t>directories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25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70">
                <a:solidFill>
                  <a:srgbClr val="FFFFFF"/>
                </a:solidFill>
                <a:latin typeface="Verdana"/>
                <a:cs typeface="Verdana"/>
              </a:rPr>
              <a:t>target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10">
                <a:solidFill>
                  <a:srgbClr val="FFFFFF"/>
                </a:solidFill>
                <a:latin typeface="Verdana"/>
                <a:cs typeface="Verdana"/>
              </a:rPr>
              <a:t>website</a:t>
            </a:r>
            <a:endParaRPr sz="2000">
              <a:latin typeface="Verdana"/>
              <a:cs typeface="Verdana"/>
            </a:endParaRPr>
          </a:p>
          <a:p>
            <a:pPr marL="469900" indent="-382270">
              <a:lnSpc>
                <a:spcPct val="1000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dirty="0" sz="2000" spc="-17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00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70">
                <a:solidFill>
                  <a:srgbClr val="FFFFFF"/>
                </a:solidFill>
                <a:latin typeface="Verdana"/>
                <a:cs typeface="Verdana"/>
              </a:rPr>
              <a:t>tool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95">
                <a:solidFill>
                  <a:srgbClr val="FFFFFF"/>
                </a:solidFill>
                <a:latin typeface="Verdana"/>
                <a:cs typeface="Verdana"/>
              </a:rPr>
              <a:t>called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60">
                <a:solidFill>
                  <a:srgbClr val="FFFFFF"/>
                </a:solidFill>
                <a:latin typeface="Verdana"/>
                <a:cs typeface="Verdana"/>
              </a:rPr>
              <a:t>drib.</a:t>
            </a:r>
            <a:endParaRPr sz="2000">
              <a:latin typeface="Verdana"/>
              <a:cs typeface="Verdana"/>
            </a:endParaRPr>
          </a:p>
          <a:p>
            <a:pPr marL="12700" marR="3660140" indent="509905">
              <a:lnSpc>
                <a:spcPct val="200000"/>
              </a:lnSpc>
            </a:pPr>
            <a:r>
              <a:rPr dirty="0" sz="2000" spc="-855">
                <a:solidFill>
                  <a:srgbClr val="69A84F"/>
                </a:solidFill>
                <a:latin typeface="Verdana"/>
                <a:cs typeface="Verdana"/>
              </a:rPr>
              <a:t>&gt;</a:t>
            </a:r>
            <a:r>
              <a:rPr dirty="0" sz="2000" spc="-300">
                <a:solidFill>
                  <a:srgbClr val="69A84F"/>
                </a:solidFill>
                <a:latin typeface="Verdana"/>
                <a:cs typeface="Verdana"/>
              </a:rPr>
              <a:t> </a:t>
            </a:r>
            <a:r>
              <a:rPr dirty="0" sz="2000" spc="-95">
                <a:solidFill>
                  <a:srgbClr val="69A84F"/>
                </a:solidFill>
                <a:latin typeface="Verdana"/>
                <a:cs typeface="Verdana"/>
              </a:rPr>
              <a:t>dirb</a:t>
            </a:r>
            <a:r>
              <a:rPr dirty="0" sz="2000" spc="-295">
                <a:solidFill>
                  <a:srgbClr val="69A84F"/>
                </a:solidFill>
                <a:latin typeface="Verdana"/>
                <a:cs typeface="Verdana"/>
              </a:rPr>
              <a:t> </a:t>
            </a:r>
            <a:r>
              <a:rPr dirty="0" sz="2000" spc="-75">
                <a:solidFill>
                  <a:srgbClr val="69A84F"/>
                </a:solidFill>
                <a:latin typeface="Verdana"/>
                <a:cs typeface="Verdana"/>
              </a:rPr>
              <a:t>[target]</a:t>
            </a:r>
            <a:r>
              <a:rPr dirty="0" sz="2000" spc="-295">
                <a:solidFill>
                  <a:srgbClr val="69A84F"/>
                </a:solidFill>
                <a:latin typeface="Verdana"/>
                <a:cs typeface="Verdana"/>
              </a:rPr>
              <a:t> </a:t>
            </a:r>
            <a:r>
              <a:rPr dirty="0" sz="2000" spc="-105">
                <a:solidFill>
                  <a:srgbClr val="69A84F"/>
                </a:solidFill>
                <a:latin typeface="Verdana"/>
                <a:cs typeface="Verdana"/>
              </a:rPr>
              <a:t>[wordlist]</a:t>
            </a:r>
            <a:r>
              <a:rPr dirty="0" sz="2000" spc="-300">
                <a:solidFill>
                  <a:srgbClr val="69A84F"/>
                </a:solidFill>
                <a:latin typeface="Verdana"/>
                <a:cs typeface="Verdana"/>
              </a:rPr>
              <a:t> </a:t>
            </a:r>
            <a:r>
              <a:rPr dirty="0" sz="2000" spc="-90">
                <a:solidFill>
                  <a:srgbClr val="69A84F"/>
                </a:solidFill>
                <a:latin typeface="Verdana"/>
                <a:cs typeface="Verdana"/>
              </a:rPr>
              <a:t>[options]  </a:t>
            </a:r>
            <a:r>
              <a:rPr dirty="0" sz="2000" spc="-85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dirty="0" sz="200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25">
                <a:solidFill>
                  <a:srgbClr val="FFFFFF"/>
                </a:solidFill>
                <a:latin typeface="Verdana"/>
                <a:cs typeface="Verdana"/>
              </a:rPr>
              <a:t>more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14">
                <a:solidFill>
                  <a:srgbClr val="FFFFFF"/>
                </a:solidFill>
                <a:latin typeface="Verdana"/>
                <a:cs typeface="Verdana"/>
              </a:rPr>
              <a:t>info</a:t>
            </a:r>
            <a:r>
              <a:rPr dirty="0" sz="200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45">
                <a:solidFill>
                  <a:srgbClr val="FFFFFF"/>
                </a:solidFill>
                <a:latin typeface="Verdana"/>
                <a:cs typeface="Verdana"/>
              </a:rPr>
              <a:t>run</a:t>
            </a:r>
            <a:endParaRPr sz="2000">
              <a:latin typeface="Verdana"/>
              <a:cs typeface="Verdana"/>
            </a:endParaRPr>
          </a:p>
          <a:p>
            <a:pPr marL="469265">
              <a:lnSpc>
                <a:spcPct val="100000"/>
              </a:lnSpc>
            </a:pPr>
            <a:r>
              <a:rPr dirty="0" sz="2000" spc="-855">
                <a:solidFill>
                  <a:srgbClr val="69A84F"/>
                </a:solidFill>
                <a:latin typeface="Verdana"/>
                <a:cs typeface="Verdana"/>
              </a:rPr>
              <a:t>&gt;</a:t>
            </a:r>
            <a:r>
              <a:rPr dirty="0" sz="2000" spc="-295">
                <a:solidFill>
                  <a:srgbClr val="69A84F"/>
                </a:solidFill>
                <a:latin typeface="Verdana"/>
                <a:cs typeface="Verdana"/>
              </a:rPr>
              <a:t> </a:t>
            </a:r>
            <a:r>
              <a:rPr dirty="0" sz="2000" spc="-130">
                <a:solidFill>
                  <a:srgbClr val="69A84F"/>
                </a:solidFill>
                <a:latin typeface="Verdana"/>
                <a:cs typeface="Verdana"/>
              </a:rPr>
              <a:t>man</a:t>
            </a:r>
            <a:r>
              <a:rPr dirty="0" sz="2000" spc="-290">
                <a:solidFill>
                  <a:srgbClr val="69A84F"/>
                </a:solidFill>
                <a:latin typeface="Verdana"/>
                <a:cs typeface="Verdana"/>
              </a:rPr>
              <a:t> </a:t>
            </a:r>
            <a:r>
              <a:rPr dirty="0" sz="2000" spc="-95">
                <a:solidFill>
                  <a:srgbClr val="69A84F"/>
                </a:solidFill>
                <a:latin typeface="Verdana"/>
                <a:cs typeface="Verdana"/>
              </a:rPr>
              <a:t>dirb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789420">
              <a:lnSpc>
                <a:spcPct val="100000"/>
              </a:lnSpc>
              <a:spcBef>
                <a:spcPts val="100"/>
              </a:spcBef>
            </a:pPr>
            <a:r>
              <a:rPr dirty="0" spc="325"/>
              <a:t>Maltego</a:t>
            </a:r>
          </a:p>
          <a:p>
            <a:pPr marL="12700" marR="808355">
              <a:lnSpc>
                <a:spcPct val="100000"/>
              </a:lnSpc>
              <a:spcBef>
                <a:spcPts val="2455"/>
              </a:spcBef>
            </a:pPr>
            <a:r>
              <a:rPr dirty="0" sz="2000" spc="-100">
                <a:latin typeface="Verdana"/>
                <a:cs typeface="Verdana"/>
              </a:rPr>
              <a:t>Maltego</a:t>
            </a:r>
            <a:r>
              <a:rPr dirty="0" sz="2000" spc="-290">
                <a:latin typeface="Verdana"/>
                <a:cs typeface="Verdana"/>
              </a:rPr>
              <a:t> </a:t>
            </a:r>
            <a:r>
              <a:rPr dirty="0" sz="2000" spc="-110">
                <a:latin typeface="Verdana"/>
                <a:cs typeface="Verdana"/>
              </a:rPr>
              <a:t>is</a:t>
            </a:r>
            <a:r>
              <a:rPr dirty="0" sz="2000" spc="-290">
                <a:latin typeface="Verdana"/>
                <a:cs typeface="Verdana"/>
              </a:rPr>
              <a:t> </a:t>
            </a:r>
            <a:r>
              <a:rPr dirty="0" sz="2000" spc="-105">
                <a:latin typeface="Verdana"/>
                <a:cs typeface="Verdana"/>
              </a:rPr>
              <a:t>an</a:t>
            </a:r>
            <a:r>
              <a:rPr dirty="0" sz="2000" spc="-285">
                <a:latin typeface="Verdana"/>
                <a:cs typeface="Verdana"/>
              </a:rPr>
              <a:t> </a:t>
            </a:r>
            <a:r>
              <a:rPr dirty="0" sz="2000" spc="-105">
                <a:latin typeface="Verdana"/>
                <a:cs typeface="Verdana"/>
              </a:rPr>
              <a:t>information</a:t>
            </a:r>
            <a:r>
              <a:rPr dirty="0" sz="2000" spc="-290">
                <a:latin typeface="Verdana"/>
                <a:cs typeface="Verdana"/>
              </a:rPr>
              <a:t> </a:t>
            </a:r>
            <a:r>
              <a:rPr dirty="0" sz="2000" spc="-105">
                <a:latin typeface="Verdana"/>
                <a:cs typeface="Verdana"/>
              </a:rPr>
              <a:t>gathering</a:t>
            </a:r>
            <a:r>
              <a:rPr dirty="0" sz="2000" spc="-285">
                <a:latin typeface="Verdana"/>
                <a:cs typeface="Verdana"/>
              </a:rPr>
              <a:t> </a:t>
            </a:r>
            <a:r>
              <a:rPr dirty="0" sz="2000" spc="-70">
                <a:latin typeface="Verdana"/>
                <a:cs typeface="Verdana"/>
              </a:rPr>
              <a:t>tool</a:t>
            </a:r>
            <a:r>
              <a:rPr dirty="0" sz="2000" spc="-290">
                <a:latin typeface="Verdana"/>
                <a:cs typeface="Verdana"/>
              </a:rPr>
              <a:t> </a:t>
            </a:r>
            <a:r>
              <a:rPr dirty="0" sz="2000" spc="-50">
                <a:latin typeface="Verdana"/>
                <a:cs typeface="Verdana"/>
              </a:rPr>
              <a:t>that</a:t>
            </a:r>
            <a:r>
              <a:rPr dirty="0" sz="2000" spc="-285">
                <a:latin typeface="Verdana"/>
                <a:cs typeface="Verdana"/>
              </a:rPr>
              <a:t> </a:t>
            </a:r>
            <a:r>
              <a:rPr dirty="0" sz="2000" spc="-85">
                <a:latin typeface="Verdana"/>
                <a:cs typeface="Verdana"/>
              </a:rPr>
              <a:t>can</a:t>
            </a:r>
            <a:r>
              <a:rPr dirty="0" sz="2000" spc="-290">
                <a:latin typeface="Verdana"/>
                <a:cs typeface="Verdana"/>
              </a:rPr>
              <a:t> </a:t>
            </a:r>
            <a:r>
              <a:rPr dirty="0" sz="2000" spc="-95">
                <a:latin typeface="Verdana"/>
                <a:cs typeface="Verdana"/>
              </a:rPr>
              <a:t>be</a:t>
            </a:r>
            <a:r>
              <a:rPr dirty="0" sz="2000" spc="-285">
                <a:latin typeface="Verdana"/>
                <a:cs typeface="Verdana"/>
              </a:rPr>
              <a:t> </a:t>
            </a:r>
            <a:r>
              <a:rPr dirty="0" sz="2000" spc="-140">
                <a:latin typeface="Verdana"/>
                <a:cs typeface="Verdana"/>
              </a:rPr>
              <a:t>used</a:t>
            </a:r>
            <a:r>
              <a:rPr dirty="0" sz="2000" spc="-290">
                <a:latin typeface="Verdana"/>
                <a:cs typeface="Verdana"/>
              </a:rPr>
              <a:t> </a:t>
            </a:r>
            <a:r>
              <a:rPr dirty="0" sz="2000" spc="-40">
                <a:latin typeface="Verdana"/>
                <a:cs typeface="Verdana"/>
              </a:rPr>
              <a:t>to</a:t>
            </a:r>
            <a:r>
              <a:rPr dirty="0" sz="2000" spc="-290">
                <a:latin typeface="Verdana"/>
                <a:cs typeface="Verdana"/>
              </a:rPr>
              <a:t> </a:t>
            </a:r>
            <a:r>
              <a:rPr dirty="0" sz="2000" spc="-75">
                <a:latin typeface="Verdana"/>
                <a:cs typeface="Verdana"/>
              </a:rPr>
              <a:t>collect  </a:t>
            </a:r>
            <a:r>
              <a:rPr dirty="0" sz="2000" spc="-105">
                <a:latin typeface="Verdana"/>
                <a:cs typeface="Verdana"/>
              </a:rPr>
              <a:t>information </a:t>
            </a:r>
            <a:r>
              <a:rPr dirty="0" sz="2000" spc="-80">
                <a:latin typeface="Verdana"/>
                <a:cs typeface="Verdana"/>
              </a:rPr>
              <a:t>about</a:t>
            </a:r>
            <a:r>
              <a:rPr dirty="0" sz="2000" spc="-480">
                <a:latin typeface="Verdana"/>
                <a:cs typeface="Verdana"/>
              </a:rPr>
              <a:t> </a:t>
            </a:r>
            <a:r>
              <a:rPr dirty="0" sz="2000" spc="-245">
                <a:latin typeface="Verdana"/>
                <a:cs typeface="Verdana"/>
              </a:rPr>
              <a:t>ANYTHING.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/>
          </a:p>
          <a:p>
            <a:pPr marL="12700">
              <a:lnSpc>
                <a:spcPct val="100000"/>
              </a:lnSpc>
            </a:pPr>
            <a:r>
              <a:rPr dirty="0" sz="2000" spc="-114">
                <a:latin typeface="Verdana"/>
                <a:cs typeface="Verdana"/>
              </a:rPr>
              <a:t>To</a:t>
            </a:r>
            <a:r>
              <a:rPr dirty="0" sz="2000" spc="-295">
                <a:latin typeface="Verdana"/>
                <a:cs typeface="Verdana"/>
              </a:rPr>
              <a:t> </a:t>
            </a:r>
            <a:r>
              <a:rPr dirty="0" sz="2000" spc="-145">
                <a:latin typeface="Verdana"/>
                <a:cs typeface="Verdana"/>
              </a:rPr>
              <a:t>run</a:t>
            </a:r>
            <a:r>
              <a:rPr dirty="0" sz="2000" spc="-290">
                <a:latin typeface="Verdana"/>
                <a:cs typeface="Verdana"/>
              </a:rPr>
              <a:t> </a:t>
            </a:r>
            <a:r>
              <a:rPr dirty="0" sz="2000" spc="-100">
                <a:latin typeface="Verdana"/>
                <a:cs typeface="Verdana"/>
              </a:rPr>
              <a:t>maltego</a:t>
            </a:r>
            <a:r>
              <a:rPr dirty="0" sz="2000" spc="-290">
                <a:latin typeface="Verdana"/>
                <a:cs typeface="Verdana"/>
              </a:rPr>
              <a:t> </a:t>
            </a:r>
            <a:r>
              <a:rPr dirty="0" sz="2000" spc="-85">
                <a:latin typeface="Verdana"/>
                <a:cs typeface="Verdana"/>
              </a:rPr>
              <a:t>type</a:t>
            </a:r>
            <a:r>
              <a:rPr dirty="0" sz="2000" spc="-290">
                <a:latin typeface="Verdana"/>
                <a:cs typeface="Verdana"/>
              </a:rPr>
              <a:t> </a:t>
            </a:r>
            <a:r>
              <a:rPr dirty="0" sz="2000" spc="-95">
                <a:latin typeface="Verdana"/>
                <a:cs typeface="Verdana"/>
              </a:rPr>
              <a:t>the</a:t>
            </a:r>
            <a:r>
              <a:rPr dirty="0" sz="2000" spc="-290">
                <a:latin typeface="Verdana"/>
                <a:cs typeface="Verdana"/>
              </a:rPr>
              <a:t> </a:t>
            </a:r>
            <a:r>
              <a:rPr dirty="0" sz="2000" spc="-125">
                <a:latin typeface="Verdana"/>
                <a:cs typeface="Verdana"/>
              </a:rPr>
              <a:t>following</a:t>
            </a:r>
            <a:r>
              <a:rPr dirty="0" sz="2000" spc="-290">
                <a:latin typeface="Verdana"/>
                <a:cs typeface="Verdana"/>
              </a:rPr>
              <a:t> </a:t>
            </a:r>
            <a:r>
              <a:rPr dirty="0" sz="2000" spc="-125">
                <a:latin typeface="Verdana"/>
                <a:cs typeface="Verdana"/>
              </a:rPr>
              <a:t>in</a:t>
            </a:r>
            <a:r>
              <a:rPr dirty="0" sz="2000" spc="-290">
                <a:latin typeface="Verdana"/>
                <a:cs typeface="Verdana"/>
              </a:rPr>
              <a:t> </a:t>
            </a:r>
            <a:r>
              <a:rPr dirty="0" sz="2000" spc="-100">
                <a:latin typeface="Verdana"/>
                <a:cs typeface="Verdana"/>
              </a:rPr>
              <a:t>terminal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/>
          </a:p>
          <a:p>
            <a:pPr marL="118745">
              <a:lnSpc>
                <a:spcPct val="100000"/>
              </a:lnSpc>
            </a:pPr>
            <a:r>
              <a:rPr dirty="0" sz="2000" spc="-855">
                <a:solidFill>
                  <a:srgbClr val="69A84F"/>
                </a:solidFill>
                <a:latin typeface="Verdana"/>
                <a:cs typeface="Verdana"/>
              </a:rPr>
              <a:t>&gt;</a:t>
            </a:r>
            <a:r>
              <a:rPr dirty="0" sz="2000" spc="125">
                <a:solidFill>
                  <a:srgbClr val="69A84F"/>
                </a:solidFill>
                <a:latin typeface="Verdana"/>
                <a:cs typeface="Verdana"/>
              </a:rPr>
              <a:t> </a:t>
            </a:r>
            <a:r>
              <a:rPr dirty="0" sz="2000" spc="-95">
                <a:solidFill>
                  <a:srgbClr val="69A84F"/>
                </a:solidFill>
                <a:latin typeface="Verdana"/>
                <a:cs typeface="Verdana"/>
              </a:rPr>
              <a:t>maltegoce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2623" y="515306"/>
            <a:ext cx="683387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495"/>
              <a:t>Information</a:t>
            </a:r>
            <a:r>
              <a:rPr dirty="0" spc="254"/>
              <a:t> </a:t>
            </a:r>
            <a:r>
              <a:rPr dirty="0" spc="495"/>
              <a:t>Gathering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D85C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2019-02-24T17:43:08Z</dcterms:created>
  <dcterms:modified xsi:type="dcterms:W3CDTF">2019-02-24T17:43:08Z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2019-02-24T00:00:00Z</vt:filetime>
  </property>
</Properties>
</file>