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2CAC8-0CBF-4833-9123-6E333C3F7446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6707-BC44-4F7A-A04B-CBDBD06C40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96971" y="976183"/>
            <a:ext cx="175005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algn="ctr">
              <a:lnSpc>
                <a:spcPts val="143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3946-88D7-4EF9-894C-EBE4667C7AE0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algn="ctr">
              <a:lnSpc>
                <a:spcPts val="143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4913-CD66-445E-9971-BB9C45CA9711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algn="ctr">
              <a:lnSpc>
                <a:spcPts val="143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4F1B-4EB3-4DEB-9317-348FACA52073}" type="datetime1">
              <a:rPr lang="en-US" smtClean="0"/>
              <a:t>2/5/2019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algn="ctr">
              <a:lnSpc>
                <a:spcPts val="143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B844-4256-4D0D-A23E-FEC42C5F1F4A}" type="datetime1">
              <a:rPr lang="en-US" smtClean="0"/>
              <a:t>2/5/2019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algn="ctr">
              <a:lnSpc>
                <a:spcPts val="143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D58D-B108-4637-A968-5DEDA1C3859E}" type="datetime1">
              <a:rPr lang="en-US" smtClean="0"/>
              <a:t>2/5/2019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198" y="331405"/>
            <a:ext cx="8079602" cy="998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3546" y="1309748"/>
            <a:ext cx="8018145" cy="415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81913" y="6339051"/>
            <a:ext cx="2379345" cy="39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algn="ctr">
              <a:lnSpc>
                <a:spcPts val="1430"/>
              </a:lnSpc>
              <a:spcBef>
                <a:spcPts val="10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8CE6-94BB-4EFF-B29F-753AB316282A}" type="datetime1">
              <a:rPr lang="en-US" smtClean="0"/>
              <a:t>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9265" y="6429538"/>
            <a:ext cx="21717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  <a:spcBef>
                  <a:spcPts val="100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news://msnews.microsoft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soft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rs.internic.net/cgi-bin/who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box.com/swynk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ic.net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UNIT:I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971" y="2519675"/>
            <a:ext cx="3359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375" dirty="0">
                <a:solidFill>
                  <a:srgbClr val="898989"/>
                </a:solidFill>
                <a:latin typeface="Arial"/>
                <a:cs typeface="Arial"/>
              </a:rPr>
              <a:t>INTRODUCTION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10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88" y="538923"/>
            <a:ext cx="7310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/>
              <a:t>3.2 </a:t>
            </a:r>
            <a:r>
              <a:rPr sz="3600" spc="-390" dirty="0"/>
              <a:t>UNDERSTANDING </a:t>
            </a:r>
            <a:r>
              <a:rPr sz="3600" spc="-140" dirty="0"/>
              <a:t>WWW</a:t>
            </a:r>
            <a:r>
              <a:rPr sz="3600" spc="-685" dirty="0"/>
              <a:t> </a:t>
            </a:r>
            <a:r>
              <a:rPr sz="3600" spc="-540" dirty="0"/>
              <a:t>SERVICES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0223" y="1538347"/>
            <a:ext cx="8070215" cy="36588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u="heavy" spc="-2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WHAT </a:t>
            </a:r>
            <a:r>
              <a:rPr sz="2800" b="1" u="heavy" spc="-2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IS </a:t>
            </a:r>
            <a:r>
              <a:rPr sz="2800" b="1" u="heavy" spc="-3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WORLD </a:t>
            </a:r>
            <a:r>
              <a:rPr sz="2800" b="1" u="heavy" spc="-22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WIDE </a:t>
            </a:r>
            <a:r>
              <a:rPr sz="2800" b="1" u="heavy" spc="-2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WEB(WWW </a:t>
            </a:r>
            <a:r>
              <a:rPr sz="2800" b="1" u="heavy" spc="-1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or</a:t>
            </a:r>
            <a:r>
              <a:rPr sz="2800" b="1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2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WEB)</a:t>
            </a:r>
            <a:endParaRPr sz="2800">
              <a:latin typeface="Arial"/>
              <a:cs typeface="Arial"/>
            </a:endParaRPr>
          </a:p>
          <a:p>
            <a:pPr marL="1155700" marR="5080" indent="-190500" algn="just">
              <a:lnSpc>
                <a:spcPts val="3340"/>
              </a:lnSpc>
              <a:spcBef>
                <a:spcPts val="700"/>
              </a:spcBef>
              <a:buSzPct val="71428"/>
              <a:buFont typeface="Arial"/>
              <a:buChar char="•"/>
              <a:tabLst>
                <a:tab pos="127254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55" dirty="0">
                <a:latin typeface="Arial"/>
                <a:cs typeface="Arial"/>
              </a:rPr>
              <a:t>World </a:t>
            </a:r>
            <a:r>
              <a:rPr sz="2800" spc="-100" dirty="0">
                <a:latin typeface="Arial"/>
                <a:cs typeface="Arial"/>
              </a:rPr>
              <a:t>Wide </a:t>
            </a:r>
            <a:r>
              <a:rPr sz="2800" spc="-140" dirty="0">
                <a:latin typeface="Arial"/>
                <a:cs typeface="Arial"/>
              </a:rPr>
              <a:t>Web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45" dirty="0">
                <a:latin typeface="Arial"/>
                <a:cs typeface="Arial"/>
              </a:rPr>
              <a:t>system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interlinked  </a:t>
            </a:r>
            <a:r>
              <a:rPr sz="2800" spc="-60" dirty="0">
                <a:latin typeface="Arial"/>
                <a:cs typeface="Arial"/>
              </a:rPr>
              <a:t>hypertext </a:t>
            </a:r>
            <a:r>
              <a:rPr sz="2800" spc="-114" dirty="0">
                <a:latin typeface="Arial"/>
                <a:cs typeface="Arial"/>
              </a:rPr>
              <a:t>documents </a:t>
            </a:r>
            <a:r>
              <a:rPr sz="2800" spc="-90" dirty="0">
                <a:latin typeface="Arial"/>
                <a:cs typeface="Arial"/>
              </a:rPr>
              <a:t>contained on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  <a:p>
            <a:pPr marL="1155065">
              <a:lnSpc>
                <a:spcPts val="3265"/>
              </a:lnSpc>
            </a:pPr>
            <a:r>
              <a:rPr sz="2800" spc="-7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155700" marR="5080" indent="-175895" algn="just">
              <a:lnSpc>
                <a:spcPct val="100099"/>
              </a:lnSpc>
              <a:spcBef>
                <a:spcPts val="575"/>
              </a:spcBef>
              <a:buChar char="•"/>
              <a:tabLst>
                <a:tab pos="1249680" algn="l"/>
              </a:tabLst>
            </a:pPr>
            <a:r>
              <a:rPr sz="2800" spc="-20" dirty="0">
                <a:latin typeface="Arial"/>
                <a:cs typeface="Arial"/>
              </a:rPr>
              <a:t>With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95" dirty="0">
                <a:latin typeface="Arial"/>
                <a:cs typeface="Arial"/>
              </a:rPr>
              <a:t>web </a:t>
            </a:r>
            <a:r>
              <a:rPr sz="2800" spc="-90" dirty="0">
                <a:latin typeface="Arial"/>
                <a:cs typeface="Arial"/>
              </a:rPr>
              <a:t>browser, </a:t>
            </a:r>
            <a:r>
              <a:rPr sz="2800" spc="-114" dirty="0">
                <a:latin typeface="Arial"/>
                <a:cs typeface="Arial"/>
              </a:rPr>
              <a:t>one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80" dirty="0">
                <a:latin typeface="Arial"/>
                <a:cs typeface="Arial"/>
              </a:rPr>
              <a:t>view </a:t>
            </a:r>
            <a:r>
              <a:rPr sz="2800" spc="-95" dirty="0">
                <a:latin typeface="Arial"/>
                <a:cs typeface="Arial"/>
              </a:rPr>
              <a:t>web </a:t>
            </a:r>
            <a:r>
              <a:rPr sz="2800" spc="-210" dirty="0">
                <a:latin typeface="Arial"/>
                <a:cs typeface="Arial"/>
              </a:rPr>
              <a:t>pages 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55" dirty="0">
                <a:latin typeface="Arial"/>
                <a:cs typeface="Arial"/>
              </a:rPr>
              <a:t>may </a:t>
            </a:r>
            <a:r>
              <a:rPr sz="2800" spc="-80" dirty="0">
                <a:latin typeface="Arial"/>
                <a:cs typeface="Arial"/>
              </a:rPr>
              <a:t>contain </a:t>
            </a:r>
            <a:r>
              <a:rPr sz="2800" spc="-20" dirty="0">
                <a:latin typeface="Arial"/>
                <a:cs typeface="Arial"/>
              </a:rPr>
              <a:t>text </a:t>
            </a:r>
            <a:r>
              <a:rPr sz="2800" spc="-160" dirty="0">
                <a:latin typeface="Arial"/>
                <a:cs typeface="Arial"/>
              </a:rPr>
              <a:t>,images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130" dirty="0">
                <a:latin typeface="Arial"/>
                <a:cs typeface="Arial"/>
              </a:rPr>
              <a:t>videos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130" dirty="0">
                <a:latin typeface="Arial"/>
                <a:cs typeface="Arial"/>
              </a:rPr>
              <a:t>and  </a:t>
            </a:r>
            <a:r>
              <a:rPr sz="2800" spc="-30" dirty="0">
                <a:latin typeface="Arial"/>
                <a:cs typeface="Arial"/>
              </a:rPr>
              <a:t>other </a:t>
            </a:r>
            <a:r>
              <a:rPr sz="2800" spc="-60" dirty="0">
                <a:latin typeface="Arial"/>
                <a:cs typeface="Arial"/>
              </a:rPr>
              <a:t>multimedia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14" dirty="0">
                <a:latin typeface="Arial"/>
                <a:cs typeface="Arial"/>
              </a:rPr>
              <a:t>navigate </a:t>
            </a:r>
            <a:r>
              <a:rPr sz="2800" spc="-80" dirty="0">
                <a:latin typeface="Arial"/>
                <a:cs typeface="Arial"/>
              </a:rPr>
              <a:t>between </a:t>
            </a:r>
            <a:r>
              <a:rPr sz="2800" spc="-60" dirty="0">
                <a:latin typeface="Arial"/>
                <a:cs typeface="Arial"/>
              </a:rPr>
              <a:t>them  </a:t>
            </a:r>
            <a:r>
              <a:rPr sz="2800" spc="-145" dirty="0">
                <a:latin typeface="Arial"/>
                <a:cs typeface="Arial"/>
              </a:rPr>
              <a:t>using </a:t>
            </a:r>
            <a:r>
              <a:rPr sz="2800" spc="-95" dirty="0">
                <a:latin typeface="Arial"/>
                <a:cs typeface="Arial"/>
              </a:rPr>
              <a:t>hyperlinks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11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288" y="538923"/>
            <a:ext cx="7310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/>
              <a:t>3.2 </a:t>
            </a:r>
            <a:r>
              <a:rPr sz="3600" spc="-390" dirty="0"/>
              <a:t>UNDERSTANDING </a:t>
            </a:r>
            <a:r>
              <a:rPr sz="3600" spc="-140" dirty="0"/>
              <a:t>WWW</a:t>
            </a:r>
            <a:r>
              <a:rPr sz="3600" spc="-685" dirty="0"/>
              <a:t> </a:t>
            </a:r>
            <a:r>
              <a:rPr sz="3600" spc="-540" dirty="0"/>
              <a:t>SERVICES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90313" y="1613404"/>
            <a:ext cx="7113905" cy="348678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95580" marR="7620" indent="-182880" algn="just">
              <a:lnSpc>
                <a:spcPts val="2850"/>
              </a:lnSpc>
              <a:spcBef>
                <a:spcPts val="219"/>
              </a:spcBef>
              <a:buChar char="•"/>
              <a:tabLst>
                <a:tab pos="196215" algn="l"/>
              </a:tabLst>
            </a:pPr>
            <a:r>
              <a:rPr sz="2400" spc="-120" dirty="0">
                <a:latin typeface="Arial"/>
                <a:cs typeface="Arial"/>
              </a:rPr>
              <a:t>Web </a:t>
            </a:r>
            <a:r>
              <a:rPr sz="2400" spc="-140" dirty="0">
                <a:latin typeface="Arial"/>
                <a:cs typeface="Arial"/>
              </a:rPr>
              <a:t>services </a:t>
            </a:r>
            <a:r>
              <a:rPr sz="2400" spc="-80" dirty="0">
                <a:latin typeface="Arial"/>
                <a:cs typeface="Arial"/>
              </a:rPr>
              <a:t>include </a:t>
            </a:r>
            <a:r>
              <a:rPr sz="2400" spc="-20" dirty="0">
                <a:latin typeface="Arial"/>
                <a:cs typeface="Arial"/>
              </a:rPr>
              <a:t>different </a:t>
            </a:r>
            <a:r>
              <a:rPr sz="2400" spc="-120" dirty="0">
                <a:latin typeface="Arial"/>
                <a:cs typeface="Arial"/>
              </a:rPr>
              <a:t>aspect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what </a:t>
            </a:r>
            <a:r>
              <a:rPr sz="2400" spc="-160" dirty="0">
                <a:latin typeface="Arial"/>
                <a:cs typeface="Arial"/>
              </a:rPr>
              <a:t>makes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up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web </a:t>
            </a:r>
            <a:r>
              <a:rPr sz="2400" spc="-155" dirty="0">
                <a:latin typeface="Arial"/>
                <a:cs typeface="Arial"/>
              </a:rPr>
              <a:t>page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user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sees</a:t>
            </a:r>
            <a:endParaRPr sz="2400">
              <a:latin typeface="Arial"/>
              <a:cs typeface="Arial"/>
            </a:endParaRPr>
          </a:p>
          <a:p>
            <a:pPr marL="195580" marR="6350" indent="-182880" algn="just">
              <a:lnSpc>
                <a:spcPct val="99700"/>
              </a:lnSpc>
              <a:spcBef>
                <a:spcPts val="365"/>
              </a:spcBef>
              <a:buChar char="•"/>
              <a:tabLst>
                <a:tab pos="196215" algn="l"/>
              </a:tabLst>
            </a:pPr>
            <a:r>
              <a:rPr sz="2400" spc="-185" dirty="0">
                <a:latin typeface="Arial"/>
                <a:cs typeface="Arial"/>
              </a:rPr>
              <a:t>HTTP(Hyper </a:t>
            </a:r>
            <a:r>
              <a:rPr sz="2400" spc="-120" dirty="0">
                <a:latin typeface="Arial"/>
                <a:cs typeface="Arial"/>
              </a:rPr>
              <a:t>Text </a:t>
            </a:r>
            <a:r>
              <a:rPr sz="2400" spc="-110" dirty="0">
                <a:latin typeface="Arial"/>
                <a:cs typeface="Arial"/>
              </a:rPr>
              <a:t>Transfer </a:t>
            </a:r>
            <a:r>
              <a:rPr sz="2400" spc="-75" dirty="0">
                <a:latin typeface="Arial"/>
                <a:cs typeface="Arial"/>
              </a:rPr>
              <a:t>Protocol ) </a:t>
            </a:r>
            <a:r>
              <a:rPr sz="2400" spc="-90" dirty="0">
                <a:latin typeface="Arial"/>
                <a:cs typeface="Arial"/>
              </a:rPr>
              <a:t>works</a:t>
            </a:r>
            <a:r>
              <a:rPr sz="2400" spc="484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with  </a:t>
            </a:r>
            <a:r>
              <a:rPr sz="2400" spc="-75" dirty="0">
                <a:latin typeface="Arial"/>
                <a:cs typeface="Arial"/>
              </a:rPr>
              <a:t>browser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55" dirty="0">
                <a:latin typeface="Arial"/>
                <a:cs typeface="Arial"/>
              </a:rPr>
              <a:t>transfer </a:t>
            </a:r>
            <a:r>
              <a:rPr sz="2400" spc="-30" dirty="0">
                <a:latin typeface="Arial"/>
                <a:cs typeface="Arial"/>
              </a:rPr>
              <a:t>,format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05" dirty="0">
                <a:latin typeface="Arial"/>
                <a:cs typeface="Arial"/>
              </a:rPr>
              <a:t>display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information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60" dirty="0">
                <a:latin typeface="Arial"/>
                <a:cs typeface="Arial"/>
              </a:rPr>
              <a:t>makes </a:t>
            </a:r>
            <a:r>
              <a:rPr sz="2400" spc="-80" dirty="0">
                <a:latin typeface="Arial"/>
                <a:cs typeface="Arial"/>
              </a:rPr>
              <a:t>up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page</a:t>
            </a:r>
            <a:endParaRPr sz="2400">
              <a:latin typeface="Arial"/>
              <a:cs typeface="Arial"/>
            </a:endParaRPr>
          </a:p>
          <a:p>
            <a:pPr marL="195580" marR="5080" indent="-182880" algn="just">
              <a:lnSpc>
                <a:spcPct val="100499"/>
              </a:lnSpc>
              <a:spcBef>
                <a:spcPts val="439"/>
              </a:spcBef>
              <a:buChar char="•"/>
              <a:tabLst>
                <a:tab pos="196215" algn="l"/>
              </a:tabLst>
            </a:pPr>
            <a:r>
              <a:rPr sz="2400" spc="-120" dirty="0">
                <a:latin typeface="Arial"/>
                <a:cs typeface="Arial"/>
              </a:rPr>
              <a:t>Web </a:t>
            </a:r>
            <a:r>
              <a:rPr sz="2400" spc="-125" dirty="0">
                <a:latin typeface="Arial"/>
                <a:cs typeface="Arial"/>
              </a:rPr>
              <a:t>servers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80" dirty="0">
                <a:latin typeface="Arial"/>
                <a:cs typeface="Arial"/>
              </a:rPr>
              <a:t>accessed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120" dirty="0">
                <a:latin typeface="Arial"/>
                <a:cs typeface="Arial"/>
              </a:rPr>
              <a:t>Web </a:t>
            </a:r>
            <a:r>
              <a:rPr sz="2400" spc="-100" dirty="0">
                <a:latin typeface="Arial"/>
                <a:cs typeface="Arial"/>
              </a:rPr>
              <a:t>browsers </a:t>
            </a:r>
            <a:r>
              <a:rPr sz="2400" spc="-60" dirty="0">
                <a:latin typeface="Arial"/>
                <a:cs typeface="Arial"/>
              </a:rPr>
              <a:t>like  </a:t>
            </a:r>
            <a:r>
              <a:rPr sz="2400" spc="-135" dirty="0">
                <a:latin typeface="Arial"/>
                <a:cs typeface="Arial"/>
              </a:rPr>
              <a:t>Netscape </a:t>
            </a:r>
            <a:r>
              <a:rPr sz="2400" spc="-90" dirty="0">
                <a:latin typeface="Arial"/>
                <a:cs typeface="Arial"/>
              </a:rPr>
              <a:t>Navigator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35" dirty="0">
                <a:latin typeface="Arial"/>
                <a:cs typeface="Arial"/>
              </a:rPr>
              <a:t>Microsoft </a:t>
            </a:r>
            <a:r>
              <a:rPr sz="2400" spc="-20" dirty="0">
                <a:latin typeface="Arial"/>
                <a:cs typeface="Arial"/>
              </a:rPr>
              <a:t>internet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Explorer</a:t>
            </a:r>
            <a:endParaRPr sz="2400">
              <a:latin typeface="Arial"/>
              <a:cs typeface="Arial"/>
            </a:endParaRPr>
          </a:p>
          <a:p>
            <a:pPr marL="195580" marR="10160" indent="-182880" algn="just">
              <a:lnSpc>
                <a:spcPct val="100499"/>
              </a:lnSpc>
              <a:spcBef>
                <a:spcPts val="434"/>
              </a:spcBef>
              <a:buChar char="•"/>
              <a:tabLst>
                <a:tab pos="196215" algn="l"/>
              </a:tabLst>
            </a:pPr>
            <a:r>
              <a:rPr sz="2400" spc="-145" dirty="0">
                <a:latin typeface="Arial"/>
                <a:cs typeface="Arial"/>
              </a:rPr>
              <a:t>Server </a:t>
            </a:r>
            <a:r>
              <a:rPr sz="2400" spc="-140" dirty="0">
                <a:latin typeface="Arial"/>
                <a:cs typeface="Arial"/>
              </a:rPr>
              <a:t>address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0" dirty="0">
                <a:latin typeface="Arial"/>
                <a:cs typeface="Arial"/>
              </a:rPr>
              <a:t>indicated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320" dirty="0">
                <a:latin typeface="Arial"/>
                <a:cs typeface="Arial"/>
              </a:rPr>
              <a:t>URL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50" dirty="0">
                <a:latin typeface="Arial"/>
                <a:cs typeface="Arial"/>
              </a:rPr>
              <a:t>prefix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80" dirty="0">
                <a:latin typeface="Arial"/>
                <a:cs typeface="Arial"/>
              </a:rPr>
              <a:t>http://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12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969" y="378586"/>
            <a:ext cx="720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40" dirty="0"/>
              <a:t>3.2UNDERSTANDING </a:t>
            </a:r>
            <a:r>
              <a:rPr sz="3600" spc="-140" dirty="0"/>
              <a:t>WWW</a:t>
            </a:r>
            <a:r>
              <a:rPr sz="3600" spc="-125" dirty="0"/>
              <a:t> </a:t>
            </a:r>
            <a:r>
              <a:rPr sz="3600" spc="-540" dirty="0"/>
              <a:t>SERVICES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9746" y="1382773"/>
            <a:ext cx="7990840" cy="4051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68960" marR="854710" indent="-556260">
              <a:lnSpc>
                <a:spcPct val="100400"/>
              </a:lnSpc>
              <a:spcBef>
                <a:spcPts val="85"/>
              </a:spcBef>
              <a:buChar char="•"/>
              <a:tabLst>
                <a:tab pos="568325" algn="l"/>
                <a:tab pos="569595" algn="l"/>
              </a:tabLst>
            </a:pPr>
            <a:r>
              <a:rPr sz="2800" spc="-150" dirty="0">
                <a:latin typeface="Arial"/>
                <a:cs typeface="Arial"/>
              </a:rPr>
              <a:t>There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85" dirty="0">
                <a:latin typeface="Arial"/>
                <a:cs typeface="Arial"/>
              </a:rPr>
              <a:t>number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85" dirty="0">
                <a:latin typeface="Arial"/>
                <a:cs typeface="Arial"/>
              </a:rPr>
              <a:t>factors </a:t>
            </a:r>
            <a:r>
              <a:rPr sz="2800" spc="-114" dirty="0">
                <a:latin typeface="Arial"/>
                <a:cs typeface="Arial"/>
              </a:rPr>
              <a:t>executing </a:t>
            </a:r>
            <a:r>
              <a:rPr sz="2800" spc="-90" dirty="0">
                <a:latin typeface="Arial"/>
                <a:cs typeface="Arial"/>
              </a:rPr>
              <a:t>on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120" dirty="0">
                <a:latin typeface="Arial"/>
                <a:cs typeface="Arial"/>
              </a:rPr>
              <a:t>server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125" dirty="0">
                <a:latin typeface="Arial"/>
                <a:cs typeface="Arial"/>
              </a:rPr>
              <a:t>user. </a:t>
            </a:r>
            <a:r>
              <a:rPr sz="2800" spc="-190" dirty="0">
                <a:latin typeface="Arial"/>
                <a:cs typeface="Arial"/>
              </a:rPr>
              <a:t>They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are</a:t>
            </a:r>
            <a:endParaRPr sz="2800">
              <a:latin typeface="Arial"/>
              <a:cs typeface="Arial"/>
            </a:endParaRPr>
          </a:p>
          <a:p>
            <a:pPr marL="1711960" marR="5080" lvl="1" indent="-457834">
              <a:lnSpc>
                <a:spcPct val="99700"/>
              </a:lnSpc>
              <a:spcBef>
                <a:spcPts val="520"/>
              </a:spcBef>
              <a:buSzPct val="75000"/>
              <a:buAutoNum type="arabicPeriod"/>
              <a:tabLst>
                <a:tab pos="1866900" algn="l"/>
                <a:tab pos="1867535" algn="l"/>
              </a:tabLst>
            </a:pPr>
            <a:r>
              <a:rPr sz="2400" spc="-145" dirty="0">
                <a:latin typeface="Arial"/>
                <a:cs typeface="Arial"/>
              </a:rPr>
              <a:t>Server </a:t>
            </a:r>
            <a:r>
              <a:rPr sz="2400" spc="-45" dirty="0">
                <a:latin typeface="Arial"/>
                <a:cs typeface="Arial"/>
              </a:rPr>
              <a:t>automation </a:t>
            </a:r>
            <a:r>
              <a:rPr sz="2400" spc="-70" dirty="0">
                <a:latin typeface="Arial"/>
                <a:cs typeface="Arial"/>
              </a:rPr>
              <a:t>, </a:t>
            </a:r>
            <a:r>
              <a:rPr sz="2400" spc="-75" dirty="0">
                <a:latin typeface="Arial"/>
                <a:cs typeface="Arial"/>
              </a:rPr>
              <a:t>including </a:t>
            </a:r>
            <a:r>
              <a:rPr sz="2400" spc="-105" dirty="0">
                <a:latin typeface="Arial"/>
                <a:cs typeface="Arial"/>
              </a:rPr>
              <a:t>server </a:t>
            </a:r>
            <a:r>
              <a:rPr sz="2400" spc="-120" dirty="0">
                <a:latin typeface="Arial"/>
                <a:cs typeface="Arial"/>
              </a:rPr>
              <a:t>side  </a:t>
            </a:r>
            <a:r>
              <a:rPr sz="2400" spc="-80" dirty="0">
                <a:latin typeface="Arial"/>
                <a:cs typeface="Arial"/>
              </a:rPr>
              <a:t>applications, </a:t>
            </a:r>
            <a:r>
              <a:rPr sz="2400" spc="-110" dirty="0">
                <a:latin typeface="Arial"/>
                <a:cs typeface="Arial"/>
              </a:rPr>
              <a:t>extensions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server’s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capabilities 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70" dirty="0">
                <a:latin typeface="Arial"/>
                <a:cs typeface="Arial"/>
              </a:rPr>
              <a:t>so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 marL="1711960" lvl="1" indent="-483234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1711325" algn="l"/>
                <a:tab pos="1712595" algn="l"/>
              </a:tabLst>
            </a:pPr>
            <a:r>
              <a:rPr sz="2400" spc="-150" dirty="0">
                <a:latin typeface="Arial"/>
                <a:cs typeface="Arial"/>
              </a:rPr>
              <a:t>Database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  <a:p>
            <a:pPr marL="1711960" marR="716915" lvl="1" indent="-483234">
              <a:lnSpc>
                <a:spcPct val="100499"/>
              </a:lnSpc>
              <a:spcBef>
                <a:spcPts val="480"/>
              </a:spcBef>
              <a:buAutoNum type="arabicPeriod"/>
              <a:tabLst>
                <a:tab pos="1711325" algn="l"/>
                <a:tab pos="1712595" algn="l"/>
              </a:tabLst>
            </a:pPr>
            <a:r>
              <a:rPr sz="2400" spc="-100" dirty="0">
                <a:latin typeface="Arial"/>
                <a:cs typeface="Arial"/>
              </a:rPr>
              <a:t>Client-side </a:t>
            </a:r>
            <a:r>
              <a:rPr sz="2400" spc="-50" dirty="0">
                <a:latin typeface="Arial"/>
                <a:cs typeface="Arial"/>
              </a:rPr>
              <a:t>automation, </a:t>
            </a:r>
            <a:r>
              <a:rPr sz="2400" spc="-75" dirty="0">
                <a:latin typeface="Arial"/>
                <a:cs typeface="Arial"/>
              </a:rPr>
              <a:t>including </a:t>
            </a:r>
            <a:r>
              <a:rPr sz="2400" spc="-90" dirty="0">
                <a:latin typeface="Arial"/>
                <a:cs typeface="Arial"/>
              </a:rPr>
              <a:t>handling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70" dirty="0">
                <a:latin typeface="Arial"/>
                <a:cs typeface="Arial"/>
              </a:rPr>
              <a:t>forms </a:t>
            </a:r>
            <a:r>
              <a:rPr sz="2400" spc="-110" dirty="0">
                <a:latin typeface="Arial"/>
                <a:cs typeface="Arial"/>
              </a:rPr>
              <a:t>,user </a:t>
            </a:r>
            <a:r>
              <a:rPr sz="2400" spc="-45" dirty="0">
                <a:latin typeface="Arial"/>
                <a:cs typeface="Arial"/>
              </a:rPr>
              <a:t>authentication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  <a:p>
            <a:pPr marL="1711960" marR="252095" lvl="1" indent="-483234">
              <a:lnSpc>
                <a:spcPct val="100499"/>
              </a:lnSpc>
              <a:spcBef>
                <a:spcPts val="434"/>
              </a:spcBef>
              <a:buAutoNum type="arabicPeriod"/>
              <a:tabLst>
                <a:tab pos="1711325" algn="l"/>
                <a:tab pos="1712595" algn="l"/>
              </a:tabLst>
            </a:pPr>
            <a:r>
              <a:rPr sz="2400" spc="-100" dirty="0">
                <a:latin typeface="Arial"/>
                <a:cs typeface="Arial"/>
              </a:rPr>
              <a:t>Scripting </a:t>
            </a:r>
            <a:r>
              <a:rPr sz="2400" spc="-145" dirty="0">
                <a:latin typeface="Arial"/>
                <a:cs typeface="Arial"/>
              </a:rPr>
              <a:t>languages, </a:t>
            </a:r>
            <a:r>
              <a:rPr sz="2400" spc="-75" dirty="0">
                <a:latin typeface="Arial"/>
                <a:cs typeface="Arial"/>
              </a:rPr>
              <a:t>including </a:t>
            </a:r>
            <a:r>
              <a:rPr sz="2400" spc="-95" dirty="0">
                <a:latin typeface="Arial"/>
                <a:cs typeface="Arial"/>
              </a:rPr>
              <a:t>java,javascript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130" dirty="0">
                <a:latin typeface="Arial"/>
                <a:cs typeface="Arial"/>
              </a:rPr>
              <a:t>ActiveX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scripting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13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603" y="205548"/>
            <a:ext cx="5620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60" dirty="0">
                <a:latin typeface="Arial"/>
                <a:cs typeface="Arial"/>
              </a:rPr>
              <a:t>3.3 </a:t>
            </a:r>
            <a:r>
              <a:rPr sz="3600" b="0" spc="-450" dirty="0">
                <a:latin typeface="Arial"/>
                <a:cs typeface="Arial"/>
              </a:rPr>
              <a:t>FILE </a:t>
            </a:r>
            <a:r>
              <a:rPr sz="3600" b="0" spc="-540" dirty="0">
                <a:latin typeface="Arial"/>
                <a:cs typeface="Arial"/>
              </a:rPr>
              <a:t>TRANSFER</a:t>
            </a:r>
            <a:r>
              <a:rPr sz="3600" b="0" spc="-535" dirty="0">
                <a:latin typeface="Arial"/>
                <a:cs typeface="Arial"/>
              </a:rPr>
              <a:t> </a:t>
            </a:r>
            <a:r>
              <a:rPr sz="3600" b="0" spc="-515" dirty="0">
                <a:latin typeface="Arial"/>
                <a:cs typeface="Arial"/>
              </a:rPr>
              <a:t>PROTOCOL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546" y="1611373"/>
            <a:ext cx="8022590" cy="3585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10795" indent="-289560" algn="just">
              <a:lnSpc>
                <a:spcPct val="100400"/>
              </a:lnSpc>
              <a:spcBef>
                <a:spcPts val="85"/>
              </a:spcBef>
              <a:buChar char="•"/>
              <a:tabLst>
                <a:tab pos="302895" algn="l"/>
              </a:tabLst>
            </a:pPr>
            <a:r>
              <a:rPr sz="2800" spc="35" dirty="0">
                <a:latin typeface="Arial"/>
                <a:cs typeface="Arial"/>
              </a:rPr>
              <a:t>It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14" dirty="0">
                <a:latin typeface="Arial"/>
                <a:cs typeface="Arial"/>
              </a:rPr>
              <a:t>one </a:t>
            </a:r>
            <a:r>
              <a:rPr sz="2800" spc="-130" dirty="0">
                <a:latin typeface="Arial"/>
                <a:cs typeface="Arial"/>
              </a:rPr>
              <a:t>way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95" dirty="0">
                <a:latin typeface="Arial"/>
                <a:cs typeface="Arial"/>
              </a:rPr>
              <a:t>downloading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files </a:t>
            </a:r>
            <a:r>
              <a:rPr sz="2800" spc="-90" dirty="0">
                <a:latin typeface="Arial"/>
                <a:cs typeface="Arial"/>
              </a:rPr>
              <a:t>over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35" dirty="0"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  <a:p>
            <a:pPr marL="302260" marR="5080" indent="-289560" algn="just">
              <a:lnSpc>
                <a:spcPct val="99900"/>
              </a:lnSpc>
              <a:spcBef>
                <a:spcPts val="580"/>
              </a:spcBef>
              <a:buChar char="•"/>
              <a:tabLst>
                <a:tab pos="302895" algn="l"/>
              </a:tabLst>
            </a:pPr>
            <a:r>
              <a:rPr sz="2800" spc="35" dirty="0">
                <a:latin typeface="Arial"/>
                <a:cs typeface="Arial"/>
              </a:rPr>
              <a:t>It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5" dirty="0">
                <a:latin typeface="Arial"/>
                <a:cs typeface="Arial"/>
              </a:rPr>
              <a:t>binary </a:t>
            </a:r>
            <a:r>
              <a:rPr sz="2800" spc="-65" dirty="0">
                <a:latin typeface="Arial"/>
                <a:cs typeface="Arial"/>
              </a:rPr>
              <a:t>transfer </a:t>
            </a:r>
            <a:r>
              <a:rPr sz="2800" spc="-145" dirty="0">
                <a:latin typeface="Arial"/>
                <a:cs typeface="Arial"/>
              </a:rPr>
              <a:t>mechanism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65" dirty="0">
                <a:latin typeface="Arial"/>
                <a:cs typeface="Arial"/>
              </a:rPr>
              <a:t>used </a:t>
            </a:r>
            <a:r>
              <a:rPr sz="2800" spc="25" dirty="0">
                <a:latin typeface="Arial"/>
                <a:cs typeface="Arial"/>
              </a:rPr>
              <a:t>to  </a:t>
            </a:r>
            <a:r>
              <a:rPr sz="2800" spc="-85" dirty="0">
                <a:latin typeface="Arial"/>
                <a:cs typeface="Arial"/>
              </a:rPr>
              <a:t>download </a:t>
            </a:r>
            <a:r>
              <a:rPr sz="2800" spc="-95" dirty="0">
                <a:latin typeface="Arial"/>
                <a:cs typeface="Arial"/>
              </a:rPr>
              <a:t>program </a:t>
            </a:r>
            <a:r>
              <a:rPr sz="2800" spc="-114" dirty="0">
                <a:latin typeface="Arial"/>
                <a:cs typeface="Arial"/>
              </a:rPr>
              <a:t>updates,</a:t>
            </a:r>
            <a:r>
              <a:rPr sz="2800" spc="54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freeware </a:t>
            </a:r>
            <a:r>
              <a:rPr sz="2800" spc="-130" dirty="0">
                <a:latin typeface="Arial"/>
                <a:cs typeface="Arial"/>
              </a:rPr>
              <a:t>and  </a:t>
            </a:r>
            <a:r>
              <a:rPr sz="2800" spc="-125" dirty="0">
                <a:latin typeface="Arial"/>
                <a:cs typeface="Arial"/>
              </a:rPr>
              <a:t>shareware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etc</a:t>
            </a:r>
            <a:endParaRPr sz="2800">
              <a:latin typeface="Arial"/>
              <a:cs typeface="Arial"/>
            </a:endParaRPr>
          </a:p>
          <a:p>
            <a:pPr marL="302260" marR="12700" indent="-289560" algn="just">
              <a:lnSpc>
                <a:spcPct val="99900"/>
              </a:lnSpc>
              <a:spcBef>
                <a:spcPts val="575"/>
              </a:spcBef>
              <a:buChar char="•"/>
              <a:tabLst>
                <a:tab pos="302895" algn="l"/>
              </a:tabLst>
            </a:pPr>
            <a:r>
              <a:rPr sz="2800" b="1" spc="-200" dirty="0">
                <a:latin typeface="Arial"/>
                <a:cs typeface="Arial"/>
              </a:rPr>
              <a:t>File Transfer </a:t>
            </a:r>
            <a:r>
              <a:rPr sz="2800" b="1" spc="-195" dirty="0">
                <a:latin typeface="Arial"/>
                <a:cs typeface="Arial"/>
              </a:rPr>
              <a:t>Protocol </a:t>
            </a:r>
            <a:r>
              <a:rPr sz="2800" spc="-265" dirty="0">
                <a:latin typeface="Arial"/>
                <a:cs typeface="Arial"/>
              </a:rPr>
              <a:t>(</a:t>
            </a:r>
            <a:r>
              <a:rPr sz="2800" b="1" spc="-265" dirty="0">
                <a:latin typeface="Arial"/>
                <a:cs typeface="Arial"/>
              </a:rPr>
              <a:t>FTP</a:t>
            </a:r>
            <a:r>
              <a:rPr sz="2800" spc="-265" dirty="0">
                <a:latin typeface="Arial"/>
                <a:cs typeface="Arial"/>
              </a:rPr>
              <a:t>)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standard </a:t>
            </a:r>
            <a:r>
              <a:rPr sz="2800" spc="-45" dirty="0">
                <a:latin typeface="Arial"/>
                <a:cs typeface="Arial"/>
              </a:rPr>
              <a:t>network  protocol </a:t>
            </a:r>
            <a:r>
              <a:rPr sz="2800" spc="-165" dirty="0">
                <a:latin typeface="Arial"/>
                <a:cs typeface="Arial"/>
              </a:rPr>
              <a:t>used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75" dirty="0">
                <a:latin typeface="Arial"/>
                <a:cs typeface="Arial"/>
              </a:rPr>
              <a:t>exchange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80" dirty="0">
                <a:latin typeface="Arial"/>
                <a:cs typeface="Arial"/>
              </a:rPr>
              <a:t>manipulate </a:t>
            </a:r>
            <a:r>
              <a:rPr sz="2800" spc="-75" dirty="0">
                <a:latin typeface="Arial"/>
                <a:cs typeface="Arial"/>
              </a:rPr>
              <a:t>files </a:t>
            </a:r>
            <a:r>
              <a:rPr sz="2800" spc="-90" dirty="0">
                <a:latin typeface="Arial"/>
                <a:cs typeface="Arial"/>
              </a:rPr>
              <a:t>over 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254" dirty="0">
                <a:latin typeface="Arial"/>
                <a:cs typeface="Arial"/>
              </a:rPr>
              <a:t>TCP/IP </a:t>
            </a:r>
            <a:r>
              <a:rPr sz="2800" spc="-180" dirty="0">
                <a:latin typeface="Arial"/>
                <a:cs typeface="Arial"/>
              </a:rPr>
              <a:t>based </a:t>
            </a:r>
            <a:r>
              <a:rPr sz="2800" spc="-50" dirty="0">
                <a:latin typeface="Arial"/>
                <a:cs typeface="Arial"/>
              </a:rPr>
              <a:t>network, </a:t>
            </a:r>
            <a:r>
              <a:rPr sz="2800" spc="-180" dirty="0">
                <a:latin typeface="Arial"/>
                <a:cs typeface="Arial"/>
              </a:rPr>
              <a:t>such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14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612" y="14605"/>
            <a:ext cx="6242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75" dirty="0">
                <a:latin typeface="Arial"/>
                <a:cs typeface="Arial"/>
              </a:rPr>
              <a:t>3.3 </a:t>
            </a:r>
            <a:r>
              <a:rPr sz="4000" b="0" spc="-500" dirty="0">
                <a:latin typeface="Arial"/>
                <a:cs typeface="Arial"/>
              </a:rPr>
              <a:t>FILE </a:t>
            </a:r>
            <a:r>
              <a:rPr sz="4000" b="0" spc="-600" dirty="0">
                <a:latin typeface="Arial"/>
                <a:cs typeface="Arial"/>
              </a:rPr>
              <a:t>TRANSFER</a:t>
            </a:r>
            <a:r>
              <a:rPr sz="4000" b="0" spc="-605" dirty="0">
                <a:latin typeface="Arial"/>
                <a:cs typeface="Arial"/>
              </a:rPr>
              <a:t> </a:t>
            </a:r>
            <a:r>
              <a:rPr sz="4000" b="0" spc="-570" dirty="0">
                <a:latin typeface="Arial"/>
                <a:cs typeface="Arial"/>
              </a:rPr>
              <a:t>PROTOCOL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546" y="1077974"/>
            <a:ext cx="8020050" cy="44430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5080" indent="-289560" algn="just">
              <a:lnSpc>
                <a:spcPct val="100400"/>
              </a:lnSpc>
              <a:spcBef>
                <a:spcPts val="85"/>
              </a:spcBef>
              <a:buChar char="•"/>
              <a:tabLst>
                <a:tab pos="302895" algn="l"/>
              </a:tabLst>
            </a:pPr>
            <a:r>
              <a:rPr sz="2800" spc="-130" dirty="0">
                <a:latin typeface="Arial"/>
                <a:cs typeface="Arial"/>
              </a:rPr>
              <a:t>When </a:t>
            </a:r>
            <a:r>
              <a:rPr sz="2800" spc="-195" dirty="0">
                <a:latin typeface="Arial"/>
                <a:cs typeface="Arial"/>
              </a:rPr>
              <a:t>accessing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405" dirty="0">
                <a:latin typeface="Arial"/>
                <a:cs typeface="Arial"/>
              </a:rPr>
              <a:t>FTP </a:t>
            </a:r>
            <a:r>
              <a:rPr sz="2800" spc="-80" dirty="0">
                <a:latin typeface="Arial"/>
                <a:cs typeface="Arial"/>
              </a:rPr>
              <a:t>site, </a:t>
            </a:r>
            <a:r>
              <a:rPr sz="2800" spc="-75" dirty="0">
                <a:latin typeface="Arial"/>
                <a:cs typeface="Arial"/>
              </a:rPr>
              <a:t>files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65" dirty="0">
                <a:latin typeface="Arial"/>
                <a:cs typeface="Arial"/>
              </a:rPr>
              <a:t>listed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file  </a:t>
            </a:r>
            <a:r>
              <a:rPr sz="2800" spc="-114" dirty="0">
                <a:latin typeface="Arial"/>
                <a:cs typeface="Arial"/>
              </a:rPr>
              <a:t>by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-70" dirty="0">
                <a:latin typeface="Arial"/>
                <a:cs typeface="Arial"/>
              </a:rPr>
              <a:t>listing, </a:t>
            </a:r>
            <a:r>
              <a:rPr sz="2800" spc="-120" dirty="0">
                <a:latin typeface="Arial"/>
                <a:cs typeface="Arial"/>
              </a:rPr>
              <a:t>showing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-190" dirty="0">
                <a:latin typeface="Arial"/>
                <a:cs typeface="Arial"/>
              </a:rPr>
              <a:t>size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14" dirty="0">
                <a:latin typeface="Arial"/>
                <a:cs typeface="Arial"/>
              </a:rPr>
              <a:t>resembling  </a:t>
            </a:r>
            <a:r>
              <a:rPr sz="2800" spc="-65" dirty="0">
                <a:latin typeface="Arial"/>
                <a:cs typeface="Arial"/>
              </a:rPr>
              <a:t>listing</a:t>
            </a:r>
            <a:r>
              <a:rPr sz="2800" spc="6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spc="-85" dirty="0">
                <a:latin typeface="Arial"/>
                <a:cs typeface="Arial"/>
              </a:rPr>
              <a:t>Window’s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-145" dirty="0">
                <a:latin typeface="Arial"/>
                <a:cs typeface="Arial"/>
              </a:rPr>
              <a:t>manager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120" dirty="0">
                <a:latin typeface="Arial"/>
                <a:cs typeface="Arial"/>
              </a:rPr>
              <a:t>Explorer  </a:t>
            </a:r>
            <a:r>
              <a:rPr sz="2800" spc="-90" dirty="0"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  <a:p>
            <a:pPr marL="302260" marR="8255" indent="-289560" algn="just">
              <a:lnSpc>
                <a:spcPts val="3340"/>
              </a:lnSpc>
              <a:spcBef>
                <a:spcPts val="705"/>
              </a:spcBef>
              <a:buChar char="•"/>
              <a:tabLst>
                <a:tab pos="302895" algn="l"/>
              </a:tabLst>
            </a:pPr>
            <a:r>
              <a:rPr sz="2800" spc="-405" dirty="0">
                <a:latin typeface="Arial"/>
                <a:cs typeface="Arial"/>
              </a:rPr>
              <a:t>FTP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00" dirty="0">
                <a:latin typeface="Arial"/>
                <a:cs typeface="Arial"/>
              </a:rPr>
              <a:t>hosted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40" dirty="0">
                <a:latin typeface="Arial"/>
                <a:cs typeface="Arial"/>
              </a:rPr>
              <a:t>Web </a:t>
            </a:r>
            <a:r>
              <a:rPr sz="2800" spc="-90" dirty="0">
                <a:latin typeface="Arial"/>
                <a:cs typeface="Arial"/>
              </a:rPr>
              <a:t>browser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80" dirty="0">
                <a:latin typeface="Arial"/>
                <a:cs typeface="Arial"/>
              </a:rPr>
              <a:t>indicated 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375" dirty="0">
                <a:latin typeface="Arial"/>
                <a:cs typeface="Arial"/>
              </a:rPr>
              <a:t>URL </a:t>
            </a:r>
            <a:r>
              <a:rPr sz="2800" spc="-110" dirty="0">
                <a:latin typeface="Arial"/>
                <a:cs typeface="Arial"/>
              </a:rPr>
              <a:t>beginning </a:t>
            </a:r>
            <a:r>
              <a:rPr sz="2800" spc="10" dirty="0">
                <a:latin typeface="Arial"/>
                <a:cs typeface="Arial"/>
              </a:rPr>
              <a:t>with</a:t>
            </a:r>
            <a:r>
              <a:rPr sz="2800" spc="-4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u="heavy" spc="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ftp://...</a:t>
            </a:r>
            <a:endParaRPr sz="2800">
              <a:latin typeface="Arial"/>
              <a:cs typeface="Arial"/>
            </a:endParaRPr>
          </a:p>
          <a:p>
            <a:pPr marL="302260" marR="7620" indent="-289560" algn="just">
              <a:lnSpc>
                <a:spcPct val="100099"/>
              </a:lnSpc>
              <a:spcBef>
                <a:spcPts val="459"/>
              </a:spcBef>
              <a:buChar char="•"/>
              <a:tabLst>
                <a:tab pos="302895" algn="l"/>
              </a:tabLst>
            </a:pPr>
            <a:r>
              <a:rPr sz="2800" spc="-405" dirty="0">
                <a:latin typeface="Arial"/>
                <a:cs typeface="Arial"/>
              </a:rPr>
              <a:t>FTP </a:t>
            </a:r>
            <a:r>
              <a:rPr sz="2800" spc="-65" dirty="0">
                <a:latin typeface="Arial"/>
                <a:cs typeface="Arial"/>
              </a:rPr>
              <a:t>location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35" dirty="0">
                <a:latin typeface="Arial"/>
                <a:cs typeface="Arial"/>
              </a:rPr>
              <a:t>reached </a:t>
            </a:r>
            <a:r>
              <a:rPr sz="2800" spc="-145" dirty="0">
                <a:latin typeface="Arial"/>
                <a:cs typeface="Arial"/>
              </a:rPr>
              <a:t>using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dedicated  </a:t>
            </a:r>
            <a:r>
              <a:rPr sz="2800" spc="-70" dirty="0">
                <a:latin typeface="Arial"/>
                <a:cs typeface="Arial"/>
              </a:rPr>
              <a:t>application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05" dirty="0">
                <a:latin typeface="Arial"/>
                <a:cs typeface="Arial"/>
              </a:rPr>
              <a:t>works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45" dirty="0">
                <a:latin typeface="Arial"/>
                <a:cs typeface="Arial"/>
              </a:rPr>
              <a:t>protocol </a:t>
            </a:r>
            <a:r>
              <a:rPr sz="2800" spc="-75" dirty="0">
                <a:latin typeface="Arial"/>
                <a:cs typeface="Arial"/>
              </a:rPr>
              <a:t>only </a:t>
            </a:r>
            <a:r>
              <a:rPr sz="2800" spc="-180" dirty="0">
                <a:latin typeface="Arial"/>
                <a:cs typeface="Arial"/>
              </a:rPr>
              <a:t>such </a:t>
            </a:r>
            <a:r>
              <a:rPr sz="2800" spc="-265" dirty="0">
                <a:latin typeface="Arial"/>
                <a:cs typeface="Arial"/>
              </a:rPr>
              <a:t>as  </a:t>
            </a:r>
            <a:r>
              <a:rPr sz="2800" spc="-355" dirty="0">
                <a:latin typeface="Arial"/>
                <a:cs typeface="Arial"/>
              </a:rPr>
              <a:t>WS_FTP </a:t>
            </a:r>
            <a:r>
              <a:rPr sz="2800" spc="-120" dirty="0">
                <a:latin typeface="Arial"/>
                <a:cs typeface="Arial"/>
              </a:rPr>
              <a:t>(Transfer </a:t>
            </a:r>
            <a:r>
              <a:rPr sz="2800" spc="-75" dirty="0">
                <a:latin typeface="Arial"/>
                <a:cs typeface="Arial"/>
              </a:rPr>
              <a:t>files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95" dirty="0">
                <a:latin typeface="Arial"/>
                <a:cs typeface="Arial"/>
              </a:rPr>
              <a:t>publish </a:t>
            </a:r>
            <a:r>
              <a:rPr sz="2800" spc="-114" dirty="0">
                <a:latin typeface="Arial"/>
                <a:cs typeface="Arial"/>
              </a:rPr>
              <a:t>websites </a:t>
            </a:r>
            <a:r>
              <a:rPr sz="2800" spc="-20" dirty="0">
                <a:latin typeface="Arial"/>
                <a:cs typeface="Arial"/>
              </a:rPr>
              <a:t>from  </a:t>
            </a:r>
            <a:r>
              <a:rPr sz="2800" spc="-70" dirty="0">
                <a:latin typeface="Arial"/>
                <a:cs typeface="Arial"/>
              </a:rPr>
              <a:t>your </a:t>
            </a:r>
            <a:r>
              <a:rPr sz="2800" spc="-114" dirty="0">
                <a:latin typeface="Arial"/>
                <a:cs typeface="Arial"/>
              </a:rPr>
              <a:t>home </a:t>
            </a:r>
            <a:r>
              <a:rPr sz="2800" spc="-70" dirty="0">
                <a:latin typeface="Arial"/>
                <a:cs typeface="Arial"/>
              </a:rPr>
              <a:t>computer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15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660" y="574292"/>
            <a:ext cx="7298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3.4 </a:t>
            </a:r>
            <a:r>
              <a:rPr spc="-385" dirty="0"/>
              <a:t>NETWORK NEWS </a:t>
            </a:r>
            <a:r>
              <a:rPr spc="-459" dirty="0"/>
              <a:t>TRANSFER</a:t>
            </a:r>
            <a:r>
              <a:rPr spc="-300" dirty="0"/>
              <a:t> </a:t>
            </a:r>
            <a:r>
              <a:rPr spc="-445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557451"/>
            <a:ext cx="8075295" cy="400177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400" u="heavy" spc="-2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WHAT </a:t>
            </a:r>
            <a:r>
              <a:rPr sz="2400" u="heavy" spc="-2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IS </a:t>
            </a:r>
            <a:r>
              <a:rPr sz="2400" b="1" u="heavy" spc="-2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NETWORK NEWS </a:t>
            </a:r>
            <a:r>
              <a:rPr sz="2400" b="1" u="heavy" spc="-3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TRANSFER</a:t>
            </a:r>
            <a:r>
              <a:rPr sz="2400" b="1" u="heavy" spc="-2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3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PROTOCOL:</a:t>
            </a:r>
            <a:endParaRPr sz="2400">
              <a:latin typeface="Arial"/>
              <a:cs typeface="Arial"/>
            </a:endParaRPr>
          </a:p>
          <a:p>
            <a:pPr marL="355600" marR="5080" indent="-290195" algn="just">
              <a:lnSpc>
                <a:spcPct val="100200"/>
              </a:lnSpc>
              <a:spcBef>
                <a:spcPts val="505"/>
              </a:spcBef>
              <a:buChar char="•"/>
              <a:tabLst>
                <a:tab pos="3556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65" dirty="0">
                <a:latin typeface="Arial"/>
                <a:cs typeface="Arial"/>
              </a:rPr>
              <a:t>Network </a:t>
            </a:r>
            <a:r>
              <a:rPr sz="2800" spc="-180" dirty="0">
                <a:latin typeface="Arial"/>
                <a:cs typeface="Arial"/>
              </a:rPr>
              <a:t>News </a:t>
            </a:r>
            <a:r>
              <a:rPr sz="2800" spc="-125" dirty="0">
                <a:latin typeface="Arial"/>
                <a:cs typeface="Arial"/>
              </a:rPr>
              <a:t>Transfer </a:t>
            </a:r>
            <a:r>
              <a:rPr sz="2800" spc="-90" dirty="0">
                <a:latin typeface="Arial"/>
                <a:cs typeface="Arial"/>
              </a:rPr>
              <a:t>Protocol </a:t>
            </a:r>
            <a:r>
              <a:rPr sz="2800" spc="-235" dirty="0">
                <a:latin typeface="Arial"/>
                <a:cs typeface="Arial"/>
              </a:rPr>
              <a:t>(NNTP)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55" dirty="0">
                <a:latin typeface="Arial"/>
                <a:cs typeface="Arial"/>
              </a:rPr>
              <a:t>an  </a:t>
            </a:r>
            <a:r>
              <a:rPr sz="2800" spc="-35" dirty="0">
                <a:latin typeface="Arial"/>
                <a:cs typeface="Arial"/>
              </a:rPr>
              <a:t>Internet </a:t>
            </a:r>
            <a:r>
              <a:rPr sz="2800" spc="-70" dirty="0">
                <a:latin typeface="Arial"/>
                <a:cs typeface="Arial"/>
              </a:rPr>
              <a:t>application </a:t>
            </a:r>
            <a:r>
              <a:rPr sz="2800" spc="-45" dirty="0">
                <a:latin typeface="Arial"/>
                <a:cs typeface="Arial"/>
              </a:rPr>
              <a:t>protocol </a:t>
            </a:r>
            <a:r>
              <a:rPr sz="2800" spc="-165" dirty="0">
                <a:latin typeface="Arial"/>
                <a:cs typeface="Arial"/>
              </a:rPr>
              <a:t>used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70" dirty="0">
                <a:latin typeface="Arial"/>
                <a:cs typeface="Arial"/>
              </a:rPr>
              <a:t>transporting  </a:t>
            </a:r>
            <a:r>
              <a:rPr sz="2800" spc="-135" dirty="0">
                <a:latin typeface="Arial"/>
                <a:cs typeface="Arial"/>
              </a:rPr>
              <a:t>Usenet </a:t>
            </a:r>
            <a:r>
              <a:rPr sz="2800" spc="-150" dirty="0">
                <a:latin typeface="Arial"/>
                <a:cs typeface="Arial"/>
              </a:rPr>
              <a:t>news </a:t>
            </a:r>
            <a:r>
              <a:rPr sz="2800" spc="-85" dirty="0">
                <a:latin typeface="Arial"/>
                <a:cs typeface="Arial"/>
              </a:rPr>
              <a:t>articles </a:t>
            </a:r>
            <a:r>
              <a:rPr sz="2800" spc="-120" dirty="0">
                <a:latin typeface="Arial"/>
                <a:cs typeface="Arial"/>
              </a:rPr>
              <a:t>(</a:t>
            </a:r>
            <a:r>
              <a:rPr sz="2800" i="1" spc="-120" dirty="0">
                <a:latin typeface="Trebuchet MS"/>
                <a:cs typeface="Trebuchet MS"/>
              </a:rPr>
              <a:t>netnews</a:t>
            </a:r>
            <a:r>
              <a:rPr sz="2800" spc="-120" dirty="0">
                <a:latin typeface="Arial"/>
                <a:cs typeface="Arial"/>
              </a:rPr>
              <a:t>) </a:t>
            </a:r>
            <a:r>
              <a:rPr sz="2800" spc="-80" dirty="0">
                <a:latin typeface="Arial"/>
                <a:cs typeface="Arial"/>
              </a:rPr>
              <a:t>between </a:t>
            </a:r>
            <a:r>
              <a:rPr sz="2800" spc="-150" dirty="0">
                <a:latin typeface="Arial"/>
                <a:cs typeface="Arial"/>
              </a:rPr>
              <a:t>news  servers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110" dirty="0">
                <a:latin typeface="Arial"/>
                <a:cs typeface="Arial"/>
              </a:rPr>
              <a:t>reading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95" dirty="0">
                <a:latin typeface="Arial"/>
                <a:cs typeface="Arial"/>
              </a:rPr>
              <a:t>posting </a:t>
            </a:r>
            <a:r>
              <a:rPr sz="2800" spc="-85" dirty="0">
                <a:latin typeface="Arial"/>
                <a:cs typeface="Arial"/>
              </a:rPr>
              <a:t>articles </a:t>
            </a:r>
            <a:r>
              <a:rPr sz="2800" spc="-114" dirty="0">
                <a:latin typeface="Arial"/>
                <a:cs typeface="Arial"/>
              </a:rPr>
              <a:t>by </a:t>
            </a:r>
            <a:r>
              <a:rPr sz="2800" spc="-120" dirty="0">
                <a:latin typeface="Arial"/>
                <a:cs typeface="Arial"/>
              </a:rPr>
              <a:t>end  </a:t>
            </a:r>
            <a:r>
              <a:rPr sz="2800" spc="-135" dirty="0">
                <a:latin typeface="Arial"/>
                <a:cs typeface="Arial"/>
              </a:rPr>
              <a:t>user </a:t>
            </a:r>
            <a:r>
              <a:rPr sz="2800" spc="-50" dirty="0">
                <a:latin typeface="Arial"/>
                <a:cs typeface="Arial"/>
              </a:rPr>
              <a:t>client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  <a:p>
            <a:pPr marL="355600" marR="9525" indent="-290195" algn="just">
              <a:lnSpc>
                <a:spcPct val="999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800" spc="-65" dirty="0">
                <a:latin typeface="Arial"/>
                <a:cs typeface="Arial"/>
              </a:rPr>
              <a:t>Network </a:t>
            </a:r>
            <a:r>
              <a:rPr sz="2800" spc="-150" dirty="0">
                <a:latin typeface="Arial"/>
                <a:cs typeface="Arial"/>
              </a:rPr>
              <a:t>news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100" dirty="0">
                <a:latin typeface="Arial"/>
                <a:cs typeface="Arial"/>
              </a:rPr>
              <a:t>netnews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55" dirty="0">
                <a:latin typeface="Arial"/>
                <a:cs typeface="Arial"/>
              </a:rPr>
              <a:t>referred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110" dirty="0">
                <a:latin typeface="Arial"/>
                <a:cs typeface="Arial"/>
              </a:rPr>
              <a:t>usenet, </a:t>
            </a:r>
            <a:r>
              <a:rPr sz="2800" spc="-150" dirty="0">
                <a:latin typeface="Arial"/>
                <a:cs typeface="Arial"/>
              </a:rPr>
              <a:t>is 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45" dirty="0">
                <a:latin typeface="Arial"/>
                <a:cs typeface="Arial"/>
              </a:rPr>
              <a:t>informal </a:t>
            </a:r>
            <a:r>
              <a:rPr sz="2800" spc="-130" dirty="0">
                <a:latin typeface="Arial"/>
                <a:cs typeface="Arial"/>
              </a:rPr>
              <a:t>way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00" dirty="0">
                <a:latin typeface="Arial"/>
                <a:cs typeface="Arial"/>
              </a:rPr>
              <a:t>communicating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30" dirty="0">
                <a:latin typeface="Arial"/>
                <a:cs typeface="Arial"/>
              </a:rPr>
              <a:t>other </a:t>
            </a:r>
            <a:r>
              <a:rPr sz="2800" spc="-100" dirty="0">
                <a:latin typeface="Arial"/>
                <a:cs typeface="Arial"/>
              </a:rPr>
              <a:t>people 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114" dirty="0">
                <a:latin typeface="Arial"/>
                <a:cs typeface="Arial"/>
              </a:rPr>
              <a:t>common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interest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16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660" y="574292"/>
            <a:ext cx="7298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3.4 </a:t>
            </a:r>
            <a:r>
              <a:rPr spc="-385" dirty="0"/>
              <a:t>NETWORK NEWS </a:t>
            </a:r>
            <a:r>
              <a:rPr spc="-459" dirty="0"/>
              <a:t>TRANSFER</a:t>
            </a:r>
            <a:r>
              <a:rPr spc="-300" dirty="0"/>
              <a:t> </a:t>
            </a:r>
            <a:r>
              <a:rPr spc="-445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585972"/>
            <a:ext cx="8034655" cy="38303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622300" indent="-556895">
              <a:lnSpc>
                <a:spcPct val="100000"/>
              </a:lnSpc>
              <a:spcBef>
                <a:spcPts val="300"/>
              </a:spcBef>
              <a:buChar char="•"/>
              <a:tabLst>
                <a:tab pos="621665" algn="l"/>
                <a:tab pos="622300" algn="l"/>
              </a:tabLst>
            </a:pPr>
            <a:r>
              <a:rPr sz="2800" spc="-135" dirty="0">
                <a:latin typeface="Arial"/>
                <a:cs typeface="Arial"/>
              </a:rPr>
              <a:t>Usenet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80" dirty="0">
                <a:latin typeface="Arial"/>
                <a:cs typeface="Arial"/>
              </a:rPr>
              <a:t>divided </a:t>
            </a:r>
            <a:r>
              <a:rPr sz="2800" spc="-5" dirty="0">
                <a:latin typeface="Arial"/>
                <a:cs typeface="Arial"/>
              </a:rPr>
              <a:t>into </a:t>
            </a:r>
            <a:r>
              <a:rPr sz="2800" spc="-50" dirty="0">
                <a:latin typeface="Arial"/>
                <a:cs typeface="Arial"/>
              </a:rPr>
              <a:t>interest </a:t>
            </a:r>
            <a:r>
              <a:rPr sz="2800" spc="-175" dirty="0">
                <a:latin typeface="Arial"/>
                <a:cs typeface="Arial"/>
              </a:rPr>
              <a:t>areas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newsgroups</a:t>
            </a:r>
            <a:endParaRPr sz="2800">
              <a:latin typeface="Arial"/>
              <a:cs typeface="Arial"/>
            </a:endParaRPr>
          </a:p>
          <a:p>
            <a:pPr marL="622300" marR="372745" indent="-556895">
              <a:lnSpc>
                <a:spcPct val="89900"/>
              </a:lnSpc>
              <a:spcBef>
                <a:spcPts val="540"/>
              </a:spcBef>
              <a:buChar char="•"/>
              <a:tabLst>
                <a:tab pos="621665" algn="l"/>
                <a:tab pos="622300" algn="l"/>
              </a:tabLst>
            </a:pPr>
            <a:r>
              <a:rPr sz="2800" spc="-130" dirty="0">
                <a:latin typeface="Arial"/>
                <a:cs typeface="Arial"/>
              </a:rPr>
              <a:t>Generally </a:t>
            </a:r>
            <a:r>
              <a:rPr sz="2800" spc="-110" dirty="0">
                <a:latin typeface="Arial"/>
                <a:cs typeface="Arial"/>
              </a:rPr>
              <a:t>category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20" dirty="0">
                <a:latin typeface="Arial"/>
                <a:cs typeface="Arial"/>
              </a:rPr>
              <a:t>newsgroup </a:t>
            </a:r>
            <a:r>
              <a:rPr sz="2800" spc="-190" dirty="0">
                <a:latin typeface="Arial"/>
                <a:cs typeface="Arial"/>
              </a:rPr>
              <a:t>makes </a:t>
            </a:r>
            <a:r>
              <a:rPr sz="2800" spc="-90" dirty="0">
                <a:latin typeface="Arial"/>
                <a:cs typeface="Arial"/>
              </a:rPr>
              <a:t>up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5" dirty="0">
                <a:latin typeface="Arial"/>
                <a:cs typeface="Arial"/>
              </a:rPr>
              <a:t>first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part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name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,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followed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by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more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specific  </a:t>
            </a:r>
            <a:r>
              <a:rPr sz="2800" spc="-145" dirty="0">
                <a:latin typeface="Arial"/>
                <a:cs typeface="Arial"/>
              </a:rPr>
              <a:t>name</a:t>
            </a:r>
            <a:r>
              <a:rPr sz="2800" spc="-155" dirty="0">
                <a:latin typeface="Arial"/>
                <a:cs typeface="Arial"/>
              </a:rPr>
              <a:t> segments</a:t>
            </a:r>
            <a:endParaRPr sz="2800">
              <a:latin typeface="Arial"/>
              <a:cs typeface="Arial"/>
            </a:endParaRPr>
          </a:p>
          <a:p>
            <a:pPr marL="702310" indent="-63690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702310" algn="l"/>
                <a:tab pos="702945" algn="l"/>
              </a:tabLst>
            </a:pPr>
            <a:r>
              <a:rPr sz="2800" b="1" u="heavy" spc="-2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Example.</a:t>
            </a:r>
            <a:endParaRPr sz="2800">
              <a:latin typeface="Arial"/>
              <a:cs typeface="Arial"/>
            </a:endParaRPr>
          </a:p>
          <a:p>
            <a:pPr marL="621665" marR="452120" indent="-609600">
              <a:lnSpc>
                <a:spcPts val="3040"/>
              </a:lnSpc>
              <a:spcBef>
                <a:spcPts val="605"/>
              </a:spcBef>
            </a:pPr>
            <a:r>
              <a:rPr sz="2800" spc="-90" dirty="0">
                <a:latin typeface="Arial"/>
                <a:cs typeface="Arial"/>
              </a:rPr>
              <a:t>1.Microsoft.public.excel.programming(programming  </a:t>
            </a:r>
            <a:r>
              <a:rPr sz="2800" spc="-150" dirty="0">
                <a:latin typeface="Arial"/>
                <a:cs typeface="Arial"/>
              </a:rPr>
              <a:t>excel </a:t>
            </a:r>
            <a:r>
              <a:rPr sz="2800" spc="-145" dirty="0">
                <a:latin typeface="Arial"/>
                <a:cs typeface="Arial"/>
              </a:rPr>
              <a:t>using </a:t>
            </a:r>
            <a:r>
              <a:rPr sz="2800" spc="-295" dirty="0">
                <a:latin typeface="Arial"/>
                <a:cs typeface="Arial"/>
              </a:rPr>
              <a:t>VBA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XLM</a:t>
            </a:r>
            <a:endParaRPr sz="2800">
              <a:latin typeface="Arial"/>
              <a:cs typeface="Arial"/>
            </a:endParaRPr>
          </a:p>
          <a:p>
            <a:pPr marL="621665" marR="600075" indent="-609600">
              <a:lnSpc>
                <a:spcPts val="3040"/>
              </a:lnSpc>
              <a:spcBef>
                <a:spcPts val="520"/>
              </a:spcBef>
            </a:pPr>
            <a:r>
              <a:rPr sz="2800" spc="-110" dirty="0">
                <a:latin typeface="Arial"/>
                <a:cs typeface="Arial"/>
              </a:rPr>
              <a:t>2. </a:t>
            </a:r>
            <a:r>
              <a:rPr sz="2800" spc="-90" dirty="0">
                <a:latin typeface="Arial"/>
                <a:cs typeface="Arial"/>
              </a:rPr>
              <a:t>Microsoft.public.excel.setup(set up </a:t>
            </a:r>
            <a:r>
              <a:rPr sz="2800" spc="-130" dirty="0">
                <a:latin typeface="Arial"/>
                <a:cs typeface="Arial"/>
              </a:rPr>
              <a:t>and</a:t>
            </a:r>
            <a:r>
              <a:rPr sz="2800" spc="-37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installing  </a:t>
            </a:r>
            <a:r>
              <a:rPr sz="2800" spc="-45" dirty="0">
                <a:latin typeface="Arial"/>
                <a:cs typeface="Arial"/>
              </a:rPr>
              <a:t>Microsoft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excel)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17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660" y="574292"/>
            <a:ext cx="7298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3.4 </a:t>
            </a:r>
            <a:r>
              <a:rPr spc="-385" dirty="0"/>
              <a:t>NETWORK NEWS </a:t>
            </a:r>
            <a:r>
              <a:rPr spc="-459" dirty="0"/>
              <a:t>TRANSFER</a:t>
            </a:r>
            <a:r>
              <a:rPr spc="-300" dirty="0"/>
              <a:t> </a:t>
            </a:r>
            <a:r>
              <a:rPr spc="-445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529968"/>
            <a:ext cx="8068945" cy="38677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200" b="1" u="heavy" spc="-3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NEWSGROUPS:</a:t>
            </a:r>
            <a:endParaRPr sz="3200">
              <a:latin typeface="Arial"/>
              <a:cs typeface="Arial"/>
            </a:endParaRPr>
          </a:p>
          <a:p>
            <a:pPr marL="355600" marR="46990" indent="-281940" algn="just">
              <a:lnSpc>
                <a:spcPct val="103499"/>
              </a:lnSpc>
              <a:spcBef>
                <a:spcPts val="905"/>
              </a:spcBef>
              <a:buSzPct val="114285"/>
              <a:buChar char="•"/>
              <a:tabLst>
                <a:tab pos="874394" algn="l"/>
              </a:tabLst>
            </a:pPr>
            <a:r>
              <a:rPr sz="2800" spc="-105" dirty="0">
                <a:latin typeface="Arial"/>
                <a:cs typeface="Arial"/>
              </a:rPr>
              <a:t>Many </a:t>
            </a:r>
            <a:r>
              <a:rPr sz="2800" spc="-140" dirty="0">
                <a:latin typeface="Arial"/>
                <a:cs typeface="Arial"/>
              </a:rPr>
              <a:t>newsgroups </a:t>
            </a:r>
            <a:r>
              <a:rPr sz="2800" spc="-155" dirty="0">
                <a:latin typeface="Arial"/>
                <a:cs typeface="Arial"/>
              </a:rPr>
              <a:t>have </a:t>
            </a:r>
            <a:r>
              <a:rPr sz="2800" spc="-114" dirty="0">
                <a:latin typeface="Arial"/>
                <a:cs typeface="Arial"/>
              </a:rPr>
              <a:t>hundreds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229" dirty="0">
                <a:latin typeface="Arial"/>
                <a:cs typeface="Arial"/>
              </a:rPr>
              <a:t>messages  </a:t>
            </a:r>
            <a:r>
              <a:rPr sz="2800" spc="-175" dirty="0">
                <a:latin typeface="Arial"/>
                <a:cs typeface="Arial"/>
              </a:rPr>
              <a:t>each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day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355600" marR="5080" indent="-290195" algn="just">
              <a:lnSpc>
                <a:spcPct val="100099"/>
              </a:lnSpc>
              <a:buChar char="•"/>
              <a:tabLst>
                <a:tab pos="355600" algn="l"/>
              </a:tabLst>
            </a:pPr>
            <a:r>
              <a:rPr sz="2800" spc="-155" dirty="0">
                <a:latin typeface="Arial"/>
                <a:cs typeface="Arial"/>
              </a:rPr>
              <a:t>Newsgroups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35" dirty="0">
                <a:latin typeface="Arial"/>
                <a:cs typeface="Arial"/>
              </a:rPr>
              <a:t>subscribed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85" dirty="0">
                <a:latin typeface="Arial"/>
                <a:cs typeface="Arial"/>
              </a:rPr>
              <a:t>most </a:t>
            </a:r>
            <a:r>
              <a:rPr sz="2800" spc="-150" dirty="0">
                <a:latin typeface="Arial"/>
                <a:cs typeface="Arial"/>
              </a:rPr>
              <a:t>news  </a:t>
            </a:r>
            <a:r>
              <a:rPr sz="2800" spc="-120" dirty="0">
                <a:latin typeface="Arial"/>
                <a:cs typeface="Arial"/>
              </a:rPr>
              <a:t>readers. </a:t>
            </a:r>
            <a:r>
              <a:rPr sz="2800" spc="-185" dirty="0">
                <a:latin typeface="Arial"/>
                <a:cs typeface="Arial"/>
              </a:rPr>
              <a:t>This </a:t>
            </a:r>
            <a:r>
              <a:rPr sz="2800" spc="-105" dirty="0">
                <a:latin typeface="Arial"/>
                <a:cs typeface="Arial"/>
              </a:rPr>
              <a:t>simply </a:t>
            </a:r>
            <a:r>
              <a:rPr sz="2800" spc="-180" dirty="0">
                <a:latin typeface="Arial"/>
                <a:cs typeface="Arial"/>
              </a:rPr>
              <a:t>means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80" dirty="0">
                <a:latin typeface="Arial"/>
                <a:cs typeface="Arial"/>
              </a:rPr>
              <a:t>register </a:t>
            </a:r>
            <a:r>
              <a:rPr sz="2800" spc="-155" dirty="0">
                <a:latin typeface="Arial"/>
                <a:cs typeface="Arial"/>
              </a:rPr>
              <a:t>an  </a:t>
            </a:r>
            <a:r>
              <a:rPr sz="2800" spc="-50" dirty="0">
                <a:latin typeface="Arial"/>
                <a:cs typeface="Arial"/>
              </a:rPr>
              <a:t>interest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95" dirty="0">
                <a:latin typeface="Arial"/>
                <a:cs typeface="Arial"/>
              </a:rPr>
              <a:t>group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news </a:t>
            </a:r>
            <a:r>
              <a:rPr sz="2800" spc="-95" dirty="0">
                <a:latin typeface="Arial"/>
                <a:cs typeface="Arial"/>
              </a:rPr>
              <a:t>reader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190" dirty="0">
                <a:latin typeface="Arial"/>
                <a:cs typeface="Arial"/>
              </a:rPr>
              <a:t>use 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140" dirty="0">
                <a:latin typeface="Arial"/>
                <a:cs typeface="Arial"/>
              </a:rPr>
              <a:t>keep </a:t>
            </a:r>
            <a:r>
              <a:rPr sz="2800" spc="-80" dirty="0">
                <a:latin typeface="Arial"/>
                <a:cs typeface="Arial"/>
              </a:rPr>
              <a:t>track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85" dirty="0">
                <a:latin typeface="Arial"/>
                <a:cs typeface="Arial"/>
              </a:rPr>
              <a:t>which </a:t>
            </a:r>
            <a:r>
              <a:rPr sz="2800" spc="-229" dirty="0">
                <a:latin typeface="Arial"/>
                <a:cs typeface="Arial"/>
              </a:rPr>
              <a:t>messages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155" dirty="0">
                <a:latin typeface="Arial"/>
                <a:cs typeface="Arial"/>
              </a:rPr>
              <a:t>have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read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18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660" y="574292"/>
            <a:ext cx="7298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3.4 </a:t>
            </a:r>
            <a:r>
              <a:rPr spc="-385" dirty="0"/>
              <a:t>NETWORK NEWS </a:t>
            </a:r>
            <a:r>
              <a:rPr spc="-459" dirty="0"/>
              <a:t>TRANSFER</a:t>
            </a:r>
            <a:r>
              <a:rPr spc="-300" dirty="0"/>
              <a:t> </a:t>
            </a:r>
            <a:r>
              <a:rPr spc="-445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611373"/>
            <a:ext cx="8073390" cy="442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10"/>
              </a:lnSpc>
              <a:spcBef>
                <a:spcPts val="100"/>
              </a:spcBef>
            </a:pPr>
            <a:r>
              <a:rPr sz="2800" b="1" u="heavy" spc="-3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NEWS</a:t>
            </a:r>
            <a:r>
              <a:rPr sz="2800" b="1" u="heavy" spc="-1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4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SERVERS</a:t>
            </a:r>
            <a:endParaRPr sz="2800">
              <a:latin typeface="Arial"/>
              <a:cs typeface="Arial"/>
            </a:endParaRPr>
          </a:p>
          <a:p>
            <a:pPr marL="355600" marR="5715" indent="-290195" algn="just">
              <a:lnSpc>
                <a:spcPct val="80000"/>
              </a:lnSpc>
              <a:spcBef>
                <a:spcPts val="620"/>
              </a:spcBef>
              <a:buChar char="•"/>
              <a:tabLst>
                <a:tab pos="464184" algn="l"/>
              </a:tabLst>
            </a:pPr>
            <a:r>
              <a:rPr sz="2800" spc="-180" dirty="0">
                <a:latin typeface="Arial"/>
                <a:cs typeface="Arial"/>
              </a:rPr>
              <a:t>News </a:t>
            </a:r>
            <a:r>
              <a:rPr sz="2800" spc="-150" dirty="0">
                <a:latin typeface="Arial"/>
                <a:cs typeface="Arial"/>
              </a:rPr>
              <a:t>servers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135" dirty="0">
                <a:latin typeface="Arial"/>
                <a:cs typeface="Arial"/>
              </a:rPr>
              <a:t>dispersed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90" dirty="0">
                <a:latin typeface="Arial"/>
                <a:cs typeface="Arial"/>
              </a:rPr>
              <a:t>over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globe </a:t>
            </a:r>
            <a:r>
              <a:rPr sz="2800" spc="-130" dirty="0">
                <a:latin typeface="Arial"/>
                <a:cs typeface="Arial"/>
              </a:rPr>
              <a:t>and  </a:t>
            </a:r>
            <a:r>
              <a:rPr sz="2800" spc="-65" dirty="0">
                <a:latin typeface="Arial"/>
                <a:cs typeface="Arial"/>
              </a:rPr>
              <a:t>they </a:t>
            </a:r>
            <a:r>
              <a:rPr sz="2800" spc="-85" dirty="0">
                <a:latin typeface="Arial"/>
                <a:cs typeface="Arial"/>
              </a:rPr>
              <a:t>host everything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spc="-85" dirty="0">
                <a:latin typeface="Arial"/>
                <a:cs typeface="Arial"/>
              </a:rPr>
              <a:t>most </a:t>
            </a:r>
            <a:r>
              <a:rPr sz="2800" spc="-100" dirty="0">
                <a:latin typeface="Arial"/>
                <a:cs typeface="Arial"/>
              </a:rPr>
              <a:t>bizarre </a:t>
            </a:r>
            <a:r>
              <a:rPr sz="2800" spc="-95" dirty="0">
                <a:latin typeface="Arial"/>
                <a:cs typeface="Arial"/>
              </a:rPr>
              <a:t>topics </a:t>
            </a:r>
            <a:r>
              <a:rPr sz="2800" spc="25" dirty="0">
                <a:latin typeface="Arial"/>
                <a:cs typeface="Arial"/>
              </a:rPr>
              <a:t>to  </a:t>
            </a:r>
            <a:r>
              <a:rPr sz="2800" spc="-60" dirty="0">
                <a:latin typeface="Arial"/>
                <a:cs typeface="Arial"/>
              </a:rPr>
              <a:t>private </a:t>
            </a:r>
            <a:r>
              <a:rPr sz="2800" spc="-35" dirty="0">
                <a:latin typeface="Arial"/>
                <a:cs typeface="Arial"/>
              </a:rPr>
              <a:t>information </a:t>
            </a:r>
            <a:r>
              <a:rPr sz="2800" spc="-80" dirty="0">
                <a:latin typeface="Arial"/>
                <a:cs typeface="Arial"/>
              </a:rPr>
              <a:t>forums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60" dirty="0">
                <a:latin typeface="Arial"/>
                <a:cs typeface="Arial"/>
              </a:rPr>
              <a:t>corporation, </a:t>
            </a:r>
            <a:r>
              <a:rPr sz="2800" spc="-70" dirty="0">
                <a:latin typeface="Arial"/>
                <a:cs typeface="Arial"/>
              </a:rPr>
              <a:t>software  </a:t>
            </a:r>
            <a:r>
              <a:rPr sz="2800" spc="-90" dirty="0"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  <a:p>
            <a:pPr marL="355600" marR="5080" indent="-290195" algn="just">
              <a:lnSpc>
                <a:spcPct val="79300"/>
              </a:lnSpc>
              <a:spcBef>
                <a:spcPts val="595"/>
              </a:spcBef>
              <a:buChar char="•"/>
              <a:tabLst>
                <a:tab pos="355600" algn="l"/>
              </a:tabLst>
            </a:pPr>
            <a:r>
              <a:rPr sz="2800" spc="-150" dirty="0">
                <a:latin typeface="Arial"/>
                <a:cs typeface="Arial"/>
              </a:rPr>
              <a:t>There </a:t>
            </a:r>
            <a:r>
              <a:rPr sz="2800" spc="-114" dirty="0">
                <a:latin typeface="Arial"/>
                <a:cs typeface="Arial"/>
              </a:rPr>
              <a:t>are</a:t>
            </a:r>
            <a:r>
              <a:rPr sz="2800" spc="54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free,  </a:t>
            </a:r>
            <a:r>
              <a:rPr sz="2800" spc="-70" dirty="0">
                <a:latin typeface="Arial"/>
                <a:cs typeface="Arial"/>
              </a:rPr>
              <a:t>public,private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45" dirty="0">
                <a:latin typeface="Arial"/>
                <a:cs typeface="Arial"/>
              </a:rPr>
              <a:t>closed </a:t>
            </a:r>
            <a:r>
              <a:rPr sz="2800" spc="-150" dirty="0">
                <a:latin typeface="Arial"/>
                <a:cs typeface="Arial"/>
              </a:rPr>
              <a:t>news  servers</a:t>
            </a:r>
            <a:endParaRPr sz="2800">
              <a:latin typeface="Arial"/>
              <a:cs typeface="Arial"/>
            </a:endParaRPr>
          </a:p>
          <a:p>
            <a:pPr marL="355600" marR="7620" indent="-290195" algn="just">
              <a:lnSpc>
                <a:spcPct val="801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800" spc="-160" dirty="0">
                <a:latin typeface="Arial"/>
                <a:cs typeface="Arial"/>
              </a:rPr>
              <a:t>For </a:t>
            </a:r>
            <a:r>
              <a:rPr sz="2800" spc="-135" dirty="0">
                <a:latin typeface="Arial"/>
                <a:cs typeface="Arial"/>
              </a:rPr>
              <a:t>example </a:t>
            </a:r>
            <a:r>
              <a:rPr sz="2800" spc="-45" dirty="0">
                <a:latin typeface="Arial"/>
                <a:cs typeface="Arial"/>
              </a:rPr>
              <a:t>Microsoft </a:t>
            </a:r>
            <a:r>
              <a:rPr sz="2800" spc="-105" dirty="0">
                <a:latin typeface="Arial"/>
                <a:cs typeface="Arial"/>
              </a:rPr>
              <a:t>provides </a:t>
            </a:r>
            <a:r>
              <a:rPr sz="2800" spc="-65" dirty="0">
                <a:latin typeface="Arial"/>
                <a:cs typeface="Arial"/>
              </a:rPr>
              <a:t>free, </a:t>
            </a:r>
            <a:r>
              <a:rPr sz="2800" spc="-110" dirty="0">
                <a:latin typeface="Arial"/>
                <a:cs typeface="Arial"/>
              </a:rPr>
              <a:t>open </a:t>
            </a:r>
            <a:r>
              <a:rPr sz="2800" spc="-240" dirty="0">
                <a:latin typeface="Arial"/>
                <a:cs typeface="Arial"/>
              </a:rPr>
              <a:t>access  </a:t>
            </a:r>
            <a:r>
              <a:rPr sz="2800" spc="-150" dirty="0">
                <a:latin typeface="Arial"/>
                <a:cs typeface="Arial"/>
              </a:rPr>
              <a:t>news </a:t>
            </a:r>
            <a:r>
              <a:rPr sz="2800" spc="-120" dirty="0">
                <a:latin typeface="Arial"/>
                <a:cs typeface="Arial"/>
              </a:rPr>
              <a:t>server </a:t>
            </a:r>
            <a:r>
              <a:rPr sz="2800" spc="-65" dirty="0">
                <a:latin typeface="Arial"/>
                <a:cs typeface="Arial"/>
              </a:rPr>
              <a:t>through </a:t>
            </a:r>
            <a:r>
              <a:rPr sz="2800" spc="-85" dirty="0">
                <a:latin typeface="Arial"/>
                <a:cs typeface="Arial"/>
              </a:rPr>
              <a:t>which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general </a:t>
            </a:r>
            <a:r>
              <a:rPr sz="2800" spc="-80" dirty="0">
                <a:latin typeface="Arial"/>
                <a:cs typeface="Arial"/>
              </a:rPr>
              <a:t>public </a:t>
            </a:r>
            <a:r>
              <a:rPr sz="2800" spc="-180" dirty="0">
                <a:latin typeface="Arial"/>
                <a:cs typeface="Arial"/>
              </a:rPr>
              <a:t>can  </a:t>
            </a:r>
            <a:r>
              <a:rPr sz="2800" spc="-220" dirty="0">
                <a:latin typeface="Arial"/>
                <a:cs typeface="Arial"/>
              </a:rPr>
              <a:t>ask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10" dirty="0">
                <a:latin typeface="Arial"/>
                <a:cs typeface="Arial"/>
              </a:rPr>
              <a:t>questions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75" dirty="0">
                <a:latin typeface="Arial"/>
                <a:cs typeface="Arial"/>
              </a:rPr>
              <a:t>exchange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55" dirty="0">
                <a:latin typeface="Arial"/>
                <a:cs typeface="Arial"/>
              </a:rPr>
              <a:t>ideas </a:t>
            </a:r>
            <a:r>
              <a:rPr sz="2800" spc="-65" dirty="0">
                <a:latin typeface="Arial"/>
                <a:cs typeface="Arial"/>
              </a:rPr>
              <a:t>about  </a:t>
            </a:r>
            <a:r>
              <a:rPr sz="2800" spc="-45" dirty="0">
                <a:latin typeface="Arial"/>
                <a:cs typeface="Arial"/>
              </a:rPr>
              <a:t>Microsoft </a:t>
            </a:r>
            <a:r>
              <a:rPr sz="2800" spc="-90" dirty="0">
                <a:latin typeface="Arial"/>
                <a:cs typeface="Arial"/>
              </a:rPr>
              <a:t>products. </a:t>
            </a: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60" dirty="0">
                <a:latin typeface="Arial"/>
                <a:cs typeface="Arial"/>
              </a:rPr>
              <a:t>address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20" dirty="0">
                <a:latin typeface="Arial"/>
                <a:cs typeface="Arial"/>
              </a:rPr>
              <a:t>server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u="heavy" spc="-1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news://msnews.microsoft.com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19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1179" y="574292"/>
            <a:ext cx="8013065" cy="454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100"/>
              </a:spcBef>
            </a:pPr>
            <a:r>
              <a:rPr sz="3200" b="1" spc="-125" dirty="0">
                <a:solidFill>
                  <a:srgbClr val="FF0066"/>
                </a:solidFill>
                <a:latin typeface="Arial"/>
                <a:cs typeface="Arial"/>
              </a:rPr>
              <a:t>3.4 </a:t>
            </a:r>
            <a:r>
              <a:rPr sz="3200" b="1" spc="-385" dirty="0">
                <a:solidFill>
                  <a:srgbClr val="FF0066"/>
                </a:solidFill>
                <a:latin typeface="Arial"/>
                <a:cs typeface="Arial"/>
              </a:rPr>
              <a:t>NETWORK NEWS </a:t>
            </a:r>
            <a:r>
              <a:rPr sz="3200" b="1" spc="-459" dirty="0">
                <a:solidFill>
                  <a:srgbClr val="FF0066"/>
                </a:solidFill>
                <a:latin typeface="Arial"/>
                <a:cs typeface="Arial"/>
              </a:rPr>
              <a:t>TRANSFER</a:t>
            </a:r>
            <a:r>
              <a:rPr sz="3200" b="1" spc="-26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3200" b="1" spc="-445" dirty="0">
                <a:solidFill>
                  <a:srgbClr val="FF0066"/>
                </a:solidFill>
                <a:latin typeface="Arial"/>
                <a:cs typeface="Arial"/>
              </a:rPr>
              <a:t>PROTOCOL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Times New Roman"/>
              <a:cs typeface="Times New Roman"/>
            </a:endParaRPr>
          </a:p>
          <a:p>
            <a:pPr marL="294640" marR="10160" indent="-281940" algn="just">
              <a:lnSpc>
                <a:spcPts val="3820"/>
              </a:lnSpc>
              <a:buChar char="•"/>
              <a:tabLst>
                <a:tab pos="294640" algn="l"/>
              </a:tabLst>
            </a:pPr>
            <a:r>
              <a:rPr sz="3200" spc="-260" dirty="0">
                <a:latin typeface="Arial"/>
                <a:cs typeface="Arial"/>
              </a:rPr>
              <a:t>You </a:t>
            </a:r>
            <a:r>
              <a:rPr sz="3200" spc="-180" dirty="0">
                <a:latin typeface="Arial"/>
                <a:cs typeface="Arial"/>
              </a:rPr>
              <a:t>have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35" dirty="0">
                <a:latin typeface="Arial"/>
                <a:cs typeface="Arial"/>
              </a:rPr>
              <a:t>option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145" dirty="0">
                <a:latin typeface="Arial"/>
                <a:cs typeface="Arial"/>
              </a:rPr>
              <a:t>show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265" dirty="0">
                <a:latin typeface="Arial"/>
                <a:cs typeface="Arial"/>
              </a:rPr>
              <a:t>messages </a:t>
            </a:r>
            <a:r>
              <a:rPr sz="3200" spc="-45" dirty="0">
                <a:latin typeface="Arial"/>
                <a:cs typeface="Arial"/>
              </a:rPr>
              <a:t>in 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95" dirty="0">
                <a:latin typeface="Arial"/>
                <a:cs typeface="Arial"/>
              </a:rPr>
              <a:t>threaded </a:t>
            </a:r>
            <a:r>
              <a:rPr sz="3200" spc="-170" dirty="0">
                <a:latin typeface="Arial"/>
                <a:cs typeface="Arial"/>
              </a:rPr>
              <a:t>discussion </a:t>
            </a:r>
            <a:r>
              <a:rPr sz="3200" spc="-75" dirty="0">
                <a:latin typeface="Arial"/>
                <a:cs typeface="Arial"/>
              </a:rPr>
              <a:t>listing, </a:t>
            </a:r>
            <a:r>
              <a:rPr sz="3200" spc="-145" dirty="0">
                <a:latin typeface="Arial"/>
                <a:cs typeface="Arial"/>
              </a:rPr>
              <a:t>keeping </a:t>
            </a:r>
            <a:r>
              <a:rPr sz="3200" spc="-45" dirty="0">
                <a:latin typeface="Arial"/>
                <a:cs typeface="Arial"/>
              </a:rPr>
              <a:t>the  </a:t>
            </a:r>
            <a:r>
              <a:rPr sz="3200" spc="-125" dirty="0">
                <a:latin typeface="Arial"/>
                <a:cs typeface="Arial"/>
              </a:rPr>
              <a:t>questions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90" dirty="0">
                <a:latin typeface="Arial"/>
                <a:cs typeface="Arial"/>
              </a:rPr>
              <a:t>responses </a:t>
            </a:r>
            <a:r>
              <a:rPr sz="3200" spc="-120" dirty="0">
                <a:latin typeface="Arial"/>
                <a:cs typeface="Arial"/>
              </a:rPr>
              <a:t>grouped </a:t>
            </a:r>
            <a:r>
              <a:rPr sz="3200" spc="-65" dirty="0">
                <a:latin typeface="Arial"/>
                <a:cs typeface="Arial"/>
              </a:rPr>
              <a:t>together </a:t>
            </a:r>
            <a:r>
              <a:rPr sz="3200" spc="35" dirty="0">
                <a:latin typeface="Arial"/>
                <a:cs typeface="Arial"/>
              </a:rPr>
              <a:t>to  </a:t>
            </a:r>
            <a:r>
              <a:rPr sz="3200" spc="-20" dirty="0">
                <a:latin typeface="Arial"/>
                <a:cs typeface="Arial"/>
              </a:rPr>
              <a:t>follow 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190" dirty="0">
                <a:latin typeface="Arial"/>
                <a:cs typeface="Arial"/>
              </a:rPr>
              <a:t>discussions</a:t>
            </a:r>
            <a:endParaRPr sz="3200">
              <a:latin typeface="Arial"/>
              <a:cs typeface="Arial"/>
            </a:endParaRPr>
          </a:p>
          <a:p>
            <a:pPr marL="294640" marR="5080" indent="-281940" algn="just">
              <a:lnSpc>
                <a:spcPct val="100099"/>
              </a:lnSpc>
              <a:spcBef>
                <a:spcPts val="509"/>
              </a:spcBef>
              <a:buChar char="•"/>
              <a:tabLst>
                <a:tab pos="294640" algn="l"/>
              </a:tabLst>
            </a:pPr>
            <a:r>
              <a:rPr sz="3200" spc="-180" dirty="0">
                <a:latin typeface="Arial"/>
                <a:cs typeface="Arial"/>
              </a:rPr>
              <a:t>For </a:t>
            </a:r>
            <a:r>
              <a:rPr sz="3200" spc="-220" dirty="0">
                <a:latin typeface="Arial"/>
                <a:cs typeface="Arial"/>
              </a:rPr>
              <a:t>accessing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70" dirty="0">
                <a:latin typeface="Arial"/>
                <a:cs typeface="Arial"/>
              </a:rPr>
              <a:t>news </a:t>
            </a:r>
            <a:r>
              <a:rPr sz="3200" spc="-135" dirty="0">
                <a:latin typeface="Arial"/>
                <a:cs typeface="Arial"/>
              </a:rPr>
              <a:t>server </a:t>
            </a:r>
            <a:r>
              <a:rPr sz="3200" spc="-20" dirty="0">
                <a:latin typeface="Arial"/>
                <a:cs typeface="Arial"/>
              </a:rPr>
              <a:t>from </a:t>
            </a:r>
            <a:r>
              <a:rPr sz="3200" spc="-80" dirty="0">
                <a:latin typeface="Arial"/>
                <a:cs typeface="Arial"/>
              </a:rPr>
              <a:t>your </a:t>
            </a:r>
            <a:r>
              <a:rPr sz="3200" spc="-114" dirty="0">
                <a:latin typeface="Arial"/>
                <a:cs typeface="Arial"/>
              </a:rPr>
              <a:t>web  </a:t>
            </a:r>
            <a:r>
              <a:rPr sz="3200" spc="-100" dirty="0">
                <a:latin typeface="Arial"/>
                <a:cs typeface="Arial"/>
              </a:rPr>
              <a:t>browser, </a:t>
            </a:r>
            <a:r>
              <a:rPr sz="3200" spc="-40" dirty="0">
                <a:latin typeface="Arial"/>
                <a:cs typeface="Arial"/>
              </a:rPr>
              <a:t>start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85" dirty="0">
                <a:latin typeface="Arial"/>
                <a:cs typeface="Arial"/>
              </a:rPr>
              <a:t>address </a:t>
            </a:r>
            <a:r>
              <a:rPr sz="3200" spc="10" dirty="0">
                <a:latin typeface="Arial"/>
                <a:cs typeface="Arial"/>
              </a:rPr>
              <a:t>with </a:t>
            </a:r>
            <a:r>
              <a:rPr sz="3200" spc="-65" dirty="0">
                <a:latin typeface="Arial"/>
                <a:cs typeface="Arial"/>
              </a:rPr>
              <a:t>prefix </a:t>
            </a:r>
            <a:r>
              <a:rPr sz="3200" spc="-10" dirty="0">
                <a:latin typeface="Arial"/>
                <a:cs typeface="Arial"/>
              </a:rPr>
              <a:t>of  </a:t>
            </a:r>
            <a:r>
              <a:rPr sz="3200" spc="-15" dirty="0">
                <a:latin typeface="Arial"/>
                <a:cs typeface="Arial"/>
              </a:rPr>
              <a:t>news://.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2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335" y="477708"/>
            <a:ext cx="3014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635" dirty="0">
                <a:solidFill>
                  <a:srgbClr val="000000"/>
                </a:solidFill>
                <a:latin typeface="Arial"/>
                <a:cs typeface="Arial"/>
              </a:rPr>
              <a:t>CONTENTS….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361" y="1766946"/>
            <a:ext cx="8079740" cy="3363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710565" indent="-697865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/>
              <a:tabLst>
                <a:tab pos="710565" algn="l"/>
                <a:tab pos="711200" algn="l"/>
              </a:tabLst>
            </a:pPr>
            <a:r>
              <a:rPr sz="2800" spc="-110" dirty="0">
                <a:latin typeface="Arial"/>
                <a:cs typeface="Arial"/>
              </a:rPr>
              <a:t>Understanding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  <a:p>
            <a:pPr marL="710565" indent="-697865">
              <a:lnSpc>
                <a:spcPct val="100000"/>
              </a:lnSpc>
              <a:spcBef>
                <a:spcPts val="575"/>
              </a:spcBef>
              <a:buFont typeface="Times New Roman"/>
              <a:buAutoNum type="arabicPeriod"/>
              <a:tabLst>
                <a:tab pos="710565" algn="l"/>
                <a:tab pos="711200" algn="l"/>
                <a:tab pos="3735704" algn="l"/>
              </a:tabLst>
            </a:pPr>
            <a:r>
              <a:rPr sz="2800" spc="-95" dirty="0">
                <a:latin typeface="Arial"/>
                <a:cs typeface="Arial"/>
              </a:rPr>
              <a:t>Difference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between	</a:t>
            </a:r>
            <a:r>
              <a:rPr sz="2800" spc="-95" dirty="0">
                <a:latin typeface="Arial"/>
                <a:cs typeface="Arial"/>
              </a:rPr>
              <a:t>web </a:t>
            </a:r>
            <a:r>
              <a:rPr sz="2800" spc="-80" dirty="0">
                <a:latin typeface="Arial"/>
                <a:cs typeface="Arial"/>
              </a:rPr>
              <a:t>site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95" dirty="0">
                <a:latin typeface="Arial"/>
                <a:cs typeface="Arial"/>
              </a:rPr>
              <a:t>web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710565" marR="5080" indent="-697865">
              <a:lnSpc>
                <a:spcPts val="3340"/>
              </a:lnSpc>
              <a:spcBef>
                <a:spcPts val="665"/>
              </a:spcBef>
              <a:buFont typeface="Times New Roman"/>
              <a:buAutoNum type="arabicPeriod"/>
              <a:tabLst>
                <a:tab pos="710565" algn="l"/>
                <a:tab pos="711200" algn="l"/>
              </a:tabLst>
            </a:pPr>
            <a:r>
              <a:rPr sz="2800" spc="-35" dirty="0">
                <a:latin typeface="Arial"/>
                <a:cs typeface="Arial"/>
              </a:rPr>
              <a:t>Internet </a:t>
            </a:r>
            <a:r>
              <a:rPr sz="2800" spc="-150" dirty="0">
                <a:latin typeface="Arial"/>
                <a:cs typeface="Arial"/>
              </a:rPr>
              <a:t>Technologies </a:t>
            </a:r>
            <a:r>
              <a:rPr sz="2800" spc="-100" dirty="0">
                <a:latin typeface="Arial"/>
                <a:cs typeface="Arial"/>
              </a:rPr>
              <a:t>overview-Understanding</a:t>
            </a:r>
            <a:r>
              <a:rPr sz="2800" spc="-31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the  network </a:t>
            </a:r>
            <a:r>
              <a:rPr sz="2800" spc="-50" dirty="0">
                <a:latin typeface="Arial"/>
                <a:cs typeface="Arial"/>
              </a:rPr>
              <a:t>infrastructure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basics</a:t>
            </a:r>
            <a:endParaRPr sz="2800">
              <a:latin typeface="Arial"/>
              <a:cs typeface="Arial"/>
            </a:endParaRPr>
          </a:p>
          <a:p>
            <a:pPr marL="710565" indent="-697865">
              <a:lnSpc>
                <a:spcPct val="100000"/>
              </a:lnSpc>
              <a:spcBef>
                <a:spcPts val="470"/>
              </a:spcBef>
              <a:buFont typeface="Times New Roman"/>
              <a:buAutoNum type="arabicPeriod"/>
              <a:tabLst>
                <a:tab pos="710565" algn="l"/>
                <a:tab pos="711200" algn="l"/>
              </a:tabLst>
            </a:pPr>
            <a:r>
              <a:rPr sz="2800" spc="-180" dirty="0">
                <a:latin typeface="Arial"/>
                <a:cs typeface="Arial"/>
              </a:rPr>
              <a:t>Choosing </a:t>
            </a:r>
            <a:r>
              <a:rPr sz="2800" spc="-95" dirty="0">
                <a:latin typeface="Arial"/>
                <a:cs typeface="Arial"/>
              </a:rPr>
              <a:t>web </a:t>
            </a:r>
            <a:r>
              <a:rPr sz="2800" spc="-120" dirty="0">
                <a:latin typeface="Arial"/>
                <a:cs typeface="Arial"/>
              </a:rPr>
              <a:t>server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40" dirty="0">
                <a:latin typeface="Arial"/>
                <a:cs typeface="Arial"/>
              </a:rPr>
              <a:t>service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provider</a:t>
            </a:r>
            <a:endParaRPr sz="2800">
              <a:latin typeface="Arial"/>
              <a:cs typeface="Arial"/>
            </a:endParaRPr>
          </a:p>
          <a:p>
            <a:pPr marL="710565" marR="504190" indent="-697865">
              <a:lnSpc>
                <a:spcPts val="3340"/>
              </a:lnSpc>
              <a:spcBef>
                <a:spcPts val="665"/>
              </a:spcBef>
              <a:buFont typeface="Times New Roman"/>
              <a:buAutoNum type="arabicPeriod"/>
              <a:tabLst>
                <a:tab pos="710565" algn="l"/>
                <a:tab pos="711200" algn="l"/>
              </a:tabLst>
            </a:pPr>
            <a:r>
              <a:rPr sz="2800" spc="-110" dirty="0">
                <a:latin typeface="Arial"/>
                <a:cs typeface="Arial"/>
              </a:rPr>
              <a:t>Understanding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difference </a:t>
            </a:r>
            <a:r>
              <a:rPr sz="2800" spc="-80" dirty="0">
                <a:latin typeface="Arial"/>
                <a:cs typeface="Arial"/>
              </a:rPr>
              <a:t>between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internet  </a:t>
            </a:r>
            <a:r>
              <a:rPr sz="2800" spc="-130" dirty="0">
                <a:latin typeface="Arial"/>
                <a:cs typeface="Arial"/>
              </a:rPr>
              <a:t>and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intranet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20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280" y="574292"/>
            <a:ext cx="60680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40" dirty="0">
                <a:latin typeface="Arial"/>
                <a:cs typeface="Arial"/>
              </a:rPr>
              <a:t>3.5 </a:t>
            </a:r>
            <a:r>
              <a:rPr b="0" spc="-370" dirty="0">
                <a:latin typeface="Arial"/>
                <a:cs typeface="Arial"/>
              </a:rPr>
              <a:t>UNDERSTANDING </a:t>
            </a:r>
            <a:r>
              <a:rPr b="0" spc="-229" dirty="0">
                <a:latin typeface="Arial"/>
                <a:cs typeface="Arial"/>
              </a:rPr>
              <a:t>MAILING</a:t>
            </a:r>
            <a:r>
              <a:rPr b="0" spc="-565" dirty="0">
                <a:latin typeface="Arial"/>
                <a:cs typeface="Arial"/>
              </a:rPr>
              <a:t> </a:t>
            </a:r>
            <a:r>
              <a:rPr b="0" spc="-455" dirty="0">
                <a:latin typeface="Arial"/>
                <a:cs typeface="Arial"/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525181"/>
            <a:ext cx="8073390" cy="40608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b="1" u="heavy" spc="-2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WHAT </a:t>
            </a:r>
            <a:r>
              <a:rPr sz="2800" b="1" u="heavy" spc="-2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IS </a:t>
            </a:r>
            <a:r>
              <a:rPr sz="2800" b="1" u="heavy" spc="-20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MAILING</a:t>
            </a:r>
            <a:r>
              <a:rPr sz="2800" b="1" u="heavy" spc="-3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LISTS(LISTSERVERS</a:t>
            </a:r>
            <a:r>
              <a:rPr sz="3200" spc="-380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1155700" marR="10160" indent="-183515" algn="just">
              <a:lnSpc>
                <a:spcPct val="100499"/>
              </a:lnSpc>
              <a:spcBef>
                <a:spcPts val="484"/>
              </a:spcBef>
              <a:buChar char="•"/>
              <a:tabLst>
                <a:tab pos="115570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server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70" dirty="0">
                <a:latin typeface="Arial"/>
                <a:cs typeface="Arial"/>
              </a:rPr>
              <a:t>manages </a:t>
            </a:r>
            <a:r>
              <a:rPr sz="2400" spc="-75" dirty="0">
                <a:latin typeface="Arial"/>
                <a:cs typeface="Arial"/>
              </a:rPr>
              <a:t>mailing lists </a:t>
            </a:r>
            <a:r>
              <a:rPr sz="2400" spc="-90" dirty="0">
                <a:latin typeface="Arial"/>
                <a:cs typeface="Arial"/>
              </a:rPr>
              <a:t>(set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80" dirty="0">
                <a:latin typeface="Arial"/>
                <a:cs typeface="Arial"/>
              </a:rPr>
              <a:t>email  </a:t>
            </a:r>
            <a:r>
              <a:rPr sz="2400" spc="-145" dirty="0">
                <a:latin typeface="Arial"/>
                <a:cs typeface="Arial"/>
              </a:rPr>
              <a:t>addresses)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14" dirty="0">
                <a:latin typeface="Arial"/>
                <a:cs typeface="Arial"/>
              </a:rPr>
              <a:t>groups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1155700" marR="5080" indent="-183515" algn="just">
              <a:lnSpc>
                <a:spcPct val="99300"/>
              </a:lnSpc>
              <a:spcBef>
                <a:spcPts val="470"/>
              </a:spcBef>
              <a:buChar char="•"/>
              <a:tabLst>
                <a:tab pos="1155700" algn="l"/>
              </a:tabLst>
            </a:pPr>
            <a:r>
              <a:rPr sz="2400" spc="-215" dirty="0">
                <a:latin typeface="Arial"/>
                <a:cs typeface="Arial"/>
              </a:rPr>
              <a:t>A </a:t>
            </a:r>
            <a:r>
              <a:rPr sz="2400" spc="-30" dirty="0">
                <a:latin typeface="Arial"/>
                <a:cs typeface="Arial"/>
              </a:rPr>
              <a:t>list </a:t>
            </a:r>
            <a:r>
              <a:rPr sz="2400" spc="-105" dirty="0">
                <a:latin typeface="Arial"/>
                <a:cs typeface="Arial"/>
              </a:rPr>
              <a:t>server </a:t>
            </a:r>
            <a:r>
              <a:rPr sz="2400" spc="-75" dirty="0">
                <a:latin typeface="Arial"/>
                <a:cs typeface="Arial"/>
              </a:rPr>
              <a:t>(mailing </a:t>
            </a:r>
            <a:r>
              <a:rPr sz="2400" spc="-30" dirty="0">
                <a:latin typeface="Arial"/>
                <a:cs typeface="Arial"/>
              </a:rPr>
              <a:t>list </a:t>
            </a:r>
            <a:r>
              <a:rPr sz="2400" spc="-100" dirty="0">
                <a:latin typeface="Arial"/>
                <a:cs typeface="Arial"/>
              </a:rPr>
              <a:t>server)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program </a:t>
            </a:r>
            <a:r>
              <a:rPr sz="2400" spc="-5" dirty="0">
                <a:latin typeface="Arial"/>
                <a:cs typeface="Arial"/>
              </a:rPr>
              <a:t>that  </a:t>
            </a:r>
            <a:r>
              <a:rPr sz="2400" spc="-120" dirty="0">
                <a:latin typeface="Arial"/>
                <a:cs typeface="Arial"/>
              </a:rPr>
              <a:t>handles </a:t>
            </a:r>
            <a:r>
              <a:rPr sz="2400" spc="-80" dirty="0">
                <a:latin typeface="Arial"/>
                <a:cs typeface="Arial"/>
              </a:rPr>
              <a:t>subscription </a:t>
            </a:r>
            <a:r>
              <a:rPr sz="2400" spc="-105" dirty="0">
                <a:latin typeface="Arial"/>
                <a:cs typeface="Arial"/>
              </a:rPr>
              <a:t>requests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mailing </a:t>
            </a:r>
            <a:r>
              <a:rPr sz="2400" spc="-30" dirty="0">
                <a:latin typeface="Arial"/>
                <a:cs typeface="Arial"/>
              </a:rPr>
              <a:t>list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55" dirty="0">
                <a:latin typeface="Arial"/>
                <a:cs typeface="Arial"/>
              </a:rPr>
              <a:t>distributes </a:t>
            </a:r>
            <a:r>
              <a:rPr sz="2400" spc="-85" dirty="0">
                <a:latin typeface="Arial"/>
                <a:cs typeface="Arial"/>
              </a:rPr>
              <a:t>new </a:t>
            </a:r>
            <a:r>
              <a:rPr sz="2400" spc="-185" dirty="0">
                <a:latin typeface="Arial"/>
                <a:cs typeface="Arial"/>
              </a:rPr>
              <a:t>messages, </a:t>
            </a:r>
            <a:r>
              <a:rPr sz="2400" spc="-70" dirty="0">
                <a:latin typeface="Arial"/>
                <a:cs typeface="Arial"/>
              </a:rPr>
              <a:t>newsletters,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30" dirty="0">
                <a:latin typeface="Arial"/>
                <a:cs typeface="Arial"/>
              </a:rPr>
              <a:t>other  </a:t>
            </a:r>
            <a:r>
              <a:rPr sz="2400" spc="-105" dirty="0">
                <a:latin typeface="Arial"/>
                <a:cs typeface="Arial"/>
              </a:rPr>
              <a:t>postings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list's </a:t>
            </a:r>
            <a:r>
              <a:rPr sz="2400" spc="-114" dirty="0">
                <a:latin typeface="Arial"/>
                <a:cs typeface="Arial"/>
              </a:rPr>
              <a:t>members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entire </a:t>
            </a:r>
            <a:r>
              <a:rPr sz="2400" spc="-30" dirty="0">
                <a:latin typeface="Arial"/>
                <a:cs typeface="Arial"/>
              </a:rPr>
              <a:t>list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120" dirty="0">
                <a:latin typeface="Arial"/>
                <a:cs typeface="Arial"/>
              </a:rPr>
              <a:t>subscribers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55" dirty="0">
                <a:latin typeface="Arial"/>
                <a:cs typeface="Arial"/>
              </a:rPr>
              <a:t>they </a:t>
            </a:r>
            <a:r>
              <a:rPr sz="2400" spc="-100" dirty="0">
                <a:latin typeface="Arial"/>
                <a:cs typeface="Arial"/>
              </a:rPr>
              <a:t>occur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100" dirty="0">
                <a:latin typeface="Arial"/>
                <a:cs typeface="Arial"/>
              </a:rPr>
              <a:t>are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scheduled.</a:t>
            </a:r>
            <a:endParaRPr sz="2400">
              <a:latin typeface="Arial"/>
              <a:cs typeface="Arial"/>
            </a:endParaRPr>
          </a:p>
          <a:p>
            <a:pPr marL="1155700" marR="7620" indent="-183515" algn="just">
              <a:lnSpc>
                <a:spcPct val="100499"/>
              </a:lnSpc>
              <a:spcBef>
                <a:spcPts val="434"/>
              </a:spcBef>
              <a:buChar char="•"/>
              <a:tabLst>
                <a:tab pos="1155700" algn="l"/>
              </a:tabLst>
            </a:pPr>
            <a:r>
              <a:rPr sz="2400" spc="-135" dirty="0">
                <a:latin typeface="Arial"/>
                <a:cs typeface="Arial"/>
              </a:rPr>
              <a:t>Two </a:t>
            </a:r>
            <a:r>
              <a:rPr sz="2400" spc="-105" dirty="0">
                <a:latin typeface="Arial"/>
                <a:cs typeface="Arial"/>
              </a:rPr>
              <a:t>commonly-used </a:t>
            </a:r>
            <a:r>
              <a:rPr sz="2400" spc="-30" dirty="0">
                <a:latin typeface="Arial"/>
                <a:cs typeface="Arial"/>
              </a:rPr>
              <a:t>list </a:t>
            </a:r>
            <a:r>
              <a:rPr sz="2400" spc="-125" dirty="0">
                <a:latin typeface="Arial"/>
                <a:cs typeface="Arial"/>
              </a:rPr>
              <a:t>servers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80" dirty="0">
                <a:latin typeface="Arial"/>
                <a:cs typeface="Arial"/>
              </a:rPr>
              <a:t>listserv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55" dirty="0">
                <a:latin typeface="Arial"/>
                <a:cs typeface="Arial"/>
              </a:rPr>
              <a:t>Majordomo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21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951" y="378586"/>
            <a:ext cx="6823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60" dirty="0">
                <a:latin typeface="Arial"/>
                <a:cs typeface="Arial"/>
              </a:rPr>
              <a:t>3.5 </a:t>
            </a:r>
            <a:r>
              <a:rPr sz="3600" b="0" spc="-415" dirty="0">
                <a:latin typeface="Arial"/>
                <a:cs typeface="Arial"/>
              </a:rPr>
              <a:t>UNDERSTANDING </a:t>
            </a:r>
            <a:r>
              <a:rPr sz="3600" b="0" spc="-254" dirty="0">
                <a:latin typeface="Arial"/>
                <a:cs typeface="Arial"/>
              </a:rPr>
              <a:t>MAILING</a:t>
            </a:r>
            <a:r>
              <a:rPr sz="3600" b="0" spc="-645" dirty="0">
                <a:latin typeface="Arial"/>
                <a:cs typeface="Arial"/>
              </a:rPr>
              <a:t> </a:t>
            </a:r>
            <a:r>
              <a:rPr sz="3600" b="0" spc="-509" dirty="0">
                <a:latin typeface="Arial"/>
                <a:cs typeface="Arial"/>
              </a:rPr>
              <a:t>LISTS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3" y="1230374"/>
            <a:ext cx="8072120" cy="44240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marR="5080" indent="-290195" algn="just">
              <a:lnSpc>
                <a:spcPts val="270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sz="2800" b="1" spc="-400" dirty="0">
                <a:latin typeface="Arial"/>
                <a:cs typeface="Arial"/>
              </a:rPr>
              <a:t>LISTSERV </a:t>
            </a:r>
            <a:r>
              <a:rPr sz="2800" spc="-185" dirty="0">
                <a:latin typeface="Arial"/>
                <a:cs typeface="Arial"/>
              </a:rPr>
              <a:t>was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first </a:t>
            </a:r>
            <a:r>
              <a:rPr sz="2800" spc="-75" dirty="0">
                <a:latin typeface="Arial"/>
                <a:cs typeface="Arial"/>
              </a:rPr>
              <a:t>electronic </a:t>
            </a:r>
            <a:r>
              <a:rPr sz="2800" spc="-90" dirty="0">
                <a:latin typeface="Arial"/>
                <a:cs typeface="Arial"/>
              </a:rPr>
              <a:t>mailing </a:t>
            </a:r>
            <a:r>
              <a:rPr sz="2800" spc="-30" dirty="0">
                <a:latin typeface="Arial"/>
                <a:cs typeface="Arial"/>
              </a:rPr>
              <a:t>list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software  </a:t>
            </a:r>
            <a:r>
              <a:rPr sz="2800" spc="-75" dirty="0">
                <a:latin typeface="Arial"/>
                <a:cs typeface="Arial"/>
              </a:rPr>
              <a:t>application, </a:t>
            </a:r>
            <a:r>
              <a:rPr sz="2800" spc="-120" dirty="0">
                <a:latin typeface="Arial"/>
                <a:cs typeface="Arial"/>
              </a:rPr>
              <a:t>consisting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95" dirty="0">
                <a:latin typeface="Arial"/>
                <a:cs typeface="Arial"/>
              </a:rPr>
              <a:t>email </a:t>
            </a:r>
            <a:r>
              <a:rPr sz="2800" spc="-180" dirty="0">
                <a:latin typeface="Arial"/>
                <a:cs typeface="Arial"/>
              </a:rPr>
              <a:t>addresses </a:t>
            </a:r>
            <a:r>
              <a:rPr sz="2800" spc="5" dirty="0">
                <a:latin typeface="Arial"/>
                <a:cs typeface="Arial"/>
              </a:rPr>
              <a:t>for 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95" dirty="0">
                <a:latin typeface="Arial"/>
                <a:cs typeface="Arial"/>
              </a:rPr>
              <a:t>group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85" dirty="0">
                <a:latin typeface="Arial"/>
                <a:cs typeface="Arial"/>
              </a:rPr>
              <a:t>which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35" dirty="0">
                <a:latin typeface="Arial"/>
                <a:cs typeface="Arial"/>
              </a:rPr>
              <a:t>sender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65" dirty="0">
                <a:latin typeface="Arial"/>
                <a:cs typeface="Arial"/>
              </a:rPr>
              <a:t>send </a:t>
            </a:r>
            <a:r>
              <a:rPr sz="2800" spc="-114" dirty="0">
                <a:latin typeface="Arial"/>
                <a:cs typeface="Arial"/>
              </a:rPr>
              <a:t>one </a:t>
            </a:r>
            <a:r>
              <a:rPr sz="2800" spc="-95" dirty="0">
                <a:latin typeface="Arial"/>
                <a:cs typeface="Arial"/>
              </a:rPr>
              <a:t>email </a:t>
            </a:r>
            <a:r>
              <a:rPr sz="2800" spc="-130" dirty="0">
                <a:latin typeface="Arial"/>
                <a:cs typeface="Arial"/>
              </a:rPr>
              <a:t>and  </a:t>
            </a:r>
            <a:r>
              <a:rPr sz="2800" spc="85" dirty="0">
                <a:latin typeface="Arial"/>
                <a:cs typeface="Arial"/>
              </a:rPr>
              <a:t>it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135" dirty="0">
                <a:latin typeface="Arial"/>
                <a:cs typeface="Arial"/>
              </a:rPr>
              <a:t>reach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65" dirty="0">
                <a:latin typeface="Arial"/>
                <a:cs typeface="Arial"/>
              </a:rPr>
              <a:t>variety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57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people.</a:t>
            </a:r>
            <a:endParaRPr sz="2800">
              <a:latin typeface="Arial"/>
              <a:cs typeface="Arial"/>
            </a:endParaRPr>
          </a:p>
          <a:p>
            <a:pPr marL="355600" marR="8890" indent="-290195" algn="just">
              <a:lnSpc>
                <a:spcPct val="79800"/>
              </a:lnSpc>
              <a:spcBef>
                <a:spcPts val="595"/>
              </a:spcBef>
              <a:buChar char="•"/>
              <a:tabLst>
                <a:tab pos="355600" algn="l"/>
              </a:tabLst>
            </a:pPr>
            <a:r>
              <a:rPr sz="2800" spc="-70" dirty="0">
                <a:latin typeface="Arial"/>
                <a:cs typeface="Arial"/>
              </a:rPr>
              <a:t>Mailing </a:t>
            </a:r>
            <a:r>
              <a:rPr sz="2800" spc="-30" dirty="0">
                <a:latin typeface="Arial"/>
                <a:cs typeface="Arial"/>
              </a:rPr>
              <a:t>list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80" dirty="0">
                <a:latin typeface="Arial"/>
                <a:cs typeface="Arial"/>
              </a:rPr>
              <a:t>maintained </a:t>
            </a:r>
            <a:r>
              <a:rPr sz="2800" spc="-70" dirty="0">
                <a:latin typeface="Arial"/>
                <a:cs typeface="Arial"/>
              </a:rPr>
              <a:t>automatically </a:t>
            </a:r>
            <a:r>
              <a:rPr sz="2800" spc="-114" dirty="0">
                <a:latin typeface="Arial"/>
                <a:cs typeface="Arial"/>
              </a:rPr>
              <a:t>by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software  </a:t>
            </a:r>
            <a:r>
              <a:rPr sz="2800" spc="-175" dirty="0">
                <a:latin typeface="Arial"/>
                <a:cs typeface="Arial"/>
              </a:rPr>
              <a:t>package,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60" dirty="0">
                <a:latin typeface="Arial"/>
                <a:cs typeface="Arial"/>
              </a:rPr>
              <a:t>allow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00" dirty="0">
                <a:latin typeface="Arial"/>
                <a:cs typeface="Arial"/>
              </a:rPr>
              <a:t>people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10" dirty="0">
                <a:latin typeface="Arial"/>
                <a:cs typeface="Arial"/>
              </a:rPr>
              <a:t>correspond </a:t>
            </a:r>
            <a:r>
              <a:rPr sz="2800" spc="10" dirty="0">
                <a:latin typeface="Arial"/>
                <a:cs typeface="Arial"/>
              </a:rPr>
              <a:t>with  </a:t>
            </a:r>
            <a:r>
              <a:rPr sz="2800" spc="-80" dirty="0">
                <a:latin typeface="Arial"/>
                <a:cs typeface="Arial"/>
              </a:rPr>
              <a:t>others </a:t>
            </a:r>
            <a:r>
              <a:rPr sz="2800" spc="-70" dirty="0">
                <a:latin typeface="Arial"/>
                <a:cs typeface="Arial"/>
              </a:rPr>
              <a:t>who </a:t>
            </a:r>
            <a:r>
              <a:rPr sz="2800" spc="-140" dirty="0">
                <a:latin typeface="Arial"/>
                <a:cs typeface="Arial"/>
              </a:rPr>
              <a:t>subscribe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50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195"/>
              </a:lnSpc>
            </a:pPr>
            <a:r>
              <a:rPr sz="2800" b="1" u="heavy" spc="-2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HOW </a:t>
            </a:r>
            <a:r>
              <a:rPr sz="2800" b="1" u="heavy" spc="-3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TO </a:t>
            </a:r>
            <a:r>
              <a:rPr sz="2800" b="1" u="heavy" spc="-3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HOST </a:t>
            </a:r>
            <a:r>
              <a:rPr sz="2800" b="1" u="heavy" spc="-3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</a:t>
            </a:r>
            <a:r>
              <a:rPr sz="2800" b="1" u="heavy" spc="-1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3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LIST:</a:t>
            </a:r>
            <a:endParaRPr sz="2800">
              <a:latin typeface="Arial"/>
              <a:cs typeface="Arial"/>
            </a:endParaRPr>
          </a:p>
          <a:p>
            <a:pPr marL="755015" marR="5080" indent="-306070" algn="just">
              <a:lnSpc>
                <a:spcPct val="80000"/>
              </a:lnSpc>
              <a:spcBef>
                <a:spcPts val="605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105" dirty="0">
                <a:latin typeface="Arial"/>
                <a:cs typeface="Arial"/>
              </a:rPr>
              <a:t>First </a:t>
            </a:r>
            <a:r>
              <a:rPr sz="2800" spc="-60" dirty="0">
                <a:latin typeface="Arial"/>
                <a:cs typeface="Arial"/>
              </a:rPr>
              <a:t>install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software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145" dirty="0">
                <a:latin typeface="Arial"/>
                <a:cs typeface="Arial"/>
              </a:rPr>
              <a:t>system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55" dirty="0">
                <a:latin typeface="Arial"/>
                <a:cs typeface="Arial"/>
              </a:rPr>
              <a:t>then  </a:t>
            </a:r>
            <a:r>
              <a:rPr sz="2800" spc="-95" dirty="0">
                <a:latin typeface="Arial"/>
                <a:cs typeface="Arial"/>
              </a:rPr>
              <a:t>publish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95" dirty="0">
                <a:latin typeface="Arial"/>
                <a:cs typeface="Arial"/>
              </a:rPr>
              <a:t>email </a:t>
            </a:r>
            <a:r>
              <a:rPr sz="2800" spc="-160" dirty="0">
                <a:latin typeface="Arial"/>
                <a:cs typeface="Arial"/>
              </a:rPr>
              <a:t>address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30" dirty="0">
                <a:latin typeface="Arial"/>
                <a:cs typeface="Arial"/>
              </a:rPr>
              <a:t>pertinent </a:t>
            </a:r>
            <a:r>
              <a:rPr sz="2800" spc="-135" dirty="0">
                <a:latin typeface="Arial"/>
                <a:cs typeface="Arial"/>
              </a:rPr>
              <a:t>command 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40" dirty="0">
                <a:latin typeface="Arial"/>
                <a:cs typeface="Arial"/>
              </a:rPr>
              <a:t>subscribe</a:t>
            </a:r>
            <a:r>
              <a:rPr sz="2800" spc="49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90" dirty="0">
                <a:latin typeface="Arial"/>
                <a:cs typeface="Arial"/>
              </a:rPr>
              <a:t>use 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list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30" dirty="0">
                <a:latin typeface="Arial"/>
                <a:cs typeface="Arial"/>
              </a:rPr>
              <a:t>other list </a:t>
            </a:r>
            <a:r>
              <a:rPr sz="2800" spc="-25" dirty="0">
                <a:latin typeface="Arial"/>
                <a:cs typeface="Arial"/>
              </a:rPr>
              <a:t>or  </a:t>
            </a:r>
            <a:r>
              <a:rPr sz="2800" spc="-120" dirty="0">
                <a:latin typeface="Arial"/>
                <a:cs typeface="Arial"/>
              </a:rPr>
              <a:t>newsgroup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interested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22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951" y="538923"/>
            <a:ext cx="6823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60" dirty="0">
                <a:latin typeface="Arial"/>
                <a:cs typeface="Arial"/>
              </a:rPr>
              <a:t>3.5 </a:t>
            </a:r>
            <a:r>
              <a:rPr sz="3600" b="0" spc="-415" dirty="0">
                <a:latin typeface="Arial"/>
                <a:cs typeface="Arial"/>
              </a:rPr>
              <a:t>UNDERSTANDING </a:t>
            </a:r>
            <a:r>
              <a:rPr sz="3600" b="0" spc="-254" dirty="0">
                <a:latin typeface="Arial"/>
                <a:cs typeface="Arial"/>
              </a:rPr>
              <a:t>MAILING</a:t>
            </a:r>
            <a:r>
              <a:rPr sz="3600" b="0" spc="-645" dirty="0">
                <a:latin typeface="Arial"/>
                <a:cs typeface="Arial"/>
              </a:rPr>
              <a:t> </a:t>
            </a:r>
            <a:r>
              <a:rPr sz="3600" b="0" spc="-509" dirty="0">
                <a:latin typeface="Arial"/>
                <a:cs typeface="Arial"/>
              </a:rPr>
              <a:t>LISTS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546" y="1611373"/>
            <a:ext cx="801878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89560">
              <a:lnSpc>
                <a:spcPts val="3180"/>
              </a:lnSpc>
              <a:spcBef>
                <a:spcPts val="100"/>
              </a:spcBef>
              <a:buChar char="•"/>
              <a:tabLst>
                <a:tab pos="301625" algn="l"/>
                <a:tab pos="302895" algn="l"/>
                <a:tab pos="1308735" algn="l"/>
                <a:tab pos="2650490" algn="l"/>
                <a:tab pos="3406140" algn="l"/>
                <a:tab pos="4100829" algn="l"/>
                <a:tab pos="5675630" algn="l"/>
              </a:tabLst>
            </a:pPr>
            <a:r>
              <a:rPr sz="2800" spc="-35" dirty="0">
                <a:latin typeface="Arial"/>
                <a:cs typeface="Arial"/>
              </a:rPr>
              <a:t>After	</a:t>
            </a:r>
            <a:r>
              <a:rPr sz="2800" spc="-95" dirty="0">
                <a:latin typeface="Arial"/>
                <a:cs typeface="Arial"/>
              </a:rPr>
              <a:t>hosting	</a:t>
            </a:r>
            <a:r>
              <a:rPr sz="2800" spc="-40" dirty="0">
                <a:latin typeface="Arial"/>
                <a:cs typeface="Arial"/>
              </a:rPr>
              <a:t>the	</a:t>
            </a:r>
            <a:r>
              <a:rPr sz="2800" spc="-30" dirty="0">
                <a:latin typeface="Arial"/>
                <a:cs typeface="Arial"/>
              </a:rPr>
              <a:t>list	</a:t>
            </a:r>
            <a:r>
              <a:rPr sz="2800" spc="-165" dirty="0">
                <a:latin typeface="Arial"/>
                <a:cs typeface="Arial"/>
              </a:rPr>
              <a:t>becomes	</a:t>
            </a:r>
            <a:r>
              <a:rPr sz="2800" spc="-85" dirty="0">
                <a:latin typeface="Arial"/>
                <a:cs typeface="Arial"/>
              </a:rPr>
              <a:t>self-maintaining</a:t>
            </a:r>
            <a:endParaRPr sz="2800">
              <a:latin typeface="Arial"/>
              <a:cs typeface="Arial"/>
            </a:endParaRPr>
          </a:p>
          <a:p>
            <a:pPr marL="302260" marR="8255">
              <a:lnSpc>
                <a:spcPts val="3000"/>
              </a:lnSpc>
              <a:spcBef>
                <a:spcPts val="219"/>
              </a:spcBef>
            </a:pPr>
            <a:r>
              <a:rPr sz="2800" spc="-80" dirty="0">
                <a:latin typeface="Arial"/>
                <a:cs typeface="Arial"/>
              </a:rPr>
              <a:t>,allowing </a:t>
            </a:r>
            <a:r>
              <a:rPr sz="2800" spc="-135" dirty="0">
                <a:latin typeface="Arial"/>
                <a:cs typeface="Arial"/>
              </a:rPr>
              <a:t>user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60" dirty="0">
                <a:latin typeface="Arial"/>
                <a:cs typeface="Arial"/>
              </a:rPr>
              <a:t>sign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20" dirty="0">
                <a:latin typeface="Arial"/>
                <a:cs typeface="Arial"/>
              </a:rPr>
              <a:t>off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list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135" dirty="0">
                <a:latin typeface="Arial"/>
                <a:cs typeface="Arial"/>
              </a:rPr>
              <a:t>needed  </a:t>
            </a:r>
            <a:r>
              <a:rPr sz="2800" spc="5" dirty="0">
                <a:latin typeface="Arial"/>
                <a:cs typeface="Arial"/>
              </a:rPr>
              <a:t>without </a:t>
            </a:r>
            <a:r>
              <a:rPr sz="2800" spc="-70" dirty="0">
                <a:latin typeface="Arial"/>
                <a:cs typeface="Arial"/>
              </a:rPr>
              <a:t>your</a:t>
            </a:r>
            <a:r>
              <a:rPr sz="2800" spc="-31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intervention</a:t>
            </a:r>
            <a:endParaRPr sz="2800">
              <a:latin typeface="Arial"/>
              <a:cs typeface="Arial"/>
            </a:endParaRPr>
          </a:p>
          <a:p>
            <a:pPr marL="302260" marR="6350" indent="-289560" algn="just">
              <a:lnSpc>
                <a:spcPct val="89700"/>
              </a:lnSpc>
              <a:spcBef>
                <a:spcPts val="505"/>
              </a:spcBef>
              <a:buChar char="•"/>
              <a:tabLst>
                <a:tab pos="302895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bounced </a:t>
            </a:r>
            <a:r>
              <a:rPr sz="2800" spc="-75" dirty="0">
                <a:latin typeface="Arial"/>
                <a:cs typeface="Arial"/>
              </a:rPr>
              <a:t>mail </a:t>
            </a:r>
            <a:r>
              <a:rPr sz="2800" spc="-160" dirty="0">
                <a:latin typeface="Arial"/>
                <a:cs typeface="Arial"/>
              </a:rPr>
              <a:t>(Bounce </a:t>
            </a:r>
            <a:r>
              <a:rPr sz="2800" spc="-90" dirty="0">
                <a:latin typeface="Arial"/>
                <a:cs typeface="Arial"/>
              </a:rPr>
              <a:t>e-mail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75" dirty="0">
                <a:latin typeface="Arial"/>
                <a:cs typeface="Arial"/>
              </a:rPr>
              <a:t>electronic mail 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50" dirty="0">
                <a:latin typeface="Arial"/>
                <a:cs typeface="Arial"/>
              </a:rPr>
              <a:t>returned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35" dirty="0">
                <a:latin typeface="Arial"/>
                <a:cs typeface="Arial"/>
              </a:rPr>
              <a:t>sender </a:t>
            </a:r>
            <a:r>
              <a:rPr sz="2800" spc="-185" dirty="0">
                <a:latin typeface="Arial"/>
                <a:cs typeface="Arial"/>
              </a:rPr>
              <a:t>because </a:t>
            </a:r>
            <a:r>
              <a:rPr sz="2800" spc="85" dirty="0">
                <a:latin typeface="Arial"/>
                <a:cs typeface="Arial"/>
              </a:rPr>
              <a:t>it </a:t>
            </a:r>
            <a:r>
              <a:rPr sz="2800" spc="-95" dirty="0">
                <a:latin typeface="Arial"/>
                <a:cs typeface="Arial"/>
              </a:rPr>
              <a:t>cannot </a:t>
            </a:r>
            <a:r>
              <a:rPr sz="2800" spc="-135" dirty="0">
                <a:latin typeface="Arial"/>
                <a:cs typeface="Arial"/>
              </a:rPr>
              <a:t>be  </a:t>
            </a:r>
            <a:r>
              <a:rPr sz="2800" spc="-85" dirty="0">
                <a:latin typeface="Arial"/>
                <a:cs typeface="Arial"/>
              </a:rPr>
              <a:t>delivered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170" dirty="0">
                <a:latin typeface="Arial"/>
                <a:cs typeface="Arial"/>
              </a:rPr>
              <a:t>some </a:t>
            </a:r>
            <a:r>
              <a:rPr sz="2800" spc="-140" dirty="0">
                <a:latin typeface="Arial"/>
                <a:cs typeface="Arial"/>
              </a:rPr>
              <a:t>reason </a:t>
            </a:r>
            <a:r>
              <a:rPr sz="2800" spc="-85" dirty="0">
                <a:latin typeface="Arial"/>
                <a:cs typeface="Arial"/>
              </a:rPr>
              <a:t>)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90" dirty="0">
                <a:latin typeface="Arial"/>
                <a:cs typeface="Arial"/>
              </a:rPr>
              <a:t>ignored </a:t>
            </a:r>
            <a:r>
              <a:rPr sz="2800" spc="45" dirty="0">
                <a:latin typeface="Arial"/>
                <a:cs typeface="Arial"/>
              </a:rPr>
              <a:t>if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130" dirty="0">
                <a:latin typeface="Arial"/>
                <a:cs typeface="Arial"/>
              </a:rPr>
              <a:t>user’s </a:t>
            </a:r>
            <a:r>
              <a:rPr sz="2800" spc="-145" dirty="0">
                <a:latin typeface="Arial"/>
                <a:cs typeface="Arial"/>
              </a:rPr>
              <a:t>system </a:t>
            </a:r>
            <a:r>
              <a:rPr sz="2800" spc="-135" dirty="0">
                <a:latin typeface="Arial"/>
                <a:cs typeface="Arial"/>
              </a:rPr>
              <a:t>exists </a:t>
            </a:r>
            <a:r>
              <a:rPr sz="2800" spc="-40" dirty="0">
                <a:latin typeface="Arial"/>
                <a:cs typeface="Arial"/>
              </a:rPr>
              <a:t>in the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302260" marR="7620" indent="-289560" algn="just">
              <a:lnSpc>
                <a:spcPct val="89900"/>
              </a:lnSpc>
              <a:spcBef>
                <a:spcPts val="540"/>
              </a:spcBef>
              <a:buChar char="•"/>
              <a:tabLst>
                <a:tab pos="302895" algn="l"/>
              </a:tabLst>
            </a:pPr>
            <a:r>
              <a:rPr sz="2800" spc="-85" dirty="0">
                <a:latin typeface="Arial"/>
                <a:cs typeface="Arial"/>
              </a:rPr>
              <a:t>In </a:t>
            </a:r>
            <a:r>
              <a:rPr sz="2800" spc="-229" dirty="0">
                <a:latin typeface="Arial"/>
                <a:cs typeface="Arial"/>
              </a:rPr>
              <a:t>case </a:t>
            </a:r>
            <a:r>
              <a:rPr sz="2800" spc="-85" dirty="0">
                <a:latin typeface="Arial"/>
                <a:cs typeface="Arial"/>
              </a:rPr>
              <a:t>where </a:t>
            </a:r>
            <a:r>
              <a:rPr sz="2800" spc="-170" dirty="0">
                <a:latin typeface="Arial"/>
                <a:cs typeface="Arial"/>
              </a:rPr>
              <a:t>users </a:t>
            </a:r>
            <a:r>
              <a:rPr sz="2800" spc="-130" dirty="0">
                <a:latin typeface="Arial"/>
                <a:cs typeface="Arial"/>
              </a:rPr>
              <a:t>disappear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90" dirty="0">
                <a:latin typeface="Arial"/>
                <a:cs typeface="Arial"/>
              </a:rPr>
              <a:t>do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10" dirty="0">
                <a:latin typeface="Arial"/>
                <a:cs typeface="Arial"/>
              </a:rPr>
              <a:t>maintenance 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list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05" dirty="0">
                <a:latin typeface="Arial"/>
                <a:cs typeface="Arial"/>
              </a:rPr>
              <a:t>remove </a:t>
            </a:r>
            <a:r>
              <a:rPr sz="2800" spc="-55" dirty="0">
                <a:latin typeface="Arial"/>
                <a:cs typeface="Arial"/>
              </a:rPr>
              <a:t>them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subscriber  </a:t>
            </a:r>
            <a:r>
              <a:rPr sz="2800" spc="-200" dirty="0">
                <a:latin typeface="Arial"/>
                <a:cs typeface="Arial"/>
              </a:rPr>
              <a:t>base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23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951" y="538923"/>
            <a:ext cx="6823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60" dirty="0">
                <a:latin typeface="Arial"/>
                <a:cs typeface="Arial"/>
              </a:rPr>
              <a:t>3.5 </a:t>
            </a:r>
            <a:r>
              <a:rPr sz="3600" b="0" spc="-415" dirty="0">
                <a:latin typeface="Arial"/>
                <a:cs typeface="Arial"/>
              </a:rPr>
              <a:t>UNDERSTANDING </a:t>
            </a:r>
            <a:r>
              <a:rPr sz="3600" b="0" spc="-254" dirty="0">
                <a:latin typeface="Arial"/>
                <a:cs typeface="Arial"/>
              </a:rPr>
              <a:t>MAILING</a:t>
            </a:r>
            <a:r>
              <a:rPr sz="3600" b="0" spc="-645" dirty="0">
                <a:latin typeface="Arial"/>
                <a:cs typeface="Arial"/>
              </a:rPr>
              <a:t> </a:t>
            </a:r>
            <a:r>
              <a:rPr sz="3600" b="0" spc="-509" dirty="0">
                <a:latin typeface="Arial"/>
                <a:cs typeface="Arial"/>
              </a:rPr>
              <a:t>LISTS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3" y="1538347"/>
            <a:ext cx="8078470" cy="37255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u="heavy" spc="-2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HOW </a:t>
            </a:r>
            <a:r>
              <a:rPr sz="2800" b="1" u="heavy" spc="-3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TO </a:t>
            </a:r>
            <a:r>
              <a:rPr sz="2800" b="1" u="heavy" spc="-2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SIGN </a:t>
            </a:r>
            <a:r>
              <a:rPr sz="2800" b="1" u="heavy" spc="-2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UP </a:t>
            </a:r>
            <a:r>
              <a:rPr sz="2800" b="1" u="heavy" spc="-3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TO </a:t>
            </a:r>
            <a:r>
              <a:rPr sz="2800" b="1" u="heavy" spc="-3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THE</a:t>
            </a:r>
            <a:r>
              <a:rPr sz="2800" b="1" u="heavy" spc="-4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3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  <a:p>
            <a:pPr marL="355600" marR="15875" indent="-290195" algn="just">
              <a:lnSpc>
                <a:spcPts val="3340"/>
              </a:lnSpc>
              <a:spcBef>
                <a:spcPts val="700"/>
              </a:spcBef>
              <a:buChar char="•"/>
              <a:tabLst>
                <a:tab pos="643890" algn="l"/>
              </a:tabLst>
            </a:pPr>
            <a:r>
              <a:rPr sz="2800" spc="-95" dirty="0">
                <a:latin typeface="Arial"/>
                <a:cs typeface="Arial"/>
              </a:rPr>
              <a:t>Mails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05" dirty="0">
                <a:latin typeface="Arial"/>
                <a:cs typeface="Arial"/>
              </a:rPr>
              <a:t>sent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server </a:t>
            </a:r>
            <a:r>
              <a:rPr sz="2800" spc="-165" dirty="0">
                <a:latin typeface="Arial"/>
                <a:cs typeface="Arial"/>
              </a:rPr>
              <a:t>process </a:t>
            </a:r>
            <a:r>
              <a:rPr sz="2800" spc="-80" dirty="0">
                <a:latin typeface="Arial"/>
                <a:cs typeface="Arial"/>
              </a:rPr>
              <a:t>supporting 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  <a:p>
            <a:pPr marL="355600" marR="12700" indent="-290195" algn="just">
              <a:lnSpc>
                <a:spcPts val="3340"/>
              </a:lnSpc>
              <a:spcBef>
                <a:spcPts val="595"/>
              </a:spcBef>
              <a:buChar char="•"/>
              <a:tabLst>
                <a:tab pos="3556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95" dirty="0">
                <a:latin typeface="Arial"/>
                <a:cs typeface="Arial"/>
              </a:rPr>
              <a:t>actual </a:t>
            </a:r>
            <a:r>
              <a:rPr sz="2800" spc="-130" dirty="0">
                <a:latin typeface="Arial"/>
                <a:cs typeface="Arial"/>
              </a:rPr>
              <a:t>command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190" dirty="0">
                <a:latin typeface="Arial"/>
                <a:cs typeface="Arial"/>
              </a:rPr>
              <a:t>use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40" dirty="0">
                <a:latin typeface="Arial"/>
                <a:cs typeface="Arial"/>
              </a:rPr>
              <a:t>subscribe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120" dirty="0">
                <a:latin typeface="Arial"/>
                <a:cs typeface="Arial"/>
              </a:rPr>
              <a:t>vary  </a:t>
            </a:r>
            <a:r>
              <a:rPr sz="2800" spc="-114" dirty="0">
                <a:latin typeface="Arial"/>
                <a:cs typeface="Arial"/>
              </a:rPr>
              <a:t>depending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server </a:t>
            </a:r>
            <a:r>
              <a:rPr sz="2800" spc="-95" dirty="0">
                <a:latin typeface="Arial"/>
                <a:cs typeface="Arial"/>
              </a:rPr>
              <a:t>hosting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list</a:t>
            </a:r>
            <a:endParaRPr sz="2800">
              <a:latin typeface="Arial"/>
              <a:cs typeface="Arial"/>
            </a:endParaRPr>
          </a:p>
          <a:p>
            <a:pPr marL="355600" marR="5080" indent="-290195" algn="just">
              <a:lnSpc>
                <a:spcPct val="99900"/>
              </a:lnSpc>
              <a:spcBef>
                <a:spcPts val="470"/>
              </a:spcBef>
              <a:buChar char="•"/>
              <a:tabLst>
                <a:tab pos="355600" algn="l"/>
              </a:tabLst>
            </a:pPr>
            <a:r>
              <a:rPr sz="2800" spc="-204" dirty="0">
                <a:latin typeface="Arial"/>
                <a:cs typeface="Arial"/>
              </a:rPr>
              <a:t>The</a:t>
            </a:r>
            <a:r>
              <a:rPr sz="2800" spc="36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array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30" dirty="0">
                <a:latin typeface="Arial"/>
                <a:cs typeface="Arial"/>
              </a:rPr>
              <a:t>list </a:t>
            </a:r>
            <a:r>
              <a:rPr sz="2800" spc="-180" dirty="0">
                <a:latin typeface="Arial"/>
                <a:cs typeface="Arial"/>
              </a:rPr>
              <a:t>can 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60" dirty="0">
                <a:latin typeface="Arial"/>
                <a:cs typeface="Arial"/>
              </a:rPr>
              <a:t>found </a:t>
            </a:r>
            <a:r>
              <a:rPr sz="2800" spc="-30" dirty="0">
                <a:latin typeface="Arial"/>
                <a:cs typeface="Arial"/>
              </a:rPr>
              <a:t>at </a:t>
            </a:r>
            <a:r>
              <a:rPr sz="28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http://www.lsoft.com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where </a:t>
            </a:r>
            <a:r>
              <a:rPr sz="2800" spc="-55" dirty="0">
                <a:latin typeface="Arial"/>
                <a:cs typeface="Arial"/>
              </a:rPr>
              <a:t>there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65" dirty="0">
                <a:latin typeface="Arial"/>
                <a:cs typeface="Arial"/>
              </a:rPr>
              <a:t>search </a:t>
            </a:r>
            <a:r>
              <a:rPr sz="2800" spc="-125" dirty="0">
                <a:latin typeface="Arial"/>
                <a:cs typeface="Arial"/>
              </a:rPr>
              <a:t>engine 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160" dirty="0">
                <a:latin typeface="Arial"/>
                <a:cs typeface="Arial"/>
              </a:rPr>
              <a:t>assist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60" dirty="0">
                <a:latin typeface="Arial"/>
                <a:cs typeface="Arial"/>
              </a:rPr>
              <a:t>finding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30" dirty="0">
                <a:latin typeface="Arial"/>
                <a:cs typeface="Arial"/>
              </a:rPr>
              <a:t>list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80" dirty="0">
                <a:latin typeface="Arial"/>
                <a:cs typeface="Arial"/>
              </a:rPr>
              <a:t>interests </a:t>
            </a:r>
            <a:r>
              <a:rPr sz="2800" spc="-105" dirty="0">
                <a:latin typeface="Arial"/>
                <a:cs typeface="Arial"/>
              </a:rPr>
              <a:t>you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24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951" y="538923"/>
            <a:ext cx="68237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60" dirty="0">
                <a:latin typeface="Arial"/>
                <a:cs typeface="Arial"/>
              </a:rPr>
              <a:t>3.5 </a:t>
            </a:r>
            <a:r>
              <a:rPr sz="3600" b="0" spc="-415" dirty="0">
                <a:latin typeface="Arial"/>
                <a:cs typeface="Arial"/>
              </a:rPr>
              <a:t>UNDERSTANDING </a:t>
            </a:r>
            <a:r>
              <a:rPr sz="3600" b="0" spc="-254" dirty="0">
                <a:latin typeface="Arial"/>
                <a:cs typeface="Arial"/>
              </a:rPr>
              <a:t>MAILING</a:t>
            </a:r>
            <a:r>
              <a:rPr sz="3600" b="0" spc="-645" dirty="0">
                <a:latin typeface="Arial"/>
                <a:cs typeface="Arial"/>
              </a:rPr>
              <a:t> </a:t>
            </a:r>
            <a:r>
              <a:rPr sz="3600" b="0" spc="-509" dirty="0">
                <a:latin typeface="Arial"/>
                <a:cs typeface="Arial"/>
              </a:rPr>
              <a:t>LISTS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3" y="1529968"/>
            <a:ext cx="8074659" cy="416432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200" b="1" u="heavy" spc="-4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ADVANTAGES </a:t>
            </a:r>
            <a:r>
              <a:rPr sz="3200" b="1" u="heavy" spc="-40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OF</a:t>
            </a:r>
            <a:r>
              <a:rPr sz="3200" b="1" u="heavy" spc="-43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spc="-4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LISTSERVERS</a:t>
            </a:r>
            <a:endParaRPr sz="3200">
              <a:latin typeface="Arial"/>
              <a:cs typeface="Arial"/>
            </a:endParaRPr>
          </a:p>
          <a:p>
            <a:pPr marL="355600" marR="5080" indent="-281940" algn="just">
              <a:lnSpc>
                <a:spcPct val="100099"/>
              </a:lnSpc>
              <a:spcBef>
                <a:spcPts val="620"/>
              </a:spcBef>
              <a:buChar char="•"/>
              <a:tabLst>
                <a:tab pos="765175" algn="l"/>
              </a:tabLst>
            </a:pPr>
            <a:r>
              <a:rPr sz="3200" spc="-235" dirty="0">
                <a:latin typeface="Arial"/>
                <a:cs typeface="Arial"/>
              </a:rPr>
              <a:t>The </a:t>
            </a:r>
            <a:r>
              <a:rPr sz="3200" spc="-155" dirty="0">
                <a:latin typeface="Arial"/>
                <a:cs typeface="Arial"/>
              </a:rPr>
              <a:t>advantage </a:t>
            </a:r>
            <a:r>
              <a:rPr sz="3200" spc="-100" dirty="0">
                <a:latin typeface="Arial"/>
                <a:cs typeface="Arial"/>
              </a:rPr>
              <a:t>over </a:t>
            </a:r>
            <a:r>
              <a:rPr sz="3200" spc="-135" dirty="0">
                <a:latin typeface="Arial"/>
                <a:cs typeface="Arial"/>
              </a:rPr>
              <a:t>newsgroup </a:t>
            </a:r>
            <a:r>
              <a:rPr sz="3200" spc="-165" dirty="0">
                <a:latin typeface="Arial"/>
                <a:cs typeface="Arial"/>
              </a:rPr>
              <a:t>is  </a:t>
            </a:r>
            <a:r>
              <a:rPr sz="3200" spc="-5" dirty="0">
                <a:latin typeface="Arial"/>
                <a:cs typeface="Arial"/>
              </a:rPr>
              <a:t>that  </a:t>
            </a:r>
            <a:r>
              <a:rPr sz="3200" spc="-145" dirty="0">
                <a:latin typeface="Arial"/>
                <a:cs typeface="Arial"/>
              </a:rPr>
              <a:t>correspondence </a:t>
            </a:r>
            <a:r>
              <a:rPr sz="3200" spc="10" dirty="0">
                <a:latin typeface="Arial"/>
                <a:cs typeface="Arial"/>
              </a:rPr>
              <a:t>with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10" dirty="0">
                <a:latin typeface="Arial"/>
                <a:cs typeface="Arial"/>
              </a:rPr>
              <a:t>group </a:t>
            </a:r>
            <a:r>
              <a:rPr sz="3200" spc="-105" dirty="0">
                <a:latin typeface="Arial"/>
                <a:cs typeface="Arial"/>
              </a:rPr>
              <a:t>requires no  </a:t>
            </a:r>
            <a:r>
              <a:rPr sz="3200" spc="-100" dirty="0">
                <a:latin typeface="Arial"/>
                <a:cs typeface="Arial"/>
              </a:rPr>
              <a:t>unique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software</a:t>
            </a:r>
            <a:endParaRPr sz="3200">
              <a:latin typeface="Arial"/>
              <a:cs typeface="Arial"/>
            </a:endParaRPr>
          </a:p>
          <a:p>
            <a:pPr marL="355600" marR="6350" indent="-281940" algn="just">
              <a:lnSpc>
                <a:spcPct val="99900"/>
              </a:lnSpc>
              <a:spcBef>
                <a:spcPts val="630"/>
              </a:spcBef>
              <a:buChar char="•"/>
              <a:tabLst>
                <a:tab pos="355600" algn="l"/>
              </a:tabLst>
            </a:pPr>
            <a:r>
              <a:rPr sz="3200" spc="-260" dirty="0">
                <a:latin typeface="Arial"/>
                <a:cs typeface="Arial"/>
              </a:rPr>
              <a:t>You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65" dirty="0">
                <a:latin typeface="Arial"/>
                <a:cs typeface="Arial"/>
              </a:rPr>
              <a:t>participate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185" dirty="0">
                <a:latin typeface="Arial"/>
                <a:cs typeface="Arial"/>
              </a:rPr>
              <a:t>discussions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250" dirty="0">
                <a:latin typeface="Arial"/>
                <a:cs typeface="Arial"/>
              </a:rPr>
              <a:t>see  </a:t>
            </a:r>
            <a:r>
              <a:rPr sz="3200" spc="-35" dirty="0">
                <a:latin typeface="Arial"/>
                <a:cs typeface="Arial"/>
              </a:rPr>
              <a:t>other </a:t>
            </a:r>
            <a:r>
              <a:rPr sz="3200" spc="-185" dirty="0">
                <a:latin typeface="Arial"/>
                <a:cs typeface="Arial"/>
              </a:rPr>
              <a:t>discussions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110" dirty="0">
                <a:latin typeface="Arial"/>
                <a:cs typeface="Arial"/>
              </a:rPr>
              <a:t>occurring </a:t>
            </a:r>
            <a:r>
              <a:rPr sz="3200" spc="-60" dirty="0">
                <a:latin typeface="Arial"/>
                <a:cs typeface="Arial"/>
              </a:rPr>
              <a:t>directly  </a:t>
            </a:r>
            <a:r>
              <a:rPr sz="3200" spc="-20" dirty="0">
                <a:latin typeface="Arial"/>
                <a:cs typeface="Arial"/>
              </a:rPr>
              <a:t>from </a:t>
            </a:r>
            <a:r>
              <a:rPr sz="3200" spc="-80" dirty="0">
                <a:latin typeface="Arial"/>
                <a:cs typeface="Arial"/>
              </a:rPr>
              <a:t>your </a:t>
            </a:r>
            <a:r>
              <a:rPr sz="3200" spc="-105" dirty="0">
                <a:latin typeface="Arial"/>
                <a:cs typeface="Arial"/>
              </a:rPr>
              <a:t>email </a:t>
            </a:r>
            <a:r>
              <a:rPr sz="3200" spc="-60" dirty="0">
                <a:latin typeface="Arial"/>
                <a:cs typeface="Arial"/>
              </a:rPr>
              <a:t>client </a:t>
            </a:r>
            <a:r>
              <a:rPr sz="3200" spc="-210" dirty="0">
                <a:latin typeface="Arial"/>
                <a:cs typeface="Arial"/>
              </a:rPr>
              <a:t>because </a:t>
            </a:r>
            <a:r>
              <a:rPr sz="3200" spc="-200" dirty="0">
                <a:latin typeface="Arial"/>
                <a:cs typeface="Arial"/>
              </a:rPr>
              <a:t>each </a:t>
            </a:r>
            <a:r>
              <a:rPr sz="3200" spc="-95" dirty="0">
                <a:latin typeface="Arial"/>
                <a:cs typeface="Arial"/>
              </a:rPr>
              <a:t>post </a:t>
            </a:r>
            <a:r>
              <a:rPr sz="3200" spc="-170" dirty="0">
                <a:latin typeface="Arial"/>
                <a:cs typeface="Arial"/>
              </a:rPr>
              <a:t>is  </a:t>
            </a:r>
            <a:r>
              <a:rPr sz="3200" spc="-70" dirty="0">
                <a:latin typeface="Arial"/>
                <a:cs typeface="Arial"/>
              </a:rPr>
              <a:t>forwarded </a:t>
            </a:r>
            <a:r>
              <a:rPr sz="3200" spc="40" dirty="0">
                <a:latin typeface="Arial"/>
                <a:cs typeface="Arial"/>
              </a:rPr>
              <a:t>to</a:t>
            </a:r>
            <a:r>
              <a:rPr sz="3200" spc="-64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all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10" dirty="0">
                <a:latin typeface="Arial"/>
                <a:cs typeface="Arial"/>
              </a:rPr>
              <a:t>group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25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668" y="538923"/>
            <a:ext cx="5494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60" dirty="0">
                <a:latin typeface="Arial"/>
                <a:cs typeface="Arial"/>
              </a:rPr>
              <a:t>3.6 </a:t>
            </a:r>
            <a:r>
              <a:rPr sz="3600" b="0" spc="-415" dirty="0">
                <a:latin typeface="Arial"/>
                <a:cs typeface="Arial"/>
              </a:rPr>
              <a:t>UNDERSTANDING</a:t>
            </a:r>
            <a:r>
              <a:rPr sz="3600" b="0" spc="-265" dirty="0">
                <a:latin typeface="Arial"/>
                <a:cs typeface="Arial"/>
              </a:rPr>
              <a:t> </a:t>
            </a:r>
            <a:r>
              <a:rPr sz="3600" b="0" spc="-465" dirty="0">
                <a:latin typeface="Arial"/>
                <a:cs typeface="Arial"/>
              </a:rPr>
              <a:t>ARCHIE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546" y="2063492"/>
            <a:ext cx="8017509" cy="32766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02260" marR="5080" indent="-289560" algn="just">
              <a:lnSpc>
                <a:spcPts val="3040"/>
              </a:lnSpc>
              <a:spcBef>
                <a:spcPts val="465"/>
              </a:spcBef>
              <a:buChar char="•"/>
              <a:tabLst>
                <a:tab pos="302895" algn="l"/>
              </a:tabLst>
            </a:pPr>
            <a:r>
              <a:rPr sz="2800" spc="-114" dirty="0">
                <a:latin typeface="Arial"/>
                <a:cs typeface="Arial"/>
              </a:rPr>
              <a:t>Archie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95" dirty="0">
                <a:latin typeface="Arial"/>
                <a:cs typeface="Arial"/>
              </a:rPr>
              <a:t>program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00" dirty="0">
                <a:latin typeface="Arial"/>
                <a:cs typeface="Arial"/>
              </a:rPr>
              <a:t>allows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65" dirty="0">
                <a:latin typeface="Arial"/>
                <a:cs typeface="Arial"/>
              </a:rPr>
              <a:t>search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75" dirty="0">
                <a:latin typeface="Arial"/>
                <a:cs typeface="Arial"/>
              </a:rPr>
              <a:t>files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35" dirty="0">
                <a:latin typeface="Arial"/>
                <a:cs typeface="Arial"/>
              </a:rPr>
              <a:t>Internet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405" dirty="0">
                <a:latin typeface="Arial"/>
                <a:cs typeface="Arial"/>
              </a:rPr>
              <a:t>FTP </a:t>
            </a:r>
            <a:r>
              <a:rPr sz="2800" spc="-120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302260" marR="5080" indent="-289560" algn="just">
              <a:lnSpc>
                <a:spcPct val="89700"/>
              </a:lnSpc>
              <a:spcBef>
                <a:spcPts val="500"/>
              </a:spcBef>
              <a:buChar char="•"/>
              <a:tabLst>
                <a:tab pos="302895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60" dirty="0">
                <a:latin typeface="Arial"/>
                <a:cs typeface="Arial"/>
              </a:rPr>
              <a:t>found </a:t>
            </a:r>
            <a:r>
              <a:rPr sz="2800" spc="-110" dirty="0">
                <a:latin typeface="Arial"/>
                <a:cs typeface="Arial"/>
              </a:rPr>
              <a:t>,Archie </a:t>
            </a:r>
            <a:r>
              <a:rPr sz="2800" spc="-65" dirty="0">
                <a:latin typeface="Arial"/>
                <a:cs typeface="Arial"/>
              </a:rPr>
              <a:t>returns </a:t>
            </a:r>
            <a:r>
              <a:rPr sz="2800" spc="-160" dirty="0">
                <a:latin typeface="Arial"/>
                <a:cs typeface="Arial"/>
              </a:rPr>
              <a:t>address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35" dirty="0">
                <a:latin typeface="Arial"/>
                <a:cs typeface="Arial"/>
              </a:rPr>
              <a:t>file,  </a:t>
            </a:r>
            <a:r>
              <a:rPr sz="2800" spc="-30" dirty="0">
                <a:latin typeface="Arial"/>
                <a:cs typeface="Arial"/>
              </a:rPr>
              <a:t>pertinent </a:t>
            </a:r>
            <a:r>
              <a:rPr sz="2800" spc="-120" dirty="0">
                <a:latin typeface="Arial"/>
                <a:cs typeface="Arial"/>
              </a:rPr>
              <a:t>dates,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-190" dirty="0">
                <a:latin typeface="Arial"/>
                <a:cs typeface="Arial"/>
              </a:rPr>
              <a:t>size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80" dirty="0">
                <a:latin typeface="Arial"/>
                <a:cs typeface="Arial"/>
              </a:rPr>
              <a:t>more. </a:t>
            </a:r>
            <a:r>
              <a:rPr sz="2800" spc="-185" dirty="0">
                <a:latin typeface="Arial"/>
                <a:cs typeface="Arial"/>
              </a:rPr>
              <a:t>This </a:t>
            </a:r>
            <a:r>
              <a:rPr sz="2800" spc="-35" dirty="0">
                <a:latin typeface="Arial"/>
                <a:cs typeface="Arial"/>
              </a:rPr>
              <a:t>information 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95" dirty="0">
                <a:latin typeface="Arial"/>
                <a:cs typeface="Arial"/>
              </a:rPr>
              <a:t>useful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85" dirty="0">
                <a:latin typeface="Arial"/>
                <a:cs typeface="Arial"/>
              </a:rPr>
              <a:t>download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70" dirty="0">
                <a:latin typeface="Arial"/>
                <a:cs typeface="Arial"/>
              </a:rPr>
              <a:t>your </a:t>
            </a:r>
            <a:r>
              <a:rPr sz="2800" spc="-145" dirty="0">
                <a:latin typeface="Arial"/>
                <a:cs typeface="Arial"/>
              </a:rPr>
              <a:t>system </a:t>
            </a:r>
            <a:r>
              <a:rPr sz="2800" spc="-265" dirty="0">
                <a:latin typeface="Arial"/>
                <a:cs typeface="Arial"/>
              </a:rPr>
              <a:t>as  </a:t>
            </a:r>
            <a:r>
              <a:rPr sz="2800" spc="-135" dirty="0">
                <a:latin typeface="Arial"/>
                <a:cs typeface="Arial"/>
              </a:rPr>
              <a:t>needed</a:t>
            </a:r>
            <a:endParaRPr sz="2800">
              <a:latin typeface="Arial"/>
              <a:cs typeface="Arial"/>
            </a:endParaRPr>
          </a:p>
          <a:p>
            <a:pPr marL="302260" marR="5080" indent="-289560" algn="just">
              <a:lnSpc>
                <a:spcPts val="3040"/>
              </a:lnSpc>
              <a:spcBef>
                <a:spcPts val="570"/>
              </a:spcBef>
              <a:buChar char="•"/>
              <a:tabLst>
                <a:tab pos="302895" algn="l"/>
              </a:tabLst>
            </a:pPr>
            <a:r>
              <a:rPr sz="2800" spc="-114" dirty="0">
                <a:latin typeface="Arial"/>
                <a:cs typeface="Arial"/>
              </a:rPr>
              <a:t>Archie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210" dirty="0">
                <a:latin typeface="Arial"/>
                <a:cs typeface="Arial"/>
              </a:rPr>
              <a:t>accessed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325" dirty="0">
                <a:latin typeface="Arial"/>
                <a:cs typeface="Arial"/>
              </a:rPr>
              <a:t>DOS, </a:t>
            </a:r>
            <a:r>
              <a:rPr sz="2800" spc="-105" dirty="0">
                <a:latin typeface="Arial"/>
                <a:cs typeface="Arial"/>
              </a:rPr>
              <a:t>Windows, </a:t>
            </a:r>
            <a:r>
              <a:rPr sz="2800" spc="-240" dirty="0">
                <a:latin typeface="Arial"/>
                <a:cs typeface="Arial"/>
              </a:rPr>
              <a:t>UNIX  </a:t>
            </a:r>
            <a:r>
              <a:rPr sz="2800" spc="-180" dirty="0">
                <a:latin typeface="Arial"/>
                <a:cs typeface="Arial"/>
              </a:rPr>
              <a:t>based </a:t>
            </a:r>
            <a:r>
              <a:rPr sz="2800" spc="-90" dirty="0">
                <a:latin typeface="Arial"/>
                <a:cs typeface="Arial"/>
              </a:rPr>
              <a:t>applications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70" dirty="0">
                <a:latin typeface="Arial"/>
                <a:cs typeface="Arial"/>
              </a:rPr>
              <a:t>tools </a:t>
            </a:r>
            <a:r>
              <a:rPr sz="2800" spc="-114" dirty="0">
                <a:latin typeface="Arial"/>
                <a:cs typeface="Arial"/>
              </a:rPr>
              <a:t>via </a:t>
            </a:r>
            <a:r>
              <a:rPr sz="2800" spc="-95" dirty="0">
                <a:latin typeface="Arial"/>
                <a:cs typeface="Arial"/>
              </a:rPr>
              <a:t>web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browser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26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386" y="205548"/>
            <a:ext cx="619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/>
              <a:t>3.6 </a:t>
            </a:r>
            <a:r>
              <a:rPr sz="3600" spc="-390" dirty="0"/>
              <a:t>UNDERSTANDING</a:t>
            </a:r>
            <a:r>
              <a:rPr sz="3600" spc="-285" dirty="0"/>
              <a:t> </a:t>
            </a:r>
            <a:r>
              <a:rPr sz="3600" spc="-409" dirty="0"/>
              <a:t>VERONICA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91179" y="1609340"/>
            <a:ext cx="8011159" cy="359917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697230" indent="-281940">
              <a:lnSpc>
                <a:spcPts val="3820"/>
              </a:lnSpc>
              <a:spcBef>
                <a:spcPts val="240"/>
              </a:spcBef>
              <a:buChar char="•"/>
              <a:tabLst>
                <a:tab pos="294640" algn="l"/>
              </a:tabLst>
            </a:pPr>
            <a:r>
              <a:rPr sz="3200" spc="-145" dirty="0">
                <a:latin typeface="Arial"/>
                <a:cs typeface="Arial"/>
              </a:rPr>
              <a:t>Veronica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85" dirty="0">
                <a:latin typeface="Arial"/>
                <a:cs typeface="Arial"/>
              </a:rPr>
              <a:t>search </a:t>
            </a:r>
            <a:r>
              <a:rPr sz="3200" spc="-145" dirty="0">
                <a:latin typeface="Arial"/>
                <a:cs typeface="Arial"/>
              </a:rPr>
              <a:t>engine </a:t>
            </a:r>
            <a:r>
              <a:rPr sz="3200" spc="10" dirty="0">
                <a:latin typeface="Arial"/>
                <a:cs typeface="Arial"/>
              </a:rPr>
              <a:t>for 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Gopher  </a:t>
            </a:r>
            <a:r>
              <a:rPr sz="3200" spc="-65" dirty="0">
                <a:latin typeface="Arial"/>
                <a:cs typeface="Arial"/>
              </a:rPr>
              <a:t>World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documents</a:t>
            </a:r>
            <a:endParaRPr sz="3200">
              <a:latin typeface="Arial"/>
              <a:cs typeface="Arial"/>
            </a:endParaRPr>
          </a:p>
          <a:p>
            <a:pPr marL="294640" marR="465455" indent="-281940">
              <a:lnSpc>
                <a:spcPct val="100499"/>
              </a:lnSpc>
              <a:spcBef>
                <a:spcPts val="490"/>
              </a:spcBef>
              <a:buChar char="•"/>
              <a:tabLst>
                <a:tab pos="294640" algn="l"/>
                <a:tab pos="3478529" algn="l"/>
              </a:tabLst>
            </a:pPr>
            <a:r>
              <a:rPr sz="3200" spc="-55" dirty="0">
                <a:latin typeface="Arial"/>
                <a:cs typeface="Arial"/>
              </a:rPr>
              <a:t>Information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50" dirty="0">
                <a:latin typeface="Arial"/>
                <a:cs typeface="Arial"/>
              </a:rPr>
              <a:t>needed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75" dirty="0">
                <a:latin typeface="Arial"/>
                <a:cs typeface="Arial"/>
              </a:rPr>
              <a:t>searched</a:t>
            </a:r>
            <a:r>
              <a:rPr sz="3200" spc="-52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from  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Gopher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server	</a:t>
            </a:r>
            <a:r>
              <a:rPr sz="3200" spc="-165" dirty="0">
                <a:latin typeface="Arial"/>
                <a:cs typeface="Arial"/>
              </a:rPr>
              <a:t>using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veronica</a:t>
            </a:r>
            <a:endParaRPr sz="3200">
              <a:latin typeface="Arial"/>
              <a:cs typeface="Arial"/>
            </a:endParaRPr>
          </a:p>
          <a:p>
            <a:pPr marL="294640" marR="5080" indent="-281940" algn="just">
              <a:lnSpc>
                <a:spcPct val="100099"/>
              </a:lnSpc>
              <a:spcBef>
                <a:spcPts val="620"/>
              </a:spcBef>
              <a:buChar char="•"/>
              <a:tabLst>
                <a:tab pos="294640" algn="l"/>
              </a:tabLst>
            </a:pPr>
            <a:r>
              <a:rPr sz="3200" spc="-145" dirty="0">
                <a:latin typeface="Arial"/>
                <a:cs typeface="Arial"/>
              </a:rPr>
              <a:t>Veronica </a:t>
            </a:r>
            <a:r>
              <a:rPr sz="3200" spc="-204" dirty="0">
                <a:latin typeface="Arial"/>
                <a:cs typeface="Arial"/>
              </a:rPr>
              <a:t>can </a:t>
            </a:r>
            <a:r>
              <a:rPr sz="3200" spc="-150" dirty="0">
                <a:latin typeface="Arial"/>
                <a:cs typeface="Arial"/>
              </a:rPr>
              <a:t>be </a:t>
            </a:r>
            <a:r>
              <a:rPr sz="3200" spc="-240" dirty="0">
                <a:latin typeface="Arial"/>
                <a:cs typeface="Arial"/>
              </a:rPr>
              <a:t>accessed </a:t>
            </a:r>
            <a:r>
              <a:rPr sz="3200" spc="10" dirty="0">
                <a:latin typeface="Arial"/>
                <a:cs typeface="Arial"/>
              </a:rPr>
              <a:t>with </a:t>
            </a:r>
            <a:r>
              <a:rPr sz="3200" spc="-375" dirty="0">
                <a:latin typeface="Arial"/>
                <a:cs typeface="Arial"/>
              </a:rPr>
              <a:t>DOS, </a:t>
            </a:r>
            <a:r>
              <a:rPr sz="3200" spc="-125" dirty="0">
                <a:latin typeface="Arial"/>
                <a:cs typeface="Arial"/>
              </a:rPr>
              <a:t>Windows 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270" dirty="0">
                <a:latin typeface="Arial"/>
                <a:cs typeface="Arial"/>
              </a:rPr>
              <a:t>UNIX </a:t>
            </a:r>
            <a:r>
              <a:rPr sz="3200" spc="-200" dirty="0">
                <a:latin typeface="Arial"/>
                <a:cs typeface="Arial"/>
              </a:rPr>
              <a:t>based </a:t>
            </a:r>
            <a:r>
              <a:rPr sz="3200" spc="-160" dirty="0">
                <a:latin typeface="Arial"/>
                <a:cs typeface="Arial"/>
              </a:rPr>
              <a:t>Gopher </a:t>
            </a:r>
            <a:r>
              <a:rPr sz="3200" spc="-105" dirty="0">
                <a:latin typeface="Arial"/>
                <a:cs typeface="Arial"/>
              </a:rPr>
              <a:t>clients </a:t>
            </a:r>
            <a:r>
              <a:rPr sz="3200" spc="-130" dirty="0">
                <a:latin typeface="Arial"/>
                <a:cs typeface="Arial"/>
              </a:rPr>
              <a:t>via </a:t>
            </a:r>
            <a:r>
              <a:rPr sz="3200" spc="-114" dirty="0">
                <a:latin typeface="Arial"/>
                <a:cs typeface="Arial"/>
              </a:rPr>
              <a:t>web  </a:t>
            </a:r>
            <a:r>
              <a:rPr sz="3200" spc="-100" dirty="0">
                <a:latin typeface="Arial"/>
                <a:cs typeface="Arial"/>
              </a:rPr>
              <a:t>browser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27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91179" y="332992"/>
            <a:ext cx="8010525" cy="42995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00680" marR="233045" indent="-2267585">
              <a:lnSpc>
                <a:spcPts val="3820"/>
              </a:lnSpc>
              <a:spcBef>
                <a:spcPts val="240"/>
              </a:spcBef>
            </a:pPr>
            <a:r>
              <a:rPr sz="3200" b="1" spc="-125" dirty="0">
                <a:solidFill>
                  <a:srgbClr val="FF0066"/>
                </a:solidFill>
                <a:latin typeface="Arial"/>
                <a:cs typeface="Arial"/>
              </a:rPr>
              <a:t>3.7 </a:t>
            </a:r>
            <a:r>
              <a:rPr sz="3200" b="1" spc="-345" dirty="0">
                <a:solidFill>
                  <a:srgbClr val="FF0066"/>
                </a:solidFill>
                <a:latin typeface="Arial"/>
                <a:cs typeface="Arial"/>
              </a:rPr>
              <a:t>UNDERSTANDING </a:t>
            </a:r>
            <a:r>
              <a:rPr sz="3200" b="1" spc="-335" dirty="0">
                <a:solidFill>
                  <a:srgbClr val="FF0066"/>
                </a:solidFill>
                <a:latin typeface="Arial"/>
                <a:cs typeface="Arial"/>
              </a:rPr>
              <a:t>CGI,ISAP </a:t>
            </a:r>
            <a:r>
              <a:rPr sz="3200" b="1" spc="-300" dirty="0">
                <a:solidFill>
                  <a:srgbClr val="FF0066"/>
                </a:solidFill>
                <a:latin typeface="Arial"/>
                <a:cs typeface="Arial"/>
              </a:rPr>
              <a:t>AND </a:t>
            </a:r>
            <a:r>
              <a:rPr sz="3200" b="1" spc="-340" dirty="0">
                <a:solidFill>
                  <a:srgbClr val="FF0066"/>
                </a:solidFill>
                <a:latin typeface="Arial"/>
                <a:cs typeface="Arial"/>
              </a:rPr>
              <a:t>NSAPI  </a:t>
            </a:r>
            <a:r>
              <a:rPr sz="3200" b="1" spc="-425" dirty="0">
                <a:solidFill>
                  <a:srgbClr val="FF0066"/>
                </a:solidFill>
                <a:latin typeface="Arial"/>
                <a:cs typeface="Arial"/>
              </a:rPr>
              <a:t>TECHNOLOGIES</a:t>
            </a:r>
            <a:endParaRPr sz="3200">
              <a:latin typeface="Arial"/>
              <a:cs typeface="Arial"/>
            </a:endParaRPr>
          </a:p>
          <a:p>
            <a:pPr marL="294640" marR="5080" indent="-281940" algn="just">
              <a:lnSpc>
                <a:spcPts val="3820"/>
              </a:lnSpc>
              <a:spcBef>
                <a:spcPts val="2410"/>
              </a:spcBef>
              <a:buChar char="•"/>
              <a:tabLst>
                <a:tab pos="294640" algn="l"/>
              </a:tabLst>
            </a:pPr>
            <a:r>
              <a:rPr sz="3200" spc="-320" dirty="0">
                <a:latin typeface="Arial"/>
                <a:cs typeface="Arial"/>
              </a:rPr>
              <a:t>CGI( </a:t>
            </a:r>
            <a:r>
              <a:rPr sz="3200" spc="-190" dirty="0">
                <a:latin typeface="Arial"/>
                <a:cs typeface="Arial"/>
              </a:rPr>
              <a:t>Common</a:t>
            </a:r>
            <a:r>
              <a:rPr sz="3200" spc="505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Gateway </a:t>
            </a:r>
            <a:r>
              <a:rPr sz="3200" spc="-95" dirty="0">
                <a:latin typeface="Arial"/>
                <a:cs typeface="Arial"/>
              </a:rPr>
              <a:t>Interface) , </a:t>
            </a:r>
            <a:r>
              <a:rPr sz="3200" spc="-330" dirty="0">
                <a:latin typeface="Arial"/>
                <a:cs typeface="Arial"/>
              </a:rPr>
              <a:t>ISAPI  </a:t>
            </a:r>
            <a:r>
              <a:rPr sz="3200" spc="-45" dirty="0">
                <a:latin typeface="Arial"/>
                <a:cs typeface="Arial"/>
              </a:rPr>
              <a:t>(Internet </a:t>
            </a:r>
            <a:r>
              <a:rPr sz="3200" spc="-190" dirty="0">
                <a:latin typeface="Arial"/>
                <a:cs typeface="Arial"/>
              </a:rPr>
              <a:t>Server </a:t>
            </a:r>
            <a:r>
              <a:rPr sz="3200" spc="-185" dirty="0">
                <a:latin typeface="Arial"/>
                <a:cs typeface="Arial"/>
              </a:rPr>
              <a:t>Advanced </a:t>
            </a:r>
            <a:r>
              <a:rPr sz="3200" spc="-150" dirty="0">
                <a:latin typeface="Arial"/>
                <a:cs typeface="Arial"/>
              </a:rPr>
              <a:t>Programming  </a:t>
            </a:r>
            <a:r>
              <a:rPr sz="3200" spc="-95" dirty="0">
                <a:latin typeface="Arial"/>
                <a:cs typeface="Arial"/>
              </a:rPr>
              <a:t>Interface) , </a:t>
            </a:r>
            <a:r>
              <a:rPr sz="3200" spc="-360" dirty="0">
                <a:latin typeface="Arial"/>
                <a:cs typeface="Arial"/>
              </a:rPr>
              <a:t>NSAPI </a:t>
            </a:r>
            <a:r>
              <a:rPr sz="3200" spc="-100" dirty="0">
                <a:latin typeface="Arial"/>
                <a:cs typeface="Arial"/>
              </a:rPr>
              <a:t>( </a:t>
            </a:r>
            <a:r>
              <a:rPr sz="3200" spc="-180" dirty="0">
                <a:latin typeface="Arial"/>
                <a:cs typeface="Arial"/>
              </a:rPr>
              <a:t>Netscape </a:t>
            </a:r>
            <a:r>
              <a:rPr sz="3200" spc="-190" dirty="0">
                <a:latin typeface="Arial"/>
                <a:cs typeface="Arial"/>
              </a:rPr>
              <a:t>Server </a:t>
            </a:r>
            <a:r>
              <a:rPr sz="3200" spc="-185" dirty="0">
                <a:latin typeface="Arial"/>
                <a:cs typeface="Arial"/>
              </a:rPr>
              <a:t>Advanced  </a:t>
            </a:r>
            <a:r>
              <a:rPr sz="3200" spc="-150" dirty="0">
                <a:latin typeface="Arial"/>
                <a:cs typeface="Arial"/>
              </a:rPr>
              <a:t>Programming </a:t>
            </a:r>
            <a:r>
              <a:rPr sz="3200" spc="-225" dirty="0">
                <a:latin typeface="Arial"/>
                <a:cs typeface="Arial"/>
              </a:rPr>
              <a:t>Language)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70" dirty="0">
                <a:latin typeface="Arial"/>
                <a:cs typeface="Arial"/>
              </a:rPr>
              <a:t>all </a:t>
            </a:r>
            <a:r>
              <a:rPr sz="3200" spc="-25" dirty="0">
                <a:latin typeface="Arial"/>
                <a:cs typeface="Arial"/>
              </a:rPr>
              <a:t>different </a:t>
            </a:r>
            <a:r>
              <a:rPr sz="3200" spc="-204" dirty="0">
                <a:latin typeface="Arial"/>
                <a:cs typeface="Arial"/>
              </a:rPr>
              <a:t>ways 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105" dirty="0">
                <a:latin typeface="Arial"/>
                <a:cs typeface="Arial"/>
              </a:rPr>
              <a:t>extend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35" dirty="0">
                <a:latin typeface="Arial"/>
                <a:cs typeface="Arial"/>
              </a:rPr>
              <a:t>server</a:t>
            </a:r>
            <a:r>
              <a:rPr sz="3200" spc="-59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functionality</a:t>
            </a:r>
            <a:endParaRPr sz="3200">
              <a:latin typeface="Arial"/>
              <a:cs typeface="Arial"/>
            </a:endParaRPr>
          </a:p>
          <a:p>
            <a:pPr marL="294640" indent="-281940">
              <a:lnSpc>
                <a:spcPct val="100000"/>
              </a:lnSpc>
              <a:spcBef>
                <a:spcPts val="525"/>
              </a:spcBef>
              <a:buChar char="•"/>
              <a:tabLst>
                <a:tab pos="294640" algn="l"/>
              </a:tabLst>
            </a:pPr>
            <a:r>
              <a:rPr sz="3200" spc="-250" dirty="0">
                <a:latin typeface="Arial"/>
                <a:cs typeface="Arial"/>
              </a:rPr>
              <a:t>These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100" dirty="0">
                <a:latin typeface="Arial"/>
                <a:cs typeface="Arial"/>
              </a:rPr>
              <a:t>most </a:t>
            </a:r>
            <a:r>
              <a:rPr sz="3200" spc="-135" dirty="0">
                <a:latin typeface="Arial"/>
                <a:cs typeface="Arial"/>
              </a:rPr>
              <a:t>common </a:t>
            </a:r>
            <a:r>
              <a:rPr sz="3200" spc="-105" dirty="0">
                <a:latin typeface="Arial"/>
                <a:cs typeface="Arial"/>
              </a:rPr>
              <a:t>interfaces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available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28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335" y="0"/>
            <a:ext cx="716153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279650" marR="5080" indent="-2267585">
              <a:lnSpc>
                <a:spcPts val="3820"/>
              </a:lnSpc>
              <a:spcBef>
                <a:spcPts val="240"/>
              </a:spcBef>
            </a:pPr>
            <a:r>
              <a:rPr spc="-125" dirty="0"/>
              <a:t>3.7 </a:t>
            </a:r>
            <a:r>
              <a:rPr spc="-345" dirty="0"/>
              <a:t>UNDERSTANDING </a:t>
            </a:r>
            <a:r>
              <a:rPr spc="-335" dirty="0"/>
              <a:t>CGI,ISAP </a:t>
            </a:r>
            <a:r>
              <a:rPr spc="-300" dirty="0"/>
              <a:t>AND </a:t>
            </a:r>
            <a:r>
              <a:rPr spc="-340" dirty="0"/>
              <a:t>NSAPI  </a:t>
            </a:r>
            <a:r>
              <a:rPr spc="-42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538347"/>
            <a:ext cx="8072755" cy="32969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u="heavy" spc="-1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COMMON </a:t>
            </a:r>
            <a:r>
              <a:rPr sz="2800" b="1" u="heavy" spc="-3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GATEWAY</a:t>
            </a:r>
            <a:r>
              <a:rPr sz="2800" b="1" u="heavy" spc="-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3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INTERFACE:</a:t>
            </a:r>
            <a:endParaRPr sz="2800">
              <a:latin typeface="Arial"/>
              <a:cs typeface="Arial"/>
            </a:endParaRPr>
          </a:p>
          <a:p>
            <a:pPr marL="355600" indent="-290195">
              <a:lnSpc>
                <a:spcPct val="100000"/>
              </a:lnSpc>
              <a:spcBef>
                <a:spcPts val="575"/>
              </a:spcBef>
              <a:buChar char="•"/>
              <a:tabLst>
                <a:tab pos="516255" algn="l"/>
                <a:tab pos="516890" algn="l"/>
              </a:tabLst>
            </a:pPr>
            <a:r>
              <a:rPr sz="2800" spc="35" dirty="0">
                <a:latin typeface="Arial"/>
                <a:cs typeface="Arial"/>
              </a:rPr>
              <a:t>It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00" dirty="0">
                <a:latin typeface="Arial"/>
                <a:cs typeface="Arial"/>
              </a:rPr>
              <a:t>mainstream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355600" marR="5080" indent="-290195" algn="just">
              <a:lnSpc>
                <a:spcPct val="99900"/>
              </a:lnSpc>
              <a:spcBef>
                <a:spcPts val="540"/>
              </a:spcBef>
              <a:buChar char="•"/>
              <a:tabLst>
                <a:tab pos="355600" algn="l"/>
              </a:tabLst>
            </a:pPr>
            <a:r>
              <a:rPr sz="2800" spc="35" dirty="0">
                <a:latin typeface="Arial"/>
                <a:cs typeface="Arial"/>
              </a:rPr>
              <a:t>It </a:t>
            </a:r>
            <a:r>
              <a:rPr sz="2800" spc="-80" dirty="0">
                <a:latin typeface="Arial"/>
                <a:cs typeface="Arial"/>
              </a:rPr>
              <a:t>lets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130" dirty="0">
                <a:latin typeface="Arial"/>
                <a:cs typeface="Arial"/>
              </a:rPr>
              <a:t>add </a:t>
            </a:r>
            <a:r>
              <a:rPr sz="2800" spc="-120" dirty="0">
                <a:latin typeface="Arial"/>
                <a:cs typeface="Arial"/>
              </a:rPr>
              <a:t>programs, </a:t>
            </a:r>
            <a:r>
              <a:rPr sz="2800" spc="-85" dirty="0">
                <a:latin typeface="Arial"/>
                <a:cs typeface="Arial"/>
              </a:rPr>
              <a:t>scripting </a:t>
            </a:r>
            <a:r>
              <a:rPr sz="2800" spc="-160" dirty="0">
                <a:latin typeface="Arial"/>
                <a:cs typeface="Arial"/>
              </a:rPr>
              <a:t>language </a:t>
            </a:r>
            <a:r>
              <a:rPr sz="2800" spc="-130" dirty="0">
                <a:latin typeface="Arial"/>
                <a:cs typeface="Arial"/>
              </a:rPr>
              <a:t>and  </a:t>
            </a:r>
            <a:r>
              <a:rPr sz="2800" spc="-30" dirty="0">
                <a:latin typeface="Arial"/>
                <a:cs typeface="Arial"/>
              </a:rPr>
              <a:t>other </a:t>
            </a:r>
            <a:r>
              <a:rPr sz="2800" spc="-105" dirty="0">
                <a:latin typeface="Arial"/>
                <a:cs typeface="Arial"/>
              </a:rPr>
              <a:t>elements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25" dirty="0">
                <a:latin typeface="Arial"/>
                <a:cs typeface="Arial"/>
              </a:rPr>
              <a:t>execute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server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70" dirty="0">
                <a:latin typeface="Arial"/>
                <a:cs typeface="Arial"/>
              </a:rPr>
              <a:t>your  </a:t>
            </a:r>
            <a:r>
              <a:rPr sz="2800" spc="-140" dirty="0">
                <a:latin typeface="Arial"/>
                <a:cs typeface="Arial"/>
              </a:rPr>
              <a:t>Web </a:t>
            </a:r>
            <a:r>
              <a:rPr sz="2800" spc="-180" dirty="0">
                <a:latin typeface="Arial"/>
                <a:cs typeface="Arial"/>
              </a:rPr>
              <a:t>based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  <a:p>
            <a:pPr marL="355600" marR="5080" indent="-290195">
              <a:lnSpc>
                <a:spcPts val="3340"/>
              </a:lnSpc>
              <a:spcBef>
                <a:spcPts val="7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20" dirty="0">
                <a:latin typeface="Arial"/>
                <a:cs typeface="Arial"/>
              </a:rPr>
              <a:t>These </a:t>
            </a:r>
            <a:r>
              <a:rPr sz="2800" spc="-70" dirty="0">
                <a:latin typeface="Arial"/>
                <a:cs typeface="Arial"/>
              </a:rPr>
              <a:t>application </a:t>
            </a:r>
            <a:r>
              <a:rPr sz="2800" spc="-170" dirty="0">
                <a:latin typeface="Arial"/>
                <a:cs typeface="Arial"/>
              </a:rPr>
              <a:t>ranges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spc="-140" dirty="0">
                <a:latin typeface="Arial"/>
                <a:cs typeface="Arial"/>
              </a:rPr>
              <a:t>Web </a:t>
            </a:r>
            <a:r>
              <a:rPr sz="2800" spc="-185" dirty="0">
                <a:latin typeface="Arial"/>
                <a:cs typeface="Arial"/>
              </a:rPr>
              <a:t>page </a:t>
            </a:r>
            <a:r>
              <a:rPr sz="2800" spc="-70" dirty="0">
                <a:latin typeface="Arial"/>
                <a:cs typeface="Arial"/>
              </a:rPr>
              <a:t>counter </a:t>
            </a:r>
            <a:r>
              <a:rPr sz="2800" spc="25" dirty="0">
                <a:latin typeface="Arial"/>
                <a:cs typeface="Arial"/>
              </a:rPr>
              <a:t>to  </a:t>
            </a:r>
            <a:r>
              <a:rPr sz="2800" spc="-150" dirty="0">
                <a:latin typeface="Arial"/>
                <a:cs typeface="Arial"/>
              </a:rPr>
              <a:t>database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interfaces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29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335" y="0"/>
            <a:ext cx="716153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279650" marR="5080" indent="-2267585">
              <a:lnSpc>
                <a:spcPts val="3820"/>
              </a:lnSpc>
              <a:spcBef>
                <a:spcPts val="240"/>
              </a:spcBef>
            </a:pPr>
            <a:r>
              <a:rPr spc="-125" dirty="0"/>
              <a:t>3.7 </a:t>
            </a:r>
            <a:r>
              <a:rPr spc="-345" dirty="0"/>
              <a:t>UNDERSTANDING </a:t>
            </a:r>
            <a:r>
              <a:rPr spc="-335" dirty="0"/>
              <a:t>CGI,ISAP </a:t>
            </a:r>
            <a:r>
              <a:rPr spc="-300" dirty="0"/>
              <a:t>AND </a:t>
            </a:r>
            <a:r>
              <a:rPr spc="-340" dirty="0"/>
              <a:t>NSAPI  </a:t>
            </a:r>
            <a:r>
              <a:rPr spc="-42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851" y="1357373"/>
            <a:ext cx="8769350" cy="39827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800" b="1" u="heavy" spc="-2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ISAPI</a:t>
            </a:r>
            <a:endParaRPr sz="2800">
              <a:latin typeface="Arial"/>
              <a:cs typeface="Arial"/>
            </a:endParaRPr>
          </a:p>
          <a:p>
            <a:pPr marL="753745" marR="547370" indent="-175260">
              <a:lnSpc>
                <a:spcPts val="3040"/>
              </a:lnSpc>
              <a:spcBef>
                <a:spcPts val="565"/>
              </a:spcBef>
              <a:buChar char="•"/>
              <a:tabLst>
                <a:tab pos="754380" algn="l"/>
              </a:tabLst>
            </a:pPr>
            <a:r>
              <a:rPr sz="2800" spc="35" dirty="0">
                <a:latin typeface="Arial"/>
                <a:cs typeface="Arial"/>
              </a:rPr>
              <a:t>It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55" dirty="0">
                <a:latin typeface="Arial"/>
                <a:cs typeface="Arial"/>
              </a:rPr>
              <a:t> an </a:t>
            </a:r>
            <a:r>
              <a:rPr sz="2800" spc="-105" dirty="0">
                <a:latin typeface="Arial"/>
                <a:cs typeface="Arial"/>
              </a:rPr>
              <a:t>extension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for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Microsoft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Internet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Information  </a:t>
            </a:r>
            <a:r>
              <a:rPr sz="2800" spc="-120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753745" indent="-175260">
              <a:lnSpc>
                <a:spcPct val="100000"/>
              </a:lnSpc>
              <a:spcBef>
                <a:spcPts val="155"/>
              </a:spcBef>
              <a:buChar char="•"/>
              <a:tabLst>
                <a:tab pos="754380" algn="l"/>
              </a:tabLst>
            </a:pPr>
            <a:r>
              <a:rPr sz="2800" spc="35" dirty="0">
                <a:latin typeface="Arial"/>
                <a:cs typeface="Arial"/>
              </a:rPr>
              <a:t>It </a:t>
            </a:r>
            <a:r>
              <a:rPr sz="2800" spc="-150" dirty="0">
                <a:latin typeface="Arial"/>
                <a:cs typeface="Arial"/>
              </a:rPr>
              <a:t>enables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90" dirty="0">
                <a:latin typeface="Arial"/>
                <a:cs typeface="Arial"/>
              </a:rPr>
              <a:t>use </a:t>
            </a:r>
            <a:r>
              <a:rPr sz="2800" spc="-145" dirty="0">
                <a:latin typeface="Arial"/>
                <a:cs typeface="Arial"/>
              </a:rPr>
              <a:t>Visual </a:t>
            </a:r>
            <a:r>
              <a:rPr sz="2800" spc="-225" dirty="0">
                <a:latin typeface="Arial"/>
                <a:cs typeface="Arial"/>
              </a:rPr>
              <a:t>Basic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write </a:t>
            </a:r>
            <a:r>
              <a:rPr sz="2800" spc="-125" dirty="0">
                <a:latin typeface="Arial"/>
                <a:cs typeface="Arial"/>
              </a:rPr>
              <a:t>extensions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2800" b="1" u="heavy" spc="-3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NSAPI</a:t>
            </a:r>
            <a:endParaRPr sz="2800">
              <a:latin typeface="Arial"/>
              <a:cs typeface="Arial"/>
            </a:endParaRPr>
          </a:p>
          <a:p>
            <a:pPr marL="353695" indent="-306070">
              <a:lnSpc>
                <a:spcPct val="100000"/>
              </a:lnSpc>
              <a:spcBef>
                <a:spcPts val="240"/>
              </a:spcBef>
              <a:buChar char="–"/>
              <a:tabLst>
                <a:tab pos="354330" algn="l"/>
                <a:tab pos="5668645" algn="l"/>
              </a:tabLst>
            </a:pPr>
            <a:r>
              <a:rPr sz="2800" spc="35" dirty="0">
                <a:latin typeface="Arial"/>
                <a:cs typeface="Arial"/>
              </a:rPr>
              <a:t>It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50" dirty="0">
                <a:latin typeface="Arial"/>
                <a:cs typeface="Arial"/>
              </a:rPr>
              <a:t>Netscape’s </a:t>
            </a:r>
            <a:r>
              <a:rPr sz="2800" spc="-125" dirty="0">
                <a:latin typeface="Arial"/>
                <a:cs typeface="Arial"/>
              </a:rPr>
              <a:t>answer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Microsoft	</a:t>
            </a:r>
            <a:r>
              <a:rPr sz="2800" spc="-80" dirty="0">
                <a:latin typeface="Arial"/>
                <a:cs typeface="Arial"/>
              </a:rPr>
              <a:t>offerings.</a:t>
            </a:r>
            <a:endParaRPr sz="2800">
              <a:latin typeface="Arial"/>
              <a:cs typeface="Arial"/>
            </a:endParaRPr>
          </a:p>
          <a:p>
            <a:pPr marL="353695" marR="5080" indent="-306070">
              <a:lnSpc>
                <a:spcPts val="3040"/>
              </a:lnSpc>
              <a:spcBef>
                <a:spcPts val="605"/>
              </a:spcBef>
              <a:buChar char="–"/>
              <a:tabLst>
                <a:tab pos="354330" algn="l"/>
                <a:tab pos="721360" algn="l"/>
              </a:tabLst>
            </a:pPr>
            <a:r>
              <a:rPr sz="2800" spc="35" dirty="0">
                <a:latin typeface="Arial"/>
                <a:cs typeface="Arial"/>
              </a:rPr>
              <a:t>It	</a:t>
            </a:r>
            <a:r>
              <a:rPr sz="2800" spc="-80" dirty="0">
                <a:latin typeface="Arial"/>
                <a:cs typeface="Arial"/>
              </a:rPr>
              <a:t>lets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dirty="0">
                <a:latin typeface="Arial"/>
                <a:cs typeface="Arial"/>
              </a:rPr>
              <a:t>write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200" dirty="0">
                <a:latin typeface="Arial"/>
                <a:cs typeface="Arial"/>
              </a:rPr>
              <a:t>same </a:t>
            </a:r>
            <a:r>
              <a:rPr sz="2800" spc="-65" dirty="0">
                <a:latin typeface="Arial"/>
                <a:cs typeface="Arial"/>
              </a:rPr>
              <a:t>type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90" dirty="0">
                <a:latin typeface="Arial"/>
                <a:cs typeface="Arial"/>
              </a:rPr>
              <a:t>applications</a:t>
            </a:r>
            <a:r>
              <a:rPr sz="2800" spc="-505" dirty="0">
                <a:latin typeface="Arial"/>
                <a:cs typeface="Arial"/>
              </a:rPr>
              <a:t>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254" dirty="0">
                <a:latin typeface="Arial"/>
                <a:cs typeface="Arial"/>
              </a:rPr>
              <a:t>ISAPI, </a:t>
            </a:r>
            <a:r>
              <a:rPr sz="2800" spc="-95" dirty="0">
                <a:latin typeface="Arial"/>
                <a:cs typeface="Arial"/>
              </a:rPr>
              <a:t>bu 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30" dirty="0">
                <a:latin typeface="Arial"/>
                <a:cs typeface="Arial"/>
              </a:rPr>
              <a:t>focus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Netscape </a:t>
            </a:r>
            <a:r>
              <a:rPr sz="2800" spc="-165" dirty="0">
                <a:latin typeface="Arial"/>
                <a:cs typeface="Arial"/>
              </a:rPr>
              <a:t>Server </a:t>
            </a:r>
            <a:r>
              <a:rPr sz="2800" spc="-80" dirty="0">
                <a:latin typeface="Arial"/>
                <a:cs typeface="Arial"/>
              </a:rPr>
              <a:t>offerings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3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767" y="538923"/>
            <a:ext cx="574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355" dirty="0">
                <a:uFill>
                  <a:solidFill>
                    <a:srgbClr val="FF0066"/>
                  </a:solidFill>
                </a:uFill>
              </a:rPr>
              <a:t>1.UNDERSTANDING</a:t>
            </a:r>
            <a:r>
              <a:rPr sz="3600" u="heavy" spc="-215" dirty="0">
                <a:uFill>
                  <a:solidFill>
                    <a:srgbClr val="FF0066"/>
                  </a:solidFill>
                </a:uFill>
              </a:rPr>
              <a:t> </a:t>
            </a:r>
            <a:r>
              <a:rPr sz="3600" u="heavy" spc="-405" dirty="0">
                <a:uFill>
                  <a:solidFill>
                    <a:srgbClr val="FF0066"/>
                  </a:solidFill>
                </a:uFill>
              </a:rPr>
              <a:t>INTERNET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83546" y="2015867"/>
            <a:ext cx="8027034" cy="35814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02260" marR="5080" indent="-289560" algn="just">
              <a:lnSpc>
                <a:spcPct val="89700"/>
              </a:lnSpc>
              <a:spcBef>
                <a:spcPts val="445"/>
              </a:spcBef>
              <a:buFont typeface="Arial"/>
              <a:buChar char="•"/>
              <a:tabLst>
                <a:tab pos="3028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Internet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 global </a:t>
            </a:r>
            <a:r>
              <a:rPr sz="2800" spc="-5" dirty="0">
                <a:latin typeface="Times New Roman"/>
                <a:cs typeface="Times New Roman"/>
              </a:rPr>
              <a:t>system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interconnected  computer </a:t>
            </a:r>
            <a:r>
              <a:rPr sz="2800" dirty="0">
                <a:latin typeface="Times New Roman"/>
                <a:cs typeface="Times New Roman"/>
              </a:rPr>
              <a:t>networks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use </a:t>
            </a:r>
            <a:r>
              <a:rPr sz="2800" spc="-5" dirty="0">
                <a:latin typeface="Times New Roman"/>
                <a:cs typeface="Times New Roman"/>
              </a:rPr>
              <a:t>the standardized </a:t>
            </a:r>
            <a:r>
              <a:rPr sz="2800" dirty="0">
                <a:latin typeface="Times New Roman"/>
                <a:cs typeface="Times New Roman"/>
              </a:rPr>
              <a:t>Internet  </a:t>
            </a:r>
            <a:r>
              <a:rPr sz="2800" spc="-5" dirty="0">
                <a:latin typeface="Times New Roman"/>
                <a:cs typeface="Times New Roman"/>
              </a:rPr>
              <a:t>Protocol Suite </a:t>
            </a:r>
            <a:r>
              <a:rPr sz="2800" dirty="0">
                <a:latin typeface="Times New Roman"/>
                <a:cs typeface="Times New Roman"/>
              </a:rPr>
              <a:t>(TCP/IP) </a:t>
            </a:r>
            <a:r>
              <a:rPr sz="2800" spc="-5" dirty="0">
                <a:latin typeface="Times New Roman"/>
                <a:cs typeface="Times New Roman"/>
              </a:rPr>
              <a:t>to serve </a:t>
            </a:r>
            <a:r>
              <a:rPr sz="2800" dirty="0">
                <a:latin typeface="Times New Roman"/>
                <a:cs typeface="Times New Roman"/>
              </a:rPr>
              <a:t>billions of users  </a:t>
            </a:r>
            <a:r>
              <a:rPr sz="2800" spc="-5" dirty="0">
                <a:latin typeface="Times New Roman"/>
                <a:cs typeface="Times New Roman"/>
              </a:rPr>
              <a:t>worldwide.</a:t>
            </a:r>
            <a:endParaRPr sz="2800">
              <a:latin typeface="Times New Roman"/>
              <a:cs typeface="Times New Roman"/>
            </a:endParaRPr>
          </a:p>
          <a:p>
            <a:pPr marL="302260" marR="10160" indent="-289560" algn="just">
              <a:lnSpc>
                <a:spcPct val="89600"/>
              </a:lnSpc>
              <a:spcBef>
                <a:spcPts val="550"/>
              </a:spcBef>
              <a:buFont typeface="Arial"/>
              <a:buChar char="•"/>
              <a:tabLst>
                <a:tab pos="391795" algn="l"/>
              </a:tabLst>
            </a:pP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i="1" dirty="0">
                <a:latin typeface="Times New Roman"/>
                <a:cs typeface="Times New Roman"/>
              </a:rPr>
              <a:t>network of networks </a:t>
            </a:r>
            <a:r>
              <a:rPr sz="2800" spc="-5" dirty="0">
                <a:latin typeface="Times New Roman"/>
                <a:cs typeface="Times New Roman"/>
              </a:rPr>
              <a:t>that consists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millions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 private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public, </a:t>
            </a:r>
            <a:r>
              <a:rPr sz="2800" spc="-5" dirty="0">
                <a:latin typeface="Times New Roman"/>
                <a:cs typeface="Times New Roman"/>
              </a:rPr>
              <a:t>academic, </a:t>
            </a:r>
            <a:r>
              <a:rPr sz="2800" dirty="0">
                <a:latin typeface="Times New Roman"/>
                <a:cs typeface="Times New Roman"/>
              </a:rPr>
              <a:t>business, </a:t>
            </a:r>
            <a:r>
              <a:rPr sz="2800" spc="-5" dirty="0">
                <a:latin typeface="Times New Roman"/>
                <a:cs typeface="Times New Roman"/>
              </a:rPr>
              <a:t>and  </a:t>
            </a:r>
            <a:r>
              <a:rPr sz="2800" dirty="0">
                <a:latin typeface="Times New Roman"/>
                <a:cs typeface="Times New Roman"/>
              </a:rPr>
              <a:t>government networks of </a:t>
            </a:r>
            <a:r>
              <a:rPr sz="2800" spc="-5" dirty="0">
                <a:latin typeface="Times New Roman"/>
                <a:cs typeface="Times New Roman"/>
              </a:rPr>
              <a:t>local to </a:t>
            </a:r>
            <a:r>
              <a:rPr sz="2800" dirty="0">
                <a:latin typeface="Times New Roman"/>
                <a:cs typeface="Times New Roman"/>
              </a:rPr>
              <a:t>global </a:t>
            </a:r>
            <a:r>
              <a:rPr sz="2800" spc="-5" dirty="0">
                <a:latin typeface="Times New Roman"/>
                <a:cs typeface="Times New Roman"/>
              </a:rPr>
              <a:t>scope that are  linked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copper wires, </a:t>
            </a:r>
            <a:r>
              <a:rPr sz="2800" dirty="0">
                <a:latin typeface="Times New Roman"/>
                <a:cs typeface="Times New Roman"/>
              </a:rPr>
              <a:t>fiber-optic </a:t>
            </a:r>
            <a:r>
              <a:rPr sz="2800" spc="-5" dirty="0">
                <a:latin typeface="Times New Roman"/>
                <a:cs typeface="Times New Roman"/>
              </a:rPr>
              <a:t>cables, wireless  connections, and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technologies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30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85950" marR="5080" indent="-960119">
              <a:lnSpc>
                <a:spcPts val="3820"/>
              </a:lnSpc>
              <a:spcBef>
                <a:spcPts val="240"/>
              </a:spcBef>
            </a:pPr>
            <a:r>
              <a:rPr spc="-125" dirty="0"/>
              <a:t>3.8 </a:t>
            </a:r>
            <a:r>
              <a:rPr spc="-345" dirty="0"/>
              <a:t>UNDERSTANDING </a:t>
            </a:r>
            <a:r>
              <a:rPr spc="-420" dirty="0"/>
              <a:t>THE </a:t>
            </a:r>
            <a:r>
              <a:rPr spc="-390" dirty="0"/>
              <a:t>NETWORK  </a:t>
            </a:r>
            <a:r>
              <a:rPr spc="-409" dirty="0"/>
              <a:t>INFRASTRUCTURE</a:t>
            </a:r>
            <a:r>
              <a:rPr spc="-175" dirty="0"/>
              <a:t> </a:t>
            </a:r>
            <a:r>
              <a:rPr spc="-470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313" y="2756402"/>
            <a:ext cx="7307580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080" indent="-297180">
              <a:lnSpc>
                <a:spcPts val="2850"/>
              </a:lnSpc>
              <a:spcBef>
                <a:spcPts val="219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spc="-110" dirty="0">
                <a:latin typeface="Arial"/>
                <a:cs typeface="Arial"/>
              </a:rPr>
              <a:t>When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server</a:t>
            </a:r>
            <a:r>
              <a:rPr sz="2400" spc="-125" dirty="0">
                <a:latin typeface="Arial"/>
                <a:cs typeface="Arial"/>
              </a:rPr>
              <a:t> 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connected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internet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high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speed  </a:t>
            </a:r>
            <a:r>
              <a:rPr sz="2400" spc="-95" dirty="0">
                <a:latin typeface="Arial"/>
                <a:cs typeface="Arial"/>
              </a:rPr>
              <a:t>modem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20" dirty="0">
                <a:latin typeface="Arial"/>
                <a:cs typeface="Arial"/>
              </a:rPr>
              <a:t>router </a:t>
            </a:r>
            <a:r>
              <a:rPr sz="2400" spc="-95" dirty="0">
                <a:latin typeface="Arial"/>
                <a:cs typeface="Arial"/>
              </a:rPr>
              <a:t>should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65" dirty="0">
                <a:latin typeface="Arial"/>
                <a:cs typeface="Arial"/>
              </a:rPr>
              <a:t>installed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95" dirty="0">
                <a:latin typeface="Arial"/>
                <a:cs typeface="Arial"/>
              </a:rPr>
              <a:t>handle </a:t>
            </a:r>
            <a:r>
              <a:rPr sz="2400" spc="-35" dirty="0">
                <a:latin typeface="Arial"/>
                <a:cs typeface="Arial"/>
              </a:rPr>
              <a:t>the  </a:t>
            </a:r>
            <a:r>
              <a:rPr sz="2400" spc="-80" dirty="0">
                <a:latin typeface="Arial"/>
                <a:cs typeface="Arial"/>
              </a:rPr>
              <a:t>connection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393" y="380999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152399"/>
                </a:moveTo>
                <a:lnTo>
                  <a:pt x="3737" y="136817"/>
                </a:lnTo>
                <a:lnTo>
                  <a:pt x="14707" y="121686"/>
                </a:lnTo>
                <a:lnTo>
                  <a:pt x="56887" y="93079"/>
                </a:lnTo>
                <a:lnTo>
                  <a:pt x="123630" y="67191"/>
                </a:lnTo>
                <a:lnTo>
                  <a:pt x="165302" y="55459"/>
                </a:lnTo>
                <a:lnTo>
                  <a:pt x="212024" y="44637"/>
                </a:lnTo>
                <a:lnTo>
                  <a:pt x="263431" y="34800"/>
                </a:lnTo>
                <a:lnTo>
                  <a:pt x="319159" y="26027"/>
                </a:lnTo>
                <a:lnTo>
                  <a:pt x="378845" y="18393"/>
                </a:lnTo>
                <a:lnTo>
                  <a:pt x="442124" y="11976"/>
                </a:lnTo>
                <a:lnTo>
                  <a:pt x="508632" y="6851"/>
                </a:lnTo>
                <a:lnTo>
                  <a:pt x="578007" y="3096"/>
                </a:lnTo>
                <a:lnTo>
                  <a:pt x="649883" y="786"/>
                </a:lnTo>
                <a:lnTo>
                  <a:pt x="723898" y="0"/>
                </a:lnTo>
                <a:lnTo>
                  <a:pt x="797913" y="786"/>
                </a:lnTo>
                <a:lnTo>
                  <a:pt x="869789" y="3096"/>
                </a:lnTo>
                <a:lnTo>
                  <a:pt x="939164" y="6851"/>
                </a:lnTo>
                <a:lnTo>
                  <a:pt x="1005672" y="11976"/>
                </a:lnTo>
                <a:lnTo>
                  <a:pt x="1068952" y="18393"/>
                </a:lnTo>
                <a:lnTo>
                  <a:pt x="1128637" y="26027"/>
                </a:lnTo>
                <a:lnTo>
                  <a:pt x="1184365" y="34800"/>
                </a:lnTo>
                <a:lnTo>
                  <a:pt x="1235772" y="44637"/>
                </a:lnTo>
                <a:lnTo>
                  <a:pt x="1282494" y="55459"/>
                </a:lnTo>
                <a:lnTo>
                  <a:pt x="1324166" y="67191"/>
                </a:lnTo>
                <a:lnTo>
                  <a:pt x="1360426" y="79757"/>
                </a:lnTo>
                <a:lnTo>
                  <a:pt x="1415252" y="107080"/>
                </a:lnTo>
                <a:lnTo>
                  <a:pt x="1444059" y="136817"/>
                </a:lnTo>
                <a:lnTo>
                  <a:pt x="1447797" y="152399"/>
                </a:lnTo>
                <a:lnTo>
                  <a:pt x="1415252" y="197718"/>
                </a:lnTo>
                <a:lnTo>
                  <a:pt x="1360426" y="225042"/>
                </a:lnTo>
                <a:lnTo>
                  <a:pt x="1324166" y="237607"/>
                </a:lnTo>
                <a:lnTo>
                  <a:pt x="1282494" y="249339"/>
                </a:lnTo>
                <a:lnTo>
                  <a:pt x="1235772" y="260162"/>
                </a:lnTo>
                <a:lnTo>
                  <a:pt x="1184365" y="269998"/>
                </a:lnTo>
                <a:lnTo>
                  <a:pt x="1128637" y="278771"/>
                </a:lnTo>
                <a:lnTo>
                  <a:pt x="1068952" y="286405"/>
                </a:lnTo>
                <a:lnTo>
                  <a:pt x="1005672" y="292822"/>
                </a:lnTo>
                <a:lnTo>
                  <a:pt x="939164" y="297947"/>
                </a:lnTo>
                <a:lnTo>
                  <a:pt x="869789" y="301703"/>
                </a:lnTo>
                <a:lnTo>
                  <a:pt x="797913" y="304012"/>
                </a:lnTo>
                <a:lnTo>
                  <a:pt x="723898" y="304799"/>
                </a:lnTo>
                <a:lnTo>
                  <a:pt x="649883" y="304012"/>
                </a:lnTo>
                <a:lnTo>
                  <a:pt x="578007" y="301703"/>
                </a:lnTo>
                <a:lnTo>
                  <a:pt x="508632" y="297947"/>
                </a:lnTo>
                <a:lnTo>
                  <a:pt x="442124" y="292822"/>
                </a:lnTo>
                <a:lnTo>
                  <a:pt x="378845" y="286405"/>
                </a:lnTo>
                <a:lnTo>
                  <a:pt x="319159" y="278771"/>
                </a:lnTo>
                <a:lnTo>
                  <a:pt x="263431" y="269998"/>
                </a:lnTo>
                <a:lnTo>
                  <a:pt x="212024" y="260162"/>
                </a:lnTo>
                <a:lnTo>
                  <a:pt x="165302" y="249339"/>
                </a:lnTo>
                <a:lnTo>
                  <a:pt x="123630" y="237607"/>
                </a:lnTo>
                <a:lnTo>
                  <a:pt x="87370" y="225042"/>
                </a:lnTo>
                <a:lnTo>
                  <a:pt x="32544" y="197718"/>
                </a:lnTo>
                <a:lnTo>
                  <a:pt x="3737" y="167981"/>
                </a:lnTo>
                <a:lnTo>
                  <a:pt x="0" y="1523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3990" y="373442"/>
            <a:ext cx="799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Internet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792" y="761998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0"/>
                </a:moveTo>
                <a:lnTo>
                  <a:pt x="457199" y="152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592" y="838198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0"/>
                </a:moveTo>
                <a:lnTo>
                  <a:pt x="457199" y="152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62391" y="685798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00393" y="1142997"/>
            <a:ext cx="1524000" cy="4572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640"/>
              </a:spcBef>
            </a:pPr>
            <a:r>
              <a:rPr sz="1800" spc="-5" dirty="0">
                <a:latin typeface="Arial"/>
                <a:cs typeface="Arial"/>
              </a:rPr>
              <a:t>CSU/DSU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393" y="1752596"/>
            <a:ext cx="152400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340"/>
              </a:spcBef>
            </a:pPr>
            <a:r>
              <a:rPr sz="1800" spc="-5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0393" y="2285995"/>
            <a:ext cx="1524000" cy="4572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640"/>
              </a:spcBef>
            </a:pPr>
            <a:r>
              <a:rPr sz="1800" spc="-5" dirty="0">
                <a:latin typeface="Arial"/>
                <a:cs typeface="Arial"/>
              </a:rPr>
              <a:t>CSU/DSU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62391" y="1066797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761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0393" y="3124193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0" y="0"/>
                </a:moveTo>
                <a:lnTo>
                  <a:pt x="1523996" y="0"/>
                </a:lnTo>
                <a:lnTo>
                  <a:pt x="1523996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35286" y="3192836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CSU/DSU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3792" y="2819394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0"/>
                </a:moveTo>
                <a:lnTo>
                  <a:pt x="457199" y="152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3792" y="2895594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0"/>
                </a:moveTo>
                <a:lnTo>
                  <a:pt x="457199" y="152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391" y="2743194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2391" y="3047993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761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0393" y="3809992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1523996" y="0"/>
                </a:lnTo>
                <a:lnTo>
                  <a:pt x="1523996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67099" y="3840535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62391" y="16001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62391" y="21335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62391" y="3581392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00590" y="4800590"/>
            <a:ext cx="152400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340"/>
              </a:spcBef>
            </a:pPr>
            <a:r>
              <a:rPr sz="1800" spc="-5" dirty="0">
                <a:latin typeface="Arial"/>
                <a:cs typeface="Arial"/>
              </a:rPr>
              <a:t>Local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71793" y="4800590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0"/>
                </a:moveTo>
                <a:lnTo>
                  <a:pt x="1523996" y="0"/>
                </a:lnTo>
                <a:lnTo>
                  <a:pt x="1523996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90597" y="4800590"/>
            <a:ext cx="309118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340"/>
              </a:spcBef>
              <a:tabLst>
                <a:tab pos="2406015" algn="l"/>
              </a:tabLst>
            </a:pPr>
            <a:r>
              <a:rPr sz="1800" spc="-5" dirty="0">
                <a:latin typeface="Arial"/>
                <a:cs typeface="Arial"/>
              </a:rPr>
              <a:t>Loca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 P</a:t>
            </a:r>
            <a:r>
              <a:rPr sz="1800" dirty="0">
                <a:latin typeface="Arial"/>
                <a:cs typeface="Arial"/>
              </a:rPr>
              <a:t>C	</a:t>
            </a: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29386" y="4800590"/>
            <a:ext cx="1524000" cy="3810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340"/>
              </a:spcBef>
            </a:pPr>
            <a:r>
              <a:rPr sz="1800" spc="-5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52596" y="4190991"/>
            <a:ext cx="2133600" cy="609600"/>
          </a:xfrm>
          <a:custGeom>
            <a:avLst/>
            <a:gdLst/>
            <a:ahLst/>
            <a:cxnLst/>
            <a:rect l="l" t="t" r="r" b="b"/>
            <a:pathLst>
              <a:path w="2133600" h="609600">
                <a:moveTo>
                  <a:pt x="2133595" y="0"/>
                </a:moveTo>
                <a:lnTo>
                  <a:pt x="0" y="60959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09992" y="4190991"/>
            <a:ext cx="3505200" cy="609600"/>
          </a:xfrm>
          <a:custGeom>
            <a:avLst/>
            <a:gdLst/>
            <a:ahLst/>
            <a:cxnLst/>
            <a:rect l="l" t="t" r="r" b="b"/>
            <a:pathLst>
              <a:path w="3505200" h="609600">
                <a:moveTo>
                  <a:pt x="0" y="0"/>
                </a:moveTo>
                <a:lnTo>
                  <a:pt x="3505192" y="60959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09992" y="4190991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59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09992" y="4267191"/>
            <a:ext cx="1524000" cy="533400"/>
          </a:xfrm>
          <a:custGeom>
            <a:avLst/>
            <a:gdLst/>
            <a:ahLst/>
            <a:cxnLst/>
            <a:rect l="l" t="t" r="r" b="b"/>
            <a:pathLst>
              <a:path w="1524000" h="533400">
                <a:moveTo>
                  <a:pt x="0" y="0"/>
                </a:moveTo>
                <a:lnTo>
                  <a:pt x="1523996" y="53339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10189" y="1142997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10189" y="3124193"/>
            <a:ext cx="914400" cy="1295400"/>
          </a:xfrm>
          <a:custGeom>
            <a:avLst/>
            <a:gdLst/>
            <a:ahLst/>
            <a:cxnLst/>
            <a:rect l="l" t="t" r="r" b="b"/>
            <a:pathLst>
              <a:path w="914400" h="1295400">
                <a:moveTo>
                  <a:pt x="0" y="0"/>
                </a:moveTo>
                <a:lnTo>
                  <a:pt x="914398" y="129539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940412" y="1464052"/>
            <a:ext cx="25330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Service provider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based  system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components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47836" y="6172203"/>
            <a:ext cx="3994785" cy="47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54"/>
              </a:lnSpc>
            </a:pPr>
            <a:r>
              <a:rPr sz="4800" spc="-7" baseline="-6944" dirty="0">
                <a:solidFill>
                  <a:srgbClr val="FF0066"/>
                </a:solidFill>
                <a:latin typeface="Arial"/>
                <a:cs typeface="Arial"/>
              </a:rPr>
              <a:t>a</a:t>
            </a:r>
            <a:r>
              <a:rPr sz="4800" baseline="-6944" dirty="0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sz="4800" spc="-7" baseline="-6944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4800" spc="-15" baseline="-6944" dirty="0">
                <a:solidFill>
                  <a:srgbClr val="FF0066"/>
                </a:solidFill>
                <a:latin typeface="Arial"/>
                <a:cs typeface="Arial"/>
              </a:rPr>
              <a:t>I</a:t>
            </a:r>
            <a:r>
              <a:rPr sz="4800" spc="-1995" baseline="-6944" dirty="0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IT</a:t>
            </a:r>
            <a:r>
              <a:rPr sz="1200" spc="-484" dirty="0">
                <a:solidFill>
                  <a:srgbClr val="898989"/>
                </a:solidFill>
                <a:latin typeface="Tahoma"/>
                <a:cs typeface="Tahoma"/>
              </a:rPr>
              <a:t>2</a:t>
            </a:r>
            <a:r>
              <a:rPr sz="4800" spc="-615" baseline="-6944" dirty="0">
                <a:solidFill>
                  <a:srgbClr val="FF0066"/>
                </a:solidFill>
                <a:latin typeface="Arial"/>
                <a:cs typeface="Arial"/>
              </a:rPr>
              <a:t>t</a:t>
            </a:r>
            <a:r>
              <a:rPr sz="1200" spc="-254" dirty="0">
                <a:solidFill>
                  <a:srgbClr val="898989"/>
                </a:solidFill>
                <a:latin typeface="Tahoma"/>
                <a:cs typeface="Tahoma"/>
              </a:rPr>
              <a:t>1</a:t>
            </a:r>
            <a:r>
              <a:rPr sz="4800" spc="-2295" baseline="-6944" dirty="0">
                <a:solidFill>
                  <a:srgbClr val="FF0066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04</a:t>
            </a:r>
            <a:r>
              <a:rPr sz="1200" spc="-225" dirty="0">
                <a:solidFill>
                  <a:srgbClr val="898989"/>
                </a:solidFill>
                <a:latin typeface="Tahoma"/>
                <a:cs typeface="Tahoma"/>
              </a:rPr>
              <a:t>-</a:t>
            </a:r>
            <a:r>
              <a:rPr sz="4800" spc="-1267" baseline="-6944" dirty="0">
                <a:solidFill>
                  <a:srgbClr val="FF0066"/>
                </a:solidFill>
                <a:latin typeface="Arial"/>
                <a:cs typeface="Arial"/>
              </a:rPr>
              <a:t>r</a:t>
            </a: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I</a:t>
            </a:r>
            <a:r>
              <a:rPr sz="1200" spc="-415" dirty="0">
                <a:solidFill>
                  <a:srgbClr val="898989"/>
                </a:solidFill>
                <a:latin typeface="Tahoma"/>
                <a:cs typeface="Tahoma"/>
              </a:rPr>
              <a:t>N</a:t>
            </a:r>
            <a:r>
              <a:rPr sz="4800" spc="-2054" baseline="-6944" dirty="0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T</a:t>
            </a:r>
            <a:r>
              <a:rPr sz="1200" spc="-15" dirty="0">
                <a:solidFill>
                  <a:srgbClr val="898989"/>
                </a:solidFill>
                <a:latin typeface="Tahoma"/>
                <a:cs typeface="Tahoma"/>
              </a:rPr>
              <a:t>E</a:t>
            </a:r>
            <a:r>
              <a:rPr sz="4800" spc="-2654" baseline="-6944" dirty="0">
                <a:solidFill>
                  <a:srgbClr val="FF0066"/>
                </a:solidFill>
                <a:latin typeface="Arial"/>
                <a:cs typeface="Arial"/>
              </a:rPr>
              <a:t>e</a:t>
            </a: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RN</a:t>
            </a:r>
            <a:r>
              <a:rPr sz="1200" spc="-459" dirty="0">
                <a:solidFill>
                  <a:srgbClr val="898989"/>
                </a:solidFill>
                <a:latin typeface="Tahoma"/>
                <a:cs typeface="Tahoma"/>
              </a:rPr>
              <a:t>E</a:t>
            </a:r>
            <a:r>
              <a:rPr sz="4800" spc="-652" baseline="-6944" dirty="0">
                <a:solidFill>
                  <a:srgbClr val="FF0066"/>
                </a:solidFill>
                <a:latin typeface="Arial"/>
                <a:cs typeface="Arial"/>
              </a:rPr>
              <a:t>t</a:t>
            </a:r>
            <a:r>
              <a:rPr sz="1200" dirty="0">
                <a:solidFill>
                  <a:srgbClr val="898989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1200" spc="-425" dirty="0">
                <a:solidFill>
                  <a:srgbClr val="898989"/>
                </a:solidFill>
                <a:latin typeface="Tahoma"/>
                <a:cs typeface="Tahoma"/>
              </a:rPr>
              <a:t>P</a:t>
            </a:r>
            <a:r>
              <a:rPr sz="4800" spc="-434" baseline="-6944" dirty="0">
                <a:solidFill>
                  <a:srgbClr val="FF0066"/>
                </a:solidFill>
                <a:latin typeface="Arial"/>
                <a:cs typeface="Arial"/>
              </a:rPr>
              <a:t>i</a:t>
            </a:r>
            <a:r>
              <a:rPr sz="1200" spc="-465" dirty="0">
                <a:solidFill>
                  <a:srgbClr val="898989"/>
                </a:solidFill>
                <a:latin typeface="Tahoma"/>
                <a:cs typeface="Tahoma"/>
              </a:rPr>
              <a:t>R</a:t>
            </a:r>
            <a:r>
              <a:rPr sz="4800" spc="-1987" baseline="-6944" dirty="0">
                <a:solidFill>
                  <a:srgbClr val="FF0066"/>
                </a:solidFill>
                <a:latin typeface="Arial"/>
                <a:cs typeface="Arial"/>
              </a:rPr>
              <a:t>n</a:t>
            </a:r>
            <a:r>
              <a:rPr sz="1200" spc="-10" dirty="0">
                <a:solidFill>
                  <a:srgbClr val="898989"/>
                </a:solidFill>
                <a:latin typeface="Tahoma"/>
                <a:cs typeface="Tahoma"/>
              </a:rPr>
              <a:t>O</a:t>
            </a:r>
            <a:r>
              <a:rPr sz="1200" spc="-330" dirty="0">
                <a:solidFill>
                  <a:srgbClr val="898989"/>
                </a:solidFill>
                <a:latin typeface="Tahoma"/>
                <a:cs typeface="Tahoma"/>
              </a:rPr>
              <a:t>G</a:t>
            </a:r>
            <a:r>
              <a:rPr sz="4800" spc="-1920" baseline="-6944" dirty="0">
                <a:solidFill>
                  <a:srgbClr val="FF0066"/>
                </a:solidFill>
                <a:latin typeface="Arial"/>
                <a:cs typeface="Arial"/>
              </a:rPr>
              <a:t>s</a:t>
            </a:r>
            <a:r>
              <a:rPr sz="1200" spc="-10" dirty="0">
                <a:solidFill>
                  <a:srgbClr val="898989"/>
                </a:solidFill>
                <a:latin typeface="Tahoma"/>
                <a:cs typeface="Tahoma"/>
              </a:rPr>
              <a:t>R</a:t>
            </a:r>
            <a:r>
              <a:rPr sz="1200" spc="-195" dirty="0">
                <a:solidFill>
                  <a:srgbClr val="898989"/>
                </a:solidFill>
                <a:latin typeface="Tahoma"/>
                <a:cs typeface="Tahoma"/>
              </a:rPr>
              <a:t>A</a:t>
            </a:r>
            <a:r>
              <a:rPr sz="4800" spc="-1057" baseline="-6944" dirty="0">
                <a:solidFill>
                  <a:srgbClr val="FF0066"/>
                </a:solidFill>
                <a:latin typeface="Arial"/>
                <a:cs typeface="Arial"/>
              </a:rPr>
              <a:t>t</a:t>
            </a:r>
            <a:r>
              <a:rPr sz="1200" spc="-229" dirty="0">
                <a:solidFill>
                  <a:srgbClr val="898989"/>
                </a:solidFill>
                <a:latin typeface="Tahoma"/>
                <a:cs typeface="Tahoma"/>
              </a:rPr>
              <a:t>M</a:t>
            </a:r>
            <a:r>
              <a:rPr sz="4800" spc="-2340" baseline="-6944" dirty="0">
                <a:solidFill>
                  <a:srgbClr val="FF0066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898989"/>
                </a:solidFill>
                <a:latin typeface="Tahoma"/>
                <a:cs typeface="Tahoma"/>
              </a:rPr>
              <a:t>MI</a:t>
            </a:r>
            <a:r>
              <a:rPr sz="1200" spc="-620" dirty="0">
                <a:solidFill>
                  <a:srgbClr val="898989"/>
                </a:solidFill>
                <a:latin typeface="Tahoma"/>
                <a:cs typeface="Tahoma"/>
              </a:rPr>
              <a:t>N</a:t>
            </a:r>
            <a:r>
              <a:rPr sz="4800" spc="-142" baseline="-6944" dirty="0">
                <a:solidFill>
                  <a:srgbClr val="FF0066"/>
                </a:solidFill>
                <a:latin typeface="Arial"/>
                <a:cs typeface="Arial"/>
              </a:rPr>
              <a:t>l</a:t>
            </a:r>
            <a:r>
              <a:rPr sz="1200" spc="-710" dirty="0">
                <a:solidFill>
                  <a:srgbClr val="898989"/>
                </a:solidFill>
                <a:latin typeface="Tahoma"/>
                <a:cs typeface="Tahoma"/>
              </a:rPr>
              <a:t>G</a:t>
            </a:r>
            <a:r>
              <a:rPr sz="4800" spc="-7" baseline="-6944" dirty="0">
                <a:solidFill>
                  <a:srgbClr val="FF0066"/>
                </a:solidFill>
                <a:latin typeface="Arial"/>
                <a:cs typeface="Arial"/>
              </a:rPr>
              <a:t>lation</a:t>
            </a:r>
            <a:endParaRPr sz="4800" baseline="-6944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421965" y="6429538"/>
            <a:ext cx="19177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97131" y="6520026"/>
            <a:ext cx="1748155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1245" algn="l"/>
              </a:tabLst>
            </a:pP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Prepared By:	P.Selvaraj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21412" y="3369049"/>
            <a:ext cx="1688464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Components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at  your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offices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3557" y="5647932"/>
            <a:ext cx="7733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0066"/>
                </a:solidFill>
                <a:latin typeface="Arial"/>
                <a:cs typeface="Arial"/>
              </a:rPr>
              <a:t>Addressing the </a:t>
            </a:r>
            <a:r>
              <a:rPr sz="3200" spc="-5" dirty="0">
                <a:solidFill>
                  <a:srgbClr val="FF0066"/>
                </a:solidFill>
                <a:latin typeface="Arial"/>
                <a:cs typeface="Arial"/>
              </a:rPr>
              <a:t>way to get </a:t>
            </a:r>
            <a:r>
              <a:rPr sz="3200" spc="-10" dirty="0">
                <a:solidFill>
                  <a:srgbClr val="FF0066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FF0066"/>
                </a:solidFill>
                <a:latin typeface="Arial"/>
                <a:cs typeface="Arial"/>
              </a:rPr>
              <a:t>network</a:t>
            </a:r>
            <a:r>
              <a:rPr sz="3200" spc="-6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66"/>
                </a:solidFill>
                <a:latin typeface="Arial"/>
                <a:cs typeface="Arial"/>
              </a:rPr>
              <a:t>with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079" y="171068"/>
            <a:ext cx="623824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972185" marR="5080" indent="-960119">
              <a:lnSpc>
                <a:spcPts val="3820"/>
              </a:lnSpc>
              <a:spcBef>
                <a:spcPts val="240"/>
              </a:spcBef>
            </a:pPr>
            <a:r>
              <a:rPr spc="-125" dirty="0"/>
              <a:t>3.9 </a:t>
            </a:r>
            <a:r>
              <a:rPr spc="-345" dirty="0"/>
              <a:t>UNDERSTANDING </a:t>
            </a:r>
            <a:r>
              <a:rPr spc="-420" dirty="0"/>
              <a:t>THE </a:t>
            </a:r>
            <a:r>
              <a:rPr spc="-390" dirty="0"/>
              <a:t>NETWORK  </a:t>
            </a:r>
            <a:r>
              <a:rPr spc="-409" dirty="0"/>
              <a:t>INFRASTRUCTURE</a:t>
            </a:r>
            <a:r>
              <a:rPr spc="-175" dirty="0"/>
              <a:t> </a:t>
            </a:r>
            <a:r>
              <a:rPr spc="-470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623" y="1433572"/>
            <a:ext cx="8070215" cy="45923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800" b="1" u="heavy" spc="-3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THE CHANNEL </a:t>
            </a:r>
            <a:r>
              <a:rPr sz="2800" b="1" u="heavy" spc="-4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SERVICE </a:t>
            </a:r>
            <a:r>
              <a:rPr sz="2800" b="1" u="heavy" spc="-1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UNIT </a:t>
            </a:r>
            <a:r>
              <a:rPr sz="2800" b="1" u="heavy" spc="-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/DATA </a:t>
            </a:r>
            <a:r>
              <a:rPr sz="2800" b="1" u="heavy" spc="-4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SERVICE</a:t>
            </a:r>
            <a:r>
              <a:rPr sz="2800" b="1" u="heavy" spc="-1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1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UNIT</a:t>
            </a:r>
            <a:endParaRPr sz="2800">
              <a:latin typeface="Arial"/>
              <a:cs typeface="Arial"/>
            </a:endParaRPr>
          </a:p>
          <a:p>
            <a:pPr marL="355600" marR="8255" indent="-290195" algn="just">
              <a:lnSpc>
                <a:spcPct val="89900"/>
              </a:lnSpc>
              <a:spcBef>
                <a:spcPts val="540"/>
              </a:spcBef>
              <a:buChar char="•"/>
              <a:tabLst>
                <a:tab pos="355600" algn="l"/>
              </a:tabLst>
            </a:pPr>
            <a:r>
              <a:rPr sz="2800" spc="35" dirty="0">
                <a:latin typeface="Arial"/>
                <a:cs typeface="Arial"/>
              </a:rPr>
              <a:t>It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80" dirty="0">
                <a:latin typeface="Arial"/>
                <a:cs typeface="Arial"/>
              </a:rPr>
              <a:t>similar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modem. </a:t>
            </a:r>
            <a:r>
              <a:rPr sz="2800" spc="35" dirty="0">
                <a:latin typeface="Arial"/>
                <a:cs typeface="Arial"/>
              </a:rPr>
              <a:t>It </a:t>
            </a:r>
            <a:r>
              <a:rPr sz="2800" spc="-100" dirty="0">
                <a:latin typeface="Arial"/>
                <a:cs typeface="Arial"/>
              </a:rPr>
              <a:t>translates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140" dirty="0">
                <a:latin typeface="Arial"/>
                <a:cs typeface="Arial"/>
              </a:rPr>
              <a:t>signal </a:t>
            </a:r>
            <a:r>
              <a:rPr sz="2800" spc="-125" dirty="0">
                <a:latin typeface="Arial"/>
                <a:cs typeface="Arial"/>
              </a:rPr>
              <a:t>coming </a:t>
            </a:r>
            <a:r>
              <a:rPr sz="2800" spc="-90" dirty="0">
                <a:latin typeface="Arial"/>
                <a:cs typeface="Arial"/>
              </a:rPr>
              <a:t>over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60" dirty="0">
                <a:latin typeface="Arial"/>
                <a:cs typeface="Arial"/>
              </a:rPr>
              <a:t>line </a:t>
            </a:r>
            <a:r>
              <a:rPr sz="2800" spc="-5" dirty="0">
                <a:latin typeface="Arial"/>
                <a:cs typeface="Arial"/>
              </a:rPr>
              <a:t>into </a:t>
            </a:r>
            <a:r>
              <a:rPr sz="2800" spc="-70" dirty="0">
                <a:latin typeface="Arial"/>
                <a:cs typeface="Arial"/>
              </a:rPr>
              <a:t>your </a:t>
            </a:r>
            <a:r>
              <a:rPr sz="2800" spc="-95" dirty="0">
                <a:latin typeface="Arial"/>
                <a:cs typeface="Arial"/>
              </a:rPr>
              <a:t>establishment  </a:t>
            </a:r>
            <a:r>
              <a:rPr sz="2800" spc="-130" dirty="0">
                <a:latin typeface="Arial"/>
                <a:cs typeface="Arial"/>
              </a:rPr>
              <a:t>and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makes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85" dirty="0">
                <a:latin typeface="Arial"/>
                <a:cs typeface="Arial"/>
              </a:rPr>
              <a:t>it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possible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send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signal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router</a:t>
            </a:r>
            <a:endParaRPr sz="2800">
              <a:latin typeface="Arial"/>
              <a:cs typeface="Arial"/>
            </a:endParaRPr>
          </a:p>
          <a:p>
            <a:pPr marL="355600" marR="5080" indent="-290195" algn="just">
              <a:lnSpc>
                <a:spcPts val="3040"/>
              </a:lnSpc>
              <a:spcBef>
                <a:spcPts val="565"/>
              </a:spcBef>
              <a:buChar char="•"/>
              <a:tabLst>
                <a:tab pos="355600" algn="l"/>
              </a:tabLst>
            </a:pPr>
            <a:r>
              <a:rPr sz="2800" spc="35" dirty="0">
                <a:latin typeface="Arial"/>
                <a:cs typeface="Arial"/>
              </a:rPr>
              <a:t>It </a:t>
            </a:r>
            <a:r>
              <a:rPr sz="2800" spc="-75" dirty="0">
                <a:latin typeface="Arial"/>
                <a:cs typeface="Arial"/>
              </a:rPr>
              <a:t>terminates </a:t>
            </a:r>
            <a:r>
              <a:rPr sz="2800" spc="-140" dirty="0">
                <a:latin typeface="Arial"/>
                <a:cs typeface="Arial"/>
              </a:rPr>
              <a:t>service</a:t>
            </a:r>
            <a:r>
              <a:rPr sz="2800" spc="49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provider’s </a:t>
            </a:r>
            <a:r>
              <a:rPr sz="2800" spc="-140" dirty="0">
                <a:latin typeface="Arial"/>
                <a:cs typeface="Arial"/>
              </a:rPr>
              <a:t>signal  </a:t>
            </a:r>
            <a:r>
              <a:rPr sz="2800" spc="-30" dirty="0">
                <a:latin typeface="Arial"/>
                <a:cs typeface="Arial"/>
              </a:rPr>
              <a:t>at </a:t>
            </a:r>
            <a:r>
              <a:rPr sz="2800" spc="-70" dirty="0">
                <a:latin typeface="Arial"/>
                <a:cs typeface="Arial"/>
              </a:rPr>
              <a:t>your  </a:t>
            </a:r>
            <a:r>
              <a:rPr sz="2800" spc="-65" dirty="0">
                <a:latin typeface="Arial"/>
                <a:cs typeface="Arial"/>
              </a:rPr>
              <a:t>location</a:t>
            </a:r>
            <a:endParaRPr sz="2800">
              <a:latin typeface="Arial"/>
              <a:cs typeface="Arial"/>
            </a:endParaRPr>
          </a:p>
          <a:p>
            <a:pPr marL="355600" marR="5715" indent="-290195" algn="just">
              <a:lnSpc>
                <a:spcPct val="89900"/>
              </a:lnSpc>
              <a:spcBef>
                <a:spcPts val="490"/>
              </a:spcBef>
              <a:buChar char="•"/>
              <a:tabLst>
                <a:tab pos="3556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450" dirty="0">
                <a:latin typeface="Arial"/>
                <a:cs typeface="Arial"/>
              </a:rPr>
              <a:t>CSU </a:t>
            </a:r>
            <a:r>
              <a:rPr sz="2800" spc="-20" dirty="0">
                <a:latin typeface="Arial"/>
                <a:cs typeface="Arial"/>
              </a:rPr>
              <a:t>portion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14" dirty="0">
                <a:latin typeface="Arial"/>
                <a:cs typeface="Arial"/>
              </a:rPr>
              <a:t>responsible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75" dirty="0">
                <a:latin typeface="Arial"/>
                <a:cs typeface="Arial"/>
              </a:rPr>
              <a:t>negotiating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114" dirty="0">
                <a:latin typeface="Arial"/>
                <a:cs typeface="Arial"/>
              </a:rPr>
              <a:t>conversion</a:t>
            </a:r>
            <a:r>
              <a:rPr sz="2800" spc="54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with  </a:t>
            </a:r>
            <a:r>
              <a:rPr sz="2800" spc="-40" dirty="0">
                <a:latin typeface="Arial"/>
                <a:cs typeface="Arial"/>
              </a:rPr>
              <a:t>the  </a:t>
            </a:r>
            <a:r>
              <a:rPr sz="2800" spc="-100" dirty="0">
                <a:latin typeface="Arial"/>
                <a:cs typeface="Arial"/>
              </a:rPr>
              <a:t>incoming </a:t>
            </a:r>
            <a:r>
              <a:rPr sz="2800" spc="-140" dirty="0">
                <a:latin typeface="Arial"/>
                <a:cs typeface="Arial"/>
              </a:rPr>
              <a:t>signal 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20" dirty="0"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  <a:p>
            <a:pPr marL="355600" marR="8255" indent="-290195" algn="just">
              <a:lnSpc>
                <a:spcPts val="304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375" dirty="0">
                <a:latin typeface="Arial"/>
                <a:cs typeface="Arial"/>
              </a:rPr>
              <a:t>DSU </a:t>
            </a:r>
            <a:r>
              <a:rPr sz="2800" spc="-20" dirty="0">
                <a:latin typeface="Arial"/>
                <a:cs typeface="Arial"/>
              </a:rPr>
              <a:t>portion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65" dirty="0">
                <a:latin typeface="Arial"/>
                <a:cs typeface="Arial"/>
              </a:rPr>
              <a:t>used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05" dirty="0">
                <a:latin typeface="Arial"/>
                <a:cs typeface="Arial"/>
              </a:rPr>
              <a:t>communicate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20" dirty="0">
                <a:latin typeface="Arial"/>
                <a:cs typeface="Arial"/>
              </a:rPr>
              <a:t>router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70" dirty="0">
                <a:latin typeface="Arial"/>
                <a:cs typeface="Arial"/>
              </a:rPr>
              <a:t>your</a:t>
            </a:r>
            <a:r>
              <a:rPr sz="2800" spc="-39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establishment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85950" marR="5080" indent="-960119">
              <a:lnSpc>
                <a:spcPts val="3820"/>
              </a:lnSpc>
              <a:spcBef>
                <a:spcPts val="240"/>
              </a:spcBef>
            </a:pPr>
            <a:r>
              <a:rPr spc="-125" dirty="0"/>
              <a:t>3.9 </a:t>
            </a:r>
            <a:r>
              <a:rPr spc="-345" dirty="0"/>
              <a:t>UNDERSTANDING </a:t>
            </a:r>
            <a:r>
              <a:rPr spc="-420" dirty="0"/>
              <a:t>THE </a:t>
            </a:r>
            <a:r>
              <a:rPr spc="-390" dirty="0"/>
              <a:t>NETWORK  </a:t>
            </a:r>
            <a:r>
              <a:rPr spc="-409" dirty="0"/>
              <a:t>INFRASTRUCTURE</a:t>
            </a:r>
            <a:r>
              <a:rPr spc="-175" dirty="0"/>
              <a:t> </a:t>
            </a:r>
            <a:r>
              <a:rPr spc="-470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423" y="2672967"/>
            <a:ext cx="8030845" cy="21355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200" b="1" u="heavy" spc="-3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ROUTER:</a:t>
            </a:r>
            <a:endParaRPr sz="3200">
              <a:latin typeface="Arial"/>
              <a:cs typeface="Arial"/>
            </a:endParaRPr>
          </a:p>
          <a:p>
            <a:pPr marL="355600" marR="5080" indent="-281940">
              <a:lnSpc>
                <a:spcPct val="100099"/>
              </a:lnSpc>
              <a:spcBef>
                <a:spcPts val="620"/>
              </a:spcBef>
              <a:buChar char="•"/>
              <a:tabLst>
                <a:tab pos="355600" algn="l"/>
                <a:tab pos="3902075" algn="l"/>
              </a:tabLst>
            </a:pPr>
            <a:r>
              <a:rPr sz="3200" spc="45" dirty="0">
                <a:latin typeface="Arial"/>
                <a:cs typeface="Arial"/>
              </a:rPr>
              <a:t>It </a:t>
            </a:r>
            <a:r>
              <a:rPr sz="3200" spc="-220" dirty="0">
                <a:latin typeface="Arial"/>
                <a:cs typeface="Arial"/>
              </a:rPr>
              <a:t>makes </a:t>
            </a:r>
            <a:r>
              <a:rPr sz="3200" spc="-150" dirty="0">
                <a:latin typeface="Arial"/>
                <a:cs typeface="Arial"/>
              </a:rPr>
              <a:t>sure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14" dirty="0">
                <a:latin typeface="Arial"/>
                <a:cs typeface="Arial"/>
              </a:rPr>
              <a:t>incoming </a:t>
            </a:r>
            <a:r>
              <a:rPr sz="3200" spc="-165" dirty="0">
                <a:latin typeface="Arial"/>
                <a:cs typeface="Arial"/>
              </a:rPr>
              <a:t>packets </a:t>
            </a:r>
            <a:r>
              <a:rPr sz="3200" spc="-130" dirty="0">
                <a:latin typeface="Arial"/>
                <a:cs typeface="Arial"/>
              </a:rPr>
              <a:t>are able</a:t>
            </a:r>
            <a:r>
              <a:rPr sz="3200" spc="-60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to  </a:t>
            </a:r>
            <a:r>
              <a:rPr sz="3200" spc="-100" dirty="0">
                <a:latin typeface="Arial"/>
                <a:cs typeface="Arial"/>
              </a:rPr>
              <a:t>get on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your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network	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120" dirty="0">
                <a:latin typeface="Arial"/>
                <a:cs typeface="Arial"/>
              </a:rPr>
              <a:t>sent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70" dirty="0">
                <a:latin typeface="Arial"/>
                <a:cs typeface="Arial"/>
              </a:rPr>
              <a:t>proper  </a:t>
            </a:r>
            <a:r>
              <a:rPr sz="3200" spc="-75" dirty="0">
                <a:latin typeface="Arial"/>
                <a:cs typeface="Arial"/>
              </a:rPr>
              <a:t>location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85950" marR="5080" indent="-960119">
              <a:lnSpc>
                <a:spcPts val="3820"/>
              </a:lnSpc>
              <a:spcBef>
                <a:spcPts val="240"/>
              </a:spcBef>
            </a:pPr>
            <a:r>
              <a:rPr spc="-125" dirty="0"/>
              <a:t>3.9 </a:t>
            </a:r>
            <a:r>
              <a:rPr spc="-345" dirty="0"/>
              <a:t>UNDERSTANDING </a:t>
            </a:r>
            <a:r>
              <a:rPr spc="-420" dirty="0"/>
              <a:t>THE </a:t>
            </a:r>
            <a:r>
              <a:rPr spc="-390" dirty="0"/>
              <a:t>NETWORK  </a:t>
            </a:r>
            <a:r>
              <a:rPr spc="-409" dirty="0"/>
              <a:t>INFRASTRUCTURE</a:t>
            </a:r>
            <a:r>
              <a:rPr spc="-175" dirty="0"/>
              <a:t> </a:t>
            </a:r>
            <a:r>
              <a:rPr spc="-470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6" y="1611373"/>
            <a:ext cx="8018780" cy="24333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02260" marR="5080" indent="-289560" algn="just">
              <a:lnSpc>
                <a:spcPts val="3000"/>
              </a:lnSpc>
              <a:spcBef>
                <a:spcPts val="500"/>
              </a:spcBef>
              <a:buChar char="•"/>
              <a:tabLst>
                <a:tab pos="302895" algn="l"/>
              </a:tabLst>
            </a:pPr>
            <a:r>
              <a:rPr sz="2800" spc="-80" dirty="0">
                <a:latin typeface="Arial"/>
                <a:cs typeface="Arial"/>
              </a:rPr>
              <a:t>While </a:t>
            </a:r>
            <a:r>
              <a:rPr sz="2800" spc="-140" dirty="0">
                <a:latin typeface="Arial"/>
                <a:cs typeface="Arial"/>
              </a:rPr>
              <a:t>choosing  </a:t>
            </a:r>
            <a:r>
              <a:rPr sz="2800" spc="-60" dirty="0">
                <a:latin typeface="Arial"/>
                <a:cs typeface="Arial"/>
              </a:rPr>
              <a:t>provider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35" dirty="0">
                <a:latin typeface="Arial"/>
                <a:cs typeface="Arial"/>
              </a:rPr>
              <a:t>gain </a:t>
            </a:r>
            <a:r>
              <a:rPr sz="2800" spc="-240" dirty="0">
                <a:latin typeface="Arial"/>
                <a:cs typeface="Arial"/>
              </a:rPr>
              <a:t>access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20" dirty="0">
                <a:latin typeface="Arial"/>
                <a:cs typeface="Arial"/>
              </a:rPr>
              <a:t>internet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155" dirty="0">
                <a:latin typeface="Arial"/>
                <a:cs typeface="Arial"/>
              </a:rPr>
              <a:t>have </a:t>
            </a:r>
            <a:r>
              <a:rPr sz="2800" spc="-85" dirty="0">
                <a:latin typeface="Arial"/>
                <a:cs typeface="Arial"/>
              </a:rPr>
              <a:t>number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70" dirty="0">
                <a:latin typeface="Arial"/>
                <a:cs typeface="Arial"/>
              </a:rPr>
              <a:t>options </a:t>
            </a:r>
            <a:r>
              <a:rPr sz="2800" spc="-110" dirty="0">
                <a:latin typeface="Arial"/>
                <a:cs typeface="Arial"/>
              </a:rPr>
              <a:t>available 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65" dirty="0">
                <a:latin typeface="Arial"/>
                <a:cs typeface="Arial"/>
              </a:rPr>
              <a:t>relating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70" dirty="0">
                <a:latin typeface="Arial"/>
                <a:cs typeface="Arial"/>
              </a:rPr>
              <a:t>how </a:t>
            </a:r>
            <a:r>
              <a:rPr sz="2800" spc="-125" dirty="0">
                <a:latin typeface="Arial"/>
                <a:cs typeface="Arial"/>
              </a:rPr>
              <a:t>much </a:t>
            </a:r>
            <a:r>
              <a:rPr sz="2800" spc="-95" dirty="0">
                <a:latin typeface="Arial"/>
                <a:cs typeface="Arial"/>
              </a:rPr>
              <a:t>hardware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40" dirty="0">
                <a:latin typeface="Arial"/>
                <a:cs typeface="Arial"/>
              </a:rPr>
              <a:t>service  </a:t>
            </a:r>
            <a:r>
              <a:rPr sz="2800" spc="-60" dirty="0">
                <a:latin typeface="Arial"/>
                <a:cs typeface="Arial"/>
              </a:rPr>
              <a:t>provider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65" dirty="0">
                <a:latin typeface="Arial"/>
                <a:cs typeface="Arial"/>
              </a:rPr>
              <a:t>furnish </a:t>
            </a:r>
            <a:r>
              <a:rPr sz="2800" spc="-45" dirty="0">
                <a:latin typeface="Arial"/>
                <a:cs typeface="Arial"/>
              </a:rPr>
              <a:t>toward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your </a:t>
            </a:r>
            <a:r>
              <a:rPr sz="2800" spc="-55" dirty="0">
                <a:latin typeface="Arial"/>
                <a:cs typeface="Arial"/>
              </a:rPr>
              <a:t>installation</a:t>
            </a:r>
            <a:endParaRPr sz="2800">
              <a:latin typeface="Arial"/>
              <a:cs typeface="Arial"/>
            </a:endParaRPr>
          </a:p>
          <a:p>
            <a:pPr marL="302260" marR="5080" indent="-289560" algn="just">
              <a:lnSpc>
                <a:spcPts val="3040"/>
              </a:lnSpc>
              <a:spcBef>
                <a:spcPts val="525"/>
              </a:spcBef>
              <a:buChar char="•"/>
              <a:tabLst>
                <a:tab pos="302895" algn="l"/>
              </a:tabLst>
            </a:pPr>
            <a:r>
              <a:rPr sz="2800" spc="-165" dirty="0">
                <a:latin typeface="Arial"/>
                <a:cs typeface="Arial"/>
              </a:rPr>
              <a:t>Your </a:t>
            </a:r>
            <a:r>
              <a:rPr sz="2800" spc="-70" dirty="0">
                <a:latin typeface="Arial"/>
                <a:cs typeface="Arial"/>
              </a:rPr>
              <a:t>options </a:t>
            </a:r>
            <a:r>
              <a:rPr sz="2800" spc="-140" dirty="0">
                <a:latin typeface="Arial"/>
                <a:cs typeface="Arial"/>
              </a:rPr>
              <a:t>range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365" dirty="0">
                <a:latin typeface="Arial"/>
                <a:cs typeface="Arial"/>
              </a:rPr>
              <a:t>ISP </a:t>
            </a:r>
            <a:r>
              <a:rPr sz="2800" spc="-75" dirty="0">
                <a:latin typeface="Arial"/>
                <a:cs typeface="Arial"/>
              </a:rPr>
              <a:t>providing  </a:t>
            </a:r>
            <a:r>
              <a:rPr sz="2800" spc="-105" dirty="0">
                <a:latin typeface="Arial"/>
                <a:cs typeface="Arial"/>
              </a:rPr>
              <a:t>connecting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60" dirty="0">
                <a:latin typeface="Arial"/>
                <a:cs typeface="Arial"/>
              </a:rPr>
              <a:t>line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70" dirty="0">
                <a:latin typeface="Arial"/>
                <a:cs typeface="Arial"/>
              </a:rPr>
              <a:t>your </a:t>
            </a:r>
            <a:r>
              <a:rPr sz="2800" spc="-95" dirty="0">
                <a:latin typeface="Arial"/>
                <a:cs typeface="Arial"/>
              </a:rPr>
              <a:t>establishment</a:t>
            </a:r>
            <a:r>
              <a:rPr sz="2800" spc="26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while </a:t>
            </a:r>
            <a:r>
              <a:rPr sz="2800" spc="-105" dirty="0">
                <a:latin typeface="Arial"/>
                <a:cs typeface="Arial"/>
              </a:rPr>
              <a:t>you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4073" y="4075167"/>
          <a:ext cx="7764145" cy="111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8155"/>
                <a:gridCol w="2265680"/>
                <a:gridCol w="761364"/>
                <a:gridCol w="1950720"/>
                <a:gridCol w="1036954"/>
              </a:tblGrid>
              <a:tr h="367665">
                <a:tc>
                  <a:txBody>
                    <a:bodyPr/>
                    <a:lstStyle/>
                    <a:p>
                      <a:pPr marL="31750">
                        <a:lnSpc>
                          <a:spcPts val="2660"/>
                        </a:lnSpc>
                        <a:tabLst>
                          <a:tab pos="1195070" algn="l"/>
                        </a:tabLst>
                      </a:pPr>
                      <a:r>
                        <a:rPr sz="2800" spc="-45" dirty="0">
                          <a:latin typeface="Arial"/>
                          <a:cs typeface="Arial"/>
                        </a:rPr>
                        <a:t>retain	the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2660"/>
                        </a:lnSpc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responsibility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660"/>
                        </a:lnSpc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for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660"/>
                        </a:lnSpc>
                      </a:pPr>
                      <a:r>
                        <a:rPr sz="2800" spc="-55" dirty="0">
                          <a:latin typeface="Arial"/>
                          <a:cs typeface="Arial"/>
                        </a:rPr>
                        <a:t>terminating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2660"/>
                        </a:lnSpc>
                        <a:tabLst>
                          <a:tab pos="612775" algn="l"/>
                        </a:tabLst>
                      </a:pPr>
                      <a:r>
                        <a:rPr sz="28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o	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0365">
                <a:tc>
                  <a:txBody>
                    <a:bodyPr/>
                    <a:lstStyle/>
                    <a:p>
                      <a:pPr marL="31750">
                        <a:lnSpc>
                          <a:spcPts val="2760"/>
                        </a:lnSpc>
                      </a:pPr>
                      <a:r>
                        <a:rPr sz="2800" spc="-315" dirty="0">
                          <a:latin typeface="Arial"/>
                          <a:cs typeface="Arial"/>
                        </a:rPr>
                        <a:t>CSU/DSU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2760"/>
                        </a:lnSpc>
                        <a:tabLst>
                          <a:tab pos="773430" algn="l"/>
                        </a:tabLst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and	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installing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276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and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760"/>
                        </a:lnSpc>
                        <a:tabLst>
                          <a:tab pos="1330325" algn="l"/>
                        </a:tabLst>
                      </a:pPr>
                      <a:r>
                        <a:rPr sz="2800" spc="-75" dirty="0">
                          <a:latin typeface="Arial"/>
                          <a:cs typeface="Arial"/>
                        </a:rPr>
                        <a:t>testing	</a:t>
                      </a:r>
                      <a:r>
                        <a:rPr sz="2800" spc="-45" dirty="0">
                          <a:latin typeface="Arial"/>
                          <a:cs typeface="Arial"/>
                        </a:rPr>
                        <a:t>the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2760"/>
                        </a:lnSpc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router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67665">
                <a:tc>
                  <a:txBody>
                    <a:bodyPr/>
                    <a:lstStyle/>
                    <a:p>
                      <a:pPr marL="31750">
                        <a:lnSpc>
                          <a:spcPts val="2760"/>
                        </a:lnSpc>
                      </a:pPr>
                      <a:r>
                        <a:rPr sz="2800" spc="-75" dirty="0">
                          <a:latin typeface="Arial"/>
                          <a:cs typeface="Arial"/>
                        </a:rPr>
                        <a:t>equipment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79" y="331405"/>
            <a:ext cx="8013700" cy="47917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04515" marR="491490" indent="-2673985">
              <a:lnSpc>
                <a:spcPts val="3820"/>
              </a:lnSpc>
              <a:spcBef>
                <a:spcPts val="240"/>
              </a:spcBef>
            </a:pPr>
            <a:r>
              <a:rPr sz="3200" b="1" spc="-320" dirty="0">
                <a:solidFill>
                  <a:srgbClr val="FF0066"/>
                </a:solidFill>
                <a:latin typeface="Arial"/>
                <a:cs typeface="Arial"/>
              </a:rPr>
              <a:t>4.CHOOSING </a:t>
            </a:r>
            <a:r>
              <a:rPr sz="3200" b="1" spc="-375" dirty="0">
                <a:solidFill>
                  <a:srgbClr val="FF0066"/>
                </a:solidFill>
                <a:latin typeface="Arial"/>
                <a:cs typeface="Arial"/>
              </a:rPr>
              <a:t>A </a:t>
            </a:r>
            <a:r>
              <a:rPr sz="3200" b="1" spc="-409" dirty="0">
                <a:solidFill>
                  <a:srgbClr val="FF0066"/>
                </a:solidFill>
                <a:latin typeface="Arial"/>
                <a:cs typeface="Arial"/>
              </a:rPr>
              <a:t>WEB </a:t>
            </a:r>
            <a:r>
              <a:rPr sz="3200" b="1" spc="-509" dirty="0">
                <a:solidFill>
                  <a:srgbClr val="FF0066"/>
                </a:solidFill>
                <a:latin typeface="Arial"/>
                <a:cs typeface="Arial"/>
              </a:rPr>
              <a:t>SERVER </a:t>
            </a:r>
            <a:r>
              <a:rPr sz="3200" b="1" spc="-300" dirty="0">
                <a:solidFill>
                  <a:srgbClr val="FF0066"/>
                </a:solidFill>
                <a:latin typeface="Arial"/>
                <a:cs typeface="Arial"/>
              </a:rPr>
              <a:t>AND </a:t>
            </a:r>
            <a:r>
              <a:rPr sz="3200" b="1" spc="-459" dirty="0">
                <a:solidFill>
                  <a:srgbClr val="FF0066"/>
                </a:solidFill>
                <a:latin typeface="Arial"/>
                <a:cs typeface="Arial"/>
              </a:rPr>
              <a:t>SERVICE  </a:t>
            </a:r>
            <a:r>
              <a:rPr sz="3200" b="1" spc="-370" dirty="0">
                <a:solidFill>
                  <a:srgbClr val="FF0066"/>
                </a:solidFill>
                <a:latin typeface="Arial"/>
                <a:cs typeface="Arial"/>
              </a:rPr>
              <a:t>PROVIDER</a:t>
            </a:r>
            <a:endParaRPr sz="3200">
              <a:latin typeface="Arial"/>
              <a:cs typeface="Arial"/>
            </a:endParaRPr>
          </a:p>
          <a:p>
            <a:pPr marL="294640" marR="5080" indent="-281940" algn="just">
              <a:lnSpc>
                <a:spcPts val="3820"/>
              </a:lnSpc>
              <a:spcBef>
                <a:spcPts val="2425"/>
              </a:spcBef>
              <a:buChar char="•"/>
              <a:tabLst>
                <a:tab pos="294640" algn="l"/>
              </a:tabLst>
            </a:pPr>
            <a:r>
              <a:rPr sz="3200" spc="-145" dirty="0">
                <a:latin typeface="Arial"/>
                <a:cs typeface="Arial"/>
              </a:rPr>
              <a:t>When </a:t>
            </a:r>
            <a:r>
              <a:rPr sz="3200" spc="-125" dirty="0">
                <a:latin typeface="Arial"/>
                <a:cs typeface="Arial"/>
              </a:rPr>
              <a:t>deciding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110" dirty="0">
                <a:latin typeface="Arial"/>
                <a:cs typeface="Arial"/>
              </a:rPr>
              <a:t>conduct </a:t>
            </a:r>
            <a:r>
              <a:rPr sz="3200" spc="-250" dirty="0">
                <a:latin typeface="Arial"/>
                <a:cs typeface="Arial"/>
              </a:rPr>
              <a:t>a </a:t>
            </a:r>
            <a:r>
              <a:rPr sz="3200" spc="-195" dirty="0">
                <a:latin typeface="Arial"/>
                <a:cs typeface="Arial"/>
              </a:rPr>
              <a:t>business </a:t>
            </a:r>
            <a:r>
              <a:rPr sz="3200" spc="-100" dirty="0">
                <a:latin typeface="Arial"/>
                <a:cs typeface="Arial"/>
              </a:rPr>
              <a:t>on </a:t>
            </a:r>
            <a:r>
              <a:rPr sz="3200" spc="-45" dirty="0">
                <a:latin typeface="Arial"/>
                <a:cs typeface="Arial"/>
              </a:rPr>
              <a:t>the  </a:t>
            </a:r>
            <a:r>
              <a:rPr sz="3200" spc="-25" dirty="0">
                <a:latin typeface="Arial"/>
                <a:cs typeface="Arial"/>
              </a:rPr>
              <a:t>internet </a:t>
            </a:r>
            <a:r>
              <a:rPr sz="3200" spc="-95" dirty="0">
                <a:latin typeface="Arial"/>
                <a:cs typeface="Arial"/>
              </a:rPr>
              <a:t>, </a:t>
            </a:r>
            <a:r>
              <a:rPr sz="3200" spc="-120" dirty="0">
                <a:latin typeface="Arial"/>
                <a:cs typeface="Arial"/>
              </a:rPr>
              <a:t>you </a:t>
            </a:r>
            <a:r>
              <a:rPr sz="3200" spc="-180" dirty="0">
                <a:latin typeface="Arial"/>
                <a:cs typeface="Arial"/>
              </a:rPr>
              <a:t>have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180" dirty="0">
                <a:latin typeface="Arial"/>
                <a:cs typeface="Arial"/>
              </a:rPr>
              <a:t>make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35" dirty="0">
                <a:latin typeface="Arial"/>
                <a:cs typeface="Arial"/>
              </a:rPr>
              <a:t>decision </a:t>
            </a:r>
            <a:r>
              <a:rPr sz="3200" spc="35" dirty="0">
                <a:latin typeface="Arial"/>
                <a:cs typeface="Arial"/>
              </a:rPr>
              <a:t>to  </a:t>
            </a:r>
            <a:r>
              <a:rPr sz="3200" spc="-190" dirty="0">
                <a:latin typeface="Arial"/>
                <a:cs typeface="Arial"/>
              </a:rPr>
              <a:t>choose</a:t>
            </a:r>
            <a:r>
              <a:rPr sz="3200" spc="50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web </a:t>
            </a:r>
            <a:r>
              <a:rPr sz="3200" spc="-130" dirty="0">
                <a:latin typeface="Arial"/>
                <a:cs typeface="Arial"/>
              </a:rPr>
              <a:t>server, </a:t>
            </a:r>
            <a:r>
              <a:rPr sz="3200" spc="-155" dirty="0">
                <a:latin typeface="Arial"/>
                <a:cs typeface="Arial"/>
              </a:rPr>
              <a:t>service </a:t>
            </a:r>
            <a:r>
              <a:rPr sz="3200" spc="-70" dirty="0">
                <a:latin typeface="Arial"/>
                <a:cs typeface="Arial"/>
              </a:rPr>
              <a:t>provider </a:t>
            </a:r>
            <a:r>
              <a:rPr sz="3200" spc="-150" dirty="0">
                <a:latin typeface="Arial"/>
                <a:cs typeface="Arial"/>
              </a:rPr>
              <a:t>and  </a:t>
            </a:r>
            <a:r>
              <a:rPr sz="3200" spc="-90" dirty="0">
                <a:latin typeface="Arial"/>
                <a:cs typeface="Arial"/>
              </a:rPr>
              <a:t>operating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  <a:p>
            <a:pPr marL="294640" marR="11430" indent="-281940" algn="just">
              <a:lnSpc>
                <a:spcPct val="100099"/>
              </a:lnSpc>
              <a:spcBef>
                <a:spcPts val="509"/>
              </a:spcBef>
              <a:buChar char="•"/>
              <a:tabLst>
                <a:tab pos="294640" algn="l"/>
              </a:tabLst>
            </a:pPr>
            <a:r>
              <a:rPr sz="3200" spc="-100" dirty="0">
                <a:latin typeface="Arial"/>
                <a:cs typeface="Arial"/>
              </a:rPr>
              <a:t>In </a:t>
            </a:r>
            <a:r>
              <a:rPr sz="3200" spc="-160" dirty="0">
                <a:latin typeface="Arial"/>
                <a:cs typeface="Arial"/>
              </a:rPr>
              <a:t>many </a:t>
            </a:r>
            <a:r>
              <a:rPr sz="3200" spc="-285" dirty="0">
                <a:latin typeface="Arial"/>
                <a:cs typeface="Arial"/>
              </a:rPr>
              <a:t>cases </a:t>
            </a:r>
            <a:r>
              <a:rPr sz="3200" spc="-60" dirty="0">
                <a:latin typeface="Arial"/>
                <a:cs typeface="Arial"/>
              </a:rPr>
              <a:t>there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105" dirty="0">
                <a:latin typeface="Arial"/>
                <a:cs typeface="Arial"/>
              </a:rPr>
              <a:t>performance </a:t>
            </a:r>
            <a:r>
              <a:rPr sz="3200" spc="-170" dirty="0">
                <a:latin typeface="Arial"/>
                <a:cs typeface="Arial"/>
              </a:rPr>
              <a:t>design 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95" dirty="0">
                <a:latin typeface="Arial"/>
                <a:cs typeface="Arial"/>
              </a:rPr>
              <a:t>capability factors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dirty="0">
                <a:latin typeface="Arial"/>
                <a:cs typeface="Arial"/>
              </a:rPr>
              <a:t>will </a:t>
            </a:r>
            <a:r>
              <a:rPr sz="3200" spc="-95" dirty="0">
                <a:latin typeface="Arial"/>
                <a:cs typeface="Arial"/>
              </a:rPr>
              <a:t>help </a:t>
            </a:r>
            <a:r>
              <a:rPr sz="3200" spc="-120" dirty="0">
                <a:latin typeface="Arial"/>
                <a:cs typeface="Arial"/>
              </a:rPr>
              <a:t>you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75" dirty="0">
                <a:latin typeface="Arial"/>
                <a:cs typeface="Arial"/>
              </a:rPr>
              <a:t>this  </a:t>
            </a:r>
            <a:r>
              <a:rPr sz="3200" spc="-190" dirty="0">
                <a:latin typeface="Arial"/>
                <a:cs typeface="Arial"/>
              </a:rPr>
              <a:t>process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4178" y="171068"/>
            <a:ext cx="700087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632075" marR="5080" indent="-2620010">
              <a:lnSpc>
                <a:spcPts val="3820"/>
              </a:lnSpc>
              <a:spcBef>
                <a:spcPts val="240"/>
              </a:spcBef>
            </a:pPr>
            <a:r>
              <a:rPr spc="-350" dirty="0"/>
              <a:t>4CHOOSING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461005"/>
            <a:ext cx="8072120" cy="416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b="1" u="heavy" spc="-2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ESTABILISING </a:t>
            </a:r>
            <a:r>
              <a:rPr sz="2400" b="1" u="heavy" spc="-2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YOUR </a:t>
            </a:r>
            <a:r>
              <a:rPr sz="2400" b="1" u="heavy" spc="-3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WEB</a:t>
            </a:r>
            <a:r>
              <a:rPr sz="2400" b="1" u="heavy" spc="-1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3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PRESENCE</a:t>
            </a:r>
            <a:endParaRPr sz="2400">
              <a:latin typeface="Arial"/>
              <a:cs typeface="Arial"/>
            </a:endParaRPr>
          </a:p>
          <a:p>
            <a:pPr marL="355600" marR="5080" indent="-297815" algn="just">
              <a:lnSpc>
                <a:spcPct val="79700"/>
              </a:lnSpc>
              <a:spcBef>
                <a:spcPts val="545"/>
              </a:spcBef>
              <a:buChar char="•"/>
              <a:tabLst>
                <a:tab pos="355600" algn="l"/>
              </a:tabLst>
            </a:pPr>
            <a:r>
              <a:rPr sz="2400" spc="-95" dirty="0">
                <a:latin typeface="Arial"/>
                <a:cs typeface="Arial"/>
              </a:rPr>
              <a:t>Before </a:t>
            </a:r>
            <a:r>
              <a:rPr sz="2400" spc="-100" dirty="0">
                <a:latin typeface="Arial"/>
                <a:cs typeface="Arial"/>
              </a:rPr>
              <a:t>selecting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service </a:t>
            </a:r>
            <a:r>
              <a:rPr sz="2400" spc="-55" dirty="0">
                <a:latin typeface="Arial"/>
                <a:cs typeface="Arial"/>
              </a:rPr>
              <a:t>provider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85" dirty="0">
                <a:latin typeface="Arial"/>
                <a:cs typeface="Arial"/>
              </a:rPr>
              <a:t>web </a:t>
            </a:r>
            <a:r>
              <a:rPr sz="2400" spc="-105" dirty="0">
                <a:latin typeface="Arial"/>
                <a:cs typeface="Arial"/>
              </a:rPr>
              <a:t>server </a:t>
            </a:r>
            <a:r>
              <a:rPr sz="2400" spc="-95" dirty="0">
                <a:latin typeface="Arial"/>
                <a:cs typeface="Arial"/>
              </a:rPr>
              <a:t>you  </a:t>
            </a:r>
            <a:r>
              <a:rPr sz="2400" spc="-114" dirty="0">
                <a:latin typeface="Arial"/>
                <a:cs typeface="Arial"/>
              </a:rPr>
              <a:t>need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know </a:t>
            </a:r>
            <a:r>
              <a:rPr sz="2400" spc="-60" dirty="0">
                <a:latin typeface="Arial"/>
                <a:cs typeface="Arial"/>
              </a:rPr>
              <a:t>how </a:t>
            </a:r>
            <a:r>
              <a:rPr sz="2400" spc="-110" dirty="0">
                <a:latin typeface="Arial"/>
                <a:cs typeface="Arial"/>
              </a:rPr>
              <a:t>much </a:t>
            </a:r>
            <a:r>
              <a:rPr sz="2400" spc="-90" dirty="0">
                <a:latin typeface="Arial"/>
                <a:cs typeface="Arial"/>
              </a:rPr>
              <a:t>you </a:t>
            </a:r>
            <a:r>
              <a:rPr sz="2400" spc="-85" dirty="0">
                <a:latin typeface="Arial"/>
                <a:cs typeface="Arial"/>
              </a:rPr>
              <a:t>plan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65" dirty="0">
                <a:latin typeface="Arial"/>
                <a:cs typeface="Arial"/>
              </a:rPr>
              <a:t>store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355600" marR="5080" indent="-297815" algn="just">
              <a:lnSpc>
                <a:spcPct val="805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company’s </a:t>
            </a:r>
            <a:r>
              <a:rPr sz="2400" spc="-45" dirty="0">
                <a:latin typeface="Arial"/>
                <a:cs typeface="Arial"/>
              </a:rPr>
              <a:t>link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internet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70" dirty="0">
                <a:latin typeface="Arial"/>
                <a:cs typeface="Arial"/>
              </a:rPr>
              <a:t>provided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35" dirty="0">
                <a:latin typeface="Arial"/>
                <a:cs typeface="Arial"/>
              </a:rPr>
              <a:t>the  </a:t>
            </a:r>
            <a:r>
              <a:rPr sz="2400" spc="-20" dirty="0">
                <a:latin typeface="Arial"/>
                <a:cs typeface="Arial"/>
              </a:rPr>
              <a:t>internet </a:t>
            </a:r>
            <a:r>
              <a:rPr sz="2400" spc="-120" dirty="0">
                <a:latin typeface="Arial"/>
                <a:cs typeface="Arial"/>
              </a:rPr>
              <a:t>service </a:t>
            </a:r>
            <a:r>
              <a:rPr sz="2400" spc="-55" dirty="0">
                <a:latin typeface="Arial"/>
                <a:cs typeface="Arial"/>
              </a:rPr>
              <a:t>provider </a:t>
            </a:r>
            <a:r>
              <a:rPr sz="2400" spc="-220" dirty="0">
                <a:latin typeface="Arial"/>
                <a:cs typeface="Arial"/>
              </a:rPr>
              <a:t>(ISP) </a:t>
            </a:r>
            <a:r>
              <a:rPr sz="2400" spc="-150" dirty="0">
                <a:latin typeface="Arial"/>
                <a:cs typeface="Arial"/>
              </a:rPr>
              <a:t>.The </a:t>
            </a:r>
            <a:r>
              <a:rPr sz="2400" spc="-105" dirty="0">
                <a:latin typeface="Arial"/>
                <a:cs typeface="Arial"/>
              </a:rPr>
              <a:t>decision </a:t>
            </a:r>
            <a:r>
              <a:rPr sz="2400" spc="-55" dirty="0">
                <a:latin typeface="Arial"/>
                <a:cs typeface="Arial"/>
              </a:rPr>
              <a:t>about </a:t>
            </a:r>
            <a:r>
              <a:rPr sz="2400" spc="-60" dirty="0">
                <a:latin typeface="Arial"/>
                <a:cs typeface="Arial"/>
              </a:rPr>
              <a:t>who </a:t>
            </a:r>
            <a:r>
              <a:rPr sz="2400" dirty="0">
                <a:latin typeface="Arial"/>
                <a:cs typeface="Arial"/>
              </a:rPr>
              <a:t>will  </a:t>
            </a:r>
            <a:r>
              <a:rPr sz="2400" spc="-65" dirty="0">
                <a:latin typeface="Arial"/>
                <a:cs typeface="Arial"/>
              </a:rPr>
              <a:t>provide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120" dirty="0">
                <a:latin typeface="Arial"/>
                <a:cs typeface="Arial"/>
              </a:rPr>
              <a:t>service </a:t>
            </a:r>
            <a:r>
              <a:rPr sz="2400" spc="-95" dirty="0">
                <a:latin typeface="Arial"/>
                <a:cs typeface="Arial"/>
              </a:rPr>
              <a:t>should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80" dirty="0">
                <a:latin typeface="Arial"/>
                <a:cs typeface="Arial"/>
              </a:rPr>
              <a:t>taken </a:t>
            </a:r>
            <a:r>
              <a:rPr sz="2400" spc="-40" dirty="0">
                <a:latin typeface="Arial"/>
                <a:cs typeface="Arial"/>
              </a:rPr>
              <a:t>lightly,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70" dirty="0">
                <a:latin typeface="Arial"/>
                <a:cs typeface="Arial"/>
              </a:rPr>
              <a:t>it </a:t>
            </a:r>
            <a:r>
              <a:rPr sz="2400" spc="-75" dirty="0">
                <a:latin typeface="Arial"/>
                <a:cs typeface="Arial"/>
              </a:rPr>
              <a:t>affects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people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company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35" dirty="0">
                <a:latin typeface="Arial"/>
                <a:cs typeface="Arial"/>
              </a:rPr>
              <a:t>potential </a:t>
            </a:r>
            <a:r>
              <a:rPr sz="2400" spc="-75" dirty="0">
                <a:latin typeface="Arial"/>
                <a:cs typeface="Arial"/>
              </a:rPr>
              <a:t>clients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105" dirty="0">
                <a:latin typeface="Arial"/>
                <a:cs typeface="Arial"/>
              </a:rPr>
              <a:t>customers</a:t>
            </a:r>
            <a:endParaRPr sz="2400">
              <a:latin typeface="Arial"/>
              <a:cs typeface="Arial"/>
            </a:endParaRPr>
          </a:p>
          <a:p>
            <a:pPr marL="355600" marR="6985" indent="-297815" algn="just">
              <a:lnSpc>
                <a:spcPct val="79700"/>
              </a:lnSpc>
              <a:spcBef>
                <a:spcPts val="509"/>
              </a:spcBef>
              <a:buChar char="•"/>
              <a:tabLst>
                <a:tab pos="355600" algn="l"/>
              </a:tabLst>
            </a:pPr>
            <a:r>
              <a:rPr sz="2400" spc="-95" dirty="0">
                <a:latin typeface="Arial"/>
                <a:cs typeface="Arial"/>
              </a:rPr>
              <a:t>Next </a:t>
            </a:r>
            <a:r>
              <a:rPr sz="2400" spc="-105" dirty="0">
                <a:latin typeface="Arial"/>
                <a:cs typeface="Arial"/>
              </a:rPr>
              <a:t>decision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50" dirty="0">
                <a:latin typeface="Arial"/>
                <a:cs typeface="Arial"/>
              </a:rPr>
              <a:t>additional </a:t>
            </a:r>
            <a:r>
              <a:rPr sz="2400" spc="-100" dirty="0">
                <a:latin typeface="Arial"/>
                <a:cs typeface="Arial"/>
              </a:rPr>
              <a:t>cost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80" dirty="0">
                <a:latin typeface="Arial"/>
                <a:cs typeface="Arial"/>
              </a:rPr>
              <a:t>connection( </a:t>
            </a:r>
            <a:r>
              <a:rPr sz="2400" spc="-70" dirty="0">
                <a:latin typeface="Arial"/>
                <a:cs typeface="Arial"/>
              </a:rPr>
              <a:t>between  </a:t>
            </a:r>
            <a:r>
              <a:rPr sz="2400" spc="-120" dirty="0">
                <a:latin typeface="Arial"/>
                <a:cs typeface="Arial"/>
              </a:rPr>
              <a:t>service </a:t>
            </a:r>
            <a:r>
              <a:rPr sz="2400" spc="-55" dirty="0">
                <a:latin typeface="Arial"/>
                <a:cs typeface="Arial"/>
              </a:rPr>
              <a:t>provider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20" dirty="0">
                <a:latin typeface="Arial"/>
                <a:cs typeface="Arial"/>
              </a:rPr>
              <a:t>company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site)</a:t>
            </a:r>
            <a:endParaRPr sz="2400">
              <a:latin typeface="Arial"/>
              <a:cs typeface="Arial"/>
            </a:endParaRPr>
          </a:p>
          <a:p>
            <a:pPr marL="355600" marR="7620" indent="-297815" algn="just">
              <a:lnSpc>
                <a:spcPct val="80200"/>
              </a:lnSpc>
              <a:spcBef>
                <a:spcPts val="495"/>
              </a:spcBef>
              <a:buChar char="•"/>
              <a:tabLst>
                <a:tab pos="355600" algn="l"/>
              </a:tabLst>
            </a:pPr>
            <a:r>
              <a:rPr sz="2400" spc="-130" dirty="0">
                <a:latin typeface="Arial"/>
                <a:cs typeface="Arial"/>
              </a:rPr>
              <a:t>There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14" dirty="0">
                <a:latin typeface="Arial"/>
                <a:cs typeface="Arial"/>
              </a:rPr>
              <a:t>need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25" dirty="0">
                <a:latin typeface="Arial"/>
                <a:cs typeface="Arial"/>
              </a:rPr>
              <a:t>purchase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equipment</a:t>
            </a:r>
            <a:r>
              <a:rPr sz="2400" spc="5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at both </a:t>
            </a:r>
            <a:r>
              <a:rPr sz="2400" spc="-150" dirty="0">
                <a:latin typeface="Arial"/>
                <a:cs typeface="Arial"/>
              </a:rPr>
              <a:t>sides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80" dirty="0">
                <a:latin typeface="Arial"/>
                <a:cs typeface="Arial"/>
              </a:rPr>
              <a:t>connection </a:t>
            </a:r>
            <a:r>
              <a:rPr sz="2400" spc="-105" dirty="0">
                <a:latin typeface="Arial"/>
                <a:cs typeface="Arial"/>
              </a:rPr>
              <a:t>placing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95" dirty="0">
                <a:latin typeface="Arial"/>
                <a:cs typeface="Arial"/>
              </a:rPr>
              <a:t>set </a:t>
            </a:r>
            <a:r>
              <a:rPr sz="2400" spc="-25" dirty="0">
                <a:latin typeface="Arial"/>
                <a:cs typeface="Arial"/>
              </a:rPr>
              <a:t>at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29" dirty="0">
                <a:latin typeface="Arial"/>
                <a:cs typeface="Arial"/>
              </a:rPr>
              <a:t>ISP’s </a:t>
            </a:r>
            <a:r>
              <a:rPr sz="2400" spc="-120" dirty="0">
                <a:latin typeface="Arial"/>
                <a:cs typeface="Arial"/>
              </a:rPr>
              <a:t>place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50" dirty="0">
                <a:latin typeface="Arial"/>
                <a:cs typeface="Arial"/>
              </a:rPr>
              <a:t>business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30" dirty="0">
                <a:latin typeface="Arial"/>
                <a:cs typeface="Arial"/>
              </a:rPr>
              <a:t>other </a:t>
            </a:r>
            <a:r>
              <a:rPr sz="2400" spc="-95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65" dirty="0">
                <a:latin typeface="Arial"/>
                <a:cs typeface="Arial"/>
              </a:rPr>
              <a:t>equipment </a:t>
            </a:r>
            <a:r>
              <a:rPr sz="2400" spc="-25" dirty="0">
                <a:latin typeface="Arial"/>
                <a:cs typeface="Arial"/>
              </a:rPr>
              <a:t>at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company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991" y="171068"/>
            <a:ext cx="720407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731770" marR="5080" indent="-2719705">
              <a:lnSpc>
                <a:spcPts val="3820"/>
              </a:lnSpc>
              <a:spcBef>
                <a:spcPts val="240"/>
              </a:spcBef>
            </a:pPr>
            <a:r>
              <a:rPr spc="-105" dirty="0"/>
              <a:t>4. </a:t>
            </a:r>
            <a:r>
              <a:rPr spc="-365" dirty="0"/>
              <a:t>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461005"/>
            <a:ext cx="8072120" cy="416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b="1" u="heavy" spc="-2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4.1.ESTABILISING </a:t>
            </a:r>
            <a:r>
              <a:rPr sz="2400" b="1" u="heavy" spc="-2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YOUR </a:t>
            </a:r>
            <a:r>
              <a:rPr sz="2400" b="1" u="heavy" spc="-3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WEB</a:t>
            </a:r>
            <a:r>
              <a:rPr sz="2400" b="1" u="heavy" spc="-2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3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PRESENCE</a:t>
            </a:r>
            <a:endParaRPr sz="2400">
              <a:latin typeface="Arial"/>
              <a:cs typeface="Arial"/>
            </a:endParaRPr>
          </a:p>
          <a:p>
            <a:pPr marL="355600" marR="5080" indent="-297815" algn="just">
              <a:lnSpc>
                <a:spcPct val="79700"/>
              </a:lnSpc>
              <a:spcBef>
                <a:spcPts val="545"/>
              </a:spcBef>
              <a:buChar char="•"/>
              <a:tabLst>
                <a:tab pos="355600" algn="l"/>
              </a:tabLst>
            </a:pPr>
            <a:r>
              <a:rPr sz="2400" spc="-95" dirty="0">
                <a:latin typeface="Arial"/>
                <a:cs typeface="Arial"/>
              </a:rPr>
              <a:t>Before </a:t>
            </a:r>
            <a:r>
              <a:rPr sz="2400" spc="-100" dirty="0">
                <a:latin typeface="Arial"/>
                <a:cs typeface="Arial"/>
              </a:rPr>
              <a:t>selecting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service </a:t>
            </a:r>
            <a:r>
              <a:rPr sz="2400" spc="-55" dirty="0">
                <a:latin typeface="Arial"/>
                <a:cs typeface="Arial"/>
              </a:rPr>
              <a:t>provider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85" dirty="0">
                <a:latin typeface="Arial"/>
                <a:cs typeface="Arial"/>
              </a:rPr>
              <a:t>web </a:t>
            </a:r>
            <a:r>
              <a:rPr sz="2400" spc="-105" dirty="0">
                <a:latin typeface="Arial"/>
                <a:cs typeface="Arial"/>
              </a:rPr>
              <a:t>server </a:t>
            </a:r>
            <a:r>
              <a:rPr sz="2400" spc="-95" dirty="0">
                <a:latin typeface="Arial"/>
                <a:cs typeface="Arial"/>
              </a:rPr>
              <a:t>you  </a:t>
            </a:r>
            <a:r>
              <a:rPr sz="2400" spc="-114" dirty="0">
                <a:latin typeface="Arial"/>
                <a:cs typeface="Arial"/>
              </a:rPr>
              <a:t>need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know </a:t>
            </a:r>
            <a:r>
              <a:rPr sz="2400" spc="-60" dirty="0">
                <a:latin typeface="Arial"/>
                <a:cs typeface="Arial"/>
              </a:rPr>
              <a:t>how </a:t>
            </a:r>
            <a:r>
              <a:rPr sz="2400" spc="-110" dirty="0">
                <a:latin typeface="Arial"/>
                <a:cs typeface="Arial"/>
              </a:rPr>
              <a:t>much </a:t>
            </a:r>
            <a:r>
              <a:rPr sz="2400" spc="-90" dirty="0">
                <a:latin typeface="Arial"/>
                <a:cs typeface="Arial"/>
              </a:rPr>
              <a:t>you </a:t>
            </a:r>
            <a:r>
              <a:rPr sz="2400" spc="-85" dirty="0">
                <a:latin typeface="Arial"/>
                <a:cs typeface="Arial"/>
              </a:rPr>
              <a:t>plan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65" dirty="0">
                <a:latin typeface="Arial"/>
                <a:cs typeface="Arial"/>
              </a:rPr>
              <a:t>store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355600" marR="5080" indent="-297815" algn="just">
              <a:lnSpc>
                <a:spcPct val="805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company’s </a:t>
            </a:r>
            <a:r>
              <a:rPr sz="2400" spc="-45" dirty="0">
                <a:latin typeface="Arial"/>
                <a:cs typeface="Arial"/>
              </a:rPr>
              <a:t>link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internet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70" dirty="0">
                <a:latin typeface="Arial"/>
                <a:cs typeface="Arial"/>
              </a:rPr>
              <a:t>provided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35" dirty="0">
                <a:latin typeface="Arial"/>
                <a:cs typeface="Arial"/>
              </a:rPr>
              <a:t>the  </a:t>
            </a:r>
            <a:r>
              <a:rPr sz="2400" spc="-20" dirty="0">
                <a:latin typeface="Arial"/>
                <a:cs typeface="Arial"/>
              </a:rPr>
              <a:t>internet </a:t>
            </a:r>
            <a:r>
              <a:rPr sz="2400" spc="-120" dirty="0">
                <a:latin typeface="Arial"/>
                <a:cs typeface="Arial"/>
              </a:rPr>
              <a:t>service </a:t>
            </a:r>
            <a:r>
              <a:rPr sz="2400" spc="-55" dirty="0">
                <a:latin typeface="Arial"/>
                <a:cs typeface="Arial"/>
              </a:rPr>
              <a:t>provider </a:t>
            </a:r>
            <a:r>
              <a:rPr sz="2400" spc="-220" dirty="0">
                <a:latin typeface="Arial"/>
                <a:cs typeface="Arial"/>
              </a:rPr>
              <a:t>(ISP) </a:t>
            </a:r>
            <a:r>
              <a:rPr sz="2400" spc="-150" dirty="0">
                <a:latin typeface="Arial"/>
                <a:cs typeface="Arial"/>
              </a:rPr>
              <a:t>.The </a:t>
            </a:r>
            <a:r>
              <a:rPr sz="2400" spc="-105" dirty="0">
                <a:latin typeface="Arial"/>
                <a:cs typeface="Arial"/>
              </a:rPr>
              <a:t>decision </a:t>
            </a:r>
            <a:r>
              <a:rPr sz="2400" spc="-55" dirty="0">
                <a:latin typeface="Arial"/>
                <a:cs typeface="Arial"/>
              </a:rPr>
              <a:t>about </a:t>
            </a:r>
            <a:r>
              <a:rPr sz="2400" spc="-60" dirty="0">
                <a:latin typeface="Arial"/>
                <a:cs typeface="Arial"/>
              </a:rPr>
              <a:t>who </a:t>
            </a:r>
            <a:r>
              <a:rPr sz="2400" dirty="0">
                <a:latin typeface="Arial"/>
                <a:cs typeface="Arial"/>
              </a:rPr>
              <a:t>will  </a:t>
            </a:r>
            <a:r>
              <a:rPr sz="2400" spc="-65" dirty="0">
                <a:latin typeface="Arial"/>
                <a:cs typeface="Arial"/>
              </a:rPr>
              <a:t>provide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120" dirty="0">
                <a:latin typeface="Arial"/>
                <a:cs typeface="Arial"/>
              </a:rPr>
              <a:t>service </a:t>
            </a:r>
            <a:r>
              <a:rPr sz="2400" spc="-95" dirty="0">
                <a:latin typeface="Arial"/>
                <a:cs typeface="Arial"/>
              </a:rPr>
              <a:t>should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80" dirty="0">
                <a:latin typeface="Arial"/>
                <a:cs typeface="Arial"/>
              </a:rPr>
              <a:t>taken </a:t>
            </a:r>
            <a:r>
              <a:rPr sz="2400" spc="-40" dirty="0">
                <a:latin typeface="Arial"/>
                <a:cs typeface="Arial"/>
              </a:rPr>
              <a:t>lightly,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70" dirty="0">
                <a:latin typeface="Arial"/>
                <a:cs typeface="Arial"/>
              </a:rPr>
              <a:t>it </a:t>
            </a:r>
            <a:r>
              <a:rPr sz="2400" spc="-75" dirty="0">
                <a:latin typeface="Arial"/>
                <a:cs typeface="Arial"/>
              </a:rPr>
              <a:t>affects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people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0" dirty="0">
                <a:latin typeface="Arial"/>
                <a:cs typeface="Arial"/>
              </a:rPr>
              <a:t>company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35" dirty="0">
                <a:latin typeface="Arial"/>
                <a:cs typeface="Arial"/>
              </a:rPr>
              <a:t>potential </a:t>
            </a:r>
            <a:r>
              <a:rPr sz="2400" spc="-75" dirty="0">
                <a:latin typeface="Arial"/>
                <a:cs typeface="Arial"/>
              </a:rPr>
              <a:t>clients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105" dirty="0">
                <a:latin typeface="Arial"/>
                <a:cs typeface="Arial"/>
              </a:rPr>
              <a:t>customers</a:t>
            </a:r>
            <a:endParaRPr sz="2400">
              <a:latin typeface="Arial"/>
              <a:cs typeface="Arial"/>
            </a:endParaRPr>
          </a:p>
          <a:p>
            <a:pPr marL="355600" marR="6985" indent="-297815" algn="just">
              <a:lnSpc>
                <a:spcPct val="79700"/>
              </a:lnSpc>
              <a:spcBef>
                <a:spcPts val="509"/>
              </a:spcBef>
              <a:buChar char="•"/>
              <a:tabLst>
                <a:tab pos="355600" algn="l"/>
              </a:tabLst>
            </a:pPr>
            <a:r>
              <a:rPr sz="2400" spc="-95" dirty="0">
                <a:latin typeface="Arial"/>
                <a:cs typeface="Arial"/>
              </a:rPr>
              <a:t>Next </a:t>
            </a:r>
            <a:r>
              <a:rPr sz="2400" spc="-105" dirty="0">
                <a:latin typeface="Arial"/>
                <a:cs typeface="Arial"/>
              </a:rPr>
              <a:t>decision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50" dirty="0">
                <a:latin typeface="Arial"/>
                <a:cs typeface="Arial"/>
              </a:rPr>
              <a:t>additional </a:t>
            </a:r>
            <a:r>
              <a:rPr sz="2400" spc="-100" dirty="0">
                <a:latin typeface="Arial"/>
                <a:cs typeface="Arial"/>
              </a:rPr>
              <a:t>cost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80" dirty="0">
                <a:latin typeface="Arial"/>
                <a:cs typeface="Arial"/>
              </a:rPr>
              <a:t>connection( </a:t>
            </a:r>
            <a:r>
              <a:rPr sz="2400" spc="-70" dirty="0">
                <a:latin typeface="Arial"/>
                <a:cs typeface="Arial"/>
              </a:rPr>
              <a:t>between  </a:t>
            </a:r>
            <a:r>
              <a:rPr sz="2400" spc="-120" dirty="0">
                <a:latin typeface="Arial"/>
                <a:cs typeface="Arial"/>
              </a:rPr>
              <a:t>service </a:t>
            </a:r>
            <a:r>
              <a:rPr sz="2400" spc="-55" dirty="0">
                <a:latin typeface="Arial"/>
                <a:cs typeface="Arial"/>
              </a:rPr>
              <a:t>provider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20" dirty="0">
                <a:latin typeface="Arial"/>
                <a:cs typeface="Arial"/>
              </a:rPr>
              <a:t>company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site)</a:t>
            </a:r>
            <a:endParaRPr sz="2400">
              <a:latin typeface="Arial"/>
              <a:cs typeface="Arial"/>
            </a:endParaRPr>
          </a:p>
          <a:p>
            <a:pPr marL="355600" marR="7620" indent="-297815" algn="just">
              <a:lnSpc>
                <a:spcPct val="80200"/>
              </a:lnSpc>
              <a:spcBef>
                <a:spcPts val="495"/>
              </a:spcBef>
              <a:buChar char="•"/>
              <a:tabLst>
                <a:tab pos="355600" algn="l"/>
              </a:tabLst>
            </a:pPr>
            <a:r>
              <a:rPr sz="2400" spc="-130" dirty="0">
                <a:latin typeface="Arial"/>
                <a:cs typeface="Arial"/>
              </a:rPr>
              <a:t>There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14" dirty="0">
                <a:latin typeface="Arial"/>
                <a:cs typeface="Arial"/>
              </a:rPr>
              <a:t>need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25" dirty="0">
                <a:latin typeface="Arial"/>
                <a:cs typeface="Arial"/>
              </a:rPr>
              <a:t>purchase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equipment</a:t>
            </a:r>
            <a:r>
              <a:rPr sz="2400" spc="5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at both </a:t>
            </a:r>
            <a:r>
              <a:rPr sz="2400" spc="-150" dirty="0">
                <a:latin typeface="Arial"/>
                <a:cs typeface="Arial"/>
              </a:rPr>
              <a:t>sides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80" dirty="0">
                <a:latin typeface="Arial"/>
                <a:cs typeface="Arial"/>
              </a:rPr>
              <a:t>connection </a:t>
            </a:r>
            <a:r>
              <a:rPr sz="2400" spc="-105" dirty="0">
                <a:latin typeface="Arial"/>
                <a:cs typeface="Arial"/>
              </a:rPr>
              <a:t>placing </a:t>
            </a: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95" dirty="0">
                <a:latin typeface="Arial"/>
                <a:cs typeface="Arial"/>
              </a:rPr>
              <a:t>set </a:t>
            </a:r>
            <a:r>
              <a:rPr sz="2400" spc="-25" dirty="0">
                <a:latin typeface="Arial"/>
                <a:cs typeface="Arial"/>
              </a:rPr>
              <a:t>at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29" dirty="0">
                <a:latin typeface="Arial"/>
                <a:cs typeface="Arial"/>
              </a:rPr>
              <a:t>ISP’s </a:t>
            </a:r>
            <a:r>
              <a:rPr sz="2400" spc="-120" dirty="0">
                <a:latin typeface="Arial"/>
                <a:cs typeface="Arial"/>
              </a:rPr>
              <a:t>place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50" dirty="0">
                <a:latin typeface="Arial"/>
                <a:cs typeface="Arial"/>
              </a:rPr>
              <a:t>business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30" dirty="0">
                <a:latin typeface="Arial"/>
                <a:cs typeface="Arial"/>
              </a:rPr>
              <a:t>other </a:t>
            </a:r>
            <a:r>
              <a:rPr sz="2400" spc="-95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65" dirty="0">
                <a:latin typeface="Arial"/>
                <a:cs typeface="Arial"/>
              </a:rPr>
              <a:t>equipment </a:t>
            </a:r>
            <a:r>
              <a:rPr sz="2400" spc="-25" dirty="0">
                <a:latin typeface="Arial"/>
                <a:cs typeface="Arial"/>
              </a:rPr>
              <a:t>at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company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073" y="413955"/>
            <a:ext cx="7200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70" algn="l"/>
              </a:tabLst>
            </a:pPr>
            <a:r>
              <a:rPr spc="-105" dirty="0"/>
              <a:t>4.	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</a:t>
            </a:r>
            <a:r>
              <a:rPr spc="-190" dirty="0"/>
              <a:t>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624" y="1382773"/>
            <a:ext cx="8528050" cy="469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1045" lvl="2" indent="-7283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96428"/>
              <a:buAutoNum type="arabicPeriod"/>
              <a:tabLst>
                <a:tab pos="741680" algn="l"/>
              </a:tabLst>
            </a:pPr>
            <a:r>
              <a:rPr sz="2800" b="1" u="heavy" spc="-3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CHOOSING </a:t>
            </a:r>
            <a:r>
              <a:rPr sz="2800" b="1" u="heavy" spc="-3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INTERNET </a:t>
            </a:r>
            <a:r>
              <a:rPr sz="2800" b="1" u="heavy" spc="-4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SERVICE</a:t>
            </a:r>
            <a:r>
              <a:rPr sz="2800" b="1" u="heavy" spc="-1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3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PROVIDER</a:t>
            </a:r>
            <a:endParaRPr sz="2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3300">
              <a:latin typeface="Times New Roman"/>
              <a:cs typeface="Times New Roman"/>
            </a:endParaRPr>
          </a:p>
          <a:p>
            <a:pPr marL="621665" marR="9525" indent="-609600">
              <a:lnSpc>
                <a:spcPct val="79300"/>
              </a:lnSpc>
              <a:tabLst>
                <a:tab pos="1029969" algn="l"/>
                <a:tab pos="2488565" algn="l"/>
                <a:tab pos="3145790" algn="l"/>
                <a:tab pos="3756660" algn="l"/>
                <a:tab pos="4413885" algn="l"/>
                <a:tab pos="5925820" algn="l"/>
                <a:tab pos="7001509" algn="l"/>
                <a:tab pos="8146415" algn="l"/>
              </a:tabLst>
            </a:pPr>
            <a:r>
              <a:rPr sz="2800" spc="-80" dirty="0">
                <a:latin typeface="Arial"/>
                <a:cs typeface="Arial"/>
              </a:rPr>
              <a:t>Whil</a:t>
            </a:r>
            <a:r>
              <a:rPr sz="2800" spc="-8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40" dirty="0">
                <a:latin typeface="Arial"/>
                <a:cs typeface="Arial"/>
              </a:rPr>
              <a:t>choosin</a:t>
            </a:r>
            <a:r>
              <a:rPr sz="2800" spc="-150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25" dirty="0">
                <a:latin typeface="Arial"/>
                <a:cs typeface="Arial"/>
              </a:rPr>
              <a:t>IS</a:t>
            </a:r>
            <a:r>
              <a:rPr sz="2800" spc="-44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45" dirty="0">
                <a:latin typeface="Arial"/>
                <a:cs typeface="Arial"/>
              </a:rPr>
              <a:t>followin</a:t>
            </a:r>
            <a:r>
              <a:rPr sz="2800" spc="-5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70" dirty="0">
                <a:latin typeface="Arial"/>
                <a:cs typeface="Arial"/>
              </a:rPr>
              <a:t>point</a:t>
            </a:r>
            <a:r>
              <a:rPr sz="2800" spc="-7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10" dirty="0">
                <a:latin typeface="Arial"/>
                <a:cs typeface="Arial"/>
              </a:rPr>
              <a:t>shoul</a:t>
            </a:r>
            <a:r>
              <a:rPr sz="2800" spc="-120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0" dirty="0">
                <a:latin typeface="Arial"/>
                <a:cs typeface="Arial"/>
              </a:rPr>
              <a:t>be  </a:t>
            </a:r>
            <a:r>
              <a:rPr sz="2800" spc="-120" dirty="0">
                <a:latin typeface="Arial"/>
                <a:cs typeface="Arial"/>
              </a:rPr>
              <a:t>considered</a:t>
            </a:r>
            <a:endParaRPr sz="2800">
              <a:latin typeface="Arial"/>
              <a:cs typeface="Arial"/>
            </a:endParaRPr>
          </a:p>
          <a:p>
            <a:pPr marL="443865" lvl="3" indent="-443865">
              <a:lnSpc>
                <a:spcPts val="3195"/>
              </a:lnSpc>
              <a:buSzPct val="96428"/>
              <a:buAutoNum type="arabicPeriod"/>
              <a:tabLst>
                <a:tab pos="443865" algn="l"/>
              </a:tabLst>
            </a:pPr>
            <a:r>
              <a:rPr sz="2800" spc="-135" dirty="0">
                <a:latin typeface="Arial"/>
                <a:cs typeface="Arial"/>
              </a:rPr>
              <a:t>Price: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It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will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top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consideration</a:t>
            </a:r>
            <a:endParaRPr sz="2800">
              <a:latin typeface="Arial"/>
              <a:cs typeface="Arial"/>
            </a:endParaRPr>
          </a:p>
          <a:p>
            <a:pPr marL="522605" lvl="3" indent="-349250">
              <a:lnSpc>
                <a:spcPts val="3225"/>
              </a:lnSpc>
              <a:buSzPct val="96428"/>
              <a:buAutoNum type="arabicPeriod"/>
              <a:tabLst>
                <a:tab pos="522605" algn="l"/>
              </a:tabLst>
            </a:pPr>
            <a:r>
              <a:rPr sz="2800" spc="-190" dirty="0">
                <a:latin typeface="Arial"/>
                <a:cs typeface="Arial"/>
              </a:rPr>
              <a:t>Type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10" dirty="0">
                <a:latin typeface="Arial"/>
                <a:cs typeface="Arial"/>
              </a:rPr>
              <a:t>connections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offered:</a:t>
            </a:r>
            <a:endParaRPr sz="2800">
              <a:latin typeface="Arial"/>
              <a:cs typeface="Arial"/>
            </a:endParaRPr>
          </a:p>
          <a:p>
            <a:pPr marL="1765300" marR="6350" lvl="4" indent="-401320">
              <a:lnSpc>
                <a:spcPct val="79300"/>
              </a:lnSpc>
              <a:spcBef>
                <a:spcPts val="625"/>
              </a:spcBef>
              <a:buChar char="–"/>
              <a:tabLst>
                <a:tab pos="1764664" algn="l"/>
                <a:tab pos="1765300" algn="l"/>
                <a:tab pos="2288540" algn="l"/>
                <a:tab pos="2878455" algn="l"/>
                <a:tab pos="3531235" algn="l"/>
                <a:tab pos="4179570" algn="l"/>
                <a:tab pos="5437505" algn="l"/>
                <a:tab pos="5927090" algn="l"/>
                <a:tab pos="7230745" algn="l"/>
                <a:tab pos="7978775" algn="l"/>
              </a:tabLst>
            </a:pPr>
            <a:r>
              <a:rPr sz="2800" spc="-90" dirty="0">
                <a:latin typeface="Arial"/>
                <a:cs typeface="Arial"/>
              </a:rPr>
              <a:t>Al</a:t>
            </a:r>
            <a:r>
              <a:rPr sz="2800" spc="-4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25" dirty="0">
                <a:latin typeface="Arial"/>
                <a:cs typeface="Arial"/>
              </a:rPr>
              <a:t>IS</a:t>
            </a:r>
            <a:r>
              <a:rPr sz="2800" spc="-44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" dirty="0">
                <a:latin typeface="Arial"/>
                <a:cs typeface="Arial"/>
              </a:rPr>
              <a:t>will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75" dirty="0">
                <a:latin typeface="Arial"/>
                <a:cs typeface="Arial"/>
              </a:rPr>
              <a:t>provid</a:t>
            </a:r>
            <a:r>
              <a:rPr sz="2800" spc="-8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60" dirty="0">
                <a:latin typeface="Arial"/>
                <a:cs typeface="Arial"/>
              </a:rPr>
              <a:t>all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60" dirty="0">
                <a:latin typeface="Arial"/>
                <a:cs typeface="Arial"/>
              </a:rPr>
              <a:t>service</a:t>
            </a:r>
            <a:r>
              <a:rPr sz="2800" spc="-17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tha</a:t>
            </a:r>
            <a:r>
              <a:rPr sz="2800" dirty="0">
                <a:latin typeface="Arial"/>
                <a:cs typeface="Arial"/>
              </a:rPr>
              <a:t>t	</a:t>
            </a:r>
            <a:r>
              <a:rPr sz="2800" spc="-90" dirty="0">
                <a:latin typeface="Arial"/>
                <a:cs typeface="Arial"/>
              </a:rPr>
              <a:t>you  </a:t>
            </a:r>
            <a:r>
              <a:rPr sz="2800" spc="-135" dirty="0">
                <a:latin typeface="Arial"/>
                <a:cs typeface="Arial"/>
              </a:rPr>
              <a:t>need</a:t>
            </a:r>
            <a:endParaRPr sz="2800">
              <a:latin typeface="Arial"/>
              <a:cs typeface="Arial"/>
            </a:endParaRPr>
          </a:p>
          <a:p>
            <a:pPr marL="1765300" marR="5080" lvl="4" indent="-401320">
              <a:lnSpc>
                <a:spcPct val="79300"/>
              </a:lnSpc>
              <a:spcBef>
                <a:spcPts val="600"/>
              </a:spcBef>
              <a:buChar char="–"/>
              <a:tabLst>
                <a:tab pos="1764664" algn="l"/>
                <a:tab pos="1765300" algn="l"/>
              </a:tabLst>
            </a:pPr>
            <a:r>
              <a:rPr sz="2800" spc="-110" dirty="0">
                <a:latin typeface="Arial"/>
                <a:cs typeface="Arial"/>
              </a:rPr>
              <a:t>Understand </a:t>
            </a:r>
            <a:r>
              <a:rPr sz="2800" spc="-45" dirty="0">
                <a:latin typeface="Arial"/>
                <a:cs typeface="Arial"/>
              </a:rPr>
              <a:t>what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30" dirty="0">
                <a:latin typeface="Arial"/>
                <a:cs typeface="Arial"/>
              </a:rPr>
              <a:t>needed and </a:t>
            </a:r>
            <a:r>
              <a:rPr sz="2800" spc="-190" dirty="0">
                <a:latin typeface="Arial"/>
                <a:cs typeface="Arial"/>
              </a:rPr>
              <a:t>use </a:t>
            </a:r>
            <a:r>
              <a:rPr sz="2800" spc="-65" dirty="0">
                <a:latin typeface="Arial"/>
                <a:cs typeface="Arial"/>
              </a:rPr>
              <a:t>this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55" dirty="0">
                <a:latin typeface="Arial"/>
                <a:cs typeface="Arial"/>
              </a:rPr>
              <a:t>critical </a:t>
            </a:r>
            <a:r>
              <a:rPr sz="2800" spc="-70" dirty="0">
                <a:latin typeface="Arial"/>
                <a:cs typeface="Arial"/>
              </a:rPr>
              <a:t>determining </a:t>
            </a:r>
            <a:r>
              <a:rPr sz="2800" spc="-45" dirty="0">
                <a:latin typeface="Arial"/>
                <a:cs typeface="Arial"/>
              </a:rPr>
              <a:t>factor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114" dirty="0">
                <a:latin typeface="Arial"/>
                <a:cs typeface="Arial"/>
              </a:rPr>
              <a:t>selecting</a:t>
            </a:r>
            <a:r>
              <a:rPr sz="2800" spc="-540" dirty="0">
                <a:latin typeface="Arial"/>
                <a:cs typeface="Arial"/>
              </a:rPr>
              <a:t> </a:t>
            </a:r>
            <a:r>
              <a:rPr sz="2800" spc="-365" dirty="0">
                <a:latin typeface="Arial"/>
                <a:cs typeface="Arial"/>
              </a:rPr>
              <a:t>ISP</a:t>
            </a:r>
            <a:endParaRPr sz="2800">
              <a:latin typeface="Arial"/>
              <a:cs typeface="Arial"/>
            </a:endParaRPr>
          </a:p>
          <a:p>
            <a:pPr marL="622300" marR="8890" lvl="3" indent="-436245">
              <a:lnSpc>
                <a:spcPct val="79300"/>
              </a:lnSpc>
              <a:spcBef>
                <a:spcPts val="595"/>
              </a:spcBef>
              <a:buSzPct val="96428"/>
              <a:buAutoNum type="arabicPeriod"/>
              <a:tabLst>
                <a:tab pos="456565" algn="l"/>
              </a:tabLst>
            </a:pPr>
            <a:r>
              <a:rPr sz="2800" spc="-145" dirty="0">
                <a:latin typeface="Arial"/>
                <a:cs typeface="Arial"/>
              </a:rPr>
              <a:t>Capacity: </a:t>
            </a:r>
            <a:r>
              <a:rPr sz="2800" spc="-140" dirty="0">
                <a:latin typeface="Arial"/>
                <a:cs typeface="Arial"/>
              </a:rPr>
              <a:t>Depending </a:t>
            </a:r>
            <a:r>
              <a:rPr sz="2800" spc="-90" dirty="0">
                <a:latin typeface="Arial"/>
                <a:cs typeface="Arial"/>
              </a:rPr>
              <a:t>upon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85" dirty="0">
                <a:latin typeface="Arial"/>
                <a:cs typeface="Arial"/>
              </a:rPr>
              <a:t>number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70" dirty="0">
                <a:latin typeface="Arial"/>
                <a:cs typeface="Arial"/>
              </a:rPr>
              <a:t>users </a:t>
            </a:r>
            <a:r>
              <a:rPr sz="2800" spc="-65" dirty="0">
                <a:latin typeface="Arial"/>
                <a:cs typeface="Arial"/>
              </a:rPr>
              <a:t>,type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90" dirty="0">
                <a:latin typeface="Arial"/>
                <a:cs typeface="Arial"/>
              </a:rPr>
              <a:t>connection </a:t>
            </a:r>
            <a:r>
              <a:rPr sz="2800" spc="-110" dirty="0">
                <a:latin typeface="Arial"/>
                <a:cs typeface="Arial"/>
              </a:rPr>
              <a:t>should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decided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2154" y="262698"/>
            <a:ext cx="644842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415415" marR="5080" indent="-1403350">
              <a:lnSpc>
                <a:spcPct val="100699"/>
              </a:lnSpc>
              <a:spcBef>
                <a:spcPts val="70"/>
              </a:spcBef>
            </a:pPr>
            <a:r>
              <a:rPr sz="3600" spc="-114" dirty="0"/>
              <a:t>4. </a:t>
            </a:r>
            <a:r>
              <a:rPr sz="3600" spc="-409" dirty="0"/>
              <a:t>CHOOSING </a:t>
            </a:r>
            <a:r>
              <a:rPr sz="3600" spc="-420" dirty="0"/>
              <a:t>A </a:t>
            </a:r>
            <a:r>
              <a:rPr sz="3600" spc="-459" dirty="0"/>
              <a:t>WEB </a:t>
            </a:r>
            <a:r>
              <a:rPr sz="3600" spc="-575" dirty="0"/>
              <a:t>SERVER </a:t>
            </a:r>
            <a:r>
              <a:rPr sz="3600" spc="-340" dirty="0"/>
              <a:t>AND  </a:t>
            </a:r>
            <a:r>
              <a:rPr sz="3600" spc="-515" dirty="0"/>
              <a:t>SERVICE</a:t>
            </a:r>
            <a:r>
              <a:rPr sz="3600" spc="-200" dirty="0"/>
              <a:t> </a:t>
            </a:r>
            <a:r>
              <a:rPr sz="3600" spc="-420" dirty="0"/>
              <a:t>PROVIDER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0223" y="1839972"/>
            <a:ext cx="8069580" cy="3090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3210" marR="11430" indent="-283210" algn="just">
              <a:lnSpc>
                <a:spcPct val="100400"/>
              </a:lnSpc>
              <a:spcBef>
                <a:spcPts val="85"/>
              </a:spcBef>
              <a:buSzPct val="96428"/>
              <a:buAutoNum type="arabicPeriod" startAt="4"/>
              <a:tabLst>
                <a:tab pos="283210" algn="l"/>
              </a:tabLst>
            </a:pPr>
            <a:r>
              <a:rPr sz="2800" spc="-120" dirty="0">
                <a:latin typeface="Arial"/>
                <a:cs typeface="Arial"/>
              </a:rPr>
              <a:t>Fault-Tolerence: </a:t>
            </a:r>
            <a:r>
              <a:rPr sz="2800" spc="-150" dirty="0">
                <a:latin typeface="Arial"/>
                <a:cs typeface="Arial"/>
              </a:rPr>
              <a:t>High </a:t>
            </a:r>
            <a:r>
              <a:rPr sz="2800" spc="-120" dirty="0">
                <a:latin typeface="Arial"/>
                <a:cs typeface="Arial"/>
              </a:rPr>
              <a:t>end </a:t>
            </a:r>
            <a:r>
              <a:rPr sz="2800" spc="-90" dirty="0">
                <a:latin typeface="Arial"/>
                <a:cs typeface="Arial"/>
              </a:rPr>
              <a:t>providers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155" dirty="0">
                <a:latin typeface="Arial"/>
                <a:cs typeface="Arial"/>
              </a:rPr>
              <a:t>have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35" dirty="0">
                <a:latin typeface="Arial"/>
                <a:cs typeface="Arial"/>
              </a:rPr>
              <a:t>multiple </a:t>
            </a:r>
            <a:r>
              <a:rPr sz="2800" spc="-110" dirty="0">
                <a:latin typeface="Arial"/>
                <a:cs typeface="Arial"/>
              </a:rPr>
              <a:t>connections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internet.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spc="-114" dirty="0">
                <a:latin typeface="Arial"/>
                <a:cs typeface="Arial"/>
              </a:rPr>
              <a:t>one </a:t>
            </a:r>
            <a:r>
              <a:rPr sz="2800" spc="-45" dirty="0">
                <a:latin typeface="Arial"/>
                <a:cs typeface="Arial"/>
              </a:rPr>
              <a:t>circuit  </a:t>
            </a:r>
            <a:r>
              <a:rPr sz="2800" spc="-85" dirty="0">
                <a:latin typeface="Arial"/>
                <a:cs typeface="Arial"/>
              </a:rPr>
              <a:t>fails,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another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will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continue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provide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connectivity</a:t>
            </a:r>
            <a:endParaRPr sz="2800">
              <a:latin typeface="Arial"/>
              <a:cs typeface="Arial"/>
            </a:endParaRPr>
          </a:p>
          <a:p>
            <a:pPr marL="355600" marR="5080" indent="-245110" algn="just">
              <a:lnSpc>
                <a:spcPct val="100099"/>
              </a:lnSpc>
              <a:spcBef>
                <a:spcPts val="570"/>
              </a:spcBef>
              <a:buSzPct val="96428"/>
              <a:buAutoNum type="arabicPeriod" startAt="4"/>
              <a:tabLst>
                <a:tab pos="381000" algn="l"/>
              </a:tabLst>
            </a:pPr>
            <a:r>
              <a:rPr sz="2800" spc="-160" dirty="0">
                <a:latin typeface="Arial"/>
                <a:cs typeface="Arial"/>
              </a:rPr>
              <a:t>Service: </a:t>
            </a:r>
            <a:r>
              <a:rPr sz="2800" spc="-75" dirty="0">
                <a:latin typeface="Arial"/>
                <a:cs typeface="Arial"/>
              </a:rPr>
              <a:t>kind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40" dirty="0">
                <a:latin typeface="Arial"/>
                <a:cs typeface="Arial"/>
              </a:rPr>
              <a:t>service </a:t>
            </a:r>
            <a:r>
              <a:rPr sz="2800" spc="-105" dirty="0">
                <a:latin typeface="Arial"/>
                <a:cs typeface="Arial"/>
              </a:rPr>
              <a:t>agreement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365" dirty="0">
                <a:latin typeface="Arial"/>
                <a:cs typeface="Arial"/>
              </a:rPr>
              <a:t>ISP </a:t>
            </a:r>
            <a:r>
              <a:rPr sz="2800" spc="-110" dirty="0">
                <a:latin typeface="Arial"/>
                <a:cs typeface="Arial"/>
              </a:rPr>
              <a:t>regarding  </a:t>
            </a:r>
            <a:r>
              <a:rPr sz="2800" spc="-65" dirty="0">
                <a:latin typeface="Arial"/>
                <a:cs typeface="Arial"/>
              </a:rPr>
              <a:t>minimum bandwidth, </a:t>
            </a:r>
            <a:r>
              <a:rPr sz="2800" spc="-70" dirty="0">
                <a:latin typeface="Arial"/>
                <a:cs typeface="Arial"/>
              </a:rPr>
              <a:t>minimal </a:t>
            </a:r>
            <a:r>
              <a:rPr sz="2800" spc="-55" dirty="0">
                <a:latin typeface="Arial"/>
                <a:cs typeface="Arial"/>
              </a:rPr>
              <a:t>downtime, </a:t>
            </a:r>
            <a:r>
              <a:rPr sz="2800" spc="-140" dirty="0">
                <a:latin typeface="Arial"/>
                <a:cs typeface="Arial"/>
              </a:rPr>
              <a:t>service </a:t>
            </a:r>
            <a:r>
              <a:rPr sz="2800" spc="5" dirty="0">
                <a:latin typeface="Arial"/>
                <a:cs typeface="Arial"/>
              </a:rPr>
              <a:t>for  </a:t>
            </a:r>
            <a:r>
              <a:rPr sz="2800" spc="-145" dirty="0">
                <a:latin typeface="Arial"/>
                <a:cs typeface="Arial"/>
              </a:rPr>
              <a:t>24 </a:t>
            </a:r>
            <a:r>
              <a:rPr sz="2800" spc="-110" dirty="0">
                <a:latin typeface="Arial"/>
                <a:cs typeface="Arial"/>
              </a:rPr>
              <a:t>hours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50" dirty="0">
                <a:latin typeface="Arial"/>
                <a:cs typeface="Arial"/>
              </a:rPr>
              <a:t>day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140" dirty="0">
                <a:latin typeface="Arial"/>
                <a:cs typeface="Arial"/>
              </a:rPr>
              <a:t>7 </a:t>
            </a:r>
            <a:r>
              <a:rPr sz="2800" spc="-190" dirty="0">
                <a:latin typeface="Arial"/>
                <a:cs typeface="Arial"/>
              </a:rPr>
              <a:t>days </a:t>
            </a:r>
            <a:r>
              <a:rPr sz="2800" spc="-75" dirty="0">
                <a:latin typeface="Arial"/>
                <a:cs typeface="Arial"/>
              </a:rPr>
              <a:t>per </a:t>
            </a:r>
            <a:r>
              <a:rPr sz="2800" spc="-125" dirty="0">
                <a:latin typeface="Arial"/>
                <a:cs typeface="Arial"/>
              </a:rPr>
              <a:t>week </a:t>
            </a:r>
            <a:r>
              <a:rPr sz="2800" spc="-240" dirty="0">
                <a:latin typeface="Arial"/>
                <a:cs typeface="Arial"/>
              </a:rPr>
              <a:t>access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20" dirty="0">
                <a:latin typeface="Arial"/>
                <a:cs typeface="Arial"/>
              </a:rPr>
              <a:t>their  </a:t>
            </a:r>
            <a:r>
              <a:rPr sz="2800" spc="-70" dirty="0">
                <a:latin typeface="Arial"/>
                <a:cs typeface="Arial"/>
              </a:rPr>
              <a:t>support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staff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4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3663" y="240917"/>
            <a:ext cx="5106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315" dirty="0">
                <a:uFill>
                  <a:solidFill>
                    <a:srgbClr val="FF0066"/>
                  </a:solidFill>
                </a:uFill>
              </a:rPr>
              <a:t>1.UNDERSTANDING</a:t>
            </a:r>
            <a:r>
              <a:rPr u="heavy" spc="-225" dirty="0">
                <a:uFill>
                  <a:solidFill>
                    <a:srgbClr val="FF0066"/>
                  </a:solidFill>
                </a:uFill>
              </a:rPr>
              <a:t> </a:t>
            </a:r>
            <a:r>
              <a:rPr u="heavy" spc="-360" dirty="0">
                <a:uFill>
                  <a:solidFill>
                    <a:srgbClr val="FF0066"/>
                  </a:solidFill>
                </a:uFill>
              </a:rPr>
              <a:t>INTERNET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072" rIns="0" bIns="0" rtlCol="0">
            <a:spAutoFit/>
          </a:bodyPr>
          <a:lstStyle/>
          <a:p>
            <a:pPr marL="302260" marR="10160" indent="-281940">
              <a:lnSpc>
                <a:spcPts val="3820"/>
              </a:lnSpc>
              <a:spcBef>
                <a:spcPts val="240"/>
              </a:spcBef>
              <a:buChar char="•"/>
              <a:tabLst>
                <a:tab pos="302260" algn="l"/>
              </a:tabLst>
            </a:pPr>
            <a:r>
              <a:rPr sz="3200" spc="-40" dirty="0"/>
              <a:t>Internet </a:t>
            </a:r>
            <a:r>
              <a:rPr sz="3200" spc="-165" dirty="0"/>
              <a:t>is </a:t>
            </a:r>
            <a:r>
              <a:rPr sz="3200" spc="-225" dirty="0"/>
              <a:t>so </a:t>
            </a:r>
            <a:r>
              <a:rPr sz="3200" spc="-50" dirty="0"/>
              <a:t>powerful </a:t>
            </a:r>
            <a:r>
              <a:rPr sz="3200" spc="-210" dirty="0"/>
              <a:t>because </a:t>
            </a:r>
            <a:r>
              <a:rPr sz="3200" spc="-60" dirty="0"/>
              <a:t>there </a:t>
            </a:r>
            <a:r>
              <a:rPr sz="3200" spc="-165" dirty="0"/>
              <a:t>is </a:t>
            </a:r>
            <a:r>
              <a:rPr sz="3200" spc="-150" dirty="0"/>
              <a:t>much  </a:t>
            </a:r>
            <a:r>
              <a:rPr sz="3200" spc="-40" dirty="0"/>
              <a:t>information</a:t>
            </a:r>
            <a:endParaRPr sz="3200"/>
          </a:p>
          <a:p>
            <a:pPr marL="302260" marR="5080" indent="-281940">
              <a:lnSpc>
                <a:spcPct val="100499"/>
              </a:lnSpc>
              <a:spcBef>
                <a:spcPts val="490"/>
              </a:spcBef>
              <a:buChar char="•"/>
              <a:tabLst>
                <a:tab pos="302260" algn="l"/>
                <a:tab pos="1866264" algn="l"/>
                <a:tab pos="3271520" algn="l"/>
                <a:tab pos="4057650" algn="l"/>
                <a:tab pos="6068695" algn="l"/>
              </a:tabLst>
            </a:pPr>
            <a:r>
              <a:rPr sz="3200" spc="-45" dirty="0"/>
              <a:t>Interne</a:t>
            </a:r>
            <a:r>
              <a:rPr sz="3200" spc="-20" dirty="0"/>
              <a:t>t</a:t>
            </a:r>
            <a:r>
              <a:rPr sz="3200" dirty="0"/>
              <a:t>	</a:t>
            </a:r>
            <a:r>
              <a:rPr sz="3200" spc="-70" dirty="0"/>
              <a:t>starte</a:t>
            </a:r>
            <a:r>
              <a:rPr sz="3200" spc="-85" dirty="0"/>
              <a:t>d</a:t>
            </a:r>
            <a:r>
              <a:rPr sz="3200" dirty="0"/>
              <a:t>	</a:t>
            </a:r>
            <a:r>
              <a:rPr sz="3200" spc="-10" dirty="0"/>
              <a:t>ou</a:t>
            </a:r>
            <a:r>
              <a:rPr sz="3200" spc="-5" dirty="0"/>
              <a:t>t</a:t>
            </a:r>
            <a:r>
              <a:rPr sz="3200" dirty="0"/>
              <a:t>	</a:t>
            </a:r>
            <a:r>
              <a:rPr sz="3200" spc="-90" dirty="0"/>
              <a:t>supportin</a:t>
            </a:r>
            <a:r>
              <a:rPr sz="3200" spc="-105" dirty="0"/>
              <a:t>g</a:t>
            </a:r>
            <a:r>
              <a:rPr sz="3200" dirty="0"/>
              <a:t>	</a:t>
            </a:r>
            <a:r>
              <a:rPr sz="3200" spc="-100" dirty="0"/>
              <a:t>educational  </a:t>
            </a:r>
            <a:r>
              <a:rPr sz="3200" spc="-150" dirty="0"/>
              <a:t>and </a:t>
            </a:r>
            <a:r>
              <a:rPr sz="3200" spc="-105" dirty="0"/>
              <a:t>governmental</a:t>
            </a:r>
            <a:r>
              <a:rPr sz="3200" spc="-200" dirty="0"/>
              <a:t> </a:t>
            </a:r>
            <a:r>
              <a:rPr sz="3200" spc="-45" dirty="0"/>
              <a:t>institutions</a:t>
            </a:r>
            <a:endParaRPr sz="3200"/>
          </a:p>
          <a:p>
            <a:pPr marL="302260" marR="6350" indent="-281940">
              <a:lnSpc>
                <a:spcPct val="100499"/>
              </a:lnSpc>
              <a:spcBef>
                <a:spcPts val="605"/>
              </a:spcBef>
              <a:buChar char="•"/>
              <a:tabLst>
                <a:tab pos="302260" algn="l"/>
              </a:tabLst>
            </a:pPr>
            <a:r>
              <a:rPr sz="3200" spc="-235" dirty="0"/>
              <a:t>The </a:t>
            </a:r>
            <a:r>
              <a:rPr sz="3200" spc="-80" dirty="0"/>
              <a:t>original </a:t>
            </a:r>
            <a:r>
              <a:rPr sz="3200" spc="-5" dirty="0"/>
              <a:t>intent </a:t>
            </a:r>
            <a:r>
              <a:rPr sz="3200" spc="-215" dirty="0"/>
              <a:t>was </a:t>
            </a:r>
            <a:r>
              <a:rPr sz="3200" spc="40" dirty="0"/>
              <a:t>to </a:t>
            </a:r>
            <a:r>
              <a:rPr sz="3200" spc="-80" dirty="0"/>
              <a:t>support </a:t>
            </a:r>
            <a:r>
              <a:rPr sz="3200" spc="-40" dirty="0"/>
              <a:t>information  </a:t>
            </a:r>
            <a:r>
              <a:rPr sz="3200" spc="-150" dirty="0"/>
              <a:t>sharing </a:t>
            </a:r>
            <a:r>
              <a:rPr sz="3200" spc="-100" dirty="0"/>
              <a:t>on </a:t>
            </a:r>
            <a:r>
              <a:rPr sz="3200" spc="-160" dirty="0"/>
              <a:t>research</a:t>
            </a:r>
            <a:r>
              <a:rPr sz="3200" spc="-265" dirty="0"/>
              <a:t> </a:t>
            </a:r>
            <a:r>
              <a:rPr sz="3200" spc="-95" dirty="0"/>
              <a:t>projects</a:t>
            </a:r>
            <a:endParaRPr sz="3200"/>
          </a:p>
          <a:p>
            <a:pPr marL="302260" indent="-281940">
              <a:lnSpc>
                <a:spcPct val="100000"/>
              </a:lnSpc>
              <a:spcBef>
                <a:spcPts val="625"/>
              </a:spcBef>
              <a:buChar char="•"/>
              <a:tabLst>
                <a:tab pos="302260" algn="l"/>
              </a:tabLst>
            </a:pPr>
            <a:r>
              <a:rPr sz="3200" spc="-190" dirty="0"/>
              <a:t>Nowadays </a:t>
            </a:r>
            <a:r>
              <a:rPr sz="3200" spc="100" dirty="0"/>
              <a:t>it </a:t>
            </a:r>
            <a:r>
              <a:rPr sz="3200" spc="-165" dirty="0"/>
              <a:t>is </a:t>
            </a:r>
            <a:r>
              <a:rPr sz="3200" spc="-190" dirty="0"/>
              <a:t>used </a:t>
            </a:r>
            <a:r>
              <a:rPr sz="3200" spc="-40" dirty="0"/>
              <a:t>in </a:t>
            </a:r>
            <a:r>
              <a:rPr sz="3200" spc="-130" dirty="0"/>
              <a:t>various</a:t>
            </a:r>
            <a:r>
              <a:rPr sz="3200" spc="-535" dirty="0"/>
              <a:t> </a:t>
            </a:r>
            <a:r>
              <a:rPr sz="3200" spc="-105" dirty="0"/>
              <a:t>applications.</a:t>
            </a:r>
            <a:endParaRPr sz="3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991" y="171068"/>
            <a:ext cx="720407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731770" marR="5080" indent="-2719705">
              <a:lnSpc>
                <a:spcPts val="3820"/>
              </a:lnSpc>
              <a:spcBef>
                <a:spcPts val="240"/>
              </a:spcBef>
            </a:pPr>
            <a:r>
              <a:rPr spc="-105" dirty="0"/>
              <a:t>4. </a:t>
            </a:r>
            <a:r>
              <a:rPr spc="-365" dirty="0"/>
              <a:t>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507741"/>
            <a:ext cx="8011159" cy="38138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marR="422275" indent="-342900">
              <a:lnSpc>
                <a:spcPct val="89100"/>
              </a:lnSpc>
              <a:spcBef>
                <a:spcPts val="114"/>
              </a:spcBef>
              <a:buSzPct val="114285"/>
              <a:buAutoNum type="arabicPeriod" startAt="6"/>
              <a:tabLst>
                <a:tab pos="413384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35" dirty="0">
                <a:latin typeface="Arial"/>
                <a:cs typeface="Arial"/>
              </a:rPr>
              <a:t>company’s </a:t>
            </a:r>
            <a:r>
              <a:rPr sz="2800" spc="-40" dirty="0">
                <a:latin typeface="Arial"/>
                <a:cs typeface="Arial"/>
              </a:rPr>
              <a:t>reputation: </a:t>
            </a:r>
            <a:r>
              <a:rPr sz="2800" spc="-175" dirty="0">
                <a:latin typeface="Arial"/>
                <a:cs typeface="Arial"/>
              </a:rPr>
              <a:t>References </a:t>
            </a:r>
            <a:r>
              <a:rPr sz="2800" spc="-114" dirty="0">
                <a:latin typeface="Arial"/>
                <a:cs typeface="Arial"/>
              </a:rPr>
              <a:t>are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always  </a:t>
            </a:r>
            <a:r>
              <a:rPr sz="2800" spc="-110" dirty="0">
                <a:latin typeface="Arial"/>
                <a:cs typeface="Arial"/>
              </a:rPr>
              <a:t>desirable</a:t>
            </a:r>
            <a:endParaRPr sz="2800">
              <a:latin typeface="Arial"/>
              <a:cs typeface="Arial"/>
            </a:endParaRPr>
          </a:p>
          <a:p>
            <a:pPr marL="12700" marR="4219575">
              <a:lnSpc>
                <a:spcPts val="3600"/>
              </a:lnSpc>
              <a:spcBef>
                <a:spcPts val="120"/>
              </a:spcBef>
              <a:buSzPct val="96428"/>
              <a:buAutoNum type="arabicPeriod" startAt="6"/>
              <a:tabLst>
                <a:tab pos="283210" algn="l"/>
              </a:tabLst>
            </a:pPr>
            <a:r>
              <a:rPr sz="2800" spc="-75" dirty="0">
                <a:latin typeface="Arial"/>
                <a:cs typeface="Arial"/>
              </a:rPr>
              <a:t>Stability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434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company  </a:t>
            </a:r>
            <a:r>
              <a:rPr sz="2800" spc="-90" dirty="0">
                <a:latin typeface="Arial"/>
                <a:cs typeface="Arial"/>
              </a:rPr>
              <a:t>8.Other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Services:</a:t>
            </a:r>
            <a:endParaRPr sz="2800">
              <a:latin typeface="Arial"/>
              <a:cs typeface="Arial"/>
            </a:endParaRPr>
          </a:p>
          <a:p>
            <a:pPr marL="1155700" marR="421640" lvl="1" indent="-175895" algn="just">
              <a:lnSpc>
                <a:spcPct val="89900"/>
              </a:lnSpc>
              <a:spcBef>
                <a:spcPts val="420"/>
              </a:spcBef>
              <a:buChar char="•"/>
              <a:tabLst>
                <a:tab pos="1316990" algn="l"/>
              </a:tabLst>
            </a:pPr>
            <a:r>
              <a:rPr sz="2800" spc="-365" dirty="0">
                <a:latin typeface="Arial"/>
                <a:cs typeface="Arial"/>
              </a:rPr>
              <a:t>ISP </a:t>
            </a:r>
            <a:r>
              <a:rPr sz="2800" spc="-110" dirty="0">
                <a:latin typeface="Arial"/>
                <a:cs typeface="Arial"/>
              </a:rPr>
              <a:t>should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14" dirty="0">
                <a:latin typeface="Arial"/>
                <a:cs typeface="Arial"/>
              </a:rPr>
              <a:t>able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75" dirty="0">
                <a:latin typeface="Arial"/>
                <a:cs typeface="Arial"/>
              </a:rPr>
              <a:t>provide </a:t>
            </a:r>
            <a:r>
              <a:rPr sz="2800" spc="-95" dirty="0">
                <a:latin typeface="Arial"/>
                <a:cs typeface="Arial"/>
              </a:rPr>
              <a:t>domain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name  </a:t>
            </a:r>
            <a:r>
              <a:rPr sz="2800" spc="-130" dirty="0">
                <a:latin typeface="Arial"/>
                <a:cs typeface="Arial"/>
              </a:rPr>
              <a:t>service, </a:t>
            </a:r>
            <a:r>
              <a:rPr sz="2800" spc="-75" dirty="0">
                <a:latin typeface="Arial"/>
                <a:cs typeface="Arial"/>
              </a:rPr>
              <a:t>electronic mail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14" dirty="0">
                <a:latin typeface="Arial"/>
                <a:cs typeface="Arial"/>
              </a:rPr>
              <a:t>usenet </a:t>
            </a:r>
            <a:r>
              <a:rPr sz="2800" spc="-140" dirty="0">
                <a:latin typeface="Arial"/>
                <a:cs typeface="Arial"/>
              </a:rPr>
              <a:t>service </a:t>
            </a:r>
            <a:r>
              <a:rPr sz="2800" spc="40" dirty="0">
                <a:latin typeface="Arial"/>
                <a:cs typeface="Arial"/>
              </a:rPr>
              <a:t>if  </a:t>
            </a:r>
            <a:r>
              <a:rPr sz="2800" spc="-105" dirty="0">
                <a:latin typeface="Arial"/>
                <a:cs typeface="Arial"/>
              </a:rPr>
              <a:t>you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need.</a:t>
            </a:r>
            <a:endParaRPr sz="2800">
              <a:latin typeface="Arial"/>
              <a:cs typeface="Arial"/>
            </a:endParaRPr>
          </a:p>
          <a:p>
            <a:pPr marL="1155700" marR="5080" lvl="1" indent="-175895">
              <a:lnSpc>
                <a:spcPts val="3040"/>
              </a:lnSpc>
              <a:spcBef>
                <a:spcPts val="570"/>
              </a:spcBef>
              <a:buChar char="•"/>
              <a:tabLst>
                <a:tab pos="1155700" algn="l"/>
              </a:tabLst>
            </a:pPr>
            <a:r>
              <a:rPr sz="2800" spc="-365" dirty="0">
                <a:latin typeface="Arial"/>
                <a:cs typeface="Arial"/>
              </a:rPr>
              <a:t>ISP </a:t>
            </a:r>
            <a:r>
              <a:rPr sz="2800" spc="-130" dirty="0">
                <a:latin typeface="Arial"/>
                <a:cs typeface="Arial"/>
              </a:rPr>
              <a:t>helps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55" dirty="0">
                <a:latin typeface="Arial"/>
                <a:cs typeface="Arial"/>
              </a:rPr>
              <a:t>secure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254" dirty="0">
                <a:latin typeface="Arial"/>
                <a:cs typeface="Arial"/>
              </a:rPr>
              <a:t>IP </a:t>
            </a:r>
            <a:r>
              <a:rPr sz="2800" spc="-180" dirty="0">
                <a:latin typeface="Arial"/>
                <a:cs typeface="Arial"/>
              </a:rPr>
              <a:t>addresses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45" dirty="0">
                <a:latin typeface="Arial"/>
                <a:cs typeface="Arial"/>
              </a:rPr>
              <a:t>internal  network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80" dirty="0">
                <a:latin typeface="Arial"/>
                <a:cs typeface="Arial"/>
              </a:rPr>
              <a:t>register </a:t>
            </a:r>
            <a:r>
              <a:rPr sz="2800" spc="-70" dirty="0">
                <a:latin typeface="Arial"/>
                <a:cs typeface="Arial"/>
              </a:rPr>
              <a:t>your </a:t>
            </a:r>
            <a:r>
              <a:rPr sz="2800" spc="-95" dirty="0">
                <a:latin typeface="Arial"/>
                <a:cs typeface="Arial"/>
              </a:rPr>
              <a:t>domain</a:t>
            </a:r>
            <a:r>
              <a:rPr sz="2800" spc="-44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name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919" y="437767"/>
            <a:ext cx="710882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686050" marR="5080" indent="-2673985">
              <a:lnSpc>
                <a:spcPts val="3820"/>
              </a:lnSpc>
              <a:spcBef>
                <a:spcPts val="240"/>
              </a:spcBef>
            </a:pPr>
            <a:r>
              <a:rPr spc="-320" dirty="0"/>
              <a:t>4.CHOOSING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535173"/>
            <a:ext cx="8074025" cy="421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1045" lvl="2" indent="-728345">
              <a:lnSpc>
                <a:spcPts val="3279"/>
              </a:lnSpc>
              <a:spcBef>
                <a:spcPts val="100"/>
              </a:spcBef>
              <a:buClr>
                <a:srgbClr val="000000"/>
              </a:buClr>
              <a:buSzPct val="96428"/>
              <a:buAutoNum type="arabicPeriod" startAt="2"/>
              <a:tabLst>
                <a:tab pos="741680" algn="l"/>
              </a:tabLst>
            </a:pPr>
            <a:r>
              <a:rPr sz="2800" b="1" u="heavy" spc="-1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: </a:t>
            </a:r>
            <a:r>
              <a:rPr sz="2800" b="1" u="heavy" spc="-3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CONNECTION</a:t>
            </a:r>
            <a:r>
              <a:rPr sz="2800" b="1" u="heavy" spc="-1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4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TYPES</a:t>
            </a:r>
            <a:endParaRPr sz="2800">
              <a:latin typeface="Arial"/>
              <a:cs typeface="Arial"/>
            </a:endParaRPr>
          </a:p>
          <a:p>
            <a:pPr marL="755650" marR="19050" lvl="3" indent="-302895" algn="just">
              <a:lnSpc>
                <a:spcPct val="79700"/>
              </a:lnSpc>
              <a:spcBef>
                <a:spcPts val="500"/>
              </a:spcBef>
              <a:buChar char="–"/>
              <a:tabLst>
                <a:tab pos="755650" algn="l"/>
              </a:tabLst>
            </a:pPr>
            <a:r>
              <a:rPr sz="2400" spc="-125" dirty="0">
                <a:latin typeface="Arial"/>
                <a:cs typeface="Arial"/>
              </a:rPr>
              <a:t>Planning </a:t>
            </a:r>
            <a:r>
              <a:rPr sz="2400" spc="-40" dirty="0">
                <a:latin typeface="Arial"/>
                <a:cs typeface="Arial"/>
              </a:rPr>
              <a:t>what </a:t>
            </a:r>
            <a:r>
              <a:rPr sz="2400" spc="-85" dirty="0">
                <a:latin typeface="Arial"/>
                <a:cs typeface="Arial"/>
              </a:rPr>
              <a:t>technology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make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connection </a:t>
            </a:r>
            <a:r>
              <a:rPr sz="2400" spc="-130" dirty="0">
                <a:latin typeface="Arial"/>
                <a:cs typeface="Arial"/>
              </a:rPr>
              <a:t>is  </a:t>
            </a:r>
            <a:r>
              <a:rPr sz="2400" spc="-25" dirty="0">
                <a:latin typeface="Arial"/>
                <a:cs typeface="Arial"/>
              </a:rPr>
              <a:t>important</a:t>
            </a:r>
            <a:endParaRPr sz="2400">
              <a:latin typeface="Arial"/>
              <a:cs typeface="Arial"/>
            </a:endParaRPr>
          </a:p>
          <a:p>
            <a:pPr marL="755650" marR="5080" lvl="3" indent="-302895" algn="just">
              <a:lnSpc>
                <a:spcPct val="80400"/>
              </a:lnSpc>
              <a:spcBef>
                <a:spcPts val="490"/>
              </a:spcBef>
              <a:buChar char="–"/>
              <a:tabLst>
                <a:tab pos="75565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decision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35" dirty="0">
                <a:latin typeface="Arial"/>
                <a:cs typeface="Arial"/>
              </a:rPr>
              <a:t>make </a:t>
            </a:r>
            <a:r>
              <a:rPr sz="2400" spc="-80" dirty="0">
                <a:latin typeface="Arial"/>
                <a:cs typeface="Arial"/>
              </a:rPr>
              <a:t>connection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internet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14" dirty="0">
                <a:latin typeface="Arial"/>
                <a:cs typeface="Arial"/>
              </a:rPr>
              <a:t>be  </a:t>
            </a:r>
            <a:r>
              <a:rPr sz="2400" spc="-155" dirty="0">
                <a:latin typeface="Arial"/>
                <a:cs typeface="Arial"/>
              </a:rPr>
              <a:t>based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60" dirty="0">
                <a:latin typeface="Arial"/>
                <a:cs typeface="Arial"/>
              </a:rPr>
              <a:t>anticipated </a:t>
            </a:r>
            <a:r>
              <a:rPr sz="2400" spc="-15" dirty="0">
                <a:latin typeface="Arial"/>
                <a:cs typeface="Arial"/>
              </a:rPr>
              <a:t>traffic </a:t>
            </a:r>
            <a:r>
              <a:rPr sz="2400" spc="-70" dirty="0">
                <a:latin typeface="Arial"/>
                <a:cs typeface="Arial"/>
              </a:rPr>
              <a:t>, </a:t>
            </a:r>
            <a:r>
              <a:rPr sz="2400" spc="-75" dirty="0">
                <a:latin typeface="Arial"/>
                <a:cs typeface="Arial"/>
              </a:rPr>
              <a:t>which </a:t>
            </a:r>
            <a:r>
              <a:rPr sz="2400" spc="-140" dirty="0">
                <a:latin typeface="Arial"/>
                <a:cs typeface="Arial"/>
              </a:rPr>
              <a:t>services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95" dirty="0">
                <a:latin typeface="Arial"/>
                <a:cs typeface="Arial"/>
              </a:rPr>
              <a:t>available 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30" dirty="0">
                <a:latin typeface="Arial"/>
                <a:cs typeface="Arial"/>
              </a:rPr>
              <a:t>the ability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60" dirty="0">
                <a:latin typeface="Arial"/>
                <a:cs typeface="Arial"/>
              </a:rPr>
              <a:t>your </a:t>
            </a:r>
            <a:r>
              <a:rPr sz="2400" spc="-85" dirty="0">
                <a:latin typeface="Arial"/>
                <a:cs typeface="Arial"/>
              </a:rPr>
              <a:t>local </a:t>
            </a:r>
            <a:r>
              <a:rPr sz="2400" spc="-60" dirty="0">
                <a:latin typeface="Arial"/>
                <a:cs typeface="Arial"/>
              </a:rPr>
              <a:t>carrier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65" dirty="0">
                <a:latin typeface="Arial"/>
                <a:cs typeface="Arial"/>
              </a:rPr>
              <a:t>provide </a:t>
            </a:r>
            <a:r>
              <a:rPr sz="2400" spc="-120" dirty="0">
                <a:latin typeface="Arial"/>
                <a:cs typeface="Arial"/>
              </a:rPr>
              <a:t>service </a:t>
            </a:r>
            <a:r>
              <a:rPr sz="2400" spc="25" dirty="0">
                <a:latin typeface="Arial"/>
                <a:cs typeface="Arial"/>
              </a:rPr>
              <a:t>to  </a:t>
            </a:r>
            <a:r>
              <a:rPr sz="2400" spc="-60" dirty="0">
                <a:latin typeface="Arial"/>
                <a:cs typeface="Arial"/>
              </a:rPr>
              <a:t>your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site</a:t>
            </a:r>
            <a:endParaRPr sz="2400">
              <a:latin typeface="Arial"/>
              <a:cs typeface="Arial"/>
            </a:endParaRPr>
          </a:p>
          <a:p>
            <a:pPr marL="755650" marR="8255" lvl="3" indent="-302895" algn="just">
              <a:lnSpc>
                <a:spcPct val="80500"/>
              </a:lnSpc>
              <a:spcBef>
                <a:spcPts val="484"/>
              </a:spcBef>
              <a:buChar char="–"/>
              <a:tabLst>
                <a:tab pos="75565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45" dirty="0">
                <a:latin typeface="Arial"/>
                <a:cs typeface="Arial"/>
              </a:rPr>
              <a:t>monthly </a:t>
            </a:r>
            <a:r>
              <a:rPr sz="2400" spc="-75" dirty="0">
                <a:latin typeface="Arial"/>
                <a:cs typeface="Arial"/>
              </a:rPr>
              <a:t>price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internet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combined rates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40" dirty="0">
                <a:latin typeface="Arial"/>
                <a:cs typeface="Arial"/>
              </a:rPr>
              <a:t>what </a:t>
            </a:r>
            <a:r>
              <a:rPr sz="2400" spc="-60" dirty="0">
                <a:latin typeface="Arial"/>
                <a:cs typeface="Arial"/>
              </a:rPr>
              <a:t>your </a:t>
            </a:r>
            <a:r>
              <a:rPr sz="2400" spc="-315" dirty="0">
                <a:latin typeface="Arial"/>
                <a:cs typeface="Arial"/>
              </a:rPr>
              <a:t>ISP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85" dirty="0">
                <a:latin typeface="Arial"/>
                <a:cs typeface="Arial"/>
              </a:rPr>
              <a:t>local </a:t>
            </a:r>
            <a:r>
              <a:rPr sz="2400" spc="-60" dirty="0">
                <a:latin typeface="Arial"/>
                <a:cs typeface="Arial"/>
              </a:rPr>
              <a:t>carrier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30" dirty="0">
                <a:latin typeface="Arial"/>
                <a:cs typeface="Arial"/>
              </a:rPr>
              <a:t>charge </a:t>
            </a:r>
            <a:r>
              <a:rPr sz="2400" spc="-85" dirty="0">
                <a:latin typeface="Arial"/>
                <a:cs typeface="Arial"/>
              </a:rPr>
              <a:t>you. </a:t>
            </a:r>
            <a:r>
              <a:rPr sz="2400" spc="-190" dirty="0">
                <a:latin typeface="Arial"/>
                <a:cs typeface="Arial"/>
              </a:rPr>
              <a:t>These  </a:t>
            </a:r>
            <a:r>
              <a:rPr sz="2400" spc="-110" dirty="0">
                <a:latin typeface="Arial"/>
                <a:cs typeface="Arial"/>
              </a:rPr>
              <a:t>prices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80" dirty="0">
                <a:latin typeface="Arial"/>
                <a:cs typeface="Arial"/>
              </a:rPr>
              <a:t>include </a:t>
            </a:r>
            <a:r>
              <a:rPr sz="2400" spc="-125" dirty="0">
                <a:latin typeface="Arial"/>
                <a:cs typeface="Arial"/>
              </a:rPr>
              <a:t>fees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55" dirty="0">
                <a:latin typeface="Arial"/>
                <a:cs typeface="Arial"/>
              </a:rPr>
              <a:t>necessary </a:t>
            </a:r>
            <a:r>
              <a:rPr sz="2400" spc="-65" dirty="0">
                <a:latin typeface="Arial"/>
                <a:cs typeface="Arial"/>
              </a:rPr>
              <a:t>equipment </a:t>
            </a:r>
            <a:r>
              <a:rPr sz="2400" spc="-155" dirty="0">
                <a:latin typeface="Arial"/>
                <a:cs typeface="Arial"/>
              </a:rPr>
              <a:t>such </a:t>
            </a:r>
            <a:r>
              <a:rPr sz="2400" spc="-225" dirty="0">
                <a:latin typeface="Arial"/>
                <a:cs typeface="Arial"/>
              </a:rPr>
              <a:t>as  </a:t>
            </a:r>
            <a:r>
              <a:rPr sz="2400" spc="-270" dirty="0">
                <a:latin typeface="Arial"/>
                <a:cs typeface="Arial"/>
              </a:rPr>
              <a:t>CSU/DSUs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55" dirty="0">
                <a:latin typeface="Arial"/>
                <a:cs typeface="Arial"/>
              </a:rPr>
              <a:t>routers. </a:t>
            </a: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rates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00" dirty="0">
                <a:latin typeface="Arial"/>
                <a:cs typeface="Arial"/>
              </a:rPr>
              <a:t>vary depending </a:t>
            </a:r>
            <a:r>
              <a:rPr sz="2400" spc="-80" dirty="0">
                <a:latin typeface="Arial"/>
                <a:cs typeface="Arial"/>
              </a:rPr>
              <a:t>on 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area</a:t>
            </a:r>
            <a:endParaRPr sz="2400">
              <a:latin typeface="Arial"/>
              <a:cs typeface="Arial"/>
            </a:endParaRPr>
          </a:p>
          <a:p>
            <a:pPr marL="755650" lvl="3" indent="-302895">
              <a:lnSpc>
                <a:spcPts val="2805"/>
              </a:lnSpc>
              <a:buChar char="–"/>
              <a:tabLst>
                <a:tab pos="755015" algn="l"/>
                <a:tab pos="755650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following </a:t>
            </a:r>
            <a:r>
              <a:rPr sz="2400" spc="-55" dirty="0">
                <a:latin typeface="Arial"/>
                <a:cs typeface="Arial"/>
              </a:rPr>
              <a:t>table </a:t>
            </a:r>
            <a:r>
              <a:rPr sz="2400" spc="-145" dirty="0">
                <a:latin typeface="Arial"/>
                <a:cs typeface="Arial"/>
              </a:rPr>
              <a:t>shows </a:t>
            </a:r>
            <a:r>
              <a:rPr sz="2400" spc="-20" dirty="0">
                <a:latin typeface="Arial"/>
                <a:cs typeface="Arial"/>
              </a:rPr>
              <a:t>different </a:t>
            </a:r>
            <a:r>
              <a:rPr sz="2400" spc="-95" dirty="0">
                <a:latin typeface="Arial"/>
                <a:cs typeface="Arial"/>
              </a:rPr>
              <a:t>types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connection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2911" y="366711"/>
          <a:ext cx="8272780" cy="6505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463675"/>
                <a:gridCol w="1644650"/>
                <a:gridCol w="1645920"/>
                <a:gridCol w="1645920"/>
              </a:tblGrid>
              <a:tr h="1188720"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CONNECTION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DATA</a:t>
                      </a:r>
                      <a:r>
                        <a:rPr sz="1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RATE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SIMULTANEO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3970" marR="307975">
                        <a:lnSpc>
                          <a:spcPct val="100699"/>
                        </a:lnSpc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US  INTERFACE  USERS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APPROXIMAT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3970" marR="261620">
                        <a:lnSpc>
                          <a:spcPct val="100699"/>
                        </a:lnSpc>
                      </a:pPr>
                      <a:r>
                        <a:rPr sz="1800" b="1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MONTHLY  COST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LOCAL</a:t>
                      </a:r>
                      <a:r>
                        <a:rPr sz="1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LOOP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4069"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Dial-Up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28.8k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1-2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$15-50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2wire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twisted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pair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67740"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56K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56K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10-20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$300-500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18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wire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twisted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pair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69644"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ISDN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14.4k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10-40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$50-250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2wire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twisted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pair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67740"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Frame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Relay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Upto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1.544M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5-250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$200-2000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or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18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wire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twisted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pair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69644"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T1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1.544M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50-250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$100-3000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4wire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twisted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pair or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fiber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T3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95"/>
                        </a:lnSpc>
                        <a:tabLst>
                          <a:tab pos="1108075" algn="l"/>
                        </a:tabLst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44.736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M	</a:t>
                      </a:r>
                      <a:r>
                        <a:rPr sz="1800" spc="-7" baseline="11574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IT21</a:t>
                      </a:r>
                      <a:r>
                        <a:rPr sz="1800" spc="-480" baseline="11574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800" baseline="11574">
                        <a:latin typeface="Tahoma"/>
                        <a:cs typeface="Tahoma"/>
                      </a:endParaRPr>
                    </a:p>
                    <a:p>
                      <a:pPr algn="r">
                        <a:lnSpc>
                          <a:spcPts val="1245"/>
                        </a:lnSpc>
                      </a:pPr>
                      <a:r>
                        <a:rPr sz="1200" spc="-5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P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770"/>
                        </a:lnSpc>
                      </a:pPr>
                      <a:r>
                        <a:rPr sz="2700" spc="-1005" baseline="-7716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200" spc="-5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4</a:t>
                      </a:r>
                      <a:r>
                        <a:rPr sz="1200" spc="-430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2700" spc="-839" baseline="-7716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1200" spc="-5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-695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700" spc="-434" baseline="-7716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200" spc="-415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700" spc="-359" baseline="-7716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200" spc="-440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700" spc="-825" baseline="-7716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1200" spc="-200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700" spc="-1177" baseline="-7716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200" spc="-20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700" spc="-1447" baseline="-7716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200" spc="-5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-415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700" spc="-300" baseline="-7716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200" spc="-5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PROGRAM</a:t>
                      </a:r>
                      <a:r>
                        <a:rPr sz="1200" spc="-740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M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57785">
                        <a:lnSpc>
                          <a:spcPts val="1370"/>
                        </a:lnSpc>
                        <a:tabLst>
                          <a:tab pos="1033144" algn="l"/>
                        </a:tabLst>
                      </a:pPr>
                      <a:r>
                        <a:rPr sz="1200" spc="-5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repare</a:t>
                      </a:r>
                      <a:r>
                        <a:rPr sz="1200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spc="-5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 By</a:t>
                      </a:r>
                      <a:r>
                        <a:rPr sz="1200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:	</a:t>
                      </a:r>
                      <a:r>
                        <a:rPr sz="1200" spc="-5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P.Selvara</a:t>
                      </a:r>
                      <a:r>
                        <a:rPr sz="1200" spc="-305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j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370" dirty="0">
                          <a:latin typeface="Tahoma"/>
                          <a:cs typeface="Tahoma"/>
                        </a:rPr>
                        <a:t>$</a:t>
                      </a:r>
                      <a:r>
                        <a:rPr sz="1800" spc="-555" baseline="11574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800" spc="-370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1800" spc="-555" baseline="11574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370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800" spc="-555" baseline="11574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G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,000-150,00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Fiber or</a:t>
                      </a:r>
                      <a:r>
                        <a:rPr sz="18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coaxia</a:t>
                      </a:r>
                      <a:r>
                        <a:rPr sz="1800" spc="-232" baseline="-20833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42</a:t>
                      </a:r>
                      <a:r>
                        <a:rPr sz="1800" spc="-155" dirty="0">
                          <a:latin typeface="Tahoma"/>
                          <a:cs typeface="Tahoma"/>
                        </a:rPr>
                        <a:t>l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3570" marR="5080" indent="-2673985">
              <a:lnSpc>
                <a:spcPts val="3820"/>
              </a:lnSpc>
              <a:spcBef>
                <a:spcPts val="240"/>
              </a:spcBef>
            </a:pPr>
            <a:r>
              <a:rPr spc="-320" dirty="0"/>
              <a:t>4.CHOOSING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024" y="1611373"/>
            <a:ext cx="8605520" cy="339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3594" lvl="2" indent="-810895">
              <a:lnSpc>
                <a:spcPts val="3310"/>
              </a:lnSpc>
              <a:spcBef>
                <a:spcPts val="100"/>
              </a:spcBef>
              <a:buClr>
                <a:srgbClr val="000000"/>
              </a:buClr>
              <a:buAutoNum type="arabicPeriod" startAt="3"/>
              <a:tabLst>
                <a:tab pos="824230" algn="l"/>
              </a:tabLst>
            </a:pPr>
            <a:r>
              <a:rPr sz="2400" b="1" u="heavy" spc="-1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NAME </a:t>
            </a:r>
            <a:r>
              <a:rPr sz="2400" b="1" u="heavy" spc="-2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RESOLUTION </a:t>
            </a:r>
            <a:r>
              <a:rPr sz="2400" b="1" u="heavy" spc="-2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AND </a:t>
            </a:r>
            <a:r>
              <a:rPr sz="2400" b="1" u="heavy" spc="-1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DOMAIN </a:t>
            </a:r>
            <a:r>
              <a:rPr sz="2400" b="1" u="heavy" spc="-1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NAME</a:t>
            </a:r>
            <a:r>
              <a:rPr sz="2400" b="1" u="heavy" spc="-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3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355600" marR="10160" lvl="3" indent="-290195" algn="just">
              <a:lnSpc>
                <a:spcPct val="79800"/>
              </a:lnSpc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2800" spc="-204" dirty="0">
                <a:latin typeface="Arial"/>
                <a:cs typeface="Arial"/>
              </a:rPr>
              <a:t>Names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internet </a:t>
            </a:r>
            <a:r>
              <a:rPr sz="2800" spc="-145" dirty="0">
                <a:latin typeface="Arial"/>
                <a:cs typeface="Arial"/>
              </a:rPr>
              <a:t>mean </a:t>
            </a:r>
            <a:r>
              <a:rPr sz="2800" spc="-85" dirty="0">
                <a:latin typeface="Arial"/>
                <a:cs typeface="Arial"/>
              </a:rPr>
              <a:t>everything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system 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80" dirty="0">
                <a:latin typeface="Arial"/>
                <a:cs typeface="Arial"/>
              </a:rPr>
              <a:t>ties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80" dirty="0">
                <a:latin typeface="Arial"/>
                <a:cs typeface="Arial"/>
              </a:rPr>
              <a:t>names </a:t>
            </a:r>
            <a:r>
              <a:rPr sz="2800" spc="-60" dirty="0">
                <a:latin typeface="Arial"/>
                <a:cs typeface="Arial"/>
              </a:rPr>
              <a:t>together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35" dirty="0">
                <a:latin typeface="Arial"/>
                <a:cs typeface="Arial"/>
              </a:rPr>
              <a:t>Domain </a:t>
            </a:r>
            <a:r>
              <a:rPr sz="2800" spc="-180" dirty="0">
                <a:latin typeface="Arial"/>
                <a:cs typeface="Arial"/>
              </a:rPr>
              <a:t>Name  </a:t>
            </a:r>
            <a:r>
              <a:rPr sz="2800" spc="-220" dirty="0">
                <a:latin typeface="Arial"/>
                <a:cs typeface="Arial"/>
              </a:rPr>
              <a:t>Services(DNS)</a:t>
            </a:r>
            <a:endParaRPr sz="2800">
              <a:latin typeface="Arial"/>
              <a:cs typeface="Arial"/>
            </a:endParaRPr>
          </a:p>
          <a:p>
            <a:pPr marL="355600" marR="5080" lvl="3" indent="-290195" algn="just">
              <a:lnSpc>
                <a:spcPct val="793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800" spc="-370" dirty="0">
                <a:latin typeface="Arial"/>
                <a:cs typeface="Arial"/>
              </a:rPr>
              <a:t>DNS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95" dirty="0">
                <a:latin typeface="Arial"/>
                <a:cs typeface="Arial"/>
              </a:rPr>
              <a:t>hierarchical </a:t>
            </a:r>
            <a:r>
              <a:rPr sz="2800" spc="-125" dirty="0">
                <a:latin typeface="Arial"/>
                <a:cs typeface="Arial"/>
              </a:rPr>
              <a:t>naming </a:t>
            </a:r>
            <a:r>
              <a:rPr sz="2800" spc="-145" dirty="0">
                <a:latin typeface="Arial"/>
                <a:cs typeface="Arial"/>
              </a:rPr>
              <a:t>system </a:t>
            </a:r>
            <a:r>
              <a:rPr sz="2800" spc="-165" dirty="0">
                <a:latin typeface="Arial"/>
                <a:cs typeface="Arial"/>
              </a:rPr>
              <a:t>used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95" dirty="0">
                <a:latin typeface="Arial"/>
                <a:cs typeface="Arial"/>
              </a:rPr>
              <a:t>navigation  </a:t>
            </a:r>
            <a:r>
              <a:rPr sz="2800" spc="-90" dirty="0">
                <a:latin typeface="Arial"/>
                <a:cs typeface="Arial"/>
              </a:rPr>
              <a:t>around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internet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within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many </a:t>
            </a:r>
            <a:r>
              <a:rPr sz="2800" spc="-110" dirty="0">
                <a:latin typeface="Arial"/>
                <a:cs typeface="Arial"/>
              </a:rPr>
              <a:t>organizations</a:t>
            </a:r>
            <a:endParaRPr sz="2800">
              <a:latin typeface="Arial"/>
              <a:cs typeface="Arial"/>
            </a:endParaRPr>
          </a:p>
          <a:p>
            <a:pPr marL="355600" marR="5080" lvl="3" indent="-290195" algn="just">
              <a:lnSpc>
                <a:spcPct val="798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800" spc="-35" dirty="0">
                <a:latin typeface="Arial"/>
                <a:cs typeface="Arial"/>
              </a:rPr>
              <a:t>Internet </a:t>
            </a:r>
            <a:r>
              <a:rPr sz="2800" spc="-65" dirty="0">
                <a:latin typeface="Arial"/>
                <a:cs typeface="Arial"/>
              </a:rPr>
              <a:t>started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0" dirty="0">
                <a:latin typeface="Arial"/>
                <a:cs typeface="Arial"/>
              </a:rPr>
              <a:t>simple </a:t>
            </a:r>
            <a:r>
              <a:rPr sz="2800" spc="-45" dirty="0">
                <a:latin typeface="Arial"/>
                <a:cs typeface="Arial"/>
              </a:rPr>
              <a:t>network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40" dirty="0">
                <a:latin typeface="Arial"/>
                <a:cs typeface="Arial"/>
              </a:rPr>
              <a:t>few </a:t>
            </a:r>
            <a:r>
              <a:rPr sz="2800" spc="-140" dirty="0">
                <a:latin typeface="Arial"/>
                <a:cs typeface="Arial"/>
              </a:rPr>
              <a:t>system.  </a:t>
            </a:r>
            <a:r>
              <a:rPr sz="2800" spc="-260" dirty="0">
                <a:latin typeface="Arial"/>
                <a:cs typeface="Arial"/>
              </a:rPr>
              <a:t>Each </a:t>
            </a:r>
            <a:r>
              <a:rPr sz="2800" spc="-145" dirty="0">
                <a:latin typeface="Arial"/>
                <a:cs typeface="Arial"/>
              </a:rPr>
              <a:t>system </a:t>
            </a:r>
            <a:r>
              <a:rPr sz="2800" spc="-185" dirty="0">
                <a:latin typeface="Arial"/>
                <a:cs typeface="Arial"/>
              </a:rPr>
              <a:t>was </a:t>
            </a:r>
            <a:r>
              <a:rPr sz="2800" spc="-114" dirty="0">
                <a:latin typeface="Arial"/>
                <a:cs typeface="Arial"/>
              </a:rPr>
              <a:t>responsible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80" dirty="0">
                <a:latin typeface="Arial"/>
                <a:cs typeface="Arial"/>
              </a:rPr>
              <a:t>maintaining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5" dirty="0">
                <a:latin typeface="Arial"/>
                <a:cs typeface="Arial"/>
              </a:rPr>
              <a:t>host </a:t>
            </a:r>
            <a:r>
              <a:rPr sz="2800" spc="-20" dirty="0">
                <a:latin typeface="Arial"/>
                <a:cs typeface="Arial"/>
              </a:rPr>
              <a:t>file 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30" dirty="0">
                <a:latin typeface="Arial"/>
                <a:cs typeface="Arial"/>
              </a:rPr>
              <a:t>mapped </a:t>
            </a:r>
            <a:r>
              <a:rPr sz="2800" spc="-114" dirty="0">
                <a:latin typeface="Arial"/>
                <a:cs typeface="Arial"/>
              </a:rPr>
              <a:t>every </a:t>
            </a:r>
            <a:r>
              <a:rPr sz="2800" spc="-140" dirty="0">
                <a:latin typeface="Arial"/>
                <a:cs typeface="Arial"/>
              </a:rPr>
              <a:t>system’s </a:t>
            </a:r>
            <a:r>
              <a:rPr sz="2800" spc="-145" dirty="0">
                <a:latin typeface="Arial"/>
                <a:cs typeface="Arial"/>
              </a:rPr>
              <a:t>name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45" dirty="0">
                <a:latin typeface="Arial"/>
                <a:cs typeface="Arial"/>
              </a:rPr>
              <a:t>its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-254" dirty="0">
                <a:latin typeface="Arial"/>
                <a:cs typeface="Arial"/>
              </a:rPr>
              <a:t>IP </a:t>
            </a:r>
            <a:r>
              <a:rPr sz="2800" spc="-160" dirty="0"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3570" marR="5080" indent="-2673985">
              <a:lnSpc>
                <a:spcPts val="3820"/>
              </a:lnSpc>
              <a:spcBef>
                <a:spcPts val="240"/>
              </a:spcBef>
            </a:pPr>
            <a:r>
              <a:rPr spc="-320" dirty="0"/>
              <a:t>4.CHOOSING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6" y="1611373"/>
            <a:ext cx="7935595" cy="35763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02260" marR="8255" indent="-289560">
              <a:lnSpc>
                <a:spcPts val="3000"/>
              </a:lnSpc>
              <a:spcBef>
                <a:spcPts val="500"/>
              </a:spcBef>
              <a:buChar char="•"/>
              <a:tabLst>
                <a:tab pos="301625" algn="l"/>
                <a:tab pos="302895" algn="l"/>
                <a:tab pos="212471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drawback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80" dirty="0">
                <a:latin typeface="Arial"/>
                <a:cs typeface="Arial"/>
              </a:rPr>
              <a:t>maintaining </a:t>
            </a:r>
            <a:r>
              <a:rPr sz="2800" spc="-75" dirty="0">
                <a:latin typeface="Arial"/>
                <a:cs typeface="Arial"/>
              </a:rPr>
              <a:t>static </a:t>
            </a:r>
            <a:r>
              <a:rPr sz="2800" spc="-55" dirty="0">
                <a:latin typeface="Arial"/>
                <a:cs typeface="Arial"/>
              </a:rPr>
              <a:t>,textual</a:t>
            </a:r>
            <a:r>
              <a:rPr sz="2800" spc="-409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database 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45" dirty="0">
                <a:latin typeface="Arial"/>
                <a:cs typeface="Arial"/>
              </a:rPr>
              <a:t>system </a:t>
            </a:r>
            <a:r>
              <a:rPr sz="2800" spc="-180" dirty="0">
                <a:latin typeface="Arial"/>
                <a:cs typeface="Arial"/>
              </a:rPr>
              <a:t>names </a:t>
            </a:r>
            <a:r>
              <a:rPr sz="2800" spc="-165" dirty="0">
                <a:latin typeface="Arial"/>
                <a:cs typeface="Arial"/>
              </a:rPr>
              <a:t>becomes </a:t>
            </a:r>
            <a:r>
              <a:rPr sz="2800" spc="-85" dirty="0">
                <a:latin typeface="Arial"/>
                <a:cs typeface="Arial"/>
              </a:rPr>
              <a:t>apparent </a:t>
            </a:r>
            <a:r>
              <a:rPr sz="2800" spc="-95" dirty="0">
                <a:latin typeface="Arial"/>
                <a:cs typeface="Arial"/>
              </a:rPr>
              <a:t>when  </a:t>
            </a:r>
            <a:r>
              <a:rPr sz="2800" spc="-114" dirty="0">
                <a:latin typeface="Arial"/>
                <a:cs typeface="Arial"/>
              </a:rPr>
              <a:t>considering	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45" dirty="0">
                <a:latin typeface="Arial"/>
                <a:cs typeface="Arial"/>
              </a:rPr>
              <a:t>network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80" dirty="0">
                <a:latin typeface="Arial"/>
                <a:cs typeface="Arial"/>
              </a:rPr>
              <a:t>more </a:t>
            </a:r>
            <a:r>
              <a:rPr sz="2800" spc="-65" dirty="0">
                <a:latin typeface="Arial"/>
                <a:cs typeface="Arial"/>
              </a:rPr>
              <a:t>than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40" dirty="0">
                <a:latin typeface="Arial"/>
                <a:cs typeface="Arial"/>
              </a:rPr>
              <a:t>few </a:t>
            </a:r>
            <a:r>
              <a:rPr sz="2800" spc="-175" dirty="0">
                <a:latin typeface="Arial"/>
                <a:cs typeface="Arial"/>
              </a:rPr>
              <a:t>dozens  </a:t>
            </a:r>
            <a:r>
              <a:rPr sz="2800" spc="-160" dirty="0">
                <a:latin typeface="Arial"/>
                <a:cs typeface="Arial"/>
              </a:rPr>
              <a:t>systems. </a:t>
            </a:r>
            <a:r>
              <a:rPr sz="2800" spc="-220" dirty="0">
                <a:latin typeface="Arial"/>
                <a:cs typeface="Arial"/>
              </a:rPr>
              <a:t>To </a:t>
            </a:r>
            <a:r>
              <a:rPr sz="2800" spc="-120" dirty="0">
                <a:latin typeface="Arial"/>
                <a:cs typeface="Arial"/>
              </a:rPr>
              <a:t>overcome </a:t>
            </a:r>
            <a:r>
              <a:rPr sz="2800" spc="-65" dirty="0">
                <a:latin typeface="Arial"/>
                <a:cs typeface="Arial"/>
              </a:rPr>
              <a:t>this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370" dirty="0">
                <a:latin typeface="Arial"/>
                <a:cs typeface="Arial"/>
              </a:rPr>
              <a:t>DNS </a:t>
            </a:r>
            <a:r>
              <a:rPr sz="2800" spc="-185" dirty="0">
                <a:latin typeface="Arial"/>
                <a:cs typeface="Arial"/>
              </a:rPr>
              <a:t>was</a:t>
            </a:r>
            <a:r>
              <a:rPr sz="2800" spc="-434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developed</a:t>
            </a:r>
            <a:endParaRPr sz="2800">
              <a:latin typeface="Arial"/>
              <a:cs typeface="Arial"/>
            </a:endParaRPr>
          </a:p>
          <a:p>
            <a:pPr marL="302260" marR="5080" indent="-289560">
              <a:lnSpc>
                <a:spcPct val="89600"/>
              </a:lnSpc>
              <a:spcBef>
                <a:spcPts val="509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370" dirty="0">
                <a:latin typeface="Arial"/>
                <a:cs typeface="Arial"/>
              </a:rPr>
              <a:t>DNS </a:t>
            </a:r>
            <a:r>
              <a:rPr sz="2800" spc="-105" dirty="0">
                <a:latin typeface="Arial"/>
                <a:cs typeface="Arial"/>
              </a:rPr>
              <a:t>works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45" dirty="0">
                <a:latin typeface="Arial"/>
                <a:cs typeface="Arial"/>
              </a:rPr>
              <a:t>distributed </a:t>
            </a:r>
            <a:r>
              <a:rPr sz="2800" spc="-70" dirty="0">
                <a:latin typeface="Arial"/>
                <a:cs typeface="Arial"/>
              </a:rPr>
              <a:t>environment. </a:t>
            </a:r>
            <a:r>
              <a:rPr sz="2800" spc="-130" dirty="0">
                <a:latin typeface="Arial"/>
                <a:cs typeface="Arial"/>
              </a:rPr>
              <a:t>When </a:t>
            </a:r>
            <a:r>
              <a:rPr sz="2800" spc="-105" dirty="0">
                <a:latin typeface="Arial"/>
                <a:cs typeface="Arial"/>
              </a:rPr>
              <a:t>you  </a:t>
            </a:r>
            <a:r>
              <a:rPr sz="2800" spc="-220" dirty="0">
                <a:latin typeface="Arial"/>
                <a:cs typeface="Arial"/>
              </a:rPr>
              <a:t>ask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10" dirty="0">
                <a:latin typeface="Arial"/>
                <a:cs typeface="Arial"/>
              </a:rPr>
              <a:t>connected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95" dirty="0">
                <a:latin typeface="Arial"/>
                <a:cs typeface="Arial"/>
              </a:rPr>
              <a:t>domain </a:t>
            </a:r>
            <a:r>
              <a:rPr sz="2800" spc="-75" dirty="0">
                <a:latin typeface="Arial"/>
                <a:cs typeface="Arial"/>
              </a:rPr>
              <a:t>,InterNic </a:t>
            </a:r>
            <a:r>
              <a:rPr sz="2800" spc="-105" dirty="0">
                <a:latin typeface="Arial"/>
                <a:cs typeface="Arial"/>
              </a:rPr>
              <a:t>provides 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370" dirty="0">
                <a:latin typeface="Arial"/>
                <a:cs typeface="Arial"/>
              </a:rPr>
              <a:t>DNS </a:t>
            </a:r>
            <a:r>
              <a:rPr sz="2800" spc="-254" dirty="0">
                <a:latin typeface="Arial"/>
                <a:cs typeface="Arial"/>
              </a:rPr>
              <a:t>IP </a:t>
            </a:r>
            <a:r>
              <a:rPr sz="2800" spc="-160" dirty="0">
                <a:latin typeface="Arial"/>
                <a:cs typeface="Arial"/>
              </a:rPr>
              <a:t>address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70" dirty="0">
                <a:latin typeface="Arial"/>
                <a:cs typeface="Arial"/>
              </a:rPr>
              <a:t>your </a:t>
            </a:r>
            <a:r>
              <a:rPr sz="2800" spc="-50" dirty="0">
                <a:latin typeface="Arial"/>
                <a:cs typeface="Arial"/>
              </a:rPr>
              <a:t>software.It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160" dirty="0">
                <a:latin typeface="Arial"/>
                <a:cs typeface="Arial"/>
              </a:rPr>
              <a:t>address 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system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will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know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where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look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find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your  </a:t>
            </a:r>
            <a:r>
              <a:rPr sz="2800" spc="-80" dirty="0">
                <a:latin typeface="Arial"/>
                <a:cs typeface="Arial"/>
              </a:rPr>
              <a:t>site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3570" marR="5080" indent="-2673985">
              <a:lnSpc>
                <a:spcPts val="3820"/>
              </a:lnSpc>
              <a:spcBef>
                <a:spcPts val="240"/>
              </a:spcBef>
            </a:pPr>
            <a:r>
              <a:rPr spc="-320" dirty="0"/>
              <a:t>4.CHOOSING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6" y="1611373"/>
            <a:ext cx="7534909" cy="3157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5080" indent="-289560">
              <a:lnSpc>
                <a:spcPct val="100400"/>
              </a:lnSpc>
              <a:spcBef>
                <a:spcPts val="85"/>
              </a:spcBef>
              <a:buChar char="•"/>
              <a:tabLst>
                <a:tab pos="301625" algn="l"/>
                <a:tab pos="302895" algn="l"/>
                <a:tab pos="2874645" algn="l"/>
              </a:tabLst>
            </a:pPr>
            <a:r>
              <a:rPr sz="2800" spc="-370" dirty="0">
                <a:latin typeface="Arial"/>
                <a:cs typeface="Arial"/>
              </a:rPr>
              <a:t>DNS</a:t>
            </a:r>
            <a:r>
              <a:rPr sz="2800" spc="-145" dirty="0">
                <a:latin typeface="Arial"/>
                <a:cs typeface="Arial"/>
              </a:rPr>
              <a:t> name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space	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50" dirty="0">
                <a:latin typeface="Arial"/>
                <a:cs typeface="Arial"/>
              </a:rPr>
              <a:t>tree. </a:t>
            </a:r>
            <a:r>
              <a:rPr sz="2800" spc="-135" dirty="0">
                <a:latin typeface="Arial"/>
                <a:cs typeface="Arial"/>
              </a:rPr>
              <a:t>Domain </a:t>
            </a:r>
            <a:r>
              <a:rPr sz="2800" spc="-180" dirty="0">
                <a:latin typeface="Arial"/>
                <a:cs typeface="Arial"/>
              </a:rPr>
              <a:t>names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80" dirty="0">
                <a:latin typeface="Arial"/>
                <a:cs typeface="Arial"/>
              </a:rPr>
              <a:t>leaf  </a:t>
            </a:r>
            <a:r>
              <a:rPr sz="2800" spc="-150" dirty="0">
                <a:latin typeface="Arial"/>
                <a:cs typeface="Arial"/>
              </a:rPr>
              <a:t>nodes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70" dirty="0">
                <a:latin typeface="Arial"/>
                <a:cs typeface="Arial"/>
              </a:rPr>
              <a:t>systems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165" dirty="0">
                <a:latin typeface="Arial"/>
                <a:cs typeface="Arial"/>
              </a:rPr>
              <a:t>leaves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40" dirty="0">
                <a:latin typeface="Arial"/>
                <a:cs typeface="Arial"/>
              </a:rPr>
              <a:t>the tree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02260" marR="360045" indent="-289560">
              <a:lnSpc>
                <a:spcPct val="99900"/>
              </a:lnSpc>
              <a:spcBef>
                <a:spcPts val="580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25" dirty="0">
                <a:latin typeface="Arial"/>
                <a:cs typeface="Arial"/>
              </a:rPr>
              <a:t>fully </a:t>
            </a:r>
            <a:r>
              <a:rPr sz="2800" spc="-60" dirty="0">
                <a:latin typeface="Arial"/>
                <a:cs typeface="Arial"/>
              </a:rPr>
              <a:t>qualified </a:t>
            </a:r>
            <a:r>
              <a:rPr sz="2800" spc="-145" dirty="0">
                <a:latin typeface="Arial"/>
                <a:cs typeface="Arial"/>
              </a:rPr>
              <a:t>name is </a:t>
            </a:r>
            <a:r>
              <a:rPr sz="2800" spc="-85" dirty="0">
                <a:latin typeface="Arial"/>
                <a:cs typeface="Arial"/>
              </a:rPr>
              <a:t>constructed </a:t>
            </a:r>
            <a:r>
              <a:rPr sz="2800" spc="-114" dirty="0">
                <a:latin typeface="Arial"/>
                <a:cs typeface="Arial"/>
              </a:rPr>
              <a:t>by  </a:t>
            </a:r>
            <a:r>
              <a:rPr sz="2800" spc="-105" dirty="0">
                <a:latin typeface="Arial"/>
                <a:cs typeface="Arial"/>
              </a:rPr>
              <a:t>concatenating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95" dirty="0">
                <a:latin typeface="Arial"/>
                <a:cs typeface="Arial"/>
              </a:rPr>
              <a:t>domain </a:t>
            </a:r>
            <a:r>
              <a:rPr sz="2800" spc="-180" dirty="0">
                <a:latin typeface="Arial"/>
                <a:cs typeface="Arial"/>
              </a:rPr>
              <a:t>names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52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system  </a:t>
            </a:r>
            <a:r>
              <a:rPr sz="2800" spc="-145" dirty="0">
                <a:latin typeface="Arial"/>
                <a:cs typeface="Arial"/>
              </a:rPr>
              <a:t>name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from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left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right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265" dirty="0">
                <a:latin typeface="Arial"/>
                <a:cs typeface="Arial"/>
              </a:rPr>
              <a:t>as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you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climb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tree.</a:t>
            </a:r>
            <a:endParaRPr sz="2800">
              <a:latin typeface="Arial"/>
              <a:cs typeface="Arial"/>
            </a:endParaRPr>
          </a:p>
          <a:p>
            <a:pPr marL="302260" marR="569595" indent="-289560">
              <a:lnSpc>
                <a:spcPts val="3340"/>
              </a:lnSpc>
              <a:spcBef>
                <a:spcPts val="700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260" dirty="0">
                <a:latin typeface="Arial"/>
                <a:cs typeface="Arial"/>
              </a:rPr>
              <a:t>Each </a:t>
            </a:r>
            <a:r>
              <a:rPr sz="2800" spc="-90" dirty="0">
                <a:latin typeface="Arial"/>
                <a:cs typeface="Arial"/>
              </a:rPr>
              <a:t>component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20" dirty="0">
                <a:latin typeface="Arial"/>
                <a:cs typeface="Arial"/>
              </a:rPr>
              <a:t>separated </a:t>
            </a:r>
            <a:r>
              <a:rPr sz="2800" spc="-114" dirty="0">
                <a:latin typeface="Arial"/>
                <a:cs typeface="Arial"/>
              </a:rPr>
              <a:t>by </a:t>
            </a:r>
            <a:r>
              <a:rPr sz="2800" spc="-25" dirty="0">
                <a:latin typeface="Arial"/>
                <a:cs typeface="Arial"/>
              </a:rPr>
              <a:t>dot. </a:t>
            </a:r>
            <a:r>
              <a:rPr sz="2800" spc="-204" dirty="0">
                <a:latin typeface="Arial"/>
                <a:cs typeface="Arial"/>
              </a:rPr>
              <a:t>The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root  </a:t>
            </a:r>
            <a:r>
              <a:rPr sz="2800" spc="-95" dirty="0">
                <a:latin typeface="Arial"/>
                <a:cs typeface="Arial"/>
              </a:rPr>
              <a:t>domain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omitted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919" y="171068"/>
            <a:ext cx="710882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686050" marR="5080" indent="-2673985">
              <a:lnSpc>
                <a:spcPts val="3820"/>
              </a:lnSpc>
              <a:spcBef>
                <a:spcPts val="240"/>
              </a:spcBef>
            </a:pPr>
            <a:r>
              <a:rPr spc="-320" dirty="0"/>
              <a:t>4.CHOOSING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423" y="1357373"/>
            <a:ext cx="8042275" cy="43637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800" b="1" u="heavy" spc="-2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WINDOWS</a:t>
            </a:r>
            <a:r>
              <a:rPr sz="2800" b="1" u="heavy" spc="-1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NT4.0</a:t>
            </a:r>
            <a:endParaRPr sz="2800">
              <a:latin typeface="Arial"/>
              <a:cs typeface="Arial"/>
            </a:endParaRPr>
          </a:p>
          <a:p>
            <a:pPr marL="355600" indent="-290195">
              <a:lnSpc>
                <a:spcPct val="100000"/>
              </a:lnSpc>
              <a:spcBef>
                <a:spcPts val="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35" dirty="0">
                <a:latin typeface="Arial"/>
                <a:cs typeface="Arial"/>
              </a:rPr>
              <a:t>It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75" dirty="0">
                <a:latin typeface="Arial"/>
                <a:cs typeface="Arial"/>
              </a:rPr>
              <a:t>native </a:t>
            </a:r>
            <a:r>
              <a:rPr sz="2800" spc="-370" dirty="0">
                <a:latin typeface="Arial"/>
                <a:cs typeface="Arial"/>
              </a:rPr>
              <a:t>DNS</a:t>
            </a:r>
            <a:r>
              <a:rPr sz="2800" spc="-35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service</a:t>
            </a:r>
            <a:endParaRPr sz="2800">
              <a:latin typeface="Arial"/>
              <a:cs typeface="Arial"/>
            </a:endParaRPr>
          </a:p>
          <a:p>
            <a:pPr marL="355600" indent="-290195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10" dirty="0">
                <a:latin typeface="Arial"/>
                <a:cs typeface="Arial"/>
              </a:rPr>
              <a:t>Windows </a:t>
            </a:r>
            <a:r>
              <a:rPr sz="2800" spc="-370" dirty="0">
                <a:latin typeface="Arial"/>
                <a:cs typeface="Arial"/>
              </a:rPr>
              <a:t>DNS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installed</a:t>
            </a:r>
            <a:endParaRPr sz="2800">
              <a:latin typeface="Arial"/>
              <a:cs typeface="Arial"/>
            </a:endParaRPr>
          </a:p>
          <a:p>
            <a:pPr marL="755650" marR="170815" lvl="1" indent="-467995">
              <a:lnSpc>
                <a:spcPts val="3040"/>
              </a:lnSpc>
              <a:spcBef>
                <a:spcPts val="605"/>
              </a:spcBef>
              <a:buFont typeface="DejaVu Sans"/>
              <a:buChar char="➢"/>
              <a:tabLst>
                <a:tab pos="755650" algn="l"/>
              </a:tabLst>
            </a:pPr>
            <a:r>
              <a:rPr sz="2800" spc="-145" dirty="0">
                <a:latin typeface="Arial"/>
                <a:cs typeface="Arial"/>
              </a:rPr>
              <a:t>From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65" dirty="0">
                <a:latin typeface="Arial"/>
                <a:cs typeface="Arial"/>
              </a:rPr>
              <a:t>Network applet </a:t>
            </a:r>
            <a:r>
              <a:rPr sz="2800" spc="-5" dirty="0">
                <a:latin typeface="Arial"/>
                <a:cs typeface="Arial"/>
              </a:rPr>
              <a:t>within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control </a:t>
            </a:r>
            <a:r>
              <a:rPr sz="2800" spc="-114" dirty="0">
                <a:latin typeface="Arial"/>
                <a:cs typeface="Arial"/>
              </a:rPr>
              <a:t>panel </a:t>
            </a:r>
            <a:r>
              <a:rPr sz="2800" spc="-5" dirty="0">
                <a:latin typeface="Arial"/>
                <a:cs typeface="Arial"/>
              </a:rPr>
              <a:t>,to  </a:t>
            </a:r>
            <a:r>
              <a:rPr sz="2800" spc="-160" dirty="0">
                <a:latin typeface="Arial"/>
                <a:cs typeface="Arial"/>
              </a:rPr>
              <a:t>choose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60" dirty="0">
                <a:latin typeface="Arial"/>
                <a:cs typeface="Arial"/>
              </a:rPr>
              <a:t>services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tab</a:t>
            </a:r>
            <a:endParaRPr sz="2800">
              <a:latin typeface="Arial"/>
              <a:cs typeface="Arial"/>
            </a:endParaRPr>
          </a:p>
          <a:p>
            <a:pPr marL="755650" marR="451484" lvl="1" indent="-467995">
              <a:lnSpc>
                <a:spcPts val="3040"/>
              </a:lnSpc>
              <a:spcBef>
                <a:spcPts val="520"/>
              </a:spcBef>
              <a:buFont typeface="DejaVu Sans"/>
              <a:buChar char="➢"/>
              <a:tabLst>
                <a:tab pos="755650" algn="l"/>
                <a:tab pos="2204720" algn="l"/>
              </a:tabLst>
            </a:pPr>
            <a:r>
              <a:rPr sz="2800" spc="-175" dirty="0">
                <a:latin typeface="Arial"/>
                <a:cs typeface="Arial"/>
              </a:rPr>
              <a:t>Click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add	</a:t>
            </a:r>
            <a:r>
              <a:rPr sz="2800" spc="-10" dirty="0">
                <a:latin typeface="Arial"/>
                <a:cs typeface="Arial"/>
              </a:rPr>
              <a:t>button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get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list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services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available  </a:t>
            </a:r>
            <a:r>
              <a:rPr sz="2800" spc="-80" dirty="0">
                <a:latin typeface="Arial"/>
                <a:cs typeface="Arial"/>
              </a:rPr>
              <a:t>under </a:t>
            </a:r>
            <a:r>
              <a:rPr sz="2800" spc="-110" dirty="0">
                <a:latin typeface="Arial"/>
                <a:cs typeface="Arial"/>
              </a:rPr>
              <a:t>Windows </a:t>
            </a:r>
            <a:r>
              <a:rPr sz="2800" spc="-285" dirty="0">
                <a:latin typeface="Arial"/>
                <a:cs typeface="Arial"/>
              </a:rPr>
              <a:t>NT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755650" lvl="1" indent="-467995">
              <a:lnSpc>
                <a:spcPct val="100000"/>
              </a:lnSpc>
              <a:spcBef>
                <a:spcPts val="155"/>
              </a:spcBef>
              <a:buFont typeface="DejaVu Sans"/>
              <a:buChar char="➢"/>
              <a:tabLst>
                <a:tab pos="755650" algn="l"/>
              </a:tabLst>
            </a:pPr>
            <a:r>
              <a:rPr sz="2800" spc="-165" dirty="0">
                <a:latin typeface="Arial"/>
                <a:cs typeface="Arial"/>
              </a:rPr>
              <a:t>Select </a:t>
            </a:r>
            <a:r>
              <a:rPr sz="2800" spc="-45" dirty="0">
                <a:latin typeface="Arial"/>
                <a:cs typeface="Arial"/>
              </a:rPr>
              <a:t>Microsoft </a:t>
            </a:r>
            <a:r>
              <a:rPr sz="2800" spc="-370" dirty="0">
                <a:latin typeface="Arial"/>
                <a:cs typeface="Arial"/>
              </a:rPr>
              <a:t>DNS </a:t>
            </a:r>
            <a:r>
              <a:rPr sz="2800" spc="-120" dirty="0">
                <a:latin typeface="Arial"/>
                <a:cs typeface="Arial"/>
              </a:rPr>
              <a:t>server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10" dirty="0">
                <a:latin typeface="Arial"/>
                <a:cs typeface="Arial"/>
              </a:rPr>
              <a:t>click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spc="-375" dirty="0">
                <a:latin typeface="Arial"/>
                <a:cs typeface="Arial"/>
              </a:rPr>
              <a:t>OK</a:t>
            </a:r>
            <a:endParaRPr sz="2800">
              <a:latin typeface="Arial"/>
              <a:cs typeface="Arial"/>
            </a:endParaRPr>
          </a:p>
          <a:p>
            <a:pPr marL="755650" marR="5080" lvl="1" indent="-467995">
              <a:lnSpc>
                <a:spcPts val="3040"/>
              </a:lnSpc>
              <a:spcBef>
                <a:spcPts val="605"/>
              </a:spcBef>
              <a:buFont typeface="DejaVu Sans"/>
              <a:buChar char="➢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90" dirty="0">
                <a:latin typeface="Arial"/>
                <a:cs typeface="Arial"/>
              </a:rPr>
              <a:t>windows </a:t>
            </a:r>
            <a:r>
              <a:rPr sz="2800" spc="-285" dirty="0">
                <a:latin typeface="Arial"/>
                <a:cs typeface="Arial"/>
              </a:rPr>
              <a:t>NT </a:t>
            </a:r>
            <a:r>
              <a:rPr sz="2800" spc="-120" dirty="0">
                <a:latin typeface="Arial"/>
                <a:cs typeface="Arial"/>
              </a:rPr>
              <a:t>server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0" dirty="0">
                <a:latin typeface="Arial"/>
                <a:cs typeface="Arial"/>
              </a:rPr>
              <a:t>not</a:t>
            </a:r>
            <a:r>
              <a:rPr sz="2800" spc="-57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available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65" dirty="0">
                <a:latin typeface="Arial"/>
                <a:cs typeface="Arial"/>
              </a:rPr>
              <a:t>type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65" dirty="0">
                <a:latin typeface="Arial"/>
                <a:cs typeface="Arial"/>
              </a:rPr>
              <a:t>path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distribution</a:t>
            </a:r>
            <a:r>
              <a:rPr sz="2800" spc="-54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files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991" y="399667"/>
            <a:ext cx="720407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731770" marR="5080" indent="-2719705">
              <a:lnSpc>
                <a:spcPts val="3820"/>
              </a:lnSpc>
              <a:spcBef>
                <a:spcPts val="240"/>
              </a:spcBef>
            </a:pPr>
            <a:r>
              <a:rPr spc="-105" dirty="0"/>
              <a:t>4. </a:t>
            </a:r>
            <a:r>
              <a:rPr spc="-365" dirty="0"/>
              <a:t>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346" y="1611373"/>
            <a:ext cx="7817484" cy="40144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555625" indent="-289560">
              <a:lnSpc>
                <a:spcPct val="100400"/>
              </a:lnSpc>
              <a:spcBef>
                <a:spcPts val="85"/>
              </a:spcBef>
              <a:buChar char="•"/>
              <a:tabLst>
                <a:tab pos="301625" algn="l"/>
                <a:tab pos="302895" algn="l"/>
                <a:tab pos="6709409" algn="l"/>
              </a:tabLst>
            </a:pPr>
            <a:r>
              <a:rPr sz="2800" spc="-210" dirty="0">
                <a:latin typeface="Arial"/>
                <a:cs typeface="Arial"/>
              </a:rPr>
              <a:t>Th</a:t>
            </a:r>
            <a:r>
              <a:rPr sz="2800" spc="-195" dirty="0">
                <a:latin typeface="Arial"/>
                <a:cs typeface="Arial"/>
              </a:rPr>
              <a:t>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se</a:t>
            </a:r>
            <a:r>
              <a:rPr sz="2800" spc="-65" dirty="0">
                <a:latin typeface="Arial"/>
                <a:cs typeface="Arial"/>
              </a:rPr>
              <a:t>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u</a:t>
            </a:r>
            <a:r>
              <a:rPr sz="2800" spc="-90" dirty="0">
                <a:latin typeface="Arial"/>
                <a:cs typeface="Arial"/>
              </a:rPr>
              <a:t>p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progra</a:t>
            </a:r>
            <a:r>
              <a:rPr sz="2800" spc="-145" dirty="0">
                <a:latin typeface="Arial"/>
                <a:cs typeface="Arial"/>
              </a:rPr>
              <a:t>m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install</a:t>
            </a:r>
            <a:r>
              <a:rPr sz="2800" spc="-114" dirty="0">
                <a:latin typeface="Arial"/>
                <a:cs typeface="Arial"/>
              </a:rPr>
              <a:t>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380" dirty="0">
                <a:latin typeface="Arial"/>
                <a:cs typeface="Arial"/>
              </a:rPr>
              <a:t>DN</a:t>
            </a:r>
            <a:r>
              <a:rPr sz="2800" spc="-350" dirty="0">
                <a:latin typeface="Arial"/>
                <a:cs typeface="Arial"/>
              </a:rPr>
              <a:t>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servic</a:t>
            </a:r>
            <a:r>
              <a:rPr sz="2800" spc="-16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5" dirty="0">
                <a:latin typeface="Arial"/>
                <a:cs typeface="Arial"/>
              </a:rPr>
              <a:t>and  </a:t>
            </a:r>
            <a:r>
              <a:rPr sz="2800" spc="-145" dirty="0">
                <a:latin typeface="Arial"/>
                <a:cs typeface="Arial"/>
              </a:rPr>
              <a:t>copies </a:t>
            </a:r>
            <a:r>
              <a:rPr sz="2800" spc="-140" dirty="0">
                <a:latin typeface="Arial"/>
                <a:cs typeface="Arial"/>
              </a:rPr>
              <a:t>several </a:t>
            </a:r>
            <a:r>
              <a:rPr sz="2800" spc="-75" dirty="0">
                <a:latin typeface="Arial"/>
                <a:cs typeface="Arial"/>
              </a:rPr>
              <a:t>files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95" dirty="0">
                <a:latin typeface="Arial"/>
                <a:cs typeface="Arial"/>
              </a:rPr>
              <a:t>%system</a:t>
            </a:r>
            <a:r>
              <a:rPr sz="2800" spc="-55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root</a:t>
            </a:r>
            <a:endParaRPr sz="28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15"/>
              </a:spcBef>
            </a:pPr>
            <a:r>
              <a:rPr sz="2800" spc="-114" dirty="0">
                <a:latin typeface="Arial"/>
                <a:cs typeface="Arial"/>
              </a:rPr>
              <a:t>%\system32\dns\samples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directory</a:t>
            </a:r>
            <a:endParaRPr sz="2800">
              <a:latin typeface="Arial"/>
              <a:cs typeface="Arial"/>
            </a:endParaRPr>
          </a:p>
          <a:p>
            <a:pPr marL="302260" marR="5080" indent="-289560">
              <a:lnSpc>
                <a:spcPts val="3340"/>
              </a:lnSpc>
              <a:spcBef>
                <a:spcPts val="705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70" dirty="0">
                <a:latin typeface="Arial"/>
                <a:cs typeface="Arial"/>
              </a:rPr>
              <a:t>building </a:t>
            </a:r>
            <a:r>
              <a:rPr sz="2800" spc="-370" dirty="0">
                <a:latin typeface="Arial"/>
                <a:cs typeface="Arial"/>
              </a:rPr>
              <a:t>DNS </a:t>
            </a:r>
            <a:r>
              <a:rPr sz="2800" spc="-120" dirty="0">
                <a:latin typeface="Arial"/>
                <a:cs typeface="Arial"/>
              </a:rPr>
              <a:t>server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25" dirty="0">
                <a:latin typeface="Arial"/>
                <a:cs typeface="Arial"/>
              </a:rPr>
              <a:t>scratch</a:t>
            </a:r>
            <a:r>
              <a:rPr sz="2800" spc="-54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copy 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20" dirty="0">
                <a:latin typeface="Arial"/>
                <a:cs typeface="Arial"/>
              </a:rPr>
              <a:t>these </a:t>
            </a:r>
            <a:r>
              <a:rPr sz="2800" spc="-75" dirty="0">
                <a:latin typeface="Arial"/>
                <a:cs typeface="Arial"/>
              </a:rPr>
              <a:t>files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57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210" dirty="0">
                <a:latin typeface="Arial"/>
                <a:cs typeface="Arial"/>
              </a:rPr>
              <a:t>%systems </a:t>
            </a:r>
            <a:r>
              <a:rPr sz="2800" spc="5" dirty="0">
                <a:latin typeface="Arial"/>
                <a:cs typeface="Arial"/>
              </a:rPr>
              <a:t>root</a:t>
            </a:r>
            <a:endParaRPr sz="2800">
              <a:latin typeface="Arial"/>
              <a:cs typeface="Arial"/>
            </a:endParaRPr>
          </a:p>
          <a:p>
            <a:pPr marL="302260">
              <a:lnSpc>
                <a:spcPts val="3265"/>
              </a:lnSpc>
            </a:pPr>
            <a:r>
              <a:rPr sz="2800" spc="-95" dirty="0">
                <a:latin typeface="Arial"/>
                <a:cs typeface="Arial"/>
              </a:rPr>
              <a:t>%\system32\etc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directory</a:t>
            </a:r>
            <a:endParaRPr sz="2800">
              <a:latin typeface="Arial"/>
              <a:cs typeface="Arial"/>
            </a:endParaRPr>
          </a:p>
          <a:p>
            <a:pPr marL="302260" marR="86995" indent="-289560">
              <a:lnSpc>
                <a:spcPct val="99900"/>
              </a:lnSpc>
              <a:spcBef>
                <a:spcPts val="575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spc="-370" dirty="0">
                <a:latin typeface="Arial"/>
                <a:cs typeface="Arial"/>
              </a:rPr>
              <a:t>DNS </a:t>
            </a:r>
            <a:r>
              <a:rPr sz="2800" spc="-55" dirty="0">
                <a:latin typeface="Arial"/>
                <a:cs typeface="Arial"/>
              </a:rPr>
              <a:t>currently </a:t>
            </a:r>
            <a:r>
              <a:rPr sz="2800" spc="-80" dirty="0">
                <a:latin typeface="Arial"/>
                <a:cs typeface="Arial"/>
              </a:rPr>
              <a:t>maintained </a:t>
            </a:r>
            <a:r>
              <a:rPr sz="2800" spc="-114" dirty="0">
                <a:latin typeface="Arial"/>
                <a:cs typeface="Arial"/>
              </a:rPr>
              <a:t>by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240" dirty="0">
                <a:latin typeface="Arial"/>
                <a:cs typeface="Arial"/>
              </a:rPr>
              <a:t>UNIX </a:t>
            </a:r>
            <a:r>
              <a:rPr sz="2800" spc="-145" dirty="0">
                <a:latin typeface="Arial"/>
                <a:cs typeface="Arial"/>
              </a:rPr>
              <a:t>system </a:t>
            </a:r>
            <a:r>
              <a:rPr sz="2800" spc="-80" dirty="0">
                <a:latin typeface="Arial"/>
                <a:cs typeface="Arial"/>
              </a:rPr>
              <a:t>,  </a:t>
            </a:r>
            <a:r>
              <a:rPr sz="2800" spc="-135" dirty="0">
                <a:latin typeface="Arial"/>
                <a:cs typeface="Arial"/>
              </a:rPr>
              <a:t>copy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appropriate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file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from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/etc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directory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on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240" dirty="0">
                <a:latin typeface="Arial"/>
                <a:cs typeface="Arial"/>
              </a:rPr>
              <a:t>UNIX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919" y="399667"/>
            <a:ext cx="710882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686050" marR="5080" indent="-2673985">
              <a:lnSpc>
                <a:spcPts val="3820"/>
              </a:lnSpc>
              <a:spcBef>
                <a:spcPts val="240"/>
              </a:spcBef>
            </a:pPr>
            <a:r>
              <a:rPr spc="-320" dirty="0"/>
              <a:t>4.CHOOSING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714" y="1689604"/>
            <a:ext cx="8023225" cy="38677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09880" marR="5080" indent="-297180" algn="just">
              <a:lnSpc>
                <a:spcPts val="2320"/>
              </a:lnSpc>
              <a:spcBef>
                <a:spcPts val="640"/>
              </a:spcBef>
              <a:buChar char="•"/>
              <a:tabLst>
                <a:tab pos="310515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windows </a:t>
            </a:r>
            <a:r>
              <a:rPr sz="2400" spc="-245" dirty="0">
                <a:latin typeface="Arial"/>
                <a:cs typeface="Arial"/>
              </a:rPr>
              <a:t>NT </a:t>
            </a:r>
            <a:r>
              <a:rPr sz="2400" spc="-85" dirty="0">
                <a:latin typeface="Arial"/>
                <a:cs typeface="Arial"/>
              </a:rPr>
              <a:t>main </a:t>
            </a:r>
            <a:r>
              <a:rPr sz="2400" spc="-320" dirty="0">
                <a:latin typeface="Arial"/>
                <a:cs typeface="Arial"/>
              </a:rPr>
              <a:t>DNS </a:t>
            </a:r>
            <a:r>
              <a:rPr sz="2400" spc="-60" dirty="0">
                <a:latin typeface="Arial"/>
                <a:cs typeface="Arial"/>
              </a:rPr>
              <a:t>configuration </a:t>
            </a:r>
            <a:r>
              <a:rPr sz="2400" spc="-15" dirty="0">
                <a:latin typeface="Arial"/>
                <a:cs typeface="Arial"/>
              </a:rPr>
              <a:t>file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20" dirty="0">
                <a:latin typeface="Arial"/>
                <a:cs typeface="Arial"/>
              </a:rPr>
              <a:t>named </a:t>
            </a:r>
            <a:r>
              <a:rPr sz="2400" spc="-250" dirty="0">
                <a:latin typeface="Arial"/>
                <a:cs typeface="Arial"/>
              </a:rPr>
              <a:t>BOOT. 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90" dirty="0">
                <a:latin typeface="Arial"/>
                <a:cs typeface="Arial"/>
              </a:rPr>
              <a:t>you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65" dirty="0">
                <a:latin typeface="Arial"/>
                <a:cs typeface="Arial"/>
              </a:rPr>
              <a:t>migrating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55" dirty="0">
                <a:latin typeface="Arial"/>
                <a:cs typeface="Arial"/>
              </a:rPr>
              <a:t>another </a:t>
            </a:r>
            <a:r>
              <a:rPr sz="2400" spc="-125" dirty="0">
                <a:latin typeface="Arial"/>
                <a:cs typeface="Arial"/>
              </a:rPr>
              <a:t>system </a:t>
            </a:r>
            <a:r>
              <a:rPr sz="2400" spc="-70" dirty="0">
                <a:latin typeface="Arial"/>
                <a:cs typeface="Arial"/>
              </a:rPr>
              <a:t>, </a:t>
            </a:r>
            <a:r>
              <a:rPr sz="2400" spc="-105" dirty="0">
                <a:latin typeface="Arial"/>
                <a:cs typeface="Arial"/>
              </a:rPr>
              <a:t>rename </a:t>
            </a:r>
            <a:r>
              <a:rPr sz="2400" spc="-35" dirty="0">
                <a:latin typeface="Arial"/>
                <a:cs typeface="Arial"/>
              </a:rPr>
              <a:t>the  </a:t>
            </a:r>
            <a:r>
              <a:rPr sz="2400" spc="-45" dirty="0">
                <a:latin typeface="Arial"/>
                <a:cs typeface="Arial"/>
              </a:rPr>
              <a:t>current </a:t>
            </a:r>
            <a:r>
              <a:rPr sz="2400" spc="-60" dirty="0">
                <a:latin typeface="Arial"/>
                <a:cs typeface="Arial"/>
              </a:rPr>
              <a:t>configuration </a:t>
            </a:r>
            <a:r>
              <a:rPr sz="2400" spc="-15" dirty="0">
                <a:latin typeface="Arial"/>
                <a:cs typeface="Arial"/>
              </a:rPr>
              <a:t>file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250" dirty="0">
                <a:latin typeface="Arial"/>
                <a:cs typeface="Arial"/>
              </a:rPr>
              <a:t>BOOT.</a:t>
            </a:r>
            <a:endParaRPr sz="2400">
              <a:latin typeface="Arial"/>
              <a:cs typeface="Arial"/>
            </a:endParaRPr>
          </a:p>
          <a:p>
            <a:pPr marL="309880" marR="7620" indent="-297180" algn="just">
              <a:lnSpc>
                <a:spcPct val="79700"/>
              </a:lnSpc>
              <a:spcBef>
                <a:spcPts val="540"/>
              </a:spcBef>
              <a:buChar char="•"/>
              <a:tabLst>
                <a:tab pos="310515" algn="l"/>
              </a:tabLst>
            </a:pPr>
            <a:r>
              <a:rPr sz="2400" spc="-65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 other </a:t>
            </a:r>
            <a:r>
              <a:rPr sz="2400" spc="-130" dirty="0">
                <a:latin typeface="Arial"/>
                <a:cs typeface="Arial"/>
              </a:rPr>
              <a:t>database </a:t>
            </a:r>
            <a:r>
              <a:rPr sz="2400" spc="-65" dirty="0">
                <a:latin typeface="Arial"/>
                <a:cs typeface="Arial"/>
              </a:rPr>
              <a:t>files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80" dirty="0">
                <a:latin typeface="Arial"/>
                <a:cs typeface="Arial"/>
              </a:rPr>
              <a:t>referenced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within </a:t>
            </a:r>
            <a:r>
              <a:rPr sz="2400" spc="-55" dirty="0">
                <a:latin typeface="Arial"/>
                <a:cs typeface="Arial"/>
              </a:rPr>
              <a:t>this  </a:t>
            </a:r>
            <a:r>
              <a:rPr sz="2400" spc="-15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  <a:p>
            <a:pPr marL="309880" marR="7620" indent="-297180" algn="just">
              <a:lnSpc>
                <a:spcPct val="79700"/>
              </a:lnSpc>
              <a:spcBef>
                <a:spcPts val="509"/>
              </a:spcBef>
              <a:buChar char="•"/>
              <a:tabLst>
                <a:tab pos="310515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windows </a:t>
            </a:r>
            <a:r>
              <a:rPr sz="2400" spc="-245" dirty="0">
                <a:latin typeface="Arial"/>
                <a:cs typeface="Arial"/>
              </a:rPr>
              <a:t>NT </a:t>
            </a:r>
            <a:r>
              <a:rPr sz="2400" spc="-320" dirty="0">
                <a:latin typeface="Arial"/>
                <a:cs typeface="Arial"/>
              </a:rPr>
              <a:t>DNS </a:t>
            </a:r>
            <a:r>
              <a:rPr sz="2400" spc="-120" dirty="0">
                <a:latin typeface="Arial"/>
                <a:cs typeface="Arial"/>
              </a:rPr>
              <a:t>service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55" dirty="0">
                <a:latin typeface="Arial"/>
                <a:cs typeface="Arial"/>
              </a:rPr>
              <a:t>integrate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Windows  </a:t>
            </a:r>
            <a:r>
              <a:rPr sz="2400" spc="-30" dirty="0">
                <a:latin typeface="Arial"/>
                <a:cs typeface="Arial"/>
              </a:rPr>
              <a:t>Internet </a:t>
            </a:r>
            <a:r>
              <a:rPr sz="2400" spc="-155" dirty="0">
                <a:latin typeface="Arial"/>
                <a:cs typeface="Arial"/>
              </a:rPr>
              <a:t>Name </a:t>
            </a:r>
            <a:r>
              <a:rPr sz="2400" spc="-120" dirty="0">
                <a:latin typeface="Arial"/>
                <a:cs typeface="Arial"/>
              </a:rPr>
              <a:t>service </a:t>
            </a:r>
            <a:r>
              <a:rPr sz="2400" spc="-20" dirty="0">
                <a:latin typeface="Arial"/>
                <a:cs typeface="Arial"/>
              </a:rPr>
              <a:t>or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WINS</a:t>
            </a:r>
            <a:endParaRPr sz="2400">
              <a:latin typeface="Arial"/>
              <a:cs typeface="Arial"/>
            </a:endParaRPr>
          </a:p>
          <a:p>
            <a:pPr marL="309880" marR="6350" indent="-297180" algn="just">
              <a:lnSpc>
                <a:spcPct val="80200"/>
              </a:lnSpc>
              <a:spcBef>
                <a:spcPts val="495"/>
              </a:spcBef>
              <a:buChar char="•"/>
              <a:tabLst>
                <a:tab pos="310515" algn="l"/>
              </a:tabLst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90" dirty="0">
                <a:latin typeface="Arial"/>
                <a:cs typeface="Arial"/>
              </a:rPr>
              <a:t>you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225" dirty="0">
                <a:latin typeface="Arial"/>
                <a:cs typeface="Arial"/>
              </a:rPr>
              <a:t>WINS </a:t>
            </a:r>
            <a:r>
              <a:rPr sz="2400" spc="-65" dirty="0">
                <a:latin typeface="Arial"/>
                <a:cs typeface="Arial"/>
              </a:rPr>
              <a:t>combination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335" dirty="0">
                <a:latin typeface="Arial"/>
                <a:cs typeface="Arial"/>
              </a:rPr>
              <a:t>DHCP </a:t>
            </a:r>
            <a:r>
              <a:rPr sz="2400" spc="-125" dirty="0">
                <a:latin typeface="Arial"/>
                <a:cs typeface="Arial"/>
              </a:rPr>
              <a:t>(Dynamic </a:t>
            </a:r>
            <a:r>
              <a:rPr sz="2400" spc="-75" dirty="0">
                <a:latin typeface="Arial"/>
                <a:cs typeface="Arial"/>
              </a:rPr>
              <a:t>host  </a:t>
            </a:r>
            <a:r>
              <a:rPr sz="2400" spc="-60" dirty="0">
                <a:latin typeface="Arial"/>
                <a:cs typeface="Arial"/>
              </a:rPr>
              <a:t>configuration </a:t>
            </a:r>
            <a:r>
              <a:rPr sz="2400" spc="-45" dirty="0">
                <a:latin typeface="Arial"/>
                <a:cs typeface="Arial"/>
              </a:rPr>
              <a:t>protocol)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95" dirty="0">
                <a:latin typeface="Arial"/>
                <a:cs typeface="Arial"/>
              </a:rPr>
              <a:t>dynamically </a:t>
            </a:r>
            <a:r>
              <a:rPr sz="2400" spc="-150" dirty="0">
                <a:latin typeface="Arial"/>
                <a:cs typeface="Arial"/>
              </a:rPr>
              <a:t>manage </a:t>
            </a:r>
            <a:r>
              <a:rPr sz="2400" spc="-60" dirty="0">
                <a:latin typeface="Arial"/>
                <a:cs typeface="Arial"/>
              </a:rPr>
              <a:t>your </a:t>
            </a:r>
            <a:r>
              <a:rPr sz="2400" spc="-220" dirty="0">
                <a:latin typeface="Arial"/>
                <a:cs typeface="Arial"/>
              </a:rPr>
              <a:t>IP  </a:t>
            </a:r>
            <a:r>
              <a:rPr sz="2400" spc="-155" dirty="0">
                <a:latin typeface="Arial"/>
                <a:cs typeface="Arial"/>
              </a:rPr>
              <a:t>addresses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40" dirty="0">
                <a:latin typeface="Arial"/>
                <a:cs typeface="Arial"/>
              </a:rPr>
              <a:t>internal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networks.</a:t>
            </a:r>
            <a:endParaRPr sz="2400">
              <a:latin typeface="Arial"/>
              <a:cs typeface="Arial"/>
            </a:endParaRPr>
          </a:p>
          <a:p>
            <a:pPr marL="309880" marR="10160" indent="-297180" algn="just">
              <a:lnSpc>
                <a:spcPct val="79700"/>
              </a:lnSpc>
              <a:spcBef>
                <a:spcPts val="509"/>
              </a:spcBef>
              <a:buChar char="•"/>
              <a:tabLst>
                <a:tab pos="310515" algn="l"/>
              </a:tabLst>
            </a:pPr>
            <a:r>
              <a:rPr sz="2400" spc="-75" dirty="0">
                <a:latin typeface="Arial"/>
                <a:cs typeface="Arial"/>
              </a:rPr>
              <a:t>In </a:t>
            </a: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200" dirty="0">
                <a:latin typeface="Arial"/>
                <a:cs typeface="Arial"/>
              </a:rPr>
              <a:t>case </a:t>
            </a:r>
            <a:r>
              <a:rPr sz="2400" spc="-320" dirty="0">
                <a:latin typeface="Arial"/>
                <a:cs typeface="Arial"/>
              </a:rPr>
              <a:t>DNS </a:t>
            </a:r>
            <a:r>
              <a:rPr sz="2400" spc="-120" dirty="0">
                <a:latin typeface="Arial"/>
                <a:cs typeface="Arial"/>
              </a:rPr>
              <a:t>handles </a:t>
            </a:r>
            <a:r>
              <a:rPr sz="2400" spc="-125" dirty="0">
                <a:latin typeface="Arial"/>
                <a:cs typeface="Arial"/>
              </a:rPr>
              <a:t>name </a:t>
            </a:r>
            <a:r>
              <a:rPr sz="2400" spc="-55" dirty="0">
                <a:latin typeface="Arial"/>
                <a:cs typeface="Arial"/>
              </a:rPr>
              <a:t>resolution </a:t>
            </a:r>
            <a:r>
              <a:rPr sz="2400" spc="-25" dirty="0">
                <a:latin typeface="Arial"/>
                <a:cs typeface="Arial"/>
              </a:rPr>
              <a:t>at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upper </a:t>
            </a:r>
            <a:r>
              <a:rPr sz="2400" spc="-114" dirty="0">
                <a:latin typeface="Arial"/>
                <a:cs typeface="Arial"/>
              </a:rPr>
              <a:t>layers  and </a:t>
            </a:r>
            <a:r>
              <a:rPr sz="2400" spc="-204" dirty="0">
                <a:latin typeface="Arial"/>
                <a:cs typeface="Arial"/>
              </a:rPr>
              <a:t>passes </a:t>
            </a:r>
            <a:r>
              <a:rPr sz="2400" spc="-80" dirty="0">
                <a:latin typeface="Arial"/>
                <a:cs typeface="Arial"/>
              </a:rPr>
              <a:t>request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225" dirty="0">
                <a:latin typeface="Arial"/>
                <a:cs typeface="Arial"/>
              </a:rPr>
              <a:t>WINS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40" dirty="0">
                <a:latin typeface="Arial"/>
                <a:cs typeface="Arial"/>
              </a:rPr>
              <a:t>final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resolution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942" y="171068"/>
            <a:ext cx="679894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28570" marR="5080" indent="-2516505">
              <a:lnSpc>
                <a:spcPts val="3820"/>
              </a:lnSpc>
              <a:spcBef>
                <a:spcPts val="240"/>
              </a:spcBef>
            </a:pPr>
            <a:r>
              <a:rPr spc="-365" dirty="0"/>
              <a:t>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4" y="1461005"/>
            <a:ext cx="8074025" cy="362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4.1.2:</a:t>
            </a:r>
            <a:r>
              <a:rPr sz="2400" b="1" u="heavy" spc="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NAMING </a:t>
            </a:r>
            <a:r>
              <a:rPr sz="2400" b="1" u="heavy" spc="-2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YOUR </a:t>
            </a:r>
            <a:r>
              <a:rPr sz="2400" b="1" u="heavy" spc="-3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SITE </a:t>
            </a:r>
            <a:r>
              <a:rPr sz="2400" b="1" u="heavy" spc="-2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AND </a:t>
            </a:r>
            <a:r>
              <a:rPr sz="2400" b="1" u="heavy" spc="-3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REGISTERING </a:t>
            </a:r>
            <a:r>
              <a:rPr sz="2400" b="1" u="heavy" spc="-2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YOUR </a:t>
            </a:r>
            <a:r>
              <a:rPr sz="2400" b="1" u="heavy" spc="-2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imes New Roman"/>
              <a:cs typeface="Times New Roman"/>
            </a:endParaRPr>
          </a:p>
          <a:p>
            <a:pPr marL="355600" marR="5080" indent="-297815" algn="just">
              <a:lnSpc>
                <a:spcPct val="90600"/>
              </a:lnSpc>
              <a:buChar char="•"/>
              <a:tabLst>
                <a:tab pos="355600" algn="l"/>
              </a:tabLst>
            </a:pPr>
            <a:r>
              <a:rPr sz="2400" spc="-190" dirty="0">
                <a:latin typeface="Arial"/>
                <a:cs typeface="Arial"/>
              </a:rPr>
              <a:t>To </a:t>
            </a:r>
            <a:r>
              <a:rPr sz="2400" spc="-114" dirty="0">
                <a:latin typeface="Arial"/>
                <a:cs typeface="Arial"/>
              </a:rPr>
              <a:t>give </a:t>
            </a:r>
            <a:r>
              <a:rPr sz="2400" spc="-75" dirty="0">
                <a:latin typeface="Arial"/>
                <a:cs typeface="Arial"/>
              </a:rPr>
              <a:t>unique </a:t>
            </a:r>
            <a:r>
              <a:rPr sz="2400" spc="-125" dirty="0">
                <a:latin typeface="Arial"/>
                <a:cs typeface="Arial"/>
              </a:rPr>
              <a:t>name </a:t>
            </a:r>
            <a:r>
              <a:rPr sz="2400" spc="-150" dirty="0">
                <a:latin typeface="Arial"/>
                <a:cs typeface="Arial"/>
              </a:rPr>
              <a:t>assigned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60" dirty="0">
                <a:latin typeface="Arial"/>
                <a:cs typeface="Arial"/>
              </a:rPr>
              <a:t>your </a:t>
            </a:r>
            <a:r>
              <a:rPr sz="2400" spc="-80" dirty="0">
                <a:latin typeface="Arial"/>
                <a:cs typeface="Arial"/>
              </a:rPr>
              <a:t>site’s </a:t>
            </a:r>
            <a:r>
              <a:rPr sz="2400" spc="-215" dirty="0">
                <a:latin typeface="Arial"/>
                <a:cs typeface="Arial"/>
              </a:rPr>
              <a:t>IP </a:t>
            </a:r>
            <a:r>
              <a:rPr sz="2400" spc="-140" dirty="0">
                <a:latin typeface="Arial"/>
                <a:cs typeface="Arial"/>
              </a:rPr>
              <a:t>address </a:t>
            </a:r>
            <a:r>
              <a:rPr sz="2400" spc="-70" dirty="0">
                <a:latin typeface="Arial"/>
                <a:cs typeface="Arial"/>
              </a:rPr>
              <a:t>, </a:t>
            </a:r>
            <a:r>
              <a:rPr sz="2400" spc="-10" dirty="0">
                <a:latin typeface="Arial"/>
                <a:cs typeface="Arial"/>
              </a:rPr>
              <a:t>first  </a:t>
            </a:r>
            <a:r>
              <a:rPr sz="2400" spc="-60" dirty="0">
                <a:latin typeface="Arial"/>
                <a:cs typeface="Arial"/>
              </a:rPr>
              <a:t>determine </a:t>
            </a:r>
            <a:r>
              <a:rPr sz="2400" spc="-45" dirty="0">
                <a:latin typeface="Arial"/>
                <a:cs typeface="Arial"/>
              </a:rPr>
              <a:t>whether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55" dirty="0">
                <a:latin typeface="Arial"/>
                <a:cs typeface="Arial"/>
              </a:rPr>
              <a:t>names </a:t>
            </a:r>
            <a:r>
              <a:rPr sz="2400" spc="-90" dirty="0">
                <a:latin typeface="Arial"/>
                <a:cs typeface="Arial"/>
              </a:rPr>
              <a:t>you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55" dirty="0">
                <a:latin typeface="Arial"/>
                <a:cs typeface="Arial"/>
              </a:rPr>
              <a:t>interested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100" dirty="0">
                <a:latin typeface="Arial"/>
                <a:cs typeface="Arial"/>
              </a:rPr>
              <a:t>are  </a:t>
            </a:r>
            <a:r>
              <a:rPr sz="2400" spc="-95" dirty="0">
                <a:latin typeface="Arial"/>
                <a:cs typeface="Arial"/>
              </a:rPr>
              <a:t>already </a:t>
            </a:r>
            <a:r>
              <a:rPr sz="2400" spc="-65" dirty="0">
                <a:latin typeface="Arial"/>
                <a:cs typeface="Arial"/>
              </a:rPr>
              <a:t>I</a:t>
            </a:r>
            <a:r>
              <a:rPr sz="2400" spc="-165" dirty="0">
                <a:latin typeface="Arial"/>
                <a:cs typeface="Arial"/>
              </a:rPr>
              <a:t> use</a:t>
            </a:r>
            <a:endParaRPr sz="2400">
              <a:latin typeface="Arial"/>
              <a:cs typeface="Arial"/>
            </a:endParaRPr>
          </a:p>
          <a:p>
            <a:pPr marL="355600" marR="10160" indent="-297815" algn="just">
              <a:lnSpc>
                <a:spcPts val="2590"/>
              </a:lnSpc>
              <a:spcBef>
                <a:spcPts val="550"/>
              </a:spcBef>
              <a:buChar char="•"/>
              <a:tabLst>
                <a:tab pos="355600" algn="l"/>
              </a:tabLst>
            </a:pPr>
            <a:r>
              <a:rPr sz="2400" spc="-190" dirty="0">
                <a:latin typeface="Arial"/>
                <a:cs typeface="Arial"/>
              </a:rPr>
              <a:t>To </a:t>
            </a:r>
            <a:r>
              <a:rPr sz="2400" spc="-65" dirty="0">
                <a:latin typeface="Arial"/>
                <a:cs typeface="Arial"/>
              </a:rPr>
              <a:t>provide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domain </a:t>
            </a:r>
            <a:r>
              <a:rPr sz="2400" spc="-125" dirty="0">
                <a:latin typeface="Arial"/>
                <a:cs typeface="Arial"/>
              </a:rPr>
              <a:t>name </a:t>
            </a:r>
            <a:r>
              <a:rPr sz="2400" spc="-90" dirty="0">
                <a:latin typeface="Arial"/>
                <a:cs typeface="Arial"/>
              </a:rPr>
              <a:t>you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55" dirty="0">
                <a:latin typeface="Arial"/>
                <a:cs typeface="Arial"/>
              </a:rPr>
              <a:t>interested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70" dirty="0">
                <a:latin typeface="Arial"/>
                <a:cs typeface="Arial"/>
              </a:rPr>
              <a:t>, </a:t>
            </a:r>
            <a:r>
              <a:rPr sz="2400" spc="-20" dirty="0">
                <a:latin typeface="Arial"/>
                <a:cs typeface="Arial"/>
              </a:rPr>
              <a:t>point </a:t>
            </a:r>
            <a:r>
              <a:rPr sz="2400" spc="-35" dirty="0">
                <a:latin typeface="Arial"/>
                <a:cs typeface="Arial"/>
              </a:rPr>
              <a:t>the  </a:t>
            </a:r>
            <a:r>
              <a:rPr sz="2400" spc="-75" dirty="0">
                <a:latin typeface="Arial"/>
                <a:cs typeface="Arial"/>
              </a:rPr>
              <a:t>browser </a:t>
            </a:r>
            <a:r>
              <a:rPr sz="2400" spc="-25" dirty="0">
                <a:latin typeface="Arial"/>
                <a:cs typeface="Arial"/>
              </a:rPr>
              <a:t>at</a:t>
            </a:r>
            <a:r>
              <a:rPr sz="2400" spc="-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http://rs.internic.net/cgi-bin/whois</a:t>
            </a:r>
            <a:endParaRPr sz="2400">
              <a:latin typeface="Arial"/>
              <a:cs typeface="Arial"/>
            </a:endParaRPr>
          </a:p>
          <a:p>
            <a:pPr marL="355600" marR="10160" indent="-297815" algn="just">
              <a:lnSpc>
                <a:spcPct val="90600"/>
              </a:lnSpc>
              <a:spcBef>
                <a:spcPts val="465"/>
              </a:spcBef>
              <a:buChar char="•"/>
              <a:tabLst>
                <a:tab pos="355600" algn="l"/>
              </a:tabLst>
            </a:pPr>
            <a:r>
              <a:rPr sz="2400" spc="-95" dirty="0">
                <a:latin typeface="Arial"/>
                <a:cs typeface="Arial"/>
              </a:rPr>
              <a:t>Before </a:t>
            </a:r>
            <a:r>
              <a:rPr sz="2400" spc="-80" dirty="0">
                <a:latin typeface="Arial"/>
                <a:cs typeface="Arial"/>
              </a:rPr>
              <a:t>registering </a:t>
            </a:r>
            <a:r>
              <a:rPr sz="2400" spc="-60" dirty="0">
                <a:latin typeface="Arial"/>
                <a:cs typeface="Arial"/>
              </a:rPr>
              <a:t>your </a:t>
            </a:r>
            <a:r>
              <a:rPr sz="2400" spc="-125" dirty="0">
                <a:latin typeface="Arial"/>
                <a:cs typeface="Arial"/>
              </a:rPr>
              <a:t>name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65" dirty="0">
                <a:latin typeface="Arial"/>
                <a:cs typeface="Arial"/>
              </a:rPr>
              <a:t>InterNic </a:t>
            </a:r>
            <a:r>
              <a:rPr sz="2400" spc="-70" dirty="0">
                <a:latin typeface="Arial"/>
                <a:cs typeface="Arial"/>
              </a:rPr>
              <a:t>, </a:t>
            </a:r>
            <a:r>
              <a:rPr sz="2400" spc="-90" dirty="0">
                <a:latin typeface="Arial"/>
                <a:cs typeface="Arial"/>
              </a:rPr>
              <a:t>you </a:t>
            </a:r>
            <a:r>
              <a:rPr sz="2400" spc="-114" dirty="0">
                <a:latin typeface="Arial"/>
                <a:cs typeface="Arial"/>
              </a:rPr>
              <a:t>need </a:t>
            </a:r>
            <a:r>
              <a:rPr sz="2400" spc="10" dirty="0">
                <a:latin typeface="Arial"/>
                <a:cs typeface="Arial"/>
              </a:rPr>
              <a:t>two  </a:t>
            </a:r>
            <a:r>
              <a:rPr sz="2400" spc="-20" dirty="0">
                <a:latin typeface="Arial"/>
                <a:cs typeface="Arial"/>
              </a:rPr>
              <a:t>different </a:t>
            </a:r>
            <a:r>
              <a:rPr sz="2400" spc="-320" dirty="0">
                <a:latin typeface="Arial"/>
                <a:cs typeface="Arial"/>
              </a:rPr>
              <a:t>DNS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servers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85" dirty="0">
                <a:latin typeface="Arial"/>
                <a:cs typeface="Arial"/>
              </a:rPr>
              <a:t>reference </a:t>
            </a:r>
            <a:r>
              <a:rPr sz="2400" spc="-60" dirty="0">
                <a:latin typeface="Arial"/>
                <a:cs typeface="Arial"/>
              </a:rPr>
              <a:t>your  </a:t>
            </a:r>
            <a:r>
              <a:rPr sz="2400" spc="-125" dirty="0">
                <a:latin typeface="Arial"/>
                <a:cs typeface="Arial"/>
              </a:rPr>
              <a:t>system </a:t>
            </a:r>
            <a:r>
              <a:rPr sz="2400" spc="-75" dirty="0">
                <a:latin typeface="Arial"/>
                <a:cs typeface="Arial"/>
              </a:rPr>
              <a:t>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internet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125" dirty="0">
                <a:latin typeface="Arial"/>
                <a:cs typeface="Arial"/>
              </a:rPr>
              <a:t> name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yet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registered.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5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711" y="574292"/>
            <a:ext cx="8065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340" dirty="0">
                <a:latin typeface="Arial"/>
                <a:cs typeface="Arial"/>
              </a:rPr>
              <a:t>2.UNDERSTANDING </a:t>
            </a:r>
            <a:r>
              <a:rPr b="0" spc="-445" dirty="0">
                <a:latin typeface="Arial"/>
                <a:cs typeface="Arial"/>
              </a:rPr>
              <a:t>WEBSITES </a:t>
            </a:r>
            <a:r>
              <a:rPr b="0" spc="-295" dirty="0">
                <a:latin typeface="Arial"/>
                <a:cs typeface="Arial"/>
              </a:rPr>
              <a:t>AND </a:t>
            </a:r>
            <a:r>
              <a:rPr b="0" spc="-385" dirty="0">
                <a:latin typeface="Arial"/>
                <a:cs typeface="Arial"/>
              </a:rPr>
              <a:t>WEB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spc="-555" dirty="0">
                <a:latin typeface="Arial"/>
                <a:cs typeface="Arial"/>
              </a:rPr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739164"/>
            <a:ext cx="8078470" cy="31718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3000" b="1" u="heavy" spc="-3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WEBSITE</a:t>
            </a:r>
            <a:endParaRPr sz="3000">
              <a:latin typeface="Arial"/>
              <a:cs typeface="Arial"/>
            </a:endParaRPr>
          </a:p>
          <a:p>
            <a:pPr marL="1155700" marR="5080" indent="-179070" algn="just">
              <a:lnSpc>
                <a:spcPct val="89000"/>
              </a:lnSpc>
              <a:spcBef>
                <a:spcPts val="505"/>
              </a:spcBef>
              <a:buChar char="•"/>
              <a:tabLst>
                <a:tab pos="1155700" algn="l"/>
              </a:tabLst>
            </a:pPr>
            <a:r>
              <a:rPr sz="2600" spc="35" dirty="0">
                <a:solidFill>
                  <a:srgbClr val="1F497C"/>
                </a:solidFill>
                <a:latin typeface="Arial"/>
                <a:cs typeface="Arial"/>
              </a:rPr>
              <a:t>It </a:t>
            </a:r>
            <a:r>
              <a:rPr sz="2600" spc="-135" dirty="0">
                <a:solidFill>
                  <a:srgbClr val="1F497C"/>
                </a:solidFill>
                <a:latin typeface="Arial"/>
                <a:cs typeface="Arial"/>
              </a:rPr>
              <a:t>is </a:t>
            </a:r>
            <a:r>
              <a:rPr sz="2600" spc="-204" dirty="0">
                <a:solidFill>
                  <a:srgbClr val="1F497C"/>
                </a:solidFill>
                <a:latin typeface="Arial"/>
                <a:cs typeface="Arial"/>
              </a:rPr>
              <a:t>a </a:t>
            </a:r>
            <a:r>
              <a:rPr sz="2600" spc="-65" dirty="0">
                <a:solidFill>
                  <a:srgbClr val="1F497C"/>
                </a:solidFill>
                <a:latin typeface="Arial"/>
                <a:cs typeface="Arial"/>
              </a:rPr>
              <a:t>collection </a:t>
            </a:r>
            <a:r>
              <a:rPr sz="2600" spc="-5" dirty="0">
                <a:solidFill>
                  <a:srgbClr val="1F497C"/>
                </a:solidFill>
                <a:latin typeface="Arial"/>
                <a:cs typeface="Arial"/>
              </a:rPr>
              <a:t>of </a:t>
            </a:r>
            <a:r>
              <a:rPr sz="2600" spc="-110" dirty="0">
                <a:solidFill>
                  <a:srgbClr val="1F497C"/>
                </a:solidFill>
                <a:latin typeface="Arial"/>
                <a:cs typeface="Arial"/>
              </a:rPr>
              <a:t>one </a:t>
            </a:r>
            <a:r>
              <a:rPr sz="2600" spc="-20" dirty="0">
                <a:solidFill>
                  <a:srgbClr val="1F497C"/>
                </a:solidFill>
                <a:latin typeface="Arial"/>
                <a:cs typeface="Arial"/>
              </a:rPr>
              <a:t>or </a:t>
            </a:r>
            <a:r>
              <a:rPr sz="2600" spc="-75" dirty="0">
                <a:solidFill>
                  <a:srgbClr val="1F497C"/>
                </a:solidFill>
                <a:latin typeface="Arial"/>
                <a:cs typeface="Arial"/>
              </a:rPr>
              <a:t>more </a:t>
            </a:r>
            <a:r>
              <a:rPr sz="2600" spc="-90" dirty="0">
                <a:solidFill>
                  <a:srgbClr val="1F497C"/>
                </a:solidFill>
                <a:latin typeface="Arial"/>
                <a:cs typeface="Arial"/>
              </a:rPr>
              <a:t>web </a:t>
            </a:r>
            <a:r>
              <a:rPr sz="2600" spc="-195" dirty="0">
                <a:solidFill>
                  <a:srgbClr val="1F497C"/>
                </a:solidFill>
                <a:latin typeface="Arial"/>
                <a:cs typeface="Arial"/>
              </a:rPr>
              <a:t>pages</a:t>
            </a:r>
            <a:r>
              <a:rPr sz="2600" spc="-475" dirty="0">
                <a:solidFill>
                  <a:srgbClr val="1F497C"/>
                </a:solidFill>
                <a:latin typeface="Arial"/>
                <a:cs typeface="Arial"/>
              </a:rPr>
              <a:t> </a:t>
            </a:r>
            <a:r>
              <a:rPr sz="2600" spc="-100" dirty="0">
                <a:solidFill>
                  <a:srgbClr val="1F497C"/>
                </a:solidFill>
                <a:latin typeface="Arial"/>
                <a:cs typeface="Arial"/>
              </a:rPr>
              <a:t>grouped  </a:t>
            </a:r>
            <a:r>
              <a:rPr sz="2600" spc="-75" dirty="0">
                <a:solidFill>
                  <a:srgbClr val="1F497C"/>
                </a:solidFill>
                <a:latin typeface="Arial"/>
                <a:cs typeface="Arial"/>
              </a:rPr>
              <a:t>under </a:t>
            </a:r>
            <a:r>
              <a:rPr sz="2600" spc="-35" dirty="0">
                <a:solidFill>
                  <a:srgbClr val="1F497C"/>
                </a:solidFill>
                <a:latin typeface="Arial"/>
                <a:cs typeface="Arial"/>
              </a:rPr>
              <a:t>the </a:t>
            </a:r>
            <a:r>
              <a:rPr sz="2600" spc="-185" dirty="0">
                <a:solidFill>
                  <a:srgbClr val="1F497C"/>
                </a:solidFill>
                <a:latin typeface="Arial"/>
                <a:cs typeface="Arial"/>
              </a:rPr>
              <a:t>same </a:t>
            </a:r>
            <a:r>
              <a:rPr sz="2600" spc="-90" dirty="0">
                <a:solidFill>
                  <a:srgbClr val="1F497C"/>
                </a:solidFill>
                <a:latin typeface="Arial"/>
                <a:cs typeface="Arial"/>
              </a:rPr>
              <a:t>domain </a:t>
            </a:r>
            <a:r>
              <a:rPr sz="2600" spc="-140" dirty="0">
                <a:solidFill>
                  <a:srgbClr val="1F497C"/>
                </a:solidFill>
                <a:latin typeface="Arial"/>
                <a:cs typeface="Arial"/>
              </a:rPr>
              <a:t>name  </a:t>
            </a:r>
            <a:r>
              <a:rPr sz="2600" spc="-95" dirty="0">
                <a:solidFill>
                  <a:srgbClr val="1F497C"/>
                </a:solidFill>
                <a:latin typeface="Arial"/>
                <a:cs typeface="Arial"/>
              </a:rPr>
              <a:t>(eg:www.srmuniv.ac.in)</a:t>
            </a:r>
            <a:endParaRPr sz="2600">
              <a:latin typeface="Arial"/>
              <a:cs typeface="Arial"/>
            </a:endParaRPr>
          </a:p>
          <a:p>
            <a:pPr marL="1155700" marR="11430" indent="-179070" algn="just">
              <a:lnSpc>
                <a:spcPts val="2780"/>
              </a:lnSpc>
              <a:spcBef>
                <a:spcPts val="550"/>
              </a:spcBef>
              <a:buChar char="•"/>
              <a:tabLst>
                <a:tab pos="1155700" algn="l"/>
              </a:tabLst>
            </a:pPr>
            <a:r>
              <a:rPr sz="2600" spc="-180" dirty="0">
                <a:solidFill>
                  <a:srgbClr val="1F497C"/>
                </a:solidFill>
                <a:latin typeface="Arial"/>
                <a:cs typeface="Arial"/>
              </a:rPr>
              <a:t>Is </a:t>
            </a:r>
            <a:r>
              <a:rPr sz="2600" spc="-204" dirty="0">
                <a:solidFill>
                  <a:srgbClr val="1F497C"/>
                </a:solidFill>
                <a:latin typeface="Arial"/>
                <a:cs typeface="Arial"/>
              </a:rPr>
              <a:t>a </a:t>
            </a:r>
            <a:r>
              <a:rPr sz="2600" spc="-60" dirty="0">
                <a:solidFill>
                  <a:srgbClr val="1F497C"/>
                </a:solidFill>
                <a:latin typeface="Arial"/>
                <a:cs typeface="Arial"/>
              </a:rPr>
              <a:t>location </a:t>
            </a:r>
            <a:r>
              <a:rPr sz="2600" spc="-80" dirty="0">
                <a:solidFill>
                  <a:srgbClr val="1F497C"/>
                </a:solidFill>
                <a:latin typeface="Arial"/>
                <a:cs typeface="Arial"/>
              </a:rPr>
              <a:t>on </a:t>
            </a:r>
            <a:r>
              <a:rPr sz="2600" spc="-35" dirty="0">
                <a:solidFill>
                  <a:srgbClr val="1F497C"/>
                </a:solidFill>
                <a:latin typeface="Arial"/>
                <a:cs typeface="Arial"/>
              </a:rPr>
              <a:t>the </a:t>
            </a:r>
            <a:r>
              <a:rPr sz="2600" spc="-20" dirty="0">
                <a:solidFill>
                  <a:srgbClr val="1F497C"/>
                </a:solidFill>
                <a:latin typeface="Arial"/>
                <a:cs typeface="Arial"/>
              </a:rPr>
              <a:t>internet </a:t>
            </a:r>
            <a:r>
              <a:rPr sz="2600" spc="-90" dirty="0">
                <a:solidFill>
                  <a:srgbClr val="1F497C"/>
                </a:solidFill>
                <a:latin typeface="Arial"/>
                <a:cs typeface="Arial"/>
              </a:rPr>
              <a:t>,represented  </a:t>
            </a:r>
            <a:r>
              <a:rPr sz="2600" spc="-110" dirty="0">
                <a:solidFill>
                  <a:srgbClr val="1F497C"/>
                </a:solidFill>
                <a:latin typeface="Arial"/>
                <a:cs typeface="Arial"/>
              </a:rPr>
              <a:t>by  </a:t>
            </a:r>
            <a:r>
              <a:rPr sz="2600" spc="-80" dirty="0">
                <a:solidFill>
                  <a:srgbClr val="1F497C"/>
                </a:solidFill>
                <a:latin typeface="Arial"/>
                <a:cs typeface="Arial"/>
              </a:rPr>
              <a:t>unique</a:t>
            </a:r>
            <a:r>
              <a:rPr sz="2600" spc="-145" dirty="0">
                <a:solidFill>
                  <a:srgbClr val="1F497C"/>
                </a:solidFill>
                <a:latin typeface="Arial"/>
                <a:cs typeface="Arial"/>
              </a:rPr>
              <a:t> </a:t>
            </a:r>
            <a:r>
              <a:rPr sz="2600" spc="-150" dirty="0">
                <a:solidFill>
                  <a:srgbClr val="1F497C"/>
                </a:solidFill>
                <a:latin typeface="Arial"/>
                <a:cs typeface="Arial"/>
              </a:rPr>
              <a:t>address</a:t>
            </a:r>
            <a:endParaRPr sz="2600">
              <a:latin typeface="Arial"/>
              <a:cs typeface="Arial"/>
            </a:endParaRPr>
          </a:p>
          <a:p>
            <a:pPr marL="1155700" marR="12065" indent="-179070" algn="just">
              <a:lnSpc>
                <a:spcPts val="2780"/>
              </a:lnSpc>
              <a:spcBef>
                <a:spcPts val="515"/>
              </a:spcBef>
              <a:buChar char="•"/>
              <a:tabLst>
                <a:tab pos="1155700" algn="l"/>
              </a:tabLst>
            </a:pPr>
            <a:r>
              <a:rPr sz="2600" spc="-140" dirty="0">
                <a:solidFill>
                  <a:srgbClr val="1F497C"/>
                </a:solidFill>
                <a:latin typeface="Arial"/>
                <a:cs typeface="Arial"/>
              </a:rPr>
              <a:t>Provides </a:t>
            </a:r>
            <a:r>
              <a:rPr sz="2600" spc="-90" dirty="0">
                <a:solidFill>
                  <a:srgbClr val="1F497C"/>
                </a:solidFill>
                <a:latin typeface="Arial"/>
                <a:cs typeface="Arial"/>
              </a:rPr>
              <a:t>web </a:t>
            </a:r>
            <a:r>
              <a:rPr sz="2600" spc="-165" dirty="0">
                <a:solidFill>
                  <a:srgbClr val="1F497C"/>
                </a:solidFill>
                <a:latin typeface="Arial"/>
                <a:cs typeface="Arial"/>
              </a:rPr>
              <a:t>based </a:t>
            </a:r>
            <a:r>
              <a:rPr sz="2600" spc="-50" dirty="0">
                <a:solidFill>
                  <a:srgbClr val="1F497C"/>
                </a:solidFill>
                <a:latin typeface="Arial"/>
                <a:cs typeface="Arial"/>
              </a:rPr>
              <a:t>content </a:t>
            </a:r>
            <a:r>
              <a:rPr sz="2600" spc="-135" dirty="0">
                <a:solidFill>
                  <a:srgbClr val="1F497C"/>
                </a:solidFill>
                <a:latin typeface="Arial"/>
                <a:cs typeface="Arial"/>
              </a:rPr>
              <a:t>associated </a:t>
            </a:r>
            <a:r>
              <a:rPr sz="2600" spc="10" dirty="0">
                <a:solidFill>
                  <a:srgbClr val="1F497C"/>
                </a:solidFill>
                <a:latin typeface="Arial"/>
                <a:cs typeface="Arial"/>
              </a:rPr>
              <a:t>with </a:t>
            </a:r>
            <a:r>
              <a:rPr sz="2600" spc="-35" dirty="0">
                <a:solidFill>
                  <a:srgbClr val="1F497C"/>
                </a:solidFill>
                <a:latin typeface="Arial"/>
                <a:cs typeface="Arial"/>
              </a:rPr>
              <a:t>the  </a:t>
            </a:r>
            <a:r>
              <a:rPr sz="2600" spc="-20" dirty="0">
                <a:solidFill>
                  <a:srgbClr val="1F497C"/>
                </a:solidFill>
                <a:latin typeface="Arial"/>
                <a:cs typeface="Arial"/>
              </a:rPr>
              <a:t>internet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3970" y="4915525"/>
            <a:ext cx="1602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8890" algn="l"/>
              </a:tabLst>
            </a:pPr>
            <a:r>
              <a:rPr sz="2600" spc="-80" dirty="0">
                <a:solidFill>
                  <a:srgbClr val="1F497C"/>
                </a:solidFill>
                <a:latin typeface="Arial"/>
                <a:cs typeface="Arial"/>
              </a:rPr>
              <a:t>locate</a:t>
            </a:r>
            <a:r>
              <a:rPr sz="2600" spc="-95" dirty="0">
                <a:solidFill>
                  <a:srgbClr val="1F497C"/>
                </a:solidFill>
                <a:latin typeface="Arial"/>
                <a:cs typeface="Arial"/>
              </a:rPr>
              <a:t>d</a:t>
            </a:r>
            <a:r>
              <a:rPr sz="2600" dirty="0">
                <a:solidFill>
                  <a:srgbClr val="1F497C"/>
                </a:solidFill>
                <a:latin typeface="Arial"/>
                <a:cs typeface="Arial"/>
              </a:rPr>
              <a:t>	</a:t>
            </a:r>
            <a:r>
              <a:rPr sz="3000" spc="-30" dirty="0">
                <a:solidFill>
                  <a:srgbClr val="1F497C"/>
                </a:solidFill>
                <a:latin typeface="Arial"/>
                <a:cs typeface="Arial"/>
              </a:rPr>
              <a:t>at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4152" y="4966324"/>
            <a:ext cx="5229225" cy="7829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1770" marR="5080" indent="-179070">
              <a:lnSpc>
                <a:spcPts val="2840"/>
              </a:lnSpc>
              <a:spcBef>
                <a:spcPts val="425"/>
              </a:spcBef>
              <a:buChar char="•"/>
              <a:tabLst>
                <a:tab pos="191770" algn="l"/>
                <a:tab pos="857885" algn="l"/>
                <a:tab pos="2223770" algn="l"/>
                <a:tab pos="3735704" algn="l"/>
                <a:tab pos="5011420" algn="l"/>
              </a:tabLst>
            </a:pPr>
            <a:r>
              <a:rPr sz="2600" spc="-175" dirty="0">
                <a:solidFill>
                  <a:srgbClr val="1F497C"/>
                </a:solidFill>
                <a:latin typeface="Arial"/>
                <a:cs typeface="Arial"/>
              </a:rPr>
              <a:t>Fo</a:t>
            </a:r>
            <a:r>
              <a:rPr sz="2600" spc="-95" dirty="0">
                <a:solidFill>
                  <a:srgbClr val="1F497C"/>
                </a:solidFill>
                <a:latin typeface="Arial"/>
                <a:cs typeface="Arial"/>
              </a:rPr>
              <a:t>r</a:t>
            </a:r>
            <a:r>
              <a:rPr sz="2600" dirty="0">
                <a:solidFill>
                  <a:srgbClr val="1F497C"/>
                </a:solidFill>
                <a:latin typeface="Arial"/>
                <a:cs typeface="Arial"/>
              </a:rPr>
              <a:t>	</a:t>
            </a:r>
            <a:r>
              <a:rPr sz="2600" spc="-125" dirty="0">
                <a:solidFill>
                  <a:srgbClr val="1F497C"/>
                </a:solidFill>
                <a:latin typeface="Arial"/>
                <a:cs typeface="Arial"/>
              </a:rPr>
              <a:t>example</a:t>
            </a:r>
            <a:r>
              <a:rPr sz="2600" dirty="0">
                <a:solidFill>
                  <a:srgbClr val="1F497C"/>
                </a:solidFill>
                <a:latin typeface="Arial"/>
                <a:cs typeface="Arial"/>
              </a:rPr>
              <a:t>	</a:t>
            </a:r>
            <a:r>
              <a:rPr sz="2600" spc="-105" dirty="0">
                <a:solidFill>
                  <a:srgbClr val="1F497C"/>
                </a:solidFill>
                <a:latin typeface="Arial"/>
                <a:cs typeface="Arial"/>
              </a:rPr>
              <a:t>Wynkoo</a:t>
            </a:r>
            <a:r>
              <a:rPr sz="2600" spc="-95" dirty="0">
                <a:solidFill>
                  <a:srgbClr val="1F497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1F497C"/>
                </a:solidFill>
                <a:latin typeface="Arial"/>
                <a:cs typeface="Arial"/>
              </a:rPr>
              <a:t>	</a:t>
            </a:r>
            <a:r>
              <a:rPr sz="2600" spc="-80" dirty="0">
                <a:solidFill>
                  <a:srgbClr val="1F497C"/>
                </a:solidFill>
                <a:latin typeface="Arial"/>
                <a:cs typeface="Arial"/>
              </a:rPr>
              <a:t>websit</a:t>
            </a:r>
            <a:r>
              <a:rPr sz="2600" spc="-90" dirty="0">
                <a:solidFill>
                  <a:srgbClr val="1F497C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1F497C"/>
                </a:solidFill>
                <a:latin typeface="Arial"/>
                <a:cs typeface="Arial"/>
              </a:rPr>
              <a:t>	</a:t>
            </a:r>
            <a:r>
              <a:rPr sz="2600" spc="-125" dirty="0">
                <a:solidFill>
                  <a:srgbClr val="1F497C"/>
                </a:solidFill>
                <a:latin typeface="Arial"/>
                <a:cs typeface="Arial"/>
              </a:rPr>
              <a:t>is  </a:t>
            </a:r>
            <a:r>
              <a:rPr sz="2600" spc="-45" dirty="0">
                <a:solidFill>
                  <a:srgbClr val="1F497C"/>
                </a:solidFill>
                <a:latin typeface="Arial"/>
                <a:cs typeface="Arial"/>
                <a:hlinkClick r:id="rId2"/>
              </a:rPr>
              <a:t>http/www.pobox.com/swynk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791" y="399667"/>
            <a:ext cx="720407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731770" marR="5080" indent="-2719705">
              <a:lnSpc>
                <a:spcPts val="3820"/>
              </a:lnSpc>
              <a:spcBef>
                <a:spcPts val="240"/>
              </a:spcBef>
            </a:pPr>
            <a:r>
              <a:rPr spc="-105" dirty="0"/>
              <a:t>4. </a:t>
            </a:r>
            <a:r>
              <a:rPr spc="-365" dirty="0"/>
              <a:t>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4" y="1689604"/>
            <a:ext cx="2205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0"/>
              </a:spcBef>
              <a:buChar char="•"/>
              <a:tabLst>
                <a:tab pos="309245" algn="l"/>
                <a:tab pos="310515" algn="l"/>
                <a:tab pos="1628775" algn="l"/>
              </a:tabLst>
            </a:pPr>
            <a:r>
              <a:rPr sz="2400" spc="-135" dirty="0">
                <a:latin typeface="Arial"/>
                <a:cs typeface="Arial"/>
              </a:rPr>
              <a:t>Registe</a:t>
            </a:r>
            <a:r>
              <a:rPr sz="2400" spc="-9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60" dirty="0">
                <a:latin typeface="Arial"/>
                <a:cs typeface="Arial"/>
              </a:rPr>
              <a:t>your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9629" y="1689604"/>
            <a:ext cx="5530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5555" algn="l"/>
                <a:tab pos="2593340" algn="l"/>
                <a:tab pos="3227705" algn="l"/>
                <a:tab pos="3954145" algn="l"/>
                <a:tab pos="5269230" algn="l"/>
              </a:tabLst>
            </a:pPr>
            <a:r>
              <a:rPr sz="2400" spc="-85" dirty="0">
                <a:latin typeface="Arial"/>
                <a:cs typeface="Arial"/>
              </a:rPr>
              <a:t>domai</a:t>
            </a:r>
            <a:r>
              <a:rPr sz="2400" spc="-8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30" dirty="0">
                <a:latin typeface="Arial"/>
                <a:cs typeface="Arial"/>
              </a:rPr>
              <a:t>nam</a:t>
            </a:r>
            <a:r>
              <a:rPr sz="2400" spc="-1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80" dirty="0">
                <a:latin typeface="Arial"/>
                <a:cs typeface="Arial"/>
              </a:rPr>
              <a:t>o</a:t>
            </a:r>
            <a:r>
              <a:rPr sz="2400" spc="-7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0" dirty="0">
                <a:latin typeface="Arial"/>
                <a:cs typeface="Arial"/>
              </a:rPr>
              <a:t>th</a:t>
            </a:r>
            <a:r>
              <a:rPr sz="2400" spc="-3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interne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914" y="1994403"/>
            <a:ext cx="8025765" cy="354393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550"/>
              </a:spcBef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http://www.internic.net</a:t>
            </a:r>
            <a:endParaRPr sz="2400">
              <a:latin typeface="Arial"/>
              <a:cs typeface="Arial"/>
            </a:endParaRPr>
          </a:p>
          <a:p>
            <a:pPr marL="309880" marR="12065" indent="-297180" algn="just">
              <a:lnSpc>
                <a:spcPct val="100499"/>
              </a:lnSpc>
              <a:spcBef>
                <a:spcPts val="434"/>
              </a:spcBef>
              <a:buChar char="•"/>
              <a:tabLst>
                <a:tab pos="310515" algn="l"/>
              </a:tabLst>
            </a:pPr>
            <a:r>
              <a:rPr sz="2400" spc="-125" dirty="0">
                <a:latin typeface="Arial"/>
                <a:cs typeface="Arial"/>
              </a:rPr>
              <a:t>InteNIC </a:t>
            </a:r>
            <a:r>
              <a:rPr sz="2400" spc="-100" dirty="0">
                <a:latin typeface="Arial"/>
                <a:cs typeface="Arial"/>
              </a:rPr>
              <a:t>are responsible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30" dirty="0">
                <a:latin typeface="Arial"/>
                <a:cs typeface="Arial"/>
              </a:rPr>
              <a:t>managing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domain </a:t>
            </a:r>
            <a:r>
              <a:rPr sz="2400" spc="-155" dirty="0">
                <a:latin typeface="Arial"/>
                <a:cs typeface="Arial"/>
              </a:rPr>
              <a:t>names </a:t>
            </a:r>
            <a:r>
              <a:rPr sz="2400" spc="-80" dirty="0">
                <a:latin typeface="Arial"/>
                <a:cs typeface="Arial"/>
              </a:rPr>
              <a:t>on 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  <a:p>
            <a:pPr marL="309880" marR="5080" indent="-297180" algn="just">
              <a:lnSpc>
                <a:spcPct val="99700"/>
              </a:lnSpc>
              <a:spcBef>
                <a:spcPts val="459"/>
              </a:spcBef>
              <a:buChar char="•"/>
              <a:tabLst>
                <a:tab pos="310515" algn="l"/>
              </a:tabLst>
            </a:pPr>
            <a:r>
              <a:rPr sz="2400" spc="-140" dirty="0">
                <a:latin typeface="Arial"/>
                <a:cs typeface="Arial"/>
              </a:rPr>
              <a:t>Your </a:t>
            </a:r>
            <a:r>
              <a:rPr sz="2400" spc="-85" dirty="0">
                <a:latin typeface="Arial"/>
                <a:cs typeface="Arial"/>
              </a:rPr>
              <a:t>domain </a:t>
            </a:r>
            <a:r>
              <a:rPr sz="2400" spc="-125" dirty="0">
                <a:latin typeface="Arial"/>
                <a:cs typeface="Arial"/>
              </a:rPr>
              <a:t>name is </a:t>
            </a:r>
            <a:r>
              <a:rPr sz="2400" spc="-60" dirty="0">
                <a:latin typeface="Arial"/>
                <a:cs typeface="Arial"/>
              </a:rPr>
              <a:t>your </a:t>
            </a:r>
            <a:r>
              <a:rPr sz="2400" spc="-75" dirty="0">
                <a:latin typeface="Arial"/>
                <a:cs typeface="Arial"/>
              </a:rPr>
              <a:t>unique </a:t>
            </a:r>
            <a:r>
              <a:rPr sz="2400" spc="10" dirty="0">
                <a:latin typeface="Arial"/>
                <a:cs typeface="Arial"/>
              </a:rPr>
              <a:t>“friendly” </a:t>
            </a:r>
            <a:r>
              <a:rPr sz="2400" spc="-125" dirty="0">
                <a:latin typeface="Arial"/>
                <a:cs typeface="Arial"/>
              </a:rPr>
              <a:t>name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5" dirty="0">
                <a:latin typeface="Arial"/>
                <a:cs typeface="Arial"/>
              </a:rPr>
              <a:t>the  </a:t>
            </a:r>
            <a:r>
              <a:rPr sz="2400" spc="-20" dirty="0">
                <a:latin typeface="Arial"/>
                <a:cs typeface="Arial"/>
              </a:rPr>
              <a:t>internet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20" dirty="0">
                <a:latin typeface="Arial"/>
                <a:cs typeface="Arial"/>
              </a:rPr>
              <a:t>tied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60" dirty="0">
                <a:latin typeface="Arial"/>
                <a:cs typeface="Arial"/>
              </a:rPr>
              <a:t>your </a:t>
            </a:r>
            <a:r>
              <a:rPr sz="2400" spc="-110" dirty="0">
                <a:latin typeface="Arial"/>
                <a:cs typeface="Arial"/>
              </a:rPr>
              <a:t>fixedIP </a:t>
            </a:r>
            <a:r>
              <a:rPr sz="2400" spc="-140" dirty="0">
                <a:latin typeface="Arial"/>
                <a:cs typeface="Arial"/>
              </a:rPr>
              <a:t>address </a:t>
            </a:r>
            <a:r>
              <a:rPr sz="2400" spc="-150" dirty="0">
                <a:latin typeface="Arial"/>
                <a:cs typeface="Arial"/>
              </a:rPr>
              <a:t>assigned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60" dirty="0">
                <a:latin typeface="Arial"/>
                <a:cs typeface="Arial"/>
              </a:rPr>
              <a:t>your  </a:t>
            </a:r>
            <a:r>
              <a:rPr sz="2400" spc="-120" dirty="0">
                <a:latin typeface="Arial"/>
                <a:cs typeface="Arial"/>
              </a:rPr>
              <a:t>service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provider</a:t>
            </a:r>
            <a:endParaRPr sz="2400">
              <a:latin typeface="Arial"/>
              <a:cs typeface="Arial"/>
            </a:endParaRPr>
          </a:p>
          <a:p>
            <a:pPr marL="309880" marR="12065" indent="-297180" algn="just">
              <a:lnSpc>
                <a:spcPct val="99700"/>
              </a:lnSpc>
              <a:spcBef>
                <a:spcPts val="455"/>
              </a:spcBef>
              <a:buChar char="•"/>
              <a:tabLst>
                <a:tab pos="310515" algn="l"/>
              </a:tabLst>
            </a:pPr>
            <a:r>
              <a:rPr sz="2400" spc="-195" dirty="0">
                <a:latin typeface="Arial"/>
                <a:cs typeface="Arial"/>
              </a:rPr>
              <a:t>You </a:t>
            </a:r>
            <a:r>
              <a:rPr sz="2400" spc="-155" dirty="0">
                <a:latin typeface="Arial"/>
                <a:cs typeface="Arial"/>
              </a:rPr>
              <a:t>can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55" dirty="0">
                <a:latin typeface="Arial"/>
                <a:cs typeface="Arial"/>
              </a:rPr>
              <a:t>registration </a:t>
            </a:r>
            <a:r>
              <a:rPr sz="2400" spc="-140" dirty="0">
                <a:latin typeface="Arial"/>
                <a:cs typeface="Arial"/>
              </a:rPr>
              <a:t>services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70" dirty="0">
                <a:latin typeface="Arial"/>
                <a:cs typeface="Arial"/>
              </a:rPr>
              <a:t>register </a:t>
            </a:r>
            <a:r>
              <a:rPr sz="2400" spc="-55" dirty="0">
                <a:latin typeface="Arial"/>
                <a:cs typeface="Arial"/>
              </a:rPr>
              <a:t>this. </a:t>
            </a:r>
            <a:r>
              <a:rPr sz="2400" spc="-125" dirty="0">
                <a:latin typeface="Arial"/>
                <a:cs typeface="Arial"/>
              </a:rPr>
              <a:t>Or </a:t>
            </a:r>
            <a:r>
              <a:rPr sz="2400" spc="-140" dirty="0">
                <a:latin typeface="Arial"/>
                <a:cs typeface="Arial"/>
              </a:rPr>
              <a:t>go </a:t>
            </a:r>
            <a:r>
              <a:rPr sz="2400" spc="25" dirty="0">
                <a:latin typeface="Arial"/>
                <a:cs typeface="Arial"/>
              </a:rPr>
              <a:t>to  </a:t>
            </a:r>
            <a:r>
              <a:rPr sz="2400" spc="-105" dirty="0">
                <a:latin typeface="Arial"/>
                <a:cs typeface="Arial"/>
              </a:rPr>
              <a:t>InterNIC </a:t>
            </a:r>
            <a:r>
              <a:rPr sz="2400" spc="-70" dirty="0">
                <a:latin typeface="Arial"/>
                <a:cs typeface="Arial"/>
              </a:rPr>
              <a:t>site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70" dirty="0">
                <a:latin typeface="Arial"/>
                <a:cs typeface="Arial"/>
              </a:rPr>
              <a:t>register </a:t>
            </a:r>
            <a:r>
              <a:rPr sz="2400" spc="-60" dirty="0">
                <a:latin typeface="Arial"/>
                <a:cs typeface="Arial"/>
              </a:rPr>
              <a:t>your </a:t>
            </a:r>
            <a:r>
              <a:rPr sz="2400" spc="-114" dirty="0">
                <a:latin typeface="Arial"/>
                <a:cs typeface="Arial"/>
              </a:rPr>
              <a:t>name. </a:t>
            </a:r>
            <a:r>
              <a:rPr sz="2400" spc="35" dirty="0">
                <a:latin typeface="Arial"/>
                <a:cs typeface="Arial"/>
              </a:rPr>
              <a:t>It </a:t>
            </a:r>
            <a:r>
              <a:rPr sz="2400" spc="-120" dirty="0">
                <a:latin typeface="Arial"/>
                <a:cs typeface="Arial"/>
              </a:rPr>
              <a:t>takes </a:t>
            </a:r>
            <a:r>
              <a:rPr sz="2400" spc="-125" dirty="0">
                <a:latin typeface="Arial"/>
                <a:cs typeface="Arial"/>
              </a:rPr>
              <a:t>20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25" dirty="0">
                <a:latin typeface="Arial"/>
                <a:cs typeface="Arial"/>
              </a:rPr>
              <a:t>30 </a:t>
            </a:r>
            <a:r>
              <a:rPr sz="2400" spc="-165" dirty="0">
                <a:latin typeface="Arial"/>
                <a:cs typeface="Arial"/>
              </a:rPr>
              <a:t>days 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65" dirty="0">
                <a:latin typeface="Arial"/>
                <a:cs typeface="Arial"/>
              </a:rPr>
              <a:t>activate </a:t>
            </a:r>
            <a:r>
              <a:rPr sz="2400" spc="-85" dirty="0">
                <a:latin typeface="Arial"/>
                <a:cs typeface="Arial"/>
              </a:rPr>
              <a:t>domain </a:t>
            </a:r>
            <a:r>
              <a:rPr sz="2400" spc="-125" dirty="0">
                <a:latin typeface="Arial"/>
                <a:cs typeface="Arial"/>
              </a:rPr>
              <a:t>name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2935" marR="5080" indent="-2719705">
              <a:lnSpc>
                <a:spcPts val="3820"/>
              </a:lnSpc>
              <a:spcBef>
                <a:spcPts val="240"/>
              </a:spcBef>
            </a:pPr>
            <a:r>
              <a:rPr spc="-105" dirty="0"/>
              <a:t>4. </a:t>
            </a:r>
            <a:r>
              <a:rPr spc="-365" dirty="0"/>
              <a:t>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346" y="1687572"/>
            <a:ext cx="7772400" cy="38049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02260" marR="1006475" indent="-289560">
              <a:lnSpc>
                <a:spcPts val="3000"/>
              </a:lnSpc>
              <a:spcBef>
                <a:spcPts val="500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130" dirty="0">
                <a:latin typeface="Arial"/>
                <a:cs typeface="Arial"/>
              </a:rPr>
              <a:t>InterNIC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55" dirty="0">
                <a:latin typeface="Arial"/>
                <a:cs typeface="Arial"/>
              </a:rPr>
              <a:t>currently </a:t>
            </a:r>
            <a:r>
              <a:rPr sz="2800" spc="-150" dirty="0">
                <a:latin typeface="Arial"/>
                <a:cs typeface="Arial"/>
              </a:rPr>
              <a:t>processing </a:t>
            </a:r>
            <a:r>
              <a:rPr sz="2800" spc="-135" dirty="0">
                <a:latin typeface="Arial"/>
                <a:cs typeface="Arial"/>
              </a:rPr>
              <a:t>thousands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60" dirty="0">
                <a:latin typeface="Arial"/>
                <a:cs typeface="Arial"/>
              </a:rPr>
              <a:t>registration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everyday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302260" marR="381635" indent="-289560">
              <a:lnSpc>
                <a:spcPct val="89900"/>
              </a:lnSpc>
              <a:buChar char="•"/>
              <a:tabLst>
                <a:tab pos="301625" algn="l"/>
                <a:tab pos="302895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cost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80" dirty="0">
                <a:latin typeface="Arial"/>
                <a:cs typeface="Arial"/>
              </a:rPr>
              <a:t>register </a:t>
            </a:r>
            <a:r>
              <a:rPr sz="2800" spc="-70" dirty="0">
                <a:latin typeface="Arial"/>
                <a:cs typeface="Arial"/>
              </a:rPr>
              <a:t>your </a:t>
            </a:r>
            <a:r>
              <a:rPr sz="2800" spc="-95" dirty="0">
                <a:latin typeface="Arial"/>
                <a:cs typeface="Arial"/>
              </a:rPr>
              <a:t>domain </a:t>
            </a:r>
            <a:r>
              <a:rPr sz="2800" spc="-145" dirty="0">
                <a:latin typeface="Arial"/>
                <a:cs typeface="Arial"/>
              </a:rPr>
              <a:t>name is $50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per  </a:t>
            </a:r>
            <a:r>
              <a:rPr sz="2800" spc="-125" dirty="0">
                <a:latin typeface="Arial"/>
                <a:cs typeface="Arial"/>
              </a:rPr>
              <a:t>year </a:t>
            </a:r>
            <a:r>
              <a:rPr sz="2800" spc="-10" dirty="0">
                <a:latin typeface="Arial"/>
                <a:cs typeface="Arial"/>
              </a:rPr>
              <a:t>,with </a:t>
            </a:r>
            <a:r>
              <a:rPr sz="2800" spc="-5" dirty="0">
                <a:latin typeface="Arial"/>
                <a:cs typeface="Arial"/>
              </a:rPr>
              <a:t>first </a:t>
            </a:r>
            <a:r>
              <a:rPr sz="2800" spc="10" dirty="0">
                <a:latin typeface="Arial"/>
                <a:cs typeface="Arial"/>
              </a:rPr>
              <a:t>two </a:t>
            </a:r>
            <a:r>
              <a:rPr sz="2800" spc="-160" dirty="0">
                <a:latin typeface="Arial"/>
                <a:cs typeface="Arial"/>
              </a:rPr>
              <a:t>years </a:t>
            </a:r>
            <a:r>
              <a:rPr sz="2800" spc="-135" dirty="0">
                <a:latin typeface="Arial"/>
                <a:cs typeface="Arial"/>
              </a:rPr>
              <a:t>payable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5" dirty="0">
                <a:latin typeface="Arial"/>
                <a:cs typeface="Arial"/>
              </a:rPr>
              <a:t>initial  </a:t>
            </a:r>
            <a:r>
              <a:rPr sz="2800" spc="-60" dirty="0">
                <a:latin typeface="Arial"/>
                <a:cs typeface="Arial"/>
              </a:rPr>
              <a:t>registration.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302260" marR="5080" indent="-289560">
              <a:lnSpc>
                <a:spcPts val="3040"/>
              </a:lnSpc>
              <a:buChar char="•"/>
              <a:tabLst>
                <a:tab pos="301625" algn="l"/>
                <a:tab pos="302895" algn="l"/>
              </a:tabLst>
            </a:pPr>
            <a:r>
              <a:rPr sz="2800" spc="-229" dirty="0">
                <a:latin typeface="Arial"/>
                <a:cs typeface="Arial"/>
              </a:rPr>
              <a:t>You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50" dirty="0">
                <a:latin typeface="Arial"/>
                <a:cs typeface="Arial"/>
              </a:rPr>
              <a:t>billed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130" dirty="0">
                <a:latin typeface="Arial"/>
                <a:cs typeface="Arial"/>
              </a:rPr>
              <a:t>single </a:t>
            </a:r>
            <a:r>
              <a:rPr sz="2800" spc="-125" dirty="0">
                <a:latin typeface="Arial"/>
                <a:cs typeface="Arial"/>
              </a:rPr>
              <a:t>year </a:t>
            </a:r>
            <a:r>
              <a:rPr sz="2800" spc="-95" dirty="0">
                <a:latin typeface="Arial"/>
                <a:cs typeface="Arial"/>
              </a:rPr>
              <a:t>increments </a:t>
            </a:r>
            <a:r>
              <a:rPr sz="2800" spc="-20" dirty="0">
                <a:latin typeface="Arial"/>
                <a:cs typeface="Arial"/>
              </a:rPr>
              <a:t>after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5" dirty="0">
                <a:latin typeface="Arial"/>
                <a:cs typeface="Arial"/>
              </a:rPr>
              <a:t>first </a:t>
            </a:r>
            <a:r>
              <a:rPr sz="2800" spc="10" dirty="0">
                <a:latin typeface="Arial"/>
                <a:cs typeface="Arial"/>
              </a:rPr>
              <a:t>two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years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2935" marR="5080" indent="-2719705">
              <a:lnSpc>
                <a:spcPts val="3820"/>
              </a:lnSpc>
              <a:spcBef>
                <a:spcPts val="240"/>
              </a:spcBef>
            </a:pPr>
            <a:r>
              <a:rPr spc="-105" dirty="0"/>
              <a:t>4. </a:t>
            </a:r>
            <a:r>
              <a:rPr spc="-365" dirty="0"/>
              <a:t>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842004"/>
            <a:ext cx="7938770" cy="327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b="1" u="heavy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4.2. </a:t>
            </a:r>
            <a:r>
              <a:rPr sz="2400" b="1" u="heavy" spc="-2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UNDERSTANDING</a:t>
            </a:r>
            <a:r>
              <a:rPr sz="2400" b="1" u="heavy" spc="-1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TCP/IP</a:t>
            </a:r>
            <a:endParaRPr sz="2400">
              <a:latin typeface="Arial"/>
              <a:cs typeface="Arial"/>
            </a:endParaRPr>
          </a:p>
          <a:p>
            <a:pPr marL="355600" indent="-297815">
              <a:lnSpc>
                <a:spcPts val="279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6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communication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355600" indent="-297815">
              <a:lnSpc>
                <a:spcPts val="2775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30" dirty="0">
                <a:latin typeface="Arial"/>
                <a:cs typeface="Arial"/>
              </a:rPr>
              <a:t>Browsers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25" dirty="0">
                <a:latin typeface="Arial"/>
                <a:cs typeface="Arial"/>
              </a:rPr>
              <a:t>servers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220" dirty="0">
                <a:latin typeface="Arial"/>
                <a:cs typeface="Arial"/>
              </a:rPr>
              <a:t>TCP/IP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90" dirty="0">
                <a:latin typeface="Arial"/>
                <a:cs typeface="Arial"/>
              </a:rPr>
              <a:t>connect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Internet.</a:t>
            </a:r>
            <a:endParaRPr sz="2400">
              <a:latin typeface="Arial"/>
              <a:cs typeface="Arial"/>
            </a:endParaRPr>
          </a:p>
          <a:p>
            <a:pPr marL="355600" marR="139065" indent="-297815">
              <a:lnSpc>
                <a:spcPct val="8020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375" dirty="0">
                <a:latin typeface="Arial"/>
                <a:cs typeface="Arial"/>
              </a:rPr>
              <a:t>TCP </a:t>
            </a:r>
            <a:r>
              <a:rPr sz="2400" spc="-125" dirty="0">
                <a:latin typeface="Arial"/>
                <a:cs typeface="Arial"/>
              </a:rPr>
              <a:t>(Transmission </a:t>
            </a:r>
            <a:r>
              <a:rPr sz="2400" spc="-75" dirty="0">
                <a:latin typeface="Arial"/>
                <a:cs typeface="Arial"/>
              </a:rPr>
              <a:t>Control Protocol) </a:t>
            </a:r>
            <a:r>
              <a:rPr sz="2400" spc="-95" dirty="0">
                <a:latin typeface="Arial"/>
                <a:cs typeface="Arial"/>
              </a:rPr>
              <a:t>represents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40" dirty="0">
                <a:latin typeface="Arial"/>
                <a:cs typeface="Arial"/>
              </a:rPr>
              <a:t>protocol 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physical </a:t>
            </a:r>
            <a:r>
              <a:rPr sz="2400" spc="-95" dirty="0">
                <a:latin typeface="Arial"/>
                <a:cs typeface="Arial"/>
              </a:rPr>
              <a:t>transmission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information </a:t>
            </a:r>
            <a:r>
              <a:rPr sz="2400" spc="-80" dirty="0">
                <a:latin typeface="Arial"/>
                <a:cs typeface="Arial"/>
              </a:rPr>
              <a:t>over </a:t>
            </a:r>
            <a:r>
              <a:rPr sz="2400" spc="-35" dirty="0">
                <a:latin typeface="Arial"/>
                <a:cs typeface="Arial"/>
              </a:rPr>
              <a:t>the  </a:t>
            </a:r>
            <a:r>
              <a:rPr sz="2400" spc="-40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 marL="355600" marR="5080" indent="-297815">
              <a:lnSpc>
                <a:spcPct val="80400"/>
              </a:lnSpc>
              <a:spcBef>
                <a:spcPts val="4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15" dirty="0">
                <a:latin typeface="Arial"/>
                <a:cs typeface="Arial"/>
              </a:rPr>
              <a:t>IP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specification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05" dirty="0">
                <a:latin typeface="Arial"/>
                <a:cs typeface="Arial"/>
              </a:rPr>
              <a:t>connectionless </a:t>
            </a:r>
            <a:r>
              <a:rPr sz="2400" spc="-100" dirty="0">
                <a:latin typeface="Arial"/>
                <a:cs typeface="Arial"/>
              </a:rPr>
              <a:t>datagram </a:t>
            </a:r>
            <a:r>
              <a:rPr sz="2400" spc="-130" dirty="0">
                <a:latin typeface="Arial"/>
                <a:cs typeface="Arial"/>
              </a:rPr>
              <a:t>services.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It  </a:t>
            </a:r>
            <a:r>
              <a:rPr sz="2400" spc="-130" dirty="0">
                <a:latin typeface="Arial"/>
                <a:cs typeface="Arial"/>
              </a:rPr>
              <a:t>enables </a:t>
            </a:r>
            <a:r>
              <a:rPr sz="2400" spc="-90" dirty="0">
                <a:latin typeface="Arial"/>
                <a:cs typeface="Arial"/>
              </a:rPr>
              <a:t>you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45" dirty="0">
                <a:latin typeface="Arial"/>
                <a:cs typeface="Arial"/>
              </a:rPr>
              <a:t>send </a:t>
            </a:r>
            <a:r>
              <a:rPr sz="2400" spc="-190" dirty="0">
                <a:latin typeface="Arial"/>
                <a:cs typeface="Arial"/>
              </a:rPr>
              <a:t>a message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50" dirty="0">
                <a:latin typeface="Arial"/>
                <a:cs typeface="Arial"/>
              </a:rPr>
              <a:t>remote </a:t>
            </a:r>
            <a:r>
              <a:rPr sz="2400" spc="-125" dirty="0">
                <a:latin typeface="Arial"/>
                <a:cs typeface="Arial"/>
              </a:rPr>
              <a:t>system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35" dirty="0">
                <a:latin typeface="Arial"/>
                <a:cs typeface="Arial"/>
              </a:rPr>
              <a:t>have 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10" dirty="0">
                <a:latin typeface="Arial"/>
                <a:cs typeface="Arial"/>
              </a:rPr>
              <a:t>way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85" dirty="0">
                <a:latin typeface="Arial"/>
                <a:cs typeface="Arial"/>
              </a:rPr>
              <a:t>knowing </a:t>
            </a:r>
            <a:r>
              <a:rPr sz="2400" spc="-45" dirty="0">
                <a:latin typeface="Arial"/>
                <a:cs typeface="Arial"/>
              </a:rPr>
              <a:t>whether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system </a:t>
            </a:r>
            <a:r>
              <a:rPr sz="2400" spc="-100" dirty="0">
                <a:latin typeface="Arial"/>
                <a:cs typeface="Arial"/>
              </a:rPr>
              <a:t>received </a:t>
            </a:r>
            <a:r>
              <a:rPr sz="2400" spc="-35" dirty="0">
                <a:latin typeface="Arial"/>
                <a:cs typeface="Arial"/>
              </a:rPr>
              <a:t>the  </a:t>
            </a:r>
            <a:r>
              <a:rPr sz="2400" spc="-190" dirty="0">
                <a:latin typeface="Arial"/>
                <a:cs typeface="Arial"/>
              </a:rPr>
              <a:t>message </a:t>
            </a:r>
            <a:r>
              <a:rPr sz="2400" dirty="0">
                <a:latin typeface="Arial"/>
                <a:cs typeface="Arial"/>
              </a:rPr>
              <a:t>without </a:t>
            </a:r>
            <a:r>
              <a:rPr sz="2400" spc="-75" dirty="0">
                <a:latin typeface="Arial"/>
                <a:cs typeface="Arial"/>
              </a:rPr>
              <a:t>actually </a:t>
            </a:r>
            <a:r>
              <a:rPr sz="2400" spc="-90" dirty="0">
                <a:latin typeface="Arial"/>
                <a:cs typeface="Arial"/>
              </a:rPr>
              <a:t>connecting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50" dirty="0">
                <a:latin typeface="Arial"/>
                <a:cs typeface="Arial"/>
              </a:rPr>
              <a:t>remote </a:t>
            </a:r>
            <a:r>
              <a:rPr sz="2400" spc="-13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2935" marR="5080" indent="-2719705">
              <a:lnSpc>
                <a:spcPts val="3820"/>
              </a:lnSpc>
              <a:spcBef>
                <a:spcPts val="240"/>
              </a:spcBef>
            </a:pPr>
            <a:r>
              <a:rPr spc="-105" dirty="0"/>
              <a:t>4. </a:t>
            </a:r>
            <a:r>
              <a:rPr spc="-365" dirty="0"/>
              <a:t>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6" y="2144771"/>
            <a:ext cx="8019415" cy="1309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5080" indent="-289560" algn="just">
              <a:lnSpc>
                <a:spcPct val="100400"/>
              </a:lnSpc>
              <a:spcBef>
                <a:spcPts val="85"/>
              </a:spcBef>
              <a:buChar char="•"/>
              <a:tabLst>
                <a:tab pos="302895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85" dirty="0">
                <a:latin typeface="Arial"/>
                <a:cs typeface="Arial"/>
              </a:rPr>
              <a:t>Ip </a:t>
            </a:r>
            <a:r>
              <a:rPr sz="2800" spc="-20" dirty="0">
                <a:latin typeface="Arial"/>
                <a:cs typeface="Arial"/>
              </a:rPr>
              <a:t>portion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85" dirty="0">
                <a:latin typeface="Arial"/>
                <a:cs typeface="Arial"/>
              </a:rPr>
              <a:t>methodology refers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145" dirty="0">
                <a:latin typeface="Arial"/>
                <a:cs typeface="Arial"/>
              </a:rPr>
              <a:t>addressing </a:t>
            </a:r>
            <a:r>
              <a:rPr sz="2800" spc="-180" dirty="0">
                <a:latin typeface="Arial"/>
                <a:cs typeface="Arial"/>
              </a:rPr>
              <a:t>scheme </a:t>
            </a:r>
            <a:r>
              <a:rPr sz="2800" spc="-165" dirty="0">
                <a:latin typeface="Arial"/>
                <a:cs typeface="Arial"/>
              </a:rPr>
              <a:t>used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75" dirty="0">
                <a:latin typeface="Arial"/>
                <a:cs typeface="Arial"/>
              </a:rPr>
              <a:t>manage </a:t>
            </a:r>
            <a:r>
              <a:rPr sz="2800" spc="-35" dirty="0">
                <a:latin typeface="Arial"/>
                <a:cs typeface="Arial"/>
              </a:rPr>
              <a:t>information  </a:t>
            </a:r>
            <a:r>
              <a:rPr sz="2800" spc="-5" dirty="0">
                <a:latin typeface="Arial"/>
                <a:cs typeface="Arial"/>
              </a:rPr>
              <a:t>flow </a:t>
            </a:r>
            <a:r>
              <a:rPr sz="2800" spc="-90" dirty="0">
                <a:latin typeface="Arial"/>
                <a:cs typeface="Arial"/>
              </a:rPr>
              <a:t>over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3570" marR="5080" indent="-2673985">
              <a:lnSpc>
                <a:spcPts val="3820"/>
              </a:lnSpc>
              <a:spcBef>
                <a:spcPts val="240"/>
              </a:spcBef>
            </a:pPr>
            <a:r>
              <a:rPr spc="-320" dirty="0"/>
              <a:t>4.CHOOSING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587115"/>
            <a:ext cx="7921625" cy="36410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800" spc="-120" dirty="0">
                <a:latin typeface="Arial"/>
                <a:cs typeface="Arial"/>
              </a:rPr>
              <a:t>4.2.1 </a:t>
            </a:r>
            <a:r>
              <a:rPr sz="2400" b="1" spc="-180" dirty="0">
                <a:latin typeface="Arial"/>
                <a:cs typeface="Arial"/>
              </a:rPr>
              <a:t>IP</a:t>
            </a:r>
            <a:r>
              <a:rPr sz="2400" b="1" spc="-155" dirty="0">
                <a:latin typeface="Arial"/>
                <a:cs typeface="Arial"/>
              </a:rPr>
              <a:t> </a:t>
            </a:r>
            <a:r>
              <a:rPr sz="2400" b="1" spc="-360" dirty="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  <a:p>
            <a:pPr marL="355600" marR="1081405" indent="-297815">
              <a:lnSpc>
                <a:spcPct val="99700"/>
              </a:lnSpc>
              <a:spcBef>
                <a:spcPts val="520"/>
              </a:spcBef>
              <a:buFont typeface="Arial"/>
              <a:buChar char="•"/>
              <a:tabLst>
                <a:tab pos="424180" algn="l"/>
                <a:tab pos="424815" algn="l"/>
              </a:tabLst>
            </a:pP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unique number </a:t>
            </a:r>
            <a:r>
              <a:rPr sz="2400" spc="-150" dirty="0">
                <a:latin typeface="Arial"/>
                <a:cs typeface="Arial"/>
              </a:rPr>
              <a:t>assigned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60" dirty="0">
                <a:latin typeface="Arial"/>
                <a:cs typeface="Arial"/>
              </a:rPr>
              <a:t>your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connections(or  </a:t>
            </a:r>
            <a:r>
              <a:rPr sz="2400" spc="-65" dirty="0">
                <a:latin typeface="Arial"/>
                <a:cs typeface="Arial"/>
              </a:rPr>
              <a:t>computer)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network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routing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correct  recipient’s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indent="-297815">
              <a:lnSpc>
                <a:spcPct val="100000"/>
              </a:lnSpc>
              <a:spcBef>
                <a:spcPts val="4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15" dirty="0">
                <a:latin typeface="Arial"/>
                <a:cs typeface="Arial"/>
              </a:rPr>
              <a:t>IP </a:t>
            </a:r>
            <a:r>
              <a:rPr sz="2400" spc="-155" dirty="0">
                <a:latin typeface="Arial"/>
                <a:cs typeface="Arial"/>
              </a:rPr>
              <a:t>addresses </a:t>
            </a:r>
            <a:r>
              <a:rPr sz="2400" spc="-100" dirty="0">
                <a:latin typeface="Arial"/>
                <a:cs typeface="Arial"/>
              </a:rPr>
              <a:t>break </a:t>
            </a:r>
            <a:r>
              <a:rPr sz="2400" spc="-65" dirty="0">
                <a:latin typeface="Arial"/>
                <a:cs typeface="Arial"/>
              </a:rPr>
              <a:t>down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15" dirty="0">
                <a:latin typeface="Arial"/>
                <a:cs typeface="Arial"/>
              </a:rPr>
              <a:t>four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segments(198.89.62.10)</a:t>
            </a:r>
            <a:endParaRPr sz="2400">
              <a:latin typeface="Arial"/>
              <a:cs typeface="Arial"/>
            </a:endParaRPr>
          </a:p>
          <a:p>
            <a:pPr marL="355600" marR="5080" indent="-297815" algn="just">
              <a:lnSpc>
                <a:spcPct val="99700"/>
              </a:lnSpc>
              <a:spcBef>
                <a:spcPts val="505"/>
              </a:spcBef>
              <a:buChar char="•"/>
              <a:tabLst>
                <a:tab pos="355600" algn="l"/>
              </a:tabLst>
            </a:pPr>
            <a:r>
              <a:rPr sz="2400" spc="-165" dirty="0">
                <a:latin typeface="Arial"/>
                <a:cs typeface="Arial"/>
              </a:rPr>
              <a:t>Segments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75" dirty="0">
                <a:latin typeface="Arial"/>
                <a:cs typeface="Arial"/>
              </a:rPr>
              <a:t>most significant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40" dirty="0">
                <a:latin typeface="Arial"/>
                <a:cs typeface="Arial"/>
              </a:rPr>
              <a:t>routing </a:t>
            </a:r>
            <a:r>
              <a:rPr sz="2400" spc="-120" dirty="0">
                <a:latin typeface="Arial"/>
                <a:cs typeface="Arial"/>
              </a:rPr>
              <a:t>purposes </a:t>
            </a:r>
            <a:r>
              <a:rPr sz="2400" spc="-20" dirty="0">
                <a:latin typeface="Arial"/>
                <a:cs typeface="Arial"/>
              </a:rPr>
              <a:t>from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left 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right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.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first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numerical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set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most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important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routing 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message.</a:t>
            </a:r>
            <a:endParaRPr sz="2400">
              <a:latin typeface="Arial"/>
              <a:cs typeface="Arial"/>
            </a:endParaRPr>
          </a:p>
          <a:p>
            <a:pPr marL="355600" indent="-297815">
              <a:lnSpc>
                <a:spcPct val="100000"/>
              </a:lnSpc>
              <a:spcBef>
                <a:spcPts val="45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15" dirty="0">
                <a:latin typeface="Arial"/>
                <a:cs typeface="Arial"/>
              </a:rPr>
              <a:t>IP </a:t>
            </a:r>
            <a:r>
              <a:rPr sz="2400" spc="-155" dirty="0">
                <a:latin typeface="Arial"/>
                <a:cs typeface="Arial"/>
              </a:rPr>
              <a:t>addresses </a:t>
            </a:r>
            <a:r>
              <a:rPr sz="2400" spc="-70" dirty="0">
                <a:latin typeface="Arial"/>
                <a:cs typeface="Arial"/>
              </a:rPr>
              <a:t>divide </a:t>
            </a:r>
            <a:r>
              <a:rPr sz="2400" spc="-5" dirty="0">
                <a:latin typeface="Arial"/>
                <a:cs typeface="Arial"/>
              </a:rPr>
              <a:t>into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381913" y="6283495"/>
            <a:ext cx="120967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IT2104-</a:t>
            </a:r>
            <a:endParaRPr sz="1200">
              <a:latin typeface="Tahoma"/>
              <a:cs typeface="Tahoma"/>
            </a:endParaRPr>
          </a:p>
          <a:p>
            <a:pPr marL="327660">
              <a:lnSpc>
                <a:spcPts val="1430"/>
              </a:lnSpc>
            </a:pP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Prepared</a:t>
            </a:r>
            <a:r>
              <a:rPr sz="1200" spc="-75" dirty="0">
                <a:solidFill>
                  <a:srgbClr val="898989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By: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6241" y="6283495"/>
            <a:ext cx="68897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6675" algn="r">
              <a:lnSpc>
                <a:spcPts val="1430"/>
              </a:lnSpc>
              <a:spcBef>
                <a:spcPts val="100"/>
              </a:spcBef>
            </a:pPr>
            <a:r>
              <a:rPr sz="1200" spc="-10" dirty="0">
                <a:solidFill>
                  <a:srgbClr val="898989"/>
                </a:solidFill>
                <a:latin typeface="Tahoma"/>
                <a:cs typeface="Tahoma"/>
              </a:rPr>
              <a:t>M</a:t>
            </a:r>
            <a:endParaRPr sz="1200">
              <a:latin typeface="Tahoma"/>
              <a:cs typeface="Tahoma"/>
            </a:endParaRPr>
          </a:p>
          <a:p>
            <a:pPr marR="5080" algn="r">
              <a:lnSpc>
                <a:spcPts val="1430"/>
              </a:lnSpc>
            </a:pPr>
            <a:r>
              <a:rPr sz="1200" spc="-5" dirty="0">
                <a:solidFill>
                  <a:srgbClr val="898989"/>
                </a:solidFill>
                <a:latin typeface="Tahoma"/>
                <a:cs typeface="Tahoma"/>
              </a:rPr>
              <a:t>P.Selvaraj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273" y="718754"/>
            <a:ext cx="7200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70" algn="l"/>
              </a:tabLst>
            </a:pPr>
            <a:r>
              <a:rPr spc="-105" dirty="0"/>
              <a:t>4.	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</a:t>
            </a:r>
            <a:r>
              <a:rPr spc="-190" dirty="0"/>
              <a:t>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715" y="2070603"/>
            <a:ext cx="3674110" cy="14770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080" indent="-297180">
              <a:lnSpc>
                <a:spcPts val="2850"/>
              </a:lnSpc>
              <a:spcBef>
                <a:spcPts val="219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spc="-229" dirty="0">
                <a:latin typeface="Arial"/>
                <a:cs typeface="Arial"/>
              </a:rPr>
              <a:t>Classes </a:t>
            </a:r>
            <a:r>
              <a:rPr sz="2400" spc="-35" dirty="0">
                <a:latin typeface="Arial"/>
                <a:cs typeface="Arial"/>
              </a:rPr>
              <a:t>refer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55" dirty="0">
                <a:latin typeface="Arial"/>
                <a:cs typeface="Arial"/>
              </a:rPr>
              <a:t>type </a:t>
            </a:r>
            <a:r>
              <a:rPr sz="2400" spc="-25" dirty="0">
                <a:latin typeface="Arial"/>
                <a:cs typeface="Arial"/>
              </a:rPr>
              <a:t>or  </a:t>
            </a:r>
            <a:r>
              <a:rPr sz="2400" spc="-120" dirty="0">
                <a:latin typeface="Arial"/>
                <a:cs typeface="Arial"/>
              </a:rPr>
              <a:t>uniqueness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40" dirty="0">
                <a:latin typeface="Arial"/>
                <a:cs typeface="Arial"/>
              </a:rPr>
              <a:t>address 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150" dirty="0">
                <a:latin typeface="Arial"/>
                <a:cs typeface="Arial"/>
              </a:rPr>
              <a:t>assigned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according 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35" dirty="0">
                <a:latin typeface="Arial"/>
                <a:cs typeface="Arial"/>
              </a:rPr>
              <a:t>values </a:t>
            </a:r>
            <a:r>
              <a:rPr sz="2400" spc="-35" dirty="0">
                <a:latin typeface="Arial"/>
                <a:cs typeface="Arial"/>
              </a:rPr>
              <a:t>in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48104" y="1966908"/>
          <a:ext cx="5148580" cy="461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685800"/>
                <a:gridCol w="1447800"/>
                <a:gridCol w="1600200"/>
              </a:tblGrid>
              <a:tr h="1028065"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Ip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address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class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subnetmask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Notes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10640">
                <a:tc>
                  <a:txBody>
                    <a:bodyPr/>
                    <a:lstStyle/>
                    <a:p>
                      <a:pPr marL="1397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1.0</a:t>
                      </a:r>
                      <a:r>
                        <a:rPr sz="16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to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127.0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855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A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255.0.0.0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This</a:t>
                      </a:r>
                      <a:r>
                        <a:rPr sz="16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address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13970" marR="48260">
                        <a:lnSpc>
                          <a:spcPct val="10160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range supports  16 million</a:t>
                      </a:r>
                      <a:r>
                        <a:rPr sz="16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unique 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addresses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13970">
                        <a:lnSpc>
                          <a:spcPts val="1775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128.0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775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B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77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255.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255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775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Supports65,536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789940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to191.255.0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.0.0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addresses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13970">
                        <a:lnSpc>
                          <a:spcPts val="177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192.0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775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C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77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255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 marL="1397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Supports</a:t>
                      </a:r>
                      <a:r>
                        <a:rPr sz="16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255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139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addresses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81075">
                        <a:lnSpc>
                          <a:spcPts val="1285"/>
                        </a:lnSpc>
                      </a:pPr>
                      <a:r>
                        <a:rPr sz="1200" spc="-5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55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223.255.255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255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.</a:t>
                      </a:r>
                      <a:r>
                        <a:rPr sz="16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255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200" spc="-5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NTERNET</a:t>
                      </a:r>
                      <a:r>
                        <a:rPr sz="1200" spc="-35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PROGRA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200" spc="-5" dirty="0">
                          <a:solidFill>
                            <a:srgbClr val="898989"/>
                          </a:solidFill>
                          <a:latin typeface="Tahoma"/>
                          <a:cs typeface="Tahoma"/>
                        </a:rPr>
                        <a:t>MING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.0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3570" marR="5080" indent="-2673985">
              <a:lnSpc>
                <a:spcPts val="3820"/>
              </a:lnSpc>
              <a:spcBef>
                <a:spcPts val="240"/>
              </a:spcBef>
            </a:pPr>
            <a:r>
              <a:rPr spc="-320" dirty="0"/>
              <a:t>4.CHOOSING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675"/>
              </a:spcBef>
              <a:buChar char="•"/>
              <a:tabLst>
                <a:tab pos="301625" algn="l"/>
                <a:tab pos="302895" algn="l"/>
              </a:tabLst>
            </a:pPr>
            <a:r>
              <a:rPr spc="-204" dirty="0"/>
              <a:t>The </a:t>
            </a:r>
            <a:r>
              <a:rPr spc="-135" dirty="0"/>
              <a:t>example </a:t>
            </a:r>
            <a:r>
              <a:rPr spc="-5" dirty="0"/>
              <a:t>of </a:t>
            </a:r>
            <a:r>
              <a:rPr spc="-130" dirty="0"/>
              <a:t>199.89.62.10 </a:t>
            </a:r>
            <a:r>
              <a:rPr spc="-145" dirty="0"/>
              <a:t>is </a:t>
            </a:r>
            <a:r>
              <a:rPr spc="-220" dirty="0"/>
              <a:t>a </a:t>
            </a:r>
            <a:r>
              <a:rPr spc="-210" dirty="0"/>
              <a:t>class </a:t>
            </a:r>
            <a:r>
              <a:rPr spc="-530" dirty="0"/>
              <a:t>C</a:t>
            </a:r>
            <a:r>
              <a:rPr spc="-400" dirty="0"/>
              <a:t> </a:t>
            </a:r>
            <a:r>
              <a:rPr spc="-150" dirty="0"/>
              <a:t>address.</a:t>
            </a:r>
          </a:p>
          <a:p>
            <a:pPr marL="302260" marR="8890" indent="-289560" algn="just">
              <a:lnSpc>
                <a:spcPts val="3340"/>
              </a:lnSpc>
              <a:spcBef>
                <a:spcPts val="700"/>
              </a:spcBef>
              <a:buChar char="•"/>
              <a:tabLst>
                <a:tab pos="302895" algn="l"/>
              </a:tabLst>
            </a:pPr>
            <a:r>
              <a:rPr spc="-204" dirty="0"/>
              <a:t>The </a:t>
            </a:r>
            <a:r>
              <a:rPr spc="-100" dirty="0"/>
              <a:t>subnet </a:t>
            </a:r>
            <a:r>
              <a:rPr spc="-190" dirty="0"/>
              <a:t>mask </a:t>
            </a:r>
            <a:r>
              <a:rPr spc="-40" dirty="0"/>
              <a:t>in</a:t>
            </a:r>
            <a:r>
              <a:rPr spc="695" dirty="0"/>
              <a:t> </a:t>
            </a:r>
            <a:r>
              <a:rPr spc="-40" dirty="0"/>
              <a:t>the  </a:t>
            </a:r>
            <a:r>
              <a:rPr spc="-70" dirty="0"/>
              <a:t>table </a:t>
            </a:r>
            <a:r>
              <a:rPr spc="-145" dirty="0"/>
              <a:t>is </a:t>
            </a:r>
            <a:r>
              <a:rPr spc="-40" dirty="0"/>
              <a:t>the  </a:t>
            </a:r>
            <a:r>
              <a:rPr spc="-195" dirty="0"/>
              <a:t>mask  </a:t>
            </a:r>
            <a:r>
              <a:rPr spc="-70" dirty="0"/>
              <a:t>determining</a:t>
            </a:r>
            <a:r>
              <a:rPr spc="-150" dirty="0"/>
              <a:t> </a:t>
            </a:r>
            <a:r>
              <a:rPr spc="-40" dirty="0"/>
              <a:t>the</a:t>
            </a:r>
            <a:r>
              <a:rPr spc="-155" dirty="0"/>
              <a:t> </a:t>
            </a:r>
            <a:r>
              <a:rPr spc="-85" dirty="0"/>
              <a:t>significant</a:t>
            </a:r>
            <a:r>
              <a:rPr spc="-150" dirty="0"/>
              <a:t> </a:t>
            </a:r>
            <a:r>
              <a:rPr spc="-20" dirty="0"/>
              <a:t>portion</a:t>
            </a:r>
            <a:r>
              <a:rPr spc="-150" dirty="0"/>
              <a:t> </a:t>
            </a:r>
            <a:r>
              <a:rPr spc="-5" dirty="0"/>
              <a:t>of</a:t>
            </a:r>
            <a:r>
              <a:rPr spc="-150" dirty="0"/>
              <a:t> </a:t>
            </a:r>
            <a:r>
              <a:rPr spc="-40" dirty="0"/>
              <a:t>the</a:t>
            </a:r>
            <a:r>
              <a:rPr spc="-155" dirty="0"/>
              <a:t> </a:t>
            </a:r>
            <a:r>
              <a:rPr spc="-150" dirty="0"/>
              <a:t>address.</a:t>
            </a:r>
          </a:p>
          <a:p>
            <a:pPr marL="302260" marR="5080" indent="-289560" algn="just">
              <a:lnSpc>
                <a:spcPct val="99900"/>
              </a:lnSpc>
              <a:spcBef>
                <a:spcPts val="470"/>
              </a:spcBef>
              <a:buChar char="•"/>
              <a:tabLst>
                <a:tab pos="302895" algn="l"/>
              </a:tabLst>
            </a:pPr>
            <a:r>
              <a:rPr spc="-229" dirty="0"/>
              <a:t>You </a:t>
            </a:r>
            <a:r>
              <a:rPr spc="-180" dirty="0"/>
              <a:t>can </a:t>
            </a:r>
            <a:r>
              <a:rPr spc="-190" dirty="0"/>
              <a:t>use  </a:t>
            </a:r>
            <a:r>
              <a:rPr spc="-100" dirty="0"/>
              <a:t>subnet </a:t>
            </a:r>
            <a:r>
              <a:rPr spc="-190" dirty="0"/>
              <a:t>mask  </a:t>
            </a:r>
            <a:r>
              <a:rPr spc="-215" dirty="0"/>
              <a:t>masks</a:t>
            </a:r>
            <a:r>
              <a:rPr spc="345" dirty="0"/>
              <a:t> </a:t>
            </a:r>
            <a:r>
              <a:rPr spc="30" dirty="0"/>
              <a:t>to </a:t>
            </a:r>
            <a:r>
              <a:rPr spc="-80" dirty="0"/>
              <a:t>divide </a:t>
            </a:r>
            <a:r>
              <a:rPr spc="-45" dirty="0"/>
              <a:t>the  </a:t>
            </a:r>
            <a:r>
              <a:rPr spc="-180" dirty="0"/>
              <a:t>addresses </a:t>
            </a:r>
            <a:r>
              <a:rPr spc="-40" dirty="0"/>
              <a:t>in </a:t>
            </a:r>
            <a:r>
              <a:rPr spc="-220" dirty="0"/>
              <a:t>a </a:t>
            </a:r>
            <a:r>
              <a:rPr spc="-130" dirty="0"/>
              <a:t>range, </a:t>
            </a:r>
            <a:r>
              <a:rPr spc="-75" dirty="0"/>
              <a:t>providing </a:t>
            </a:r>
            <a:r>
              <a:rPr spc="-105" dirty="0"/>
              <a:t>you </a:t>
            </a:r>
            <a:r>
              <a:rPr spc="10" dirty="0"/>
              <a:t>with </a:t>
            </a:r>
            <a:r>
              <a:rPr spc="-105" dirty="0"/>
              <a:t>logical  </a:t>
            </a:r>
            <a:r>
              <a:rPr spc="-130" dirty="0"/>
              <a:t>subnets </a:t>
            </a:r>
            <a:r>
              <a:rPr spc="-40" dirty="0"/>
              <a:t>in </a:t>
            </a:r>
            <a:r>
              <a:rPr spc="-70" dirty="0"/>
              <a:t>your</a:t>
            </a:r>
            <a:r>
              <a:rPr spc="-285" dirty="0"/>
              <a:t> </a:t>
            </a:r>
            <a:r>
              <a:rPr spc="-45" dirty="0"/>
              <a:t>network</a:t>
            </a:r>
          </a:p>
          <a:p>
            <a:pPr marL="302260" marR="10160" indent="-289560" algn="just">
              <a:lnSpc>
                <a:spcPct val="99900"/>
              </a:lnSpc>
              <a:spcBef>
                <a:spcPts val="580"/>
              </a:spcBef>
              <a:buChar char="•"/>
              <a:tabLst>
                <a:tab pos="302895" algn="l"/>
              </a:tabLst>
            </a:pPr>
            <a:r>
              <a:rPr spc="-5" dirty="0"/>
              <a:t>If </a:t>
            </a:r>
            <a:r>
              <a:rPr spc="-105" dirty="0"/>
              <a:t>you connect </a:t>
            </a:r>
            <a:r>
              <a:rPr spc="30" dirty="0"/>
              <a:t>to </a:t>
            </a:r>
            <a:r>
              <a:rPr spc="-40" dirty="0"/>
              <a:t>the </a:t>
            </a:r>
            <a:r>
              <a:rPr spc="-95" dirty="0"/>
              <a:t>web </a:t>
            </a:r>
            <a:r>
              <a:rPr spc="-40" dirty="0"/>
              <a:t>in the </a:t>
            </a:r>
            <a:r>
              <a:rPr spc="-25" dirty="0"/>
              <a:t>future, </a:t>
            </a:r>
            <a:r>
              <a:rPr spc="-105" dirty="0"/>
              <a:t>you </a:t>
            </a:r>
            <a:r>
              <a:rPr spc="-130" dirty="0"/>
              <a:t>need </a:t>
            </a:r>
            <a:r>
              <a:rPr spc="25" dirty="0"/>
              <a:t>to  </a:t>
            </a:r>
            <a:r>
              <a:rPr spc="-105" dirty="0"/>
              <a:t>reestablish </a:t>
            </a:r>
            <a:r>
              <a:rPr spc="-70" dirty="0"/>
              <a:t>your </a:t>
            </a:r>
            <a:r>
              <a:rPr spc="-254" dirty="0"/>
              <a:t>IP </a:t>
            </a:r>
            <a:r>
              <a:rPr spc="-180" dirty="0"/>
              <a:t>addresses </a:t>
            </a:r>
            <a:r>
              <a:rPr spc="-40" dirty="0"/>
              <a:t>in </a:t>
            </a:r>
            <a:r>
              <a:rPr spc="-60" dirty="0"/>
              <a:t>line </a:t>
            </a:r>
            <a:r>
              <a:rPr spc="10" dirty="0"/>
              <a:t>with </a:t>
            </a:r>
            <a:r>
              <a:rPr spc="-40" dirty="0"/>
              <a:t>Internet  </a:t>
            </a:r>
            <a:r>
              <a:rPr spc="-130" dirty="0"/>
              <a:t>standards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3570" marR="5080" indent="-2673985">
              <a:lnSpc>
                <a:spcPts val="3820"/>
              </a:lnSpc>
              <a:spcBef>
                <a:spcPts val="240"/>
              </a:spcBef>
            </a:pPr>
            <a:r>
              <a:rPr spc="-320" dirty="0"/>
              <a:t>4.CHOOSING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2071746"/>
            <a:ext cx="8074025" cy="28016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40715" lvl="1" indent="-628015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AutoNum type="arabicPeriod" startAt="3"/>
              <a:tabLst>
                <a:tab pos="641350" algn="l"/>
              </a:tabLst>
            </a:pPr>
            <a:r>
              <a:rPr sz="2800" b="1" u="heavy" spc="-4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SELECTING </a:t>
            </a:r>
            <a:r>
              <a:rPr sz="2800" b="1" u="heavy" spc="-3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THE </a:t>
            </a:r>
            <a:r>
              <a:rPr sz="2800" b="1" u="heavy" spc="-3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RIGHT </a:t>
            </a:r>
            <a:r>
              <a:rPr sz="2800" b="1" u="heavy" spc="-3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OPERATING</a:t>
            </a:r>
            <a:r>
              <a:rPr sz="2800" b="1" u="heavy" spc="-3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3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355600" marR="5080" lvl="2" indent="-290195" algn="just">
              <a:lnSpc>
                <a:spcPct val="9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800" spc="-50" dirty="0">
                <a:latin typeface="Arial"/>
                <a:cs typeface="Arial"/>
              </a:rPr>
              <a:t>Most </a:t>
            </a:r>
            <a:r>
              <a:rPr sz="2800" spc="-25" dirty="0">
                <a:latin typeface="Arial"/>
                <a:cs typeface="Arial"/>
              </a:rPr>
              <a:t>important </a:t>
            </a:r>
            <a:r>
              <a:rPr sz="2800" spc="-45" dirty="0">
                <a:latin typeface="Arial"/>
                <a:cs typeface="Arial"/>
              </a:rPr>
              <a:t>factor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70" dirty="0">
                <a:latin typeface="Arial"/>
                <a:cs typeface="Arial"/>
              </a:rPr>
              <a:t>your </a:t>
            </a:r>
            <a:r>
              <a:rPr sz="2800" spc="-120" dirty="0">
                <a:latin typeface="Arial"/>
                <a:cs typeface="Arial"/>
              </a:rPr>
              <a:t>decision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80" dirty="0">
                <a:latin typeface="Arial"/>
                <a:cs typeface="Arial"/>
              </a:rPr>
              <a:t>operating </a:t>
            </a:r>
            <a:r>
              <a:rPr sz="2800" spc="-135" dirty="0">
                <a:latin typeface="Arial"/>
                <a:cs typeface="Arial"/>
              </a:rPr>
              <a:t>system. </a:t>
            </a:r>
            <a:r>
              <a:rPr sz="2800" spc="-100" dirty="0">
                <a:latin typeface="Arial"/>
                <a:cs typeface="Arial"/>
              </a:rPr>
              <a:t>But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server </a:t>
            </a:r>
            <a:r>
              <a:rPr sz="2800" spc="-70" dirty="0">
                <a:latin typeface="Arial"/>
                <a:cs typeface="Arial"/>
              </a:rPr>
              <a:t>software </a:t>
            </a:r>
            <a:r>
              <a:rPr sz="2800" spc="-105" dirty="0">
                <a:latin typeface="Arial"/>
                <a:cs typeface="Arial"/>
              </a:rPr>
              <a:t>you  </a:t>
            </a:r>
            <a:r>
              <a:rPr sz="2800" spc="-165" dirty="0">
                <a:latin typeface="Arial"/>
                <a:cs typeface="Arial"/>
              </a:rPr>
              <a:t>choose</a:t>
            </a:r>
            <a:endParaRPr sz="2800">
              <a:latin typeface="Arial"/>
              <a:cs typeface="Arial"/>
            </a:endParaRPr>
          </a:p>
          <a:p>
            <a:pPr marL="355600" marR="5080" lvl="2" indent="-290195" algn="just">
              <a:lnSpc>
                <a:spcPts val="3340"/>
              </a:lnSpc>
              <a:spcBef>
                <a:spcPts val="705"/>
              </a:spcBef>
              <a:buChar char="•"/>
              <a:tabLst>
                <a:tab pos="355600" algn="l"/>
              </a:tabLst>
            </a:pPr>
            <a:r>
              <a:rPr sz="2800" spc="-204" dirty="0">
                <a:latin typeface="Arial"/>
                <a:cs typeface="Arial"/>
              </a:rPr>
              <a:t>Once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120" dirty="0">
                <a:latin typeface="Arial"/>
                <a:cs typeface="Arial"/>
              </a:rPr>
              <a:t>select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server </a:t>
            </a:r>
            <a:r>
              <a:rPr sz="2800" spc="-70" dirty="0">
                <a:latin typeface="Arial"/>
                <a:cs typeface="Arial"/>
              </a:rPr>
              <a:t>software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25" dirty="0">
                <a:latin typeface="Arial"/>
                <a:cs typeface="Arial"/>
              </a:rPr>
              <a:t>find 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70" dirty="0">
                <a:latin typeface="Arial"/>
                <a:cs typeface="Arial"/>
              </a:rPr>
              <a:t>your </a:t>
            </a:r>
            <a:r>
              <a:rPr sz="2800" spc="-80" dirty="0">
                <a:latin typeface="Arial"/>
                <a:cs typeface="Arial"/>
              </a:rPr>
              <a:t>operating </a:t>
            </a:r>
            <a:r>
              <a:rPr sz="2800" spc="-145" dirty="0">
                <a:latin typeface="Arial"/>
                <a:cs typeface="Arial"/>
              </a:rPr>
              <a:t>system </a:t>
            </a:r>
            <a:r>
              <a:rPr sz="2800" spc="-210" dirty="0">
                <a:latin typeface="Arial"/>
                <a:cs typeface="Arial"/>
              </a:rPr>
              <a:t>has </a:t>
            </a:r>
            <a:r>
              <a:rPr sz="2800" spc="-130" dirty="0">
                <a:latin typeface="Arial"/>
                <a:cs typeface="Arial"/>
              </a:rPr>
              <a:t>been </a:t>
            </a:r>
            <a:r>
              <a:rPr sz="2800" spc="-120" dirty="0">
                <a:latin typeface="Arial"/>
                <a:cs typeface="Arial"/>
              </a:rPr>
              <a:t>selected </a:t>
            </a:r>
            <a:r>
              <a:rPr sz="2800" spc="5" dirty="0">
                <a:latin typeface="Arial"/>
                <a:cs typeface="Arial"/>
              </a:rPr>
              <a:t>for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you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991" y="399667"/>
            <a:ext cx="720407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731770" marR="5080" indent="-2719705">
              <a:lnSpc>
                <a:spcPts val="3820"/>
              </a:lnSpc>
              <a:spcBef>
                <a:spcPts val="240"/>
              </a:spcBef>
            </a:pPr>
            <a:r>
              <a:rPr spc="-105" dirty="0"/>
              <a:t>4. </a:t>
            </a:r>
            <a:r>
              <a:rPr spc="-365" dirty="0"/>
              <a:t>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535173"/>
            <a:ext cx="8073390" cy="410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1045" lvl="2" indent="-7283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96428"/>
              <a:buAutoNum type="arabicPeriod"/>
              <a:tabLst>
                <a:tab pos="741680" algn="l"/>
              </a:tabLst>
            </a:pPr>
            <a:r>
              <a:rPr sz="2800" b="1" u="heavy" spc="-2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WINDOWS </a:t>
            </a:r>
            <a:r>
              <a:rPr sz="2800" b="1" u="heavy" spc="-2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NT </a:t>
            </a:r>
            <a:r>
              <a:rPr sz="2800" b="1" u="heavy" spc="-4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VERSUS</a:t>
            </a:r>
            <a:r>
              <a:rPr sz="2800" b="1" u="heavy" spc="-3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1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UNIX:</a:t>
            </a:r>
            <a:endParaRPr sz="2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355600" marR="5080" lvl="3" indent="-290195" algn="just">
              <a:lnSpc>
                <a:spcPct val="79300"/>
              </a:lnSpc>
              <a:buChar char="•"/>
              <a:tabLst>
                <a:tab pos="355600" algn="l"/>
              </a:tabLst>
            </a:pPr>
            <a:r>
              <a:rPr sz="2800" spc="-150" dirty="0">
                <a:latin typeface="Arial"/>
                <a:cs typeface="Arial"/>
              </a:rPr>
              <a:t>There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10" dirty="0">
                <a:latin typeface="Arial"/>
                <a:cs typeface="Arial"/>
              </a:rPr>
              <a:t>two </a:t>
            </a:r>
            <a:r>
              <a:rPr sz="2800" spc="-70" dirty="0">
                <a:latin typeface="Arial"/>
                <a:cs typeface="Arial"/>
              </a:rPr>
              <a:t>options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80" dirty="0">
                <a:latin typeface="Arial"/>
                <a:cs typeface="Arial"/>
              </a:rPr>
              <a:t>operating </a:t>
            </a:r>
            <a:r>
              <a:rPr sz="2800" spc="-145" dirty="0">
                <a:latin typeface="Arial"/>
                <a:cs typeface="Arial"/>
              </a:rPr>
              <a:t>system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70" dirty="0">
                <a:latin typeface="Arial"/>
                <a:cs typeface="Arial"/>
              </a:rPr>
              <a:t>your  </a:t>
            </a:r>
            <a:r>
              <a:rPr sz="2800" spc="-95" dirty="0">
                <a:latin typeface="Arial"/>
                <a:cs typeface="Arial"/>
              </a:rPr>
              <a:t>web </a:t>
            </a:r>
            <a:r>
              <a:rPr sz="2800" spc="-120" dirty="0">
                <a:latin typeface="Arial"/>
                <a:cs typeface="Arial"/>
              </a:rPr>
              <a:t>server </a:t>
            </a:r>
            <a:r>
              <a:rPr sz="2800" spc="-210" dirty="0">
                <a:latin typeface="Arial"/>
                <a:cs typeface="Arial"/>
              </a:rPr>
              <a:t>(UNIX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265" dirty="0">
                <a:latin typeface="Arial"/>
                <a:cs typeface="Arial"/>
              </a:rPr>
              <a:t>WINDOWS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NT)</a:t>
            </a:r>
            <a:endParaRPr sz="2800">
              <a:latin typeface="Arial"/>
              <a:cs typeface="Arial"/>
            </a:endParaRPr>
          </a:p>
          <a:p>
            <a:pPr marL="355600" marR="5080" lvl="3" indent="-290195" algn="just">
              <a:lnSpc>
                <a:spcPct val="798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800" spc="-229" dirty="0">
                <a:latin typeface="Arial"/>
                <a:cs typeface="Arial"/>
              </a:rPr>
              <a:t>You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90" dirty="0">
                <a:latin typeface="Arial"/>
                <a:cs typeface="Arial"/>
              </a:rPr>
              <a:t>use </a:t>
            </a:r>
            <a:r>
              <a:rPr sz="2800" spc="-30" dirty="0">
                <a:latin typeface="Arial"/>
                <a:cs typeface="Arial"/>
              </a:rPr>
              <a:t>other </a:t>
            </a:r>
            <a:r>
              <a:rPr sz="2800" spc="-80" dirty="0">
                <a:latin typeface="Arial"/>
                <a:cs typeface="Arial"/>
              </a:rPr>
              <a:t>operating </a:t>
            </a:r>
            <a:r>
              <a:rPr sz="2800" spc="-170" dirty="0">
                <a:latin typeface="Arial"/>
                <a:cs typeface="Arial"/>
              </a:rPr>
              <a:t>systems </a:t>
            </a:r>
            <a:r>
              <a:rPr sz="2800" spc="-100" dirty="0">
                <a:latin typeface="Arial"/>
                <a:cs typeface="Arial"/>
              </a:rPr>
              <a:t>,computers </a:t>
            </a:r>
            <a:r>
              <a:rPr sz="2800" spc="-130" dirty="0">
                <a:latin typeface="Arial"/>
                <a:cs typeface="Arial"/>
              </a:rPr>
              <a:t>and  </a:t>
            </a:r>
            <a:r>
              <a:rPr sz="2800" spc="-90" dirty="0">
                <a:latin typeface="Arial"/>
                <a:cs typeface="Arial"/>
              </a:rPr>
              <a:t>windows</a:t>
            </a:r>
            <a:r>
              <a:rPr sz="2800" spc="59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100" dirty="0">
                <a:latin typeface="Arial"/>
                <a:cs typeface="Arial"/>
              </a:rPr>
              <a:t>workgroups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10" dirty="0">
                <a:latin typeface="Arial"/>
                <a:cs typeface="Arial"/>
              </a:rPr>
              <a:t>apple </a:t>
            </a:r>
            <a:r>
              <a:rPr sz="2800" spc="-95" dirty="0">
                <a:latin typeface="Arial"/>
                <a:cs typeface="Arial"/>
              </a:rPr>
              <a:t>Macintosh  </a:t>
            </a:r>
            <a:r>
              <a:rPr sz="2800" spc="-170" dirty="0"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  <a:p>
            <a:pPr marL="355600" marR="6350" lvl="3" indent="-290195" algn="just">
              <a:lnSpc>
                <a:spcPct val="798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800" spc="-125" dirty="0">
                <a:latin typeface="Arial"/>
                <a:cs typeface="Arial"/>
              </a:rPr>
              <a:t>Unix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90" dirty="0">
                <a:latin typeface="Arial"/>
                <a:cs typeface="Arial"/>
              </a:rPr>
              <a:t>windows </a:t>
            </a:r>
            <a:r>
              <a:rPr sz="2800" spc="-285" dirty="0">
                <a:latin typeface="Arial"/>
                <a:cs typeface="Arial"/>
              </a:rPr>
              <a:t>NT </a:t>
            </a:r>
            <a:r>
              <a:rPr sz="2800" spc="-80" dirty="0">
                <a:latin typeface="Arial"/>
                <a:cs typeface="Arial"/>
              </a:rPr>
              <a:t>operating </a:t>
            </a:r>
            <a:r>
              <a:rPr sz="2800" spc="-170" dirty="0">
                <a:latin typeface="Arial"/>
                <a:cs typeface="Arial"/>
              </a:rPr>
              <a:t>systems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90" dirty="0">
                <a:latin typeface="Arial"/>
                <a:cs typeface="Arial"/>
              </a:rPr>
              <a:t>most  </a:t>
            </a:r>
            <a:r>
              <a:rPr sz="2800" spc="-45" dirty="0">
                <a:latin typeface="Arial"/>
                <a:cs typeface="Arial"/>
              </a:rPr>
              <a:t>powerful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45" dirty="0">
                <a:latin typeface="Arial"/>
                <a:cs typeface="Arial"/>
              </a:rPr>
              <a:t>capable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95" dirty="0">
                <a:latin typeface="Arial"/>
                <a:cs typeface="Arial"/>
              </a:rPr>
              <a:t>hosting </a:t>
            </a:r>
            <a:r>
              <a:rPr sz="2800" spc="-85" dirty="0">
                <a:latin typeface="Arial"/>
                <a:cs typeface="Arial"/>
              </a:rPr>
              <a:t>most </a:t>
            </a:r>
            <a:r>
              <a:rPr sz="2800" spc="-55" dirty="0">
                <a:latin typeface="Arial"/>
                <a:cs typeface="Arial"/>
              </a:rPr>
              <a:t>trafficked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120" dirty="0">
                <a:latin typeface="Arial"/>
                <a:cs typeface="Arial"/>
              </a:rPr>
              <a:t>sites.</a:t>
            </a:r>
            <a:endParaRPr sz="2800">
              <a:latin typeface="Arial"/>
              <a:cs typeface="Arial"/>
            </a:endParaRPr>
          </a:p>
          <a:p>
            <a:pPr marL="355600" lvl="3" indent="-290195">
              <a:lnSpc>
                <a:spcPts val="326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229" dirty="0">
                <a:latin typeface="Arial"/>
                <a:cs typeface="Arial"/>
              </a:rPr>
              <a:t>You </a:t>
            </a:r>
            <a:r>
              <a:rPr sz="2800" spc="-155" dirty="0">
                <a:latin typeface="Arial"/>
                <a:cs typeface="Arial"/>
              </a:rPr>
              <a:t>have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25" dirty="0">
                <a:latin typeface="Arial"/>
                <a:cs typeface="Arial"/>
              </a:rPr>
              <a:t>decide </a:t>
            </a:r>
            <a:r>
              <a:rPr sz="2800" spc="-85" dirty="0">
                <a:latin typeface="Arial"/>
                <a:cs typeface="Arial"/>
              </a:rPr>
              <a:t>which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05" dirty="0">
                <a:latin typeface="Arial"/>
                <a:cs typeface="Arial"/>
              </a:rPr>
              <a:t>best </a:t>
            </a:r>
            <a:r>
              <a:rPr sz="2800" spc="5" dirty="0">
                <a:latin typeface="Arial"/>
                <a:cs typeface="Arial"/>
              </a:rPr>
              <a:t>for</a:t>
            </a:r>
            <a:r>
              <a:rPr sz="2800" spc="-53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80" dirty="0">
                <a:latin typeface="Arial"/>
                <a:cs typeface="Arial"/>
              </a:rPr>
              <a:t>overall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2935" marR="5080" indent="-2719705">
              <a:lnSpc>
                <a:spcPts val="3820"/>
              </a:lnSpc>
              <a:spcBef>
                <a:spcPts val="240"/>
              </a:spcBef>
            </a:pPr>
            <a:r>
              <a:rPr spc="-105" dirty="0"/>
              <a:t>4. </a:t>
            </a:r>
            <a:r>
              <a:rPr spc="-365" dirty="0"/>
              <a:t>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685540"/>
            <a:ext cx="8472805" cy="23996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5080" indent="-281940" algn="just">
              <a:lnSpc>
                <a:spcPts val="3820"/>
              </a:lnSpc>
              <a:spcBef>
                <a:spcPts val="240"/>
              </a:spcBef>
              <a:buChar char="•"/>
              <a:tabLst>
                <a:tab pos="294640" algn="l"/>
              </a:tabLst>
            </a:pPr>
            <a:r>
              <a:rPr sz="3200" spc="-165" dirty="0">
                <a:latin typeface="Arial"/>
                <a:cs typeface="Arial"/>
              </a:rPr>
              <a:t>Selecting </a:t>
            </a:r>
            <a:r>
              <a:rPr sz="3200" spc="-520" dirty="0">
                <a:latin typeface="Arial"/>
                <a:cs typeface="Arial"/>
              </a:rPr>
              <a:t>OS </a:t>
            </a:r>
            <a:r>
              <a:rPr sz="3200" spc="-110" dirty="0">
                <a:latin typeface="Arial"/>
                <a:cs typeface="Arial"/>
              </a:rPr>
              <a:t>relies </a:t>
            </a:r>
            <a:r>
              <a:rPr sz="3200" spc="-100" dirty="0">
                <a:latin typeface="Arial"/>
                <a:cs typeface="Arial"/>
              </a:rPr>
              <a:t>on </a:t>
            </a:r>
            <a:r>
              <a:rPr sz="3200" spc="-95" dirty="0">
                <a:latin typeface="Arial"/>
                <a:cs typeface="Arial"/>
              </a:rPr>
              <a:t>number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10" dirty="0">
                <a:latin typeface="Arial"/>
                <a:cs typeface="Arial"/>
              </a:rPr>
              <a:t>variable </a:t>
            </a:r>
            <a:r>
              <a:rPr sz="3200" spc="-85" dirty="0">
                <a:latin typeface="Arial"/>
                <a:cs typeface="Arial"/>
              </a:rPr>
              <a:t>. </a:t>
            </a:r>
            <a:r>
              <a:rPr sz="3200" spc="-5" dirty="0">
                <a:latin typeface="Arial"/>
                <a:cs typeface="Arial"/>
              </a:rPr>
              <a:t>If </a:t>
            </a:r>
            <a:r>
              <a:rPr sz="3200" spc="-45" dirty="0">
                <a:latin typeface="Arial"/>
                <a:cs typeface="Arial"/>
              </a:rPr>
              <a:t>the  </a:t>
            </a:r>
            <a:r>
              <a:rPr sz="3200" spc="-110" dirty="0">
                <a:latin typeface="Arial"/>
                <a:cs typeface="Arial"/>
              </a:rPr>
              <a:t>web </a:t>
            </a:r>
            <a:r>
              <a:rPr sz="3200" spc="-135" dirty="0">
                <a:latin typeface="Arial"/>
                <a:cs typeface="Arial"/>
              </a:rPr>
              <a:t>server </a:t>
            </a:r>
            <a:r>
              <a:rPr sz="3200" spc="-80" dirty="0">
                <a:latin typeface="Arial"/>
                <a:cs typeface="Arial"/>
              </a:rPr>
              <a:t>software </a:t>
            </a:r>
            <a:r>
              <a:rPr sz="3200" spc="-120" dirty="0">
                <a:latin typeface="Arial"/>
                <a:cs typeface="Arial"/>
              </a:rPr>
              <a:t>you </a:t>
            </a:r>
            <a:r>
              <a:rPr sz="3200" spc="-135" dirty="0">
                <a:latin typeface="Arial"/>
                <a:cs typeface="Arial"/>
              </a:rPr>
              <a:t>select </a:t>
            </a:r>
            <a:r>
              <a:rPr sz="3200" spc="-114" dirty="0">
                <a:latin typeface="Arial"/>
                <a:cs typeface="Arial"/>
              </a:rPr>
              <a:t>supports </a:t>
            </a:r>
            <a:r>
              <a:rPr sz="3200" spc="-35" dirty="0">
                <a:latin typeface="Arial"/>
                <a:cs typeface="Arial"/>
              </a:rPr>
              <a:t>both  </a:t>
            </a:r>
            <a:r>
              <a:rPr sz="3200" spc="-70" dirty="0">
                <a:latin typeface="Arial"/>
                <a:cs typeface="Arial"/>
              </a:rPr>
              <a:t>platforms </a:t>
            </a:r>
            <a:r>
              <a:rPr sz="3200" spc="-95" dirty="0">
                <a:latin typeface="Arial"/>
                <a:cs typeface="Arial"/>
              </a:rPr>
              <a:t>, </a:t>
            </a:r>
            <a:r>
              <a:rPr sz="3200" spc="-120" dirty="0">
                <a:latin typeface="Arial"/>
                <a:cs typeface="Arial"/>
              </a:rPr>
              <a:t>you </a:t>
            </a:r>
            <a:r>
              <a:rPr sz="3200" dirty="0">
                <a:latin typeface="Arial"/>
                <a:cs typeface="Arial"/>
              </a:rPr>
              <a:t>will </a:t>
            </a:r>
            <a:r>
              <a:rPr sz="3200" spc="-150" dirty="0">
                <a:latin typeface="Arial"/>
                <a:cs typeface="Arial"/>
              </a:rPr>
              <a:t>need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135" dirty="0">
                <a:latin typeface="Arial"/>
                <a:cs typeface="Arial"/>
              </a:rPr>
              <a:t>consider </a:t>
            </a:r>
            <a:r>
              <a:rPr sz="3200" spc="-35" dirty="0">
                <a:latin typeface="Arial"/>
                <a:cs typeface="Arial"/>
              </a:rPr>
              <a:t>other  </a:t>
            </a:r>
            <a:r>
              <a:rPr sz="3200" spc="-95" dirty="0">
                <a:latin typeface="Arial"/>
                <a:cs typeface="Arial"/>
              </a:rPr>
              <a:t>factors. </a:t>
            </a:r>
            <a:r>
              <a:rPr sz="3200" spc="-270" dirty="0">
                <a:latin typeface="Arial"/>
                <a:cs typeface="Arial"/>
              </a:rPr>
              <a:t>Some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165" dirty="0">
                <a:latin typeface="Arial"/>
                <a:cs typeface="Arial"/>
              </a:rPr>
              <a:t>key </a:t>
            </a:r>
            <a:r>
              <a:rPr sz="3200" spc="-125" dirty="0">
                <a:latin typeface="Arial"/>
                <a:cs typeface="Arial"/>
              </a:rPr>
              <a:t>questions</a:t>
            </a:r>
            <a:r>
              <a:rPr sz="3200" spc="-45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are</a:t>
            </a:r>
            <a:endParaRPr sz="3200">
              <a:latin typeface="Arial"/>
              <a:cs typeface="Arial"/>
            </a:endParaRPr>
          </a:p>
          <a:p>
            <a:pPr marL="848994">
              <a:lnSpc>
                <a:spcPct val="100000"/>
              </a:lnSpc>
              <a:spcBef>
                <a:spcPts val="390"/>
              </a:spcBef>
              <a:tabLst>
                <a:tab pos="1673225" algn="l"/>
                <a:tab pos="2231390" algn="l"/>
                <a:tab pos="3057525" algn="l"/>
                <a:tab pos="4196080" algn="l"/>
                <a:tab pos="5139690" algn="l"/>
                <a:tab pos="6025515" algn="l"/>
                <a:tab pos="6424295" algn="l"/>
                <a:tab pos="7252334" algn="l"/>
              </a:tabLst>
            </a:pPr>
            <a:r>
              <a:rPr sz="2400" dirty="0">
                <a:latin typeface="Arial"/>
                <a:cs typeface="Arial"/>
              </a:rPr>
              <a:t>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Are	</a:t>
            </a:r>
            <a:r>
              <a:rPr sz="2400" spc="-30" dirty="0">
                <a:latin typeface="Arial"/>
                <a:cs typeface="Arial"/>
              </a:rPr>
              <a:t>the	other	</a:t>
            </a:r>
            <a:r>
              <a:rPr sz="2400" spc="-145" dirty="0">
                <a:latin typeface="Arial"/>
                <a:cs typeface="Arial"/>
              </a:rPr>
              <a:t>systems	</a:t>
            </a:r>
            <a:r>
              <a:rPr sz="2400" spc="-125" dirty="0">
                <a:latin typeface="Arial"/>
                <a:cs typeface="Arial"/>
              </a:rPr>
              <a:t>using	</a:t>
            </a:r>
            <a:r>
              <a:rPr sz="2400" spc="-35" dirty="0">
                <a:latin typeface="Arial"/>
                <a:cs typeface="Arial"/>
              </a:rPr>
              <a:t>either	</a:t>
            </a:r>
            <a:r>
              <a:rPr sz="2400" spc="-5" dirty="0">
                <a:latin typeface="Arial"/>
                <a:cs typeface="Arial"/>
              </a:rPr>
              <a:t>of	</a:t>
            </a:r>
            <a:r>
              <a:rPr sz="2400" spc="-100" dirty="0">
                <a:latin typeface="Arial"/>
                <a:cs typeface="Arial"/>
              </a:rPr>
              <a:t>these	</a:t>
            </a:r>
            <a:r>
              <a:rPr sz="2400" spc="-55" dirty="0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4771" y="4484234"/>
            <a:ext cx="1198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4869" algn="l"/>
              </a:tabLst>
            </a:pPr>
            <a:r>
              <a:rPr sz="2400" spc="-110" dirty="0">
                <a:latin typeface="Arial"/>
                <a:cs typeface="Arial"/>
              </a:rPr>
              <a:t>level</a:t>
            </a:r>
            <a:r>
              <a:rPr sz="2400" spc="-12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80" dirty="0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7505" y="4004174"/>
            <a:ext cx="6143625" cy="123888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550"/>
              </a:spcBef>
            </a:pPr>
            <a:r>
              <a:rPr sz="2400" spc="-65" dirty="0">
                <a:latin typeface="Arial"/>
                <a:cs typeface="Arial"/>
              </a:rPr>
              <a:t>installed </a:t>
            </a:r>
            <a:r>
              <a:rPr sz="2400" spc="-25" dirty="0">
                <a:latin typeface="Arial"/>
                <a:cs typeface="Arial"/>
              </a:rPr>
              <a:t>at </a:t>
            </a:r>
            <a:r>
              <a:rPr sz="2400" spc="-60" dirty="0">
                <a:latin typeface="Arial"/>
                <a:cs typeface="Arial"/>
              </a:rPr>
              <a:t>your </a:t>
            </a:r>
            <a:r>
              <a:rPr sz="2400" spc="-120" dirty="0">
                <a:latin typeface="Arial"/>
                <a:cs typeface="Arial"/>
              </a:rPr>
              <a:t>place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business?</a:t>
            </a:r>
            <a:endParaRPr sz="2400">
              <a:latin typeface="Arial"/>
              <a:cs typeface="Arial"/>
            </a:endParaRPr>
          </a:p>
          <a:p>
            <a:pPr marL="257810" marR="5080" indent="-245745">
              <a:lnSpc>
                <a:spcPct val="100499"/>
              </a:lnSpc>
              <a:spcBef>
                <a:spcPts val="434"/>
              </a:spcBef>
              <a:tabLst>
                <a:tab pos="1090295" algn="l"/>
                <a:tab pos="1649095" algn="l"/>
                <a:tab pos="2366645" algn="l"/>
                <a:tab pos="3634104" algn="l"/>
                <a:tab pos="4989195" algn="l"/>
              </a:tabLst>
            </a:pPr>
            <a:r>
              <a:rPr sz="2400" dirty="0">
                <a:latin typeface="Arial"/>
                <a:cs typeface="Arial"/>
              </a:rPr>
              <a:t>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Wha</a:t>
            </a:r>
            <a:r>
              <a:rPr sz="2400" spc="-3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0" dirty="0">
                <a:latin typeface="Arial"/>
                <a:cs typeface="Arial"/>
              </a:rPr>
              <a:t>are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70" dirty="0">
                <a:latin typeface="Arial"/>
                <a:cs typeface="Arial"/>
              </a:rPr>
              <a:t>you</a:t>
            </a:r>
            <a:r>
              <a:rPr sz="2400" spc="-4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85" dirty="0">
                <a:latin typeface="Arial"/>
                <a:cs typeface="Arial"/>
              </a:rPr>
              <a:t>technica</a:t>
            </a:r>
            <a:r>
              <a:rPr sz="2400" spc="-4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25" dirty="0">
                <a:latin typeface="Arial"/>
                <a:cs typeface="Arial"/>
              </a:rPr>
              <a:t>resources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80" dirty="0">
                <a:latin typeface="Arial"/>
                <a:cs typeface="Arial"/>
              </a:rPr>
              <a:t>expertise  </a:t>
            </a:r>
            <a:r>
              <a:rPr sz="2400" spc="-100" dirty="0">
                <a:latin typeface="Arial"/>
                <a:cs typeface="Arial"/>
              </a:rPr>
              <a:t>these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platforms?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6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711" y="574292"/>
            <a:ext cx="8065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340" dirty="0">
                <a:latin typeface="Arial"/>
                <a:cs typeface="Arial"/>
              </a:rPr>
              <a:t>2.UNDERSTANDING </a:t>
            </a:r>
            <a:r>
              <a:rPr b="0" spc="-445" dirty="0">
                <a:latin typeface="Arial"/>
                <a:cs typeface="Arial"/>
              </a:rPr>
              <a:t>WEBSITES </a:t>
            </a:r>
            <a:r>
              <a:rPr b="0" spc="-295" dirty="0">
                <a:latin typeface="Arial"/>
                <a:cs typeface="Arial"/>
              </a:rPr>
              <a:t>AND </a:t>
            </a:r>
            <a:r>
              <a:rPr b="0" spc="-385" dirty="0">
                <a:latin typeface="Arial"/>
                <a:cs typeface="Arial"/>
              </a:rPr>
              <a:t>WEB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spc="-555" dirty="0">
                <a:latin typeface="Arial"/>
                <a:cs typeface="Arial"/>
              </a:rPr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585972"/>
            <a:ext cx="8071484" cy="29921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800" b="1" u="heavy" spc="-3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WEBSERVER:</a:t>
            </a:r>
            <a:endParaRPr sz="2800">
              <a:latin typeface="Arial"/>
              <a:cs typeface="Arial"/>
            </a:endParaRPr>
          </a:p>
          <a:p>
            <a:pPr marL="755650" marR="11430" indent="-306070">
              <a:lnSpc>
                <a:spcPts val="3040"/>
              </a:lnSpc>
              <a:spcBef>
                <a:spcPts val="565"/>
              </a:spcBef>
              <a:buChar char="–"/>
              <a:tabLst>
                <a:tab pos="755650" algn="l"/>
              </a:tabLst>
            </a:pPr>
            <a:r>
              <a:rPr sz="2800" spc="-19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70" dirty="0">
                <a:latin typeface="Arial"/>
                <a:cs typeface="Arial"/>
              </a:rPr>
              <a:t>computer </a:t>
            </a:r>
            <a:r>
              <a:rPr sz="2800" spc="-95" dirty="0">
                <a:latin typeface="Arial"/>
                <a:cs typeface="Arial"/>
              </a:rPr>
              <a:t>program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80" dirty="0">
                <a:latin typeface="Arial"/>
                <a:cs typeface="Arial"/>
              </a:rPr>
              <a:t>serves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00" dirty="0">
                <a:latin typeface="Arial"/>
                <a:cs typeface="Arial"/>
              </a:rPr>
              <a:t>requested  </a:t>
            </a:r>
            <a:r>
              <a:rPr sz="2800" spc="-75" dirty="0">
                <a:latin typeface="Arial"/>
                <a:cs typeface="Arial"/>
              </a:rPr>
              <a:t>files </a:t>
            </a:r>
            <a:r>
              <a:rPr sz="2800" spc="-85" dirty="0">
                <a:latin typeface="Arial"/>
                <a:cs typeface="Arial"/>
              </a:rPr>
              <a:t>which </a:t>
            </a:r>
            <a:r>
              <a:rPr sz="2800" spc="-20" dirty="0">
                <a:latin typeface="Arial"/>
                <a:cs typeface="Arial"/>
              </a:rPr>
              <a:t>form </a:t>
            </a:r>
            <a:r>
              <a:rPr sz="2800" spc="-95" dirty="0">
                <a:latin typeface="Arial"/>
                <a:cs typeface="Arial"/>
              </a:rPr>
              <a:t>web </a:t>
            </a:r>
            <a:r>
              <a:rPr sz="2800" spc="-210" dirty="0">
                <a:latin typeface="Arial"/>
                <a:cs typeface="Arial"/>
              </a:rPr>
              <a:t>pages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web </a:t>
            </a:r>
            <a:r>
              <a:rPr sz="2800" spc="-155" dirty="0">
                <a:latin typeface="Arial"/>
                <a:cs typeface="Arial"/>
              </a:rPr>
              <a:t>users.</a:t>
            </a:r>
            <a:endParaRPr sz="2800">
              <a:latin typeface="Arial"/>
              <a:cs typeface="Arial"/>
            </a:endParaRPr>
          </a:p>
          <a:p>
            <a:pPr marL="755650" marR="6985" indent="-306070">
              <a:lnSpc>
                <a:spcPts val="3040"/>
              </a:lnSpc>
              <a:spcBef>
                <a:spcPts val="520"/>
              </a:spcBef>
              <a:buChar char="–"/>
              <a:tabLst>
                <a:tab pos="755650" algn="l"/>
              </a:tabLst>
            </a:pPr>
            <a:r>
              <a:rPr sz="2800" spc="-19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70" dirty="0">
                <a:latin typeface="Arial"/>
                <a:cs typeface="Arial"/>
              </a:rPr>
              <a:t>software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95" dirty="0">
                <a:latin typeface="Arial"/>
                <a:cs typeface="Arial"/>
              </a:rPr>
              <a:t>hardware </a:t>
            </a:r>
            <a:r>
              <a:rPr sz="2800" spc="-90" dirty="0">
                <a:latin typeface="Arial"/>
                <a:cs typeface="Arial"/>
              </a:rPr>
              <a:t>component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85" dirty="0">
                <a:latin typeface="Arial"/>
                <a:cs typeface="Arial"/>
              </a:rPr>
              <a:t>it </a:t>
            </a:r>
            <a:r>
              <a:rPr sz="2800" spc="-114" dirty="0">
                <a:latin typeface="Arial"/>
                <a:cs typeface="Arial"/>
              </a:rPr>
              <a:t>runs  </a:t>
            </a:r>
            <a:r>
              <a:rPr sz="2800" spc="-90" dirty="0">
                <a:latin typeface="Arial"/>
                <a:cs typeface="Arial"/>
              </a:rPr>
              <a:t>on,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05" dirty="0">
                <a:latin typeface="Arial"/>
                <a:cs typeface="Arial"/>
              </a:rPr>
              <a:t>provides </a:t>
            </a:r>
            <a:r>
              <a:rPr sz="2800" spc="-160" dirty="0">
                <a:latin typeface="Arial"/>
                <a:cs typeface="Arial"/>
              </a:rPr>
              <a:t>services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58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internet.</a:t>
            </a:r>
            <a:endParaRPr sz="2800">
              <a:latin typeface="Arial"/>
              <a:cs typeface="Arial"/>
            </a:endParaRPr>
          </a:p>
          <a:p>
            <a:pPr marL="755650" marR="5080" indent="-306070">
              <a:lnSpc>
                <a:spcPts val="3040"/>
              </a:lnSpc>
              <a:spcBef>
                <a:spcPts val="520"/>
              </a:spcBef>
              <a:buChar char="–"/>
              <a:tabLst>
                <a:tab pos="755650" algn="l"/>
                <a:tab pos="1278255" algn="l"/>
                <a:tab pos="2677795" algn="l"/>
                <a:tab pos="3853179" algn="l"/>
                <a:tab pos="5001895" algn="l"/>
                <a:tab pos="5469890" algn="l"/>
                <a:tab pos="6198870" algn="l"/>
                <a:tab pos="7465059" algn="l"/>
              </a:tabLst>
            </a:pPr>
            <a:r>
              <a:rPr sz="2800" spc="-65" dirty="0">
                <a:latin typeface="Arial"/>
                <a:cs typeface="Arial"/>
              </a:rPr>
              <a:t>I</a:t>
            </a:r>
            <a:r>
              <a:rPr sz="2800" spc="-11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65" dirty="0">
                <a:latin typeface="Arial"/>
                <a:cs typeface="Arial"/>
              </a:rPr>
              <a:t>another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90" dirty="0">
                <a:latin typeface="Arial"/>
                <a:cs typeface="Arial"/>
              </a:rPr>
              <a:t>terms</a:t>
            </a:r>
            <a:r>
              <a:rPr sz="2800" spc="-45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25" dirty="0">
                <a:latin typeface="Arial"/>
                <a:cs typeface="Arial"/>
              </a:rPr>
              <a:t>serve</a:t>
            </a:r>
            <a:r>
              <a:rPr sz="2800" spc="-8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95" dirty="0">
                <a:latin typeface="Arial"/>
                <a:cs typeface="Arial"/>
              </a:rPr>
              <a:t>i</a:t>
            </a:r>
            <a:r>
              <a:rPr sz="2800" spc="-20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30" dirty="0">
                <a:latin typeface="Arial"/>
                <a:cs typeface="Arial"/>
              </a:rPr>
              <a:t>syste</a:t>
            </a:r>
            <a:r>
              <a:rPr sz="2800" spc="-22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that  </a:t>
            </a:r>
            <a:r>
              <a:rPr sz="2800" spc="-105" dirty="0">
                <a:latin typeface="Arial"/>
                <a:cs typeface="Arial"/>
              </a:rPr>
              <a:t>provides </a:t>
            </a:r>
            <a:r>
              <a:rPr sz="2800" spc="-240" dirty="0">
                <a:latin typeface="Arial"/>
                <a:cs typeface="Arial"/>
              </a:rPr>
              <a:t>access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technologies</a:t>
            </a:r>
            <a:r>
              <a:rPr sz="2800" spc="-409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mentioned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3570" marR="5080" indent="-2673985">
              <a:lnSpc>
                <a:spcPts val="3820"/>
              </a:lnSpc>
              <a:spcBef>
                <a:spcPts val="240"/>
              </a:spcBef>
            </a:pPr>
            <a:r>
              <a:rPr spc="-320" dirty="0"/>
              <a:t>4.CHOOSING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865" y="1994404"/>
            <a:ext cx="8204834" cy="33248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17830" marR="79375" indent="-360045">
              <a:lnSpc>
                <a:spcPts val="2850"/>
              </a:lnSpc>
              <a:spcBef>
                <a:spcPts val="219"/>
              </a:spcBef>
              <a:buChar char="o"/>
              <a:tabLst>
                <a:tab pos="720725" algn="l"/>
                <a:tab pos="721360" algn="l"/>
              </a:tabLst>
            </a:pPr>
            <a:r>
              <a:rPr sz="2400" spc="-70" dirty="0">
                <a:latin typeface="Arial"/>
                <a:cs typeface="Arial"/>
              </a:rPr>
              <a:t>What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30" dirty="0">
                <a:latin typeface="Arial"/>
                <a:cs typeface="Arial"/>
              </a:rPr>
              <a:t>other </a:t>
            </a:r>
            <a:r>
              <a:rPr sz="2400" spc="-55" dirty="0">
                <a:latin typeface="Arial"/>
                <a:cs typeface="Arial"/>
              </a:rPr>
              <a:t>type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60" dirty="0">
                <a:latin typeface="Arial"/>
                <a:cs typeface="Arial"/>
              </a:rPr>
              <a:t>application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90" dirty="0">
                <a:latin typeface="Arial"/>
                <a:cs typeface="Arial"/>
              </a:rPr>
              <a:t>you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70" dirty="0">
                <a:latin typeface="Arial"/>
                <a:cs typeface="Arial"/>
              </a:rPr>
              <a:t>running </a:t>
            </a:r>
            <a:r>
              <a:rPr sz="2400" spc="-35" dirty="0">
                <a:latin typeface="Arial"/>
                <a:cs typeface="Arial"/>
              </a:rPr>
              <a:t>in  </a:t>
            </a:r>
            <a:r>
              <a:rPr sz="2400" spc="-100" dirty="0">
                <a:latin typeface="Arial"/>
                <a:cs typeface="Arial"/>
              </a:rPr>
              <a:t>these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systems?</a:t>
            </a:r>
            <a:endParaRPr sz="2400">
              <a:latin typeface="Arial"/>
              <a:cs typeface="Arial"/>
            </a:endParaRPr>
          </a:p>
          <a:p>
            <a:pPr marL="417830" marR="72390" indent="-360045">
              <a:lnSpc>
                <a:spcPct val="100499"/>
              </a:lnSpc>
              <a:spcBef>
                <a:spcPts val="345"/>
              </a:spcBef>
              <a:buChar char="o"/>
              <a:tabLst>
                <a:tab pos="417830" algn="l"/>
                <a:tab pos="418465" algn="l"/>
                <a:tab pos="1286510" algn="l"/>
                <a:tab pos="1692275" algn="l"/>
                <a:tab pos="2760980" algn="l"/>
                <a:tab pos="4243705" algn="l"/>
                <a:tab pos="5299075" algn="l"/>
                <a:tab pos="6783705" algn="l"/>
              </a:tabLst>
            </a:pPr>
            <a:r>
              <a:rPr sz="2400" spc="-70" dirty="0">
                <a:latin typeface="Arial"/>
                <a:cs typeface="Arial"/>
              </a:rPr>
              <a:t>What	</a:t>
            </a:r>
            <a:r>
              <a:rPr sz="2400" spc="-65" dirty="0">
                <a:latin typeface="Arial"/>
                <a:cs typeface="Arial"/>
              </a:rPr>
              <a:t>corporate </a:t>
            </a:r>
            <a:r>
              <a:rPr sz="2400" spc="-80" dirty="0">
                <a:latin typeface="Arial"/>
                <a:cs typeface="Arial"/>
              </a:rPr>
              <a:t>directives </a:t>
            </a:r>
            <a:r>
              <a:rPr sz="2400" spc="-75" dirty="0">
                <a:latin typeface="Arial"/>
                <a:cs typeface="Arial"/>
              </a:rPr>
              <a:t>do </a:t>
            </a:r>
            <a:r>
              <a:rPr sz="2400" spc="-90" dirty="0">
                <a:latin typeface="Arial"/>
                <a:cs typeface="Arial"/>
              </a:rPr>
              <a:t>you </a:t>
            </a:r>
            <a:r>
              <a:rPr sz="2400" spc="-135" dirty="0">
                <a:latin typeface="Arial"/>
                <a:cs typeface="Arial"/>
              </a:rPr>
              <a:t>have </a:t>
            </a:r>
            <a:r>
              <a:rPr sz="2400" spc="-95" dirty="0">
                <a:latin typeface="Arial"/>
                <a:cs typeface="Arial"/>
              </a:rPr>
              <a:t>regarding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65" dirty="0">
                <a:latin typeface="Arial"/>
                <a:cs typeface="Arial"/>
              </a:rPr>
              <a:t>use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100" dirty="0">
                <a:latin typeface="Arial"/>
                <a:cs typeface="Arial"/>
              </a:rPr>
              <a:t>on</a:t>
            </a:r>
            <a:r>
              <a:rPr sz="2400" spc="-9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	</a:t>
            </a:r>
            <a:r>
              <a:rPr sz="2400" spc="-25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0" dirty="0">
                <a:latin typeface="Arial"/>
                <a:cs typeface="Arial"/>
              </a:rPr>
              <a:t>othe</a:t>
            </a:r>
            <a:r>
              <a:rPr sz="2400" spc="-2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0" dirty="0">
                <a:latin typeface="Arial"/>
                <a:cs typeface="Arial"/>
              </a:rPr>
              <a:t>thes</a:t>
            </a:r>
            <a:r>
              <a:rPr sz="2400" spc="-1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70" dirty="0">
                <a:latin typeface="Arial"/>
                <a:cs typeface="Arial"/>
              </a:rPr>
              <a:t>platforms?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151130" marR="5080" indent="-138430" algn="just">
              <a:lnSpc>
                <a:spcPts val="2850"/>
              </a:lnSpc>
              <a:buSzPct val="95833"/>
              <a:buChar char="•"/>
              <a:tabLst>
                <a:tab pos="152400" algn="l"/>
              </a:tabLst>
            </a:pPr>
            <a:r>
              <a:rPr sz="2400" spc="-5" dirty="0">
                <a:latin typeface="Tahoma"/>
                <a:cs typeface="Tahoma"/>
              </a:rPr>
              <a:t>A practical approach to determining the proper </a:t>
            </a:r>
            <a:r>
              <a:rPr sz="2400" spc="-10" dirty="0">
                <a:latin typeface="Tahoma"/>
                <a:cs typeface="Tahoma"/>
              </a:rPr>
              <a:t>operating  </a:t>
            </a:r>
            <a:r>
              <a:rPr sz="2400" spc="-5" dirty="0">
                <a:latin typeface="Tahoma"/>
                <a:cs typeface="Tahoma"/>
              </a:rPr>
              <a:t>system is to examine the type of application support </a:t>
            </a:r>
            <a:r>
              <a:rPr sz="2400" spc="-10" dirty="0">
                <a:latin typeface="Tahoma"/>
                <a:cs typeface="Tahoma"/>
              </a:rPr>
              <a:t>you  </a:t>
            </a:r>
            <a:r>
              <a:rPr sz="2400" spc="-5" dirty="0">
                <a:latin typeface="Tahoma"/>
                <a:cs typeface="Tahoma"/>
              </a:rPr>
              <a:t>want to provide on the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2935" marR="5080" indent="-2719705">
              <a:lnSpc>
                <a:spcPts val="3820"/>
              </a:lnSpc>
              <a:spcBef>
                <a:spcPts val="240"/>
              </a:spcBef>
            </a:pPr>
            <a:r>
              <a:rPr spc="-105" dirty="0"/>
              <a:t>4. </a:t>
            </a:r>
            <a:r>
              <a:rPr spc="-365" dirty="0"/>
              <a:t>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766946"/>
            <a:ext cx="8074659" cy="36588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u="heavy" spc="-2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WINDOWS</a:t>
            </a:r>
            <a:r>
              <a:rPr sz="2800" b="1" u="heavy" spc="-1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22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NT:</a:t>
            </a:r>
            <a:endParaRPr sz="2800">
              <a:latin typeface="Arial"/>
              <a:cs typeface="Arial"/>
            </a:endParaRPr>
          </a:p>
          <a:p>
            <a:pPr marL="622300" marR="5080" indent="-556895" algn="just">
              <a:lnSpc>
                <a:spcPct val="99900"/>
              </a:lnSpc>
              <a:spcBef>
                <a:spcPts val="575"/>
              </a:spcBef>
              <a:buChar char="•"/>
              <a:tabLst>
                <a:tab pos="622300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60" dirty="0">
                <a:latin typeface="Arial"/>
                <a:cs typeface="Arial"/>
              </a:rPr>
              <a:t>implement </a:t>
            </a:r>
            <a:r>
              <a:rPr sz="2800" spc="-90" dirty="0">
                <a:latin typeface="Arial"/>
                <a:cs typeface="Arial"/>
              </a:rPr>
              <a:t>applications </a:t>
            </a:r>
            <a:r>
              <a:rPr sz="2800" spc="-180" dirty="0">
                <a:latin typeface="Arial"/>
                <a:cs typeface="Arial"/>
              </a:rPr>
              <a:t>such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50" dirty="0">
                <a:latin typeface="Arial"/>
                <a:cs typeface="Arial"/>
              </a:rPr>
              <a:t>Microsoft  </a:t>
            </a:r>
            <a:r>
              <a:rPr sz="2800" spc="-235" dirty="0">
                <a:latin typeface="Arial"/>
                <a:cs typeface="Arial"/>
              </a:rPr>
              <a:t>Back </a:t>
            </a:r>
            <a:r>
              <a:rPr sz="2800" spc="-55" dirty="0">
                <a:latin typeface="Arial"/>
                <a:cs typeface="Arial"/>
              </a:rPr>
              <a:t>office </a:t>
            </a:r>
            <a:r>
              <a:rPr sz="2800" spc="-80" dirty="0">
                <a:latin typeface="Arial"/>
                <a:cs typeface="Arial"/>
              </a:rPr>
              <a:t>suite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30" dirty="0">
                <a:latin typeface="Arial"/>
                <a:cs typeface="Arial"/>
              </a:rPr>
              <a:t>other </a:t>
            </a:r>
            <a:r>
              <a:rPr sz="2800" spc="-90" dirty="0">
                <a:latin typeface="Arial"/>
                <a:cs typeface="Arial"/>
              </a:rPr>
              <a:t>applications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10" dirty="0">
                <a:latin typeface="Arial"/>
                <a:cs typeface="Arial"/>
              </a:rPr>
              <a:t>that  </a:t>
            </a:r>
            <a:r>
              <a:rPr sz="2800" spc="-90" dirty="0">
                <a:latin typeface="Arial"/>
                <a:cs typeface="Arial"/>
              </a:rPr>
              <a:t>realm, windows </a:t>
            </a:r>
            <a:r>
              <a:rPr sz="2800" spc="-285" dirty="0">
                <a:latin typeface="Arial"/>
                <a:cs typeface="Arial"/>
              </a:rPr>
              <a:t>NT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only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choice</a:t>
            </a:r>
            <a:endParaRPr sz="2800">
              <a:latin typeface="Arial"/>
              <a:cs typeface="Arial"/>
            </a:endParaRPr>
          </a:p>
          <a:p>
            <a:pPr marL="622300" marR="8890" indent="-556895" algn="just">
              <a:lnSpc>
                <a:spcPct val="100099"/>
              </a:lnSpc>
              <a:spcBef>
                <a:spcPts val="575"/>
              </a:spcBef>
              <a:buChar char="•"/>
              <a:tabLst>
                <a:tab pos="622300" algn="l"/>
              </a:tabLst>
            </a:pPr>
            <a:r>
              <a:rPr sz="2800" spc="-110" dirty="0">
                <a:latin typeface="Arial"/>
                <a:cs typeface="Arial"/>
              </a:rPr>
              <a:t>Windows </a:t>
            </a:r>
            <a:r>
              <a:rPr sz="2800" spc="-285" dirty="0">
                <a:latin typeface="Arial"/>
                <a:cs typeface="Arial"/>
              </a:rPr>
              <a:t>NT </a:t>
            </a:r>
            <a:r>
              <a:rPr sz="2800" spc="-210" dirty="0">
                <a:latin typeface="Arial"/>
                <a:cs typeface="Arial"/>
              </a:rPr>
              <a:t>has </a:t>
            </a:r>
            <a:r>
              <a:rPr sz="2800" spc="-130" dirty="0">
                <a:latin typeface="Arial"/>
                <a:cs typeface="Arial"/>
              </a:rPr>
              <a:t>been </a:t>
            </a:r>
            <a:r>
              <a:rPr sz="2800" spc="-125" dirty="0">
                <a:latin typeface="Arial"/>
                <a:cs typeface="Arial"/>
              </a:rPr>
              <a:t>described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240" dirty="0">
                <a:latin typeface="Arial"/>
                <a:cs typeface="Arial"/>
              </a:rPr>
              <a:t>UNIX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45" dirty="0">
                <a:latin typeface="Arial"/>
                <a:cs typeface="Arial"/>
              </a:rPr>
              <a:t>fine  </a:t>
            </a:r>
            <a:r>
              <a:rPr sz="2800" spc="-100" dirty="0">
                <a:latin typeface="Arial"/>
                <a:cs typeface="Arial"/>
              </a:rPr>
              <a:t>clothes. </a:t>
            </a:r>
            <a:r>
              <a:rPr sz="2800" spc="-110" dirty="0">
                <a:latin typeface="Arial"/>
                <a:cs typeface="Arial"/>
              </a:rPr>
              <a:t>Windows </a:t>
            </a:r>
            <a:r>
              <a:rPr sz="2800" spc="-285" dirty="0">
                <a:latin typeface="Arial"/>
                <a:cs typeface="Arial"/>
              </a:rPr>
              <a:t>NT </a:t>
            </a:r>
            <a:r>
              <a:rPr sz="2800" spc="-85" dirty="0">
                <a:latin typeface="Arial"/>
                <a:cs typeface="Arial"/>
              </a:rPr>
              <a:t>implements </a:t>
            </a:r>
            <a:r>
              <a:rPr sz="2800" spc="-140" dirty="0">
                <a:latin typeface="Arial"/>
                <a:cs typeface="Arial"/>
              </a:rPr>
              <a:t>many 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200" dirty="0">
                <a:latin typeface="Arial"/>
                <a:cs typeface="Arial"/>
              </a:rPr>
              <a:t>same </a:t>
            </a:r>
            <a:r>
              <a:rPr sz="2800" spc="-75" dirty="0">
                <a:latin typeface="Arial"/>
                <a:cs typeface="Arial"/>
              </a:rPr>
              <a:t>functions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210" dirty="0">
                <a:latin typeface="Arial"/>
                <a:cs typeface="Arial"/>
              </a:rPr>
              <a:t>UNIX, </a:t>
            </a:r>
            <a:r>
              <a:rPr sz="2800" spc="-10" dirty="0">
                <a:latin typeface="Arial"/>
                <a:cs typeface="Arial"/>
              </a:rPr>
              <a:t>but </a:t>
            </a:r>
            <a:r>
              <a:rPr sz="2800" spc="85" dirty="0">
                <a:latin typeface="Arial"/>
                <a:cs typeface="Arial"/>
              </a:rPr>
              <a:t>it </a:t>
            </a:r>
            <a:r>
              <a:rPr sz="2800" spc="-175" dirty="0">
                <a:latin typeface="Arial"/>
                <a:cs typeface="Arial"/>
              </a:rPr>
              <a:t>adds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graphical  </a:t>
            </a:r>
            <a:r>
              <a:rPr sz="2800" spc="-135" dirty="0">
                <a:latin typeface="Arial"/>
                <a:cs typeface="Arial"/>
              </a:rPr>
              <a:t>user </a:t>
            </a:r>
            <a:r>
              <a:rPr sz="2800" spc="-70" dirty="0">
                <a:latin typeface="Arial"/>
                <a:cs typeface="Arial"/>
              </a:rPr>
              <a:t>interface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20" dirty="0">
                <a:latin typeface="Arial"/>
                <a:cs typeface="Arial"/>
              </a:rPr>
              <a:t>these</a:t>
            </a:r>
            <a:r>
              <a:rPr sz="2800" spc="-44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991" y="171068"/>
            <a:ext cx="720407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731770" marR="5080" indent="-2719705">
              <a:lnSpc>
                <a:spcPts val="3820"/>
              </a:lnSpc>
              <a:spcBef>
                <a:spcPts val="240"/>
              </a:spcBef>
            </a:pPr>
            <a:r>
              <a:rPr spc="-105" dirty="0"/>
              <a:t>4. </a:t>
            </a:r>
            <a:r>
              <a:rPr spc="-365" dirty="0"/>
              <a:t>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346" y="1611373"/>
            <a:ext cx="8024495" cy="43573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02260" marR="11430" indent="-289560" algn="just">
              <a:lnSpc>
                <a:spcPts val="2700"/>
              </a:lnSpc>
              <a:spcBef>
                <a:spcPts val="740"/>
              </a:spcBef>
              <a:buChar char="•"/>
              <a:tabLst>
                <a:tab pos="302895" algn="l"/>
              </a:tabLst>
            </a:pPr>
            <a:r>
              <a:rPr sz="2800" spc="-110" dirty="0">
                <a:latin typeface="Arial"/>
                <a:cs typeface="Arial"/>
              </a:rPr>
              <a:t>Windows </a:t>
            </a:r>
            <a:r>
              <a:rPr sz="2800" spc="-285" dirty="0">
                <a:latin typeface="Arial"/>
                <a:cs typeface="Arial"/>
              </a:rPr>
              <a:t>NT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65" dirty="0">
                <a:latin typeface="Arial"/>
                <a:cs typeface="Arial"/>
              </a:rPr>
              <a:t>robust </a:t>
            </a:r>
            <a:r>
              <a:rPr sz="2800" spc="-80" dirty="0">
                <a:latin typeface="Arial"/>
                <a:cs typeface="Arial"/>
              </a:rPr>
              <a:t>operating </a:t>
            </a:r>
            <a:r>
              <a:rPr sz="2800" spc="-145" dirty="0">
                <a:latin typeface="Arial"/>
                <a:cs typeface="Arial"/>
              </a:rPr>
              <a:t>system </a:t>
            </a:r>
            <a:r>
              <a:rPr sz="2800" spc="-10" dirty="0">
                <a:latin typeface="Arial"/>
                <a:cs typeface="Arial"/>
              </a:rPr>
              <a:t>that  </a:t>
            </a:r>
            <a:r>
              <a:rPr sz="2800" spc="-105" dirty="0">
                <a:latin typeface="Arial"/>
                <a:cs typeface="Arial"/>
              </a:rPr>
              <a:t>provides </a:t>
            </a:r>
            <a:r>
              <a:rPr sz="2800" spc="-5" dirty="0">
                <a:latin typeface="Arial"/>
                <a:cs typeface="Arial"/>
              </a:rPr>
              <a:t>tight </a:t>
            </a:r>
            <a:r>
              <a:rPr sz="2800" spc="-50" dirty="0">
                <a:latin typeface="Arial"/>
                <a:cs typeface="Arial"/>
              </a:rPr>
              <a:t>integration </a:t>
            </a:r>
            <a:r>
              <a:rPr sz="2800" spc="-80" dirty="0">
                <a:latin typeface="Arial"/>
                <a:cs typeface="Arial"/>
              </a:rPr>
              <a:t>between </a:t>
            </a:r>
            <a:r>
              <a:rPr sz="2800" spc="-455" dirty="0">
                <a:latin typeface="Arial"/>
                <a:cs typeface="Arial"/>
              </a:rPr>
              <a:t>OS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00" dirty="0">
                <a:latin typeface="Arial"/>
                <a:cs typeface="Arial"/>
              </a:rPr>
              <a:t>web  </a:t>
            </a:r>
            <a:r>
              <a:rPr sz="2800" spc="-150" dirty="0">
                <a:latin typeface="Arial"/>
                <a:cs typeface="Arial"/>
              </a:rPr>
              <a:t>services, </a:t>
            </a:r>
            <a:r>
              <a:rPr sz="2800" spc="-30" dirty="0">
                <a:latin typeface="Arial"/>
                <a:cs typeface="Arial"/>
              </a:rPr>
              <a:t>at </a:t>
            </a:r>
            <a:r>
              <a:rPr sz="2800" spc="-105" dirty="0">
                <a:latin typeface="Arial"/>
                <a:cs typeface="Arial"/>
              </a:rPr>
              <a:t>least </a:t>
            </a:r>
            <a:r>
              <a:rPr sz="2800" spc="-40" dirty="0">
                <a:latin typeface="Arial"/>
                <a:cs typeface="Arial"/>
              </a:rPr>
              <a:t>in the </a:t>
            </a:r>
            <a:r>
              <a:rPr sz="2800" spc="-229" dirty="0">
                <a:latin typeface="Arial"/>
                <a:cs typeface="Arial"/>
              </a:rPr>
              <a:t>case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the Internet   </a:t>
            </a:r>
            <a:r>
              <a:rPr sz="2800" spc="-50" dirty="0">
                <a:latin typeface="Arial"/>
                <a:cs typeface="Arial"/>
              </a:rPr>
              <a:t>Information </a:t>
            </a:r>
            <a:r>
              <a:rPr sz="2800" spc="-165" dirty="0">
                <a:latin typeface="Arial"/>
                <a:cs typeface="Arial"/>
              </a:rPr>
              <a:t>Server </a:t>
            </a:r>
            <a:r>
              <a:rPr sz="2800" spc="-20" dirty="0">
                <a:latin typeface="Arial"/>
                <a:cs typeface="Arial"/>
              </a:rPr>
              <a:t>from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Microsoft</a:t>
            </a:r>
            <a:endParaRPr sz="2800">
              <a:latin typeface="Arial"/>
              <a:cs typeface="Arial"/>
            </a:endParaRPr>
          </a:p>
          <a:p>
            <a:pPr marL="302260" marR="5080" indent="-289560" algn="just">
              <a:lnSpc>
                <a:spcPct val="79800"/>
              </a:lnSpc>
              <a:spcBef>
                <a:spcPts val="595"/>
              </a:spcBef>
              <a:buChar char="•"/>
              <a:tabLst>
                <a:tab pos="302895" algn="l"/>
              </a:tabLst>
            </a:pPr>
            <a:r>
              <a:rPr sz="2800" spc="-110" dirty="0">
                <a:latin typeface="Arial"/>
                <a:cs typeface="Arial"/>
              </a:rPr>
              <a:t>Windows </a:t>
            </a:r>
            <a:r>
              <a:rPr sz="2800" spc="-285" dirty="0">
                <a:latin typeface="Arial"/>
                <a:cs typeface="Arial"/>
              </a:rPr>
              <a:t>NT </a:t>
            </a:r>
            <a:r>
              <a:rPr sz="2800" spc="-120" dirty="0">
                <a:latin typeface="Arial"/>
                <a:cs typeface="Arial"/>
              </a:rPr>
              <a:t>presents </a:t>
            </a:r>
            <a:r>
              <a:rPr sz="2800" spc="-70" dirty="0">
                <a:latin typeface="Arial"/>
                <a:cs typeface="Arial"/>
              </a:rPr>
              <a:t>how </a:t>
            </a:r>
            <a:r>
              <a:rPr sz="2800" spc="85" dirty="0">
                <a:latin typeface="Arial"/>
                <a:cs typeface="Arial"/>
              </a:rPr>
              <a:t>it </a:t>
            </a:r>
            <a:r>
              <a:rPr sz="2800" spc="-120" dirty="0">
                <a:latin typeface="Arial"/>
                <a:cs typeface="Arial"/>
              </a:rPr>
              <a:t>presents </a:t>
            </a:r>
            <a:r>
              <a:rPr sz="2800" spc="-50" dirty="0">
                <a:latin typeface="Arial"/>
                <a:cs typeface="Arial"/>
              </a:rPr>
              <a:t>network,  </a:t>
            </a:r>
            <a:r>
              <a:rPr sz="2800" spc="-145" dirty="0">
                <a:latin typeface="Arial"/>
                <a:cs typeface="Arial"/>
              </a:rPr>
              <a:t>associated </a:t>
            </a:r>
            <a:r>
              <a:rPr sz="2800" spc="-160" dirty="0">
                <a:latin typeface="Arial"/>
                <a:cs typeface="Arial"/>
              </a:rPr>
              <a:t>services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90" dirty="0">
                <a:latin typeface="Arial"/>
                <a:cs typeface="Arial"/>
              </a:rPr>
              <a:t>solutions  </a:t>
            </a:r>
            <a:r>
              <a:rPr sz="2800" spc="-45" dirty="0">
                <a:latin typeface="Arial"/>
                <a:cs typeface="Arial"/>
              </a:rPr>
              <a:t>.Microsoft </a:t>
            </a:r>
            <a:r>
              <a:rPr sz="2800" spc="-210" dirty="0">
                <a:latin typeface="Arial"/>
                <a:cs typeface="Arial"/>
              </a:rPr>
              <a:t>has  </a:t>
            </a:r>
            <a:r>
              <a:rPr sz="2800" spc="-90" dirty="0">
                <a:latin typeface="Arial"/>
                <a:cs typeface="Arial"/>
              </a:rPr>
              <a:t>proven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platform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00" dirty="0">
                <a:latin typeface="Arial"/>
                <a:cs typeface="Arial"/>
              </a:rPr>
              <a:t>viable, </a:t>
            </a:r>
            <a:r>
              <a:rPr sz="2800" spc="-105" dirty="0">
                <a:latin typeface="Arial"/>
                <a:cs typeface="Arial"/>
              </a:rPr>
              <a:t>high</a:t>
            </a:r>
            <a:r>
              <a:rPr sz="2800" spc="34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performance</a:t>
            </a:r>
            <a:endParaRPr sz="2800">
              <a:latin typeface="Arial"/>
              <a:cs typeface="Arial"/>
            </a:endParaRPr>
          </a:p>
          <a:p>
            <a:pPr marL="302260">
              <a:lnSpc>
                <a:spcPts val="2370"/>
              </a:lnSpc>
            </a:pP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105" dirty="0">
                <a:latin typeface="Arial"/>
                <a:cs typeface="Arial"/>
              </a:rPr>
              <a:t>stable </a:t>
            </a:r>
            <a:r>
              <a:rPr sz="2800" spc="-60" dirty="0">
                <a:latin typeface="Arial"/>
                <a:cs typeface="Arial"/>
              </a:rPr>
              <a:t>,portable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55" dirty="0">
                <a:latin typeface="Arial"/>
                <a:cs typeface="Arial"/>
              </a:rPr>
              <a:t>secure </a:t>
            </a:r>
            <a:r>
              <a:rPr sz="2800" spc="-70" dirty="0">
                <a:latin typeface="Arial"/>
                <a:cs typeface="Arial"/>
              </a:rPr>
              <a:t>environment </a:t>
            </a:r>
            <a:r>
              <a:rPr sz="2800" spc="5" dirty="0">
                <a:latin typeface="Arial"/>
                <a:cs typeface="Arial"/>
              </a:rPr>
              <a:t>for</a:t>
            </a:r>
            <a:r>
              <a:rPr sz="2800" spc="-34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hosting</a:t>
            </a:r>
            <a:endParaRPr sz="2800">
              <a:latin typeface="Arial"/>
              <a:cs typeface="Arial"/>
            </a:endParaRPr>
          </a:p>
          <a:p>
            <a:pPr marL="302260">
              <a:lnSpc>
                <a:spcPts val="2980"/>
              </a:lnSpc>
            </a:pPr>
            <a:r>
              <a:rPr sz="2800" spc="-95" dirty="0">
                <a:latin typeface="Arial"/>
                <a:cs typeface="Arial"/>
              </a:rPr>
              <a:t>web </a:t>
            </a:r>
            <a:r>
              <a:rPr sz="2800" spc="-125" dirty="0">
                <a:latin typeface="Arial"/>
                <a:cs typeface="Arial"/>
              </a:rPr>
              <a:t>sites </a:t>
            </a:r>
            <a:r>
              <a:rPr sz="2800" spc="-130" dirty="0">
                <a:latin typeface="Arial"/>
                <a:cs typeface="Arial"/>
              </a:rPr>
              <a:t>and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more.</a:t>
            </a:r>
            <a:endParaRPr sz="2800">
              <a:latin typeface="Arial"/>
              <a:cs typeface="Arial"/>
            </a:endParaRPr>
          </a:p>
          <a:p>
            <a:pPr marL="302260" marR="7620" indent="-289560" algn="just">
              <a:lnSpc>
                <a:spcPct val="79800"/>
              </a:lnSpc>
              <a:spcBef>
                <a:spcPts val="630"/>
              </a:spcBef>
              <a:buChar char="•"/>
              <a:tabLst>
                <a:tab pos="302895" algn="l"/>
              </a:tabLst>
            </a:pPr>
            <a:r>
              <a:rPr sz="2800" spc="-20" dirty="0">
                <a:latin typeface="Arial"/>
                <a:cs typeface="Arial"/>
              </a:rPr>
              <a:t>With </a:t>
            </a:r>
            <a:r>
              <a:rPr sz="2800" spc="-110" dirty="0">
                <a:latin typeface="Arial"/>
                <a:cs typeface="Arial"/>
              </a:rPr>
              <a:t>Windows </a:t>
            </a:r>
            <a:r>
              <a:rPr sz="2800" spc="-285" dirty="0">
                <a:latin typeface="Arial"/>
                <a:cs typeface="Arial"/>
              </a:rPr>
              <a:t>NT </a:t>
            </a:r>
            <a:r>
              <a:rPr sz="2800" spc="-55" dirty="0">
                <a:latin typeface="Arial"/>
                <a:cs typeface="Arial"/>
              </a:rPr>
              <a:t>there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50" dirty="0">
                <a:latin typeface="Arial"/>
                <a:cs typeface="Arial"/>
              </a:rPr>
              <a:t>fewer </a:t>
            </a:r>
            <a:r>
              <a:rPr sz="2800" spc="-80" dirty="0">
                <a:latin typeface="Arial"/>
                <a:cs typeface="Arial"/>
              </a:rPr>
              <a:t>public </a:t>
            </a:r>
            <a:r>
              <a:rPr sz="2800" spc="-95" dirty="0">
                <a:latin typeface="Arial"/>
                <a:cs typeface="Arial"/>
              </a:rPr>
              <a:t>domain,  </a:t>
            </a:r>
            <a:r>
              <a:rPr sz="2800" spc="-105" dirty="0">
                <a:latin typeface="Arial"/>
                <a:cs typeface="Arial"/>
              </a:rPr>
              <a:t>freeware,shareware </a:t>
            </a:r>
            <a:r>
              <a:rPr sz="2800" spc="-25" dirty="0">
                <a:latin typeface="Arial"/>
                <a:cs typeface="Arial"/>
              </a:rPr>
              <a:t>utilities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5" dirty="0">
                <a:latin typeface="Arial"/>
                <a:cs typeface="Arial"/>
              </a:rPr>
              <a:t>offer </a:t>
            </a:r>
            <a:r>
              <a:rPr sz="2800" spc="-75" dirty="0">
                <a:latin typeface="Arial"/>
                <a:cs typeface="Arial"/>
              </a:rPr>
              <a:t>down </a:t>
            </a:r>
            <a:r>
              <a:rPr sz="2800" spc="-130" dirty="0">
                <a:latin typeface="Arial"/>
                <a:cs typeface="Arial"/>
              </a:rPr>
              <a:t>and  </a:t>
            </a:r>
            <a:r>
              <a:rPr sz="2800" spc="-5" dirty="0">
                <a:latin typeface="Arial"/>
                <a:cs typeface="Arial"/>
              </a:rPr>
              <a:t>dirty</a:t>
            </a:r>
            <a:r>
              <a:rPr sz="2800" spc="-155" dirty="0">
                <a:latin typeface="Arial"/>
                <a:cs typeface="Arial"/>
              </a:rPr>
              <a:t> analysis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system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when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problem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do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occur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2935" marR="5080" indent="-2719705">
              <a:lnSpc>
                <a:spcPts val="3820"/>
              </a:lnSpc>
              <a:spcBef>
                <a:spcPts val="240"/>
              </a:spcBef>
            </a:pPr>
            <a:r>
              <a:rPr spc="-105" dirty="0"/>
              <a:t>4. </a:t>
            </a:r>
            <a:r>
              <a:rPr spc="-365" dirty="0"/>
              <a:t>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538347"/>
            <a:ext cx="8067040" cy="19443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u="heavy" spc="-1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UNIX</a:t>
            </a:r>
            <a:r>
              <a:rPr sz="2800" b="1" u="heavy" spc="-1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4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  <a:p>
            <a:pPr marL="622300" indent="-556895">
              <a:lnSpc>
                <a:spcPct val="100000"/>
              </a:lnSpc>
              <a:spcBef>
                <a:spcPts val="575"/>
              </a:spcBef>
              <a:buChar char="•"/>
              <a:tabLst>
                <a:tab pos="621665" algn="l"/>
                <a:tab pos="622300" algn="l"/>
              </a:tabLst>
            </a:pPr>
            <a:r>
              <a:rPr sz="2800" spc="35" dirty="0">
                <a:latin typeface="Arial"/>
                <a:cs typeface="Arial"/>
              </a:rPr>
              <a:t>It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40" dirty="0">
                <a:latin typeface="Arial"/>
                <a:cs typeface="Arial"/>
              </a:rPr>
              <a:t>well </a:t>
            </a:r>
            <a:r>
              <a:rPr sz="2800" spc="-114" dirty="0">
                <a:latin typeface="Arial"/>
                <a:cs typeface="Arial"/>
              </a:rPr>
              <a:t>established</a:t>
            </a:r>
            <a:r>
              <a:rPr sz="2800" spc="-465" dirty="0">
                <a:latin typeface="Arial"/>
                <a:cs typeface="Arial"/>
              </a:rPr>
              <a:t> </a:t>
            </a:r>
            <a:r>
              <a:rPr sz="2800" spc="-459" dirty="0"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  <a:p>
            <a:pPr marL="622300" marR="5080" indent="-556895">
              <a:lnSpc>
                <a:spcPts val="3340"/>
              </a:lnSpc>
              <a:spcBef>
                <a:spcPts val="665"/>
              </a:spcBef>
              <a:buChar char="•"/>
              <a:tabLst>
                <a:tab pos="621665" algn="l"/>
                <a:tab pos="622300" algn="l"/>
              </a:tabLst>
            </a:pPr>
            <a:r>
              <a:rPr sz="2800" spc="-150" dirty="0">
                <a:latin typeface="Arial"/>
                <a:cs typeface="Arial"/>
              </a:rPr>
              <a:t>Provides </a:t>
            </a:r>
            <a:r>
              <a:rPr sz="2800" spc="-210" dirty="0">
                <a:latin typeface="Arial"/>
                <a:cs typeface="Arial"/>
              </a:rPr>
              <a:t>easy </a:t>
            </a:r>
            <a:r>
              <a:rPr sz="2800" spc="-240" dirty="0">
                <a:latin typeface="Arial"/>
                <a:cs typeface="Arial"/>
              </a:rPr>
              <a:t>access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00" dirty="0">
                <a:latin typeface="Arial"/>
                <a:cs typeface="Arial"/>
              </a:rPr>
              <a:t>technical </a:t>
            </a:r>
            <a:r>
              <a:rPr sz="2800" spc="-145" dirty="0">
                <a:latin typeface="Arial"/>
                <a:cs typeface="Arial"/>
              </a:rPr>
              <a:t>resources </a:t>
            </a:r>
            <a:r>
              <a:rPr sz="2800" spc="-180" dirty="0">
                <a:latin typeface="Arial"/>
                <a:cs typeface="Arial"/>
              </a:rPr>
              <a:t>such </a:t>
            </a:r>
            <a:r>
              <a:rPr sz="2800" spc="-265" dirty="0">
                <a:latin typeface="Arial"/>
                <a:cs typeface="Arial"/>
              </a:rPr>
              <a:t>as  </a:t>
            </a:r>
            <a:r>
              <a:rPr sz="2800" spc="-135" dirty="0">
                <a:latin typeface="Arial"/>
                <a:cs typeface="Arial"/>
              </a:rPr>
              <a:t>books, </a:t>
            </a:r>
            <a:r>
              <a:rPr sz="2800" spc="-120" dirty="0">
                <a:latin typeface="Arial"/>
                <a:cs typeface="Arial"/>
              </a:rPr>
              <a:t>developers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70" dirty="0">
                <a:latin typeface="Arial"/>
                <a:cs typeface="Arial"/>
              </a:rPr>
              <a:t>support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personnel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546" y="3530342"/>
            <a:ext cx="5667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960" indent="-556260">
              <a:lnSpc>
                <a:spcPct val="100000"/>
              </a:lnSpc>
              <a:spcBef>
                <a:spcPts val="100"/>
              </a:spcBef>
              <a:buChar char="•"/>
              <a:tabLst>
                <a:tab pos="568325" algn="l"/>
                <a:tab pos="569595" algn="l"/>
                <a:tab pos="2139315" algn="l"/>
                <a:tab pos="4279265" algn="l"/>
              </a:tabLst>
            </a:pPr>
            <a:r>
              <a:rPr sz="2800" spc="-135" dirty="0">
                <a:latin typeface="Arial"/>
                <a:cs typeface="Arial"/>
              </a:rPr>
              <a:t>Support</a:t>
            </a:r>
            <a:r>
              <a:rPr sz="2800" spc="-13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75" dirty="0">
                <a:latin typeface="Arial"/>
                <a:cs typeface="Arial"/>
              </a:rPr>
              <a:t>multitasking</a:t>
            </a:r>
            <a:r>
              <a:rPr sz="2800" spc="-45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60" dirty="0">
                <a:latin typeface="Arial"/>
                <a:cs typeface="Arial"/>
              </a:rPr>
              <a:t>multiuser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5272" y="3530342"/>
            <a:ext cx="2090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6294" algn="l"/>
              </a:tabLst>
            </a:pPr>
            <a:r>
              <a:rPr sz="2800" spc="-130" dirty="0">
                <a:latin typeface="Arial"/>
                <a:cs typeface="Arial"/>
              </a:rPr>
              <a:t>and	</a:t>
            </a:r>
            <a:r>
              <a:rPr sz="2800" spc="-105" dirty="0">
                <a:latin typeface="Arial"/>
                <a:cs typeface="Arial"/>
              </a:rPr>
              <a:t>provides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822" y="3954518"/>
            <a:ext cx="649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8270" algn="l"/>
                <a:tab pos="3248660" algn="l"/>
                <a:tab pos="4224655" algn="l"/>
              </a:tabLst>
            </a:pPr>
            <a:r>
              <a:rPr sz="2800" spc="-155" dirty="0">
                <a:latin typeface="Arial"/>
                <a:cs typeface="Arial"/>
              </a:rPr>
              <a:t>secure	</a:t>
            </a:r>
            <a:r>
              <a:rPr sz="2800" spc="-60" dirty="0">
                <a:latin typeface="Arial"/>
                <a:cs typeface="Arial"/>
              </a:rPr>
              <a:t>operation	</a:t>
            </a:r>
            <a:r>
              <a:rPr sz="2800" spc="-130" dirty="0">
                <a:latin typeface="Arial"/>
                <a:cs typeface="Arial"/>
              </a:rPr>
              <a:t>and	</a:t>
            </a:r>
            <a:r>
              <a:rPr sz="2800" spc="-140" dirty="0">
                <a:latin typeface="Arial"/>
                <a:cs typeface="Arial"/>
              </a:rPr>
              <a:t>logging,analysis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6762" y="3954518"/>
            <a:ext cx="569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0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822" y="4383142"/>
            <a:ext cx="3481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>
                <a:latin typeface="Arial"/>
                <a:cs typeface="Arial"/>
              </a:rPr>
              <a:t>troubleshooting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utilities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2935" marR="5080" indent="-2719705">
              <a:lnSpc>
                <a:spcPts val="3820"/>
              </a:lnSpc>
              <a:spcBef>
                <a:spcPts val="240"/>
              </a:spcBef>
            </a:pPr>
            <a:r>
              <a:rPr spc="-105" dirty="0"/>
              <a:t>4. </a:t>
            </a:r>
            <a:r>
              <a:rPr spc="-365" dirty="0"/>
              <a:t>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613404"/>
            <a:ext cx="7463155" cy="309308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83870" marR="5080" lvl="1" indent="-483870">
              <a:lnSpc>
                <a:spcPts val="2850"/>
              </a:lnSpc>
              <a:spcBef>
                <a:spcPts val="219"/>
              </a:spcBef>
              <a:buClr>
                <a:srgbClr val="000000"/>
              </a:buClr>
              <a:buSzPct val="95833"/>
              <a:buAutoNum type="arabicPeriod" startAt="4"/>
              <a:tabLst>
                <a:tab pos="483870" algn="l"/>
              </a:tabLst>
            </a:pPr>
            <a:r>
              <a:rPr sz="2400" b="1" u="heavy" spc="-1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EXAMINING </a:t>
            </a:r>
            <a:r>
              <a:rPr sz="2400" b="1" u="heavy" spc="-2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MAJOR </a:t>
            </a:r>
            <a:r>
              <a:rPr sz="2400" b="1" u="heavy" spc="-3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SERVER </a:t>
            </a:r>
            <a:r>
              <a:rPr sz="2400" b="1" u="heavy" spc="-3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SOFTWARE </a:t>
            </a:r>
            <a:r>
              <a:rPr sz="2400" b="1" u="heavy" spc="-3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PLAYERS </a:t>
            </a:r>
            <a:r>
              <a:rPr sz="2400" b="1" u="heavy" spc="-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IN </a:t>
            </a:r>
            <a:r>
              <a:rPr sz="2400" b="1" u="heavy" spc="-2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TH  </a:t>
            </a:r>
            <a:r>
              <a:rPr sz="2400" b="1" u="heavy" spc="-2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INTERNET </a:t>
            </a:r>
            <a:r>
              <a:rPr sz="2400" b="1" u="heavy" spc="-2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MARKET</a:t>
            </a:r>
            <a:r>
              <a:rPr sz="2400" b="1" u="heavy" spc="-3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3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PLACE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AutoNum type="arabicPeriod" startAt="4"/>
            </a:pPr>
            <a:endParaRPr sz="3400">
              <a:latin typeface="Times New Roman"/>
              <a:cs typeface="Times New Roman"/>
            </a:endParaRPr>
          </a:p>
          <a:p>
            <a:pPr marL="622300" marR="546100" lvl="2" indent="-556895">
              <a:lnSpc>
                <a:spcPts val="3340"/>
              </a:lnSpc>
              <a:buChar char="•"/>
              <a:tabLst>
                <a:tab pos="621665" algn="l"/>
                <a:tab pos="622300" algn="l"/>
                <a:tab pos="6427470" algn="l"/>
              </a:tabLst>
            </a:pPr>
            <a:r>
              <a:rPr sz="2800" spc="-150" dirty="0">
                <a:latin typeface="Arial"/>
                <a:cs typeface="Arial"/>
              </a:rPr>
              <a:t>Ther</a:t>
            </a:r>
            <a:r>
              <a:rPr sz="2800" spc="-155" dirty="0">
                <a:latin typeface="Arial"/>
                <a:cs typeface="Arial"/>
              </a:rPr>
              <a:t>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are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tw</a:t>
            </a:r>
            <a:r>
              <a:rPr sz="2800" spc="20" dirty="0">
                <a:latin typeface="Arial"/>
                <a:cs typeface="Arial"/>
              </a:rPr>
              <a:t>o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majo</a:t>
            </a:r>
            <a:r>
              <a:rPr sz="2800" spc="-45" dirty="0">
                <a:latin typeface="Arial"/>
                <a:cs typeface="Arial"/>
              </a:rPr>
              <a:t>r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serve</a:t>
            </a:r>
            <a:r>
              <a:rPr sz="2800" spc="-85" dirty="0">
                <a:latin typeface="Arial"/>
                <a:cs typeface="Arial"/>
              </a:rPr>
              <a:t>r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softwar</a:t>
            </a:r>
            <a:r>
              <a:rPr sz="2800" spc="-75" dirty="0">
                <a:latin typeface="Arial"/>
                <a:cs typeface="Arial"/>
              </a:rPr>
              <a:t>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-5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40" dirty="0">
                <a:latin typeface="Arial"/>
                <a:cs typeface="Arial"/>
              </a:rPr>
              <a:t>the  </a:t>
            </a:r>
            <a:r>
              <a:rPr sz="2800" spc="-75" dirty="0">
                <a:latin typeface="Arial"/>
                <a:cs typeface="Arial"/>
              </a:rPr>
              <a:t>market. </a:t>
            </a:r>
            <a:r>
              <a:rPr sz="2800" spc="-190" dirty="0">
                <a:latin typeface="Arial"/>
                <a:cs typeface="Arial"/>
              </a:rPr>
              <a:t>They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are</a:t>
            </a:r>
            <a:endParaRPr sz="2800">
              <a:latin typeface="Arial"/>
              <a:cs typeface="Arial"/>
            </a:endParaRPr>
          </a:p>
          <a:p>
            <a:pPr marL="2222500" lvl="3" indent="-469900">
              <a:lnSpc>
                <a:spcPct val="100000"/>
              </a:lnSpc>
              <a:spcBef>
                <a:spcPts val="470"/>
              </a:spcBef>
              <a:buFont typeface="Times New Roman"/>
              <a:buAutoNum type="arabicPeriod"/>
              <a:tabLst>
                <a:tab pos="2221865" algn="l"/>
                <a:tab pos="2222500" algn="l"/>
              </a:tabLst>
            </a:pPr>
            <a:r>
              <a:rPr sz="2800" spc="-45" dirty="0">
                <a:latin typeface="Arial"/>
                <a:cs typeface="Arial"/>
              </a:rPr>
              <a:t>Microsoft</a:t>
            </a:r>
            <a:endParaRPr sz="2800">
              <a:latin typeface="Arial"/>
              <a:cs typeface="Arial"/>
            </a:endParaRPr>
          </a:p>
          <a:p>
            <a:pPr marL="2222500" lvl="3" indent="-469900"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/>
              <a:tabLst>
                <a:tab pos="2221865" algn="l"/>
                <a:tab pos="2222500" algn="l"/>
              </a:tabLst>
            </a:pPr>
            <a:r>
              <a:rPr sz="2800" spc="-160" dirty="0">
                <a:latin typeface="Arial"/>
                <a:cs typeface="Arial"/>
              </a:rPr>
              <a:t>Netscape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3570" marR="5080" indent="-2673985">
              <a:lnSpc>
                <a:spcPts val="3820"/>
              </a:lnSpc>
              <a:spcBef>
                <a:spcPts val="240"/>
              </a:spcBef>
            </a:pPr>
            <a:r>
              <a:rPr spc="-320" dirty="0"/>
              <a:t>4.CHOOSING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611373"/>
            <a:ext cx="7957820" cy="3585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697230" lvl="2" indent="-342900">
              <a:lnSpc>
                <a:spcPct val="100400"/>
              </a:lnSpc>
              <a:spcBef>
                <a:spcPts val="85"/>
              </a:spcBef>
              <a:buClr>
                <a:srgbClr val="000000"/>
              </a:buClr>
              <a:buAutoNum type="arabicPeriod"/>
              <a:tabLst>
                <a:tab pos="821055" algn="l"/>
                <a:tab pos="3611245" algn="l"/>
              </a:tabLst>
            </a:pPr>
            <a:r>
              <a:rPr sz="2800" b="1" u="heavy" spc="-3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UNDERSTANDING	</a:t>
            </a:r>
            <a:r>
              <a:rPr sz="2800" b="1" u="heavy" spc="-3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THE </a:t>
            </a:r>
            <a:r>
              <a:rPr sz="2800" b="1" u="heavy" spc="-3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MICROSOFT </a:t>
            </a:r>
            <a:r>
              <a:rPr sz="2800" b="1" u="heavy" spc="-4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SERVER  </a:t>
            </a:r>
            <a:r>
              <a:rPr sz="2800" b="1" u="heavy" spc="-3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SOFTWARE:</a:t>
            </a:r>
            <a:endParaRPr sz="2800">
              <a:latin typeface="Arial"/>
              <a:cs typeface="Arial"/>
            </a:endParaRPr>
          </a:p>
          <a:p>
            <a:pPr marL="355600" marR="5080" lvl="3" indent="-290195">
              <a:lnSpc>
                <a:spcPct val="999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60" dirty="0">
                <a:solidFill>
                  <a:srgbClr val="0000FF"/>
                </a:solidFill>
                <a:latin typeface="Arial"/>
                <a:cs typeface="Arial"/>
              </a:rPr>
              <a:t>Microsoft’s </a:t>
            </a:r>
            <a:r>
              <a:rPr sz="2800" spc="-80" dirty="0">
                <a:solidFill>
                  <a:srgbClr val="0000FF"/>
                </a:solidFill>
                <a:latin typeface="Arial"/>
                <a:cs typeface="Arial"/>
              </a:rPr>
              <a:t>offerings </a:t>
            </a:r>
            <a:r>
              <a:rPr sz="2800" spc="-75" dirty="0">
                <a:solidFill>
                  <a:srgbClr val="0000FF"/>
                </a:solidFill>
                <a:latin typeface="Arial"/>
                <a:cs typeface="Arial"/>
              </a:rPr>
              <a:t>provide </a:t>
            </a:r>
            <a:r>
              <a:rPr sz="2800" spc="-22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800" spc="-160" dirty="0">
                <a:solidFill>
                  <a:srgbClr val="0000FF"/>
                </a:solidFill>
                <a:latin typeface="Arial"/>
                <a:cs typeface="Arial"/>
              </a:rPr>
              <a:t>lesson </a:t>
            </a:r>
            <a:r>
              <a:rPr sz="2800" spc="-40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800" spc="-45" dirty="0">
                <a:solidFill>
                  <a:srgbClr val="0000FF"/>
                </a:solidFill>
                <a:latin typeface="Arial"/>
                <a:cs typeface="Arial"/>
              </a:rPr>
              <a:t>what </a:t>
            </a:r>
            <a:r>
              <a:rPr sz="2800" spc="-180" dirty="0">
                <a:solidFill>
                  <a:srgbClr val="0000FF"/>
                </a:solidFill>
                <a:latin typeface="Arial"/>
                <a:cs typeface="Arial"/>
              </a:rPr>
              <a:t>can</a:t>
            </a:r>
            <a:r>
              <a:rPr sz="2800" spc="-5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0000FF"/>
                </a:solidFill>
                <a:latin typeface="Arial"/>
                <a:cs typeface="Arial"/>
              </a:rPr>
              <a:t>be  </a:t>
            </a:r>
            <a:r>
              <a:rPr sz="2800" spc="-110" dirty="0">
                <a:solidFill>
                  <a:srgbClr val="0000FF"/>
                </a:solidFill>
                <a:latin typeface="Arial"/>
                <a:cs typeface="Arial"/>
              </a:rPr>
              <a:t>done </a:t>
            </a:r>
            <a:r>
              <a:rPr sz="2800" spc="-95" dirty="0">
                <a:solidFill>
                  <a:srgbClr val="0000FF"/>
                </a:solidFill>
                <a:latin typeface="Arial"/>
                <a:cs typeface="Arial"/>
              </a:rPr>
              <a:t>when </a:t>
            </a:r>
            <a:r>
              <a:rPr sz="2800" spc="-90" dirty="0">
                <a:solidFill>
                  <a:srgbClr val="0000FF"/>
                </a:solidFill>
                <a:latin typeface="Arial"/>
                <a:cs typeface="Arial"/>
              </a:rPr>
              <a:t>extreme </a:t>
            </a:r>
            <a:r>
              <a:rPr sz="2800" spc="-135" dirty="0">
                <a:solidFill>
                  <a:srgbClr val="0000FF"/>
                </a:solidFill>
                <a:latin typeface="Arial"/>
                <a:cs typeface="Arial"/>
              </a:rPr>
              <a:t>pressure </a:t>
            </a:r>
            <a:r>
              <a:rPr sz="2800" spc="-22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800" spc="-165" dirty="0">
                <a:solidFill>
                  <a:srgbClr val="0000FF"/>
                </a:solidFill>
                <a:latin typeface="Arial"/>
                <a:cs typeface="Arial"/>
              </a:rPr>
              <a:t>amazing </a:t>
            </a:r>
            <a:r>
              <a:rPr sz="2800" spc="-70" dirty="0">
                <a:solidFill>
                  <a:srgbClr val="0000FF"/>
                </a:solidFill>
                <a:latin typeface="Arial"/>
                <a:cs typeface="Arial"/>
              </a:rPr>
              <a:t>amount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of  </a:t>
            </a:r>
            <a:r>
              <a:rPr sz="2800" spc="-60" dirty="0">
                <a:solidFill>
                  <a:srgbClr val="0000FF"/>
                </a:solidFill>
                <a:latin typeface="Arial"/>
                <a:cs typeface="Arial"/>
              </a:rPr>
              <a:t>talented </a:t>
            </a:r>
            <a:r>
              <a:rPr sz="2800" spc="-145" dirty="0">
                <a:solidFill>
                  <a:srgbClr val="0000FF"/>
                </a:solidFill>
                <a:latin typeface="Arial"/>
                <a:cs typeface="Arial"/>
              </a:rPr>
              <a:t>resources </a:t>
            </a:r>
            <a:r>
              <a:rPr sz="2800" spc="-114" dirty="0">
                <a:solidFill>
                  <a:srgbClr val="0000FF"/>
                </a:solidFill>
                <a:latin typeface="Arial"/>
                <a:cs typeface="Arial"/>
              </a:rPr>
              <a:t>are </a:t>
            </a:r>
            <a:r>
              <a:rPr sz="2800" spc="-90" dirty="0">
                <a:solidFill>
                  <a:srgbClr val="0000FF"/>
                </a:solidFill>
                <a:latin typeface="Arial"/>
                <a:cs typeface="Arial"/>
              </a:rPr>
              <a:t>applied </a:t>
            </a:r>
            <a:r>
              <a:rPr sz="2800" spc="30" dirty="0">
                <a:solidFill>
                  <a:srgbClr val="0000FF"/>
                </a:solidFill>
                <a:latin typeface="Arial"/>
                <a:cs typeface="Arial"/>
              </a:rPr>
              <a:t>to </a:t>
            </a:r>
            <a:r>
              <a:rPr sz="2800" spc="-22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800" spc="-5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0000FF"/>
                </a:solidFill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  <a:p>
            <a:pPr marL="355600" marR="322580" lvl="3" indent="-290195">
              <a:lnSpc>
                <a:spcPct val="999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  <a:tab pos="3446779" algn="l"/>
              </a:tabLst>
            </a:pPr>
            <a:r>
              <a:rPr sz="2800" spc="-45" dirty="0">
                <a:solidFill>
                  <a:srgbClr val="0000FF"/>
                </a:solidFill>
                <a:latin typeface="Arial"/>
                <a:cs typeface="Arial"/>
              </a:rPr>
              <a:t>Microsoft </a:t>
            </a:r>
            <a:r>
              <a:rPr sz="2800" spc="-145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800" spc="-114" dirty="0">
                <a:solidFill>
                  <a:srgbClr val="0000FF"/>
                </a:solidFill>
                <a:latin typeface="Arial"/>
                <a:cs typeface="Arial"/>
              </a:rPr>
              <a:t>one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800" spc="-4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800" spc="-130" dirty="0">
                <a:solidFill>
                  <a:srgbClr val="0000FF"/>
                </a:solidFill>
                <a:latin typeface="Arial"/>
                <a:cs typeface="Arial"/>
              </a:rPr>
              <a:t>biggest </a:t>
            </a:r>
            <a:r>
              <a:rPr sz="2800" spc="-8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800" spc="-90" dirty="0">
                <a:solidFill>
                  <a:srgbClr val="0000FF"/>
                </a:solidFill>
                <a:latin typeface="Arial"/>
                <a:cs typeface="Arial"/>
              </a:rPr>
              <a:t>fastest </a:t>
            </a:r>
            <a:r>
              <a:rPr sz="2800" spc="-125" dirty="0">
                <a:solidFill>
                  <a:srgbClr val="0000FF"/>
                </a:solidFill>
                <a:latin typeface="Arial"/>
                <a:cs typeface="Arial"/>
              </a:rPr>
              <a:t>emerging  </a:t>
            </a:r>
            <a:r>
              <a:rPr sz="2800" spc="-100" dirty="0">
                <a:solidFill>
                  <a:srgbClr val="0000FF"/>
                </a:solidFill>
                <a:latin typeface="Arial"/>
                <a:cs typeface="Arial"/>
              </a:rPr>
              <a:t>technological </a:t>
            </a:r>
            <a:r>
              <a:rPr sz="2800" spc="-8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800" spc="-1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2800" spc="-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not	</a:t>
            </a:r>
            <a:r>
              <a:rPr sz="2800" spc="-75" dirty="0">
                <a:solidFill>
                  <a:srgbClr val="0000FF"/>
                </a:solidFill>
                <a:latin typeface="Arial"/>
                <a:cs typeface="Arial"/>
              </a:rPr>
              <a:t>market </a:t>
            </a:r>
            <a:r>
              <a:rPr sz="2800" spc="-165" dirty="0">
                <a:solidFill>
                  <a:srgbClr val="0000FF"/>
                </a:solidFill>
                <a:latin typeface="Arial"/>
                <a:cs typeface="Arial"/>
              </a:rPr>
              <a:t>shares, </a:t>
            </a:r>
            <a:r>
              <a:rPr sz="2800" spc="-130" dirty="0">
                <a:solidFill>
                  <a:srgbClr val="0000FF"/>
                </a:solidFill>
                <a:latin typeface="Arial"/>
                <a:cs typeface="Arial"/>
              </a:rPr>
              <a:t>leaders </a:t>
            </a:r>
            <a:r>
              <a:rPr sz="2800" spc="-40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800" spc="-2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800" spc="-20" dirty="0">
                <a:solidFill>
                  <a:srgbClr val="0000FF"/>
                </a:solidFill>
                <a:latin typeface="Arial"/>
                <a:cs typeface="Arial"/>
              </a:rPr>
              <a:t>internet </a:t>
            </a:r>
            <a:r>
              <a:rPr sz="2800" spc="-110" dirty="0">
                <a:solidFill>
                  <a:srgbClr val="0000FF"/>
                </a:solidFill>
                <a:latin typeface="Arial"/>
                <a:cs typeface="Arial"/>
              </a:rPr>
              <a:t>playing</a:t>
            </a:r>
            <a:r>
              <a:rPr sz="2800" spc="-2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0000FF"/>
                </a:solidFill>
                <a:latin typeface="Arial"/>
                <a:cs typeface="Arial"/>
              </a:rPr>
              <a:t>field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67429" marR="5080" indent="-3305175">
              <a:lnSpc>
                <a:spcPct val="100400"/>
              </a:lnSpc>
              <a:spcBef>
                <a:spcPts val="85"/>
              </a:spcBef>
            </a:pPr>
            <a:r>
              <a:rPr sz="2800" spc="-5" dirty="0">
                <a:solidFill>
                  <a:srgbClr val="00FF00"/>
                </a:solidFill>
                <a:latin typeface="Tahoma"/>
                <a:cs typeface="Tahoma"/>
              </a:rPr>
              <a:t>EXAMPLES OF MICROSOFT’S APPLICATION  SUITE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160" y="1689604"/>
            <a:ext cx="8105775" cy="41059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61645" marR="5080" indent="-448945" algn="just">
              <a:lnSpc>
                <a:spcPts val="2850"/>
              </a:lnSpc>
              <a:spcBef>
                <a:spcPts val="219"/>
              </a:spcBef>
              <a:buAutoNum type="arabicPeriod"/>
              <a:tabLst>
                <a:tab pos="462280" algn="l"/>
              </a:tabLst>
            </a:pPr>
            <a:r>
              <a:rPr sz="2400" spc="-5" dirty="0">
                <a:latin typeface="Tahoma"/>
                <a:cs typeface="Tahoma"/>
              </a:rPr>
              <a:t>INTERNET INFORMATION SERVER: provides web FTTP  and Gopher services to the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user</a:t>
            </a:r>
            <a:endParaRPr sz="2400">
              <a:latin typeface="Tahoma"/>
              <a:cs typeface="Tahoma"/>
            </a:endParaRPr>
          </a:p>
          <a:p>
            <a:pPr marL="461645" marR="8890" indent="-448945" algn="just">
              <a:lnSpc>
                <a:spcPts val="2850"/>
              </a:lnSpc>
              <a:spcBef>
                <a:spcPts val="1200"/>
              </a:spcBef>
              <a:buAutoNum type="arabicPeriod"/>
              <a:tabLst>
                <a:tab pos="462280" algn="l"/>
              </a:tabLst>
            </a:pPr>
            <a:r>
              <a:rPr sz="2400" spc="-5" dirty="0">
                <a:latin typeface="Tahoma"/>
                <a:cs typeface="Tahoma"/>
              </a:rPr>
              <a:t>EXCHANGE: It is Microsoft client/ server mail system. It  provide access to the public folders , connectivity to the  internet for</a:t>
            </a:r>
            <a:r>
              <a:rPr sz="2400" spc="-10" dirty="0">
                <a:latin typeface="Tahoma"/>
                <a:cs typeface="Tahoma"/>
              </a:rPr>
              <a:t> email</a:t>
            </a:r>
            <a:endParaRPr sz="2400">
              <a:latin typeface="Tahoma"/>
              <a:cs typeface="Tahoma"/>
            </a:endParaRPr>
          </a:p>
          <a:p>
            <a:pPr marL="461645" marR="6350" indent="-448945" algn="just">
              <a:lnSpc>
                <a:spcPts val="2850"/>
              </a:lnSpc>
              <a:spcBef>
                <a:spcPts val="1200"/>
              </a:spcBef>
              <a:buAutoNum type="arabicPeriod"/>
              <a:tabLst>
                <a:tab pos="462280" algn="l"/>
              </a:tabLst>
            </a:pPr>
            <a:r>
              <a:rPr sz="2400" spc="-5" dirty="0">
                <a:latin typeface="Tahoma"/>
                <a:cs typeface="Tahoma"/>
              </a:rPr>
              <a:t>INTERNET SOFTWARE DEVELOPMENT KIT(SDK): It is  needed for doing development work with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IIS</a:t>
            </a:r>
            <a:endParaRPr sz="2400">
              <a:latin typeface="Tahoma"/>
              <a:cs typeface="Tahoma"/>
            </a:endParaRPr>
          </a:p>
          <a:p>
            <a:pPr marL="461645" marR="12065" indent="-448945" algn="just">
              <a:lnSpc>
                <a:spcPts val="2850"/>
              </a:lnSpc>
              <a:spcBef>
                <a:spcPts val="1200"/>
              </a:spcBef>
              <a:buAutoNum type="arabicPeriod"/>
              <a:tabLst>
                <a:tab pos="462280" algn="l"/>
              </a:tabLst>
            </a:pPr>
            <a:r>
              <a:rPr sz="2400" spc="-5" dirty="0">
                <a:latin typeface="Tahoma"/>
                <a:cs typeface="Tahoma"/>
              </a:rPr>
              <a:t>SQL SERVER: Microsoft client /server database is able to  link with client server applications and web based  </a:t>
            </a:r>
            <a:r>
              <a:rPr sz="2400" spc="-10" dirty="0">
                <a:latin typeface="Tahoma"/>
                <a:cs typeface="Tahoma"/>
              </a:rPr>
              <a:t>applications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315975"/>
            <a:ext cx="8072120" cy="5309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75180" marR="1588770" indent="-697230">
              <a:lnSpc>
                <a:spcPct val="100400"/>
              </a:lnSpc>
              <a:spcBef>
                <a:spcPts val="85"/>
              </a:spcBef>
            </a:pPr>
            <a:r>
              <a:rPr sz="2800" b="1" spc="-5" dirty="0">
                <a:solidFill>
                  <a:srgbClr val="00FF00"/>
                </a:solidFill>
                <a:latin typeface="Tahoma"/>
                <a:cs typeface="Tahoma"/>
              </a:rPr>
              <a:t>EXAMPLES OF MICROSOFT’S  APPLICATION</a:t>
            </a:r>
            <a:r>
              <a:rPr sz="2800" b="1" spc="-25" dirty="0">
                <a:solidFill>
                  <a:srgbClr val="00FF0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00FF00"/>
                </a:solidFill>
                <a:latin typeface="Tahoma"/>
                <a:cs typeface="Tahoma"/>
              </a:rPr>
              <a:t>SUITE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435609" marR="6350" indent="-435609" algn="just">
              <a:lnSpc>
                <a:spcPct val="100400"/>
              </a:lnSpc>
              <a:buAutoNum type="arabicPeriod" startAt="5"/>
              <a:tabLst>
                <a:tab pos="435609" algn="l"/>
              </a:tabLst>
            </a:pPr>
            <a:r>
              <a:rPr sz="2800" spc="-355" dirty="0">
                <a:latin typeface="Arial"/>
                <a:cs typeface="Arial"/>
              </a:rPr>
              <a:t>SNA </a:t>
            </a:r>
            <a:r>
              <a:rPr sz="2800" spc="-420" dirty="0">
                <a:latin typeface="Arial"/>
                <a:cs typeface="Arial"/>
              </a:rPr>
              <a:t>SERVER: 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50" dirty="0">
                <a:latin typeface="Arial"/>
                <a:cs typeface="Arial"/>
              </a:rPr>
              <a:t>client </a:t>
            </a:r>
            <a:r>
              <a:rPr sz="2800" spc="300" dirty="0">
                <a:latin typeface="Arial"/>
                <a:cs typeface="Arial"/>
              </a:rPr>
              <a:t>/ </a:t>
            </a:r>
            <a:r>
              <a:rPr sz="2800" spc="-120" dirty="0">
                <a:latin typeface="Arial"/>
                <a:cs typeface="Arial"/>
              </a:rPr>
              <a:t>server </a:t>
            </a:r>
            <a:r>
              <a:rPr sz="2800" spc="-145" dirty="0">
                <a:latin typeface="Arial"/>
                <a:cs typeface="Arial"/>
              </a:rPr>
              <a:t>system </a:t>
            </a:r>
            <a:r>
              <a:rPr sz="2800" spc="-75" dirty="0">
                <a:latin typeface="Arial"/>
                <a:cs typeface="Arial"/>
              </a:rPr>
              <a:t>providing  </a:t>
            </a:r>
            <a:r>
              <a:rPr sz="2800" spc="-85" dirty="0">
                <a:latin typeface="Arial"/>
                <a:cs typeface="Arial"/>
              </a:rPr>
              <a:t>host </a:t>
            </a:r>
            <a:r>
              <a:rPr sz="2800" spc="-240" dirty="0">
                <a:latin typeface="Arial"/>
                <a:cs typeface="Arial"/>
              </a:rPr>
              <a:t>access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320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users</a:t>
            </a:r>
            <a:endParaRPr sz="2800">
              <a:latin typeface="Arial"/>
              <a:cs typeface="Arial"/>
            </a:endParaRPr>
          </a:p>
          <a:p>
            <a:pPr marL="441325" marR="5080" indent="-441325" algn="just">
              <a:lnSpc>
                <a:spcPct val="100099"/>
              </a:lnSpc>
              <a:spcBef>
                <a:spcPts val="575"/>
              </a:spcBef>
              <a:buAutoNum type="arabicPeriod" startAt="5"/>
              <a:tabLst>
                <a:tab pos="441325" algn="l"/>
              </a:tabLst>
            </a:pPr>
            <a:r>
              <a:rPr sz="2800" spc="-415" dirty="0">
                <a:latin typeface="Arial"/>
                <a:cs typeface="Arial"/>
              </a:rPr>
              <a:t>SYSTEM </a:t>
            </a:r>
            <a:r>
              <a:rPr sz="2800" spc="-265" dirty="0">
                <a:latin typeface="Arial"/>
                <a:cs typeface="Arial"/>
              </a:rPr>
              <a:t>MANAGEMENT </a:t>
            </a:r>
            <a:r>
              <a:rPr sz="2800" spc="-420" dirty="0">
                <a:latin typeface="Arial"/>
                <a:cs typeface="Arial"/>
              </a:rPr>
              <a:t>SERVER: </a:t>
            </a:r>
            <a:r>
              <a:rPr sz="2800" spc="-105" dirty="0">
                <a:latin typeface="Arial"/>
                <a:cs typeface="Arial"/>
              </a:rPr>
              <a:t>provides </a:t>
            </a:r>
            <a:r>
              <a:rPr sz="2800" spc="-70" dirty="0">
                <a:latin typeface="Arial"/>
                <a:cs typeface="Arial"/>
              </a:rPr>
              <a:t>tools </a:t>
            </a:r>
            <a:r>
              <a:rPr sz="2800" spc="25" dirty="0">
                <a:latin typeface="Arial"/>
                <a:cs typeface="Arial"/>
              </a:rPr>
              <a:t>to  </a:t>
            </a:r>
            <a:r>
              <a:rPr sz="2800" spc="-175" dirty="0">
                <a:latin typeface="Arial"/>
                <a:cs typeface="Arial"/>
              </a:rPr>
              <a:t>manage </a:t>
            </a:r>
            <a:r>
              <a:rPr sz="2800" spc="-70" dirty="0">
                <a:latin typeface="Arial"/>
                <a:cs typeface="Arial"/>
              </a:rPr>
              <a:t>your </a:t>
            </a:r>
            <a:r>
              <a:rPr sz="2800" spc="-135" dirty="0">
                <a:latin typeface="Arial"/>
                <a:cs typeface="Arial"/>
              </a:rPr>
              <a:t>user </a:t>
            </a:r>
            <a:r>
              <a:rPr sz="2800" spc="-200" dirty="0">
                <a:latin typeface="Arial"/>
                <a:cs typeface="Arial"/>
              </a:rPr>
              <a:t>base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15" dirty="0">
                <a:latin typeface="Arial"/>
                <a:cs typeface="Arial"/>
              </a:rPr>
              <a:t>their </a:t>
            </a:r>
            <a:r>
              <a:rPr sz="2800" spc="-150" dirty="0">
                <a:latin typeface="Arial"/>
                <a:cs typeface="Arial"/>
              </a:rPr>
              <a:t>system  </a:t>
            </a:r>
            <a:r>
              <a:rPr sz="2800" spc="-85" dirty="0">
                <a:latin typeface="Arial"/>
                <a:cs typeface="Arial"/>
              </a:rPr>
              <a:t>configurations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70" dirty="0">
                <a:latin typeface="Arial"/>
                <a:cs typeface="Arial"/>
              </a:rPr>
              <a:t>tools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05" dirty="0">
                <a:latin typeface="Arial"/>
                <a:cs typeface="Arial"/>
              </a:rPr>
              <a:t>satisfy </a:t>
            </a:r>
            <a:r>
              <a:rPr sz="2800" spc="-135" dirty="0">
                <a:latin typeface="Arial"/>
                <a:cs typeface="Arial"/>
              </a:rPr>
              <a:t>user </a:t>
            </a:r>
            <a:r>
              <a:rPr sz="2800" spc="-100" dirty="0">
                <a:latin typeface="Arial"/>
                <a:cs typeface="Arial"/>
              </a:rPr>
              <a:t>technical  </a:t>
            </a:r>
            <a:r>
              <a:rPr sz="2800" spc="-70" dirty="0">
                <a:latin typeface="Arial"/>
                <a:cs typeface="Arial"/>
              </a:rPr>
              <a:t>support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needs</a:t>
            </a:r>
            <a:endParaRPr sz="2800">
              <a:latin typeface="Arial"/>
              <a:cs typeface="Arial"/>
            </a:endParaRPr>
          </a:p>
          <a:p>
            <a:pPr marL="426084" marR="13335" indent="-426084" algn="just">
              <a:lnSpc>
                <a:spcPct val="99900"/>
              </a:lnSpc>
              <a:spcBef>
                <a:spcPts val="575"/>
              </a:spcBef>
              <a:buAutoNum type="arabicPeriod" startAt="5"/>
              <a:tabLst>
                <a:tab pos="426084" algn="l"/>
              </a:tabLst>
            </a:pPr>
            <a:r>
              <a:rPr sz="2800" spc="-350" dirty="0">
                <a:latin typeface="Arial"/>
                <a:cs typeface="Arial"/>
              </a:rPr>
              <a:t>INTERNET </a:t>
            </a:r>
            <a:r>
              <a:rPr sz="2800" spc="-405" dirty="0">
                <a:latin typeface="Arial"/>
                <a:cs typeface="Arial"/>
              </a:rPr>
              <a:t>EXPLORER: </a:t>
            </a:r>
            <a:r>
              <a:rPr sz="2800" spc="35" dirty="0">
                <a:latin typeface="Arial"/>
                <a:cs typeface="Arial"/>
              </a:rPr>
              <a:t>It </a:t>
            </a:r>
            <a:r>
              <a:rPr sz="2800" spc="-105" dirty="0">
                <a:latin typeface="Arial"/>
                <a:cs typeface="Arial"/>
              </a:rPr>
              <a:t>provides </a:t>
            </a:r>
            <a:r>
              <a:rPr sz="2800" spc="-55" dirty="0">
                <a:latin typeface="Arial"/>
                <a:cs typeface="Arial"/>
              </a:rPr>
              <a:t>client/server </a:t>
            </a:r>
            <a:r>
              <a:rPr sz="2800" spc="-100" dirty="0">
                <a:latin typeface="Arial"/>
                <a:cs typeface="Arial"/>
              </a:rPr>
              <a:t>web  browsing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405" dirty="0">
                <a:latin typeface="Arial"/>
                <a:cs typeface="Arial"/>
              </a:rPr>
              <a:t>FTP </a:t>
            </a:r>
            <a:r>
              <a:rPr sz="2800" spc="-20" dirty="0">
                <a:latin typeface="Arial"/>
                <a:cs typeface="Arial"/>
              </a:rPr>
              <a:t>file </a:t>
            </a:r>
            <a:r>
              <a:rPr sz="2800" spc="-65" dirty="0">
                <a:latin typeface="Arial"/>
                <a:cs typeface="Arial"/>
              </a:rPr>
              <a:t>transfer</a:t>
            </a:r>
            <a:r>
              <a:rPr sz="2800" spc="64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capabilities, </a:t>
            </a:r>
            <a:r>
              <a:rPr sz="2800" spc="-140" dirty="0">
                <a:latin typeface="Arial"/>
                <a:cs typeface="Arial"/>
              </a:rPr>
              <a:t>Gopher  </a:t>
            </a:r>
            <a:r>
              <a:rPr sz="2800" spc="-95" dirty="0">
                <a:latin typeface="Arial"/>
                <a:cs typeface="Arial"/>
              </a:rPr>
              <a:t>capabilities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7502" y="0"/>
            <a:ext cx="7156450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01975" marR="5080" indent="-3089910">
              <a:lnSpc>
                <a:spcPts val="3820"/>
              </a:lnSpc>
              <a:spcBef>
                <a:spcPts val="240"/>
              </a:spcBef>
            </a:pPr>
            <a:r>
              <a:rPr spc="-440" dirty="0">
                <a:solidFill>
                  <a:srgbClr val="00FF00"/>
                </a:solidFill>
              </a:rPr>
              <a:t>EXAMPLES </a:t>
            </a:r>
            <a:r>
              <a:rPr spc="-409" dirty="0">
                <a:solidFill>
                  <a:srgbClr val="00FF00"/>
                </a:solidFill>
              </a:rPr>
              <a:t>OF </a:t>
            </a:r>
            <a:r>
              <a:rPr spc="-355" dirty="0">
                <a:solidFill>
                  <a:srgbClr val="00FF00"/>
                </a:solidFill>
              </a:rPr>
              <a:t>MICROSOFT’S APPLICATION  </a:t>
            </a:r>
            <a:r>
              <a:rPr spc="-370" dirty="0">
                <a:solidFill>
                  <a:srgbClr val="00FF00"/>
                </a:solidFill>
              </a:rPr>
              <a:t>SUITE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611373"/>
            <a:ext cx="8070215" cy="37382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3210" marR="7620" indent="-283210" algn="just">
              <a:lnSpc>
                <a:spcPts val="2700"/>
              </a:lnSpc>
              <a:spcBef>
                <a:spcPts val="740"/>
              </a:spcBef>
              <a:buSzPct val="96428"/>
              <a:buAutoNum type="arabicPeriod" startAt="8"/>
              <a:tabLst>
                <a:tab pos="283210" algn="l"/>
              </a:tabLst>
            </a:pPr>
            <a:r>
              <a:rPr sz="2800" spc="-370" dirty="0">
                <a:latin typeface="Arial"/>
                <a:cs typeface="Arial"/>
              </a:rPr>
              <a:t>FRONT </a:t>
            </a:r>
            <a:r>
              <a:rPr sz="2800" spc="-330" dirty="0">
                <a:latin typeface="Arial"/>
                <a:cs typeface="Arial"/>
              </a:rPr>
              <a:t>PAGE: </a:t>
            </a:r>
            <a:r>
              <a:rPr sz="2800" spc="-170" dirty="0">
                <a:latin typeface="Arial"/>
                <a:cs typeface="Arial"/>
              </a:rPr>
              <a:t>An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114" dirty="0">
                <a:latin typeface="Arial"/>
                <a:cs typeface="Arial"/>
              </a:rPr>
              <a:t>one </a:t>
            </a:r>
            <a:r>
              <a:rPr sz="2800" spc="-95" dirty="0">
                <a:latin typeface="Arial"/>
                <a:cs typeface="Arial"/>
              </a:rPr>
              <a:t>web </a:t>
            </a:r>
            <a:r>
              <a:rPr sz="2800" spc="-80" dirty="0">
                <a:latin typeface="Arial"/>
                <a:cs typeface="Arial"/>
              </a:rPr>
              <a:t>site </a:t>
            </a:r>
            <a:r>
              <a:rPr sz="2800" spc="-75" dirty="0">
                <a:latin typeface="Arial"/>
                <a:cs typeface="Arial"/>
              </a:rPr>
              <a:t>creation </a:t>
            </a:r>
            <a:r>
              <a:rPr sz="2800" spc="-130" dirty="0">
                <a:latin typeface="Arial"/>
                <a:cs typeface="Arial"/>
              </a:rPr>
              <a:t>and  </a:t>
            </a:r>
            <a:r>
              <a:rPr sz="2800" spc="-125" dirty="0">
                <a:latin typeface="Arial"/>
                <a:cs typeface="Arial"/>
              </a:rPr>
              <a:t>management </a:t>
            </a:r>
            <a:r>
              <a:rPr sz="2800" spc="-185" dirty="0">
                <a:latin typeface="Arial"/>
                <a:cs typeface="Arial"/>
              </a:rPr>
              <a:t>package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30" dirty="0">
                <a:latin typeface="Arial"/>
                <a:cs typeface="Arial"/>
              </a:rPr>
              <a:t>helps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50" dirty="0">
                <a:latin typeface="Arial"/>
                <a:cs typeface="Arial"/>
              </a:rPr>
              <a:t>design </a:t>
            </a:r>
            <a:r>
              <a:rPr sz="2800" spc="-130" dirty="0">
                <a:latin typeface="Arial"/>
                <a:cs typeface="Arial"/>
              </a:rPr>
              <a:t>and  </a:t>
            </a:r>
            <a:r>
              <a:rPr sz="2800" spc="-175" dirty="0">
                <a:latin typeface="Arial"/>
                <a:cs typeface="Arial"/>
              </a:rPr>
              <a:t>manage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0" dirty="0">
                <a:latin typeface="Arial"/>
                <a:cs typeface="Arial"/>
              </a:rPr>
              <a:t>site </a:t>
            </a:r>
            <a:r>
              <a:rPr sz="2800" spc="-65" dirty="0">
                <a:latin typeface="Arial"/>
                <a:cs typeface="Arial"/>
              </a:rPr>
              <a:t>through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4" dirty="0">
                <a:latin typeface="Arial"/>
                <a:cs typeface="Arial"/>
              </a:rPr>
              <a:t>graphical </a:t>
            </a:r>
            <a:r>
              <a:rPr sz="2800" spc="-135" dirty="0">
                <a:latin typeface="Arial"/>
                <a:cs typeface="Arial"/>
              </a:rPr>
              <a:t>user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interface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79300"/>
              </a:lnSpc>
              <a:spcBef>
                <a:spcPts val="615"/>
              </a:spcBef>
              <a:buSzPct val="96428"/>
              <a:buAutoNum type="arabicPeriod" startAt="8"/>
              <a:tabLst>
                <a:tab pos="461645" algn="l"/>
              </a:tabLst>
            </a:pPr>
            <a:r>
              <a:rPr sz="2800" spc="-440" dirty="0">
                <a:latin typeface="Arial"/>
                <a:cs typeface="Arial"/>
              </a:rPr>
              <a:t>PROXY </a:t>
            </a:r>
            <a:r>
              <a:rPr sz="2800" spc="-420" dirty="0">
                <a:latin typeface="Arial"/>
                <a:cs typeface="Arial"/>
              </a:rPr>
              <a:t>SERVER: </a:t>
            </a:r>
            <a:r>
              <a:rPr sz="2800" spc="-80" dirty="0">
                <a:latin typeface="Arial"/>
                <a:cs typeface="Arial"/>
              </a:rPr>
              <a:t>While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85" dirty="0">
                <a:latin typeface="Arial"/>
                <a:cs typeface="Arial"/>
              </a:rPr>
              <a:t>development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105" dirty="0">
                <a:latin typeface="Arial"/>
                <a:cs typeface="Arial"/>
              </a:rPr>
              <a:t>provides  </a:t>
            </a:r>
            <a:r>
              <a:rPr sz="2800" spc="-35" dirty="0">
                <a:latin typeface="Arial"/>
                <a:cs typeface="Arial"/>
              </a:rPr>
              <a:t>firewall </a:t>
            </a:r>
            <a:r>
              <a:rPr sz="2800" spc="-90" dirty="0">
                <a:latin typeface="Arial"/>
                <a:cs typeface="Arial"/>
              </a:rPr>
              <a:t>security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70" dirty="0">
                <a:latin typeface="Arial"/>
                <a:cs typeface="Arial"/>
              </a:rPr>
              <a:t>your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site.</a:t>
            </a:r>
            <a:endParaRPr sz="2800">
              <a:latin typeface="Arial"/>
              <a:cs typeface="Arial"/>
            </a:endParaRPr>
          </a:p>
          <a:p>
            <a:pPr marL="462280" indent="-449580">
              <a:lnSpc>
                <a:spcPts val="2915"/>
              </a:lnSpc>
              <a:buSzPct val="96428"/>
              <a:buAutoNum type="arabicPeriod" startAt="8"/>
              <a:tabLst>
                <a:tab pos="462915" algn="l"/>
              </a:tabLst>
            </a:pPr>
            <a:r>
              <a:rPr sz="2800" spc="-360" dirty="0">
                <a:latin typeface="Arial"/>
                <a:cs typeface="Arial"/>
              </a:rPr>
              <a:t>CONTENT </a:t>
            </a:r>
            <a:r>
              <a:rPr sz="2800" spc="-285" dirty="0">
                <a:latin typeface="Arial"/>
                <a:cs typeface="Arial"/>
              </a:rPr>
              <a:t>INDEXING </a:t>
            </a:r>
            <a:r>
              <a:rPr sz="2800" spc="-260" dirty="0">
                <a:latin typeface="Arial"/>
                <a:cs typeface="Arial"/>
              </a:rPr>
              <a:t>AND </a:t>
            </a:r>
            <a:r>
              <a:rPr sz="2800" spc="-345" dirty="0">
                <a:latin typeface="Arial"/>
                <a:cs typeface="Arial"/>
              </a:rPr>
              <a:t>SEARCHING: </a:t>
            </a:r>
            <a:r>
              <a:rPr sz="2800" spc="-105" dirty="0">
                <a:latin typeface="Arial"/>
                <a:cs typeface="Arial"/>
              </a:rPr>
              <a:t>provides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site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ts val="2960"/>
              </a:lnSpc>
            </a:pPr>
            <a:r>
              <a:rPr sz="2800" spc="-165" dirty="0">
                <a:latin typeface="Arial"/>
                <a:cs typeface="Arial"/>
              </a:rPr>
              <a:t>search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50" dirty="0">
                <a:latin typeface="Arial"/>
                <a:cs typeface="Arial"/>
              </a:rPr>
              <a:t>retrieval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capabilities</a:t>
            </a:r>
            <a:endParaRPr sz="2800">
              <a:latin typeface="Arial"/>
              <a:cs typeface="Arial"/>
            </a:endParaRPr>
          </a:p>
          <a:p>
            <a:pPr marL="355600" marR="6985" indent="-342900" algn="just">
              <a:lnSpc>
                <a:spcPct val="79800"/>
              </a:lnSpc>
              <a:spcBef>
                <a:spcPts val="630"/>
              </a:spcBef>
              <a:buSzPct val="96428"/>
              <a:buAutoNum type="arabicPeriod" startAt="11"/>
              <a:tabLst>
                <a:tab pos="462915" algn="l"/>
              </a:tabLst>
            </a:pPr>
            <a:r>
              <a:rPr sz="2800" spc="-210" dirty="0">
                <a:latin typeface="Arial"/>
                <a:cs typeface="Arial"/>
              </a:rPr>
              <a:t>VARIOUS:Other </a:t>
            </a:r>
            <a:r>
              <a:rPr sz="2800" spc="-95" dirty="0">
                <a:latin typeface="Arial"/>
                <a:cs typeface="Arial"/>
              </a:rPr>
              <a:t>softwares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45" dirty="0">
                <a:latin typeface="Arial"/>
                <a:cs typeface="Arial"/>
              </a:rPr>
              <a:t>Microsoft </a:t>
            </a:r>
            <a:r>
              <a:rPr sz="2800" spc="-55" dirty="0">
                <a:latin typeface="Arial"/>
                <a:cs typeface="Arial"/>
              </a:rPr>
              <a:t>office  </a:t>
            </a:r>
            <a:r>
              <a:rPr sz="2800" spc="-60" dirty="0">
                <a:latin typeface="Arial"/>
                <a:cs typeface="Arial"/>
              </a:rPr>
              <a:t>95/97,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55" dirty="0">
                <a:latin typeface="Arial"/>
                <a:cs typeface="Arial"/>
              </a:rPr>
              <a:t>office </a:t>
            </a:r>
            <a:r>
              <a:rPr sz="2800" spc="-75" dirty="0">
                <a:latin typeface="Arial"/>
                <a:cs typeface="Arial"/>
              </a:rPr>
              <a:t>viewer </a:t>
            </a:r>
            <a:r>
              <a:rPr sz="2800" spc="-120" dirty="0">
                <a:latin typeface="Arial"/>
                <a:cs typeface="Arial"/>
              </a:rPr>
              <a:t>add-ins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55" dirty="0">
                <a:latin typeface="Arial"/>
                <a:cs typeface="Arial"/>
              </a:rPr>
              <a:t>office </a:t>
            </a:r>
            <a:r>
              <a:rPr sz="2800" spc="-130" dirty="0">
                <a:latin typeface="Arial"/>
                <a:cs typeface="Arial"/>
              </a:rPr>
              <a:t>Assistant 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240" dirty="0">
                <a:latin typeface="Arial"/>
                <a:cs typeface="Arial"/>
              </a:rPr>
              <a:t>HTML </a:t>
            </a:r>
            <a:r>
              <a:rPr sz="2800" spc="-50" dirty="0">
                <a:latin typeface="Arial"/>
                <a:cs typeface="Arial"/>
              </a:rPr>
              <a:t>content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creation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3570" marR="5080" indent="-2673985">
              <a:lnSpc>
                <a:spcPts val="3820"/>
              </a:lnSpc>
              <a:spcBef>
                <a:spcPts val="240"/>
              </a:spcBef>
            </a:pPr>
            <a:r>
              <a:rPr spc="-320" dirty="0"/>
              <a:t>4.CHOOSING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4" y="1556255"/>
            <a:ext cx="8027034" cy="282003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550"/>
              </a:spcBef>
            </a:pPr>
            <a:r>
              <a:rPr sz="2400" b="1" u="heavy" spc="-2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4.4.2UNDERSTANDING </a:t>
            </a:r>
            <a:r>
              <a:rPr sz="2400" b="1" u="heavy" spc="-3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THE </a:t>
            </a:r>
            <a:r>
              <a:rPr sz="2400" b="1" u="heavy" spc="-3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NETSCAPE </a:t>
            </a:r>
            <a:r>
              <a:rPr sz="2400" b="1" u="heavy" spc="-3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SERVER</a:t>
            </a:r>
            <a:r>
              <a:rPr sz="2400" b="1" u="heavy" spc="-2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3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SOFTWARE:</a:t>
            </a:r>
            <a:endParaRPr sz="2400">
              <a:latin typeface="Arial"/>
              <a:cs typeface="Arial"/>
            </a:endParaRPr>
          </a:p>
          <a:p>
            <a:pPr marL="309880" marR="5080" indent="-297180" algn="just">
              <a:lnSpc>
                <a:spcPct val="99700"/>
              </a:lnSpc>
              <a:spcBef>
                <a:spcPts val="455"/>
              </a:spcBef>
              <a:buChar char="•"/>
              <a:tabLst>
                <a:tab pos="310515" algn="l"/>
              </a:tabLst>
            </a:pPr>
            <a:r>
              <a:rPr sz="2400" spc="35" dirty="0">
                <a:solidFill>
                  <a:srgbClr val="0000FF"/>
                </a:solidFill>
                <a:latin typeface="Arial"/>
                <a:cs typeface="Arial"/>
              </a:rPr>
              <a:t>It </a:t>
            </a:r>
            <a:r>
              <a:rPr sz="2400" spc="-180" dirty="0">
                <a:solidFill>
                  <a:srgbClr val="0000FF"/>
                </a:solidFill>
                <a:latin typeface="Arial"/>
                <a:cs typeface="Arial"/>
              </a:rPr>
              <a:t>has </a:t>
            </a:r>
            <a:r>
              <a:rPr sz="2400" spc="-190" dirty="0">
                <a:solidFill>
                  <a:srgbClr val="0000FF"/>
                </a:solidFill>
                <a:latin typeface="Arial"/>
                <a:cs typeface="Arial"/>
              </a:rPr>
              <a:t>a </a:t>
            </a:r>
            <a:r>
              <a:rPr sz="2400" spc="-40" dirty="0">
                <a:solidFill>
                  <a:srgbClr val="0000FF"/>
                </a:solidFill>
                <a:latin typeface="Arial"/>
                <a:cs typeface="Arial"/>
              </a:rPr>
              <a:t>powerful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suite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server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software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that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includes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e-mail, 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gopher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345" dirty="0">
                <a:solidFill>
                  <a:srgbClr val="0000FF"/>
                </a:solidFill>
                <a:latin typeface="Arial"/>
                <a:cs typeface="Arial"/>
              </a:rPr>
              <a:t>FTP </a:t>
            </a:r>
            <a:r>
              <a:rPr sz="2400" spc="-130" dirty="0">
                <a:solidFill>
                  <a:srgbClr val="0000FF"/>
                </a:solidFill>
                <a:latin typeface="Arial"/>
                <a:cs typeface="Arial"/>
              </a:rPr>
              <a:t>services. </a:t>
            </a:r>
            <a:r>
              <a:rPr sz="2400" spc="-160" dirty="0">
                <a:solidFill>
                  <a:srgbClr val="0000FF"/>
                </a:solidFill>
                <a:latin typeface="Arial"/>
                <a:cs typeface="Arial"/>
              </a:rPr>
              <a:t>They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have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several 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different </a:t>
            </a:r>
            <a:r>
              <a:rPr sz="2400" spc="-45" dirty="0">
                <a:solidFill>
                  <a:srgbClr val="0000FF"/>
                </a:solidFill>
                <a:latin typeface="Arial"/>
                <a:cs typeface="Arial"/>
              </a:rPr>
              <a:t>offering  </a:t>
            </a:r>
            <a:r>
              <a:rPr sz="2400" spc="-35" dirty="0">
                <a:solidFill>
                  <a:srgbClr val="0000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this </a:t>
            </a:r>
            <a:r>
              <a:rPr sz="2400" spc="-110" dirty="0">
                <a:solidFill>
                  <a:srgbClr val="0000FF"/>
                </a:solidFill>
                <a:latin typeface="Arial"/>
                <a:cs typeface="Arial"/>
              </a:rPr>
              <a:t>arena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60" dirty="0">
                <a:solidFill>
                  <a:srgbClr val="0000FF"/>
                </a:solidFill>
                <a:latin typeface="Arial"/>
                <a:cs typeface="Arial"/>
              </a:rPr>
              <a:t>support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several 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different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operating </a:t>
            </a:r>
            <a:r>
              <a:rPr sz="2400" spc="-120" dirty="0">
                <a:solidFill>
                  <a:srgbClr val="0000FF"/>
                </a:solidFill>
                <a:latin typeface="Arial"/>
                <a:cs typeface="Arial"/>
              </a:rPr>
              <a:t>system,</a:t>
            </a:r>
            <a:r>
              <a:rPr sz="24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309880" indent="-297180">
              <a:lnSpc>
                <a:spcPct val="100000"/>
              </a:lnSpc>
              <a:spcBef>
                <a:spcPts val="450"/>
              </a:spcBef>
              <a:buChar char="•"/>
              <a:tabLst>
                <a:tab pos="309245" algn="l"/>
                <a:tab pos="310515" algn="l"/>
              </a:tabLst>
            </a:pPr>
            <a:r>
              <a:rPr sz="2400" spc="-90" dirty="0">
                <a:solidFill>
                  <a:srgbClr val="0000FF"/>
                </a:solidFill>
                <a:latin typeface="Arial"/>
                <a:cs typeface="Arial"/>
              </a:rPr>
              <a:t>ncluding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windows </a:t>
            </a:r>
            <a:r>
              <a:rPr sz="2400" spc="-245" dirty="0">
                <a:solidFill>
                  <a:srgbClr val="0000FF"/>
                </a:solidFill>
                <a:latin typeface="Arial"/>
                <a:cs typeface="Arial"/>
              </a:rPr>
              <a:t>NT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and </a:t>
            </a:r>
            <a:r>
              <a:rPr sz="2400" spc="-100" dirty="0">
                <a:solidFill>
                  <a:srgbClr val="0000FF"/>
                </a:solidFill>
                <a:latin typeface="Arial"/>
                <a:cs typeface="Arial"/>
              </a:rPr>
              <a:t>various </a:t>
            </a:r>
            <a:r>
              <a:rPr sz="2400" spc="-114" dirty="0">
                <a:solidFill>
                  <a:srgbClr val="0000FF"/>
                </a:solidFill>
                <a:latin typeface="Arial"/>
                <a:cs typeface="Arial"/>
              </a:rPr>
              <a:t>versions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0000FF"/>
                </a:solidFill>
                <a:latin typeface="Arial"/>
                <a:cs typeface="Arial"/>
              </a:rPr>
              <a:t>UNIX</a:t>
            </a:r>
            <a:endParaRPr sz="2400">
              <a:latin typeface="Arial"/>
              <a:cs typeface="Arial"/>
            </a:endParaRPr>
          </a:p>
          <a:p>
            <a:pPr marL="309880" marR="8890" indent="-297180" algn="just">
              <a:lnSpc>
                <a:spcPct val="100499"/>
              </a:lnSpc>
              <a:spcBef>
                <a:spcPts val="484"/>
              </a:spcBef>
              <a:buChar char="•"/>
              <a:tabLst>
                <a:tab pos="380365" algn="l"/>
              </a:tabLst>
            </a:pPr>
            <a:r>
              <a:rPr sz="2400" spc="-75" dirty="0">
                <a:solidFill>
                  <a:srgbClr val="0000FF"/>
                </a:solidFill>
                <a:latin typeface="Arial"/>
                <a:cs typeface="Arial"/>
              </a:rPr>
              <a:t>most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sz="2400" spc="-105" dirty="0">
                <a:solidFill>
                  <a:srgbClr val="0000FF"/>
                </a:solidFill>
                <a:latin typeface="Arial"/>
                <a:cs typeface="Arial"/>
              </a:rPr>
              <a:t>server </a:t>
            </a:r>
            <a:r>
              <a:rPr sz="2400" spc="-70" dirty="0">
                <a:solidFill>
                  <a:srgbClr val="0000FF"/>
                </a:solidFill>
                <a:latin typeface="Arial"/>
                <a:cs typeface="Arial"/>
              </a:rPr>
              <a:t>suite </a:t>
            </a:r>
            <a:r>
              <a:rPr sz="2400" spc="-80" dirty="0">
                <a:solidFill>
                  <a:srgbClr val="0000FF"/>
                </a:solidFill>
                <a:latin typeface="Arial"/>
                <a:cs typeface="Arial"/>
              </a:rPr>
              <a:t>include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some 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or </a:t>
            </a:r>
            <a:r>
              <a:rPr sz="2400" spc="-50" dirty="0">
                <a:solidFill>
                  <a:srgbClr val="0000FF"/>
                </a:solidFill>
                <a:latin typeface="Arial"/>
                <a:cs typeface="Arial"/>
              </a:rPr>
              <a:t>all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400" spc="-48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95" dirty="0">
                <a:solidFill>
                  <a:srgbClr val="0000FF"/>
                </a:solidFill>
                <a:latin typeface="Arial"/>
                <a:cs typeface="Arial"/>
              </a:rPr>
              <a:t>components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of 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spc="-135" dirty="0">
                <a:solidFill>
                  <a:srgbClr val="0000FF"/>
                </a:solidFill>
                <a:latin typeface="Arial"/>
                <a:cs typeface="Arial"/>
              </a:rPr>
              <a:t>Netscape </a:t>
            </a:r>
            <a:r>
              <a:rPr sz="2400" spc="-125" dirty="0">
                <a:solidFill>
                  <a:srgbClr val="0000FF"/>
                </a:solidFill>
                <a:latin typeface="Arial"/>
                <a:cs typeface="Arial"/>
              </a:rPr>
              <a:t>SuiteSpot</a:t>
            </a:r>
            <a:r>
              <a:rPr sz="2400" spc="-2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FF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7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7669" y="574292"/>
            <a:ext cx="66617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3.INTERNET </a:t>
            </a:r>
            <a:r>
              <a:rPr spc="-425" dirty="0"/>
              <a:t>TECHNOLOGIES</a:t>
            </a:r>
            <a:r>
              <a:rPr spc="-30" dirty="0"/>
              <a:t> </a:t>
            </a:r>
            <a:r>
              <a:rPr spc="-33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4" y="1388615"/>
            <a:ext cx="7004050" cy="414020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0014" indent="-107314">
              <a:lnSpc>
                <a:spcPct val="100000"/>
              </a:lnSpc>
              <a:spcBef>
                <a:spcPts val="1270"/>
              </a:spcBef>
              <a:buSzPct val="95833"/>
              <a:buChar char="•"/>
              <a:tabLst>
                <a:tab pos="120650" algn="l"/>
                <a:tab pos="2353310" algn="l"/>
              </a:tabLst>
            </a:pPr>
            <a:r>
              <a:rPr sz="2400" spc="-5" dirty="0">
                <a:latin typeface="Arial"/>
                <a:cs typeface="Arial"/>
              </a:rPr>
              <a:t>Understanding	Electronic </a:t>
            </a:r>
            <a:r>
              <a:rPr sz="2400" dirty="0">
                <a:latin typeface="Arial"/>
                <a:cs typeface="Arial"/>
              </a:rPr>
              <a:t>mail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120014" indent="-107314">
              <a:lnSpc>
                <a:spcPct val="100000"/>
              </a:lnSpc>
              <a:spcBef>
                <a:spcPts val="117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Understanding World Wide Web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Services</a:t>
            </a:r>
            <a:endParaRPr sz="2400">
              <a:latin typeface="Arial"/>
              <a:cs typeface="Arial"/>
            </a:endParaRPr>
          </a:p>
          <a:p>
            <a:pPr marL="120014" indent="-107314">
              <a:lnSpc>
                <a:spcPct val="100000"/>
              </a:lnSpc>
              <a:spcBef>
                <a:spcPts val="117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File Transfer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120014" indent="-107314">
              <a:lnSpc>
                <a:spcPct val="100000"/>
              </a:lnSpc>
              <a:spcBef>
                <a:spcPts val="117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Network News Transfer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120014" indent="-107314">
              <a:lnSpc>
                <a:spcPct val="100000"/>
              </a:lnSpc>
              <a:spcBef>
                <a:spcPts val="117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Understanding </a:t>
            </a:r>
            <a:r>
              <a:rPr sz="2400" dirty="0">
                <a:latin typeface="Arial"/>
                <a:cs typeface="Arial"/>
              </a:rPr>
              <a:t>Mailing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120014" indent="-107314">
              <a:lnSpc>
                <a:spcPct val="100000"/>
              </a:lnSpc>
              <a:spcBef>
                <a:spcPts val="117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Understanding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Archie</a:t>
            </a:r>
            <a:endParaRPr sz="2400">
              <a:latin typeface="Arial"/>
              <a:cs typeface="Arial"/>
            </a:endParaRPr>
          </a:p>
          <a:p>
            <a:pPr marL="120014" indent="-107314">
              <a:lnSpc>
                <a:spcPct val="100000"/>
              </a:lnSpc>
              <a:spcBef>
                <a:spcPts val="117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Understanding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Veronica</a:t>
            </a:r>
            <a:endParaRPr sz="2400">
              <a:latin typeface="Arial"/>
              <a:cs typeface="Arial"/>
            </a:endParaRPr>
          </a:p>
          <a:p>
            <a:pPr marL="120014" indent="-107314">
              <a:lnSpc>
                <a:spcPct val="100000"/>
              </a:lnSpc>
              <a:spcBef>
                <a:spcPts val="117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Understanding CGI,ISAP and NSAPI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Technologies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791" y="399667"/>
            <a:ext cx="720407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731770" marR="5080" indent="-2719705">
              <a:lnSpc>
                <a:spcPts val="3820"/>
              </a:lnSpc>
              <a:spcBef>
                <a:spcPts val="240"/>
              </a:spcBef>
            </a:pPr>
            <a:r>
              <a:rPr spc="-105" dirty="0"/>
              <a:t>4. </a:t>
            </a:r>
            <a:r>
              <a:rPr spc="-365" dirty="0"/>
              <a:t>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024" y="1556255"/>
            <a:ext cx="8130540" cy="16675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550"/>
              </a:spcBef>
            </a:pPr>
            <a:r>
              <a:rPr sz="2400" b="1" u="heavy" spc="-2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4.4.2NETSCAPE’S </a:t>
            </a:r>
            <a:r>
              <a:rPr sz="2400" b="1" u="heavy" spc="-3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SERVER </a:t>
            </a:r>
            <a:r>
              <a:rPr sz="2400" b="1" u="heavy" spc="-3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SOFTWARE</a:t>
            </a:r>
            <a:r>
              <a:rPr sz="2400" b="1" u="heavy" spc="-4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2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OFFERING</a:t>
            </a:r>
            <a:r>
              <a:rPr sz="2400" u="heavy" spc="-2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98500" indent="-685800">
              <a:lnSpc>
                <a:spcPct val="100000"/>
              </a:lnSpc>
              <a:spcBef>
                <a:spcPts val="450"/>
              </a:spcBef>
              <a:buFont typeface="Times New Roman"/>
              <a:buAutoNum type="arabicPeriod"/>
              <a:tabLst>
                <a:tab pos="697865" algn="l"/>
                <a:tab pos="698500" algn="l"/>
              </a:tabLst>
            </a:pPr>
            <a:r>
              <a:rPr sz="2400" b="1" spc="-335" dirty="0">
                <a:solidFill>
                  <a:srgbClr val="00FF00"/>
                </a:solidFill>
                <a:latin typeface="Arial"/>
                <a:cs typeface="Arial"/>
              </a:rPr>
              <a:t>ENTERPRISE </a:t>
            </a:r>
            <a:r>
              <a:rPr sz="2400" b="1" spc="-330" dirty="0">
                <a:solidFill>
                  <a:srgbClr val="00FF00"/>
                </a:solidFill>
                <a:latin typeface="Arial"/>
                <a:cs typeface="Arial"/>
              </a:rPr>
              <a:t>SERVER</a:t>
            </a:r>
            <a:r>
              <a:rPr sz="2400" spc="-330" dirty="0">
                <a:latin typeface="Arial"/>
                <a:cs typeface="Arial"/>
              </a:rPr>
              <a:t>: </a:t>
            </a:r>
            <a:r>
              <a:rPr sz="2400" spc="-90" dirty="0">
                <a:latin typeface="Arial"/>
                <a:cs typeface="Arial"/>
              </a:rPr>
              <a:t>provides </a:t>
            </a:r>
            <a:r>
              <a:rPr sz="2400" spc="-85" dirty="0">
                <a:latin typeface="Arial"/>
                <a:cs typeface="Arial"/>
              </a:rPr>
              <a:t>web </a:t>
            </a:r>
            <a:r>
              <a:rPr sz="2400" spc="-140" dirty="0">
                <a:latin typeface="Arial"/>
                <a:cs typeface="Arial"/>
              </a:rPr>
              <a:t>services </a:t>
            </a:r>
            <a:r>
              <a:rPr sz="2400" spc="3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marL="698500" marR="5080" indent="-685800">
              <a:lnSpc>
                <a:spcPct val="100499"/>
              </a:lnSpc>
              <a:spcBef>
                <a:spcPts val="480"/>
              </a:spcBef>
              <a:buFont typeface="Times New Roman"/>
              <a:buAutoNum type="arabicPeriod"/>
              <a:tabLst>
                <a:tab pos="697865" algn="l"/>
                <a:tab pos="698500" algn="l"/>
                <a:tab pos="2704465" algn="l"/>
              </a:tabLst>
            </a:pPr>
            <a:r>
              <a:rPr sz="2400" b="1" spc="-170" dirty="0">
                <a:solidFill>
                  <a:srgbClr val="00FF00"/>
                </a:solidFill>
                <a:latin typeface="Arial"/>
                <a:cs typeface="Arial"/>
              </a:rPr>
              <a:t>MAIL</a:t>
            </a:r>
            <a:r>
              <a:rPr sz="2400" b="1" spc="12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400" b="1" spc="-335" dirty="0">
                <a:solidFill>
                  <a:srgbClr val="00FF00"/>
                </a:solidFill>
                <a:latin typeface="Arial"/>
                <a:cs typeface="Arial"/>
              </a:rPr>
              <a:t>SERVER</a:t>
            </a:r>
            <a:r>
              <a:rPr sz="2400" spc="-335" dirty="0">
                <a:solidFill>
                  <a:srgbClr val="00FF00"/>
                </a:solidFill>
                <a:latin typeface="Arial"/>
                <a:cs typeface="Arial"/>
              </a:rPr>
              <a:t>:	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30" dirty="0">
                <a:latin typeface="Arial"/>
                <a:cs typeface="Arial"/>
              </a:rPr>
              <a:t>Netscape’s </a:t>
            </a:r>
            <a:r>
              <a:rPr sz="2400" spc="-280" dirty="0">
                <a:latin typeface="Arial"/>
                <a:cs typeface="Arial"/>
              </a:rPr>
              <a:t>SMTP </a:t>
            </a:r>
            <a:r>
              <a:rPr sz="2400" spc="-160" dirty="0">
                <a:latin typeface="Arial"/>
                <a:cs typeface="Arial"/>
              </a:rPr>
              <a:t>messaging </a:t>
            </a:r>
            <a:r>
              <a:rPr sz="2400" spc="-125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that  </a:t>
            </a:r>
            <a:r>
              <a:rPr sz="2400" spc="-130" dirty="0">
                <a:latin typeface="Arial"/>
                <a:cs typeface="Arial"/>
              </a:rPr>
              <a:t>enables </a:t>
            </a:r>
            <a:r>
              <a:rPr sz="2400" spc="-80" dirty="0">
                <a:latin typeface="Arial"/>
                <a:cs typeface="Arial"/>
              </a:rPr>
              <a:t>e-mail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60" dirty="0">
                <a:latin typeface="Arial"/>
                <a:cs typeface="Arial"/>
              </a:rPr>
              <a:t>your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userbase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024" y="3255511"/>
            <a:ext cx="503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647825" algn="l"/>
                <a:tab pos="2877820" algn="l"/>
                <a:tab pos="4225290" algn="l"/>
              </a:tabLst>
            </a:pPr>
            <a:r>
              <a:rPr sz="2400" b="1" dirty="0">
                <a:solidFill>
                  <a:srgbClr val="00FF00"/>
                </a:solidFill>
                <a:latin typeface="Times New Roman"/>
                <a:cs typeface="Times New Roman"/>
              </a:rPr>
              <a:t>3.	</a:t>
            </a:r>
            <a:r>
              <a:rPr sz="2400" b="1" spc="-305" dirty="0">
                <a:solidFill>
                  <a:srgbClr val="00FF00"/>
                </a:solidFill>
                <a:latin typeface="Arial"/>
                <a:cs typeface="Arial"/>
              </a:rPr>
              <a:t>NEW</a:t>
            </a:r>
            <a:r>
              <a:rPr sz="2400" b="1" spc="-254" dirty="0">
                <a:solidFill>
                  <a:srgbClr val="00FF00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00FF00"/>
                </a:solidFill>
                <a:latin typeface="Arial"/>
                <a:cs typeface="Arial"/>
              </a:rPr>
              <a:t>	</a:t>
            </a:r>
            <a:r>
              <a:rPr sz="2400" b="1" spc="-380" dirty="0">
                <a:solidFill>
                  <a:srgbClr val="00FF00"/>
                </a:solidFill>
                <a:latin typeface="Arial"/>
                <a:cs typeface="Arial"/>
              </a:rPr>
              <a:t>SERVER</a:t>
            </a:r>
            <a:r>
              <a:rPr sz="2400" spc="-25" dirty="0">
                <a:solidFill>
                  <a:srgbClr val="00FF00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rgbClr val="00FF00"/>
                </a:solidFill>
                <a:latin typeface="Arial"/>
                <a:cs typeface="Arial"/>
              </a:rPr>
              <a:t>	</a:t>
            </a:r>
            <a:r>
              <a:rPr sz="2400" spc="-65" dirty="0">
                <a:latin typeface="Arial"/>
                <a:cs typeface="Arial"/>
              </a:rPr>
              <a:t>providin</a:t>
            </a:r>
            <a:r>
              <a:rPr sz="2400" spc="-75" dirty="0">
                <a:latin typeface="Arial"/>
                <a:cs typeface="Arial"/>
              </a:rPr>
              <a:t>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4" dirty="0"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2787" y="3255511"/>
            <a:ext cx="290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  <a:tab pos="1297305" algn="l"/>
                <a:tab pos="2045335" algn="l"/>
              </a:tabLst>
            </a:pPr>
            <a:r>
              <a:rPr sz="2400" spc="15" dirty="0">
                <a:latin typeface="Arial"/>
                <a:cs typeface="Arial"/>
              </a:rPr>
              <a:t>t</a:t>
            </a:r>
            <a:r>
              <a:rPr sz="2400" spc="4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70" dirty="0">
                <a:latin typeface="Arial"/>
                <a:cs typeface="Arial"/>
              </a:rPr>
              <a:t>mor</a:t>
            </a:r>
            <a:r>
              <a:rPr sz="2400" spc="-6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5" dirty="0">
                <a:latin typeface="Arial"/>
                <a:cs typeface="Arial"/>
              </a:rPr>
              <a:t>tha</a:t>
            </a:r>
            <a:r>
              <a:rPr sz="2400" spc="-6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14" dirty="0">
                <a:latin typeface="Arial"/>
                <a:cs typeface="Arial"/>
              </a:rPr>
              <a:t>15,000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024" y="3566026"/>
            <a:ext cx="8130540" cy="123888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697865">
              <a:lnSpc>
                <a:spcPct val="100000"/>
              </a:lnSpc>
              <a:spcBef>
                <a:spcPts val="550"/>
              </a:spcBef>
            </a:pPr>
            <a:r>
              <a:rPr sz="2400" spc="-120" dirty="0">
                <a:latin typeface="Arial"/>
                <a:cs typeface="Arial"/>
              </a:rPr>
              <a:t>newsgroups</a:t>
            </a:r>
            <a:endParaRPr sz="2400">
              <a:latin typeface="Arial"/>
              <a:cs typeface="Arial"/>
            </a:endParaRPr>
          </a:p>
          <a:p>
            <a:pPr marL="697865" marR="5080" indent="-685800">
              <a:lnSpc>
                <a:spcPct val="100499"/>
              </a:lnSpc>
              <a:spcBef>
                <a:spcPts val="434"/>
              </a:spcBef>
              <a:tabLst>
                <a:tab pos="697865" algn="l"/>
                <a:tab pos="3101340" algn="l"/>
              </a:tabLst>
            </a:pPr>
            <a:r>
              <a:rPr sz="2400" dirty="0">
                <a:solidFill>
                  <a:srgbClr val="00FF00"/>
                </a:solidFill>
                <a:latin typeface="Times New Roman"/>
                <a:cs typeface="Times New Roman"/>
              </a:rPr>
              <a:t>4.	</a:t>
            </a:r>
            <a:r>
              <a:rPr sz="2400" spc="-310" dirty="0">
                <a:solidFill>
                  <a:srgbClr val="00FF00"/>
                </a:solidFill>
                <a:latin typeface="Arial"/>
                <a:cs typeface="Arial"/>
              </a:rPr>
              <a:t>CATALOG </a:t>
            </a:r>
            <a:r>
              <a:rPr sz="2400" spc="-360" dirty="0">
                <a:solidFill>
                  <a:srgbClr val="00FF00"/>
                </a:solidFill>
                <a:latin typeface="Arial"/>
                <a:cs typeface="Arial"/>
              </a:rPr>
              <a:t>SERVER: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45" dirty="0">
                <a:latin typeface="Arial"/>
                <a:cs typeface="Arial"/>
              </a:rPr>
              <a:t>content </a:t>
            </a:r>
            <a:r>
              <a:rPr sz="2400" spc="-140" dirty="0">
                <a:latin typeface="Arial"/>
                <a:cs typeface="Arial"/>
              </a:rPr>
              <a:t>search </a:t>
            </a:r>
            <a:r>
              <a:rPr sz="2400" spc="-110" dirty="0">
                <a:latin typeface="Arial"/>
                <a:cs typeface="Arial"/>
              </a:rPr>
              <a:t>engine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30" dirty="0">
                <a:latin typeface="Arial"/>
                <a:cs typeface="Arial"/>
              </a:rPr>
              <a:t>intranet.  </a:t>
            </a:r>
            <a:r>
              <a:rPr sz="2400" spc="-125" dirty="0">
                <a:latin typeface="Arial"/>
                <a:cs typeface="Arial"/>
              </a:rPr>
              <a:t>Linked </a:t>
            </a:r>
            <a:r>
              <a:rPr sz="2400" spc="30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Yahoo	</a:t>
            </a:r>
            <a:r>
              <a:rPr sz="2400" spc="-140" dirty="0">
                <a:latin typeface="Arial"/>
                <a:cs typeface="Arial"/>
              </a:rPr>
              <a:t>search </a:t>
            </a:r>
            <a:r>
              <a:rPr sz="2400" spc="-110" dirty="0">
                <a:latin typeface="Arial"/>
                <a:cs typeface="Arial"/>
              </a:rPr>
              <a:t>engine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40" dirty="0">
                <a:latin typeface="Arial"/>
                <a:cs typeface="Arial"/>
              </a:rPr>
              <a:t>internal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3570" marR="5080" indent="-2673985">
              <a:lnSpc>
                <a:spcPts val="3820"/>
              </a:lnSpc>
              <a:spcBef>
                <a:spcPts val="240"/>
              </a:spcBef>
            </a:pPr>
            <a:r>
              <a:rPr spc="-320" dirty="0"/>
              <a:t>4.CHOOSING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2015867"/>
            <a:ext cx="8033384" cy="8382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4965" marR="5080" indent="-342900">
              <a:lnSpc>
                <a:spcPts val="3040"/>
              </a:lnSpc>
              <a:spcBef>
                <a:spcPts val="465"/>
              </a:spcBef>
              <a:tabLst>
                <a:tab pos="1461135" algn="l"/>
                <a:tab pos="2856865" algn="l"/>
                <a:tab pos="4265295" algn="l"/>
                <a:tab pos="5510530" algn="l"/>
                <a:tab pos="6816090" algn="l"/>
                <a:tab pos="7403465" algn="l"/>
              </a:tabLst>
            </a:pPr>
            <a:r>
              <a:rPr sz="2800" b="1" spc="-90" dirty="0">
                <a:solidFill>
                  <a:srgbClr val="00FF00"/>
                </a:solidFill>
                <a:latin typeface="Arial"/>
                <a:cs typeface="Arial"/>
              </a:rPr>
              <a:t>5.</a:t>
            </a:r>
            <a:r>
              <a:rPr sz="2800" b="1" spc="-380" dirty="0">
                <a:solidFill>
                  <a:srgbClr val="00FF00"/>
                </a:solidFill>
                <a:latin typeface="Arial"/>
                <a:cs typeface="Arial"/>
              </a:rPr>
              <a:t>PROX</a:t>
            </a:r>
            <a:r>
              <a:rPr sz="2800" b="1" spc="-355" dirty="0">
                <a:solidFill>
                  <a:srgbClr val="00FF00"/>
                </a:solidFill>
                <a:latin typeface="Arial"/>
                <a:cs typeface="Arial"/>
              </a:rPr>
              <a:t>Y</a:t>
            </a:r>
            <a:r>
              <a:rPr sz="2800" b="1" dirty="0">
                <a:solidFill>
                  <a:srgbClr val="00FF00"/>
                </a:solidFill>
                <a:latin typeface="Arial"/>
                <a:cs typeface="Arial"/>
              </a:rPr>
              <a:t>	</a:t>
            </a:r>
            <a:r>
              <a:rPr sz="2800" b="1" spc="-440" dirty="0">
                <a:solidFill>
                  <a:srgbClr val="00FF00"/>
                </a:solidFill>
                <a:latin typeface="Arial"/>
                <a:cs typeface="Arial"/>
              </a:rPr>
              <a:t>SERVER</a:t>
            </a:r>
            <a:r>
              <a:rPr sz="2800" b="1" spc="-215" dirty="0">
                <a:solidFill>
                  <a:srgbClr val="00FF00"/>
                </a:solidFill>
                <a:latin typeface="Arial"/>
                <a:cs typeface="Arial"/>
              </a:rPr>
              <a:t>:</a:t>
            </a:r>
            <a:r>
              <a:rPr sz="2800" b="1" dirty="0">
                <a:solidFill>
                  <a:srgbClr val="00FF00"/>
                </a:solidFill>
                <a:latin typeface="Arial"/>
                <a:cs typeface="Arial"/>
              </a:rPr>
              <a:t>	</a:t>
            </a:r>
            <a:r>
              <a:rPr sz="2800" spc="-105" dirty="0">
                <a:latin typeface="Arial"/>
                <a:cs typeface="Arial"/>
              </a:rPr>
              <a:t>provides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5" dirty="0">
                <a:latin typeface="Arial"/>
                <a:cs typeface="Arial"/>
              </a:rPr>
              <a:t>firewal</a:t>
            </a:r>
            <a:r>
              <a:rPr sz="2800" spc="-20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90" dirty="0">
                <a:latin typeface="Arial"/>
                <a:cs typeface="Arial"/>
              </a:rPr>
              <a:t>securit</a:t>
            </a:r>
            <a:r>
              <a:rPr sz="2800" spc="-100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" dirty="0">
                <a:latin typeface="Arial"/>
                <a:cs typeface="Arial"/>
              </a:rPr>
              <a:t>fo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80" dirty="0">
                <a:latin typeface="Arial"/>
                <a:cs typeface="Arial"/>
              </a:rPr>
              <a:t>web  site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0328" y="2854068"/>
            <a:ext cx="1829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6420" algn="l"/>
              </a:tabLst>
            </a:pPr>
            <a:r>
              <a:rPr sz="2800" spc="15" dirty="0">
                <a:latin typeface="Arial"/>
                <a:cs typeface="Arial"/>
              </a:rPr>
              <a:t>t</a:t>
            </a:r>
            <a:r>
              <a:rPr sz="2800" spc="50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10" dirty="0">
                <a:latin typeface="Arial"/>
                <a:cs typeface="Arial"/>
              </a:rPr>
              <a:t>combine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3" y="2854068"/>
            <a:ext cx="1929130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00"/>
              </a:lnSpc>
              <a:spcBef>
                <a:spcPts val="100"/>
              </a:spcBef>
            </a:pPr>
            <a:r>
              <a:rPr sz="2800" spc="-350" dirty="0">
                <a:solidFill>
                  <a:srgbClr val="00FF00"/>
                </a:solidFill>
                <a:latin typeface="Arial"/>
                <a:cs typeface="Arial"/>
              </a:rPr>
              <a:t>6.DIRECTORY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ts val="3200"/>
              </a:lnSpc>
            </a:pPr>
            <a:r>
              <a:rPr sz="2800" spc="-100" dirty="0">
                <a:latin typeface="Arial"/>
                <a:cs typeface="Arial"/>
              </a:rPr>
              <a:t>disparate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2877" y="2854068"/>
            <a:ext cx="4014470" cy="8382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 indent="228600">
              <a:lnSpc>
                <a:spcPts val="3040"/>
              </a:lnSpc>
              <a:spcBef>
                <a:spcPts val="465"/>
              </a:spcBef>
              <a:tabLst>
                <a:tab pos="1548130" algn="l"/>
                <a:tab pos="1938655" algn="l"/>
                <a:tab pos="2933065" algn="l"/>
                <a:tab pos="3428365" algn="l"/>
              </a:tabLst>
            </a:pPr>
            <a:r>
              <a:rPr sz="2800" spc="-459" dirty="0">
                <a:solidFill>
                  <a:srgbClr val="00FF00"/>
                </a:solidFill>
                <a:latin typeface="Arial"/>
                <a:cs typeface="Arial"/>
              </a:rPr>
              <a:t>SERVER</a:t>
            </a:r>
            <a:r>
              <a:rPr sz="2800" spc="-185" dirty="0">
                <a:solidFill>
                  <a:srgbClr val="00FF00"/>
                </a:solidFill>
                <a:latin typeface="Arial"/>
                <a:cs typeface="Arial"/>
              </a:rPr>
              <a:t>:</a:t>
            </a:r>
            <a:r>
              <a:rPr sz="2800" dirty="0">
                <a:solidFill>
                  <a:srgbClr val="00FF00"/>
                </a:solidFill>
                <a:latin typeface="Arial"/>
                <a:cs typeface="Arial"/>
              </a:rPr>
              <a:t>		</a:t>
            </a:r>
            <a:r>
              <a:rPr sz="2800" spc="-105" dirty="0">
                <a:latin typeface="Arial"/>
                <a:cs typeface="Arial"/>
              </a:rPr>
              <a:t>provides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tool  </a:t>
            </a:r>
            <a:r>
              <a:rPr sz="2800" spc="-55" dirty="0">
                <a:latin typeface="Arial"/>
                <a:cs typeface="Arial"/>
              </a:rPr>
              <a:t>directory	</a:t>
            </a:r>
            <a:r>
              <a:rPr sz="2800" spc="-170" dirty="0">
                <a:latin typeface="Arial"/>
                <a:cs typeface="Arial"/>
              </a:rPr>
              <a:t>systems	</a:t>
            </a:r>
            <a:r>
              <a:rPr sz="2800" spc="25" dirty="0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6336" y="3240144"/>
            <a:ext cx="816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60" dirty="0">
                <a:latin typeface="Arial"/>
                <a:cs typeface="Arial"/>
              </a:rPr>
              <a:t>make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4187" y="3240144"/>
            <a:ext cx="1677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90955" algn="l"/>
              </a:tabLst>
            </a:pPr>
            <a:r>
              <a:rPr sz="2800" spc="-85" dirty="0">
                <a:latin typeface="Arial"/>
                <a:cs typeface="Arial"/>
              </a:rPr>
              <a:t>lookin</a:t>
            </a:r>
            <a:r>
              <a:rPr sz="2800" spc="-10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95" dirty="0">
                <a:latin typeface="Arial"/>
                <a:cs typeface="Arial"/>
              </a:rPr>
              <a:t>up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3123" y="3621144"/>
            <a:ext cx="4074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0" dirty="0">
                <a:latin typeface="Arial"/>
                <a:cs typeface="Arial"/>
              </a:rPr>
              <a:t>people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45" dirty="0">
                <a:latin typeface="Arial"/>
                <a:cs typeface="Arial"/>
              </a:rPr>
              <a:t>resources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easier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223" y="4073266"/>
            <a:ext cx="4251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5685" algn="l"/>
                <a:tab pos="3723004" algn="l"/>
              </a:tabLst>
            </a:pPr>
            <a:r>
              <a:rPr sz="2800" spc="-110" dirty="0">
                <a:solidFill>
                  <a:srgbClr val="00FF00"/>
                </a:solidFill>
                <a:latin typeface="Arial"/>
                <a:cs typeface="Arial"/>
              </a:rPr>
              <a:t>7.</a:t>
            </a:r>
            <a:r>
              <a:rPr sz="2800" spc="-375" dirty="0">
                <a:solidFill>
                  <a:srgbClr val="00FF00"/>
                </a:solidFill>
                <a:latin typeface="Arial"/>
                <a:cs typeface="Arial"/>
              </a:rPr>
              <a:t>CERTIFICAT</a:t>
            </a:r>
            <a:r>
              <a:rPr sz="2800" spc="-415" dirty="0">
                <a:solidFill>
                  <a:srgbClr val="00FF0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00FF00"/>
                </a:solidFill>
                <a:latin typeface="Arial"/>
                <a:cs typeface="Arial"/>
              </a:rPr>
              <a:t>	</a:t>
            </a:r>
            <a:r>
              <a:rPr sz="2800" spc="-459" dirty="0">
                <a:solidFill>
                  <a:srgbClr val="00FF00"/>
                </a:solidFill>
                <a:latin typeface="Arial"/>
                <a:cs typeface="Arial"/>
              </a:rPr>
              <a:t>SERVER</a:t>
            </a:r>
            <a:r>
              <a:rPr sz="2800" spc="-185" dirty="0">
                <a:solidFill>
                  <a:srgbClr val="00FF00"/>
                </a:solidFill>
                <a:latin typeface="Arial"/>
                <a:cs typeface="Arial"/>
              </a:rPr>
              <a:t>:</a:t>
            </a:r>
            <a:r>
              <a:rPr sz="2800" dirty="0">
                <a:solidFill>
                  <a:srgbClr val="00FF00"/>
                </a:solidFill>
                <a:latin typeface="Arial"/>
                <a:cs typeface="Arial"/>
              </a:rPr>
              <a:t>	</a:t>
            </a:r>
            <a:r>
              <a:rPr sz="2800" spc="-80" dirty="0">
                <a:latin typeface="Arial"/>
                <a:cs typeface="Arial"/>
              </a:rPr>
              <a:t>lets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3123" y="4459342"/>
            <a:ext cx="38830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9600" algn="l"/>
                <a:tab pos="2717165" algn="l"/>
              </a:tabLst>
            </a:pPr>
            <a:r>
              <a:rPr sz="2800" spc="-50" dirty="0">
                <a:latin typeface="Arial"/>
                <a:cs typeface="Arial"/>
              </a:rPr>
              <a:t>authorities	</a:t>
            </a:r>
            <a:r>
              <a:rPr sz="2800" spc="-130" dirty="0">
                <a:latin typeface="Arial"/>
                <a:cs typeface="Arial"/>
              </a:rPr>
              <a:t>and	</a:t>
            </a:r>
            <a:r>
              <a:rPr sz="2800" spc="-175" dirty="0">
                <a:latin typeface="Arial"/>
                <a:cs typeface="Arial"/>
              </a:rPr>
              <a:t>manage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3035" y="4073266"/>
            <a:ext cx="1894839" cy="8382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64135" marR="5080" indent="-52069">
              <a:lnSpc>
                <a:spcPts val="3040"/>
              </a:lnSpc>
              <a:spcBef>
                <a:spcPts val="465"/>
              </a:spcBef>
              <a:tabLst>
                <a:tab pos="663575" algn="l"/>
                <a:tab pos="1253490" algn="l"/>
              </a:tabLst>
            </a:pPr>
            <a:r>
              <a:rPr sz="2800" spc="-130" dirty="0">
                <a:latin typeface="Arial"/>
                <a:cs typeface="Arial"/>
              </a:rPr>
              <a:t>se</a:t>
            </a:r>
            <a:r>
              <a:rPr sz="2800" spc="-6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95" dirty="0">
                <a:latin typeface="Arial"/>
                <a:cs typeface="Arial"/>
              </a:rPr>
              <a:t>u</a:t>
            </a:r>
            <a:r>
              <a:rPr sz="2800" spc="-90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5" dirty="0">
                <a:latin typeface="Arial"/>
                <a:cs typeface="Arial"/>
              </a:rPr>
              <a:t>own  </a:t>
            </a:r>
            <a:r>
              <a:rPr sz="2800" spc="-75" dirty="0">
                <a:latin typeface="Arial"/>
                <a:cs typeface="Arial"/>
              </a:rPr>
              <a:t>certificates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9337" y="4073266"/>
            <a:ext cx="1692910" cy="8382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 indent="148590">
              <a:lnSpc>
                <a:spcPts val="3040"/>
              </a:lnSpc>
              <a:spcBef>
                <a:spcPts val="465"/>
              </a:spcBef>
              <a:tabLst>
                <a:tab pos="725805" algn="l"/>
              </a:tabLst>
            </a:pPr>
            <a:r>
              <a:rPr sz="2800" spc="-50" dirty="0">
                <a:latin typeface="Arial"/>
                <a:cs typeface="Arial"/>
              </a:rPr>
              <a:t>certificate  </a:t>
            </a:r>
            <a:r>
              <a:rPr sz="2800" spc="5" dirty="0">
                <a:latin typeface="Arial"/>
                <a:cs typeface="Arial"/>
              </a:rPr>
              <a:t>fo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5" dirty="0">
                <a:latin typeface="Arial"/>
                <a:cs typeface="Arial"/>
              </a:rPr>
              <a:t>secure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3123" y="4840341"/>
            <a:ext cx="19996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>
                <a:latin typeface="Arial"/>
                <a:cs typeface="Arial"/>
              </a:rPr>
              <a:t>transmissions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331405"/>
            <a:ext cx="8070215" cy="42106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5475" marR="436880" indent="-2719705">
              <a:lnSpc>
                <a:spcPts val="3820"/>
              </a:lnSpc>
              <a:spcBef>
                <a:spcPts val="240"/>
              </a:spcBef>
            </a:pPr>
            <a:r>
              <a:rPr sz="3200" b="1" spc="-105" dirty="0">
                <a:solidFill>
                  <a:srgbClr val="FF0066"/>
                </a:solidFill>
                <a:latin typeface="Arial"/>
                <a:cs typeface="Arial"/>
              </a:rPr>
              <a:t>4. </a:t>
            </a:r>
            <a:r>
              <a:rPr sz="3200" b="1" spc="-365" dirty="0">
                <a:solidFill>
                  <a:srgbClr val="FF0066"/>
                </a:solidFill>
                <a:latin typeface="Arial"/>
                <a:cs typeface="Arial"/>
              </a:rPr>
              <a:t>CHOOSING </a:t>
            </a:r>
            <a:r>
              <a:rPr sz="3200" b="1" spc="-375" dirty="0">
                <a:solidFill>
                  <a:srgbClr val="FF0066"/>
                </a:solidFill>
                <a:latin typeface="Arial"/>
                <a:cs typeface="Arial"/>
              </a:rPr>
              <a:t>A </a:t>
            </a:r>
            <a:r>
              <a:rPr sz="3200" b="1" spc="-409" dirty="0">
                <a:solidFill>
                  <a:srgbClr val="FF0066"/>
                </a:solidFill>
                <a:latin typeface="Arial"/>
                <a:cs typeface="Arial"/>
              </a:rPr>
              <a:t>WEB </a:t>
            </a:r>
            <a:r>
              <a:rPr sz="3200" b="1" spc="-509" dirty="0">
                <a:solidFill>
                  <a:srgbClr val="FF0066"/>
                </a:solidFill>
                <a:latin typeface="Arial"/>
                <a:cs typeface="Arial"/>
              </a:rPr>
              <a:t>SERVER </a:t>
            </a:r>
            <a:r>
              <a:rPr sz="3200" b="1" spc="-300" dirty="0">
                <a:solidFill>
                  <a:srgbClr val="FF0066"/>
                </a:solidFill>
                <a:latin typeface="Arial"/>
                <a:cs typeface="Arial"/>
              </a:rPr>
              <a:t>AND </a:t>
            </a:r>
            <a:r>
              <a:rPr sz="3200" b="1" spc="-459" dirty="0">
                <a:solidFill>
                  <a:srgbClr val="FF0066"/>
                </a:solidFill>
                <a:latin typeface="Arial"/>
                <a:cs typeface="Arial"/>
              </a:rPr>
              <a:t>SERVICE  </a:t>
            </a:r>
            <a:r>
              <a:rPr sz="3200" b="1" spc="-370" dirty="0">
                <a:solidFill>
                  <a:srgbClr val="FF0066"/>
                </a:solidFill>
                <a:latin typeface="Arial"/>
                <a:cs typeface="Arial"/>
              </a:rPr>
              <a:t>PROVIDER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70"/>
              </a:lnSpc>
              <a:buAutoNum type="arabicPeriod" startAt="8"/>
              <a:tabLst>
                <a:tab pos="713105" algn="l"/>
                <a:tab pos="713740" algn="l"/>
                <a:tab pos="1835785" algn="l"/>
                <a:tab pos="2484120" algn="l"/>
                <a:tab pos="2830830" algn="l"/>
                <a:tab pos="3383915" algn="l"/>
                <a:tab pos="4228465" algn="l"/>
                <a:tab pos="5222875" algn="l"/>
                <a:tab pos="5408295" algn="l"/>
                <a:tab pos="5590540" algn="l"/>
                <a:tab pos="6210935" algn="l"/>
                <a:tab pos="6465570" algn="l"/>
                <a:tab pos="7213600" algn="l"/>
                <a:tab pos="7707630" algn="l"/>
                <a:tab pos="7861934" algn="l"/>
              </a:tabLst>
            </a:pPr>
            <a:r>
              <a:rPr sz="3200" b="1" spc="-475" dirty="0">
                <a:solidFill>
                  <a:srgbClr val="00FF00"/>
                </a:solidFill>
                <a:latin typeface="Arial"/>
                <a:cs typeface="Arial"/>
              </a:rPr>
              <a:t>NETSCAPE		</a:t>
            </a:r>
            <a:r>
              <a:rPr sz="3200" b="1" spc="-315" dirty="0">
                <a:solidFill>
                  <a:srgbClr val="00FF00"/>
                </a:solidFill>
                <a:latin typeface="Arial"/>
                <a:cs typeface="Arial"/>
              </a:rPr>
              <a:t>NAVIGATOR:		</a:t>
            </a:r>
            <a:r>
              <a:rPr sz="3200" spc="-120" dirty="0">
                <a:latin typeface="Arial"/>
                <a:cs typeface="Arial"/>
              </a:rPr>
              <a:t>provides	</a:t>
            </a:r>
            <a:r>
              <a:rPr sz="3200" spc="-114" dirty="0">
                <a:latin typeface="Arial"/>
                <a:cs typeface="Arial"/>
              </a:rPr>
              <a:t>web  browsing </a:t>
            </a:r>
            <a:r>
              <a:rPr sz="3200" spc="-370" dirty="0">
                <a:latin typeface="Arial"/>
                <a:cs typeface="Arial"/>
              </a:rPr>
              <a:t>,FTP </a:t>
            </a:r>
            <a:r>
              <a:rPr sz="3200" spc="-20" dirty="0">
                <a:latin typeface="Arial"/>
                <a:cs typeface="Arial"/>
              </a:rPr>
              <a:t>file </a:t>
            </a:r>
            <a:r>
              <a:rPr sz="3200" spc="-75" dirty="0">
                <a:latin typeface="Arial"/>
                <a:cs typeface="Arial"/>
              </a:rPr>
              <a:t>transfer </a:t>
            </a:r>
            <a:r>
              <a:rPr sz="3200" spc="-110" dirty="0">
                <a:latin typeface="Arial"/>
                <a:cs typeface="Arial"/>
              </a:rPr>
              <a:t>capabilities, </a:t>
            </a:r>
            <a:r>
              <a:rPr sz="3200" spc="-125" dirty="0">
                <a:latin typeface="Arial"/>
                <a:cs typeface="Arial"/>
              </a:rPr>
              <a:t>gopher  </a:t>
            </a:r>
            <a:r>
              <a:rPr sz="3200" spc="-110" dirty="0">
                <a:latin typeface="Arial"/>
                <a:cs typeface="Arial"/>
              </a:rPr>
              <a:t>capabilitie</a:t>
            </a:r>
            <a:r>
              <a:rPr sz="3200" spc="-12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50" dirty="0">
                <a:latin typeface="Arial"/>
                <a:cs typeface="Arial"/>
              </a:rPr>
              <a:t>and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5" dirty="0">
                <a:latin typeface="Arial"/>
                <a:cs typeface="Arial"/>
              </a:rPr>
              <a:t>navigato</a:t>
            </a:r>
            <a:r>
              <a:rPr sz="3200" spc="-70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10" dirty="0">
                <a:latin typeface="Arial"/>
                <a:cs typeface="Arial"/>
              </a:rPr>
              <a:t>gol</a:t>
            </a:r>
            <a:r>
              <a:rPr sz="3200" spc="-13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0" dirty="0">
                <a:latin typeface="Arial"/>
                <a:cs typeface="Arial"/>
              </a:rPr>
              <a:t>feature</a:t>
            </a:r>
            <a:r>
              <a:rPr sz="3200" spc="-10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	</a:t>
            </a:r>
            <a:r>
              <a:rPr sz="3200" spc="-165" dirty="0">
                <a:latin typeface="Arial"/>
                <a:cs typeface="Arial"/>
              </a:rPr>
              <a:t>a  </a:t>
            </a:r>
            <a:r>
              <a:rPr sz="3200" spc="-65" dirty="0">
                <a:latin typeface="Arial"/>
                <a:cs typeface="Arial"/>
              </a:rPr>
              <a:t>conten</a:t>
            </a:r>
            <a:r>
              <a:rPr sz="3200" spc="-3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5" dirty="0">
                <a:latin typeface="Arial"/>
                <a:cs typeface="Arial"/>
              </a:rPr>
              <a:t>developmen</a:t>
            </a:r>
            <a:r>
              <a:rPr sz="3200" spc="-5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50" dirty="0">
                <a:latin typeface="Arial"/>
                <a:cs typeface="Arial"/>
              </a:rPr>
              <a:t>syste</a:t>
            </a:r>
            <a:r>
              <a:rPr sz="3200" spc="-254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		</a:t>
            </a:r>
            <a:r>
              <a:rPr sz="3200" spc="-5" dirty="0">
                <a:latin typeface="Arial"/>
                <a:cs typeface="Arial"/>
              </a:rPr>
              <a:t>tha</a:t>
            </a:r>
            <a:r>
              <a:rPr sz="3200" dirty="0">
                <a:latin typeface="Arial"/>
                <a:cs typeface="Arial"/>
              </a:rPr>
              <a:t>t	</a:t>
            </a:r>
            <a:r>
              <a:rPr sz="3200" spc="-114" dirty="0">
                <a:latin typeface="Arial"/>
                <a:cs typeface="Arial"/>
              </a:rPr>
              <a:t>allows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25" dirty="0">
                <a:latin typeface="Arial"/>
                <a:cs typeface="Arial"/>
              </a:rPr>
              <a:t>to  </a:t>
            </a:r>
            <a:r>
              <a:rPr sz="3200" spc="-55" dirty="0">
                <a:latin typeface="Arial"/>
                <a:cs typeface="Arial"/>
              </a:rPr>
              <a:t>author </a:t>
            </a:r>
            <a:r>
              <a:rPr sz="3200" spc="-235" dirty="0">
                <a:latin typeface="Arial"/>
                <a:cs typeface="Arial"/>
              </a:rPr>
              <a:t>pages </a:t>
            </a:r>
            <a:r>
              <a:rPr sz="3200" spc="10" dirty="0">
                <a:latin typeface="Arial"/>
                <a:cs typeface="Arial"/>
              </a:rPr>
              <a:t>for </a:t>
            </a:r>
            <a:r>
              <a:rPr sz="3200" spc="-45" dirty="0">
                <a:latin typeface="Arial"/>
                <a:cs typeface="Arial"/>
              </a:rPr>
              <a:t>the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internet</a:t>
            </a:r>
            <a:endParaRPr sz="3200">
              <a:latin typeface="Arial"/>
              <a:cs typeface="Arial"/>
            </a:endParaRPr>
          </a:p>
          <a:p>
            <a:pPr marL="355600" marR="13970" indent="-342900">
              <a:lnSpc>
                <a:spcPct val="79000"/>
              </a:lnSpc>
              <a:spcBef>
                <a:spcPts val="730"/>
              </a:spcBef>
              <a:buAutoNum type="arabicPeriod" startAt="8"/>
              <a:tabLst>
                <a:tab pos="394335" algn="l"/>
                <a:tab pos="4726940" algn="l"/>
              </a:tabLst>
            </a:pPr>
            <a:r>
              <a:rPr sz="2800" b="1" spc="-325" dirty="0">
                <a:solidFill>
                  <a:srgbClr val="00FF00"/>
                </a:solidFill>
                <a:latin typeface="Arial"/>
                <a:cs typeface="Arial"/>
              </a:rPr>
              <a:t>LIVE  </a:t>
            </a:r>
            <a:r>
              <a:rPr sz="2800" b="1" spc="-275" dirty="0">
                <a:solidFill>
                  <a:srgbClr val="00FF00"/>
                </a:solidFill>
                <a:latin typeface="Arial"/>
                <a:cs typeface="Arial"/>
              </a:rPr>
              <a:t>WIRE  </a:t>
            </a:r>
            <a:r>
              <a:rPr sz="2800" b="1" spc="-270" dirty="0">
                <a:solidFill>
                  <a:srgbClr val="00FF00"/>
                </a:solidFill>
                <a:latin typeface="Arial"/>
                <a:cs typeface="Arial"/>
              </a:rPr>
              <a:t>,LIVE</a:t>
            </a:r>
            <a:r>
              <a:rPr sz="2800" b="1" spc="-16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800" b="1" spc="-275" dirty="0">
                <a:solidFill>
                  <a:srgbClr val="00FF00"/>
                </a:solidFill>
                <a:latin typeface="Arial"/>
                <a:cs typeface="Arial"/>
              </a:rPr>
              <a:t>WIRE</a:t>
            </a:r>
            <a:r>
              <a:rPr sz="2800" b="1" spc="7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800" b="1" spc="-325" dirty="0">
                <a:solidFill>
                  <a:srgbClr val="00FF00"/>
                </a:solidFill>
                <a:latin typeface="Arial"/>
                <a:cs typeface="Arial"/>
              </a:rPr>
              <a:t>PRO:	</a:t>
            </a:r>
            <a:r>
              <a:rPr sz="3200" spc="-114" dirty="0">
                <a:latin typeface="Arial"/>
                <a:cs typeface="Arial"/>
              </a:rPr>
              <a:t>allows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65" dirty="0">
                <a:latin typeface="Arial"/>
                <a:cs typeface="Arial"/>
              </a:rPr>
              <a:t>work </a:t>
            </a:r>
            <a:r>
              <a:rPr sz="3200" spc="10" dirty="0">
                <a:latin typeface="Arial"/>
                <a:cs typeface="Arial"/>
              </a:rPr>
              <a:t>with  </a:t>
            </a:r>
            <a:r>
              <a:rPr sz="3200" spc="-275" dirty="0">
                <a:latin typeface="Arial"/>
                <a:cs typeface="Arial"/>
              </a:rPr>
              <a:t>HTML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90" dirty="0">
                <a:latin typeface="Arial"/>
                <a:cs typeface="Arial"/>
              </a:rPr>
              <a:t>site </a:t>
            </a:r>
            <a:r>
              <a:rPr sz="3200" spc="-150" dirty="0">
                <a:latin typeface="Arial"/>
                <a:cs typeface="Arial"/>
              </a:rPr>
              <a:t>management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225" dirty="0">
                <a:latin typeface="Arial"/>
                <a:cs typeface="Arial"/>
              </a:rPr>
              <a:t>issues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163570" marR="5080" indent="-2673985">
              <a:lnSpc>
                <a:spcPts val="3820"/>
              </a:lnSpc>
              <a:spcBef>
                <a:spcPts val="240"/>
              </a:spcBef>
            </a:pPr>
            <a:r>
              <a:rPr spc="-320" dirty="0"/>
              <a:t>4.CHOOSING </a:t>
            </a:r>
            <a:r>
              <a:rPr spc="-375" dirty="0"/>
              <a:t>A </a:t>
            </a:r>
            <a:r>
              <a:rPr spc="-409" dirty="0"/>
              <a:t>WEB </a:t>
            </a:r>
            <a:r>
              <a:rPr spc="-509" dirty="0"/>
              <a:t>SERVER </a:t>
            </a:r>
            <a:r>
              <a:rPr spc="-300" dirty="0"/>
              <a:t>AND </a:t>
            </a:r>
            <a:r>
              <a:rPr spc="-459" dirty="0"/>
              <a:t>SERVICE  </a:t>
            </a:r>
            <a:r>
              <a:rPr spc="-370" dirty="0"/>
              <a:t>PROVIDER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611373"/>
            <a:ext cx="8073390" cy="36525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12700" lvl="2" indent="-342900" algn="just">
              <a:lnSpc>
                <a:spcPct val="100400"/>
              </a:lnSpc>
              <a:spcBef>
                <a:spcPts val="85"/>
              </a:spcBef>
              <a:buClr>
                <a:srgbClr val="000000"/>
              </a:buClr>
              <a:buAutoNum type="arabicPeriod" startAt="3"/>
              <a:tabLst>
                <a:tab pos="935990" algn="l"/>
              </a:tabLst>
            </a:pPr>
            <a:r>
              <a:rPr sz="2800" b="1" u="heavy" spc="-3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UNDERSTANDING </a:t>
            </a:r>
            <a:r>
              <a:rPr sz="2800" b="1" u="heavy" spc="-3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THE </a:t>
            </a:r>
            <a:r>
              <a:rPr sz="2800" b="1" u="heavy" spc="-4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NCSA </a:t>
            </a:r>
            <a:r>
              <a:rPr sz="2800" b="1" u="heavy" spc="-4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APACHE </a:t>
            </a:r>
            <a:r>
              <a:rPr sz="2800" b="1" u="heavy" spc="-4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SERVER  </a:t>
            </a:r>
            <a:r>
              <a:rPr sz="2800" b="1" u="heavy" spc="-3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SOFTWARE</a:t>
            </a:r>
            <a:r>
              <a:rPr sz="2800" b="1" u="heavy" spc="-1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2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OPTIONS:</a:t>
            </a:r>
            <a:endParaRPr sz="2800">
              <a:latin typeface="Arial"/>
              <a:cs typeface="Arial"/>
            </a:endParaRPr>
          </a:p>
          <a:p>
            <a:pPr marL="355600" marR="5080" lvl="3" indent="-290195" algn="just">
              <a:lnSpc>
                <a:spcPts val="3340"/>
              </a:lnSpc>
              <a:spcBef>
                <a:spcPts val="705"/>
              </a:spcBef>
              <a:buChar char="•"/>
              <a:tabLst>
                <a:tab pos="446405" algn="l"/>
              </a:tabLst>
            </a:pPr>
            <a:r>
              <a:rPr sz="2800" spc="-400" dirty="0">
                <a:latin typeface="Arial"/>
                <a:cs typeface="Arial"/>
              </a:rPr>
              <a:t>NCSA </a:t>
            </a:r>
            <a:r>
              <a:rPr sz="2800" spc="-345" dirty="0">
                <a:latin typeface="Arial"/>
                <a:cs typeface="Arial"/>
              </a:rPr>
              <a:t>HTTPD </a:t>
            </a:r>
            <a:r>
              <a:rPr sz="2800" spc="-105" dirty="0">
                <a:latin typeface="Arial"/>
                <a:cs typeface="Arial"/>
              </a:rPr>
              <a:t>provides </a:t>
            </a:r>
            <a:r>
              <a:rPr sz="2800" spc="-95" dirty="0">
                <a:latin typeface="Arial"/>
                <a:cs typeface="Arial"/>
              </a:rPr>
              <a:t>web </a:t>
            </a:r>
            <a:r>
              <a:rPr sz="2800" spc="-160" dirty="0">
                <a:latin typeface="Arial"/>
                <a:cs typeface="Arial"/>
              </a:rPr>
              <a:t>services </a:t>
            </a:r>
            <a:r>
              <a:rPr sz="2800" spc="-114" dirty="0">
                <a:latin typeface="Arial"/>
                <a:cs typeface="Arial"/>
              </a:rPr>
              <a:t>by </a:t>
            </a:r>
            <a:r>
              <a:rPr sz="2800" spc="-130" dirty="0">
                <a:latin typeface="Arial"/>
                <a:cs typeface="Arial"/>
              </a:rPr>
              <a:t>making </a:t>
            </a:r>
            <a:r>
              <a:rPr sz="2800" spc="-355" dirty="0">
                <a:latin typeface="Arial"/>
                <a:cs typeface="Arial"/>
              </a:rPr>
              <a:t>HTTP  </a:t>
            </a:r>
            <a:r>
              <a:rPr sz="2800" spc="-114" dirty="0">
                <a:latin typeface="Arial"/>
                <a:cs typeface="Arial"/>
              </a:rPr>
              <a:t>documents </a:t>
            </a:r>
            <a:r>
              <a:rPr sz="2800" spc="-110" dirty="0">
                <a:latin typeface="Arial"/>
                <a:cs typeface="Arial"/>
              </a:rPr>
              <a:t>available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95" dirty="0">
                <a:latin typeface="Arial"/>
                <a:cs typeface="Arial"/>
              </a:rPr>
              <a:t>web</a:t>
            </a:r>
            <a:r>
              <a:rPr sz="2800" spc="-41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browsers</a:t>
            </a:r>
            <a:endParaRPr sz="2800">
              <a:latin typeface="Arial"/>
              <a:cs typeface="Arial"/>
            </a:endParaRPr>
          </a:p>
          <a:p>
            <a:pPr lvl="3"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marR="6985" lvl="3" indent="-290195" algn="just">
              <a:lnSpc>
                <a:spcPct val="99900"/>
              </a:lnSpc>
              <a:buChar char="•"/>
              <a:tabLst>
                <a:tab pos="355600" algn="l"/>
              </a:tabLst>
            </a:pPr>
            <a:r>
              <a:rPr sz="2800" spc="-400" dirty="0">
                <a:latin typeface="Arial"/>
                <a:cs typeface="Arial"/>
              </a:rPr>
              <a:t>NCSA </a:t>
            </a:r>
            <a:r>
              <a:rPr sz="2800" spc="-65" dirty="0">
                <a:latin typeface="Arial"/>
                <a:cs typeface="Arial"/>
              </a:rPr>
              <a:t>started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135" dirty="0">
                <a:latin typeface="Arial"/>
                <a:cs typeface="Arial"/>
              </a:rPr>
              <a:t>Mosaic </a:t>
            </a:r>
            <a:r>
              <a:rPr sz="2800" spc="-70" dirty="0">
                <a:latin typeface="Arial"/>
                <a:cs typeface="Arial"/>
              </a:rPr>
              <a:t>software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95" dirty="0">
                <a:latin typeface="Arial"/>
                <a:cs typeface="Arial"/>
              </a:rPr>
              <a:t>web </a:t>
            </a:r>
            <a:r>
              <a:rPr sz="2800" spc="-90" dirty="0">
                <a:latin typeface="Arial"/>
                <a:cs typeface="Arial"/>
              </a:rPr>
              <a:t>browser  </a:t>
            </a:r>
            <a:r>
              <a:rPr sz="2800" spc="-70" dirty="0">
                <a:latin typeface="Arial"/>
                <a:cs typeface="Arial"/>
              </a:rPr>
              <a:t>application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85" dirty="0">
                <a:latin typeface="Arial"/>
                <a:cs typeface="Arial"/>
              </a:rPr>
              <a:t>was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55" dirty="0">
                <a:latin typeface="Arial"/>
                <a:cs typeface="Arial"/>
              </a:rPr>
              <a:t>foundation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150" dirty="0">
                <a:latin typeface="Arial"/>
                <a:cs typeface="Arial"/>
              </a:rPr>
              <a:t>Netscape’s  </a:t>
            </a:r>
            <a:r>
              <a:rPr sz="2800" spc="-90" dirty="0">
                <a:latin typeface="Arial"/>
                <a:cs typeface="Arial"/>
              </a:rPr>
              <a:t>browser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67535" marR="5080" indent="-1809750">
              <a:lnSpc>
                <a:spcPts val="3820"/>
              </a:lnSpc>
              <a:spcBef>
                <a:spcPts val="240"/>
              </a:spcBef>
            </a:pPr>
            <a:r>
              <a:rPr spc="-315" dirty="0"/>
              <a:t>5.UNDERSTANDING </a:t>
            </a:r>
            <a:r>
              <a:rPr spc="-420" dirty="0"/>
              <a:t>THE </a:t>
            </a:r>
            <a:r>
              <a:rPr spc="-440" dirty="0"/>
              <a:t>DIFFERENCE </a:t>
            </a:r>
            <a:r>
              <a:rPr spc="-425" dirty="0"/>
              <a:t>BETWEEN  </a:t>
            </a:r>
            <a:r>
              <a:rPr spc="-335" dirty="0"/>
              <a:t>INTRANET </a:t>
            </a:r>
            <a:r>
              <a:rPr spc="-300" dirty="0"/>
              <a:t>AND</a:t>
            </a:r>
            <a:r>
              <a:rPr spc="-20" dirty="0"/>
              <a:t> </a:t>
            </a:r>
            <a:r>
              <a:rPr spc="-360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796792"/>
            <a:ext cx="8070850" cy="229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95"/>
              </a:lnSpc>
              <a:spcBef>
                <a:spcPts val="100"/>
              </a:spcBef>
            </a:pPr>
            <a:r>
              <a:rPr sz="2800" u="heavy" spc="-3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INTRANET</a:t>
            </a:r>
            <a:endParaRPr sz="2800">
              <a:latin typeface="Arial"/>
              <a:cs typeface="Arial"/>
            </a:endParaRPr>
          </a:p>
          <a:p>
            <a:pPr marL="355600" marR="9525" indent="-290195" algn="just">
              <a:lnSpc>
                <a:spcPct val="79300"/>
              </a:lnSpc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2800" spc="-170" dirty="0">
                <a:latin typeface="Arial"/>
                <a:cs typeface="Arial"/>
              </a:rPr>
              <a:t>An </a:t>
            </a:r>
            <a:r>
              <a:rPr sz="2800" spc="-30" dirty="0">
                <a:latin typeface="Arial"/>
                <a:cs typeface="Arial"/>
              </a:rPr>
              <a:t>intranet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60" dirty="0">
                <a:latin typeface="Arial"/>
                <a:cs typeface="Arial"/>
              </a:rPr>
              <a:t>private </a:t>
            </a:r>
            <a:r>
              <a:rPr sz="2800" spc="-45" dirty="0">
                <a:latin typeface="Arial"/>
                <a:cs typeface="Arial"/>
              </a:rPr>
              <a:t>network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90" dirty="0">
                <a:latin typeface="Arial"/>
                <a:cs typeface="Arial"/>
              </a:rPr>
              <a:t>contained  </a:t>
            </a:r>
            <a:r>
              <a:rPr sz="2800" spc="-5" dirty="0">
                <a:latin typeface="Arial"/>
                <a:cs typeface="Arial"/>
              </a:rPr>
              <a:t>within </a:t>
            </a:r>
            <a:r>
              <a:rPr sz="2800" spc="-155" dirty="0">
                <a:latin typeface="Arial"/>
                <a:cs typeface="Arial"/>
              </a:rPr>
              <a:t>an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enterprise.</a:t>
            </a:r>
            <a:endParaRPr sz="2800">
              <a:latin typeface="Arial"/>
              <a:cs typeface="Arial"/>
            </a:endParaRPr>
          </a:p>
          <a:p>
            <a:pPr marL="355600" marR="5080" indent="-290195" algn="just">
              <a:lnSpc>
                <a:spcPct val="79800"/>
              </a:lnSpc>
              <a:spcBef>
                <a:spcPts val="580"/>
              </a:spcBef>
              <a:buChar char="•"/>
              <a:tabLst>
                <a:tab pos="355600" algn="l"/>
              </a:tabLst>
            </a:pPr>
            <a:r>
              <a:rPr sz="2800" spc="35" dirty="0">
                <a:latin typeface="Arial"/>
                <a:cs typeface="Arial"/>
              </a:rPr>
              <a:t>It </a:t>
            </a:r>
            <a:r>
              <a:rPr sz="2800" spc="-155" dirty="0">
                <a:latin typeface="Arial"/>
                <a:cs typeface="Arial"/>
              </a:rPr>
              <a:t>may </a:t>
            </a:r>
            <a:r>
              <a:rPr sz="2800" spc="-125" dirty="0">
                <a:latin typeface="Arial"/>
                <a:cs typeface="Arial"/>
              </a:rPr>
              <a:t>consist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40" dirty="0">
                <a:latin typeface="Arial"/>
                <a:cs typeface="Arial"/>
              </a:rPr>
              <a:t>many</a:t>
            </a:r>
            <a:r>
              <a:rPr sz="2800" spc="49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interlinked </a:t>
            </a:r>
            <a:r>
              <a:rPr sz="2800" spc="-100" dirty="0">
                <a:latin typeface="Arial"/>
                <a:cs typeface="Arial"/>
              </a:rPr>
              <a:t>local </a:t>
            </a:r>
            <a:r>
              <a:rPr sz="2800" spc="-140" dirty="0">
                <a:latin typeface="Arial"/>
                <a:cs typeface="Arial"/>
              </a:rPr>
              <a:t>area  </a:t>
            </a:r>
            <a:r>
              <a:rPr sz="2800" spc="-80" dirty="0">
                <a:latin typeface="Arial"/>
                <a:cs typeface="Arial"/>
              </a:rPr>
              <a:t>networks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50" dirty="0">
                <a:latin typeface="Arial"/>
                <a:cs typeface="Arial"/>
              </a:rPr>
              <a:t>also </a:t>
            </a:r>
            <a:r>
              <a:rPr sz="2800" spc="-190" dirty="0">
                <a:latin typeface="Arial"/>
                <a:cs typeface="Arial"/>
              </a:rPr>
              <a:t>use </a:t>
            </a:r>
            <a:r>
              <a:rPr sz="2800" spc="-160" dirty="0">
                <a:latin typeface="Arial"/>
                <a:cs typeface="Arial"/>
              </a:rPr>
              <a:t>leased </a:t>
            </a:r>
            <a:r>
              <a:rPr sz="2800" spc="-110" dirty="0">
                <a:latin typeface="Arial"/>
                <a:cs typeface="Arial"/>
              </a:rPr>
              <a:t>lines </a:t>
            </a:r>
            <a:r>
              <a:rPr sz="2800" spc="-40" dirty="0">
                <a:latin typeface="Arial"/>
                <a:cs typeface="Arial"/>
              </a:rPr>
              <a:t>in the </a:t>
            </a:r>
            <a:r>
              <a:rPr sz="2800" spc="-70" dirty="0">
                <a:latin typeface="Arial"/>
                <a:cs typeface="Arial"/>
              </a:rPr>
              <a:t>wide </a:t>
            </a:r>
            <a:r>
              <a:rPr sz="2800" spc="-140" dirty="0">
                <a:latin typeface="Arial"/>
                <a:cs typeface="Arial"/>
              </a:rPr>
              <a:t>area  </a:t>
            </a:r>
            <a:r>
              <a:rPr sz="2800" spc="-50" dirty="0"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546" y="4054216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5631" y="4054216"/>
            <a:ext cx="7565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3750" algn="l"/>
                <a:tab pos="1758950" algn="l"/>
                <a:tab pos="3190240" algn="l"/>
                <a:tab pos="3730625" algn="l"/>
                <a:tab pos="4333240" algn="l"/>
                <a:tab pos="5739765" algn="l"/>
                <a:tab pos="6205220" algn="l"/>
                <a:tab pos="6755130" algn="l"/>
              </a:tabLst>
            </a:pPr>
            <a:r>
              <a:rPr sz="2800" spc="-204" dirty="0">
                <a:latin typeface="Arial"/>
                <a:cs typeface="Arial"/>
              </a:rPr>
              <a:t>The	</a:t>
            </a:r>
            <a:r>
              <a:rPr sz="2800" spc="-100" dirty="0">
                <a:latin typeface="Arial"/>
                <a:cs typeface="Arial"/>
              </a:rPr>
              <a:t>main	</a:t>
            </a:r>
            <a:r>
              <a:rPr sz="2800" spc="-114" dirty="0">
                <a:latin typeface="Arial"/>
                <a:cs typeface="Arial"/>
              </a:rPr>
              <a:t>purpose	</a:t>
            </a:r>
            <a:r>
              <a:rPr sz="2800" spc="-5" dirty="0">
                <a:latin typeface="Arial"/>
                <a:cs typeface="Arial"/>
              </a:rPr>
              <a:t>of	</a:t>
            </a:r>
            <a:r>
              <a:rPr sz="2800" spc="-155" dirty="0">
                <a:latin typeface="Arial"/>
                <a:cs typeface="Arial"/>
              </a:rPr>
              <a:t>an	</a:t>
            </a:r>
            <a:r>
              <a:rPr sz="2800" spc="-30" dirty="0">
                <a:latin typeface="Arial"/>
                <a:cs typeface="Arial"/>
              </a:rPr>
              <a:t>intranet	</a:t>
            </a:r>
            <a:r>
              <a:rPr sz="2800" spc="-145" dirty="0">
                <a:latin typeface="Arial"/>
                <a:cs typeface="Arial"/>
              </a:rPr>
              <a:t>is	</a:t>
            </a:r>
            <a:r>
              <a:rPr sz="2800" spc="30" dirty="0">
                <a:latin typeface="Arial"/>
                <a:cs typeface="Arial"/>
              </a:rPr>
              <a:t>to	</a:t>
            </a:r>
            <a:r>
              <a:rPr sz="2800" spc="-155" dirty="0">
                <a:latin typeface="Arial"/>
                <a:cs typeface="Arial"/>
              </a:rPr>
              <a:t>share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546" y="4392667"/>
            <a:ext cx="8019415" cy="18903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02260" marR="5080" algn="just">
              <a:lnSpc>
                <a:spcPts val="2700"/>
              </a:lnSpc>
              <a:spcBef>
                <a:spcPts val="740"/>
              </a:spcBef>
            </a:pPr>
            <a:r>
              <a:rPr sz="2800" spc="-135" dirty="0">
                <a:latin typeface="Arial"/>
                <a:cs typeface="Arial"/>
              </a:rPr>
              <a:t>company </a:t>
            </a:r>
            <a:r>
              <a:rPr sz="2800" spc="-35" dirty="0">
                <a:latin typeface="Arial"/>
                <a:cs typeface="Arial"/>
              </a:rPr>
              <a:t>information </a:t>
            </a:r>
            <a:r>
              <a:rPr sz="2800" spc="-75" dirty="0">
                <a:latin typeface="Arial"/>
                <a:cs typeface="Arial"/>
              </a:rPr>
              <a:t>ie </a:t>
            </a:r>
            <a:r>
              <a:rPr sz="2800" spc="-45" dirty="0">
                <a:latin typeface="Arial"/>
                <a:cs typeface="Arial"/>
              </a:rPr>
              <a:t>internal </a:t>
            </a:r>
            <a:r>
              <a:rPr sz="2800" spc="-80" dirty="0">
                <a:latin typeface="Arial"/>
                <a:cs typeface="Arial"/>
              </a:rPr>
              <a:t>running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70" dirty="0">
                <a:latin typeface="Arial"/>
                <a:cs typeface="Arial"/>
              </a:rPr>
              <a:t>your  </a:t>
            </a:r>
            <a:r>
              <a:rPr sz="2800" spc="-170" dirty="0">
                <a:latin typeface="Arial"/>
                <a:cs typeface="Arial"/>
              </a:rPr>
              <a:t>business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85" dirty="0">
                <a:latin typeface="Arial"/>
                <a:cs typeface="Arial"/>
              </a:rPr>
              <a:t>computing </a:t>
            </a:r>
            <a:r>
              <a:rPr sz="2800" spc="-145" dirty="0">
                <a:latin typeface="Arial"/>
                <a:cs typeface="Arial"/>
              </a:rPr>
              <a:t>resources among  </a:t>
            </a:r>
            <a:r>
              <a:rPr sz="2800" spc="-130" dirty="0">
                <a:latin typeface="Arial"/>
                <a:cs typeface="Arial"/>
              </a:rPr>
              <a:t>employees.</a:t>
            </a:r>
            <a:endParaRPr sz="2800">
              <a:latin typeface="Arial"/>
              <a:cs typeface="Arial"/>
            </a:endParaRPr>
          </a:p>
          <a:p>
            <a:pPr marL="302260" marR="8255" indent="-289560">
              <a:lnSpc>
                <a:spcPct val="79300"/>
              </a:lnSpc>
              <a:spcBef>
                <a:spcPts val="615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170" dirty="0">
                <a:latin typeface="Arial"/>
                <a:cs typeface="Arial"/>
              </a:rPr>
              <a:t>An </a:t>
            </a:r>
            <a:r>
              <a:rPr sz="2800" spc="-30" dirty="0">
                <a:latin typeface="Arial"/>
                <a:cs typeface="Arial"/>
              </a:rPr>
              <a:t>intranet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50" dirty="0">
                <a:latin typeface="Arial"/>
                <a:cs typeface="Arial"/>
              </a:rPr>
              <a:t>also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65" dirty="0">
                <a:latin typeface="Arial"/>
                <a:cs typeface="Arial"/>
              </a:rPr>
              <a:t>used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facilitate </a:t>
            </a:r>
            <a:r>
              <a:rPr sz="2800" spc="-75" dirty="0">
                <a:latin typeface="Arial"/>
                <a:cs typeface="Arial"/>
              </a:rPr>
              <a:t>working </a:t>
            </a:r>
            <a:r>
              <a:rPr sz="2800" spc="-40" dirty="0">
                <a:latin typeface="Arial"/>
                <a:cs typeface="Arial"/>
              </a:rPr>
              <a:t>in  </a:t>
            </a:r>
            <a:r>
              <a:rPr sz="2800" spc="-130" dirty="0">
                <a:latin typeface="Arial"/>
                <a:cs typeface="Arial"/>
              </a:rPr>
              <a:t>groups and </a:t>
            </a:r>
            <a:r>
              <a:rPr sz="2800" spc="5" dirty="0">
                <a:latin typeface="Arial"/>
                <a:cs typeface="Arial"/>
              </a:rPr>
              <a:t>for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teleconferences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2672" y="475867"/>
            <a:ext cx="6386195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51765" marR="5080" indent="-139700">
              <a:lnSpc>
                <a:spcPts val="3820"/>
              </a:lnSpc>
              <a:spcBef>
                <a:spcPts val="240"/>
              </a:spcBef>
            </a:pPr>
            <a:r>
              <a:rPr spc="-325" dirty="0"/>
              <a:t>5.sUNDERSTANDING </a:t>
            </a:r>
            <a:r>
              <a:rPr spc="-420" dirty="0"/>
              <a:t>THE </a:t>
            </a:r>
            <a:r>
              <a:rPr spc="-445" dirty="0"/>
              <a:t>DIFFERENCE  </a:t>
            </a:r>
            <a:r>
              <a:rPr spc="-425" dirty="0"/>
              <a:t>BETWEEN </a:t>
            </a:r>
            <a:r>
              <a:rPr spc="-335" dirty="0"/>
              <a:t>INTRANET </a:t>
            </a:r>
            <a:r>
              <a:rPr spc="-300" dirty="0"/>
              <a:t>AND</a:t>
            </a:r>
            <a:r>
              <a:rPr spc="-265" dirty="0"/>
              <a:t> </a:t>
            </a:r>
            <a:r>
              <a:rPr spc="-360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892748"/>
            <a:ext cx="8070215" cy="39522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000" b="1" u="heavy" spc="-229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INTERNET</a:t>
            </a:r>
            <a:endParaRPr sz="2000">
              <a:latin typeface="Arial"/>
              <a:cs typeface="Arial"/>
            </a:endParaRPr>
          </a:p>
          <a:p>
            <a:pPr marL="355600" marR="6350" indent="-290195" algn="just">
              <a:lnSpc>
                <a:spcPct val="89600"/>
              </a:lnSpc>
              <a:spcBef>
                <a:spcPts val="650"/>
              </a:spcBef>
              <a:buChar char="•"/>
              <a:tabLst>
                <a:tab pos="3556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Internet, </a:t>
            </a:r>
            <a:r>
              <a:rPr sz="2800" spc="-120" dirty="0">
                <a:latin typeface="Arial"/>
                <a:cs typeface="Arial"/>
              </a:rPr>
              <a:t>sometimes </a:t>
            </a:r>
            <a:r>
              <a:rPr sz="2800" spc="-114" dirty="0">
                <a:latin typeface="Arial"/>
                <a:cs typeface="Arial"/>
              </a:rPr>
              <a:t>called </a:t>
            </a:r>
            <a:r>
              <a:rPr sz="2800" spc="-105" dirty="0">
                <a:latin typeface="Arial"/>
                <a:cs typeface="Arial"/>
              </a:rPr>
              <a:t>simply </a:t>
            </a:r>
            <a:r>
              <a:rPr sz="2800" spc="5" dirty="0">
                <a:latin typeface="Arial"/>
                <a:cs typeface="Arial"/>
              </a:rPr>
              <a:t>"the </a:t>
            </a:r>
            <a:r>
              <a:rPr sz="2800" spc="-40" dirty="0">
                <a:latin typeface="Arial"/>
                <a:cs typeface="Arial"/>
              </a:rPr>
              <a:t>Net,"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50" dirty="0">
                <a:latin typeface="Arial"/>
                <a:cs typeface="Arial"/>
              </a:rPr>
              <a:t>worldwide </a:t>
            </a:r>
            <a:r>
              <a:rPr sz="2800" spc="-145" dirty="0">
                <a:latin typeface="Arial"/>
                <a:cs typeface="Arial"/>
              </a:rPr>
              <a:t>system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70" dirty="0">
                <a:latin typeface="Arial"/>
                <a:cs typeface="Arial"/>
              </a:rPr>
              <a:t>computer </a:t>
            </a:r>
            <a:r>
              <a:rPr sz="2800" spc="-80" dirty="0">
                <a:latin typeface="Arial"/>
                <a:cs typeface="Arial"/>
              </a:rPr>
              <a:t>networks -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45" dirty="0">
                <a:latin typeface="Arial"/>
                <a:cs typeface="Arial"/>
              </a:rPr>
              <a:t>network 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80" dirty="0">
                <a:latin typeface="Arial"/>
                <a:cs typeface="Arial"/>
              </a:rPr>
              <a:t>networks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85" dirty="0">
                <a:latin typeface="Arial"/>
                <a:cs typeface="Arial"/>
              </a:rPr>
              <a:t>which </a:t>
            </a:r>
            <a:r>
              <a:rPr sz="2800" spc="-170" dirty="0">
                <a:latin typeface="Arial"/>
                <a:cs typeface="Arial"/>
              </a:rPr>
              <a:t>users </a:t>
            </a:r>
            <a:r>
              <a:rPr sz="2800" spc="-30" dirty="0">
                <a:latin typeface="Arial"/>
                <a:cs typeface="Arial"/>
              </a:rPr>
              <a:t>at </a:t>
            </a:r>
            <a:r>
              <a:rPr sz="2800" spc="-145" dirty="0">
                <a:latin typeface="Arial"/>
                <a:cs typeface="Arial"/>
              </a:rPr>
              <a:t>any </a:t>
            </a:r>
            <a:r>
              <a:rPr sz="2800" spc="-114" dirty="0">
                <a:latin typeface="Arial"/>
                <a:cs typeface="Arial"/>
              </a:rPr>
              <a:t>one </a:t>
            </a:r>
            <a:r>
              <a:rPr sz="2800" spc="-70" dirty="0">
                <a:latin typeface="Arial"/>
                <a:cs typeface="Arial"/>
              </a:rPr>
              <a:t>computer </a:t>
            </a:r>
            <a:r>
              <a:rPr sz="2800" spc="-155" dirty="0">
                <a:latin typeface="Arial"/>
                <a:cs typeface="Arial"/>
              </a:rPr>
              <a:t>can,  </a:t>
            </a:r>
            <a:r>
              <a:rPr sz="2800" spc="45" dirty="0">
                <a:latin typeface="Arial"/>
                <a:cs typeface="Arial"/>
              </a:rPr>
              <a:t>if </a:t>
            </a:r>
            <a:r>
              <a:rPr sz="2800" spc="-65" dirty="0">
                <a:latin typeface="Arial"/>
                <a:cs typeface="Arial"/>
              </a:rPr>
              <a:t>they </a:t>
            </a:r>
            <a:r>
              <a:rPr sz="2800" spc="-155" dirty="0">
                <a:latin typeface="Arial"/>
                <a:cs typeface="Arial"/>
              </a:rPr>
              <a:t>have </a:t>
            </a:r>
            <a:r>
              <a:rPr sz="2800" spc="-110" dirty="0">
                <a:latin typeface="Arial"/>
                <a:cs typeface="Arial"/>
              </a:rPr>
              <a:t>permission, </a:t>
            </a:r>
            <a:r>
              <a:rPr sz="2800" spc="-85" dirty="0">
                <a:latin typeface="Arial"/>
                <a:cs typeface="Arial"/>
              </a:rPr>
              <a:t>get </a:t>
            </a:r>
            <a:r>
              <a:rPr sz="2800" spc="-35" dirty="0">
                <a:latin typeface="Arial"/>
                <a:cs typeface="Arial"/>
              </a:rPr>
              <a:t>information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spc="-145" dirty="0">
                <a:latin typeface="Arial"/>
                <a:cs typeface="Arial"/>
              </a:rPr>
              <a:t>any  </a:t>
            </a:r>
            <a:r>
              <a:rPr sz="2800" spc="-30" dirty="0">
                <a:latin typeface="Arial"/>
                <a:cs typeface="Arial"/>
              </a:rPr>
              <a:t>other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computer</a:t>
            </a:r>
            <a:endParaRPr sz="2800">
              <a:latin typeface="Arial"/>
              <a:cs typeface="Arial"/>
            </a:endParaRPr>
          </a:p>
          <a:p>
            <a:pPr marL="355600" marR="5080" indent="-290195" algn="just">
              <a:lnSpc>
                <a:spcPct val="89700"/>
              </a:lnSpc>
              <a:spcBef>
                <a:spcPts val="550"/>
              </a:spcBef>
              <a:buChar char="•"/>
              <a:tabLst>
                <a:tab pos="355600" algn="l"/>
              </a:tabLst>
            </a:pPr>
            <a:r>
              <a:rPr sz="2800" spc="-35" dirty="0">
                <a:latin typeface="Arial"/>
                <a:cs typeface="Arial"/>
              </a:rPr>
              <a:t>Internet </a:t>
            </a:r>
            <a:r>
              <a:rPr sz="2800" spc="-80" dirty="0">
                <a:latin typeface="Arial"/>
                <a:cs typeface="Arial"/>
              </a:rPr>
              <a:t>site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75" dirty="0">
                <a:latin typeface="Arial"/>
                <a:cs typeface="Arial"/>
              </a:rPr>
              <a:t>provide </a:t>
            </a:r>
            <a:r>
              <a:rPr sz="2800" spc="-100" dirty="0">
                <a:latin typeface="Arial"/>
                <a:cs typeface="Arial"/>
              </a:rPr>
              <a:t>customer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00" dirty="0">
                <a:latin typeface="Arial"/>
                <a:cs typeface="Arial"/>
              </a:rPr>
              <a:t>prospective  </a:t>
            </a:r>
            <a:r>
              <a:rPr sz="2800" spc="-125" dirty="0">
                <a:latin typeface="Arial"/>
                <a:cs typeface="Arial"/>
              </a:rPr>
              <a:t>customers </a:t>
            </a:r>
            <a:r>
              <a:rPr sz="2800" spc="10" dirty="0">
                <a:latin typeface="Arial"/>
                <a:cs typeface="Arial"/>
              </a:rPr>
              <a:t>with</a:t>
            </a:r>
            <a:r>
              <a:rPr sz="2800" spc="79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somewhere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65" dirty="0">
                <a:latin typeface="Arial"/>
                <a:cs typeface="Arial"/>
              </a:rPr>
              <a:t>go 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25" dirty="0">
                <a:latin typeface="Arial"/>
                <a:cs typeface="Arial"/>
              </a:rPr>
              <a:t>find </a:t>
            </a:r>
            <a:r>
              <a:rPr sz="2800" spc="-10" dirty="0">
                <a:latin typeface="Arial"/>
                <a:cs typeface="Arial"/>
              </a:rPr>
              <a:t>out  </a:t>
            </a:r>
            <a:r>
              <a:rPr sz="2800" spc="-135" dirty="0">
                <a:latin typeface="Arial"/>
                <a:cs typeface="Arial"/>
              </a:rPr>
              <a:t>company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90" dirty="0">
                <a:latin typeface="Arial"/>
                <a:cs typeface="Arial"/>
              </a:rPr>
              <a:t>products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60" dirty="0">
                <a:latin typeface="Arial"/>
                <a:cs typeface="Arial"/>
              </a:rPr>
              <a:t>services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70" dirty="0">
                <a:latin typeface="Arial"/>
                <a:cs typeface="Arial"/>
              </a:rPr>
              <a:t>how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transact  </a:t>
            </a:r>
            <a:r>
              <a:rPr sz="2800" spc="-170" dirty="0">
                <a:latin typeface="Arial"/>
                <a:cs typeface="Arial"/>
              </a:rPr>
              <a:t>business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67535" marR="5080" indent="-1809750">
              <a:lnSpc>
                <a:spcPts val="3820"/>
              </a:lnSpc>
              <a:spcBef>
                <a:spcPts val="240"/>
              </a:spcBef>
            </a:pPr>
            <a:r>
              <a:rPr spc="-315" dirty="0"/>
              <a:t>5.UNDERSTANDING </a:t>
            </a:r>
            <a:r>
              <a:rPr spc="-420" dirty="0"/>
              <a:t>THE </a:t>
            </a:r>
            <a:r>
              <a:rPr spc="-440" dirty="0"/>
              <a:t>DIFFERENCE </a:t>
            </a:r>
            <a:r>
              <a:rPr spc="-425" dirty="0"/>
              <a:t>BETWEEN  </a:t>
            </a:r>
            <a:r>
              <a:rPr spc="-335" dirty="0"/>
              <a:t>INTRANET </a:t>
            </a:r>
            <a:r>
              <a:rPr spc="-300" dirty="0"/>
              <a:t>AND</a:t>
            </a:r>
            <a:r>
              <a:rPr spc="-20" dirty="0"/>
              <a:t> </a:t>
            </a:r>
            <a:r>
              <a:rPr spc="-360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672" y="1766946"/>
            <a:ext cx="8212455" cy="201548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u="heavy" spc="-3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SOME </a:t>
            </a:r>
            <a:r>
              <a:rPr sz="2800" b="1" u="heavy" spc="-4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KEY </a:t>
            </a:r>
            <a:r>
              <a:rPr sz="2800" b="1" u="heavy" spc="-40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DIFFERENCES </a:t>
            </a:r>
            <a:r>
              <a:rPr sz="2800" b="1" u="heavy" spc="-1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IN </a:t>
            </a:r>
            <a:r>
              <a:rPr sz="2800" b="1" u="heavy" spc="-3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CONCONTROLLING </a:t>
            </a:r>
            <a:r>
              <a:rPr sz="2800" b="1" u="heavy" spc="-3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THE</a:t>
            </a:r>
            <a:r>
              <a:rPr sz="2800" b="1" u="heavy" spc="-3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3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SITE</a:t>
            </a:r>
            <a:endParaRPr sz="2800">
              <a:latin typeface="Arial"/>
              <a:cs typeface="Arial"/>
            </a:endParaRPr>
          </a:p>
          <a:p>
            <a:pPr marL="1186815" indent="-469900">
              <a:lnSpc>
                <a:spcPct val="100000"/>
              </a:lnSpc>
              <a:spcBef>
                <a:spcPts val="575"/>
              </a:spcBef>
              <a:buFont typeface="Times New Roman"/>
              <a:buAutoNum type="arabicPeriod"/>
              <a:tabLst>
                <a:tab pos="1186815" algn="l"/>
                <a:tab pos="1187450" algn="l"/>
              </a:tabLst>
            </a:pPr>
            <a:r>
              <a:rPr sz="2800" spc="-225" dirty="0">
                <a:latin typeface="Arial"/>
                <a:cs typeface="Arial"/>
              </a:rPr>
              <a:t>Speed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differences</a:t>
            </a:r>
            <a:endParaRPr sz="2800">
              <a:latin typeface="Arial"/>
              <a:cs typeface="Arial"/>
            </a:endParaRPr>
          </a:p>
          <a:p>
            <a:pPr marL="1186815" indent="-469900"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/>
              <a:tabLst>
                <a:tab pos="1186815" algn="l"/>
                <a:tab pos="1187450" algn="l"/>
              </a:tabLst>
            </a:pPr>
            <a:r>
              <a:rPr sz="2800" spc="-65" dirty="0">
                <a:latin typeface="Arial"/>
                <a:cs typeface="Arial"/>
              </a:rPr>
              <a:t>Network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traffic</a:t>
            </a:r>
            <a:endParaRPr sz="2800">
              <a:latin typeface="Arial"/>
              <a:cs typeface="Arial"/>
            </a:endParaRPr>
          </a:p>
          <a:p>
            <a:pPr marL="1186815" indent="-469900"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/>
              <a:tabLst>
                <a:tab pos="1186815" algn="l"/>
                <a:tab pos="1187450" algn="l"/>
              </a:tabLst>
            </a:pPr>
            <a:r>
              <a:rPr sz="2800" spc="-85" dirty="0">
                <a:latin typeface="Arial"/>
                <a:cs typeface="Arial"/>
              </a:rPr>
              <a:t>Controlling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environment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67535" marR="5080" indent="-1809750">
              <a:lnSpc>
                <a:spcPts val="3820"/>
              </a:lnSpc>
              <a:spcBef>
                <a:spcPts val="240"/>
              </a:spcBef>
            </a:pPr>
            <a:r>
              <a:rPr spc="-315" dirty="0"/>
              <a:t>5.UNDERSTANDING </a:t>
            </a:r>
            <a:r>
              <a:rPr spc="-420" dirty="0"/>
              <a:t>THE </a:t>
            </a:r>
            <a:r>
              <a:rPr spc="-440" dirty="0"/>
              <a:t>DIFFERENCE </a:t>
            </a:r>
            <a:r>
              <a:rPr spc="-425" dirty="0"/>
              <a:t>BETWEEN  </a:t>
            </a:r>
            <a:r>
              <a:rPr spc="-335" dirty="0"/>
              <a:t>INTRANET </a:t>
            </a:r>
            <a:r>
              <a:rPr spc="-300" dirty="0"/>
              <a:t>AND</a:t>
            </a:r>
            <a:r>
              <a:rPr spc="-20" dirty="0"/>
              <a:t> </a:t>
            </a:r>
            <a:r>
              <a:rPr spc="-360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529077"/>
            <a:ext cx="8068945" cy="436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6925" lvl="1" indent="-78422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97500"/>
              <a:buAutoNum type="arabicPeriod"/>
              <a:tabLst>
                <a:tab pos="797560" algn="l"/>
              </a:tabLst>
            </a:pPr>
            <a:r>
              <a:rPr sz="4000" b="1" u="heavy" spc="-6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SPEED</a:t>
            </a:r>
            <a:r>
              <a:rPr sz="4000" b="1" u="heavy" spc="-2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4000" b="1" u="heavy" spc="-5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DIFFERENCES</a:t>
            </a:r>
            <a:endParaRPr sz="4000">
              <a:latin typeface="Arial"/>
              <a:cs typeface="Arial"/>
            </a:endParaRPr>
          </a:p>
          <a:p>
            <a:pPr marL="622300" marR="1109345" lvl="2" indent="-556895">
              <a:lnSpc>
                <a:spcPts val="3040"/>
              </a:lnSpc>
              <a:spcBef>
                <a:spcPts val="525"/>
              </a:spcBef>
              <a:buChar char="•"/>
              <a:tabLst>
                <a:tab pos="621665" algn="l"/>
                <a:tab pos="622300" algn="l"/>
              </a:tabLst>
            </a:pPr>
            <a:r>
              <a:rPr sz="2800" spc="-35" dirty="0">
                <a:latin typeface="Arial"/>
                <a:cs typeface="Arial"/>
              </a:rPr>
              <a:t>Internet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will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have </a:t>
            </a:r>
            <a:r>
              <a:rPr sz="2800" spc="-90" dirty="0">
                <a:latin typeface="Arial"/>
                <a:cs typeface="Arial"/>
              </a:rPr>
              <a:t>slower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40" dirty="0">
                <a:latin typeface="Arial"/>
                <a:cs typeface="Arial"/>
              </a:rPr>
              <a:t>access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85" dirty="0">
                <a:latin typeface="Arial"/>
                <a:cs typeface="Arial"/>
              </a:rPr>
              <a:t>it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than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in  </a:t>
            </a:r>
            <a:r>
              <a:rPr sz="2800" spc="-30" dirty="0">
                <a:latin typeface="Arial"/>
                <a:cs typeface="Arial"/>
              </a:rPr>
              <a:t>intranet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site</a:t>
            </a:r>
            <a:endParaRPr sz="2800">
              <a:latin typeface="Arial"/>
              <a:cs typeface="Arial"/>
            </a:endParaRPr>
          </a:p>
          <a:p>
            <a:pPr marL="622300" marR="5080" lvl="2" indent="-556895">
              <a:lnSpc>
                <a:spcPts val="3040"/>
              </a:lnSpc>
              <a:spcBef>
                <a:spcPts val="520"/>
              </a:spcBef>
              <a:buChar char="•"/>
              <a:tabLst>
                <a:tab pos="621665" algn="l"/>
                <a:tab pos="622300" algn="l"/>
              </a:tabLst>
            </a:pPr>
            <a:r>
              <a:rPr sz="2800" spc="-155" dirty="0">
                <a:latin typeface="Arial"/>
                <a:cs typeface="Arial"/>
              </a:rPr>
              <a:t>User’s </a:t>
            </a:r>
            <a:r>
              <a:rPr sz="2800" spc="-125" dirty="0">
                <a:latin typeface="Arial"/>
                <a:cs typeface="Arial"/>
              </a:rPr>
              <a:t>experience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5" dirty="0">
                <a:latin typeface="Arial"/>
                <a:cs typeface="Arial"/>
              </a:rPr>
              <a:t>limited </a:t>
            </a:r>
            <a:r>
              <a:rPr sz="2800" spc="-114" dirty="0">
                <a:latin typeface="Arial"/>
                <a:cs typeface="Arial"/>
              </a:rPr>
              <a:t>by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following </a:t>
            </a:r>
            <a:r>
              <a:rPr sz="2800" spc="-60" dirty="0">
                <a:latin typeface="Arial"/>
                <a:cs typeface="Arial"/>
              </a:rPr>
              <a:t>five  </a:t>
            </a:r>
            <a:r>
              <a:rPr sz="2800" spc="-20" dirty="0">
                <a:latin typeface="Arial"/>
                <a:cs typeface="Arial"/>
              </a:rPr>
              <a:t>different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things</a:t>
            </a:r>
            <a:endParaRPr sz="2800">
              <a:latin typeface="Arial"/>
              <a:cs typeface="Arial"/>
            </a:endParaRPr>
          </a:p>
          <a:p>
            <a:pPr marL="1765300" marR="78105" lvl="3" indent="-469900">
              <a:lnSpc>
                <a:spcPts val="3040"/>
              </a:lnSpc>
              <a:spcBef>
                <a:spcPts val="520"/>
              </a:spcBef>
              <a:buFont typeface="Times New Roman"/>
              <a:buAutoNum type="arabicPeriod"/>
              <a:tabLst>
                <a:tab pos="1764664" algn="l"/>
                <a:tab pos="1765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70" dirty="0">
                <a:latin typeface="Arial"/>
                <a:cs typeface="Arial"/>
              </a:rPr>
              <a:t>speed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45" dirty="0">
                <a:latin typeface="Arial"/>
                <a:cs typeface="Arial"/>
              </a:rPr>
              <a:t>system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90" dirty="0">
                <a:latin typeface="Arial"/>
                <a:cs typeface="Arial"/>
              </a:rPr>
              <a:t>connection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to 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  <a:p>
            <a:pPr marL="1765300" marR="497205" lvl="3" indent="-469900">
              <a:lnSpc>
                <a:spcPct val="89900"/>
              </a:lnSpc>
              <a:spcBef>
                <a:spcPts val="490"/>
              </a:spcBef>
              <a:buFont typeface="Times New Roman"/>
              <a:buAutoNum type="arabicPeriod"/>
              <a:tabLst>
                <a:tab pos="1764664" algn="l"/>
                <a:tab pos="1765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70" dirty="0">
                <a:latin typeface="Arial"/>
                <a:cs typeface="Arial"/>
              </a:rPr>
              <a:t>speed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50" dirty="0">
                <a:latin typeface="Arial"/>
                <a:cs typeface="Arial"/>
              </a:rPr>
              <a:t>quality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connection  </a:t>
            </a:r>
            <a:r>
              <a:rPr sz="2800" spc="-80" dirty="0">
                <a:latin typeface="Arial"/>
                <a:cs typeface="Arial"/>
              </a:rPr>
              <a:t>between </a:t>
            </a:r>
            <a:r>
              <a:rPr sz="2800" spc="-145" dirty="0">
                <a:latin typeface="Arial"/>
                <a:cs typeface="Arial"/>
              </a:rPr>
              <a:t>system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20" dirty="0">
                <a:latin typeface="Arial"/>
                <a:cs typeface="Arial"/>
              </a:rPr>
              <a:t>server </a:t>
            </a:r>
            <a:r>
              <a:rPr sz="2800" spc="-170" dirty="0">
                <a:latin typeface="Arial"/>
                <a:cs typeface="Arial"/>
              </a:rPr>
              <a:t>(Example  </a:t>
            </a:r>
            <a:r>
              <a:rPr sz="2800" spc="-85" dirty="0">
                <a:latin typeface="Arial"/>
                <a:cs typeface="Arial"/>
              </a:rPr>
              <a:t>telephone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line)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67535" marR="5080" indent="-1809750">
              <a:lnSpc>
                <a:spcPts val="3820"/>
              </a:lnSpc>
              <a:spcBef>
                <a:spcPts val="240"/>
              </a:spcBef>
            </a:pPr>
            <a:r>
              <a:rPr spc="-315" dirty="0"/>
              <a:t>5.UNDERSTANDING </a:t>
            </a:r>
            <a:r>
              <a:rPr spc="-420" dirty="0"/>
              <a:t>THE </a:t>
            </a:r>
            <a:r>
              <a:rPr spc="-440" dirty="0"/>
              <a:t>DIFFERENCE </a:t>
            </a:r>
            <a:r>
              <a:rPr spc="-425" dirty="0"/>
              <a:t>BETWEEN  </a:t>
            </a:r>
            <a:r>
              <a:rPr spc="-335" dirty="0"/>
              <a:t>INTRANET </a:t>
            </a:r>
            <a:r>
              <a:rPr spc="-300" dirty="0"/>
              <a:t>AND</a:t>
            </a:r>
            <a:r>
              <a:rPr spc="-20" dirty="0"/>
              <a:t> </a:t>
            </a:r>
            <a:r>
              <a:rPr spc="-360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1821" y="1585972"/>
            <a:ext cx="6696075" cy="17729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6500"/>
              </a:lnSpc>
              <a:spcBef>
                <a:spcPts val="80"/>
              </a:spcBef>
            </a:pPr>
            <a:r>
              <a:rPr sz="2800" spc="-170" dirty="0">
                <a:latin typeface="Arial"/>
                <a:cs typeface="Arial"/>
              </a:rPr>
              <a:t>3.The speed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90" dirty="0">
                <a:latin typeface="Arial"/>
                <a:cs typeface="Arial"/>
              </a:rPr>
              <a:t>connection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internet  </a:t>
            </a:r>
            <a:r>
              <a:rPr sz="2800" spc="-170" dirty="0">
                <a:latin typeface="Arial"/>
                <a:cs typeface="Arial"/>
              </a:rPr>
              <a:t>4.The speed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20" dirty="0">
                <a:latin typeface="Arial"/>
                <a:cs typeface="Arial"/>
              </a:rPr>
              <a:t>server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65" dirty="0">
                <a:latin typeface="Arial"/>
                <a:cs typeface="Arial"/>
              </a:rPr>
              <a:t>related </a:t>
            </a:r>
            <a:r>
              <a:rPr sz="2800" spc="-75" dirty="0">
                <a:latin typeface="Arial"/>
                <a:cs typeface="Arial"/>
              </a:rPr>
              <a:t>equipment  </a:t>
            </a:r>
            <a:r>
              <a:rPr sz="2800" spc="-170" dirty="0">
                <a:latin typeface="Arial"/>
                <a:cs typeface="Arial"/>
              </a:rPr>
              <a:t>5.The </a:t>
            </a:r>
            <a:r>
              <a:rPr sz="2800" spc="-95" dirty="0">
                <a:latin typeface="Arial"/>
                <a:cs typeface="Arial"/>
              </a:rPr>
              <a:t>load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175" dirty="0">
                <a:latin typeface="Arial"/>
                <a:cs typeface="Arial"/>
              </a:rPr>
              <a:t>each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20" dirty="0">
                <a:latin typeface="Arial"/>
                <a:cs typeface="Arial"/>
              </a:rPr>
              <a:t>these </a:t>
            </a:r>
            <a:r>
              <a:rPr sz="2800" spc="-70" dirty="0">
                <a:latin typeface="Arial"/>
                <a:cs typeface="Arial"/>
              </a:rPr>
              <a:t>points </a:t>
            </a:r>
            <a:r>
              <a:rPr sz="2800" spc="-30" dirty="0">
                <a:latin typeface="Arial"/>
                <a:cs typeface="Arial"/>
              </a:rPr>
              <a:t>at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  <a:p>
            <a:pPr marL="393065">
              <a:lnSpc>
                <a:spcPts val="3040"/>
              </a:lnSpc>
            </a:pP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35" dirty="0">
                <a:latin typeface="Arial"/>
                <a:cs typeface="Arial"/>
              </a:rPr>
              <a:t>user </a:t>
            </a:r>
            <a:r>
              <a:rPr sz="2800" spc="-240" dirty="0">
                <a:latin typeface="Arial"/>
                <a:cs typeface="Arial"/>
              </a:rPr>
              <a:t>accesses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67535" marR="5080" indent="-1809750">
              <a:lnSpc>
                <a:spcPts val="3820"/>
              </a:lnSpc>
              <a:spcBef>
                <a:spcPts val="240"/>
              </a:spcBef>
            </a:pPr>
            <a:r>
              <a:rPr spc="-315" dirty="0"/>
              <a:t>5.UNDERSTANDING </a:t>
            </a:r>
            <a:r>
              <a:rPr spc="-420" dirty="0"/>
              <a:t>THE </a:t>
            </a:r>
            <a:r>
              <a:rPr spc="-440" dirty="0"/>
              <a:t>DIFFERENCE </a:t>
            </a:r>
            <a:r>
              <a:rPr spc="-425" dirty="0"/>
              <a:t>BETWEEN  </a:t>
            </a:r>
            <a:r>
              <a:rPr spc="-335" dirty="0"/>
              <a:t>INTRANET </a:t>
            </a:r>
            <a:r>
              <a:rPr spc="-300" dirty="0"/>
              <a:t>AND</a:t>
            </a:r>
            <a:r>
              <a:rPr spc="-20" dirty="0"/>
              <a:t> </a:t>
            </a:r>
            <a:r>
              <a:rPr spc="-360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4" y="1613404"/>
            <a:ext cx="8024495" cy="27647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6985" indent="-297180" algn="just">
              <a:lnSpc>
                <a:spcPts val="2850"/>
              </a:lnSpc>
              <a:spcBef>
                <a:spcPts val="219"/>
              </a:spcBef>
              <a:buChar char="•"/>
              <a:tabLst>
                <a:tab pos="310515" algn="l"/>
              </a:tabLst>
            </a:pPr>
            <a:r>
              <a:rPr sz="2400" spc="-40" dirty="0">
                <a:latin typeface="Arial"/>
                <a:cs typeface="Arial"/>
              </a:rPr>
              <a:t>Most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users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are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constrained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by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first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last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items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above  </a:t>
            </a:r>
            <a:r>
              <a:rPr sz="2400" spc="-35" dirty="0">
                <a:latin typeface="Arial"/>
                <a:cs typeface="Arial"/>
              </a:rPr>
              <a:t>list.</a:t>
            </a:r>
            <a:endParaRPr sz="2400">
              <a:latin typeface="Arial"/>
              <a:cs typeface="Arial"/>
            </a:endParaRPr>
          </a:p>
          <a:p>
            <a:pPr marL="309880" marR="5080" indent="-297180" algn="just">
              <a:lnSpc>
                <a:spcPct val="99600"/>
              </a:lnSpc>
              <a:spcBef>
                <a:spcPts val="450"/>
              </a:spcBef>
              <a:buChar char="•"/>
              <a:tabLst>
                <a:tab pos="310515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80" dirty="0">
                <a:latin typeface="Arial"/>
                <a:cs typeface="Arial"/>
              </a:rPr>
              <a:t>actual </a:t>
            </a:r>
            <a:r>
              <a:rPr sz="2400" spc="-340" dirty="0">
                <a:latin typeface="Arial"/>
                <a:cs typeface="Arial"/>
              </a:rPr>
              <a:t>CPU </a:t>
            </a:r>
            <a:r>
              <a:rPr sz="2400" spc="-150" dirty="0">
                <a:latin typeface="Arial"/>
                <a:cs typeface="Arial"/>
              </a:rPr>
              <a:t>cycles </a:t>
            </a:r>
            <a:r>
              <a:rPr sz="2400" spc="-75" dirty="0">
                <a:latin typeface="Arial"/>
                <a:cs typeface="Arial"/>
              </a:rPr>
              <a:t>on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server </a:t>
            </a:r>
            <a:r>
              <a:rPr sz="2400" spc="-60" dirty="0">
                <a:latin typeface="Arial"/>
                <a:cs typeface="Arial"/>
              </a:rPr>
              <a:t>required </a:t>
            </a:r>
            <a:r>
              <a:rPr sz="2400" spc="25" dirty="0">
                <a:latin typeface="Arial"/>
                <a:cs typeface="Arial"/>
              </a:rPr>
              <a:t>to  </a:t>
            </a:r>
            <a:r>
              <a:rPr sz="2400" spc="10" dirty="0">
                <a:latin typeface="Arial"/>
                <a:cs typeface="Arial"/>
              </a:rPr>
              <a:t>fulfill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0" dirty="0">
                <a:latin typeface="Arial"/>
                <a:cs typeface="Arial"/>
              </a:rPr>
              <a:t>request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very </a:t>
            </a:r>
            <a:r>
              <a:rPr sz="2400" spc="-40" dirty="0">
                <a:latin typeface="Arial"/>
                <a:cs typeface="Arial"/>
              </a:rPr>
              <a:t>low. </a:t>
            </a:r>
            <a:r>
              <a:rPr sz="2400" spc="-85" dirty="0">
                <a:latin typeface="Arial"/>
                <a:cs typeface="Arial"/>
              </a:rPr>
              <a:t>But </a:t>
            </a:r>
            <a:r>
              <a:rPr sz="2400" spc="-3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times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70" dirty="0">
                <a:latin typeface="Arial"/>
                <a:cs typeface="Arial"/>
              </a:rPr>
              <a:t>moderate  </a:t>
            </a:r>
            <a:r>
              <a:rPr sz="2400" spc="-90" dirty="0">
                <a:latin typeface="Arial"/>
                <a:cs typeface="Arial"/>
              </a:rPr>
              <a:t>loading</a:t>
            </a:r>
            <a:r>
              <a:rPr sz="2400" spc="484" dirty="0">
                <a:latin typeface="Arial"/>
                <a:cs typeface="Arial"/>
              </a:rPr>
              <a:t> </a:t>
            </a:r>
            <a:r>
              <a:rPr sz="2400" spc="-275" dirty="0">
                <a:latin typeface="Arial"/>
                <a:cs typeface="Arial"/>
              </a:rPr>
              <a:t>,CPU </a:t>
            </a:r>
            <a:r>
              <a:rPr sz="2400" spc="-65" dirty="0">
                <a:latin typeface="Arial"/>
                <a:cs typeface="Arial"/>
              </a:rPr>
              <a:t>rarely  </a:t>
            </a:r>
            <a:r>
              <a:rPr sz="2400" spc="-145" dirty="0">
                <a:latin typeface="Arial"/>
                <a:cs typeface="Arial"/>
              </a:rPr>
              <a:t>becomes </a:t>
            </a:r>
            <a:r>
              <a:rPr sz="2400" spc="-25" dirty="0">
                <a:latin typeface="Arial"/>
                <a:cs typeface="Arial"/>
              </a:rPr>
              <a:t>limiting </a:t>
            </a:r>
            <a:r>
              <a:rPr sz="2400" spc="-40" dirty="0">
                <a:latin typeface="Arial"/>
                <a:cs typeface="Arial"/>
              </a:rPr>
              <a:t>factor  </a:t>
            </a:r>
            <a:r>
              <a:rPr sz="2400" spc="-160" dirty="0">
                <a:latin typeface="Arial"/>
                <a:cs typeface="Arial"/>
              </a:rPr>
              <a:t>because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55" dirty="0">
                <a:latin typeface="Arial"/>
                <a:cs typeface="Arial"/>
              </a:rPr>
              <a:t>bandwidth. </a:t>
            </a:r>
            <a:r>
              <a:rPr sz="2400" spc="-110" dirty="0">
                <a:latin typeface="Arial"/>
                <a:cs typeface="Arial"/>
              </a:rPr>
              <a:t>(</a:t>
            </a:r>
            <a:r>
              <a:rPr sz="2800" spc="-110" dirty="0">
                <a:latin typeface="Arial"/>
                <a:cs typeface="Arial"/>
              </a:rPr>
              <a:t>transmission </a:t>
            </a:r>
            <a:r>
              <a:rPr sz="2800" spc="-170" dirty="0">
                <a:latin typeface="Arial"/>
                <a:cs typeface="Arial"/>
              </a:rPr>
              <a:t>speed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50" dirty="0">
                <a:latin typeface="Arial"/>
                <a:cs typeface="Arial"/>
              </a:rPr>
              <a:t>throughput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70" dirty="0">
                <a:latin typeface="Arial"/>
                <a:cs typeface="Arial"/>
              </a:rPr>
              <a:t>your  </a:t>
            </a:r>
            <a:r>
              <a:rPr sz="2800" spc="-90" dirty="0">
                <a:latin typeface="Arial"/>
                <a:cs typeface="Arial"/>
              </a:rPr>
              <a:t>connection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31304" y="4417559"/>
            <a:ext cx="86677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42545">
              <a:lnSpc>
                <a:spcPct val="100499"/>
              </a:lnSpc>
              <a:spcBef>
                <a:spcPts val="85"/>
              </a:spcBef>
              <a:tabLst>
                <a:tab pos="436880" algn="l"/>
              </a:tabLst>
            </a:pP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70" dirty="0">
                <a:latin typeface="Arial"/>
                <a:cs typeface="Arial"/>
              </a:rPr>
              <a:t>overall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914" y="4417559"/>
            <a:ext cx="7000875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9880" marR="5080" indent="-297180" algn="just">
              <a:lnSpc>
                <a:spcPct val="99700"/>
              </a:lnSpc>
              <a:spcBef>
                <a:spcPts val="105"/>
              </a:spcBef>
              <a:buChar char="•"/>
              <a:tabLst>
                <a:tab pos="310515" algn="l"/>
              </a:tabLst>
            </a:pPr>
            <a:r>
              <a:rPr sz="2400" spc="-75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intranet </a:t>
            </a:r>
            <a:r>
              <a:rPr sz="2400" spc="-145" dirty="0">
                <a:latin typeface="Arial"/>
                <a:cs typeface="Arial"/>
              </a:rPr>
              <a:t>users </a:t>
            </a:r>
            <a:r>
              <a:rPr sz="2400" spc="-100" dirty="0">
                <a:latin typeface="Arial"/>
                <a:cs typeface="Arial"/>
              </a:rPr>
              <a:t>are </a:t>
            </a:r>
            <a:r>
              <a:rPr sz="2400" spc="-85" dirty="0">
                <a:latin typeface="Arial"/>
                <a:cs typeface="Arial"/>
              </a:rPr>
              <a:t>constrained </a:t>
            </a:r>
            <a:r>
              <a:rPr sz="2400" spc="-100" dirty="0">
                <a:latin typeface="Arial"/>
                <a:cs typeface="Arial"/>
              </a:rPr>
              <a:t>by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45" dirty="0">
                <a:latin typeface="Arial"/>
                <a:cs typeface="Arial"/>
              </a:rPr>
              <a:t>speed  </a:t>
            </a:r>
            <a:r>
              <a:rPr sz="2400" spc="-40" dirty="0">
                <a:latin typeface="Arial"/>
                <a:cs typeface="Arial"/>
              </a:rPr>
              <a:t>network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00" dirty="0">
                <a:latin typeface="Arial"/>
                <a:cs typeface="Arial"/>
              </a:rPr>
              <a:t>runs </a:t>
            </a:r>
            <a:r>
              <a:rPr sz="2400" spc="-45" dirty="0">
                <a:latin typeface="Arial"/>
                <a:cs typeface="Arial"/>
              </a:rPr>
              <a:t>internally, </a:t>
            </a:r>
            <a:r>
              <a:rPr sz="2400" spc="-10" dirty="0">
                <a:latin typeface="Arial"/>
                <a:cs typeface="Arial"/>
              </a:rPr>
              <a:t>but </a:t>
            </a:r>
            <a:r>
              <a:rPr sz="2400" spc="-125" dirty="0">
                <a:latin typeface="Arial"/>
                <a:cs typeface="Arial"/>
              </a:rPr>
              <a:t>concerns </a:t>
            </a:r>
            <a:r>
              <a:rPr sz="2400" spc="-55" dirty="0">
                <a:latin typeface="Arial"/>
                <a:cs typeface="Arial"/>
              </a:rPr>
              <a:t>about  </a:t>
            </a:r>
            <a:r>
              <a:rPr sz="2400" spc="-90" dirty="0">
                <a:latin typeface="Arial"/>
                <a:cs typeface="Arial"/>
              </a:rPr>
              <a:t>loading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internet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50" dirty="0">
                <a:latin typeface="Arial"/>
                <a:cs typeface="Arial"/>
              </a:rPr>
              <a:t>issue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8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861" y="299655"/>
            <a:ext cx="6381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3.1UNDERSTANDING </a:t>
            </a:r>
            <a:r>
              <a:rPr spc="-300" dirty="0"/>
              <a:t>EMAIL</a:t>
            </a:r>
            <a:r>
              <a:rPr spc="-100" dirty="0"/>
              <a:t> </a:t>
            </a:r>
            <a:r>
              <a:rPr spc="-480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6" y="1304541"/>
            <a:ext cx="8010525" cy="13309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568960" marR="5080" indent="-556260" algn="just">
              <a:lnSpc>
                <a:spcPct val="89500"/>
              </a:lnSpc>
              <a:spcBef>
                <a:spcPts val="500"/>
              </a:spcBef>
              <a:buChar char="•"/>
              <a:tabLst>
                <a:tab pos="569595" algn="l"/>
              </a:tabLst>
            </a:pPr>
            <a:r>
              <a:rPr sz="2800" spc="-185" dirty="0">
                <a:latin typeface="Arial"/>
                <a:cs typeface="Arial"/>
              </a:rPr>
              <a:t>Every </a:t>
            </a:r>
            <a:r>
              <a:rPr sz="2800" spc="-95" dirty="0">
                <a:latin typeface="Arial"/>
                <a:cs typeface="Arial"/>
              </a:rPr>
              <a:t>email </a:t>
            </a:r>
            <a:r>
              <a:rPr sz="2800" spc="-60" dirty="0">
                <a:latin typeface="Arial"/>
                <a:cs typeface="Arial"/>
              </a:rPr>
              <a:t>provider </a:t>
            </a:r>
            <a:r>
              <a:rPr sz="2800" spc="-145" dirty="0">
                <a:latin typeface="Arial"/>
                <a:cs typeface="Arial"/>
              </a:rPr>
              <a:t>(</a:t>
            </a:r>
            <a:r>
              <a:rPr sz="3200" spc="-145" dirty="0">
                <a:latin typeface="Arial"/>
                <a:cs typeface="Arial"/>
              </a:rPr>
              <a:t>company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225" dirty="0">
                <a:latin typeface="Arial"/>
                <a:cs typeface="Arial"/>
              </a:rPr>
              <a:t>sends </a:t>
            </a:r>
            <a:r>
              <a:rPr sz="3200" spc="-250" dirty="0">
                <a:latin typeface="Arial"/>
                <a:cs typeface="Arial"/>
              </a:rPr>
              <a:t>a  </a:t>
            </a:r>
            <a:r>
              <a:rPr sz="3200" spc="-204" dirty="0">
                <a:latin typeface="Arial"/>
                <a:cs typeface="Arial"/>
              </a:rPr>
              <a:t>massive </a:t>
            </a:r>
            <a:r>
              <a:rPr sz="3200" spc="-105" dirty="0">
                <a:latin typeface="Arial"/>
                <a:cs typeface="Arial"/>
              </a:rPr>
              <a:t>email </a:t>
            </a:r>
            <a:r>
              <a:rPr sz="3200" spc="-100" dirty="0">
                <a:latin typeface="Arial"/>
                <a:cs typeface="Arial"/>
              </a:rPr>
              <a:t>on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95" dirty="0">
                <a:latin typeface="Arial"/>
                <a:cs typeface="Arial"/>
              </a:rPr>
              <a:t>behalf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spc="-15" dirty="0">
                <a:latin typeface="Arial"/>
                <a:cs typeface="Arial"/>
              </a:rPr>
              <a:t>their </a:t>
            </a:r>
            <a:r>
              <a:rPr sz="3200" spc="-100" dirty="0">
                <a:latin typeface="Arial"/>
                <a:cs typeface="Arial"/>
              </a:rPr>
              <a:t>clients)  </a:t>
            </a:r>
            <a:r>
              <a:rPr sz="2800" spc="-130" dirty="0">
                <a:latin typeface="Arial"/>
                <a:cs typeface="Arial"/>
              </a:rPr>
              <a:t>supplies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55" dirty="0">
                <a:latin typeface="Arial"/>
                <a:cs typeface="Arial"/>
              </a:rPr>
              <a:t>three </a:t>
            </a:r>
            <a:r>
              <a:rPr sz="2800" spc="-80" dirty="0">
                <a:latin typeface="Arial"/>
                <a:cs typeface="Arial"/>
              </a:rPr>
              <a:t>fundamental</a:t>
            </a:r>
            <a:r>
              <a:rPr sz="2800" spc="-47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services: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5898" y="2604513"/>
            <a:ext cx="4671060" cy="1397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88010" indent="-57531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88010" algn="l"/>
                <a:tab pos="588645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130" dirty="0">
                <a:latin typeface="Arial"/>
                <a:cs typeface="Arial"/>
              </a:rPr>
              <a:t>way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65" dirty="0">
                <a:latin typeface="Arial"/>
                <a:cs typeface="Arial"/>
              </a:rPr>
              <a:t>send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email</a:t>
            </a:r>
            <a:endParaRPr sz="2800">
              <a:latin typeface="Arial"/>
              <a:cs typeface="Arial"/>
            </a:endParaRPr>
          </a:p>
          <a:p>
            <a:pPr marL="588010" indent="-57531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588010" algn="l"/>
                <a:tab pos="588645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130" dirty="0">
                <a:latin typeface="Arial"/>
                <a:cs typeface="Arial"/>
              </a:rPr>
              <a:t>way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20" dirty="0">
                <a:latin typeface="Arial"/>
                <a:cs typeface="Arial"/>
              </a:rPr>
              <a:t>receive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email</a:t>
            </a:r>
            <a:endParaRPr sz="2800">
              <a:latin typeface="Arial"/>
              <a:cs typeface="Arial"/>
            </a:endParaRPr>
          </a:p>
          <a:p>
            <a:pPr marL="588010" indent="-57531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588010" algn="l"/>
                <a:tab pos="588645" algn="l"/>
                <a:tab pos="1043305" algn="l"/>
                <a:tab pos="1876425" algn="l"/>
                <a:tab pos="2431415" algn="l"/>
                <a:tab pos="3427095" algn="l"/>
              </a:tabLst>
            </a:pPr>
            <a:r>
              <a:rPr sz="2800" spc="-250" dirty="0">
                <a:latin typeface="Arial"/>
                <a:cs typeface="Arial"/>
              </a:rPr>
              <a:t>A	</a:t>
            </a:r>
            <a:r>
              <a:rPr sz="2800" spc="-140" dirty="0">
                <a:latin typeface="Arial"/>
                <a:cs typeface="Arial"/>
              </a:rPr>
              <a:t>wa</a:t>
            </a:r>
            <a:r>
              <a:rPr sz="2800" spc="-10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5" dirty="0">
                <a:latin typeface="Arial"/>
                <a:cs typeface="Arial"/>
              </a:rPr>
              <a:t>t</a:t>
            </a:r>
            <a:r>
              <a:rPr sz="2800" spc="50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70" dirty="0">
                <a:latin typeface="Arial"/>
                <a:cs typeface="Arial"/>
              </a:rPr>
              <a:t>stor</a:t>
            </a:r>
            <a:r>
              <a:rPr sz="2800" spc="-9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14" dirty="0">
                <a:latin typeface="Arial"/>
                <a:cs typeface="Arial"/>
              </a:rPr>
              <a:t>received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1041" y="3549392"/>
            <a:ext cx="906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latin typeface="Arial"/>
                <a:cs typeface="Arial"/>
              </a:rPr>
              <a:t>email,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3402" y="4387590"/>
            <a:ext cx="728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Arial"/>
                <a:cs typeface="Arial"/>
              </a:rPr>
              <a:t>from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9154" y="3549392"/>
            <a:ext cx="1482725" cy="129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00"/>
              </a:spcBef>
              <a:tabLst>
                <a:tab pos="783590" algn="l"/>
              </a:tabLst>
            </a:pPr>
            <a:r>
              <a:rPr sz="2800" spc="-30" dirty="0">
                <a:latin typeface="Arial"/>
                <a:cs typeface="Arial"/>
              </a:rPr>
              <a:t>at	</a:t>
            </a:r>
            <a:r>
              <a:rPr sz="2800" spc="-110" dirty="0">
                <a:latin typeface="Arial"/>
                <a:cs typeface="Arial"/>
              </a:rPr>
              <a:t>least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63320" algn="l"/>
              </a:tabLst>
            </a:pPr>
            <a:r>
              <a:rPr sz="2800" spc="-145" dirty="0">
                <a:latin typeface="Arial"/>
                <a:cs typeface="Arial"/>
              </a:rPr>
              <a:t>sende</a:t>
            </a:r>
            <a:r>
              <a:rPr sz="2800" spc="-8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25" dirty="0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546" y="3910064"/>
            <a:ext cx="5213350" cy="13157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330960">
              <a:lnSpc>
                <a:spcPct val="100000"/>
              </a:lnSpc>
              <a:spcBef>
                <a:spcPts val="300"/>
              </a:spcBef>
            </a:pPr>
            <a:r>
              <a:rPr sz="2800" spc="-55" dirty="0">
                <a:latin typeface="Arial"/>
                <a:cs typeface="Arial"/>
              </a:rPr>
              <a:t>temporarily</a:t>
            </a:r>
            <a:endParaRPr sz="2800">
              <a:latin typeface="Arial"/>
              <a:cs typeface="Arial"/>
            </a:endParaRPr>
          </a:p>
          <a:p>
            <a:pPr marL="568960" marR="5080" indent="-556260">
              <a:lnSpc>
                <a:spcPts val="3040"/>
              </a:lnSpc>
              <a:spcBef>
                <a:spcPts val="565"/>
              </a:spcBef>
              <a:buChar char="•"/>
              <a:tabLst>
                <a:tab pos="568325" algn="l"/>
                <a:tab pos="569595" algn="l"/>
                <a:tab pos="2136775" algn="l"/>
                <a:tab pos="2672080" algn="l"/>
                <a:tab pos="3325495" algn="l"/>
                <a:tab pos="4121150" algn="l"/>
              </a:tabLst>
            </a:pPr>
            <a:r>
              <a:rPr sz="2800" spc="-220" dirty="0">
                <a:latin typeface="Arial"/>
                <a:cs typeface="Arial"/>
              </a:rPr>
              <a:t>Message</a:t>
            </a:r>
            <a:r>
              <a:rPr sz="2800" spc="-18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90" dirty="0">
                <a:latin typeface="Arial"/>
                <a:cs typeface="Arial"/>
              </a:rPr>
              <a:t>d</a:t>
            </a:r>
            <a:r>
              <a:rPr sz="2800" spc="-8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40" dirty="0">
                <a:latin typeface="Arial"/>
                <a:cs typeface="Arial"/>
              </a:rPr>
              <a:t>pas</a:t>
            </a:r>
            <a:r>
              <a:rPr sz="2800" spc="-22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directly  </a:t>
            </a:r>
            <a:r>
              <a:rPr sz="2800" spc="-100" dirty="0">
                <a:latin typeface="Arial"/>
                <a:cs typeface="Arial"/>
              </a:rPr>
              <a:t>receiver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67535" marR="5080" indent="-1855470">
              <a:lnSpc>
                <a:spcPts val="3820"/>
              </a:lnSpc>
              <a:spcBef>
                <a:spcPts val="240"/>
              </a:spcBef>
            </a:pPr>
            <a:r>
              <a:rPr spc="-105" dirty="0"/>
              <a:t>5. </a:t>
            </a:r>
            <a:r>
              <a:rPr spc="-345" dirty="0"/>
              <a:t>UNDERSTANDING </a:t>
            </a:r>
            <a:r>
              <a:rPr spc="-420" dirty="0"/>
              <a:t>THE </a:t>
            </a:r>
            <a:r>
              <a:rPr spc="-440" dirty="0"/>
              <a:t>DIFFERENCE </a:t>
            </a:r>
            <a:r>
              <a:rPr spc="-425" dirty="0"/>
              <a:t>BETWEEN  </a:t>
            </a:r>
            <a:r>
              <a:rPr spc="-335" dirty="0"/>
              <a:t>INTRANET </a:t>
            </a:r>
            <a:r>
              <a:rPr spc="-300" dirty="0"/>
              <a:t>AND</a:t>
            </a:r>
            <a:r>
              <a:rPr spc="-20" dirty="0"/>
              <a:t> </a:t>
            </a:r>
            <a:r>
              <a:rPr spc="-360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6" y="1611373"/>
            <a:ext cx="7940040" cy="27285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5080" indent="-289560">
              <a:lnSpc>
                <a:spcPct val="100400"/>
              </a:lnSpc>
              <a:spcBef>
                <a:spcPts val="85"/>
              </a:spcBef>
              <a:buChar char="•"/>
              <a:tabLst>
                <a:tab pos="301625" algn="l"/>
                <a:tab pos="302895" algn="l"/>
                <a:tab pos="737870" algn="l"/>
                <a:tab pos="5200015" algn="l"/>
              </a:tabLst>
            </a:pPr>
            <a:r>
              <a:rPr sz="2800" spc="-85" dirty="0">
                <a:latin typeface="Arial"/>
                <a:cs typeface="Arial"/>
              </a:rPr>
              <a:t>In	</a:t>
            </a:r>
            <a:r>
              <a:rPr sz="2800" spc="-30" dirty="0">
                <a:latin typeface="Arial"/>
                <a:cs typeface="Arial"/>
              </a:rPr>
              <a:t>intranet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,bandwidth-intensive	</a:t>
            </a:r>
            <a:r>
              <a:rPr sz="2800" spc="-80" dirty="0">
                <a:latin typeface="Arial"/>
                <a:cs typeface="Arial"/>
              </a:rPr>
              <a:t>site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created 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80" dirty="0">
                <a:latin typeface="Arial"/>
                <a:cs typeface="Arial"/>
              </a:rPr>
              <a:t>more </a:t>
            </a:r>
            <a:r>
              <a:rPr sz="2800" spc="-135" dirty="0">
                <a:latin typeface="Arial"/>
                <a:cs typeface="Arial"/>
              </a:rPr>
              <a:t>graphics, </a:t>
            </a:r>
            <a:r>
              <a:rPr sz="2800" spc="-75" dirty="0">
                <a:latin typeface="Arial"/>
                <a:cs typeface="Arial"/>
              </a:rPr>
              <a:t>native </a:t>
            </a:r>
            <a:r>
              <a:rPr sz="2800" spc="-100" dirty="0">
                <a:latin typeface="Arial"/>
                <a:cs typeface="Arial"/>
              </a:rPr>
              <a:t>objects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200" dirty="0">
                <a:latin typeface="Arial"/>
                <a:cs typeface="Arial"/>
              </a:rPr>
              <a:t>so</a:t>
            </a:r>
            <a:r>
              <a:rPr sz="2800" spc="-54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an</a:t>
            </a:r>
            <a:endParaRPr sz="2800">
              <a:latin typeface="Arial"/>
              <a:cs typeface="Arial"/>
            </a:endParaRPr>
          </a:p>
          <a:p>
            <a:pPr marL="302260" marR="93980" indent="-289560">
              <a:lnSpc>
                <a:spcPts val="3340"/>
              </a:lnSpc>
              <a:spcBef>
                <a:spcPts val="705"/>
              </a:spcBef>
              <a:buChar char="•"/>
              <a:tabLst>
                <a:tab pos="301625" algn="l"/>
                <a:tab pos="302895" algn="l"/>
              </a:tabLst>
            </a:pPr>
            <a:r>
              <a:rPr sz="2800" spc="-50" dirty="0">
                <a:latin typeface="Arial"/>
                <a:cs typeface="Arial"/>
              </a:rPr>
              <a:t>Information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can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provided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in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its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optimum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format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, 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50" dirty="0">
                <a:latin typeface="Arial"/>
                <a:cs typeface="Arial"/>
              </a:rPr>
              <a:t>just </a:t>
            </a:r>
            <a:r>
              <a:rPr sz="2800" spc="-85" dirty="0">
                <a:latin typeface="Arial"/>
                <a:cs typeface="Arial"/>
              </a:rPr>
              <a:t>most </a:t>
            </a:r>
            <a:r>
              <a:rPr sz="2800" spc="-40" dirty="0">
                <a:latin typeface="Arial"/>
                <a:cs typeface="Arial"/>
              </a:rPr>
              <a:t>efficient</a:t>
            </a:r>
            <a:r>
              <a:rPr sz="2800" spc="-52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14" dirty="0">
                <a:latin typeface="Arial"/>
                <a:cs typeface="Arial"/>
              </a:rPr>
              <a:t>standardized </a:t>
            </a:r>
            <a:r>
              <a:rPr sz="2800" spc="-25" dirty="0">
                <a:latin typeface="Arial"/>
                <a:cs typeface="Arial"/>
              </a:rPr>
              <a:t>format</a:t>
            </a:r>
            <a:endParaRPr sz="2800">
              <a:latin typeface="Arial"/>
              <a:cs typeface="Arial"/>
            </a:endParaRPr>
          </a:p>
          <a:p>
            <a:pPr marL="302260" marR="220979" indent="-289560">
              <a:lnSpc>
                <a:spcPts val="3340"/>
              </a:lnSpc>
              <a:spcBef>
                <a:spcPts val="595"/>
              </a:spcBef>
              <a:buChar char="•"/>
              <a:tabLst>
                <a:tab pos="301625" algn="l"/>
                <a:tab pos="302895" algn="l"/>
                <a:tab pos="6292850" algn="l"/>
              </a:tabLst>
            </a:pPr>
            <a:r>
              <a:rPr sz="2800" spc="-275" dirty="0">
                <a:latin typeface="Arial"/>
                <a:cs typeface="Arial"/>
              </a:rPr>
              <a:t>Java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150" dirty="0">
                <a:latin typeface="Arial"/>
                <a:cs typeface="Arial"/>
              </a:rPr>
              <a:t>ActiveX </a:t>
            </a:r>
            <a:r>
              <a:rPr sz="2800" spc="-75" dirty="0">
                <a:latin typeface="Arial"/>
                <a:cs typeface="Arial"/>
              </a:rPr>
              <a:t>controls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150" dirty="0">
                <a:latin typeface="Arial"/>
                <a:cs typeface="Arial"/>
              </a:rPr>
              <a:t>ActiveX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scripting	</a:t>
            </a:r>
            <a:r>
              <a:rPr sz="2800" spc="-130" dirty="0">
                <a:latin typeface="Arial"/>
                <a:cs typeface="Arial"/>
              </a:rPr>
              <a:t>and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other  </a:t>
            </a:r>
            <a:r>
              <a:rPr sz="2800" spc="-114" dirty="0">
                <a:latin typeface="Arial"/>
                <a:cs typeface="Arial"/>
              </a:rPr>
              <a:t>technologies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14" dirty="0">
                <a:latin typeface="Arial"/>
                <a:cs typeface="Arial"/>
              </a:rPr>
              <a:t>are </a:t>
            </a:r>
            <a:r>
              <a:rPr sz="2800" spc="-110" dirty="0">
                <a:latin typeface="Arial"/>
                <a:cs typeface="Arial"/>
              </a:rPr>
              <a:t>available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380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used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198" y="171068"/>
            <a:ext cx="8065134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67535" marR="5080" indent="-1855470">
              <a:lnSpc>
                <a:spcPts val="3820"/>
              </a:lnSpc>
              <a:spcBef>
                <a:spcPts val="240"/>
              </a:spcBef>
            </a:pPr>
            <a:r>
              <a:rPr spc="-105" dirty="0"/>
              <a:t>5. </a:t>
            </a:r>
            <a:r>
              <a:rPr spc="-345" dirty="0"/>
              <a:t>UNDERSTANDING </a:t>
            </a:r>
            <a:r>
              <a:rPr spc="-420" dirty="0"/>
              <a:t>THE </a:t>
            </a:r>
            <a:r>
              <a:rPr spc="-440" dirty="0"/>
              <a:t>DIFFERENCE </a:t>
            </a:r>
            <a:r>
              <a:rPr spc="-425" dirty="0"/>
              <a:t>BETWEEN  </a:t>
            </a:r>
            <a:r>
              <a:rPr spc="-335" dirty="0"/>
              <a:t>INTRANET </a:t>
            </a:r>
            <a:r>
              <a:rPr spc="-300" dirty="0"/>
              <a:t>AND</a:t>
            </a:r>
            <a:r>
              <a:rPr spc="-20" dirty="0"/>
              <a:t> </a:t>
            </a:r>
            <a:r>
              <a:rPr spc="-360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346" y="1382773"/>
            <a:ext cx="8550275" cy="38049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02260" marR="5715" indent="-289560" algn="just">
              <a:lnSpc>
                <a:spcPts val="2700"/>
              </a:lnSpc>
              <a:spcBef>
                <a:spcPts val="740"/>
              </a:spcBef>
              <a:buChar char="•"/>
              <a:tabLst>
                <a:tab pos="302895" algn="l"/>
              </a:tabLst>
            </a:pPr>
            <a:r>
              <a:rPr sz="2800" spc="-75" dirty="0">
                <a:latin typeface="Arial"/>
                <a:cs typeface="Arial"/>
              </a:rPr>
              <a:t>Automatic </a:t>
            </a:r>
            <a:r>
              <a:rPr sz="2800" spc="-185" dirty="0">
                <a:latin typeface="Arial"/>
                <a:cs typeface="Arial"/>
              </a:rPr>
              <a:t>page </a:t>
            </a:r>
            <a:r>
              <a:rPr sz="2800" spc="-95" dirty="0">
                <a:latin typeface="Arial"/>
                <a:cs typeface="Arial"/>
              </a:rPr>
              <a:t>refreshing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25" dirty="0">
                <a:latin typeface="Arial"/>
                <a:cs typeface="Arial"/>
              </a:rPr>
              <a:t>possible. </a:t>
            </a:r>
            <a:r>
              <a:rPr sz="2800" spc="-185" dirty="0">
                <a:latin typeface="Arial"/>
                <a:cs typeface="Arial"/>
              </a:rPr>
              <a:t>This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30" dirty="0">
                <a:latin typeface="Arial"/>
                <a:cs typeface="Arial"/>
              </a:rPr>
              <a:t>good  way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100" dirty="0">
                <a:latin typeface="Arial"/>
                <a:cs typeface="Arial"/>
              </a:rPr>
              <a:t>create </a:t>
            </a:r>
            <a:r>
              <a:rPr sz="2800" spc="-130" dirty="0">
                <a:latin typeface="Arial"/>
                <a:cs typeface="Arial"/>
              </a:rPr>
              <a:t>dashboard </a:t>
            </a:r>
            <a:r>
              <a:rPr sz="2800" spc="-65" dirty="0">
                <a:latin typeface="Arial"/>
                <a:cs typeface="Arial"/>
              </a:rPr>
              <a:t>type </a:t>
            </a:r>
            <a:r>
              <a:rPr sz="2800" spc="-70" dirty="0">
                <a:latin typeface="Arial"/>
                <a:cs typeface="Arial"/>
              </a:rPr>
              <a:t>application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65" dirty="0">
                <a:latin typeface="Arial"/>
                <a:cs typeface="Arial"/>
              </a:rPr>
              <a:t>shows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50" dirty="0">
                <a:latin typeface="Arial"/>
                <a:cs typeface="Arial"/>
              </a:rPr>
              <a:t>detail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75" dirty="0">
                <a:latin typeface="Arial"/>
                <a:cs typeface="Arial"/>
              </a:rPr>
              <a:t>continuing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process.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02260" marR="5080" indent="-289560" algn="just">
              <a:lnSpc>
                <a:spcPct val="79800"/>
              </a:lnSpc>
              <a:spcBef>
                <a:spcPts val="5"/>
              </a:spcBef>
              <a:buChar char="•"/>
              <a:tabLst>
                <a:tab pos="302895" algn="l"/>
              </a:tabLst>
            </a:pPr>
            <a:r>
              <a:rPr sz="2800" spc="-90" dirty="0">
                <a:latin typeface="Arial"/>
                <a:cs typeface="Arial"/>
              </a:rPr>
              <a:t>Directive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60" dirty="0">
                <a:latin typeface="Arial"/>
                <a:cs typeface="Arial"/>
              </a:rPr>
              <a:t>page’s </a:t>
            </a:r>
            <a:r>
              <a:rPr sz="2800" spc="-240" dirty="0">
                <a:latin typeface="Arial"/>
                <a:cs typeface="Arial"/>
              </a:rPr>
              <a:t>HTML </a:t>
            </a:r>
            <a:r>
              <a:rPr sz="2800" spc="-120" dirty="0">
                <a:latin typeface="Arial"/>
                <a:cs typeface="Arial"/>
              </a:rPr>
              <a:t>coding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70" dirty="0">
                <a:latin typeface="Arial"/>
                <a:cs typeface="Arial"/>
              </a:rPr>
              <a:t>automatically  </a:t>
            </a:r>
            <a:r>
              <a:rPr sz="2800" spc="-85" dirty="0">
                <a:latin typeface="Arial"/>
                <a:cs typeface="Arial"/>
              </a:rPr>
              <a:t>reload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85" dirty="0">
                <a:latin typeface="Arial"/>
                <a:cs typeface="Arial"/>
              </a:rPr>
              <a:t>page </a:t>
            </a:r>
            <a:r>
              <a:rPr sz="2800" spc="-20" dirty="0">
                <a:latin typeface="Arial"/>
                <a:cs typeface="Arial"/>
              </a:rPr>
              <a:t>after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70" dirty="0">
                <a:latin typeface="Arial"/>
                <a:cs typeface="Arial"/>
              </a:rPr>
              <a:t>certain </a:t>
            </a:r>
            <a:r>
              <a:rPr sz="2800" spc="-65" dirty="0">
                <a:latin typeface="Arial"/>
                <a:cs typeface="Arial"/>
              </a:rPr>
              <a:t>period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30" dirty="0">
                <a:latin typeface="Arial"/>
                <a:cs typeface="Arial"/>
              </a:rPr>
              <a:t>time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35" dirty="0">
                <a:latin typeface="Arial"/>
                <a:cs typeface="Arial"/>
              </a:rPr>
              <a:t>be  </a:t>
            </a:r>
            <a:r>
              <a:rPr sz="2800" spc="-130" dirty="0">
                <a:latin typeface="Arial"/>
                <a:cs typeface="Arial"/>
              </a:rPr>
              <a:t>placed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02260" marR="5080" indent="-289560" algn="just">
              <a:lnSpc>
                <a:spcPct val="79300"/>
              </a:lnSpc>
              <a:spcBef>
                <a:spcPts val="5"/>
              </a:spcBef>
              <a:buChar char="•"/>
              <a:tabLst>
                <a:tab pos="302895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55" dirty="0">
                <a:latin typeface="Arial"/>
                <a:cs typeface="Arial"/>
              </a:rPr>
              <a:t>indicator </a:t>
            </a:r>
            <a:r>
              <a:rPr sz="2800" spc="-90" dirty="0">
                <a:latin typeface="Arial"/>
                <a:cs typeface="Arial"/>
              </a:rPr>
              <a:t>located </a:t>
            </a:r>
            <a:r>
              <a:rPr sz="2800" spc="-40" dirty="0">
                <a:latin typeface="Arial"/>
                <a:cs typeface="Arial"/>
              </a:rPr>
              <a:t>in the </a:t>
            </a:r>
            <a:r>
              <a:rPr sz="2800" spc="-180" dirty="0">
                <a:latin typeface="Arial"/>
                <a:cs typeface="Arial"/>
              </a:rPr>
              <a:t>&lt;head&gt; </a:t>
            </a:r>
            <a:r>
              <a:rPr sz="2800" spc="-105" dirty="0">
                <a:latin typeface="Arial"/>
                <a:cs typeface="Arial"/>
              </a:rPr>
              <a:t>section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85" dirty="0">
                <a:latin typeface="Arial"/>
                <a:cs typeface="Arial"/>
              </a:rPr>
              <a:t>page  </a:t>
            </a:r>
            <a:r>
              <a:rPr sz="2800" spc="-210" dirty="0">
                <a:latin typeface="Arial"/>
                <a:cs typeface="Arial"/>
              </a:rPr>
              <a:t>has </a:t>
            </a:r>
            <a:r>
              <a:rPr sz="2800" spc="-50" dirty="0">
                <a:latin typeface="Arial"/>
                <a:cs typeface="Arial"/>
              </a:rPr>
              <a:t>following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syntax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126" y="171068"/>
            <a:ext cx="7973059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21814" marR="5080" indent="-1809750">
              <a:lnSpc>
                <a:spcPts val="3820"/>
              </a:lnSpc>
              <a:spcBef>
                <a:spcPts val="240"/>
              </a:spcBef>
            </a:pPr>
            <a:r>
              <a:rPr spc="-315" dirty="0"/>
              <a:t>5.UNDERSTANDING </a:t>
            </a:r>
            <a:r>
              <a:rPr spc="-420" dirty="0"/>
              <a:t>THE </a:t>
            </a:r>
            <a:r>
              <a:rPr spc="-440" dirty="0"/>
              <a:t>DIFFERENCE </a:t>
            </a:r>
            <a:r>
              <a:rPr spc="-425" dirty="0"/>
              <a:t>BETWEEN  </a:t>
            </a:r>
            <a:r>
              <a:rPr spc="-335" dirty="0"/>
              <a:t>INTRANET </a:t>
            </a:r>
            <a:r>
              <a:rPr spc="-300" dirty="0"/>
              <a:t>AND</a:t>
            </a:r>
            <a:r>
              <a:rPr spc="-20" dirty="0"/>
              <a:t> </a:t>
            </a:r>
            <a:r>
              <a:rPr spc="-360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756514"/>
            <a:ext cx="1181100" cy="15881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200" spc="-95" dirty="0">
                <a:latin typeface="Arial"/>
                <a:cs typeface="Arial"/>
              </a:rPr>
              <a:t>&lt;</a:t>
            </a:r>
            <a:r>
              <a:rPr sz="2800" spc="-95" dirty="0">
                <a:latin typeface="Arial"/>
                <a:cs typeface="Arial"/>
              </a:rPr>
              <a:t>html&gt;</a:t>
            </a:r>
            <a:endParaRPr sz="28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560"/>
              </a:spcBef>
            </a:pPr>
            <a:r>
              <a:rPr sz="2800" spc="-180" dirty="0">
                <a:latin typeface="Arial"/>
                <a:cs typeface="Arial"/>
              </a:rPr>
              <a:t>&lt;head&gt;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800" spc="-260" dirty="0">
                <a:latin typeface="Arial"/>
                <a:cs typeface="Arial"/>
              </a:rPr>
              <a:t>&lt;META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3922" y="2892168"/>
            <a:ext cx="3575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90" dirty="0">
                <a:latin typeface="Arial"/>
                <a:cs typeface="Arial"/>
              </a:rPr>
              <a:t>HTTP-EQUIV=“Referesh”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3367" y="2892168"/>
            <a:ext cx="2538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0" dirty="0">
                <a:latin typeface="Arial"/>
                <a:cs typeface="Arial"/>
              </a:rPr>
              <a:t>CONTENT=“120”;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223" y="3243316"/>
            <a:ext cx="8065134" cy="24396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675"/>
              </a:spcBef>
            </a:pPr>
            <a:r>
              <a:rPr sz="2800" spc="-125" dirty="0">
                <a:latin typeface="Arial"/>
                <a:cs typeface="Arial"/>
              </a:rPr>
              <a:t>URL=/mywebpage.htm”&gt;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465580" algn="l"/>
              </a:tabLst>
            </a:pPr>
            <a:r>
              <a:rPr sz="2800" spc="-110" dirty="0">
                <a:latin typeface="Arial"/>
                <a:cs typeface="Arial"/>
              </a:rPr>
              <a:t>&lt;/head&gt;	</a:t>
            </a:r>
            <a:r>
              <a:rPr sz="2800" spc="-85" dirty="0">
                <a:latin typeface="Arial"/>
                <a:cs typeface="Arial"/>
              </a:rPr>
              <a:t>&lt;/body&gt;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&lt;/html&gt;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Times New Roman"/>
              <a:cs typeface="Times New Roman"/>
            </a:endParaRPr>
          </a:p>
          <a:p>
            <a:pPr marL="355600" marR="5080" indent="-290195">
              <a:lnSpc>
                <a:spcPts val="3340"/>
              </a:lnSpc>
              <a:buChar char="•"/>
              <a:tabLst>
                <a:tab pos="354965" algn="l"/>
                <a:tab pos="355600" algn="l"/>
                <a:tab pos="800735" algn="l"/>
                <a:tab pos="1494790" algn="l"/>
                <a:tab pos="2893060" algn="l"/>
                <a:tab pos="3544570" algn="l"/>
                <a:tab pos="5045710" algn="l"/>
                <a:tab pos="6471285" algn="l"/>
                <a:tab pos="7570470" algn="l"/>
              </a:tabLst>
            </a:pPr>
            <a:r>
              <a:rPr sz="2800" spc="-65" dirty="0">
                <a:latin typeface="Arial"/>
                <a:cs typeface="Arial"/>
              </a:rPr>
              <a:t>I</a:t>
            </a:r>
            <a:r>
              <a:rPr sz="2800" spc="-11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60" dirty="0">
                <a:latin typeface="Arial"/>
                <a:cs typeface="Arial"/>
              </a:rPr>
              <a:t>thi</a:t>
            </a:r>
            <a:r>
              <a:rPr sz="2800" spc="-7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35" dirty="0">
                <a:latin typeface="Arial"/>
                <a:cs typeface="Arial"/>
              </a:rPr>
              <a:t>example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" dirty="0">
                <a:latin typeface="Arial"/>
                <a:cs typeface="Arial"/>
              </a:rPr>
              <a:t>“refresh</a:t>
            </a:r>
            <a:r>
              <a:rPr sz="2800" spc="-10" dirty="0">
                <a:latin typeface="Arial"/>
                <a:cs typeface="Arial"/>
              </a:rPr>
              <a:t>”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65" dirty="0">
                <a:latin typeface="Arial"/>
                <a:cs typeface="Arial"/>
              </a:rPr>
              <a:t>directiv</a:t>
            </a:r>
            <a:r>
              <a:rPr sz="2800" spc="-8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95" dirty="0">
                <a:latin typeface="Arial"/>
                <a:cs typeface="Arial"/>
              </a:rPr>
              <a:t>make</a:t>
            </a:r>
            <a:r>
              <a:rPr sz="2800" spc="-15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40" dirty="0">
                <a:latin typeface="Arial"/>
                <a:cs typeface="Arial"/>
              </a:rPr>
              <a:t>the  </a:t>
            </a:r>
            <a:r>
              <a:rPr sz="2800" spc="-185" dirty="0">
                <a:latin typeface="Arial"/>
                <a:cs typeface="Arial"/>
              </a:rPr>
              <a:t>page </a:t>
            </a:r>
            <a:r>
              <a:rPr sz="2800" spc="-85" dirty="0">
                <a:latin typeface="Arial"/>
                <a:cs typeface="Arial"/>
              </a:rPr>
              <a:t>reload </a:t>
            </a:r>
            <a:r>
              <a:rPr sz="2800" spc="-114" dirty="0">
                <a:latin typeface="Arial"/>
                <a:cs typeface="Arial"/>
              </a:rPr>
              <a:t>every </a:t>
            </a:r>
            <a:r>
              <a:rPr sz="2800" spc="-145" dirty="0">
                <a:latin typeface="Arial"/>
                <a:cs typeface="Arial"/>
              </a:rPr>
              <a:t>120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seconds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67535" marR="5080" indent="-1809750">
              <a:lnSpc>
                <a:spcPts val="3820"/>
              </a:lnSpc>
              <a:spcBef>
                <a:spcPts val="240"/>
              </a:spcBef>
            </a:pPr>
            <a:r>
              <a:rPr spc="-315" dirty="0"/>
              <a:t>5.UNDERSTANDING </a:t>
            </a:r>
            <a:r>
              <a:rPr spc="-420" dirty="0"/>
              <a:t>THE </a:t>
            </a:r>
            <a:r>
              <a:rPr spc="-440" dirty="0"/>
              <a:t>DIFFERENCE </a:t>
            </a:r>
            <a:r>
              <a:rPr spc="-425" dirty="0"/>
              <a:t>BETWEEN  </a:t>
            </a:r>
            <a:r>
              <a:rPr spc="-335" dirty="0"/>
              <a:t>INTRANET </a:t>
            </a:r>
            <a:r>
              <a:rPr spc="-300" dirty="0"/>
              <a:t>AND</a:t>
            </a:r>
            <a:r>
              <a:rPr spc="-20" dirty="0"/>
              <a:t> </a:t>
            </a:r>
            <a:r>
              <a:rPr spc="-360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538347"/>
            <a:ext cx="8070215" cy="40874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61340" lvl="1" indent="-54864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SzPct val="96428"/>
              <a:buAutoNum type="arabicPeriod" startAt="2"/>
              <a:tabLst>
                <a:tab pos="561975" algn="l"/>
              </a:tabLst>
            </a:pPr>
            <a:r>
              <a:rPr sz="2800" b="1" u="heavy" spc="-3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NETWORK</a:t>
            </a:r>
            <a:r>
              <a:rPr sz="2800" b="1" u="heavy" spc="-1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3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TRAFFIC</a:t>
            </a:r>
            <a:endParaRPr sz="2800">
              <a:latin typeface="Arial"/>
              <a:cs typeface="Arial"/>
            </a:endParaRPr>
          </a:p>
          <a:p>
            <a:pPr marL="355600" marR="6985" lvl="2" indent="-290195" algn="just">
              <a:lnSpc>
                <a:spcPct val="9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800" spc="-45" dirty="0">
                <a:latin typeface="Arial"/>
                <a:cs typeface="Arial"/>
              </a:rPr>
              <a:t>Intranet </a:t>
            </a:r>
            <a:r>
              <a:rPr sz="2800" spc="-110" dirty="0">
                <a:latin typeface="Arial"/>
                <a:cs typeface="Arial"/>
              </a:rPr>
              <a:t>should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155" dirty="0">
                <a:latin typeface="Arial"/>
                <a:cs typeface="Arial"/>
              </a:rPr>
              <a:t>have </a:t>
            </a:r>
            <a:r>
              <a:rPr sz="2800" spc="-125" dirty="0">
                <a:latin typeface="Arial"/>
                <a:cs typeface="Arial"/>
              </a:rPr>
              <a:t>much </a:t>
            </a:r>
            <a:r>
              <a:rPr sz="2800" spc="-80" dirty="0">
                <a:latin typeface="Arial"/>
                <a:cs typeface="Arial"/>
              </a:rPr>
              <a:t>impact </a:t>
            </a:r>
            <a:r>
              <a:rPr sz="2800" spc="-30" dirty="0">
                <a:latin typeface="Arial"/>
                <a:cs typeface="Arial"/>
              </a:rPr>
              <a:t>at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85" dirty="0">
                <a:latin typeface="Arial"/>
                <a:cs typeface="Arial"/>
              </a:rPr>
              <a:t>terms 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5" dirty="0">
                <a:latin typeface="Arial"/>
                <a:cs typeface="Arial"/>
              </a:rPr>
              <a:t>network </a:t>
            </a:r>
            <a:r>
              <a:rPr sz="2800" spc="-20" dirty="0">
                <a:latin typeface="Arial"/>
                <a:cs typeface="Arial"/>
              </a:rPr>
              <a:t>traffic </a:t>
            </a:r>
            <a:r>
              <a:rPr sz="2800" spc="-160" dirty="0">
                <a:latin typeface="Arial"/>
                <a:cs typeface="Arial"/>
              </a:rPr>
              <a:t>unless </a:t>
            </a:r>
            <a:r>
              <a:rPr sz="2800" spc="-70" dirty="0">
                <a:latin typeface="Arial"/>
                <a:cs typeface="Arial"/>
              </a:rPr>
              <a:t>your </a:t>
            </a:r>
            <a:r>
              <a:rPr sz="2800" spc="-45" dirty="0">
                <a:latin typeface="Arial"/>
                <a:cs typeface="Arial"/>
              </a:rPr>
              <a:t>network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30" dirty="0">
                <a:latin typeface="Arial"/>
                <a:cs typeface="Arial"/>
              </a:rPr>
              <a:t>at </a:t>
            </a:r>
            <a:r>
              <a:rPr sz="2800" spc="-45" dirty="0">
                <a:latin typeface="Arial"/>
                <a:cs typeface="Arial"/>
              </a:rPr>
              <a:t>its </a:t>
            </a:r>
            <a:r>
              <a:rPr sz="2800" spc="-85" dirty="0">
                <a:latin typeface="Arial"/>
                <a:cs typeface="Arial"/>
              </a:rPr>
              <a:t>upper  </a:t>
            </a:r>
            <a:r>
              <a:rPr sz="2800" spc="-130" dirty="0">
                <a:latin typeface="Arial"/>
                <a:cs typeface="Arial"/>
              </a:rPr>
              <a:t>bounds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85" dirty="0">
                <a:latin typeface="Arial"/>
                <a:cs typeface="Arial"/>
              </a:rPr>
              <a:t>terms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35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utilization</a:t>
            </a:r>
            <a:endParaRPr sz="2800">
              <a:latin typeface="Arial"/>
              <a:cs typeface="Arial"/>
            </a:endParaRPr>
          </a:p>
          <a:p>
            <a:pPr marL="355600" marR="5080" lvl="2" indent="-290195" algn="just">
              <a:lnSpc>
                <a:spcPct val="1002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800" spc="-130" dirty="0">
                <a:latin typeface="Arial"/>
                <a:cs typeface="Arial"/>
              </a:rPr>
              <a:t>When </a:t>
            </a:r>
            <a:r>
              <a:rPr sz="2800" spc="-110" dirty="0">
                <a:latin typeface="Arial"/>
                <a:cs typeface="Arial"/>
              </a:rPr>
              <a:t>custom </a:t>
            </a:r>
            <a:r>
              <a:rPr sz="2800" spc="-100" dirty="0">
                <a:latin typeface="Arial"/>
                <a:cs typeface="Arial"/>
              </a:rPr>
              <a:t>objects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14" dirty="0">
                <a:latin typeface="Arial"/>
                <a:cs typeface="Arial"/>
              </a:rPr>
              <a:t>graphical  </a:t>
            </a:r>
            <a:r>
              <a:rPr sz="2800" spc="-175" dirty="0">
                <a:latin typeface="Arial"/>
                <a:cs typeface="Arial"/>
              </a:rPr>
              <a:t>images </a:t>
            </a:r>
            <a:r>
              <a:rPr sz="2800" spc="-114" dirty="0">
                <a:latin typeface="Arial"/>
                <a:cs typeface="Arial"/>
              </a:rPr>
              <a:t>are  </a:t>
            </a:r>
            <a:r>
              <a:rPr sz="2800" spc="-130" dirty="0">
                <a:latin typeface="Arial"/>
                <a:cs typeface="Arial"/>
              </a:rPr>
              <a:t>added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35" dirty="0">
                <a:latin typeface="Arial"/>
                <a:cs typeface="Arial"/>
              </a:rPr>
              <a:t>intranet,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60" dirty="0">
                <a:latin typeface="Arial"/>
                <a:cs typeface="Arial"/>
              </a:rPr>
              <a:t>bandwidth </a:t>
            </a:r>
            <a:r>
              <a:rPr sz="2800" spc="-150" dirty="0">
                <a:latin typeface="Arial"/>
                <a:cs typeface="Arial"/>
              </a:rPr>
              <a:t>begins </a:t>
            </a:r>
            <a:r>
              <a:rPr sz="2800" spc="25" dirty="0">
                <a:latin typeface="Arial"/>
                <a:cs typeface="Arial"/>
              </a:rPr>
              <a:t>to  </a:t>
            </a:r>
            <a:r>
              <a:rPr sz="2800" spc="-175" dirty="0">
                <a:latin typeface="Arial"/>
                <a:cs typeface="Arial"/>
              </a:rPr>
              <a:t>change </a:t>
            </a:r>
            <a:r>
              <a:rPr sz="2800" spc="-145" dirty="0">
                <a:latin typeface="Arial"/>
                <a:cs typeface="Arial"/>
              </a:rPr>
              <a:t>even </a:t>
            </a:r>
            <a:r>
              <a:rPr sz="2800" spc="45" dirty="0">
                <a:latin typeface="Arial"/>
                <a:cs typeface="Arial"/>
              </a:rPr>
              <a:t>if </a:t>
            </a:r>
            <a:r>
              <a:rPr sz="2800" spc="-240" dirty="0">
                <a:latin typeface="Arial"/>
                <a:cs typeface="Arial"/>
              </a:rPr>
              <a:t>HTML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05" dirty="0">
                <a:latin typeface="Arial"/>
                <a:cs typeface="Arial"/>
              </a:rPr>
              <a:t>very </a:t>
            </a:r>
            <a:r>
              <a:rPr sz="2800" spc="-75" dirty="0">
                <a:latin typeface="Arial"/>
                <a:cs typeface="Arial"/>
              </a:rPr>
              <a:t>fast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55" dirty="0">
                <a:latin typeface="Arial"/>
                <a:cs typeface="Arial"/>
              </a:rPr>
              <a:t>transmit. </a:t>
            </a:r>
            <a:r>
              <a:rPr sz="2800" spc="-340" dirty="0">
                <a:latin typeface="Arial"/>
                <a:cs typeface="Arial"/>
              </a:rPr>
              <a:t>So  </a:t>
            </a:r>
            <a:r>
              <a:rPr sz="2800" spc="-30" dirty="0">
                <a:latin typeface="Arial"/>
                <a:cs typeface="Arial"/>
              </a:rPr>
              <a:t>intranet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45" dirty="0">
                <a:latin typeface="Arial"/>
                <a:cs typeface="Arial"/>
              </a:rPr>
              <a:t>designed </a:t>
            </a:r>
            <a:r>
              <a:rPr sz="2800" spc="10" dirty="0">
                <a:latin typeface="Arial"/>
                <a:cs typeface="Arial"/>
              </a:rPr>
              <a:t>with </a:t>
            </a:r>
            <a:r>
              <a:rPr sz="2800" spc="-170" dirty="0">
                <a:latin typeface="Arial"/>
                <a:cs typeface="Arial"/>
              </a:rPr>
              <a:t>some </a:t>
            </a:r>
            <a:r>
              <a:rPr sz="2800" spc="-55" dirty="0">
                <a:latin typeface="Arial"/>
                <a:cs typeface="Arial"/>
              </a:rPr>
              <a:t>optimization  </a:t>
            </a:r>
            <a:r>
              <a:rPr sz="2800" spc="-50" dirty="0">
                <a:latin typeface="Arial"/>
                <a:cs typeface="Arial"/>
              </a:rPr>
              <a:t>work </a:t>
            </a:r>
            <a:r>
              <a:rPr sz="2800" spc="-65" dirty="0">
                <a:latin typeface="Arial"/>
                <a:cs typeface="Arial"/>
              </a:rPr>
              <a:t>related </a:t>
            </a:r>
            <a:r>
              <a:rPr sz="2800" spc="30" dirty="0">
                <a:latin typeface="Arial"/>
                <a:cs typeface="Arial"/>
              </a:rPr>
              <a:t>to</a:t>
            </a:r>
            <a:r>
              <a:rPr sz="2800" spc="-34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bandwidth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67535" marR="5080" indent="-1809750">
              <a:lnSpc>
                <a:spcPts val="3820"/>
              </a:lnSpc>
              <a:spcBef>
                <a:spcPts val="240"/>
              </a:spcBef>
            </a:pPr>
            <a:r>
              <a:rPr spc="-315" dirty="0"/>
              <a:t>5.UNDERSTANDING </a:t>
            </a:r>
            <a:r>
              <a:rPr spc="-420" dirty="0"/>
              <a:t>THE </a:t>
            </a:r>
            <a:r>
              <a:rPr spc="-440" dirty="0"/>
              <a:t>DIFFERENCE </a:t>
            </a:r>
            <a:r>
              <a:rPr spc="-425" dirty="0"/>
              <a:t>BETWEEN  </a:t>
            </a:r>
            <a:r>
              <a:rPr spc="-335" dirty="0"/>
              <a:t>INTRANET </a:t>
            </a:r>
            <a:r>
              <a:rPr spc="-300" dirty="0"/>
              <a:t>AND</a:t>
            </a:r>
            <a:r>
              <a:rPr spc="-20" dirty="0"/>
              <a:t> </a:t>
            </a:r>
            <a:r>
              <a:rPr spc="-360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546" y="1611373"/>
            <a:ext cx="8016875" cy="25952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2260" marR="5080" indent="-289560">
              <a:lnSpc>
                <a:spcPct val="100400"/>
              </a:lnSpc>
              <a:spcBef>
                <a:spcPts val="85"/>
              </a:spcBef>
              <a:buChar char="•"/>
              <a:tabLst>
                <a:tab pos="301625" algn="l"/>
                <a:tab pos="302895" algn="l"/>
                <a:tab pos="658495" algn="l"/>
                <a:tab pos="1298575" algn="l"/>
                <a:tab pos="1729739" algn="l"/>
                <a:tab pos="2223135" algn="l"/>
                <a:tab pos="2678430" algn="l"/>
                <a:tab pos="2983865" algn="l"/>
                <a:tab pos="3695065" algn="l"/>
                <a:tab pos="4159250" algn="l"/>
                <a:tab pos="5301615" algn="l"/>
                <a:tab pos="5526405" algn="l"/>
                <a:tab pos="6404610" algn="l"/>
                <a:tab pos="7193280" algn="l"/>
                <a:tab pos="7708265" algn="l"/>
              </a:tabLst>
            </a:pPr>
            <a:r>
              <a:rPr sz="2800" spc="-10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f	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70" dirty="0">
                <a:latin typeface="Arial"/>
                <a:cs typeface="Arial"/>
              </a:rPr>
              <a:t>users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0" dirty="0">
                <a:latin typeface="Arial"/>
                <a:cs typeface="Arial"/>
              </a:rPr>
              <a:t>intrane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90" dirty="0">
                <a:latin typeface="Arial"/>
                <a:cs typeface="Arial"/>
              </a:rPr>
              <a:t>publis</a:t>
            </a:r>
            <a:r>
              <a:rPr sz="2800" spc="-110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		</a:t>
            </a:r>
            <a:r>
              <a:rPr sz="2800" spc="-110" dirty="0">
                <a:latin typeface="Arial"/>
                <a:cs typeface="Arial"/>
              </a:rPr>
              <a:t>larg</a:t>
            </a:r>
            <a:r>
              <a:rPr sz="2800" spc="-14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95" dirty="0">
                <a:latin typeface="Arial"/>
                <a:cs typeface="Arial"/>
              </a:rPr>
              <a:t>numbe</a:t>
            </a:r>
            <a:r>
              <a:rPr sz="2800" spc="-50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125" dirty="0">
                <a:latin typeface="Arial"/>
                <a:cs typeface="Arial"/>
              </a:rPr>
              <a:t>comple</a:t>
            </a:r>
            <a:r>
              <a:rPr sz="2800" spc="-110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0" dirty="0">
                <a:latin typeface="Arial"/>
                <a:cs typeface="Arial"/>
              </a:rPr>
              <a:t>object</a:t>
            </a:r>
            <a:r>
              <a:rPr sz="2800" spc="-10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60" dirty="0">
                <a:latin typeface="Arial"/>
                <a:cs typeface="Arial"/>
              </a:rPr>
              <a:t>lik</a:t>
            </a:r>
            <a:r>
              <a:rPr sz="2800" spc="-9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Microsof</a:t>
            </a:r>
            <a:r>
              <a:rPr sz="2800" spc="-2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20" dirty="0">
                <a:latin typeface="Arial"/>
                <a:cs typeface="Arial"/>
              </a:rPr>
              <a:t>PowerPoin</a:t>
            </a:r>
            <a:r>
              <a:rPr sz="2800" spc="-6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45" dirty="0">
                <a:latin typeface="Arial"/>
                <a:cs typeface="Arial"/>
              </a:rPr>
              <a:t>slides</a:t>
            </a:r>
            <a:endParaRPr sz="28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15"/>
              </a:spcBef>
              <a:tabLst>
                <a:tab pos="5334000" algn="l"/>
              </a:tabLst>
            </a:pPr>
            <a:r>
              <a:rPr sz="2800" spc="-110" dirty="0">
                <a:latin typeface="Arial"/>
                <a:cs typeface="Arial"/>
              </a:rPr>
              <a:t>,large </a:t>
            </a:r>
            <a:r>
              <a:rPr sz="2800" spc="-40" dirty="0">
                <a:latin typeface="Arial"/>
                <a:cs typeface="Arial"/>
              </a:rPr>
              <a:t>word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processing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document	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70" dirty="0">
                <a:latin typeface="Arial"/>
                <a:cs typeface="Arial"/>
              </a:rPr>
              <a:t>causing</a:t>
            </a:r>
            <a:r>
              <a:rPr sz="2800" spc="-20" dirty="0">
                <a:latin typeface="Arial"/>
                <a:cs typeface="Arial"/>
              </a:rPr>
              <a:t> traffic</a:t>
            </a:r>
            <a:endParaRPr sz="2800">
              <a:latin typeface="Arial"/>
              <a:cs typeface="Arial"/>
            </a:endParaRPr>
          </a:p>
          <a:p>
            <a:pPr marL="302260" marR="6350" algn="just">
              <a:lnSpc>
                <a:spcPct val="100400"/>
              </a:lnSpc>
            </a:pP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155" dirty="0">
                <a:latin typeface="Arial"/>
                <a:cs typeface="Arial"/>
              </a:rPr>
              <a:t>may </a:t>
            </a:r>
            <a:r>
              <a:rPr sz="2800" spc="-114" dirty="0">
                <a:latin typeface="Arial"/>
                <a:cs typeface="Arial"/>
              </a:rPr>
              <a:t>consider </a:t>
            </a:r>
            <a:r>
              <a:rPr sz="2800" spc="-120" dirty="0">
                <a:latin typeface="Arial"/>
                <a:cs typeface="Arial"/>
              </a:rPr>
              <a:t>placing </a:t>
            </a:r>
            <a:r>
              <a:rPr sz="2800" spc="-20" dirty="0">
                <a:latin typeface="Arial"/>
                <a:cs typeface="Arial"/>
              </a:rPr>
              <a:t>different </a:t>
            </a:r>
            <a:r>
              <a:rPr sz="2800" spc="-30" dirty="0">
                <a:latin typeface="Arial"/>
                <a:cs typeface="Arial"/>
              </a:rPr>
              <a:t>intranet </a:t>
            </a:r>
            <a:r>
              <a:rPr sz="2800" spc="-150" dirty="0">
                <a:latin typeface="Arial"/>
                <a:cs typeface="Arial"/>
              </a:rPr>
              <a:t>servers  </a:t>
            </a:r>
            <a:r>
              <a:rPr sz="2800" spc="-90" dirty="0">
                <a:latin typeface="Arial"/>
                <a:cs typeface="Arial"/>
              </a:rPr>
              <a:t>around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35" dirty="0">
                <a:latin typeface="Arial"/>
                <a:cs typeface="Arial"/>
              </a:rPr>
              <a:t>company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20" dirty="0">
                <a:latin typeface="Arial"/>
                <a:cs typeface="Arial"/>
              </a:rPr>
              <a:t>placing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35" dirty="0">
                <a:latin typeface="Arial"/>
                <a:cs typeface="Arial"/>
              </a:rPr>
              <a:t>information  </a:t>
            </a:r>
            <a:r>
              <a:rPr sz="2800" spc="-130" dirty="0">
                <a:latin typeface="Arial"/>
                <a:cs typeface="Arial"/>
              </a:rPr>
              <a:t>needed </a:t>
            </a:r>
            <a:r>
              <a:rPr sz="2800" spc="-114" dirty="0">
                <a:latin typeface="Arial"/>
                <a:cs typeface="Arial"/>
              </a:rPr>
              <a:t>by </a:t>
            </a:r>
            <a:r>
              <a:rPr sz="2800" spc="-170" dirty="0">
                <a:latin typeface="Arial"/>
                <a:cs typeface="Arial"/>
              </a:rPr>
              <a:t>users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155" dirty="0">
                <a:latin typeface="Arial"/>
                <a:cs typeface="Arial"/>
              </a:rPr>
              <a:t>segments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250" dirty="0">
                <a:latin typeface="Arial"/>
                <a:cs typeface="Arial"/>
              </a:rPr>
              <a:t> </a:t>
            </a:r>
            <a:r>
              <a:rPr sz="2800" spc="-290" dirty="0">
                <a:latin typeface="Arial"/>
                <a:cs typeface="Arial"/>
              </a:rPr>
              <a:t>LAN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126" y="171068"/>
            <a:ext cx="7973059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21814" marR="5080" indent="-1809750">
              <a:lnSpc>
                <a:spcPts val="3820"/>
              </a:lnSpc>
              <a:spcBef>
                <a:spcPts val="240"/>
              </a:spcBef>
            </a:pPr>
            <a:r>
              <a:rPr spc="-315" dirty="0"/>
              <a:t>5.UNDERSTANDING </a:t>
            </a:r>
            <a:r>
              <a:rPr spc="-420" dirty="0"/>
              <a:t>THE </a:t>
            </a:r>
            <a:r>
              <a:rPr spc="-440" dirty="0"/>
              <a:t>DIFFERENCE </a:t>
            </a:r>
            <a:r>
              <a:rPr spc="-425" dirty="0"/>
              <a:t>BETWEEN  </a:t>
            </a:r>
            <a:r>
              <a:rPr spc="-335" dirty="0"/>
              <a:t>INTRANET </a:t>
            </a:r>
            <a:r>
              <a:rPr spc="-300" dirty="0"/>
              <a:t>AND</a:t>
            </a:r>
            <a:r>
              <a:rPr spc="-20" dirty="0"/>
              <a:t> </a:t>
            </a:r>
            <a:r>
              <a:rPr spc="-360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4" y="1433572"/>
            <a:ext cx="8675370" cy="33731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561340" lvl="1" indent="-54864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96428"/>
              <a:buAutoNum type="arabicPeriod" startAt="3"/>
              <a:tabLst>
                <a:tab pos="561975" algn="l"/>
              </a:tabLst>
            </a:pPr>
            <a:r>
              <a:rPr sz="2800" b="1" u="heavy" spc="-3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CONTROLLING </a:t>
            </a:r>
            <a:r>
              <a:rPr sz="2800" b="1" u="heavy" spc="-3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THE</a:t>
            </a:r>
            <a:r>
              <a:rPr sz="2800" b="1" u="heavy" spc="-39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2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ENVIRONMENT</a:t>
            </a:r>
            <a:endParaRPr sz="2800">
              <a:latin typeface="Arial"/>
              <a:cs typeface="Arial"/>
            </a:endParaRPr>
          </a:p>
          <a:p>
            <a:pPr marL="355600" marR="6350" lvl="2" indent="-290195" algn="just">
              <a:lnSpc>
                <a:spcPct val="89900"/>
              </a:lnSpc>
              <a:spcBef>
                <a:spcPts val="540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40" dirty="0">
                <a:latin typeface="Arial"/>
                <a:cs typeface="Arial"/>
              </a:rPr>
              <a:t>control the </a:t>
            </a:r>
            <a:r>
              <a:rPr sz="2800" spc="-135" dirty="0">
                <a:latin typeface="Arial"/>
                <a:cs typeface="Arial"/>
              </a:rPr>
              <a:t>user </a:t>
            </a:r>
            <a:r>
              <a:rPr sz="2800" spc="-70" dirty="0">
                <a:latin typeface="Arial"/>
                <a:cs typeface="Arial"/>
              </a:rPr>
              <a:t>environment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20" dirty="0">
                <a:latin typeface="Arial"/>
                <a:cs typeface="Arial"/>
              </a:rPr>
              <a:t>specify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tools  </a:t>
            </a:r>
            <a:r>
              <a:rPr sz="2800" spc="-100" dirty="0">
                <a:latin typeface="Arial"/>
                <a:cs typeface="Arial"/>
              </a:rPr>
              <a:t>people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190" dirty="0">
                <a:latin typeface="Arial"/>
                <a:cs typeface="Arial"/>
              </a:rPr>
              <a:t>use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80" dirty="0">
                <a:latin typeface="Arial"/>
                <a:cs typeface="Arial"/>
              </a:rPr>
              <a:t>view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240" dirty="0">
                <a:latin typeface="Arial"/>
                <a:cs typeface="Arial"/>
              </a:rPr>
              <a:t>access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content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70" dirty="0">
                <a:latin typeface="Arial"/>
                <a:cs typeface="Arial"/>
              </a:rPr>
              <a:t>your  </a:t>
            </a:r>
            <a:r>
              <a:rPr sz="2800" spc="-80" dirty="0">
                <a:latin typeface="Arial"/>
                <a:cs typeface="Arial"/>
              </a:rPr>
              <a:t>site ,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35" dirty="0">
                <a:latin typeface="Arial"/>
                <a:cs typeface="Arial"/>
              </a:rPr>
              <a:t>gain </a:t>
            </a:r>
            <a:r>
              <a:rPr sz="2800" spc="-80" dirty="0">
                <a:latin typeface="Arial"/>
                <a:cs typeface="Arial"/>
              </a:rPr>
              <a:t>more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advantage</a:t>
            </a:r>
            <a:endParaRPr sz="2800">
              <a:latin typeface="Arial"/>
              <a:cs typeface="Arial"/>
            </a:endParaRPr>
          </a:p>
          <a:p>
            <a:pPr marL="355600" marR="6350" lvl="2" indent="-290195">
              <a:lnSpc>
                <a:spcPts val="3040"/>
              </a:lnSpc>
              <a:spcBef>
                <a:spcPts val="5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Arial"/>
                <a:cs typeface="Arial"/>
              </a:rPr>
              <a:t>With internet </a:t>
            </a:r>
            <a:r>
              <a:rPr sz="2800" spc="85" dirty="0">
                <a:latin typeface="Arial"/>
                <a:cs typeface="Arial"/>
              </a:rPr>
              <a:t>it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0" dirty="0">
                <a:latin typeface="Arial"/>
                <a:cs typeface="Arial"/>
              </a:rPr>
              <a:t>unrealistic </a:t>
            </a:r>
            <a:r>
              <a:rPr sz="2800" spc="-135" dirty="0">
                <a:latin typeface="Arial"/>
                <a:cs typeface="Arial"/>
              </a:rPr>
              <a:t>goal </a:t>
            </a:r>
            <a:r>
              <a:rPr sz="2800" spc="-185" dirty="0">
                <a:latin typeface="Arial"/>
                <a:cs typeface="Arial"/>
              </a:rPr>
              <a:t>because </a:t>
            </a:r>
            <a:r>
              <a:rPr sz="2800" spc="-10" dirty="0">
                <a:latin typeface="Arial"/>
                <a:cs typeface="Arial"/>
              </a:rPr>
              <a:t>too </a:t>
            </a:r>
            <a:r>
              <a:rPr sz="2800" spc="-140" dirty="0">
                <a:latin typeface="Arial"/>
                <a:cs typeface="Arial"/>
              </a:rPr>
              <a:t>many  </a:t>
            </a:r>
            <a:r>
              <a:rPr sz="2800" spc="-100" dirty="0">
                <a:latin typeface="Arial"/>
                <a:cs typeface="Arial"/>
              </a:rPr>
              <a:t>people </a:t>
            </a:r>
            <a:r>
              <a:rPr sz="2800" spc="-114" dirty="0">
                <a:latin typeface="Arial"/>
                <a:cs typeface="Arial"/>
              </a:rPr>
              <a:t>are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accessing</a:t>
            </a:r>
            <a:endParaRPr sz="2800">
              <a:latin typeface="Arial"/>
              <a:cs typeface="Arial"/>
            </a:endParaRPr>
          </a:p>
          <a:p>
            <a:pPr marL="355600" lvl="2" indent="-290195">
              <a:lnSpc>
                <a:spcPts val="3200"/>
              </a:lnSpc>
              <a:spcBef>
                <a:spcPts val="155"/>
              </a:spcBef>
              <a:buChar char="•"/>
              <a:tabLst>
                <a:tab pos="354965" algn="l"/>
                <a:tab pos="355600" algn="l"/>
                <a:tab pos="1284605" algn="l"/>
                <a:tab pos="1868805" algn="l"/>
                <a:tab pos="3258185" algn="l"/>
                <a:tab pos="4018915" algn="l"/>
                <a:tab pos="4860290" algn="l"/>
                <a:tab pos="6377305" algn="l"/>
                <a:tab pos="7332980" algn="l"/>
              </a:tabLst>
            </a:pPr>
            <a:r>
              <a:rPr sz="2800" spc="-20" dirty="0">
                <a:latin typeface="Arial"/>
                <a:cs typeface="Arial"/>
              </a:rPr>
              <a:t>With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5" dirty="0">
                <a:latin typeface="Arial"/>
                <a:cs typeface="Arial"/>
              </a:rPr>
              <a:t>an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0" dirty="0">
                <a:latin typeface="Arial"/>
                <a:cs typeface="Arial"/>
              </a:rPr>
              <a:t>intrane</a:t>
            </a:r>
            <a:r>
              <a:rPr sz="2800" spc="-1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5" dirty="0">
                <a:latin typeface="Arial"/>
                <a:cs typeface="Arial"/>
              </a:rPr>
              <a:t>you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70" dirty="0">
                <a:latin typeface="Arial"/>
                <a:cs typeface="Arial"/>
              </a:rPr>
              <a:t>ma</a:t>
            </a:r>
            <a:r>
              <a:rPr sz="2800" spc="-120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10" dirty="0">
                <a:latin typeface="Arial"/>
                <a:cs typeface="Arial"/>
              </a:rPr>
              <a:t>mandat</a:t>
            </a:r>
            <a:r>
              <a:rPr sz="2800" spc="-10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5" dirty="0">
                <a:latin typeface="Arial"/>
                <a:cs typeface="Arial"/>
              </a:rPr>
              <a:t>wha</a:t>
            </a:r>
            <a:r>
              <a:rPr sz="2800" spc="-2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14" dirty="0">
                <a:latin typeface="Arial"/>
                <a:cs typeface="Arial"/>
              </a:rPr>
              <a:t>browsers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ts val="3200"/>
              </a:lnSpc>
            </a:pPr>
            <a:r>
              <a:rPr sz="2800" spc="-65" dirty="0">
                <a:latin typeface="Arial"/>
                <a:cs typeface="Arial"/>
              </a:rPr>
              <a:t>,object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viewers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and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other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tools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your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company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will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use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126" y="171068"/>
            <a:ext cx="7973059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21814" marR="5080" indent="-1809750">
              <a:lnSpc>
                <a:spcPts val="3820"/>
              </a:lnSpc>
              <a:spcBef>
                <a:spcPts val="240"/>
              </a:spcBef>
            </a:pPr>
            <a:r>
              <a:rPr spc="-315" dirty="0"/>
              <a:t>5.UNDERSTANDING </a:t>
            </a:r>
            <a:r>
              <a:rPr spc="-420" dirty="0"/>
              <a:t>THE </a:t>
            </a:r>
            <a:r>
              <a:rPr spc="-440" dirty="0"/>
              <a:t>DIFFERENCE </a:t>
            </a:r>
            <a:r>
              <a:rPr spc="-425" dirty="0"/>
              <a:t>BETWEEN  </a:t>
            </a:r>
            <a:r>
              <a:rPr spc="-335" dirty="0"/>
              <a:t>INTRANET </a:t>
            </a:r>
            <a:r>
              <a:rPr spc="-300" dirty="0"/>
              <a:t>AND</a:t>
            </a:r>
            <a:r>
              <a:rPr spc="-20" dirty="0"/>
              <a:t> </a:t>
            </a:r>
            <a:r>
              <a:rPr spc="-360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346" y="1382773"/>
            <a:ext cx="8010525" cy="28663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68960" marR="5080" indent="-556260">
              <a:lnSpc>
                <a:spcPct val="100400"/>
              </a:lnSpc>
              <a:spcBef>
                <a:spcPts val="85"/>
              </a:spcBef>
              <a:buChar char="•"/>
              <a:tabLst>
                <a:tab pos="568325" algn="l"/>
                <a:tab pos="569595" algn="l"/>
                <a:tab pos="1868170" algn="l"/>
                <a:tab pos="2454275" algn="l"/>
                <a:tab pos="3552825" algn="l"/>
                <a:tab pos="4592955" algn="l"/>
                <a:tab pos="5340985" algn="l"/>
                <a:tab pos="6165215" algn="l"/>
                <a:tab pos="7516495" algn="l"/>
              </a:tabLst>
            </a:pPr>
            <a:r>
              <a:rPr sz="2800" spc="-65" dirty="0">
                <a:latin typeface="Arial"/>
                <a:cs typeface="Arial"/>
              </a:rPr>
              <a:t>Mainl</a:t>
            </a:r>
            <a:r>
              <a:rPr sz="2800" spc="-60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5" dirty="0">
                <a:latin typeface="Arial"/>
                <a:cs typeface="Arial"/>
              </a:rPr>
              <a:t>i</a:t>
            </a:r>
            <a:r>
              <a:rPr sz="2800" spc="-5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thre</a:t>
            </a:r>
            <a:r>
              <a:rPr sz="2800" spc="-5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85" dirty="0">
                <a:latin typeface="Arial"/>
                <a:cs typeface="Arial"/>
              </a:rPr>
              <a:t>way</a:t>
            </a:r>
            <a:r>
              <a:rPr sz="2800" spc="-15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10" dirty="0">
                <a:latin typeface="Arial"/>
                <a:cs typeface="Arial"/>
              </a:rPr>
              <a:t>w</a:t>
            </a:r>
            <a:r>
              <a:rPr sz="2800" spc="-8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75" dirty="0">
                <a:latin typeface="Arial"/>
                <a:cs typeface="Arial"/>
              </a:rPr>
              <a:t>ca</a:t>
            </a:r>
            <a:r>
              <a:rPr sz="2800" spc="-18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45" dirty="0">
                <a:latin typeface="Arial"/>
                <a:cs typeface="Arial"/>
              </a:rPr>
              <a:t>contro</a:t>
            </a:r>
            <a:r>
              <a:rPr sz="2800" spc="-20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40" dirty="0">
                <a:latin typeface="Arial"/>
                <a:cs typeface="Arial"/>
              </a:rPr>
              <a:t>the  </a:t>
            </a:r>
            <a:r>
              <a:rPr sz="2800" spc="-70" dirty="0">
                <a:latin typeface="Arial"/>
                <a:cs typeface="Arial"/>
              </a:rPr>
              <a:t>environment</a:t>
            </a:r>
            <a:endParaRPr sz="2800">
              <a:latin typeface="Arial"/>
              <a:cs typeface="Arial"/>
            </a:endParaRPr>
          </a:p>
          <a:p>
            <a:pPr marL="416559" lvl="1" indent="-88900">
              <a:lnSpc>
                <a:spcPct val="100000"/>
              </a:lnSpc>
              <a:spcBef>
                <a:spcPts val="575"/>
              </a:spcBef>
              <a:buFont typeface="Times New Roman"/>
              <a:buAutoNum type="arabicPeriod"/>
              <a:tabLst>
                <a:tab pos="949325" algn="l"/>
                <a:tab pos="950594" algn="l"/>
              </a:tabLst>
            </a:pPr>
            <a:r>
              <a:rPr sz="2800" spc="-85" dirty="0">
                <a:latin typeface="Arial"/>
                <a:cs typeface="Arial"/>
              </a:rPr>
              <a:t>Control </a:t>
            </a:r>
            <a:r>
              <a:rPr sz="2800" spc="-90" dirty="0">
                <a:latin typeface="Arial"/>
                <a:cs typeface="Arial"/>
              </a:rPr>
              <a:t>over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browser</a:t>
            </a:r>
            <a:endParaRPr sz="2800">
              <a:latin typeface="Arial"/>
              <a:cs typeface="Arial"/>
            </a:endParaRPr>
          </a:p>
          <a:p>
            <a:pPr marL="416559" lvl="1" indent="-88900"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/>
              <a:tabLst>
                <a:tab pos="949325" algn="l"/>
                <a:tab pos="950594" algn="l"/>
              </a:tabLst>
            </a:pPr>
            <a:r>
              <a:rPr sz="2800" spc="-145" dirty="0">
                <a:latin typeface="Arial"/>
                <a:cs typeface="Arial"/>
              </a:rPr>
              <a:t>Considering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display </a:t>
            </a:r>
            <a:r>
              <a:rPr sz="2800" spc="-65" dirty="0">
                <a:latin typeface="Arial"/>
                <a:cs typeface="Arial"/>
              </a:rPr>
              <a:t>resolution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settings</a:t>
            </a:r>
            <a:endParaRPr sz="2800">
              <a:latin typeface="Arial"/>
              <a:cs typeface="Arial"/>
            </a:endParaRPr>
          </a:p>
          <a:p>
            <a:pPr marL="416559" marR="3007360" lvl="1" indent="-88900">
              <a:lnSpc>
                <a:spcPct val="116100"/>
              </a:lnSpc>
              <a:buFont typeface="Times New Roman"/>
              <a:buAutoNum type="arabicPeriod"/>
              <a:tabLst>
                <a:tab pos="949325" algn="l"/>
                <a:tab pos="950594" algn="l"/>
              </a:tabLst>
            </a:pPr>
            <a:r>
              <a:rPr sz="2800" spc="-135" dirty="0">
                <a:latin typeface="Arial"/>
                <a:cs typeface="Arial"/>
              </a:rPr>
              <a:t>Standardizing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65" dirty="0">
                <a:latin typeface="Arial"/>
                <a:cs typeface="Arial"/>
              </a:rPr>
              <a:t>tools  </a:t>
            </a:r>
            <a:r>
              <a:rPr sz="2800" spc="-380" dirty="0">
                <a:latin typeface="Arial"/>
                <a:cs typeface="Arial"/>
              </a:rPr>
              <a:t>CONTROL </a:t>
            </a:r>
            <a:r>
              <a:rPr sz="2800" spc="-405" dirty="0">
                <a:latin typeface="Arial"/>
                <a:cs typeface="Arial"/>
              </a:rPr>
              <a:t>OVER </a:t>
            </a:r>
            <a:r>
              <a:rPr sz="2800" spc="-380" dirty="0">
                <a:latin typeface="Arial"/>
                <a:cs typeface="Arial"/>
              </a:rPr>
              <a:t>THE</a:t>
            </a:r>
            <a:r>
              <a:rPr sz="2800" spc="-495" dirty="0">
                <a:latin typeface="Arial"/>
                <a:cs typeface="Arial"/>
              </a:rPr>
              <a:t> </a:t>
            </a:r>
            <a:r>
              <a:rPr sz="2800" spc="-375" dirty="0">
                <a:latin typeface="Arial"/>
                <a:cs typeface="Arial"/>
              </a:rPr>
              <a:t>BROWSER: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1743" y="4292341"/>
            <a:ext cx="4013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59" indent="-403860">
              <a:lnSpc>
                <a:spcPct val="100000"/>
              </a:lnSpc>
              <a:spcBef>
                <a:spcPts val="100"/>
              </a:spcBef>
              <a:buChar char="•"/>
              <a:tabLst>
                <a:tab pos="415925" algn="l"/>
                <a:tab pos="417195" algn="l"/>
                <a:tab pos="1794510" algn="l"/>
                <a:tab pos="2882265" algn="l"/>
                <a:tab pos="3636645" algn="l"/>
              </a:tabLst>
            </a:pPr>
            <a:r>
              <a:rPr sz="2800" spc="-65" dirty="0">
                <a:latin typeface="Arial"/>
                <a:cs typeface="Arial"/>
              </a:rPr>
              <a:t>Interna</a:t>
            </a:r>
            <a:r>
              <a:rPr sz="2800" spc="-30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15" dirty="0">
                <a:latin typeface="Arial"/>
                <a:cs typeface="Arial"/>
              </a:rPr>
              <a:t>page</a:t>
            </a:r>
            <a:r>
              <a:rPr sz="2800" spc="-19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75" dirty="0">
                <a:latin typeface="Arial"/>
                <a:cs typeface="Arial"/>
              </a:rPr>
              <a:t>ca</a:t>
            </a:r>
            <a:r>
              <a:rPr sz="2800" spc="-18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35" dirty="0">
                <a:latin typeface="Arial"/>
                <a:cs typeface="Arial"/>
              </a:rPr>
              <a:t>be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7740" y="4292341"/>
            <a:ext cx="2865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3705" algn="l"/>
                <a:tab pos="2371725" algn="l"/>
              </a:tabLst>
            </a:pPr>
            <a:r>
              <a:rPr sz="2800" spc="-75" dirty="0">
                <a:latin typeface="Arial"/>
                <a:cs typeface="Arial"/>
              </a:rPr>
              <a:t>optimize</a:t>
            </a:r>
            <a:r>
              <a:rPr sz="2800" spc="-80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" dirty="0">
                <a:latin typeface="Arial"/>
                <a:cs typeface="Arial"/>
              </a:rPr>
              <a:t>fo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4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621" y="4716516"/>
            <a:ext cx="6701155" cy="13093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85"/>
              </a:spcBef>
            </a:pPr>
            <a:r>
              <a:rPr sz="2800" spc="-90" dirty="0">
                <a:latin typeface="Arial"/>
                <a:cs typeface="Arial"/>
              </a:rPr>
              <a:t>browser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120" dirty="0">
                <a:latin typeface="Arial"/>
                <a:cs typeface="Arial"/>
              </a:rPr>
              <a:t>select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05" dirty="0">
                <a:latin typeface="Arial"/>
                <a:cs typeface="Arial"/>
              </a:rPr>
              <a:t>you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85" dirty="0">
                <a:latin typeface="Arial"/>
                <a:cs typeface="Arial"/>
              </a:rPr>
              <a:t>help </a:t>
            </a:r>
            <a:r>
              <a:rPr sz="2800" spc="-65" dirty="0">
                <a:latin typeface="Arial"/>
                <a:cs typeface="Arial"/>
              </a:rPr>
              <a:t>this  </a:t>
            </a:r>
            <a:r>
              <a:rPr sz="2800" spc="-125" dirty="0">
                <a:latin typeface="Arial"/>
                <a:cs typeface="Arial"/>
              </a:rPr>
              <a:t>along </a:t>
            </a:r>
            <a:r>
              <a:rPr sz="2800" spc="-114" dirty="0">
                <a:latin typeface="Arial"/>
                <a:cs typeface="Arial"/>
              </a:rPr>
              <a:t>by </a:t>
            </a:r>
            <a:r>
              <a:rPr sz="2800" spc="-130" dirty="0">
                <a:latin typeface="Arial"/>
                <a:cs typeface="Arial"/>
              </a:rPr>
              <a:t>making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90" dirty="0">
                <a:latin typeface="Arial"/>
                <a:cs typeface="Arial"/>
              </a:rPr>
              <a:t>browser </a:t>
            </a:r>
            <a:r>
              <a:rPr sz="2800" spc="-80" dirty="0">
                <a:latin typeface="Arial"/>
                <a:cs typeface="Arial"/>
              </a:rPr>
              <a:t>readily  </a:t>
            </a:r>
            <a:r>
              <a:rPr sz="2800" spc="-165" dirty="0">
                <a:latin typeface="Arial"/>
                <a:cs typeface="Arial"/>
              </a:rPr>
              <a:t>accessible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256" y="262698"/>
            <a:ext cx="761873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390140" marR="5080" indent="-2378075">
              <a:lnSpc>
                <a:spcPct val="100699"/>
              </a:lnSpc>
              <a:spcBef>
                <a:spcPts val="70"/>
              </a:spcBef>
            </a:pPr>
            <a:r>
              <a:rPr sz="3600" spc="-114" dirty="0"/>
              <a:t>5. </a:t>
            </a:r>
            <a:r>
              <a:rPr sz="3600" spc="-470" dirty="0"/>
              <a:t>THE </a:t>
            </a:r>
            <a:r>
              <a:rPr sz="3600" spc="-495" dirty="0"/>
              <a:t>DIFFERENCE </a:t>
            </a:r>
            <a:r>
              <a:rPr sz="3600" spc="-480" dirty="0"/>
              <a:t>BETWEEN </a:t>
            </a:r>
            <a:r>
              <a:rPr sz="3600" spc="-380" dirty="0"/>
              <a:t>INTRANET  </a:t>
            </a:r>
            <a:r>
              <a:rPr sz="3600" spc="-335" dirty="0"/>
              <a:t>AND</a:t>
            </a:r>
            <a:r>
              <a:rPr sz="3600" spc="-200" dirty="0"/>
              <a:t> </a:t>
            </a:r>
            <a:r>
              <a:rPr sz="3600" spc="-405" dirty="0"/>
              <a:t>INTERNET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1624" y="1843146"/>
            <a:ext cx="8523605" cy="40874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345" dirty="0">
                <a:latin typeface="Arial"/>
                <a:cs typeface="Arial"/>
              </a:rPr>
              <a:t>CONSIDERING </a:t>
            </a:r>
            <a:r>
              <a:rPr sz="2800" spc="-380" dirty="0">
                <a:latin typeface="Arial"/>
                <a:cs typeface="Arial"/>
              </a:rPr>
              <a:t>THE </a:t>
            </a:r>
            <a:r>
              <a:rPr sz="2800" spc="-365" dirty="0">
                <a:latin typeface="Arial"/>
                <a:cs typeface="Arial"/>
              </a:rPr>
              <a:t>DISPLAY </a:t>
            </a:r>
            <a:r>
              <a:rPr sz="2800" spc="-360" dirty="0">
                <a:latin typeface="Arial"/>
                <a:cs typeface="Arial"/>
              </a:rPr>
              <a:t>RESOLUTION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390" dirty="0">
                <a:latin typeface="Arial"/>
                <a:cs typeface="Arial"/>
              </a:rPr>
              <a:t>SETTINGS</a:t>
            </a:r>
            <a:endParaRPr sz="2800">
              <a:latin typeface="Arial"/>
              <a:cs typeface="Arial"/>
            </a:endParaRPr>
          </a:p>
          <a:p>
            <a:pPr marL="355600" marR="8890" indent="-290195" algn="just">
              <a:lnSpc>
                <a:spcPct val="999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2800" spc="-100" dirty="0">
                <a:latin typeface="Arial"/>
                <a:cs typeface="Arial"/>
              </a:rPr>
              <a:t>Both </a:t>
            </a:r>
            <a:r>
              <a:rPr sz="2800" spc="-105" dirty="0">
                <a:latin typeface="Arial"/>
                <a:cs typeface="Arial"/>
              </a:rPr>
              <a:t>windos3.1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90" dirty="0">
                <a:latin typeface="Arial"/>
                <a:cs typeface="Arial"/>
              </a:rPr>
              <a:t>windows </a:t>
            </a:r>
            <a:r>
              <a:rPr sz="2800" spc="-145" dirty="0">
                <a:latin typeface="Arial"/>
                <a:cs typeface="Arial"/>
              </a:rPr>
              <a:t>95 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70" dirty="0">
                <a:latin typeface="Arial"/>
                <a:cs typeface="Arial"/>
              </a:rPr>
              <a:t>users </a:t>
            </a:r>
            <a:r>
              <a:rPr sz="2800" spc="-80" dirty="0">
                <a:latin typeface="Arial"/>
                <a:cs typeface="Arial"/>
              </a:rPr>
              <a:t>operate</a:t>
            </a:r>
            <a:r>
              <a:rPr sz="2800" spc="-409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at  </a:t>
            </a:r>
            <a:r>
              <a:rPr sz="2800" spc="-15" dirty="0">
                <a:latin typeface="Arial"/>
                <a:cs typeface="Arial"/>
              </a:rPr>
              <a:t>their </a:t>
            </a:r>
            <a:r>
              <a:rPr sz="2800" spc="-130" dirty="0">
                <a:latin typeface="Arial"/>
                <a:cs typeface="Arial"/>
              </a:rPr>
              <a:t>choice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85" dirty="0">
                <a:latin typeface="Arial"/>
                <a:cs typeface="Arial"/>
              </a:rPr>
              <a:t>resolutions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180" dirty="0">
                <a:latin typeface="Arial"/>
                <a:cs typeface="Arial"/>
              </a:rPr>
              <a:t>such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80" dirty="0">
                <a:latin typeface="Arial"/>
                <a:cs typeface="Arial"/>
              </a:rPr>
              <a:t>640*480, 800*600 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768*1024</a:t>
            </a:r>
            <a:endParaRPr sz="2800">
              <a:latin typeface="Arial"/>
              <a:cs typeface="Arial"/>
            </a:endParaRPr>
          </a:p>
          <a:p>
            <a:pPr marL="355600" marR="5080" indent="-290195" algn="just">
              <a:lnSpc>
                <a:spcPct val="1002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sz="2800" spc="-120" dirty="0">
                <a:latin typeface="Arial"/>
                <a:cs typeface="Arial"/>
              </a:rPr>
              <a:t>Greatest </a:t>
            </a:r>
            <a:r>
              <a:rPr sz="2800" spc="-80" dirty="0">
                <a:latin typeface="Arial"/>
                <a:cs typeface="Arial"/>
              </a:rPr>
              <a:t>800*600 </a:t>
            </a:r>
            <a:r>
              <a:rPr sz="2800" spc="-120" dirty="0">
                <a:latin typeface="Arial"/>
                <a:cs typeface="Arial"/>
              </a:rPr>
              <a:t>graphic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00" dirty="0">
                <a:latin typeface="Arial"/>
                <a:cs typeface="Arial"/>
              </a:rPr>
              <a:t>created </a:t>
            </a:r>
            <a:r>
              <a:rPr sz="2800" spc="-40" dirty="0">
                <a:latin typeface="Arial"/>
                <a:cs typeface="Arial"/>
              </a:rPr>
              <a:t>in the </a:t>
            </a:r>
            <a:r>
              <a:rPr sz="2800" spc="-30" dirty="0">
                <a:latin typeface="Arial"/>
                <a:cs typeface="Arial"/>
              </a:rPr>
              <a:t>world  </a:t>
            </a:r>
            <a:r>
              <a:rPr sz="2800" spc="5" dirty="0">
                <a:latin typeface="Arial"/>
                <a:cs typeface="Arial"/>
              </a:rPr>
              <a:t>for </a:t>
            </a:r>
            <a:r>
              <a:rPr sz="2800" spc="-110" dirty="0">
                <a:latin typeface="Arial"/>
                <a:cs typeface="Arial"/>
              </a:rPr>
              <a:t>navigating </a:t>
            </a:r>
            <a:r>
              <a:rPr sz="2800" spc="-70" dirty="0">
                <a:latin typeface="Arial"/>
                <a:cs typeface="Arial"/>
              </a:rPr>
              <a:t>your </a:t>
            </a:r>
            <a:r>
              <a:rPr sz="2800" spc="-80" dirty="0">
                <a:latin typeface="Arial"/>
                <a:cs typeface="Arial"/>
              </a:rPr>
              <a:t>site, </a:t>
            </a:r>
            <a:r>
              <a:rPr sz="2800" spc="-10" dirty="0">
                <a:latin typeface="Arial"/>
                <a:cs typeface="Arial"/>
              </a:rPr>
              <a:t>but </a:t>
            </a:r>
            <a:r>
              <a:rPr sz="2800" spc="45" dirty="0">
                <a:latin typeface="Arial"/>
                <a:cs typeface="Arial"/>
              </a:rPr>
              <a:t>if </a:t>
            </a:r>
            <a:r>
              <a:rPr sz="2800" spc="-85" dirty="0">
                <a:latin typeface="Arial"/>
                <a:cs typeface="Arial"/>
              </a:rPr>
              <a:t>most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70" dirty="0">
                <a:latin typeface="Arial"/>
                <a:cs typeface="Arial"/>
              </a:rPr>
              <a:t>your </a:t>
            </a:r>
            <a:r>
              <a:rPr sz="2800" spc="-170" dirty="0">
                <a:latin typeface="Arial"/>
                <a:cs typeface="Arial"/>
              </a:rPr>
              <a:t>users </a:t>
            </a:r>
            <a:r>
              <a:rPr sz="2800" spc="-50" dirty="0">
                <a:latin typeface="Arial"/>
                <a:cs typeface="Arial"/>
              </a:rPr>
              <a:t>run </a:t>
            </a:r>
            <a:r>
              <a:rPr sz="2800" spc="-30" dirty="0">
                <a:latin typeface="Arial"/>
                <a:cs typeface="Arial"/>
              </a:rPr>
              <a:t>at  </a:t>
            </a:r>
            <a:r>
              <a:rPr sz="2800" spc="-145" dirty="0">
                <a:latin typeface="Arial"/>
                <a:cs typeface="Arial"/>
              </a:rPr>
              <a:t>640 </a:t>
            </a:r>
            <a:r>
              <a:rPr sz="2800" spc="300" dirty="0">
                <a:latin typeface="Arial"/>
                <a:cs typeface="Arial"/>
              </a:rPr>
              <a:t>* </a:t>
            </a:r>
            <a:r>
              <a:rPr sz="2800" spc="-145" dirty="0">
                <a:latin typeface="Arial"/>
                <a:cs typeface="Arial"/>
              </a:rPr>
              <a:t>480 </a:t>
            </a:r>
            <a:r>
              <a:rPr sz="2800" spc="-80" dirty="0">
                <a:latin typeface="Arial"/>
                <a:cs typeface="Arial"/>
              </a:rPr>
              <a:t>,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20" dirty="0">
                <a:latin typeface="Arial"/>
                <a:cs typeface="Arial"/>
              </a:rPr>
              <a:t>graphic </a:t>
            </a:r>
            <a:r>
              <a:rPr sz="2800" spc="5" dirty="0">
                <a:latin typeface="Arial"/>
                <a:cs typeface="Arial"/>
              </a:rPr>
              <a:t>won’t </a:t>
            </a:r>
            <a:r>
              <a:rPr sz="2800" spc="80" dirty="0">
                <a:latin typeface="Arial"/>
                <a:cs typeface="Arial"/>
              </a:rPr>
              <a:t>fit </a:t>
            </a:r>
            <a:r>
              <a:rPr sz="2800" spc="-120" dirty="0">
                <a:latin typeface="Arial"/>
                <a:cs typeface="Arial"/>
              </a:rPr>
              <a:t>display </a:t>
            </a:r>
            <a:r>
              <a:rPr sz="2800" spc="-140" dirty="0">
                <a:latin typeface="Arial"/>
                <a:cs typeface="Arial"/>
              </a:rPr>
              <a:t>area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85" dirty="0">
                <a:latin typeface="Arial"/>
                <a:cs typeface="Arial"/>
              </a:rPr>
              <a:t>it  </a:t>
            </a:r>
            <a:r>
              <a:rPr sz="2800" spc="-105" dirty="0">
                <a:latin typeface="Arial"/>
                <a:cs typeface="Arial"/>
              </a:rPr>
              <a:t>defeats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purpose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30" dirty="0">
                <a:latin typeface="Arial"/>
                <a:cs typeface="Arial"/>
              </a:rPr>
              <a:t>having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145" dirty="0">
                <a:latin typeface="Arial"/>
                <a:cs typeface="Arial"/>
              </a:rPr>
              <a:t>image </a:t>
            </a:r>
            <a:r>
              <a:rPr sz="2800" spc="-130" dirty="0">
                <a:latin typeface="Arial"/>
                <a:cs typeface="Arial"/>
              </a:rPr>
              <a:t>mapped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45" dirty="0">
                <a:latin typeface="Arial"/>
                <a:cs typeface="Arial"/>
              </a:rPr>
              <a:t>the  </a:t>
            </a:r>
            <a:r>
              <a:rPr sz="2800" spc="-5" dirty="0">
                <a:latin typeface="Arial"/>
                <a:cs typeface="Arial"/>
              </a:rPr>
              <a:t>first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place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3" y="331405"/>
            <a:ext cx="8073390" cy="45440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69439" marR="57150" indent="-1809750">
              <a:lnSpc>
                <a:spcPts val="3820"/>
              </a:lnSpc>
              <a:spcBef>
                <a:spcPts val="240"/>
              </a:spcBef>
            </a:pPr>
            <a:r>
              <a:rPr sz="3200" b="1" spc="-315" dirty="0">
                <a:solidFill>
                  <a:srgbClr val="FF0066"/>
                </a:solidFill>
                <a:latin typeface="Arial"/>
                <a:cs typeface="Arial"/>
              </a:rPr>
              <a:t>5.UNDERSTANDING </a:t>
            </a:r>
            <a:r>
              <a:rPr sz="3200" b="1" spc="-420" dirty="0">
                <a:solidFill>
                  <a:srgbClr val="FF0066"/>
                </a:solidFill>
                <a:latin typeface="Arial"/>
                <a:cs typeface="Arial"/>
              </a:rPr>
              <a:t>THE </a:t>
            </a:r>
            <a:r>
              <a:rPr sz="3200" b="1" spc="-440" dirty="0">
                <a:solidFill>
                  <a:srgbClr val="FF0066"/>
                </a:solidFill>
                <a:latin typeface="Arial"/>
                <a:cs typeface="Arial"/>
              </a:rPr>
              <a:t>DIFFERENCE </a:t>
            </a:r>
            <a:r>
              <a:rPr sz="3200" b="1" spc="-425" dirty="0">
                <a:solidFill>
                  <a:srgbClr val="FF0066"/>
                </a:solidFill>
                <a:latin typeface="Arial"/>
                <a:cs typeface="Arial"/>
              </a:rPr>
              <a:t>BETWEEN  </a:t>
            </a:r>
            <a:r>
              <a:rPr sz="3200" b="1" spc="-335" dirty="0">
                <a:solidFill>
                  <a:srgbClr val="FF0066"/>
                </a:solidFill>
                <a:latin typeface="Arial"/>
                <a:cs typeface="Arial"/>
              </a:rPr>
              <a:t>INTRANET </a:t>
            </a:r>
            <a:r>
              <a:rPr sz="3200" b="1" spc="-300" dirty="0">
                <a:solidFill>
                  <a:srgbClr val="FF0066"/>
                </a:solidFill>
                <a:latin typeface="Arial"/>
                <a:cs typeface="Arial"/>
              </a:rPr>
              <a:t>AND</a:t>
            </a:r>
            <a:r>
              <a:rPr sz="3200" b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3200" b="1" spc="-360" dirty="0">
                <a:solidFill>
                  <a:srgbClr val="FF0066"/>
                </a:solidFill>
                <a:latin typeface="Arial"/>
                <a:cs typeface="Arial"/>
              </a:rPr>
              <a:t>INTERNET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350" dirty="0">
                <a:latin typeface="Arial"/>
                <a:cs typeface="Arial"/>
              </a:rPr>
              <a:t>STANDARIZING </a:t>
            </a:r>
            <a:r>
              <a:rPr sz="3200" spc="-434" dirty="0">
                <a:latin typeface="Arial"/>
                <a:cs typeface="Arial"/>
              </a:rPr>
              <a:t>THE</a:t>
            </a:r>
            <a:r>
              <a:rPr sz="3200" spc="-535" dirty="0">
                <a:latin typeface="Arial"/>
                <a:cs typeface="Arial"/>
              </a:rPr>
              <a:t> </a:t>
            </a:r>
            <a:r>
              <a:rPr sz="3200" spc="-455" dirty="0">
                <a:latin typeface="Arial"/>
                <a:cs typeface="Arial"/>
              </a:rPr>
              <a:t>TOOLS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50">
              <a:latin typeface="Times New Roman"/>
              <a:cs typeface="Times New Roman"/>
            </a:endParaRPr>
          </a:p>
          <a:p>
            <a:pPr marL="355600" marR="5080" indent="-281940" algn="just">
              <a:lnSpc>
                <a:spcPct val="999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3200" spc="-254" dirty="0">
                <a:latin typeface="Arial"/>
                <a:cs typeface="Arial"/>
              </a:rPr>
              <a:t>Real </a:t>
            </a:r>
            <a:r>
              <a:rPr sz="3200" spc="-150" dirty="0">
                <a:latin typeface="Arial"/>
                <a:cs typeface="Arial"/>
              </a:rPr>
              <a:t>leverage </a:t>
            </a:r>
            <a:r>
              <a:rPr sz="3200" spc="-25" dirty="0">
                <a:latin typeface="Arial"/>
                <a:cs typeface="Arial"/>
              </a:rPr>
              <a:t>point </a:t>
            </a:r>
            <a:r>
              <a:rPr sz="3200" spc="10" dirty="0">
                <a:latin typeface="Arial"/>
                <a:cs typeface="Arial"/>
              </a:rPr>
              <a:t>for </a:t>
            </a:r>
            <a:r>
              <a:rPr sz="3200" spc="-80" dirty="0">
                <a:latin typeface="Arial"/>
                <a:cs typeface="Arial"/>
              </a:rPr>
              <a:t>your </a:t>
            </a:r>
            <a:r>
              <a:rPr sz="3200" spc="-60" dirty="0">
                <a:latin typeface="Arial"/>
                <a:cs typeface="Arial"/>
              </a:rPr>
              <a:t>content </a:t>
            </a:r>
            <a:r>
              <a:rPr sz="3200" spc="-210" dirty="0">
                <a:latin typeface="Arial"/>
                <a:cs typeface="Arial"/>
              </a:rPr>
              <a:t>comes  </a:t>
            </a:r>
            <a:r>
              <a:rPr sz="3200" spc="-20" dirty="0">
                <a:latin typeface="Arial"/>
                <a:cs typeface="Arial"/>
              </a:rPr>
              <a:t>from </a:t>
            </a:r>
            <a:r>
              <a:rPr sz="3200" spc="-125" dirty="0">
                <a:latin typeface="Arial"/>
                <a:cs typeface="Arial"/>
              </a:rPr>
              <a:t>standardizing </a:t>
            </a:r>
            <a:r>
              <a:rPr sz="3200" spc="-45" dirty="0">
                <a:latin typeface="Arial"/>
                <a:cs typeface="Arial"/>
              </a:rPr>
              <a:t>the </a:t>
            </a:r>
            <a:r>
              <a:rPr sz="3200" spc="-75" dirty="0">
                <a:latin typeface="Arial"/>
                <a:cs typeface="Arial"/>
              </a:rPr>
              <a:t>tools </a:t>
            </a:r>
            <a:r>
              <a:rPr sz="3200" spc="-204" dirty="0">
                <a:latin typeface="Arial"/>
                <a:cs typeface="Arial"/>
              </a:rPr>
              <a:t>such </a:t>
            </a:r>
            <a:r>
              <a:rPr sz="3200" spc="-300" dirty="0">
                <a:latin typeface="Arial"/>
                <a:cs typeface="Arial"/>
              </a:rPr>
              <a:t>as </a:t>
            </a:r>
            <a:r>
              <a:rPr sz="3200" spc="-55" dirty="0">
                <a:latin typeface="Arial"/>
                <a:cs typeface="Arial"/>
              </a:rPr>
              <a:t>word  </a:t>
            </a:r>
            <a:r>
              <a:rPr sz="3200" spc="-145" dirty="0">
                <a:latin typeface="Arial"/>
                <a:cs typeface="Arial"/>
              </a:rPr>
              <a:t>processor, </a:t>
            </a:r>
            <a:r>
              <a:rPr sz="3200" spc="-170" dirty="0">
                <a:latin typeface="Arial"/>
                <a:cs typeface="Arial"/>
              </a:rPr>
              <a:t>database </a:t>
            </a:r>
            <a:r>
              <a:rPr sz="3200" spc="-105" dirty="0">
                <a:latin typeface="Arial"/>
                <a:cs typeface="Arial"/>
              </a:rPr>
              <a:t>applications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190" dirty="0">
                <a:latin typeface="Arial"/>
                <a:cs typeface="Arial"/>
              </a:rPr>
              <a:t>used  </a:t>
            </a:r>
            <a:r>
              <a:rPr sz="3200" spc="40" dirty="0">
                <a:latin typeface="Arial"/>
                <a:cs typeface="Arial"/>
              </a:rPr>
              <a:t>to </a:t>
            </a:r>
            <a:r>
              <a:rPr sz="3200" spc="-114" dirty="0">
                <a:latin typeface="Arial"/>
                <a:cs typeface="Arial"/>
              </a:rPr>
              <a:t>create </a:t>
            </a:r>
            <a:r>
              <a:rPr sz="3200" spc="-60" dirty="0">
                <a:latin typeface="Arial"/>
                <a:cs typeface="Arial"/>
              </a:rPr>
              <a:t>content </a:t>
            </a:r>
            <a:r>
              <a:rPr sz="3200" spc="-100" dirty="0">
                <a:latin typeface="Arial"/>
                <a:cs typeface="Arial"/>
              </a:rPr>
              <a:t>on </a:t>
            </a:r>
            <a:r>
              <a:rPr sz="3200" spc="-80" dirty="0">
                <a:latin typeface="Arial"/>
                <a:cs typeface="Arial"/>
              </a:rPr>
              <a:t>your</a:t>
            </a:r>
            <a:r>
              <a:rPr sz="3200" spc="-64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site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09265" y="6429538"/>
            <a:ext cx="217804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Tahoma"/>
                <a:cs typeface="Tahoma"/>
              </a:rPr>
              <a:pPr marL="25400">
                <a:lnSpc>
                  <a:spcPct val="100000"/>
                </a:lnSpc>
                <a:spcBef>
                  <a:spcPts val="100"/>
                </a:spcBef>
              </a:pPr>
              <a:t>9</a:t>
            </a:fld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352" y="538923"/>
            <a:ext cx="7279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 dirty="0"/>
              <a:t>3.1 </a:t>
            </a:r>
            <a:r>
              <a:rPr sz="3600" spc="-390" dirty="0"/>
              <a:t>UNDERSTANDING </a:t>
            </a:r>
            <a:r>
              <a:rPr sz="3600" spc="-335" dirty="0"/>
              <a:t>EMAIL</a:t>
            </a:r>
            <a:r>
              <a:rPr sz="3600" spc="-695" dirty="0"/>
              <a:t> </a:t>
            </a:r>
            <a:r>
              <a:rPr sz="3600" spc="-540" dirty="0"/>
              <a:t>SERVICES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2420" rIns="0" bIns="0" rtlCol="0">
            <a:spAutoFit/>
          </a:bodyPr>
          <a:lstStyle/>
          <a:p>
            <a:pPr marL="302260" marR="7620" indent="-289560" algn="just">
              <a:lnSpc>
                <a:spcPct val="100400"/>
              </a:lnSpc>
              <a:spcBef>
                <a:spcPts val="85"/>
              </a:spcBef>
              <a:buChar char="•"/>
              <a:tabLst>
                <a:tab pos="302895" algn="l"/>
              </a:tabLst>
            </a:pPr>
            <a:r>
              <a:rPr spc="-220" dirty="0"/>
              <a:t>To </a:t>
            </a:r>
            <a:r>
              <a:rPr spc="-190" dirty="0"/>
              <a:t>use</a:t>
            </a:r>
            <a:r>
              <a:rPr spc="395" dirty="0"/>
              <a:t> </a:t>
            </a:r>
            <a:r>
              <a:rPr spc="-75" dirty="0"/>
              <a:t>electronic mail </a:t>
            </a:r>
            <a:r>
              <a:rPr spc="-100" dirty="0"/>
              <a:t>,you </a:t>
            </a:r>
            <a:r>
              <a:rPr spc="-90" dirty="0"/>
              <a:t>must </a:t>
            </a:r>
            <a:r>
              <a:rPr spc="-155" dirty="0"/>
              <a:t>have an </a:t>
            </a:r>
            <a:r>
              <a:rPr spc="-95" dirty="0"/>
              <a:t>email  </a:t>
            </a:r>
            <a:r>
              <a:rPr spc="-120" dirty="0"/>
              <a:t>server </a:t>
            </a:r>
            <a:r>
              <a:rPr spc="-5" dirty="0"/>
              <a:t>that </a:t>
            </a:r>
            <a:r>
              <a:rPr spc="-105" dirty="0"/>
              <a:t>you log </a:t>
            </a:r>
            <a:r>
              <a:rPr spc="-5" dirty="0"/>
              <a:t>into </a:t>
            </a:r>
            <a:r>
              <a:rPr spc="10" dirty="0"/>
              <a:t>with </a:t>
            </a:r>
            <a:r>
              <a:rPr spc="-95" dirty="0"/>
              <a:t>email </a:t>
            </a:r>
            <a:r>
              <a:rPr spc="-50" dirty="0"/>
              <a:t>client</a:t>
            </a:r>
            <a:r>
              <a:rPr spc="-145" dirty="0"/>
              <a:t> </a:t>
            </a:r>
            <a:r>
              <a:rPr spc="-70" dirty="0"/>
              <a:t>application.</a:t>
            </a:r>
          </a:p>
          <a:p>
            <a:pPr marL="302260" marR="5080" indent="-289560" algn="just">
              <a:lnSpc>
                <a:spcPts val="3340"/>
              </a:lnSpc>
              <a:spcBef>
                <a:spcPts val="705"/>
              </a:spcBef>
              <a:buChar char="•"/>
              <a:tabLst>
                <a:tab pos="302895" algn="l"/>
              </a:tabLst>
            </a:pPr>
            <a:r>
              <a:rPr spc="-165" dirty="0"/>
              <a:t>Server</a:t>
            </a:r>
            <a:r>
              <a:rPr spc="445" dirty="0"/>
              <a:t> </a:t>
            </a:r>
            <a:r>
              <a:rPr spc="-150" dirty="0"/>
              <a:t>accepts </a:t>
            </a:r>
            <a:r>
              <a:rPr spc="-85" dirty="0"/>
              <a:t>outgoing </a:t>
            </a:r>
            <a:r>
              <a:rPr spc="-180" dirty="0"/>
              <a:t>mail(SMTP) </a:t>
            </a:r>
            <a:r>
              <a:rPr spc="-130" dirty="0"/>
              <a:t>and </a:t>
            </a:r>
            <a:r>
              <a:rPr spc="-105" dirty="0"/>
              <a:t>provides  </a:t>
            </a:r>
            <a:r>
              <a:rPr spc="-100" dirty="0"/>
              <a:t>incoming </a:t>
            </a:r>
            <a:r>
              <a:rPr spc="-170" dirty="0"/>
              <a:t>mail(POP,IMAP,Web</a:t>
            </a:r>
            <a:r>
              <a:rPr spc="-204" dirty="0"/>
              <a:t> </a:t>
            </a:r>
            <a:r>
              <a:rPr spc="-80" dirty="0"/>
              <a:t>mail).</a:t>
            </a:r>
          </a:p>
          <a:p>
            <a:pPr marL="302260" marR="5080" indent="-289560" algn="just">
              <a:lnSpc>
                <a:spcPct val="99900"/>
              </a:lnSpc>
              <a:spcBef>
                <a:spcPts val="470"/>
              </a:spcBef>
              <a:buChar char="•"/>
              <a:tabLst>
                <a:tab pos="302895" algn="l"/>
              </a:tabLst>
            </a:pPr>
            <a:r>
              <a:rPr spc="-80" dirty="0"/>
              <a:t>While </a:t>
            </a:r>
            <a:r>
              <a:rPr spc="-140" dirty="0"/>
              <a:t>sending </a:t>
            </a:r>
            <a:r>
              <a:rPr spc="-40" dirty="0"/>
              <a:t>the</a:t>
            </a:r>
            <a:r>
              <a:rPr spc="695" dirty="0"/>
              <a:t> </a:t>
            </a:r>
            <a:r>
              <a:rPr spc="-220" dirty="0"/>
              <a:t>message </a:t>
            </a:r>
            <a:r>
              <a:rPr spc="-114" dirty="0"/>
              <a:t>,server </a:t>
            </a:r>
            <a:r>
              <a:rPr spc="-75" dirty="0"/>
              <a:t>forwards  </a:t>
            </a:r>
            <a:r>
              <a:rPr spc="-220" dirty="0"/>
              <a:t>message </a:t>
            </a:r>
            <a:r>
              <a:rPr spc="30" dirty="0"/>
              <a:t>to </a:t>
            </a:r>
            <a:r>
              <a:rPr spc="-55" dirty="0"/>
              <a:t>remote </a:t>
            </a:r>
            <a:r>
              <a:rPr spc="-85" dirty="0"/>
              <a:t>post </a:t>
            </a:r>
            <a:r>
              <a:rPr spc="-55" dirty="0"/>
              <a:t>office </a:t>
            </a:r>
            <a:r>
              <a:rPr spc="-140" dirty="0"/>
              <a:t>service </a:t>
            </a:r>
            <a:r>
              <a:rPr spc="-95" dirty="0"/>
              <a:t>(email </a:t>
            </a:r>
            <a:r>
              <a:rPr spc="-114" dirty="0"/>
              <a:t>server)  </a:t>
            </a:r>
            <a:r>
              <a:rPr spc="5" dirty="0"/>
              <a:t>for </a:t>
            </a:r>
            <a:r>
              <a:rPr spc="-80" dirty="0"/>
              <a:t>delivery </a:t>
            </a:r>
            <a:r>
              <a:rPr spc="30" dirty="0"/>
              <a:t>to </a:t>
            </a:r>
            <a:r>
              <a:rPr spc="-40" dirty="0"/>
              <a:t>the</a:t>
            </a:r>
            <a:r>
              <a:rPr spc="-570" dirty="0"/>
              <a:t> </a:t>
            </a:r>
            <a:r>
              <a:rPr spc="-60" dirty="0"/>
              <a:t>recipient.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4667</Words>
  <Application>Microsoft Office PowerPoint</Application>
  <PresentationFormat>On-screen Show (4:3)</PresentationFormat>
  <Paragraphs>594</Paragraphs>
  <Slides>88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UNIT:I</vt:lpstr>
      <vt:lpstr>CONTENTS….</vt:lpstr>
      <vt:lpstr>1.UNDERSTANDING INTERNET</vt:lpstr>
      <vt:lpstr>1.UNDERSTANDING INTERNET</vt:lpstr>
      <vt:lpstr>2.UNDERSTANDING WEBSITES AND WEB SERVER</vt:lpstr>
      <vt:lpstr>2.UNDERSTANDING WEBSITES AND WEB SERVER</vt:lpstr>
      <vt:lpstr>3.INTERNET TECHNOLOGIES OVERVIEW</vt:lpstr>
      <vt:lpstr>3.1UNDERSTANDING EMAIL SERVICES</vt:lpstr>
      <vt:lpstr>3.1 UNDERSTANDING EMAIL SERVICES</vt:lpstr>
      <vt:lpstr>3.2 UNDERSTANDING WWW SERVICES</vt:lpstr>
      <vt:lpstr>3.2 UNDERSTANDING WWW SERVICES</vt:lpstr>
      <vt:lpstr>3.2UNDERSTANDING WWW SERVICES</vt:lpstr>
      <vt:lpstr>3.3 FILE TRANSFER PROTOCOL</vt:lpstr>
      <vt:lpstr>3.3 FILE TRANSFER PROTOCOL</vt:lpstr>
      <vt:lpstr>3.4 NETWORK NEWS TRANSFER PROTOCOL</vt:lpstr>
      <vt:lpstr>3.4 NETWORK NEWS TRANSFER PROTOCOL</vt:lpstr>
      <vt:lpstr>3.4 NETWORK NEWS TRANSFER PROTOCOL</vt:lpstr>
      <vt:lpstr>3.4 NETWORK NEWS TRANSFER PROTOCOL</vt:lpstr>
      <vt:lpstr>Slide 19</vt:lpstr>
      <vt:lpstr>3.5 UNDERSTANDING MAILING LISTS</vt:lpstr>
      <vt:lpstr>3.5 UNDERSTANDING MAILING LISTS</vt:lpstr>
      <vt:lpstr>3.5 UNDERSTANDING MAILING LISTS</vt:lpstr>
      <vt:lpstr>3.5 UNDERSTANDING MAILING LISTS</vt:lpstr>
      <vt:lpstr>3.5 UNDERSTANDING MAILING LISTS</vt:lpstr>
      <vt:lpstr>3.6 UNDERSTANDING ARCHIE</vt:lpstr>
      <vt:lpstr>3.6 UNDERSTANDING VERONICA</vt:lpstr>
      <vt:lpstr>Slide 27</vt:lpstr>
      <vt:lpstr>3.7 UNDERSTANDING CGI,ISAP AND NSAPI  TECHNOLOGIES</vt:lpstr>
      <vt:lpstr>3.7 UNDERSTANDING CGI,ISAP AND NSAPI  TECHNOLOGIES</vt:lpstr>
      <vt:lpstr>3.8 UNDERSTANDING THE NETWORK  INFRASTRUCTURE BASICS</vt:lpstr>
      <vt:lpstr>Internet</vt:lpstr>
      <vt:lpstr>3.9 UNDERSTANDING THE NETWORK  INFRASTRUCTURE BASICS</vt:lpstr>
      <vt:lpstr>3.9 UNDERSTANDING THE NETWORK  INFRASTRUCTURE BASICS</vt:lpstr>
      <vt:lpstr>3.9 UNDERSTANDING THE NETWORK  INFRASTRUCTURE BASICS</vt:lpstr>
      <vt:lpstr>Slide 35</vt:lpstr>
      <vt:lpstr>4CHOOSING A WEB SERVER AND SERVICE  PROVIDER</vt:lpstr>
      <vt:lpstr>4. CHOOSING A WEB SERVER AND SERVICE  PROVIDER</vt:lpstr>
      <vt:lpstr>4. A WEB SERVER AND SERVICE PROVIDER</vt:lpstr>
      <vt:lpstr>4. CHOOSING A WEB SERVER AND  SERVICE PROVIDER</vt:lpstr>
      <vt:lpstr>4. CHOOSING A WEB SERVER AND SERVICE  PROVIDER</vt:lpstr>
      <vt:lpstr>4.CHOOSING A WEB SERVER AND SERVICE  PROVIDER</vt:lpstr>
      <vt:lpstr>Slide 42</vt:lpstr>
      <vt:lpstr>4.CHOOSING A WEB SERVER AND SERVICE  PROVIDER</vt:lpstr>
      <vt:lpstr>4.CHOOSING A WEB SERVER AND SERVICE  PROVIDER</vt:lpstr>
      <vt:lpstr>4.CHOOSING A WEB SERVER AND SERVICE  PROVIDER</vt:lpstr>
      <vt:lpstr>4.CHOOSING A WEB SERVER AND SERVICE  PROVIDER</vt:lpstr>
      <vt:lpstr>4. CHOOSING A WEB SERVER AND SERVICE  PROVIDER</vt:lpstr>
      <vt:lpstr>4.CHOOSING A WEB SERVER AND SERVICE  PROVIDER</vt:lpstr>
      <vt:lpstr>CHOOSING A WEB SERVER AND SERVICE  PROVIDER</vt:lpstr>
      <vt:lpstr>4. CHOOSING A WEB SERVER AND SERVICE  PROVIDER</vt:lpstr>
      <vt:lpstr>4. CHOOSING A WEB SERVER AND SERVICE  PROVIDER</vt:lpstr>
      <vt:lpstr>4. CHOOSING A WEB SERVER AND SERVICE  PROVIDER</vt:lpstr>
      <vt:lpstr>4. CHOOSING A WEB SERVER AND SERVICE  PROVIDER</vt:lpstr>
      <vt:lpstr>4.CHOOSING A WEB SERVER AND SERVICE  PROVIDER</vt:lpstr>
      <vt:lpstr>4. A WEB SERVER AND SERVICE PROVIDER</vt:lpstr>
      <vt:lpstr>4.CHOOSING A WEB SERVER AND SERVICE  PROVIDER</vt:lpstr>
      <vt:lpstr>4.CHOOSING A WEB SERVER AND SERVICE  PROVIDER</vt:lpstr>
      <vt:lpstr>4. CHOOSING A WEB SERVER AND SERVICE  PROVIDER</vt:lpstr>
      <vt:lpstr>4. CHOOSING A WEB SERVER AND SERVICE  PROVIDER</vt:lpstr>
      <vt:lpstr>4.CHOOSING A WEB SERVER AND SERVICE  PROVIDER</vt:lpstr>
      <vt:lpstr>4. CHOOSING A WEB SERVER AND SERVICE  PROVIDER</vt:lpstr>
      <vt:lpstr>4. CHOOSING A WEB SERVER AND SERVICE  PROVIDER</vt:lpstr>
      <vt:lpstr>4. CHOOSING A WEB SERVER AND SERVICE  PROVIDER</vt:lpstr>
      <vt:lpstr>4. CHOOSING A WEB SERVER AND SERVICE  PROVIDER</vt:lpstr>
      <vt:lpstr>4.CHOOSING A WEB SERVER AND SERVICE  PROVIDER</vt:lpstr>
      <vt:lpstr>EXAMPLES OF MICROSOFT’S APPLICATION  SUITE</vt:lpstr>
      <vt:lpstr>Slide 67</vt:lpstr>
      <vt:lpstr>EXAMPLES OF MICROSOFT’S APPLICATION  SUITE</vt:lpstr>
      <vt:lpstr>4.CHOOSING A WEB SERVER AND SERVICE  PROVIDER</vt:lpstr>
      <vt:lpstr>4. CHOOSING A WEB SERVER AND SERVICE  PROVIDER</vt:lpstr>
      <vt:lpstr>4.CHOOSING A WEB SERVER AND SERVICE  PROVIDER</vt:lpstr>
      <vt:lpstr>Slide 72</vt:lpstr>
      <vt:lpstr>4.CHOOSING A WEB SERVER AND SERVICE  PROVIDER</vt:lpstr>
      <vt:lpstr>5.UNDERSTANDING THE DIFFERENCE BETWEEN  INTRANET AND INTERNET</vt:lpstr>
      <vt:lpstr>5.sUNDERSTANDING THE DIFFERENCE  BETWEEN INTRANET AND INTERNET</vt:lpstr>
      <vt:lpstr>5.UNDERSTANDING THE DIFFERENCE BETWEEN  INTRANET AND INTERNET</vt:lpstr>
      <vt:lpstr>5.UNDERSTANDING THE DIFFERENCE BETWEEN  INTRANET AND INTERNET</vt:lpstr>
      <vt:lpstr>5.UNDERSTANDING THE DIFFERENCE BETWEEN  INTRANET AND INTERNET</vt:lpstr>
      <vt:lpstr>5.UNDERSTANDING THE DIFFERENCE BETWEEN  INTRANET AND INTERNET</vt:lpstr>
      <vt:lpstr>5. UNDERSTANDING THE DIFFERENCE BETWEEN  INTRANET AND INTERNET</vt:lpstr>
      <vt:lpstr>5. UNDERSTANDING THE DIFFERENCE BETWEEN  INTRANET AND INTERNET</vt:lpstr>
      <vt:lpstr>5.UNDERSTANDING THE DIFFERENCE BETWEEN  INTRANET AND INTERNET</vt:lpstr>
      <vt:lpstr>5.UNDERSTANDING THE DIFFERENCE BETWEEN  INTRANET AND INTERNET</vt:lpstr>
      <vt:lpstr>5.UNDERSTANDING THE DIFFERENCE BETWEEN  INTRANET AND INTERNET</vt:lpstr>
      <vt:lpstr>5.UNDERSTANDING THE DIFFERENCE BETWEEN  INTRANET AND INTERNET</vt:lpstr>
      <vt:lpstr>5.UNDERSTANDING THE DIFFERENCE BETWEEN  INTRANET AND INTERNET</vt:lpstr>
      <vt:lpstr>5. THE DIFFERENCE BETWEEN INTRANET  AND INTERNET</vt:lpstr>
      <vt:lpstr>Slide 88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UNIT:I</dc:title>
  <dc:creator>Jayanthi</dc:creator>
  <cp:lastModifiedBy>Jayanthi</cp:lastModifiedBy>
  <cp:revision>1</cp:revision>
  <dcterms:created xsi:type="dcterms:W3CDTF">2019-01-04T09:39:28Z</dcterms:created>
  <dcterms:modified xsi:type="dcterms:W3CDTF">2019-02-05T14:38:42Z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2019-01-04T00:00:00Z</vt:filetime>
  </property>
</Properties>
</file>