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77" r:id="rId2"/>
    <p:sldId id="256" r:id="rId3"/>
    <p:sldId id="258" r:id="rId4"/>
    <p:sldId id="259" r:id="rId5"/>
    <p:sldId id="257" r:id="rId6"/>
    <p:sldId id="260" r:id="rId7"/>
    <p:sldId id="264" r:id="rId8"/>
    <p:sldId id="265" r:id="rId9"/>
    <p:sldId id="266" r:id="rId10"/>
    <p:sldId id="274" r:id="rId11"/>
    <p:sldId id="262" r:id="rId12"/>
    <p:sldId id="263" r:id="rId13"/>
    <p:sldId id="261" r:id="rId14"/>
    <p:sldId id="276" r:id="rId15"/>
    <p:sldId id="267" r:id="rId16"/>
    <p:sldId id="268" r:id="rId17"/>
    <p:sldId id="269" r:id="rId18"/>
    <p:sldId id="270" r:id="rId19"/>
    <p:sldId id="271" r:id="rId20"/>
    <p:sldId id="272" r:id="rId21"/>
    <p:sldId id="273" r:id="rId22"/>
    <p:sldId id="278" r:id="rId23"/>
    <p:sldId id="279" r:id="rId24"/>
    <p:sldId id="280" r:id="rId25"/>
    <p:sldId id="27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D25F3BC-FD5A-43AF-93AD-E59300FB4377}">
          <p14:sldIdLst>
            <p14:sldId id="277"/>
            <p14:sldId id="256"/>
            <p14:sldId id="258"/>
            <p14:sldId id="259"/>
            <p14:sldId id="257"/>
          </p14:sldIdLst>
        </p14:section>
        <p14:section name="Untitled Section" id="{1368BA83-5B80-420C-B3B3-8CD5610A6EF9}">
          <p14:sldIdLst>
            <p14:sldId id="260"/>
            <p14:sldId id="264"/>
            <p14:sldId id="265"/>
            <p14:sldId id="266"/>
            <p14:sldId id="274"/>
            <p14:sldId id="262"/>
            <p14:sldId id="263"/>
            <p14:sldId id="261"/>
            <p14:sldId id="276"/>
            <p14:sldId id="267"/>
            <p14:sldId id="268"/>
            <p14:sldId id="269"/>
            <p14:sldId id="270"/>
            <p14:sldId id="271"/>
            <p14:sldId id="272"/>
            <p14:sldId id="273"/>
            <p14:sldId id="278"/>
            <p14:sldId id="279"/>
            <p14:sldId id="280"/>
            <p14:sldId id="27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404" autoAdjust="0"/>
  </p:normalViewPr>
  <p:slideViewPr>
    <p:cSldViewPr>
      <p:cViewPr varScale="1">
        <p:scale>
          <a:sx n="77" d="100"/>
          <a:sy n="77" d="100"/>
        </p:scale>
        <p:origin x="161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31CAFC-2938-4748-A39C-10320C761454}" type="datetimeFigureOut">
              <a:rPr lang="en-IN" smtClean="0"/>
              <a:t>07-01-2025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03C55D-077B-4206-9633-A595BEF22433}" type="slidenum">
              <a:rPr lang="en-IN" smtClean="0"/>
              <a:t>‹#›</a:t>
            </a:fld>
            <a:endParaRPr lang="en-IN"/>
          </a:p>
        </p:txBody>
      </p:sp>
    </p:spTree>
    <p:extLst>
      <p:ext uri="{BB962C8B-B14F-4D97-AF65-F5344CB8AC3E}">
        <p14:creationId xmlns:p14="http://schemas.microsoft.com/office/powerpoint/2010/main" val="2771103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403C55D-077B-4206-9633-A595BEF22433}" type="slidenum">
              <a:rPr lang="en-IN" smtClean="0"/>
              <a:t>1</a:t>
            </a:fld>
            <a:endParaRPr lang="en-IN"/>
          </a:p>
        </p:txBody>
      </p:sp>
    </p:spTree>
    <p:extLst>
      <p:ext uri="{BB962C8B-B14F-4D97-AF65-F5344CB8AC3E}">
        <p14:creationId xmlns:p14="http://schemas.microsoft.com/office/powerpoint/2010/main" val="2944620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403C55D-077B-4206-9633-A595BEF22433}" type="slidenum">
              <a:rPr lang="en-IN" smtClean="0"/>
              <a:t>4</a:t>
            </a:fld>
            <a:endParaRPr lang="en-IN"/>
          </a:p>
        </p:txBody>
      </p:sp>
    </p:spTree>
    <p:extLst>
      <p:ext uri="{BB962C8B-B14F-4D97-AF65-F5344CB8AC3E}">
        <p14:creationId xmlns:p14="http://schemas.microsoft.com/office/powerpoint/2010/main" val="2505886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403C55D-077B-4206-9633-A595BEF22433}" type="slidenum">
              <a:rPr lang="en-IN" smtClean="0"/>
              <a:t>6</a:t>
            </a:fld>
            <a:endParaRPr lang="en-IN"/>
          </a:p>
        </p:txBody>
      </p:sp>
    </p:spTree>
    <p:extLst>
      <p:ext uri="{BB962C8B-B14F-4D97-AF65-F5344CB8AC3E}">
        <p14:creationId xmlns:p14="http://schemas.microsoft.com/office/powerpoint/2010/main" val="4047789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403C55D-077B-4206-9633-A595BEF22433}" type="slidenum">
              <a:rPr lang="en-IN" smtClean="0"/>
              <a:t>7</a:t>
            </a:fld>
            <a:endParaRPr lang="en-IN"/>
          </a:p>
        </p:txBody>
      </p:sp>
    </p:spTree>
    <p:extLst>
      <p:ext uri="{BB962C8B-B14F-4D97-AF65-F5344CB8AC3E}">
        <p14:creationId xmlns:p14="http://schemas.microsoft.com/office/powerpoint/2010/main" val="4047789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403C55D-077B-4206-9633-A595BEF22433}" type="slidenum">
              <a:rPr lang="en-IN" smtClean="0"/>
              <a:t>8</a:t>
            </a:fld>
            <a:endParaRPr lang="en-IN"/>
          </a:p>
        </p:txBody>
      </p:sp>
    </p:spTree>
    <p:extLst>
      <p:ext uri="{BB962C8B-B14F-4D97-AF65-F5344CB8AC3E}">
        <p14:creationId xmlns:p14="http://schemas.microsoft.com/office/powerpoint/2010/main" val="4047789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403C55D-077B-4206-9633-A595BEF22433}" type="slidenum">
              <a:rPr lang="en-IN" smtClean="0"/>
              <a:t>9</a:t>
            </a:fld>
            <a:endParaRPr lang="en-IN"/>
          </a:p>
        </p:txBody>
      </p:sp>
    </p:spTree>
    <p:extLst>
      <p:ext uri="{BB962C8B-B14F-4D97-AF65-F5344CB8AC3E}">
        <p14:creationId xmlns:p14="http://schemas.microsoft.com/office/powerpoint/2010/main" val="4047789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1/7/2025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1/7/2025</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researchgate.net/publication/336800562_Credit_Card_Fraud_Detection_using_Machine_Learning_and_Data_Science" TargetMode="External"/><Relationship Id="rId2" Type="http://schemas.openxmlformats.org/officeDocument/2006/relationships/hyperlink" Target="https://www.kaggle.com/datasets/mlg-ulb/creditcardfraud" TargetMode="External"/><Relationship Id="rId1" Type="http://schemas.openxmlformats.org/officeDocument/2006/relationships/slideLayout" Target="../slideLayouts/slideLayout2.xml"/><Relationship Id="rId5" Type="http://schemas.openxmlformats.org/officeDocument/2006/relationships/hyperlink" Target="https://ieomsociety.org/proceedings/2022india/170.pdf" TargetMode="External"/><Relationship Id="rId4" Type="http://schemas.openxmlformats.org/officeDocument/2006/relationships/hyperlink" Target="https://ijcsmc.com/docs/papers/April2021/V10I4202112.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jcsmc.com/docs/papers/April2021/V10I4202112.pdf" TargetMode="External"/><Relationship Id="rId2" Type="http://schemas.openxmlformats.org/officeDocument/2006/relationships/hyperlink" Target="https://www.researchgate.net/publication/336800562_Credit_Card_Fraud_Detection_using_Machine_Learning_and_Data_Science" TargetMode="External"/><Relationship Id="rId1" Type="http://schemas.openxmlformats.org/officeDocument/2006/relationships/slideLayout" Target="../slideLayouts/slideLayout2.xml"/><Relationship Id="rId4" Type="http://schemas.openxmlformats.org/officeDocument/2006/relationships/hyperlink" Target="https://ieomsociety.org/proceedings/2022india/170.pdf"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9200" y="2133600"/>
            <a:ext cx="7086600" cy="1828800"/>
          </a:xfrm>
        </p:spPr>
        <p:txBody>
          <a:bodyPr>
            <a:noAutofit/>
          </a:bodyPr>
          <a:lstStyle/>
          <a:p>
            <a:pPr algn="ctr"/>
            <a:r>
              <a:rPr lang="en-US" sz="8000" dirty="0"/>
              <a:t>CREDIT CARD FRAUD DETECTION</a:t>
            </a:r>
            <a:endParaRPr lang="en-IN" sz="8000" dirty="0"/>
          </a:p>
        </p:txBody>
      </p:sp>
      <p:sp>
        <p:nvSpPr>
          <p:cNvPr id="6" name="Text Placeholder 5"/>
          <p:cNvSpPr>
            <a:spLocks noGrp="1"/>
          </p:cNvSpPr>
          <p:nvPr>
            <p:ph type="body" idx="1"/>
          </p:nvPr>
        </p:nvSpPr>
        <p:spPr>
          <a:xfrm>
            <a:off x="1143000" y="4267200"/>
            <a:ext cx="7848600" cy="1509712"/>
          </a:xfrm>
        </p:spPr>
        <p:txBody>
          <a:bodyPr>
            <a:normAutofit fontScale="85000" lnSpcReduction="10000"/>
          </a:bodyPr>
          <a:lstStyle/>
          <a:p>
            <a:endParaRPr lang="en-US" dirty="0"/>
          </a:p>
          <a:p>
            <a:pPr algn="r"/>
            <a:endParaRPr lang="en-US" dirty="0"/>
          </a:p>
          <a:p>
            <a:r>
              <a:rPr lang="en-US" dirty="0"/>
              <a:t>                                                                         </a:t>
            </a:r>
            <a:endParaRPr lang="en-US" sz="2100" dirty="0"/>
          </a:p>
          <a:p>
            <a:pPr algn="r"/>
            <a:r>
              <a:rPr lang="en-US" sz="2100" dirty="0"/>
              <a:t>                                                                         LUV GAMBHIR(11021210059)</a:t>
            </a:r>
          </a:p>
          <a:p>
            <a:pPr algn="r"/>
            <a:r>
              <a:rPr lang="en-US" sz="2100" dirty="0"/>
              <a:t>                                                                         ANMOL NAGPAL(11021210085)</a:t>
            </a:r>
            <a:endParaRPr lang="en-IN" sz="2100" dirty="0"/>
          </a:p>
        </p:txBody>
      </p:sp>
    </p:spTree>
    <p:extLst>
      <p:ext uri="{BB962C8B-B14F-4D97-AF65-F5344CB8AC3E}">
        <p14:creationId xmlns:p14="http://schemas.microsoft.com/office/powerpoint/2010/main" val="1573764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endParaRPr lang="en-IN" dirty="0"/>
          </a:p>
        </p:txBody>
      </p:sp>
      <p:sp>
        <p:nvSpPr>
          <p:cNvPr id="3" name="Content Placeholder 2"/>
          <p:cNvSpPr>
            <a:spLocks noGrp="1"/>
          </p:cNvSpPr>
          <p:nvPr>
            <p:ph idx="1"/>
          </p:nvPr>
        </p:nvSpPr>
        <p:spPr/>
        <p:txBody>
          <a:bodyPr>
            <a:normAutofit fontScale="92500" lnSpcReduction="10000"/>
          </a:bodyPr>
          <a:lstStyle/>
          <a:p>
            <a:r>
              <a:rPr lang="en-US" sz="2000" dirty="0"/>
              <a:t>The primary objective of </a:t>
            </a:r>
            <a:r>
              <a:rPr lang="en-US" sz="2000" b="1" dirty="0"/>
              <a:t>credit card fraud detection</a:t>
            </a:r>
            <a:r>
              <a:rPr lang="en-US" sz="2000" dirty="0"/>
              <a:t> is to </a:t>
            </a:r>
            <a:r>
              <a:rPr lang="en-US" sz="2000" b="1" dirty="0"/>
              <a:t>identify and prevent fraudulent transactions</a:t>
            </a:r>
            <a:r>
              <a:rPr lang="en-US" sz="2000" dirty="0"/>
              <a:t> in real-time or near real-time, ensuring the security and integrity of financial transactions while minimizing financial losses for both the cardholder and the financial institution. Below are some key objectives:</a:t>
            </a:r>
          </a:p>
          <a:p>
            <a:r>
              <a:rPr lang="en-US" sz="2000" b="1" dirty="0"/>
              <a:t>1. Minimize Financial Losses</a:t>
            </a:r>
          </a:p>
          <a:p>
            <a:r>
              <a:rPr lang="en-US" sz="2000" b="1" dirty="0"/>
              <a:t>2. Enhance Detection Accuracy</a:t>
            </a:r>
            <a:endParaRPr lang="en-US" sz="2000" dirty="0"/>
          </a:p>
          <a:p>
            <a:r>
              <a:rPr lang="en-US" sz="2000" b="1" dirty="0"/>
              <a:t>3. Real-Time Detection</a:t>
            </a:r>
            <a:endParaRPr lang="en-US" sz="2000" dirty="0"/>
          </a:p>
          <a:p>
            <a:r>
              <a:rPr lang="en-US" sz="2000" b="1" dirty="0"/>
              <a:t>4. Improve User Experience</a:t>
            </a:r>
            <a:endParaRPr lang="en-US" sz="2000" dirty="0"/>
          </a:p>
          <a:p>
            <a:r>
              <a:rPr lang="en-US" sz="2000" b="1" dirty="0"/>
              <a:t>5. Enhance Detection Flexibility</a:t>
            </a:r>
          </a:p>
          <a:p>
            <a:r>
              <a:rPr lang="en-US" sz="2000" b="1" dirty="0"/>
              <a:t>6. Comply with Regulatory Standards</a:t>
            </a:r>
          </a:p>
          <a:p>
            <a:r>
              <a:rPr lang="en-US" sz="2000" b="1" dirty="0"/>
              <a:t>7. Increase Detection Efficiency</a:t>
            </a:r>
            <a:endParaRPr lang="en-US" sz="2000" dirty="0"/>
          </a:p>
          <a:p>
            <a:r>
              <a:rPr lang="en-US" sz="2000" b="1" dirty="0"/>
              <a:t>8. Protect Cardholder Information</a:t>
            </a:r>
            <a:endParaRPr lang="en-US" sz="2000" dirty="0"/>
          </a:p>
          <a:p>
            <a:r>
              <a:rPr lang="en-US" sz="2000" b="1" dirty="0"/>
              <a:t>9. Enhance Fraud Prevention Strategies</a:t>
            </a:r>
          </a:p>
          <a:p>
            <a:r>
              <a:rPr lang="en-US" sz="2000" b="1" dirty="0"/>
              <a:t>10. Reduce Operational Costs</a:t>
            </a:r>
          </a:p>
          <a:p>
            <a:pPr marL="137160" indent="0">
              <a:buNone/>
            </a:pPr>
            <a:endParaRPr lang="en-US" sz="2000" dirty="0"/>
          </a:p>
          <a:p>
            <a:endParaRPr lang="en-IN" sz="2000" dirty="0"/>
          </a:p>
        </p:txBody>
      </p:sp>
    </p:spTree>
    <p:extLst>
      <p:ext uri="{BB962C8B-B14F-4D97-AF65-F5344CB8AC3E}">
        <p14:creationId xmlns:p14="http://schemas.microsoft.com/office/powerpoint/2010/main" val="2022412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IDENTIFICATION</a:t>
            </a:r>
            <a:endParaRPr lang="en-IN" dirty="0"/>
          </a:p>
        </p:txBody>
      </p:sp>
      <p:sp>
        <p:nvSpPr>
          <p:cNvPr id="3" name="Content Placeholder 2"/>
          <p:cNvSpPr>
            <a:spLocks noGrp="1"/>
          </p:cNvSpPr>
          <p:nvPr>
            <p:ph idx="1"/>
          </p:nvPr>
        </p:nvSpPr>
        <p:spPr/>
        <p:txBody>
          <a:bodyPr>
            <a:normAutofit fontScale="62500" lnSpcReduction="20000"/>
          </a:bodyPr>
          <a:lstStyle/>
          <a:p>
            <a:r>
              <a:rPr lang="en-US" sz="2400" b="1" dirty="0"/>
              <a:t>The problem of credit card fraud detection involves identifying and preventing unauthorized or fraudulent transactions from occurring on a user's credit card account. Here are some key aspects to consider when identifying the problem</a:t>
            </a:r>
            <a:r>
              <a:rPr lang="en-US" sz="2400" dirty="0"/>
              <a:t>:</a:t>
            </a:r>
          </a:p>
          <a:p>
            <a:r>
              <a:rPr lang="en-US" sz="2600" b="1" dirty="0"/>
              <a:t>1. Fraudulent Transactions : </a:t>
            </a:r>
            <a:r>
              <a:rPr lang="en-US" sz="2600" dirty="0"/>
              <a:t>Fraudulent transactions refer to any transaction made using a stolen, cloned, or compromised credit card. These transactions are unauthorized and typically result in financial losses for both the cardholder and the financial institution.</a:t>
            </a:r>
          </a:p>
          <a:p>
            <a:r>
              <a:rPr lang="en-US" sz="2400" b="1" dirty="0"/>
              <a:t>2. Types of Fraud</a:t>
            </a:r>
          </a:p>
          <a:p>
            <a:pPr marL="137160" indent="0">
              <a:buNone/>
            </a:pPr>
            <a:r>
              <a:rPr lang="en-US" sz="2400" b="1" dirty="0"/>
              <a:t>        Card-not-present fraud:</a:t>
            </a:r>
            <a:r>
              <a:rPr lang="en-US" sz="2400" dirty="0"/>
              <a:t> Occurs in online or phone transactions where the physical card </a:t>
            </a:r>
          </a:p>
          <a:p>
            <a:pPr marL="137160" indent="0">
              <a:buNone/>
            </a:pPr>
            <a:r>
              <a:rPr lang="en-US" sz="2400" dirty="0"/>
              <a:t>        is not used, making it more difficult to authenticate.</a:t>
            </a:r>
          </a:p>
          <a:p>
            <a:pPr marL="137160" indent="0">
              <a:buNone/>
            </a:pPr>
            <a:r>
              <a:rPr lang="en-US" sz="2400" b="1" dirty="0"/>
              <a:t>        Card-present fraud:</a:t>
            </a:r>
            <a:r>
              <a:rPr lang="en-US" sz="2400" dirty="0"/>
              <a:t> Occurs when the card is physically swiped or inserted, but the </a:t>
            </a:r>
          </a:p>
          <a:p>
            <a:pPr marL="137160" indent="0">
              <a:buNone/>
            </a:pPr>
            <a:r>
              <a:rPr lang="en-US" sz="2400" dirty="0"/>
              <a:t>        transaction is fraudulent due to a stolen or cloned card.</a:t>
            </a:r>
          </a:p>
          <a:p>
            <a:pPr marL="137160" indent="0">
              <a:buNone/>
            </a:pPr>
            <a:r>
              <a:rPr lang="en-US" sz="2400" b="1" dirty="0"/>
              <a:t>        Account takeover:</a:t>
            </a:r>
            <a:r>
              <a:rPr lang="en-US" sz="2400" dirty="0"/>
              <a:t> Fraudsters gain control of an account and make unauthorized   </a:t>
            </a:r>
          </a:p>
          <a:p>
            <a:pPr marL="137160" indent="0">
              <a:buNone/>
            </a:pPr>
            <a:r>
              <a:rPr lang="en-US" sz="2400" dirty="0"/>
              <a:t>        purchases, often by changing login credentials or contacting the bank to modify account  </a:t>
            </a:r>
          </a:p>
          <a:p>
            <a:pPr marL="137160" indent="0">
              <a:buNone/>
            </a:pPr>
            <a:r>
              <a:rPr lang="en-US" sz="2400" dirty="0"/>
              <a:t>        details.</a:t>
            </a:r>
          </a:p>
          <a:p>
            <a:pPr marL="137160" indent="0">
              <a:buNone/>
            </a:pPr>
            <a:r>
              <a:rPr lang="en-US" sz="2400" b="1" dirty="0"/>
              <a:t>        Identity theft:</a:t>
            </a:r>
            <a:r>
              <a:rPr lang="en-US" sz="2400" dirty="0"/>
              <a:t> Fraudsters impersonate the cardholder using stolen personal  </a:t>
            </a:r>
          </a:p>
          <a:p>
            <a:pPr marL="137160" indent="0">
              <a:buNone/>
            </a:pPr>
            <a:r>
              <a:rPr lang="en-US" sz="2400" dirty="0"/>
              <a:t>        information to commit fraud.</a:t>
            </a:r>
          </a:p>
          <a:p>
            <a:pPr marL="137160" indent="0">
              <a:buNone/>
            </a:pPr>
            <a:r>
              <a:rPr lang="en-US" sz="2400" b="1" dirty="0"/>
              <a:t>       Application fraud:</a:t>
            </a:r>
            <a:r>
              <a:rPr lang="en-US" sz="2400" dirty="0"/>
              <a:t> When criminals apply for new credit cards using stolen or  </a:t>
            </a:r>
          </a:p>
          <a:p>
            <a:pPr marL="137160" indent="0">
              <a:buNone/>
            </a:pPr>
            <a:r>
              <a:rPr lang="en-US" sz="2400" dirty="0"/>
              <a:t>       fabricated information.</a:t>
            </a:r>
          </a:p>
          <a:p>
            <a:endParaRPr lang="en-US" sz="2200" dirty="0"/>
          </a:p>
          <a:p>
            <a:endParaRPr lang="en-IN" dirty="0"/>
          </a:p>
        </p:txBody>
      </p:sp>
    </p:spTree>
    <p:extLst>
      <p:ext uri="{BB962C8B-B14F-4D97-AF65-F5344CB8AC3E}">
        <p14:creationId xmlns:p14="http://schemas.microsoft.com/office/powerpoint/2010/main" val="3782204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4294967295"/>
          </p:nvPr>
        </p:nvSpPr>
        <p:spPr>
          <a:xfrm>
            <a:off x="0" y="381000"/>
            <a:ext cx="9067800" cy="4703763"/>
          </a:xfrm>
        </p:spPr>
        <p:txBody>
          <a:bodyPr>
            <a:normAutofit fontScale="40000" lnSpcReduction="20000"/>
          </a:bodyPr>
          <a:lstStyle/>
          <a:p>
            <a:r>
              <a:rPr lang="en-US" sz="5000" b="1" dirty="0"/>
              <a:t>4. Identification Methods</a:t>
            </a:r>
          </a:p>
          <a:p>
            <a:pPr marL="137160" indent="0">
              <a:buNone/>
            </a:pPr>
            <a:r>
              <a:rPr lang="en-US" sz="5000" b="1" dirty="0"/>
              <a:t>      Rule-Based Detection:</a:t>
            </a:r>
            <a:r>
              <a:rPr lang="en-US" sz="5000" dirty="0"/>
              <a:t> Uses predefined rules to flag suspicious activity </a:t>
            </a:r>
          </a:p>
          <a:p>
            <a:pPr marL="137160" indent="0">
              <a:buNone/>
            </a:pPr>
            <a:r>
              <a:rPr lang="en-US" sz="5000" dirty="0"/>
              <a:t>      (e.g., large transactions, high frequency, or transactions in unusual </a:t>
            </a:r>
          </a:p>
          <a:p>
            <a:pPr marL="137160" indent="0">
              <a:buNone/>
            </a:pPr>
            <a:r>
              <a:rPr lang="en-US" sz="5000" dirty="0"/>
              <a:t>      locations). This method can be rigid and ineffective against new fraud </a:t>
            </a:r>
          </a:p>
          <a:p>
            <a:pPr marL="137160" indent="0">
              <a:buNone/>
            </a:pPr>
            <a:r>
              <a:rPr lang="en-US" sz="5000" dirty="0"/>
              <a:t>      patterns.</a:t>
            </a:r>
          </a:p>
          <a:p>
            <a:pPr marL="137160" indent="0">
              <a:buNone/>
            </a:pPr>
            <a:r>
              <a:rPr lang="en-US" sz="5000" b="1" dirty="0"/>
              <a:t>      Machine Learning Models:</a:t>
            </a:r>
            <a:r>
              <a:rPr lang="en-US" sz="5000" dirty="0"/>
              <a:t> Algorithms like decision trees, random </a:t>
            </a:r>
          </a:p>
          <a:p>
            <a:pPr marL="137160" indent="0">
              <a:buNone/>
            </a:pPr>
            <a:r>
              <a:rPr lang="en-US" sz="5000" dirty="0"/>
              <a:t>      forests, support vector machines, and neural networks can be trained to  </a:t>
            </a:r>
          </a:p>
          <a:p>
            <a:pPr marL="137160" indent="0">
              <a:buNone/>
            </a:pPr>
            <a:r>
              <a:rPr lang="en-US" sz="5000" dirty="0"/>
              <a:t>      detect fraud patterns based on historical data. They can adapt to new </a:t>
            </a:r>
          </a:p>
          <a:p>
            <a:pPr marL="137160" indent="0">
              <a:buNone/>
            </a:pPr>
            <a:r>
              <a:rPr lang="en-US" sz="5000" dirty="0"/>
              <a:t>      fraud patterns over time.</a:t>
            </a:r>
          </a:p>
          <a:p>
            <a:pPr marL="137160" indent="0">
              <a:buNone/>
            </a:pPr>
            <a:r>
              <a:rPr lang="en-US" sz="5000" b="1" dirty="0"/>
              <a:t>      Anomaly Detection:</a:t>
            </a:r>
            <a:r>
              <a:rPr lang="en-US" sz="5000" dirty="0"/>
              <a:t> Identifying transactions that deviate significantly    </a:t>
            </a:r>
          </a:p>
          <a:p>
            <a:pPr marL="137160" indent="0">
              <a:buNone/>
            </a:pPr>
            <a:r>
              <a:rPr lang="en-US" sz="5000" dirty="0"/>
              <a:t>      from the cardholder's normal spending behavior.</a:t>
            </a:r>
          </a:p>
          <a:p>
            <a:pPr marL="137160" indent="0">
              <a:buNone/>
            </a:pPr>
            <a:r>
              <a:rPr lang="en-US" sz="5000" b="1" dirty="0"/>
              <a:t>      Behavioral Biometrics:</a:t>
            </a:r>
            <a:r>
              <a:rPr lang="en-US" sz="5000" dirty="0"/>
              <a:t> Analyzing user behavior patterns such as typing   </a:t>
            </a:r>
          </a:p>
          <a:p>
            <a:pPr marL="137160" indent="0">
              <a:buNone/>
            </a:pPr>
            <a:r>
              <a:rPr lang="en-US" sz="5000" dirty="0"/>
              <a:t>      speed, mouse movements, and mobile interactions to detect unusual </a:t>
            </a:r>
          </a:p>
          <a:p>
            <a:pPr marL="137160" indent="0">
              <a:buNone/>
            </a:pPr>
            <a:r>
              <a:rPr lang="en-US" sz="5000" dirty="0"/>
              <a:t>      activities.</a:t>
            </a:r>
          </a:p>
          <a:p>
            <a:endParaRPr lang="en-IN" dirty="0"/>
          </a:p>
        </p:txBody>
      </p:sp>
    </p:spTree>
    <p:extLst>
      <p:ext uri="{BB962C8B-B14F-4D97-AF65-F5344CB8AC3E}">
        <p14:creationId xmlns:p14="http://schemas.microsoft.com/office/powerpoint/2010/main" val="938256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METHODOLOGY</a:t>
            </a:r>
            <a:endParaRPr lang="en-IN" dirty="0"/>
          </a:p>
        </p:txBody>
      </p:sp>
      <p:sp>
        <p:nvSpPr>
          <p:cNvPr id="10" name="Content Placeholder 9"/>
          <p:cNvSpPr>
            <a:spLocks noGrp="1"/>
          </p:cNvSpPr>
          <p:nvPr>
            <p:ph idx="1"/>
          </p:nvPr>
        </p:nvSpPr>
        <p:spPr/>
        <p:txBody>
          <a:bodyPr/>
          <a:lstStyle/>
          <a:p>
            <a:r>
              <a:rPr lang="en-US" sz="2000" dirty="0"/>
              <a:t>LOGISTIC REGRESSION : l</a:t>
            </a:r>
            <a:r>
              <a:rPr lang="en-US" sz="2000" b="1" dirty="0"/>
              <a:t>ogistic regression</a:t>
            </a:r>
            <a:r>
              <a:rPr lang="en-US" sz="2000" dirty="0"/>
              <a:t> is a </a:t>
            </a:r>
            <a:r>
              <a:rPr lang="en-US" sz="2000" b="1" dirty="0"/>
              <a:t>supervised machine learning algorithm </a:t>
            </a:r>
            <a:r>
              <a:rPr lang="en-US" sz="2000" dirty="0"/>
              <a:t>used for </a:t>
            </a:r>
            <a:r>
              <a:rPr lang="en-US" sz="2000" b="1" dirty="0"/>
              <a:t>classification tasks</a:t>
            </a:r>
            <a:r>
              <a:rPr lang="en-US" sz="2000" dirty="0"/>
              <a:t> where the goal is to predict the probability that an instance belongs to a given class or not. Logistic regression is a statistical algorithm which analyze the relationship between two data factors. The article explores the fundamentals of logistic regression, it’s types and implementations. </a:t>
            </a:r>
          </a:p>
          <a:p>
            <a:endParaRPr lang="en-US" sz="2000" dirty="0"/>
          </a:p>
          <a:p>
            <a:endParaRPr lang="en-IN" sz="2000" dirty="0"/>
          </a:p>
        </p:txBody>
      </p:sp>
      <p:pic>
        <p:nvPicPr>
          <p:cNvPr id="13" name="Picture 3" descr="C:\Users\Ajay\Desktop\imag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9571" y="3733800"/>
            <a:ext cx="5527432"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257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4294967295"/>
          </p:nvPr>
        </p:nvSpPr>
        <p:spPr>
          <a:xfrm>
            <a:off x="914400" y="228600"/>
            <a:ext cx="6400800" cy="1752600"/>
          </a:xfrm>
        </p:spPr>
        <p:txBody>
          <a:bodyPr>
            <a:noAutofit/>
          </a:bodyPr>
          <a:lstStyle/>
          <a:p>
            <a:r>
              <a:rPr lang="en-US" sz="1800" dirty="0"/>
              <a:t>RANDOM </a:t>
            </a:r>
            <a:r>
              <a:rPr lang="en-US" sz="1800" dirty="0" err="1"/>
              <a:t>FOREST:Random</a:t>
            </a:r>
            <a:r>
              <a:rPr lang="en-US" sz="1800" dirty="0"/>
              <a:t> Forest algorithm is a powerful tree learning technique in </a:t>
            </a:r>
            <a:r>
              <a:rPr lang="en-US" sz="1800" u="sng" dirty="0"/>
              <a:t>machine learning</a:t>
            </a:r>
            <a:r>
              <a:rPr lang="en-US" sz="1800" dirty="0"/>
              <a:t>. It works by creating a number of </a:t>
            </a:r>
            <a:r>
              <a:rPr lang="en-US" sz="1800" u="sng" dirty="0"/>
              <a:t>Decision Trees</a:t>
            </a:r>
            <a:r>
              <a:rPr lang="en-US" sz="1800" dirty="0"/>
              <a:t> during the training phase. Each tree is constructed using a random subset of the data set to measure a random subset of features in each partition. This randomness introduces variability among individual trees, reducing the risk of </a:t>
            </a:r>
            <a:r>
              <a:rPr lang="en-US" sz="1800" u="sng" dirty="0" err="1"/>
              <a:t>overfitting</a:t>
            </a:r>
            <a:r>
              <a:rPr lang="en-US" sz="1800" dirty="0"/>
              <a:t> and improving overall prediction performance.</a:t>
            </a:r>
          </a:p>
          <a:p>
            <a:endParaRPr lang="en-IN" sz="1800" dirty="0"/>
          </a:p>
        </p:txBody>
      </p:sp>
      <p:pic>
        <p:nvPicPr>
          <p:cNvPr id="2052" name="Picture 4" descr="C:\Users\Ajay\Desktop\imag 1_279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819400"/>
            <a:ext cx="4800600" cy="3764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956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a:t>
            </a:r>
            <a:endParaRPr lang="en-IN" dirty="0"/>
          </a:p>
        </p:txBody>
      </p:sp>
      <p:pic>
        <p:nvPicPr>
          <p:cNvPr id="4" name="Content Placeholder 3">
            <a:extLst>
              <a:ext uri="{FF2B5EF4-FFF2-40B4-BE49-F238E27FC236}">
                <a16:creationId xmlns:a16="http://schemas.microsoft.com/office/drawing/2014/main" id="{824E3660-59EE-D676-D086-1C933AF31925}"/>
              </a:ext>
            </a:extLst>
          </p:cNvPr>
          <p:cNvPicPr>
            <a:picLocks noGrp="1" noChangeAspect="1"/>
          </p:cNvPicPr>
          <p:nvPr>
            <p:ph idx="1"/>
          </p:nvPr>
        </p:nvPicPr>
        <p:blipFill>
          <a:blip r:embed="rId2"/>
          <a:stretch>
            <a:fillRect/>
          </a:stretch>
        </p:blipFill>
        <p:spPr>
          <a:xfrm>
            <a:off x="536121" y="1600200"/>
            <a:ext cx="8071757" cy="4708525"/>
          </a:xfrm>
          <a:prstGeom prst="rect">
            <a:avLst/>
          </a:prstGeom>
        </p:spPr>
      </p:pic>
    </p:spTree>
    <p:extLst>
      <p:ext uri="{BB962C8B-B14F-4D97-AF65-F5344CB8AC3E}">
        <p14:creationId xmlns:p14="http://schemas.microsoft.com/office/powerpoint/2010/main" val="601546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A7E70C-62FF-9D1A-C947-2447437C9AB1}"/>
              </a:ext>
            </a:extLst>
          </p:cNvPr>
          <p:cNvPicPr>
            <a:picLocks noChangeAspect="1"/>
          </p:cNvPicPr>
          <p:nvPr/>
        </p:nvPicPr>
        <p:blipFill>
          <a:blip r:embed="rId2"/>
          <a:stretch>
            <a:fillRect/>
          </a:stretch>
        </p:blipFill>
        <p:spPr>
          <a:xfrm>
            <a:off x="0" y="1"/>
            <a:ext cx="5867400" cy="2362200"/>
          </a:xfrm>
          <a:prstGeom prst="rect">
            <a:avLst/>
          </a:prstGeom>
        </p:spPr>
      </p:pic>
      <p:pic>
        <p:nvPicPr>
          <p:cNvPr id="5" name="Picture 4">
            <a:extLst>
              <a:ext uri="{FF2B5EF4-FFF2-40B4-BE49-F238E27FC236}">
                <a16:creationId xmlns:a16="http://schemas.microsoft.com/office/drawing/2014/main" id="{F6D52D18-36C9-799B-0FBC-23F1D4B02A48}"/>
              </a:ext>
            </a:extLst>
          </p:cNvPr>
          <p:cNvPicPr>
            <a:picLocks noChangeAspect="1"/>
          </p:cNvPicPr>
          <p:nvPr/>
        </p:nvPicPr>
        <p:blipFill>
          <a:blip r:embed="rId3"/>
          <a:stretch>
            <a:fillRect/>
          </a:stretch>
        </p:blipFill>
        <p:spPr>
          <a:xfrm>
            <a:off x="5867400" y="0"/>
            <a:ext cx="3276600" cy="6287377"/>
          </a:xfrm>
          <a:prstGeom prst="rect">
            <a:avLst/>
          </a:prstGeom>
        </p:spPr>
      </p:pic>
    </p:spTree>
    <p:extLst>
      <p:ext uri="{BB962C8B-B14F-4D97-AF65-F5344CB8AC3E}">
        <p14:creationId xmlns:p14="http://schemas.microsoft.com/office/powerpoint/2010/main" val="1155328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515BEA-CFFB-11D3-D64D-DCDD45E878B1}"/>
              </a:ext>
            </a:extLst>
          </p:cNvPr>
          <p:cNvPicPr>
            <a:picLocks noChangeAspect="1"/>
          </p:cNvPicPr>
          <p:nvPr/>
        </p:nvPicPr>
        <p:blipFill>
          <a:blip r:embed="rId2"/>
          <a:stretch>
            <a:fillRect/>
          </a:stretch>
        </p:blipFill>
        <p:spPr>
          <a:xfrm>
            <a:off x="381000" y="152400"/>
            <a:ext cx="8382000" cy="6392602"/>
          </a:xfrm>
          <a:prstGeom prst="rect">
            <a:avLst/>
          </a:prstGeom>
        </p:spPr>
      </p:pic>
    </p:spTree>
    <p:extLst>
      <p:ext uri="{BB962C8B-B14F-4D97-AF65-F5344CB8AC3E}">
        <p14:creationId xmlns:p14="http://schemas.microsoft.com/office/powerpoint/2010/main" val="1737459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BC41F1-60CA-CB5A-73AC-8E79ADB22814}"/>
              </a:ext>
            </a:extLst>
          </p:cNvPr>
          <p:cNvPicPr>
            <a:picLocks noChangeAspect="1"/>
          </p:cNvPicPr>
          <p:nvPr/>
        </p:nvPicPr>
        <p:blipFill>
          <a:blip r:embed="rId2"/>
          <a:stretch>
            <a:fillRect/>
          </a:stretch>
        </p:blipFill>
        <p:spPr>
          <a:xfrm>
            <a:off x="457200" y="152399"/>
            <a:ext cx="8077200" cy="6458121"/>
          </a:xfrm>
          <a:prstGeom prst="rect">
            <a:avLst/>
          </a:prstGeom>
        </p:spPr>
      </p:pic>
    </p:spTree>
    <p:extLst>
      <p:ext uri="{BB962C8B-B14F-4D97-AF65-F5344CB8AC3E}">
        <p14:creationId xmlns:p14="http://schemas.microsoft.com/office/powerpoint/2010/main" val="4087645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C4156D9-B5AE-4549-65A1-30383E508738}"/>
              </a:ext>
            </a:extLst>
          </p:cNvPr>
          <p:cNvPicPr>
            <a:picLocks noChangeAspect="1"/>
          </p:cNvPicPr>
          <p:nvPr/>
        </p:nvPicPr>
        <p:blipFill>
          <a:blip r:embed="rId2"/>
          <a:stretch>
            <a:fillRect/>
          </a:stretch>
        </p:blipFill>
        <p:spPr>
          <a:xfrm>
            <a:off x="2362200" y="209100"/>
            <a:ext cx="4372585" cy="6439799"/>
          </a:xfrm>
          <a:prstGeom prst="rect">
            <a:avLst/>
          </a:prstGeom>
        </p:spPr>
      </p:pic>
    </p:spTree>
    <p:extLst>
      <p:ext uri="{BB962C8B-B14F-4D97-AF65-F5344CB8AC3E}">
        <p14:creationId xmlns:p14="http://schemas.microsoft.com/office/powerpoint/2010/main" val="2742028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371600"/>
            <a:ext cx="13335000" cy="3657600"/>
          </a:xfrm>
        </p:spPr>
        <p:txBody>
          <a:bodyPr>
            <a:normAutofit/>
          </a:bodyPr>
          <a:lstStyle/>
          <a:p>
            <a:r>
              <a:rPr lang="en-US" dirty="0"/>
              <a:t>CONTENTS</a:t>
            </a:r>
            <a:br>
              <a:rPr lang="en-US" dirty="0"/>
            </a:br>
            <a:endParaRPr lang="en-IN" dirty="0"/>
          </a:p>
        </p:txBody>
      </p:sp>
      <p:sp>
        <p:nvSpPr>
          <p:cNvPr id="3" name="Subtitle 2"/>
          <p:cNvSpPr>
            <a:spLocks noGrp="1"/>
          </p:cNvSpPr>
          <p:nvPr>
            <p:ph type="subTitle" idx="1"/>
          </p:nvPr>
        </p:nvSpPr>
        <p:spPr>
          <a:xfrm>
            <a:off x="457200" y="1981200"/>
            <a:ext cx="7315200" cy="3810000"/>
          </a:xfrm>
        </p:spPr>
        <p:txBody>
          <a:bodyPr>
            <a:normAutofit fontScale="92500" lnSpcReduction="10000"/>
          </a:bodyPr>
          <a:lstStyle/>
          <a:p>
            <a:pPr algn="l"/>
            <a:r>
              <a:rPr lang="en-US" dirty="0"/>
              <a:t>1.INRODUCTION</a:t>
            </a:r>
          </a:p>
          <a:p>
            <a:pPr algn="l"/>
            <a:r>
              <a:rPr lang="en-US" dirty="0"/>
              <a:t>2.LITRATURE REVIEW</a:t>
            </a:r>
          </a:p>
          <a:p>
            <a:pPr algn="l"/>
            <a:r>
              <a:rPr lang="en-US" dirty="0"/>
              <a:t>3.EARLIER STUDIES</a:t>
            </a:r>
            <a:endParaRPr lang="en-IN" dirty="0"/>
          </a:p>
          <a:p>
            <a:pPr algn="l"/>
            <a:r>
              <a:rPr lang="en-US" dirty="0"/>
              <a:t>4.OBJECTIVE</a:t>
            </a:r>
          </a:p>
          <a:p>
            <a:pPr algn="l"/>
            <a:r>
              <a:rPr lang="en-US" dirty="0"/>
              <a:t>5.PROBLEM IDENTIFICATION</a:t>
            </a:r>
          </a:p>
          <a:p>
            <a:pPr algn="l"/>
            <a:r>
              <a:rPr lang="en-US" dirty="0"/>
              <a:t>6.METHODOLOGY</a:t>
            </a:r>
          </a:p>
          <a:p>
            <a:pPr algn="l"/>
            <a:r>
              <a:rPr lang="en-US" dirty="0"/>
              <a:t>7.IMPLEMENTATION</a:t>
            </a:r>
          </a:p>
          <a:p>
            <a:pPr algn="l"/>
            <a:r>
              <a:rPr lang="en-US" dirty="0"/>
              <a:t>8.REFERENCES</a:t>
            </a:r>
          </a:p>
        </p:txBody>
      </p:sp>
    </p:spTree>
    <p:extLst>
      <p:ext uri="{BB962C8B-B14F-4D97-AF65-F5344CB8AC3E}">
        <p14:creationId xmlns:p14="http://schemas.microsoft.com/office/powerpoint/2010/main" val="1530886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C2623A3-589B-CED3-E539-0D65AAEE2A8C}"/>
              </a:ext>
            </a:extLst>
          </p:cNvPr>
          <p:cNvPicPr>
            <a:picLocks noChangeAspect="1"/>
          </p:cNvPicPr>
          <p:nvPr/>
        </p:nvPicPr>
        <p:blipFill>
          <a:blip r:embed="rId2"/>
          <a:stretch>
            <a:fillRect/>
          </a:stretch>
        </p:blipFill>
        <p:spPr>
          <a:xfrm>
            <a:off x="990600" y="328429"/>
            <a:ext cx="7024974" cy="6251184"/>
          </a:xfrm>
          <a:prstGeom prst="rect">
            <a:avLst/>
          </a:prstGeom>
        </p:spPr>
      </p:pic>
    </p:spTree>
    <p:extLst>
      <p:ext uri="{BB962C8B-B14F-4D97-AF65-F5344CB8AC3E}">
        <p14:creationId xmlns:p14="http://schemas.microsoft.com/office/powerpoint/2010/main" val="1866954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endParaRPr lang="en-IN" dirty="0"/>
          </a:p>
        </p:txBody>
      </p:sp>
      <p:pic>
        <p:nvPicPr>
          <p:cNvPr id="4" name="Content Placeholder 3">
            <a:extLst>
              <a:ext uri="{FF2B5EF4-FFF2-40B4-BE49-F238E27FC236}">
                <a16:creationId xmlns:a16="http://schemas.microsoft.com/office/drawing/2014/main" id="{90B5380E-1BE5-CE44-D47A-919FDD023456}"/>
              </a:ext>
            </a:extLst>
          </p:cNvPr>
          <p:cNvPicPr>
            <a:picLocks noGrp="1" noChangeAspect="1"/>
          </p:cNvPicPr>
          <p:nvPr>
            <p:ph idx="1"/>
          </p:nvPr>
        </p:nvPicPr>
        <p:blipFill>
          <a:blip r:embed="rId2"/>
          <a:stretch>
            <a:fillRect/>
          </a:stretch>
        </p:blipFill>
        <p:spPr>
          <a:xfrm>
            <a:off x="1066800" y="1418320"/>
            <a:ext cx="7120167" cy="5439680"/>
          </a:xfrm>
          <a:prstGeom prst="rect">
            <a:avLst/>
          </a:prstGeom>
        </p:spPr>
      </p:pic>
    </p:spTree>
    <p:extLst>
      <p:ext uri="{BB962C8B-B14F-4D97-AF65-F5344CB8AC3E}">
        <p14:creationId xmlns:p14="http://schemas.microsoft.com/office/powerpoint/2010/main" val="991903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49565-FE17-C855-8BBF-E4E67AE8B136}"/>
              </a:ext>
            </a:extLst>
          </p:cNvPr>
          <p:cNvSpPr>
            <a:spLocks noGrp="1"/>
          </p:cNvSpPr>
          <p:nvPr>
            <p:ph type="title"/>
          </p:nvPr>
        </p:nvSpPr>
        <p:spPr/>
        <p:txBody>
          <a:bodyPr/>
          <a:lstStyle/>
          <a:p>
            <a:r>
              <a:rPr lang="en-IN" dirty="0"/>
              <a:t>RANDOM FOREST</a:t>
            </a:r>
          </a:p>
        </p:txBody>
      </p:sp>
      <p:pic>
        <p:nvPicPr>
          <p:cNvPr id="5" name="Content Placeholder 4">
            <a:extLst>
              <a:ext uri="{FF2B5EF4-FFF2-40B4-BE49-F238E27FC236}">
                <a16:creationId xmlns:a16="http://schemas.microsoft.com/office/drawing/2014/main" id="{D00A39B6-D67C-3CD1-CA8C-5D11468F27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345" y="1524000"/>
            <a:ext cx="8756055" cy="4822780"/>
          </a:xfrm>
        </p:spPr>
      </p:pic>
    </p:spTree>
    <p:extLst>
      <p:ext uri="{BB962C8B-B14F-4D97-AF65-F5344CB8AC3E}">
        <p14:creationId xmlns:p14="http://schemas.microsoft.com/office/powerpoint/2010/main" val="2624162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D3744-4A55-EC34-CDB6-D81524F19EFA}"/>
              </a:ext>
            </a:extLst>
          </p:cNvPr>
          <p:cNvSpPr>
            <a:spLocks noGrp="1"/>
          </p:cNvSpPr>
          <p:nvPr>
            <p:ph type="title"/>
          </p:nvPr>
        </p:nvSpPr>
        <p:spPr/>
        <p:txBody>
          <a:bodyPr/>
          <a:lstStyle/>
          <a:p>
            <a:r>
              <a:rPr lang="en-IN" dirty="0"/>
              <a:t>K-NEAREST NEIGHBOUR</a:t>
            </a:r>
          </a:p>
        </p:txBody>
      </p:sp>
      <p:pic>
        <p:nvPicPr>
          <p:cNvPr id="5" name="Content Placeholder 4">
            <a:extLst>
              <a:ext uri="{FF2B5EF4-FFF2-40B4-BE49-F238E27FC236}">
                <a16:creationId xmlns:a16="http://schemas.microsoft.com/office/drawing/2014/main" id="{94CF9427-8AB1-ED31-66FC-6FCB5F9AB3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565237"/>
            <a:ext cx="7772400" cy="4874017"/>
          </a:xfrm>
        </p:spPr>
      </p:pic>
    </p:spTree>
    <p:extLst>
      <p:ext uri="{BB962C8B-B14F-4D97-AF65-F5344CB8AC3E}">
        <p14:creationId xmlns:p14="http://schemas.microsoft.com/office/powerpoint/2010/main" val="733145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B1A99-7B95-D36F-25D5-56939A894BE2}"/>
              </a:ext>
            </a:extLst>
          </p:cNvPr>
          <p:cNvSpPr>
            <a:spLocks noGrp="1"/>
          </p:cNvSpPr>
          <p:nvPr>
            <p:ph type="title"/>
          </p:nvPr>
        </p:nvSpPr>
        <p:spPr/>
        <p:txBody>
          <a:bodyPr/>
          <a:lstStyle/>
          <a:p>
            <a:r>
              <a:rPr lang="en-IN" dirty="0"/>
              <a:t>SUPPORT VECTOR MACHINE</a:t>
            </a:r>
          </a:p>
        </p:txBody>
      </p:sp>
      <p:pic>
        <p:nvPicPr>
          <p:cNvPr id="5" name="Content Placeholder 4">
            <a:extLst>
              <a:ext uri="{FF2B5EF4-FFF2-40B4-BE49-F238E27FC236}">
                <a16:creationId xmlns:a16="http://schemas.microsoft.com/office/drawing/2014/main" id="{3B506D1E-16A6-9AD3-D6EE-94D14400B8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585574"/>
            <a:ext cx="7391399" cy="4888983"/>
          </a:xfrm>
        </p:spPr>
      </p:pic>
    </p:spTree>
    <p:extLst>
      <p:ext uri="{BB962C8B-B14F-4D97-AF65-F5344CB8AC3E}">
        <p14:creationId xmlns:p14="http://schemas.microsoft.com/office/powerpoint/2010/main" val="2784390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IN" dirty="0"/>
          </a:p>
        </p:txBody>
      </p:sp>
      <p:sp>
        <p:nvSpPr>
          <p:cNvPr id="3" name="Content Placeholder 2"/>
          <p:cNvSpPr>
            <a:spLocks noGrp="1"/>
          </p:cNvSpPr>
          <p:nvPr>
            <p:ph idx="1"/>
          </p:nvPr>
        </p:nvSpPr>
        <p:spPr/>
        <p:txBody>
          <a:bodyPr>
            <a:normAutofit fontScale="62500" lnSpcReduction="20000"/>
          </a:bodyPr>
          <a:lstStyle/>
          <a:p>
            <a:r>
              <a:rPr lang="en-IN" dirty="0">
                <a:hlinkClick r:id="rId2"/>
              </a:rPr>
              <a:t>https://www.kaggle.com/datasets/mlg-ulb/creditcardfraud</a:t>
            </a:r>
            <a:endParaRPr lang="en-IN" dirty="0"/>
          </a:p>
          <a:p>
            <a:r>
              <a:rPr lang="en-IN" sz="2800" dirty="0"/>
              <a:t>Credit Card Fraud Detection using Machine Learning and Data Science By S P </a:t>
            </a:r>
            <a:r>
              <a:rPr lang="en-IN" sz="2800" dirty="0" err="1"/>
              <a:t>Maniraj</a:t>
            </a:r>
            <a:r>
              <a:rPr lang="en-IN" sz="2800" dirty="0"/>
              <a:t>  Assistant Professor (O.G.) Department of Computer Science and Engineering SRM Institute of Science and Technology .</a:t>
            </a:r>
            <a:r>
              <a:rPr lang="en-IN" sz="2800" u="sng" dirty="0">
                <a:hlinkClick r:id="rId3"/>
              </a:rPr>
              <a:t> https://www.researchgate.net/publication/336800562_Credit_Card_Fraud_Detection_using_Machine_Learning_and_Data_Science</a:t>
            </a:r>
            <a:endParaRPr lang="en-IN" sz="2800" dirty="0"/>
          </a:p>
          <a:p>
            <a:r>
              <a:rPr lang="en-IN" sz="2800" dirty="0"/>
              <a:t>Mr. Thirunavukkarasu.M1 ; </a:t>
            </a:r>
            <a:r>
              <a:rPr lang="en-IN" sz="2800" dirty="0" err="1"/>
              <a:t>Achutha</a:t>
            </a:r>
            <a:r>
              <a:rPr lang="en-IN" sz="2800" dirty="0"/>
              <a:t> Nimisha2 ; </a:t>
            </a:r>
            <a:r>
              <a:rPr lang="en-IN" sz="2800" dirty="0" err="1"/>
              <a:t>Adusumilli</a:t>
            </a:r>
            <a:r>
              <a:rPr lang="en-IN" sz="2800" dirty="0"/>
              <a:t> Jyothsna3 1Assistant Professor, Dept. of CSE, SCSVMV (Deemed to be University), Kanchipuram, </a:t>
            </a:r>
            <a:r>
              <a:rPr lang="en-IN" sz="2800" dirty="0" err="1"/>
              <a:t>TamilNadu</a:t>
            </a:r>
            <a:r>
              <a:rPr lang="en-IN" sz="2800" dirty="0"/>
              <a:t>, India (mthiru@kanchiuniv.ac.in) 2 Student, Dept. of CSE, SCSVMV (Deemed to be University), Kanchipuram, </a:t>
            </a:r>
            <a:r>
              <a:rPr lang="en-IN" sz="2800" dirty="0" err="1"/>
              <a:t>TamilNadu</a:t>
            </a:r>
            <a:r>
              <a:rPr lang="en-IN" sz="2800" dirty="0"/>
              <a:t>, India (11179A002@kanchiuniv.ac.in) 3 Student, Dept. of CSE, SCSVMV (Deemed to be University), Kanchipuram, </a:t>
            </a:r>
            <a:r>
              <a:rPr lang="en-IN" sz="2800" dirty="0" err="1"/>
              <a:t>TamilNadu</a:t>
            </a:r>
            <a:r>
              <a:rPr lang="en-IN" sz="2800" dirty="0"/>
              <a:t>, India.</a:t>
            </a:r>
            <a:r>
              <a:rPr lang="en-IN" sz="2800" u="sng" dirty="0">
                <a:hlinkClick r:id="rId4"/>
              </a:rPr>
              <a:t> https://ijcsmc.com/docs/papers/April2021/V10I4202112.pdf</a:t>
            </a:r>
            <a:endParaRPr lang="en-IN" sz="2800" dirty="0"/>
          </a:p>
          <a:p>
            <a:r>
              <a:rPr lang="en-IN" sz="2800" dirty="0"/>
              <a:t>Shalini </a:t>
            </a:r>
            <a:r>
              <a:rPr lang="en-IN" sz="2800" dirty="0" err="1"/>
              <a:t>Avinashbhai</a:t>
            </a:r>
            <a:r>
              <a:rPr lang="en-IN" sz="2800" dirty="0"/>
              <a:t> Naik and </a:t>
            </a:r>
            <a:r>
              <a:rPr lang="en-IN" sz="2800" dirty="0" err="1"/>
              <a:t>Dr.</a:t>
            </a:r>
            <a:r>
              <a:rPr lang="en-IN" sz="2800" dirty="0"/>
              <a:t> Nitin </a:t>
            </a:r>
            <a:r>
              <a:rPr lang="en-IN" sz="2800" dirty="0" err="1"/>
              <a:t>Pise</a:t>
            </a:r>
            <a:r>
              <a:rPr lang="en-IN" sz="2800" dirty="0"/>
              <a:t> Department of Computer Science &amp; Technology, MIT-</a:t>
            </a:r>
            <a:r>
              <a:rPr lang="en-IN" sz="2800" dirty="0" err="1"/>
              <a:t>Wpu</a:t>
            </a:r>
            <a:r>
              <a:rPr lang="en-IN" sz="2800" dirty="0"/>
              <a:t>, Survey No,124, </a:t>
            </a:r>
            <a:r>
              <a:rPr lang="en-IN" sz="2800" dirty="0" err="1"/>
              <a:t>Paud</a:t>
            </a:r>
            <a:r>
              <a:rPr lang="en-IN" sz="2800" dirty="0"/>
              <a:t> o Road, Kothrud, Pune, Maharashtra 411038 shailynaik24@gmail.com, nitin.pise@mitwpu.edu.in </a:t>
            </a:r>
            <a:r>
              <a:rPr lang="en-IN" sz="2800" u="sng" dirty="0">
                <a:hlinkClick r:id="rId5"/>
              </a:rPr>
              <a:t>https://ieomsociety.org/proceedings/2022india/170.pdf</a:t>
            </a:r>
            <a:endParaRPr lang="en-IN" sz="2800" dirty="0"/>
          </a:p>
          <a:p>
            <a:r>
              <a:rPr lang="en-US" sz="2800" dirty="0"/>
              <a:t>Vaishnavi  Nath  </a:t>
            </a:r>
            <a:r>
              <a:rPr lang="en-US" sz="2800" dirty="0" err="1"/>
              <a:t>Dornadula</a:t>
            </a:r>
            <a:r>
              <a:rPr lang="en-US" sz="2800" dirty="0"/>
              <a:t> , Geeta S , Vellore Institute of Technology ,Chennai</a:t>
            </a:r>
          </a:p>
          <a:p>
            <a:endParaRPr lang="en-IN" dirty="0"/>
          </a:p>
          <a:p>
            <a:endParaRPr lang="en-IN" dirty="0"/>
          </a:p>
        </p:txBody>
      </p:sp>
    </p:spTree>
    <p:extLst>
      <p:ext uri="{BB962C8B-B14F-4D97-AF65-F5344CB8AC3E}">
        <p14:creationId xmlns:p14="http://schemas.microsoft.com/office/powerpoint/2010/main" val="3834471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INTROUCTION</a:t>
            </a:r>
            <a:endParaRPr lang="en-IN" dirty="0"/>
          </a:p>
        </p:txBody>
      </p:sp>
      <p:sp>
        <p:nvSpPr>
          <p:cNvPr id="3" name="Content Placeholder 2"/>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Credit card generally refers to a card that is assigned to the customer (cardholder), usually allowing them to purchase goods and services within credit limit or withdraw cash in advance. Credit card provides the cardholder an advantage of the time, i.e., it provides time for their customers to repay later in a prescribed time, by carrying it to the next billing cycle.</a:t>
            </a:r>
          </a:p>
          <a:p>
            <a:r>
              <a:rPr lang="en-US" dirty="0">
                <a:latin typeface="Times New Roman" panose="02020603050405020304" pitchFamily="18" charset="0"/>
                <a:cs typeface="Times New Roman" panose="02020603050405020304" pitchFamily="18" charset="0"/>
              </a:rPr>
              <a:t> Credit card frauds are easy targets. Without any risks, a significant amount can be withdrawn without the owner’s knowledge, in a short period. Fraudsters always try to make every fraudulent transaction legitimate, which makes fraud detection very challenging and difficult task to detect. </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51999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457200"/>
            <a:ext cx="8229600" cy="5811837"/>
          </a:xfrm>
        </p:spPr>
      </p:pic>
    </p:spTree>
    <p:extLst>
      <p:ext uri="{BB962C8B-B14F-4D97-AF65-F5344CB8AC3E}">
        <p14:creationId xmlns:p14="http://schemas.microsoft.com/office/powerpoint/2010/main" val="3064736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LITRATURE REVIEW</a:t>
            </a:r>
            <a:endParaRPr lang="en-IN" dirty="0"/>
          </a:p>
        </p:txBody>
      </p:sp>
      <p:sp>
        <p:nvSpPr>
          <p:cNvPr id="3" name="Content Placeholder 2"/>
          <p:cNvSpPr>
            <a:spLocks noGrp="1"/>
          </p:cNvSpPr>
          <p:nvPr>
            <p:ph idx="1"/>
          </p:nvPr>
        </p:nvSpPr>
        <p:spPr>
          <a:xfrm>
            <a:off x="15922" y="1600200"/>
            <a:ext cx="8991600" cy="4953000"/>
          </a:xfrm>
        </p:spPr>
        <p:txBody>
          <a:bodyPr>
            <a:normAutofit/>
          </a:bodyPr>
          <a:lstStyle/>
          <a:p>
            <a:r>
              <a:rPr lang="en-IN" sz="1600" dirty="0"/>
              <a:t>Credit Card Fraud Detection using Machine Learning and Data Science By S P </a:t>
            </a:r>
            <a:r>
              <a:rPr lang="en-IN" sz="1600" dirty="0" err="1"/>
              <a:t>Maniraj</a:t>
            </a:r>
            <a:r>
              <a:rPr lang="en-IN" sz="1600" dirty="0"/>
              <a:t>  Assistant Professor (O.G.) Department of Computer Science and Engineering SRM Institute of Science and Technology .</a:t>
            </a:r>
            <a:r>
              <a:rPr lang="en-IN" sz="1600" u="sng" dirty="0">
                <a:hlinkClick r:id="rId2"/>
              </a:rPr>
              <a:t> https://www.researchgate.net/publication/336800562_Credit_Card_Fraud_Detection_using_Machine_Learning_and_Data_Science</a:t>
            </a:r>
            <a:endParaRPr lang="en-IN" sz="1600" dirty="0"/>
          </a:p>
          <a:p>
            <a:r>
              <a:rPr lang="en-IN" sz="1600" dirty="0" err="1"/>
              <a:t>Mr.</a:t>
            </a:r>
            <a:r>
              <a:rPr lang="en-IN" sz="1600" dirty="0"/>
              <a:t> Thirunavukkarasu.M1 ; </a:t>
            </a:r>
            <a:r>
              <a:rPr lang="en-IN" sz="1600" dirty="0" err="1"/>
              <a:t>Achutha</a:t>
            </a:r>
            <a:r>
              <a:rPr lang="en-IN" sz="1600" dirty="0"/>
              <a:t> Nimisha2 ; </a:t>
            </a:r>
            <a:r>
              <a:rPr lang="en-IN" sz="1600" dirty="0" err="1"/>
              <a:t>Adusumilli</a:t>
            </a:r>
            <a:r>
              <a:rPr lang="en-IN" sz="1600" dirty="0"/>
              <a:t> Jyothsna3 1Assistant Professor, Dept. of CSE, SCSVMV (Deemed to be University), </a:t>
            </a:r>
            <a:r>
              <a:rPr lang="en-IN" sz="1600" dirty="0" err="1"/>
              <a:t>Kanchipuram</a:t>
            </a:r>
            <a:r>
              <a:rPr lang="en-IN" sz="1600" dirty="0"/>
              <a:t>, </a:t>
            </a:r>
            <a:r>
              <a:rPr lang="en-IN" sz="1600" dirty="0" err="1"/>
              <a:t>TamilNadu</a:t>
            </a:r>
            <a:r>
              <a:rPr lang="en-IN" sz="1600" dirty="0"/>
              <a:t>, India (mthiru@kanchiuniv.ac.in) 2 Student, Dept. of CSE, SCSVMV (Deemed to be University), </a:t>
            </a:r>
            <a:r>
              <a:rPr lang="en-IN" sz="1600" dirty="0" err="1"/>
              <a:t>Kanchipuram</a:t>
            </a:r>
            <a:r>
              <a:rPr lang="en-IN" sz="1600" dirty="0"/>
              <a:t>, </a:t>
            </a:r>
            <a:r>
              <a:rPr lang="en-IN" sz="1600" dirty="0" err="1"/>
              <a:t>TamilNadu</a:t>
            </a:r>
            <a:r>
              <a:rPr lang="en-IN" sz="1600" dirty="0"/>
              <a:t>, India (11179A002@kanchiuniv.ac.in) 3 Student, Dept. of CSE, SCSVMV (Deemed to be University), </a:t>
            </a:r>
            <a:r>
              <a:rPr lang="en-IN" sz="1600" dirty="0" err="1"/>
              <a:t>Kanchipuram</a:t>
            </a:r>
            <a:r>
              <a:rPr lang="en-IN" sz="1600" dirty="0"/>
              <a:t>, </a:t>
            </a:r>
            <a:r>
              <a:rPr lang="en-IN" sz="1600" dirty="0" err="1"/>
              <a:t>TamilNadu</a:t>
            </a:r>
            <a:r>
              <a:rPr lang="en-IN" sz="1600" dirty="0"/>
              <a:t>, India.</a:t>
            </a:r>
            <a:r>
              <a:rPr lang="en-IN" sz="1600" u="sng" dirty="0">
                <a:hlinkClick r:id="rId3"/>
              </a:rPr>
              <a:t> https://ijcsmc.com/docs/papers/April2021/V10I4202112.pdf</a:t>
            </a:r>
            <a:endParaRPr lang="en-IN" sz="1600" dirty="0"/>
          </a:p>
          <a:p>
            <a:r>
              <a:rPr lang="en-IN" sz="1600" dirty="0" err="1"/>
              <a:t>Shalini</a:t>
            </a:r>
            <a:r>
              <a:rPr lang="en-IN" sz="1600" dirty="0"/>
              <a:t> </a:t>
            </a:r>
            <a:r>
              <a:rPr lang="en-IN" sz="1600" dirty="0" err="1"/>
              <a:t>Avinashbhai</a:t>
            </a:r>
            <a:r>
              <a:rPr lang="en-IN" sz="1600" dirty="0"/>
              <a:t> </a:t>
            </a:r>
            <a:r>
              <a:rPr lang="en-IN" sz="1600" dirty="0" err="1"/>
              <a:t>Naik</a:t>
            </a:r>
            <a:r>
              <a:rPr lang="en-IN" sz="1600" dirty="0"/>
              <a:t> and </a:t>
            </a:r>
            <a:r>
              <a:rPr lang="en-IN" sz="1600" dirty="0" err="1"/>
              <a:t>Dr.</a:t>
            </a:r>
            <a:r>
              <a:rPr lang="en-IN" sz="1600" dirty="0"/>
              <a:t> </a:t>
            </a:r>
            <a:r>
              <a:rPr lang="en-IN" sz="1600" dirty="0" err="1"/>
              <a:t>Nitin</a:t>
            </a:r>
            <a:r>
              <a:rPr lang="en-IN" sz="1600" dirty="0"/>
              <a:t> </a:t>
            </a:r>
            <a:r>
              <a:rPr lang="en-IN" sz="1600" dirty="0" err="1"/>
              <a:t>Pise</a:t>
            </a:r>
            <a:r>
              <a:rPr lang="en-IN" sz="1600" dirty="0"/>
              <a:t> Department of Computer Science &amp; Technology, MIT-</a:t>
            </a:r>
            <a:r>
              <a:rPr lang="en-IN" sz="1600" dirty="0" err="1"/>
              <a:t>Wpu</a:t>
            </a:r>
            <a:r>
              <a:rPr lang="en-IN" sz="1600" dirty="0"/>
              <a:t>, Survey No,124, </a:t>
            </a:r>
            <a:r>
              <a:rPr lang="en-IN" sz="1600" dirty="0" err="1"/>
              <a:t>Paud</a:t>
            </a:r>
            <a:r>
              <a:rPr lang="en-IN" sz="1600" dirty="0"/>
              <a:t> o Road, </a:t>
            </a:r>
            <a:r>
              <a:rPr lang="en-IN" sz="1600" dirty="0" err="1"/>
              <a:t>Kothrud</a:t>
            </a:r>
            <a:r>
              <a:rPr lang="en-IN" sz="1600" dirty="0"/>
              <a:t>, Pune, Maharashtra 411038 shailynaik24@gmail.com, nitin.pise@mitwpu.edu.in </a:t>
            </a:r>
            <a:r>
              <a:rPr lang="en-IN" sz="1600" u="sng" dirty="0">
                <a:hlinkClick r:id="rId4"/>
              </a:rPr>
              <a:t>https://ieomsociety.org/proceedings/2022india/170.pdf</a:t>
            </a:r>
            <a:endParaRPr lang="en-IN" sz="1600" dirty="0"/>
          </a:p>
          <a:p>
            <a:r>
              <a:rPr lang="en-US" sz="1600" dirty="0" err="1"/>
              <a:t>Vaishnavi</a:t>
            </a:r>
            <a:r>
              <a:rPr lang="en-US" sz="1600" dirty="0"/>
              <a:t>  </a:t>
            </a:r>
            <a:r>
              <a:rPr lang="en-US" sz="1600" dirty="0" err="1"/>
              <a:t>Nath</a:t>
            </a:r>
            <a:r>
              <a:rPr lang="en-US" sz="1600" dirty="0"/>
              <a:t>  </a:t>
            </a:r>
            <a:r>
              <a:rPr lang="en-US" sz="1600" dirty="0" err="1"/>
              <a:t>Dornadula</a:t>
            </a:r>
            <a:r>
              <a:rPr lang="en-US" sz="1600" dirty="0"/>
              <a:t> , </a:t>
            </a:r>
            <a:r>
              <a:rPr lang="en-US" sz="1600" dirty="0" err="1"/>
              <a:t>Geeta</a:t>
            </a:r>
            <a:r>
              <a:rPr lang="en-US" sz="1600" dirty="0"/>
              <a:t> S , Vellore Institute of Technology ,Chennai</a:t>
            </a:r>
          </a:p>
          <a:p>
            <a:pPr marL="137160" indent="0">
              <a:buNone/>
            </a:pPr>
            <a:endParaRPr lang="en-IN" dirty="0"/>
          </a:p>
        </p:txBody>
      </p:sp>
    </p:spTree>
    <p:extLst>
      <p:ext uri="{BB962C8B-B14F-4D97-AF65-F5344CB8AC3E}">
        <p14:creationId xmlns:p14="http://schemas.microsoft.com/office/powerpoint/2010/main" val="3724293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dirty="0"/>
              <a:t>1. SP </a:t>
            </a:r>
            <a:r>
              <a:rPr lang="en-IN" sz="2400" dirty="0" err="1"/>
              <a:t>Maniraj</a:t>
            </a:r>
            <a:r>
              <a:rPr lang="en-IN" sz="2400" dirty="0"/>
              <a:t>  Assistant Professor (O.G.) Department of Computer Science and Engineering SRM Institute of Science and Technology .</a:t>
            </a:r>
            <a:br>
              <a:rPr lang="en-IN" sz="2400" dirty="0"/>
            </a:br>
            <a:endParaRPr lang="en-IN" sz="2400" dirty="0"/>
          </a:p>
        </p:txBody>
      </p:sp>
      <p:sp>
        <p:nvSpPr>
          <p:cNvPr id="8" name="Text Placeholder 7"/>
          <p:cNvSpPr>
            <a:spLocks noGrp="1"/>
          </p:cNvSpPr>
          <p:nvPr>
            <p:ph type="body" idx="1"/>
          </p:nvPr>
        </p:nvSpPr>
        <p:spPr/>
        <p:txBody>
          <a:bodyPr>
            <a:normAutofit lnSpcReduction="10000"/>
          </a:bodyPr>
          <a:lstStyle/>
          <a:p>
            <a:pPr algn="ctr"/>
            <a:r>
              <a:rPr lang="en-US" dirty="0"/>
              <a:t>Theme and methodology</a:t>
            </a:r>
            <a:endParaRPr lang="en-IN" dirty="0"/>
          </a:p>
        </p:txBody>
      </p:sp>
      <p:sp>
        <p:nvSpPr>
          <p:cNvPr id="9" name="Text Placeholder 8"/>
          <p:cNvSpPr>
            <a:spLocks noGrp="1"/>
          </p:cNvSpPr>
          <p:nvPr>
            <p:ph type="body" sz="half" idx="3"/>
          </p:nvPr>
        </p:nvSpPr>
        <p:spPr/>
        <p:txBody>
          <a:bodyPr>
            <a:normAutofit lnSpcReduction="10000"/>
          </a:bodyPr>
          <a:lstStyle/>
          <a:p>
            <a:pPr algn="ctr"/>
            <a:r>
              <a:rPr lang="en-US" dirty="0"/>
              <a:t>Result and conclusion</a:t>
            </a:r>
            <a:endParaRPr lang="en-IN" dirty="0"/>
          </a:p>
        </p:txBody>
      </p:sp>
      <p:sp>
        <p:nvSpPr>
          <p:cNvPr id="3" name="Content Placeholder 2"/>
          <p:cNvSpPr>
            <a:spLocks noGrp="1"/>
          </p:cNvSpPr>
          <p:nvPr>
            <p:ph sz="quarter" idx="2"/>
          </p:nvPr>
        </p:nvSpPr>
        <p:spPr>
          <a:xfrm>
            <a:off x="457200" y="2057400"/>
            <a:ext cx="4040188" cy="3763963"/>
          </a:xfrm>
        </p:spPr>
        <p:txBody>
          <a:bodyPr>
            <a:normAutofit/>
          </a:bodyPr>
          <a:lstStyle/>
          <a:p>
            <a:pPr marL="137160" indent="0">
              <a:buNone/>
            </a:pPr>
            <a:endParaRPr lang="en-US" dirty="0"/>
          </a:p>
          <a:p>
            <a:pPr marL="137160" lvl="0" indent="0">
              <a:buNone/>
            </a:pPr>
            <a:r>
              <a:rPr lang="en-US" sz="1600" dirty="0"/>
              <a:t>Theme: In this paper they focus on the fraud detection for the credit card where they use the different machine learning algorithm to solve this problem.</a:t>
            </a:r>
            <a:endParaRPr lang="en-IN" sz="1600" dirty="0"/>
          </a:p>
          <a:p>
            <a:pPr marL="137160" lvl="0" indent="0">
              <a:buNone/>
            </a:pPr>
            <a:endParaRPr lang="en-US" sz="1600" dirty="0"/>
          </a:p>
          <a:p>
            <a:pPr marL="137160" lvl="0" indent="0">
              <a:buNone/>
            </a:pPr>
            <a:r>
              <a:rPr lang="en-US" sz="1600" dirty="0"/>
              <a:t>Methodology : The approach that this paper proposes, uses the latest machine learning algorithms to detect anomalous activities, called outliers.</a:t>
            </a:r>
          </a:p>
        </p:txBody>
      </p:sp>
      <p:sp>
        <p:nvSpPr>
          <p:cNvPr id="10" name="Content Placeholder 9"/>
          <p:cNvSpPr>
            <a:spLocks noGrp="1"/>
          </p:cNvSpPr>
          <p:nvPr>
            <p:ph sz="quarter" idx="4"/>
          </p:nvPr>
        </p:nvSpPr>
        <p:spPr>
          <a:xfrm>
            <a:off x="4645025" y="2362200"/>
            <a:ext cx="4041775" cy="4267200"/>
          </a:xfrm>
        </p:spPr>
        <p:txBody>
          <a:bodyPr>
            <a:normAutofit fontScale="40000" lnSpcReduction="20000"/>
          </a:bodyPr>
          <a:lstStyle/>
          <a:p>
            <a:pPr marL="137160" lvl="0" indent="0">
              <a:buNone/>
            </a:pPr>
            <a:r>
              <a:rPr lang="en-US" sz="4000" dirty="0"/>
              <a:t>Result : The code prints out the number of false positives it detected and compares it with the actual values. This is used to calculate the</a:t>
            </a:r>
            <a:r>
              <a:rPr lang="en-IN" sz="4000" dirty="0"/>
              <a:t> </a:t>
            </a:r>
            <a:r>
              <a:rPr lang="en-US" sz="4000" dirty="0"/>
              <a:t>accuracy score and precision of the algorithms. The fraction of data we used for faster testing is 10% of the entire dataset. The complete dataset is</a:t>
            </a:r>
            <a:r>
              <a:rPr lang="en-IN" sz="4000" dirty="0"/>
              <a:t> </a:t>
            </a:r>
            <a:r>
              <a:rPr lang="en-US" sz="4000" dirty="0"/>
              <a:t>also used at the end and both the results are printed.   This result matched against the class values to check for false positives . Results when 10% of the dataset is used.</a:t>
            </a:r>
          </a:p>
          <a:p>
            <a:pPr marL="137160" lvl="0" indent="0">
              <a:buNone/>
            </a:pPr>
            <a:endParaRPr lang="en-US" sz="4000" dirty="0"/>
          </a:p>
          <a:p>
            <a:pPr marL="137160" lvl="0" indent="0">
              <a:buNone/>
            </a:pPr>
            <a:r>
              <a:rPr lang="en-US" sz="4000" dirty="0"/>
              <a:t>Conclusion : Credit card fraud is without a doubt an act of criminal dishonesty. This </a:t>
            </a:r>
            <a:r>
              <a:rPr lang="en-US" sz="4000" dirty="0" err="1"/>
              <a:t>ar</a:t>
            </a:r>
            <a:r>
              <a:rPr lang="en-US" sz="4000" dirty="0"/>
              <a:t> </a:t>
            </a:r>
            <a:r>
              <a:rPr lang="en-IN" sz="4000" dirty="0"/>
              <a:t> </a:t>
            </a:r>
            <a:r>
              <a:rPr lang="en-US" sz="4000" dirty="0"/>
              <a:t>has listed out the most common methods of fraud along with their detection methods and reviewed recent findings in this field</a:t>
            </a:r>
            <a:endParaRPr lang="en-IN" sz="4000" dirty="0"/>
          </a:p>
          <a:p>
            <a:pPr marL="137160" indent="0">
              <a:buNone/>
            </a:pPr>
            <a:r>
              <a:rPr lang="en-IN" dirty="0"/>
              <a:t> </a:t>
            </a:r>
          </a:p>
          <a:p>
            <a:pPr marL="137160" indent="0">
              <a:buNone/>
            </a:pPr>
            <a:endParaRPr lang="en-IN" dirty="0"/>
          </a:p>
          <a:p>
            <a:endParaRPr lang="en-IN" dirty="0"/>
          </a:p>
        </p:txBody>
      </p:sp>
    </p:spTree>
    <p:extLst>
      <p:ext uri="{BB962C8B-B14F-4D97-AF65-F5344CB8AC3E}">
        <p14:creationId xmlns:p14="http://schemas.microsoft.com/office/powerpoint/2010/main" val="3029383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IN" sz="1600" dirty="0"/>
              <a:t>2. </a:t>
            </a:r>
            <a:r>
              <a:rPr lang="en-IN" sz="1600" dirty="0" err="1"/>
              <a:t>Mr.</a:t>
            </a:r>
            <a:r>
              <a:rPr lang="en-IN" sz="1600" dirty="0"/>
              <a:t> Thirunavukkarasu.M1 ; </a:t>
            </a:r>
            <a:r>
              <a:rPr lang="en-IN" sz="1600" dirty="0" err="1"/>
              <a:t>Achutha</a:t>
            </a:r>
            <a:r>
              <a:rPr lang="en-IN" sz="1600" dirty="0"/>
              <a:t> Nimisha2 ; </a:t>
            </a:r>
            <a:r>
              <a:rPr lang="en-IN" sz="1600" dirty="0" err="1"/>
              <a:t>Adusumilli</a:t>
            </a:r>
            <a:r>
              <a:rPr lang="en-IN" sz="1600" dirty="0"/>
              <a:t> Jyothsna3 1Assistant Professor, Dept. of CSE, SCSVMV (Deemed to be University), </a:t>
            </a:r>
            <a:r>
              <a:rPr lang="en-IN" sz="1600" dirty="0" err="1"/>
              <a:t>Kanchipuram</a:t>
            </a:r>
            <a:r>
              <a:rPr lang="en-IN" sz="1600" dirty="0"/>
              <a:t>, </a:t>
            </a:r>
            <a:r>
              <a:rPr lang="en-IN" sz="1600" dirty="0" err="1"/>
              <a:t>TamilNadu</a:t>
            </a:r>
            <a:r>
              <a:rPr lang="en-IN" sz="1600" dirty="0"/>
              <a:t>, India c. 2 Student, Dept. of CSE, SCSVMV (Deemed to be </a:t>
            </a:r>
            <a:r>
              <a:rPr lang="en-IN" sz="1600" dirty="0" err="1"/>
              <a:t>Unive</a:t>
            </a:r>
            <a:r>
              <a:rPr lang="en-IN" sz="1600" dirty="0"/>
              <a:t>, </a:t>
            </a:r>
            <a:r>
              <a:rPr lang="en-IN" sz="1600" dirty="0" err="1"/>
              <a:t>Kanchipuram</a:t>
            </a:r>
            <a:r>
              <a:rPr lang="en-IN" sz="1600" dirty="0"/>
              <a:t>, </a:t>
            </a:r>
            <a:r>
              <a:rPr lang="en-IN" sz="1600" dirty="0" err="1"/>
              <a:t>TamilNadu</a:t>
            </a:r>
            <a:r>
              <a:rPr lang="en-IN" sz="1600" dirty="0"/>
              <a:t>, India (11179 3 Student, Dept. of CSE, SCSVMV (Deemed to be University), </a:t>
            </a:r>
            <a:r>
              <a:rPr lang="en-IN" sz="1600" dirty="0" err="1"/>
              <a:t>Kanchipuram</a:t>
            </a:r>
            <a:r>
              <a:rPr lang="en-IN" sz="1600" dirty="0"/>
              <a:t>, </a:t>
            </a:r>
            <a:r>
              <a:rPr lang="en-IN" sz="1600" dirty="0" err="1"/>
              <a:t>TamilNadu</a:t>
            </a:r>
            <a:r>
              <a:rPr lang="en-IN" sz="1600" dirty="0"/>
              <a:t>, India</a:t>
            </a:r>
          </a:p>
        </p:txBody>
      </p:sp>
      <p:sp>
        <p:nvSpPr>
          <p:cNvPr id="8" name="Text Placeholder 7"/>
          <p:cNvSpPr>
            <a:spLocks noGrp="1"/>
          </p:cNvSpPr>
          <p:nvPr>
            <p:ph type="body" idx="1"/>
          </p:nvPr>
        </p:nvSpPr>
        <p:spPr>
          <a:xfrm>
            <a:off x="457200" y="1447800"/>
            <a:ext cx="4040188" cy="750887"/>
          </a:xfrm>
        </p:spPr>
        <p:txBody>
          <a:bodyPr>
            <a:normAutofit lnSpcReduction="10000"/>
          </a:bodyPr>
          <a:lstStyle/>
          <a:p>
            <a:pPr algn="ctr"/>
            <a:r>
              <a:rPr lang="en-US" dirty="0"/>
              <a:t>Theme and methodology</a:t>
            </a:r>
            <a:endParaRPr lang="en-IN" dirty="0"/>
          </a:p>
        </p:txBody>
      </p:sp>
      <p:sp>
        <p:nvSpPr>
          <p:cNvPr id="9" name="Text Placeholder 8"/>
          <p:cNvSpPr>
            <a:spLocks noGrp="1"/>
          </p:cNvSpPr>
          <p:nvPr>
            <p:ph type="body" sz="half" idx="3"/>
          </p:nvPr>
        </p:nvSpPr>
        <p:spPr/>
        <p:txBody>
          <a:bodyPr>
            <a:normAutofit lnSpcReduction="10000"/>
          </a:bodyPr>
          <a:lstStyle/>
          <a:p>
            <a:pPr algn="ctr"/>
            <a:r>
              <a:rPr lang="en-US" dirty="0"/>
              <a:t>Result and conclusion</a:t>
            </a:r>
            <a:endParaRPr lang="en-IN" dirty="0"/>
          </a:p>
        </p:txBody>
      </p:sp>
      <p:sp>
        <p:nvSpPr>
          <p:cNvPr id="3" name="Content Placeholder 2"/>
          <p:cNvSpPr>
            <a:spLocks noGrp="1"/>
          </p:cNvSpPr>
          <p:nvPr>
            <p:ph sz="quarter" idx="2"/>
          </p:nvPr>
        </p:nvSpPr>
        <p:spPr>
          <a:xfrm>
            <a:off x="533400" y="1905000"/>
            <a:ext cx="4040188" cy="5105400"/>
          </a:xfrm>
        </p:spPr>
        <p:txBody>
          <a:bodyPr>
            <a:normAutofit fontScale="92500" lnSpcReduction="10000"/>
          </a:bodyPr>
          <a:lstStyle/>
          <a:p>
            <a:pPr marL="137160" indent="0">
              <a:buNone/>
            </a:pPr>
            <a:endParaRPr lang="en-US" dirty="0"/>
          </a:p>
          <a:p>
            <a:pPr marL="137160" lvl="0" indent="0">
              <a:buNone/>
            </a:pPr>
            <a:r>
              <a:rPr lang="en-US" sz="1600" dirty="0"/>
              <a:t>Theme: - This Project is focused on credit card fraud detection in real world scenarios. Nowadays credit card frauds are drastically increasing in number as compared to earlier times. Criminals are using fake identity and various technologies to trap the users and get the money out of them. Therefore, it is very essential to find a solution to these types of frauds. In this proposed project we designed a model to detect the fraud activity in credit card transactions. This system can provide most of the important features required to detect illegal and illicit transactions.</a:t>
            </a:r>
            <a:endParaRPr lang="en-IN" sz="1600" dirty="0"/>
          </a:p>
          <a:p>
            <a:pPr marL="137160" lvl="0" indent="0">
              <a:buNone/>
            </a:pPr>
            <a:endParaRPr lang="en-US" sz="1600" dirty="0"/>
          </a:p>
          <a:p>
            <a:pPr marL="137160" lvl="0" indent="0">
              <a:buNone/>
            </a:pPr>
            <a:r>
              <a:rPr lang="en-US" sz="1600" dirty="0"/>
              <a:t>Methodology :</a:t>
            </a:r>
          </a:p>
          <a:p>
            <a:pPr marL="137160" lvl="0" indent="0">
              <a:buNone/>
            </a:pPr>
            <a:r>
              <a:rPr lang="en-US" sz="1600" dirty="0"/>
              <a:t>     Data collection</a:t>
            </a:r>
          </a:p>
          <a:p>
            <a:pPr marL="137160" lvl="0" indent="0">
              <a:buNone/>
            </a:pPr>
            <a:r>
              <a:rPr lang="en-US" sz="1600" dirty="0"/>
              <a:t>  Data pre-processing</a:t>
            </a:r>
          </a:p>
          <a:p>
            <a:pPr marL="137160" lvl="0" indent="0">
              <a:buNone/>
            </a:pPr>
            <a:r>
              <a:rPr lang="en-US" sz="1600" dirty="0"/>
              <a:t>  Feature extraction</a:t>
            </a:r>
          </a:p>
          <a:p>
            <a:pPr marL="137160" lvl="0" indent="0">
              <a:buNone/>
            </a:pPr>
            <a:r>
              <a:rPr lang="en-US" sz="1600" dirty="0"/>
              <a:t>  Evaluation model</a:t>
            </a:r>
          </a:p>
        </p:txBody>
      </p:sp>
      <p:sp>
        <p:nvSpPr>
          <p:cNvPr id="10" name="Content Placeholder 9"/>
          <p:cNvSpPr>
            <a:spLocks noGrp="1"/>
          </p:cNvSpPr>
          <p:nvPr>
            <p:ph sz="quarter" idx="4"/>
          </p:nvPr>
        </p:nvSpPr>
        <p:spPr>
          <a:xfrm>
            <a:off x="4645025" y="2362200"/>
            <a:ext cx="4041775" cy="3276600"/>
          </a:xfrm>
        </p:spPr>
        <p:txBody>
          <a:bodyPr>
            <a:normAutofit fontScale="62500" lnSpcReduction="20000"/>
          </a:bodyPr>
          <a:lstStyle/>
          <a:p>
            <a:pPr marL="137160" lvl="0" indent="0">
              <a:buNone/>
            </a:pPr>
            <a:r>
              <a:rPr lang="en-US" dirty="0"/>
              <a:t>Hence, we have acquired the result of an accurate value of credit card fraud detection i.e. 0.9994802867383512 (99.93%) using a random forest algorithm with new enhancements. In comparison to existing modules, this proposed module is applicable for the larger dataset and provides more accurate results. The Random forest algorithm will provide better performance with many training data, but speed during testing and application will still suffer.</a:t>
            </a:r>
          </a:p>
          <a:p>
            <a:pPr marL="137160" lvl="0" indent="0">
              <a:buNone/>
            </a:pPr>
            <a:endParaRPr lang="en-IN" dirty="0"/>
          </a:p>
          <a:p>
            <a:pPr marL="137160" indent="0">
              <a:buNone/>
            </a:pPr>
            <a:r>
              <a:rPr lang="en-IN" dirty="0"/>
              <a:t> </a:t>
            </a:r>
          </a:p>
          <a:p>
            <a:pPr marL="137160" indent="0">
              <a:buNone/>
            </a:pPr>
            <a:endParaRPr lang="en-IN" dirty="0"/>
          </a:p>
          <a:p>
            <a:endParaRPr lang="en-IN" dirty="0"/>
          </a:p>
        </p:txBody>
      </p:sp>
    </p:spTree>
    <p:extLst>
      <p:ext uri="{BB962C8B-B14F-4D97-AF65-F5344CB8AC3E}">
        <p14:creationId xmlns:p14="http://schemas.microsoft.com/office/powerpoint/2010/main" val="3833647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dirty="0" err="1"/>
              <a:t>Shalini</a:t>
            </a:r>
            <a:r>
              <a:rPr lang="en-IN" sz="2400" dirty="0"/>
              <a:t> </a:t>
            </a:r>
            <a:r>
              <a:rPr lang="en-IN" sz="2400" dirty="0" err="1"/>
              <a:t>Avinashbhai</a:t>
            </a:r>
            <a:r>
              <a:rPr lang="en-IN" sz="2400" dirty="0"/>
              <a:t> </a:t>
            </a:r>
            <a:r>
              <a:rPr lang="en-IN" sz="2400" dirty="0" err="1"/>
              <a:t>Naik</a:t>
            </a:r>
            <a:r>
              <a:rPr lang="en-IN" sz="2400" dirty="0"/>
              <a:t> and </a:t>
            </a:r>
            <a:r>
              <a:rPr lang="en-IN" sz="2400" dirty="0" err="1"/>
              <a:t>Dr.</a:t>
            </a:r>
            <a:r>
              <a:rPr lang="en-IN" sz="2400" dirty="0"/>
              <a:t> </a:t>
            </a:r>
            <a:r>
              <a:rPr lang="en-IN" sz="2400" dirty="0" err="1"/>
              <a:t>Nitin</a:t>
            </a:r>
            <a:r>
              <a:rPr lang="en-IN" sz="2400" dirty="0"/>
              <a:t> </a:t>
            </a:r>
            <a:r>
              <a:rPr lang="en-IN" sz="2400" dirty="0" err="1"/>
              <a:t>Pise</a:t>
            </a:r>
            <a:r>
              <a:rPr lang="en-IN" sz="2400" dirty="0"/>
              <a:t> Department of Computer Science &amp; Technology, MIT-</a:t>
            </a:r>
            <a:r>
              <a:rPr lang="en-IN" sz="2400" dirty="0" err="1"/>
              <a:t>Wpu</a:t>
            </a:r>
            <a:r>
              <a:rPr lang="en-IN" sz="2400" dirty="0"/>
              <a:t>, Survey No,124, </a:t>
            </a:r>
            <a:r>
              <a:rPr lang="en-IN" sz="2400" dirty="0" err="1"/>
              <a:t>Paud</a:t>
            </a:r>
            <a:r>
              <a:rPr lang="en-IN" sz="2400" dirty="0"/>
              <a:t> o Road, </a:t>
            </a:r>
            <a:r>
              <a:rPr lang="en-IN" sz="2400" dirty="0" err="1"/>
              <a:t>Kothrud</a:t>
            </a:r>
            <a:r>
              <a:rPr lang="en-IN" sz="2400" dirty="0"/>
              <a:t>, Pune, Maharashtra 411038 ,nitin.pisemitwpu.edu.in </a:t>
            </a:r>
            <a:br>
              <a:rPr lang="en-IN" sz="2400" dirty="0"/>
            </a:br>
            <a:endParaRPr lang="en-IN" sz="2400" dirty="0"/>
          </a:p>
        </p:txBody>
      </p:sp>
      <p:sp>
        <p:nvSpPr>
          <p:cNvPr id="8" name="Text Placeholder 7"/>
          <p:cNvSpPr>
            <a:spLocks noGrp="1"/>
          </p:cNvSpPr>
          <p:nvPr>
            <p:ph type="body" idx="1"/>
          </p:nvPr>
        </p:nvSpPr>
        <p:spPr/>
        <p:txBody>
          <a:bodyPr>
            <a:normAutofit lnSpcReduction="10000"/>
          </a:bodyPr>
          <a:lstStyle/>
          <a:p>
            <a:pPr algn="ctr"/>
            <a:r>
              <a:rPr lang="en-US" dirty="0"/>
              <a:t>Theme and methodology</a:t>
            </a:r>
            <a:endParaRPr lang="en-IN" dirty="0"/>
          </a:p>
        </p:txBody>
      </p:sp>
      <p:sp>
        <p:nvSpPr>
          <p:cNvPr id="9" name="Text Placeholder 8"/>
          <p:cNvSpPr>
            <a:spLocks noGrp="1"/>
          </p:cNvSpPr>
          <p:nvPr>
            <p:ph type="body" sz="half" idx="3"/>
          </p:nvPr>
        </p:nvSpPr>
        <p:spPr/>
        <p:txBody>
          <a:bodyPr>
            <a:normAutofit lnSpcReduction="10000"/>
          </a:bodyPr>
          <a:lstStyle/>
          <a:p>
            <a:pPr algn="ctr"/>
            <a:r>
              <a:rPr lang="en-US" dirty="0"/>
              <a:t>Result and conclusion</a:t>
            </a:r>
            <a:endParaRPr lang="en-IN" dirty="0"/>
          </a:p>
        </p:txBody>
      </p:sp>
      <p:sp>
        <p:nvSpPr>
          <p:cNvPr id="3" name="Content Placeholder 2"/>
          <p:cNvSpPr>
            <a:spLocks noGrp="1"/>
          </p:cNvSpPr>
          <p:nvPr>
            <p:ph sz="quarter" idx="2"/>
          </p:nvPr>
        </p:nvSpPr>
        <p:spPr>
          <a:xfrm>
            <a:off x="457200" y="2057400"/>
            <a:ext cx="4040188" cy="3962400"/>
          </a:xfrm>
        </p:spPr>
        <p:txBody>
          <a:bodyPr>
            <a:normAutofit lnSpcReduction="10000"/>
          </a:bodyPr>
          <a:lstStyle/>
          <a:p>
            <a:pPr marL="137160" indent="0">
              <a:buNone/>
            </a:pPr>
            <a:endParaRPr lang="en-US" dirty="0"/>
          </a:p>
          <a:p>
            <a:pPr marL="137160" lvl="0" indent="0">
              <a:buNone/>
            </a:pPr>
            <a:r>
              <a:rPr lang="en-US" sz="1600" dirty="0"/>
              <a:t>Theme:</a:t>
            </a:r>
            <a:r>
              <a:rPr lang="en-IN" sz="1600" dirty="0"/>
              <a:t>This project compares supervised algorithms like Logistic regression, Support vector machine, KNN, Decision Tree, </a:t>
            </a:r>
            <a:r>
              <a:rPr lang="en-IN" sz="1600" dirty="0" err="1"/>
              <a:t>Xgboost</a:t>
            </a:r>
            <a:r>
              <a:rPr lang="en-IN" sz="1600" dirty="0"/>
              <a:t>, etc., and finds the best model through hyper parameter tuning, Grid search and applies resampling techniques.</a:t>
            </a:r>
            <a:endParaRPr lang="en-US" sz="1600" dirty="0"/>
          </a:p>
          <a:p>
            <a:pPr marL="137160" lvl="0" indent="0">
              <a:buNone/>
            </a:pPr>
            <a:endParaRPr lang="en-US" sz="1600" dirty="0"/>
          </a:p>
          <a:p>
            <a:pPr marL="137160" lvl="0" indent="0">
              <a:buNone/>
            </a:pPr>
            <a:r>
              <a:rPr lang="en-US" sz="1600" dirty="0"/>
              <a:t>Methodology :Here, we are going to use 3 resampling techniques for balancing the dataset. The techniques are</a:t>
            </a:r>
          </a:p>
          <a:p>
            <a:pPr marL="137160" lvl="0" indent="0">
              <a:buNone/>
            </a:pPr>
            <a:r>
              <a:rPr lang="en-US" sz="1600" dirty="0"/>
              <a:t> 1. Random Forest</a:t>
            </a:r>
          </a:p>
          <a:p>
            <a:pPr marL="137160" lvl="0" indent="0">
              <a:buNone/>
            </a:pPr>
            <a:r>
              <a:rPr lang="en-US" sz="1600" dirty="0"/>
              <a:t> 2. SMOTE </a:t>
            </a:r>
          </a:p>
          <a:p>
            <a:pPr marL="137160" lvl="0" indent="0">
              <a:buNone/>
            </a:pPr>
            <a:r>
              <a:rPr lang="en-US" sz="1600" dirty="0"/>
              <a:t>3. ADASYN</a:t>
            </a:r>
          </a:p>
        </p:txBody>
      </p:sp>
      <p:sp>
        <p:nvSpPr>
          <p:cNvPr id="10" name="Content Placeholder 9"/>
          <p:cNvSpPr>
            <a:spLocks noGrp="1"/>
          </p:cNvSpPr>
          <p:nvPr>
            <p:ph sz="quarter" idx="4"/>
          </p:nvPr>
        </p:nvSpPr>
        <p:spPr>
          <a:xfrm>
            <a:off x="4648200" y="2438400"/>
            <a:ext cx="3813175" cy="3352800"/>
          </a:xfrm>
        </p:spPr>
        <p:txBody>
          <a:bodyPr>
            <a:normAutofit fontScale="70000" lnSpcReduction="20000"/>
          </a:bodyPr>
          <a:lstStyle/>
          <a:p>
            <a:pPr marL="137160" indent="0">
              <a:buNone/>
            </a:pPr>
            <a:r>
              <a:rPr lang="en-US" sz="2300" dirty="0"/>
              <a:t>From the literature, they used an imbalanced dataset to check the accuracy, precision and recall of different machine learning algorithms to predict the fraudulent transaction. But we will use sampling techniques to the balanced dataset. For an imbalanced dataset we can’t rely on the accuracy, we have to see precision, recall, F1-score, and roc-AUC curve, etc. From this evaluation, we can easily see which model works best on the imbalanced dataset as well as a balanced dataset.</a:t>
            </a:r>
            <a:r>
              <a:rPr lang="en-IN" sz="2300" dirty="0"/>
              <a:t> </a:t>
            </a:r>
          </a:p>
          <a:p>
            <a:pPr marL="137160" indent="0">
              <a:buNone/>
            </a:pPr>
            <a:endParaRPr lang="en-IN" dirty="0"/>
          </a:p>
          <a:p>
            <a:endParaRPr lang="en-IN" dirty="0"/>
          </a:p>
        </p:txBody>
      </p:sp>
    </p:spTree>
    <p:extLst>
      <p:ext uri="{BB962C8B-B14F-4D97-AF65-F5344CB8AC3E}">
        <p14:creationId xmlns:p14="http://schemas.microsoft.com/office/powerpoint/2010/main" val="2785660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Autofit/>
          </a:bodyPr>
          <a:lstStyle/>
          <a:p>
            <a:r>
              <a:rPr lang="en-US" sz="2400" dirty="0" err="1"/>
              <a:t>Vaishnavi</a:t>
            </a:r>
            <a:r>
              <a:rPr lang="en-US" sz="2400" dirty="0"/>
              <a:t>  </a:t>
            </a:r>
            <a:r>
              <a:rPr lang="en-US" sz="2400" dirty="0" err="1"/>
              <a:t>Nath</a:t>
            </a:r>
            <a:r>
              <a:rPr lang="en-US" sz="2400" dirty="0"/>
              <a:t>  </a:t>
            </a:r>
            <a:r>
              <a:rPr lang="en-US" sz="2400" dirty="0" err="1"/>
              <a:t>Dornadula</a:t>
            </a:r>
            <a:r>
              <a:rPr lang="en-US" sz="2400" dirty="0"/>
              <a:t> , </a:t>
            </a:r>
            <a:r>
              <a:rPr lang="en-US" sz="2400" dirty="0" err="1"/>
              <a:t>Geeta</a:t>
            </a:r>
            <a:r>
              <a:rPr lang="en-US" sz="2400" dirty="0"/>
              <a:t> S , Vellore Institute of Technology ,Chennai</a:t>
            </a:r>
            <a:br>
              <a:rPr lang="en-IN" sz="2400" dirty="0"/>
            </a:br>
            <a:endParaRPr lang="en-IN" sz="2400" dirty="0"/>
          </a:p>
        </p:txBody>
      </p:sp>
      <p:sp>
        <p:nvSpPr>
          <p:cNvPr id="8" name="Text Placeholder 7"/>
          <p:cNvSpPr>
            <a:spLocks noGrp="1"/>
          </p:cNvSpPr>
          <p:nvPr>
            <p:ph type="body" idx="1"/>
          </p:nvPr>
        </p:nvSpPr>
        <p:spPr/>
        <p:txBody>
          <a:bodyPr>
            <a:normAutofit lnSpcReduction="10000"/>
          </a:bodyPr>
          <a:lstStyle/>
          <a:p>
            <a:pPr algn="ctr"/>
            <a:r>
              <a:rPr lang="en-US" dirty="0"/>
              <a:t>Theme and methodology</a:t>
            </a:r>
            <a:endParaRPr lang="en-IN" dirty="0"/>
          </a:p>
        </p:txBody>
      </p:sp>
      <p:sp>
        <p:nvSpPr>
          <p:cNvPr id="9" name="Text Placeholder 8"/>
          <p:cNvSpPr>
            <a:spLocks noGrp="1"/>
          </p:cNvSpPr>
          <p:nvPr>
            <p:ph type="body" sz="half" idx="3"/>
          </p:nvPr>
        </p:nvSpPr>
        <p:spPr/>
        <p:txBody>
          <a:bodyPr>
            <a:normAutofit lnSpcReduction="10000"/>
          </a:bodyPr>
          <a:lstStyle/>
          <a:p>
            <a:pPr algn="ctr"/>
            <a:r>
              <a:rPr lang="en-US" dirty="0"/>
              <a:t>Result and conclusion</a:t>
            </a:r>
            <a:endParaRPr lang="en-IN" dirty="0"/>
          </a:p>
        </p:txBody>
      </p:sp>
      <p:sp>
        <p:nvSpPr>
          <p:cNvPr id="3" name="Content Placeholder 2"/>
          <p:cNvSpPr>
            <a:spLocks noGrp="1"/>
          </p:cNvSpPr>
          <p:nvPr>
            <p:ph sz="quarter" idx="2"/>
          </p:nvPr>
        </p:nvSpPr>
        <p:spPr>
          <a:xfrm>
            <a:off x="457200" y="2057400"/>
            <a:ext cx="4040188" cy="4953000"/>
          </a:xfrm>
        </p:spPr>
        <p:txBody>
          <a:bodyPr>
            <a:normAutofit fontScale="92500" lnSpcReduction="20000"/>
          </a:bodyPr>
          <a:lstStyle/>
          <a:p>
            <a:pPr marL="137160" indent="0">
              <a:buNone/>
            </a:pPr>
            <a:endParaRPr lang="en-US" dirty="0"/>
          </a:p>
          <a:p>
            <a:pPr marL="137160" indent="0">
              <a:buNone/>
            </a:pPr>
            <a:r>
              <a:rPr lang="en-US" sz="1600" dirty="0"/>
              <a:t>Theme : Multiple Supervised and Semi-Supervised machine learning techniques are used for fraud detection , but we aim is to overcome three main challenges with card frauds related dataset i.e., strong class imbalance, the inclusion of </a:t>
            </a:r>
            <a:r>
              <a:rPr lang="en-US" sz="1600" dirty="0" err="1"/>
              <a:t>labelled</a:t>
            </a:r>
            <a:r>
              <a:rPr lang="en-US" sz="1600" dirty="0"/>
              <a:t> and </a:t>
            </a:r>
            <a:r>
              <a:rPr lang="en-US" sz="1600" dirty="0" err="1"/>
              <a:t>unlabelled</a:t>
            </a:r>
            <a:r>
              <a:rPr lang="en-US" sz="1600" dirty="0"/>
              <a:t> samples, and to increase the ability to process a large number of transactions. </a:t>
            </a:r>
          </a:p>
          <a:p>
            <a:pPr marL="137160" lvl="0" indent="0">
              <a:buNone/>
            </a:pPr>
            <a:endParaRPr lang="en-US" sz="1600" dirty="0"/>
          </a:p>
          <a:p>
            <a:pPr marL="137160" indent="0">
              <a:buNone/>
            </a:pPr>
            <a:r>
              <a:rPr lang="en-US" sz="1600" dirty="0"/>
              <a:t>Methodology : Firstly, we use clustering method to divide the cardholders into different clusters/groups based on their transaction amount, i.e., high, medium and low using range partitioning. </a:t>
            </a:r>
          </a:p>
          <a:p>
            <a:pPr marL="137160" indent="0">
              <a:buNone/>
            </a:pPr>
            <a:r>
              <a:rPr lang="en-US" sz="1600" dirty="0"/>
              <a:t> Using Sliding-Window method, we aggregate the transactions into respective groups, i.e., extract some features from window to find cardholder's </a:t>
            </a:r>
            <a:r>
              <a:rPr lang="en-US" sz="1600" dirty="0" err="1"/>
              <a:t>behavioural</a:t>
            </a:r>
            <a:r>
              <a:rPr lang="en-US" sz="1600" dirty="0"/>
              <a:t> patterns. Features like maximum amount, minimum amount of transaction, followed by the average amount in the window and even the time elapsed </a:t>
            </a:r>
          </a:p>
          <a:p>
            <a:pPr marL="137160" lvl="0" indent="0">
              <a:buNone/>
            </a:pPr>
            <a:endParaRPr lang="en-US" sz="1600" dirty="0"/>
          </a:p>
        </p:txBody>
      </p:sp>
      <p:sp>
        <p:nvSpPr>
          <p:cNvPr id="10" name="Content Placeholder 9"/>
          <p:cNvSpPr>
            <a:spLocks noGrp="1"/>
          </p:cNvSpPr>
          <p:nvPr>
            <p:ph sz="quarter" idx="4"/>
          </p:nvPr>
        </p:nvSpPr>
        <p:spPr>
          <a:xfrm>
            <a:off x="4724400" y="2057400"/>
            <a:ext cx="4041775" cy="5257800"/>
          </a:xfrm>
        </p:spPr>
        <p:txBody>
          <a:bodyPr>
            <a:normAutofit fontScale="62500" lnSpcReduction="20000"/>
          </a:bodyPr>
          <a:lstStyle/>
          <a:p>
            <a:pPr marL="137160" lvl="0" indent="0">
              <a:buNone/>
            </a:pPr>
            <a:endParaRPr lang="en-US" sz="4000" dirty="0"/>
          </a:p>
          <a:p>
            <a:pPr marL="137160" indent="0">
              <a:buNone/>
            </a:pPr>
            <a:r>
              <a:rPr lang="en-US" dirty="0"/>
              <a:t>In this paper we developed a novel method for fraud detection, where customers are grouped based on their transactions and extract </a:t>
            </a:r>
            <a:r>
              <a:rPr lang="en-US" dirty="0" err="1"/>
              <a:t>behavioural</a:t>
            </a:r>
            <a:r>
              <a:rPr lang="en-US" dirty="0"/>
              <a:t> patterns to develop a profile for every cardholder. Then different classifiers are applied on three different groups later rating scores are generated for every type of classifier. This . Followed by a feedback mechanism to solve the problem of concept drift. We observed that the Matthews Correlation Coefficient was the better parameter to deal with imbalance dataset. MCC was not the only solution. By applying the SMOTE, we tried balancing the dataset, where we found that the classifiers were performing better than before. The other way of handling imbalance dataset is to use one-class classifiers like one-class SVM. We finally observed that Logistic regression, decision tree and random forest are the algorithms that gave better results. </a:t>
            </a:r>
          </a:p>
          <a:p>
            <a:pPr marL="137160" indent="0">
              <a:buNone/>
            </a:pPr>
            <a:r>
              <a:rPr lang="en-IN" dirty="0"/>
              <a:t> </a:t>
            </a:r>
          </a:p>
          <a:p>
            <a:pPr marL="137160" indent="0">
              <a:buNone/>
            </a:pPr>
            <a:endParaRPr lang="en-IN" dirty="0"/>
          </a:p>
          <a:p>
            <a:endParaRPr lang="en-IN" dirty="0"/>
          </a:p>
        </p:txBody>
      </p:sp>
    </p:spTree>
    <p:extLst>
      <p:ext uri="{BB962C8B-B14F-4D97-AF65-F5344CB8AC3E}">
        <p14:creationId xmlns:p14="http://schemas.microsoft.com/office/powerpoint/2010/main" val="14601036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1074</TotalTime>
  <Words>2280</Words>
  <Application>Microsoft Office PowerPoint</Application>
  <PresentationFormat>On-screen Show (4:3)</PresentationFormat>
  <Paragraphs>131</Paragraphs>
  <Slides>25</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Book Antiqua</vt:lpstr>
      <vt:lpstr>Calibri</vt:lpstr>
      <vt:lpstr>Lucida Sans</vt:lpstr>
      <vt:lpstr>Times New Roman</vt:lpstr>
      <vt:lpstr>Wingdings</vt:lpstr>
      <vt:lpstr>Wingdings 2</vt:lpstr>
      <vt:lpstr>Wingdings 3</vt:lpstr>
      <vt:lpstr>Apex</vt:lpstr>
      <vt:lpstr>CREDIT CARD FRAUD DETECTION</vt:lpstr>
      <vt:lpstr>CONTENTS </vt:lpstr>
      <vt:lpstr>INTROUCTION</vt:lpstr>
      <vt:lpstr>PowerPoint Presentation</vt:lpstr>
      <vt:lpstr>LITRATURE REVIEW</vt:lpstr>
      <vt:lpstr>1. SP Maniraj  Assistant Professor (O.G.) Department of Computer Science and Engineering SRM Institute of Science and Technology . </vt:lpstr>
      <vt:lpstr>2. Mr. Thirunavukkarasu.M1 ; Achutha Nimisha2 ; Adusumilli Jyothsna3 1Assistant Professor, Dept. of CSE, SCSVMV (Deemed to be University), Kanchipuram, TamilNadu, India c. 2 Student, Dept. of CSE, SCSVMV (Deemed to be Unive, Kanchipuram, TamilNadu, India (11179 3 Student, Dept. of CSE, SCSVMV (Deemed to be University), Kanchipuram, TamilNadu, India</vt:lpstr>
      <vt:lpstr>Shalini Avinashbhai Naik and Dr. Nitin Pise Department of Computer Science &amp; Technology, MIT-Wpu, Survey No,124, Paud o Road, Kothrud, Pune, Maharashtra 411038 ,nitin.pisemitwpu.edu.in  </vt:lpstr>
      <vt:lpstr>Vaishnavi  Nath  Dornadula , Geeta S , Vellore Institute of Technology ,Chennai </vt:lpstr>
      <vt:lpstr>OBJECTIVE</vt:lpstr>
      <vt:lpstr>PROBLEM IDENTIFICATION</vt:lpstr>
      <vt:lpstr>PowerPoint Presentation</vt:lpstr>
      <vt:lpstr>METHODOLOGY</vt:lpstr>
      <vt:lpstr>PowerPoint Presentation</vt:lpstr>
      <vt:lpstr>IMPLEMENTATION</vt:lpstr>
      <vt:lpstr>PowerPoint Presentation</vt:lpstr>
      <vt:lpstr>PowerPoint Presentation</vt:lpstr>
      <vt:lpstr>PowerPoint Presentation</vt:lpstr>
      <vt:lpstr>PowerPoint Presentation</vt:lpstr>
      <vt:lpstr>PowerPoint Presentation</vt:lpstr>
      <vt:lpstr>LOGISTIC REGRESSION</vt:lpstr>
      <vt:lpstr>RANDOM FOREST</vt:lpstr>
      <vt:lpstr>K-NEAREST NEIGHBOUR</vt:lpstr>
      <vt:lpstr>SUPPORT VECTOR MACHINE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CONTENTS </dc:title>
  <dc:creator>Ajay</dc:creator>
  <cp:lastModifiedBy>Anmol Nagpal</cp:lastModifiedBy>
  <cp:revision>22</cp:revision>
  <dcterms:created xsi:type="dcterms:W3CDTF">2006-08-16T00:00:00Z</dcterms:created>
  <dcterms:modified xsi:type="dcterms:W3CDTF">2025-01-08T06:19:33Z</dcterms:modified>
</cp:coreProperties>
</file>