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6"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F6BCA-E4AF-41BC-99E4-83C666A4C62E}" type="datetimeFigureOut">
              <a:rPr lang="en-US" smtClean="0"/>
              <a:t>11/28/2017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A5CA7-28AC-44A4-84D5-DEFE036229AD}" type="slidenum">
              <a:rPr lang="en-US" smtClean="0"/>
              <a:t>‹#›</a:t>
            </a:fld>
            <a:endParaRPr lang="en-US"/>
          </a:p>
        </p:txBody>
      </p:sp>
    </p:spTree>
    <p:extLst>
      <p:ext uri="{BB962C8B-B14F-4D97-AF65-F5344CB8AC3E}">
        <p14:creationId xmlns:p14="http://schemas.microsoft.com/office/powerpoint/2010/main" val="350148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1A5CA7-28AC-44A4-84D5-DEFE036229AD}" type="slidenum">
              <a:rPr lang="en-US" smtClean="0"/>
              <a:t>9</a:t>
            </a:fld>
            <a:endParaRPr lang="en-US"/>
          </a:p>
        </p:txBody>
      </p:sp>
    </p:spTree>
    <p:extLst>
      <p:ext uri="{BB962C8B-B14F-4D97-AF65-F5344CB8AC3E}">
        <p14:creationId xmlns:p14="http://schemas.microsoft.com/office/powerpoint/2010/main" val="245717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ﬁgure, the local map is divided into 9 cells, marked from 1 to 9, respectively. Different shapes represent different queries sent from that particular cell. Totally, we get 4 types of query in the whole map, the number of each type of query means the query probability. Suppose the real user Alice is at the 1st cell and query for the red star (i.e., nearest hospital), the parameters k and l are set as k =3and l =2. As the ﬁrst step, she counts the number of red star in current cell, and it is 3. To achieve 2-diversity on her query privacy, she needs to ﬁnd another query, such as the yellow circle in this case whose number is 3 as well. Note that, green rectangle and blue triangle cannot be chosen since they can be easily ﬁltered out. In the second step, she aims to get 3-anonymity on her location privacy by searching all the cells and ﬁltering out part of them based on the query probability of the red star in her current cell. Speciﬁcally, since the determined two queries are red star and yellow circle, she ﬁrst computes the number of red star in all the other cells, then ﬁlters out the cells with different query probability. Here, cells 5, 7 and 8 are gone and the remaining are cells 1, 2, 3, 4, 6 and 9. By this way for yellow circle, cells 2 and 6 are removed, the cells 1, 3, 4 and 9 are left. Besides her current cell, she then can assign other two dummy locations into cells 3, 4 and 9 freely, which can guarantee 3-anonymity on her location privacy and 2-diversity on her query </a:t>
            </a:r>
            <a:r>
              <a:rPr lang="en-US" dirty="0" err="1"/>
              <a:t>privacy,simultaneously</a:t>
            </a:r>
            <a:r>
              <a:rPr lang="en-US" dirty="0"/>
              <a:t>. To ensure all the 3 locations are assigned within the user-deﬁned CR Adesired, we also develop a CR-reﬁnement module which will be presented later.</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51A5CA7-28AC-44A4-84D5-DEFE036229AD}" type="slidenum">
              <a:rPr lang="en-US" smtClean="0"/>
              <a:t>10</a:t>
            </a:fld>
            <a:endParaRPr lang="en-US"/>
          </a:p>
        </p:txBody>
      </p:sp>
    </p:spTree>
    <p:extLst>
      <p:ext uri="{BB962C8B-B14F-4D97-AF65-F5344CB8AC3E}">
        <p14:creationId xmlns:p14="http://schemas.microsoft.com/office/powerpoint/2010/main" val="111053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Service providers (SP):</a:t>
            </a:r>
            <a:r>
              <a:rPr lang="en-US" sz="1200" kern="1200" dirty="0">
                <a:solidFill>
                  <a:schemeClr val="tx1"/>
                </a:solidFill>
                <a:effectLst/>
                <a:latin typeface="+mn-lt"/>
                <a:ea typeface="+mn-ea"/>
                <a:cs typeface="+mn-cs"/>
              </a:rPr>
              <a:t> Each SP is a spatial database association framework that stores the domain data of a specific kind of static POIs to store run data of a specific affiliation. The spatial database utilizes a current spatial summary to record POIs and answer grow ask for (i.e., recover the POIs organized in a specific zone). </a:t>
            </a:r>
          </a:p>
          <a:p>
            <a:pPr lvl="0"/>
            <a:r>
              <a:rPr lang="en-US" sz="1200" b="1" kern="1200" dirty="0">
                <a:solidFill>
                  <a:schemeClr val="tx1"/>
                </a:solidFill>
                <a:effectLst/>
                <a:latin typeface="+mn-lt"/>
                <a:ea typeface="+mn-ea"/>
                <a:cs typeface="+mn-cs"/>
              </a:rPr>
              <a:t>Mobile users:</a:t>
            </a:r>
            <a:r>
              <a:rPr lang="en-US" sz="1200" kern="1200" dirty="0">
                <a:solidFill>
                  <a:schemeClr val="tx1"/>
                </a:solidFill>
                <a:effectLst/>
                <a:latin typeface="+mn-lt"/>
                <a:ea typeface="+mn-ea"/>
                <a:cs typeface="+mn-cs"/>
              </a:rPr>
              <a:t> Every mobile user is furnished with a GPS-empowered gadget that decides the client's area in the frame. The client can get preview or consistent LBS from our framework by issuing a spatial inquiry to a specific SP through QS.</a:t>
            </a:r>
          </a:p>
          <a:p>
            <a:pPr lvl="0"/>
            <a:r>
              <a:rPr lang="en-US" sz="1200" b="1" kern="1200" dirty="0">
                <a:solidFill>
                  <a:schemeClr val="tx1"/>
                </a:solidFill>
                <a:effectLst/>
                <a:latin typeface="+mn-lt"/>
                <a:ea typeface="+mn-ea"/>
                <a:cs typeface="+mn-cs"/>
              </a:rPr>
              <a:t>Query servers (QS):</a:t>
            </a:r>
            <a:r>
              <a:rPr lang="en-US" sz="1200" kern="1200" dirty="0">
                <a:solidFill>
                  <a:schemeClr val="tx1"/>
                </a:solidFill>
                <a:effectLst/>
                <a:latin typeface="+mn-lt"/>
                <a:ea typeface="+mn-ea"/>
                <a:cs typeface="+mn-cs"/>
              </a:rPr>
              <a:t> Query Server acts an intermediate between the mobile user and Service Provider. Query Server just passes the encrypted query which is sent by the user. The user shares his current location to other user which is transmitted through query server. Here, Query server does not store any user’s location information because everything is encrypted and sent to query server. Query server then sends this request to service provider which in turn service provider responds to query and sent to user through query server. Query Server does not store any information and it is a semi-trusted third party. This enriches user security.</a:t>
            </a:r>
          </a:p>
          <a:p>
            <a:endParaRPr lang="en-US" dirty="0"/>
          </a:p>
        </p:txBody>
      </p:sp>
      <p:sp>
        <p:nvSpPr>
          <p:cNvPr id="4" name="Slide Number Placeholder 3"/>
          <p:cNvSpPr>
            <a:spLocks noGrp="1"/>
          </p:cNvSpPr>
          <p:nvPr>
            <p:ph type="sldNum" sz="quarter" idx="10"/>
          </p:nvPr>
        </p:nvSpPr>
        <p:spPr/>
        <p:txBody>
          <a:bodyPr/>
          <a:lstStyle/>
          <a:p>
            <a:fld id="{151A5CA7-28AC-44A4-84D5-DEFE036229AD}" type="slidenum">
              <a:rPr lang="en-US" smtClean="0"/>
              <a:t>13</a:t>
            </a:fld>
            <a:endParaRPr lang="en-US"/>
          </a:p>
        </p:txBody>
      </p:sp>
    </p:spTree>
    <p:extLst>
      <p:ext uri="{BB962C8B-B14F-4D97-AF65-F5344CB8AC3E}">
        <p14:creationId xmlns:p14="http://schemas.microsoft.com/office/powerpoint/2010/main" val="52768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D503CD0-C989-4A9E-8382-7D108FBEAD78}" type="datetimeFigureOut">
              <a:rPr lang="en-US" smtClean="0"/>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41746762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03CD0-C989-4A9E-8382-7D108FBEAD78}"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396039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03CD0-C989-4A9E-8382-7D108FBEAD78}"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295886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503CD0-C989-4A9E-8382-7D108FBEAD78}" type="datetimeFigureOut">
              <a:rPr lang="en-US" smtClean="0"/>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75414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9D503CD0-C989-4A9E-8382-7D108FBEAD78}" type="datetimeFigureOut">
              <a:rPr lang="en-US" smtClean="0"/>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42524461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D503CD0-C989-4A9E-8382-7D108FBEAD78}" type="datetimeFigureOut">
              <a:rPr lang="en-US" smtClean="0"/>
              <a:t>11/28/2017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390193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D503CD0-C989-4A9E-8382-7D108FBEAD78}" type="datetimeFigureOut">
              <a:rPr lang="en-US" smtClean="0"/>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9DF85-E751-4337-9C9A-FB4A9CE1E0D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2063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503CD0-C989-4A9E-8382-7D108FBEAD78}" type="datetimeFigureOut">
              <a:rPr lang="en-US" smtClean="0"/>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27559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03CD0-C989-4A9E-8382-7D108FBEAD78}" type="datetimeFigureOut">
              <a:rPr lang="en-US" smtClean="0"/>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397564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9D503CD0-C989-4A9E-8382-7D108FBEAD78}" type="datetimeFigureOut">
              <a:rPr lang="en-US" smtClean="0"/>
              <a:t>11/28/2017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147095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D503CD0-C989-4A9E-8382-7D108FBEAD78}" type="datetimeFigureOut">
              <a:rPr lang="en-US" smtClean="0"/>
              <a:t>11/28/2017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125087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D503CD0-C989-4A9E-8382-7D108FBEAD78}" type="datetimeFigureOut">
              <a:rPr lang="en-US" smtClean="0"/>
              <a:t>11/28/2017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5A9DF85-E751-4337-9C9A-FB4A9CE1E0DD}" type="slidenum">
              <a:rPr lang="en-US" smtClean="0"/>
              <a:t>‹#›</a:t>
            </a:fld>
            <a:endParaRPr lang="en-US"/>
          </a:p>
        </p:txBody>
      </p:sp>
    </p:spTree>
    <p:extLst>
      <p:ext uri="{BB962C8B-B14F-4D97-AF65-F5344CB8AC3E}">
        <p14:creationId xmlns:p14="http://schemas.microsoft.com/office/powerpoint/2010/main" val="3947513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87D3A4E0-C908-4EA9-ABDF-E82AD6BDEF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7AB6D-4010-4A46-AC37-84A9FBA22B46}"/>
              </a:ext>
            </a:extLst>
          </p:cNvPr>
          <p:cNvSpPr>
            <a:spLocks noGrp="1"/>
          </p:cNvSpPr>
          <p:nvPr>
            <p:ph type="ctrTitle"/>
          </p:nvPr>
        </p:nvSpPr>
        <p:spPr>
          <a:xfrm>
            <a:off x="1600200" y="2363323"/>
            <a:ext cx="8991600" cy="1692771"/>
          </a:xfrm>
        </p:spPr>
        <p:txBody>
          <a:bodyPr>
            <a:normAutofit/>
          </a:bodyPr>
          <a:lstStyle/>
          <a:p>
            <a:r>
              <a:rPr lang="en-US"/>
              <a:t>PRIVACY PROTECTION FOR USERS OF LOCATION-BASED SERVICES</a:t>
            </a:r>
            <a:endParaRPr lang="en-US" dirty="0"/>
          </a:p>
        </p:txBody>
      </p:sp>
      <p:sp>
        <p:nvSpPr>
          <p:cNvPr id="3" name="Subtitle 2">
            <a:extLst>
              <a:ext uri="{FF2B5EF4-FFF2-40B4-BE49-F238E27FC236}">
                <a16:creationId xmlns:a16="http://schemas.microsoft.com/office/drawing/2014/main" id="{AF62F026-9AC7-4A3C-A63A-DA729DB2CA98}"/>
              </a:ext>
            </a:extLst>
          </p:cNvPr>
          <p:cNvSpPr>
            <a:spLocks noGrp="1"/>
          </p:cNvSpPr>
          <p:nvPr>
            <p:ph type="subTitle" idx="1"/>
          </p:nvPr>
        </p:nvSpPr>
        <p:spPr>
          <a:xfrm>
            <a:off x="6579220" y="5374888"/>
            <a:ext cx="3995955" cy="758282"/>
          </a:xfrm>
        </p:spPr>
        <p:txBody>
          <a:bodyPr>
            <a:normAutofit/>
          </a:bodyPr>
          <a:lstStyle/>
          <a:p>
            <a:pPr algn="r">
              <a:lnSpc>
                <a:spcPct val="90000"/>
              </a:lnSpc>
            </a:pPr>
            <a:r>
              <a:rPr lang="en-US" sz="1600">
                <a:solidFill>
                  <a:schemeClr val="bg1"/>
                </a:solidFill>
              </a:rPr>
              <a:t>Prepared &amp; Presented By:</a:t>
            </a:r>
          </a:p>
          <a:p>
            <a:pPr algn="r">
              <a:lnSpc>
                <a:spcPct val="90000"/>
              </a:lnSpc>
            </a:pPr>
            <a:r>
              <a:rPr lang="en-US" sz="1600">
                <a:solidFill>
                  <a:schemeClr val="bg1"/>
                </a:solidFill>
              </a:rPr>
              <a:t>Anmol Sureshkumar Panchal( UID-4446829)</a:t>
            </a:r>
          </a:p>
        </p:txBody>
      </p:sp>
    </p:spTree>
    <p:extLst>
      <p:ext uri="{BB962C8B-B14F-4D97-AF65-F5344CB8AC3E}">
        <p14:creationId xmlns:p14="http://schemas.microsoft.com/office/powerpoint/2010/main" val="172000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E869-A9B4-47F3-A122-BE2D172A7B9D}"/>
              </a:ext>
            </a:extLst>
          </p:cNvPr>
          <p:cNvSpPr>
            <a:spLocks noGrp="1"/>
          </p:cNvSpPr>
          <p:nvPr>
            <p:ph type="title"/>
          </p:nvPr>
        </p:nvSpPr>
        <p:spPr/>
        <p:txBody>
          <a:bodyPr/>
          <a:lstStyle/>
          <a:p>
            <a:r>
              <a:rPr lang="en-US" dirty="0"/>
              <a:t>Method 2</a:t>
            </a:r>
          </a:p>
        </p:txBody>
      </p:sp>
      <p:sp>
        <p:nvSpPr>
          <p:cNvPr id="3" name="Content Placeholder 2">
            <a:extLst>
              <a:ext uri="{FF2B5EF4-FFF2-40B4-BE49-F238E27FC236}">
                <a16:creationId xmlns:a16="http://schemas.microsoft.com/office/drawing/2014/main" id="{FC6C9D00-519D-41ED-8098-D6CB811DCF25}"/>
              </a:ext>
            </a:extLst>
          </p:cNvPr>
          <p:cNvSpPr>
            <a:spLocks noGrp="1"/>
          </p:cNvSpPr>
          <p:nvPr>
            <p:ph idx="1"/>
          </p:nvPr>
        </p:nvSpPr>
        <p:spPr>
          <a:xfrm>
            <a:off x="514877" y="2453227"/>
            <a:ext cx="7729728" cy="4228927"/>
          </a:xfrm>
        </p:spPr>
        <p:txBody>
          <a:bodyPr>
            <a:normAutofit lnSpcReduction="10000"/>
          </a:bodyPr>
          <a:lstStyle/>
          <a:p>
            <a:r>
              <a:rPr lang="en-US" dirty="0"/>
              <a:t>Divide the local map into several cells (c1,c2,···,</a:t>
            </a:r>
            <a:r>
              <a:rPr lang="en-US" dirty="0" err="1"/>
              <a:t>cn</a:t>
            </a:r>
            <a:r>
              <a:rPr lang="en-US" dirty="0"/>
              <a:t>) </a:t>
            </a:r>
          </a:p>
          <a:p>
            <a:r>
              <a:rPr lang="en-US" dirty="0"/>
              <a:t>m queries issued in the whole system, (q1,q2,···,</a:t>
            </a:r>
            <a:r>
              <a:rPr lang="en-US" dirty="0" err="1"/>
              <a:t>qm</a:t>
            </a:r>
            <a:r>
              <a:rPr lang="en-US" dirty="0"/>
              <a:t>). </a:t>
            </a:r>
          </a:p>
          <a:p>
            <a:r>
              <a:rPr lang="en-US" dirty="0" err="1"/>
              <a:t>jth</a:t>
            </a:r>
            <a:r>
              <a:rPr lang="en-US" dirty="0"/>
              <a:t> query </a:t>
            </a:r>
            <a:r>
              <a:rPr lang="en-US" dirty="0" err="1"/>
              <a:t>qj</a:t>
            </a:r>
            <a:r>
              <a:rPr lang="en-US" dirty="0"/>
              <a:t> &amp; </a:t>
            </a:r>
            <a:r>
              <a:rPr lang="en-US" dirty="0" err="1"/>
              <a:t>ith</a:t>
            </a:r>
            <a:r>
              <a:rPr lang="en-US" dirty="0"/>
              <a:t> cell ci, query probability is </a:t>
            </a:r>
            <a:r>
              <a:rPr lang="en-US" dirty="0" err="1"/>
              <a:t>pij</a:t>
            </a:r>
            <a:r>
              <a:rPr lang="en-US" dirty="0"/>
              <a:t>.</a:t>
            </a:r>
          </a:p>
          <a:p>
            <a:r>
              <a:rPr lang="en-US" dirty="0"/>
              <a:t>In this case, we deﬁne a query </a:t>
            </a:r>
            <a:r>
              <a:rPr lang="en-US" dirty="0" err="1"/>
              <a:t>puv</a:t>
            </a:r>
            <a:r>
              <a:rPr lang="en-US" dirty="0"/>
              <a:t>, which means that Alice issues the </a:t>
            </a:r>
            <a:r>
              <a:rPr lang="en-US" dirty="0" err="1"/>
              <a:t>vth</a:t>
            </a:r>
            <a:r>
              <a:rPr lang="en-US" dirty="0"/>
              <a:t> query from the </a:t>
            </a:r>
            <a:r>
              <a:rPr lang="en-US" dirty="0" err="1"/>
              <a:t>uth</a:t>
            </a:r>
            <a:r>
              <a:rPr lang="en-US" dirty="0"/>
              <a:t> cell. </a:t>
            </a:r>
          </a:p>
          <a:p>
            <a:r>
              <a:rPr lang="en-US" dirty="0"/>
              <a:t>In user’s current cell cu, search all  query probabilities of other m−1 queries except her real query and computes the query difference set D.</a:t>
            </a:r>
          </a:p>
          <a:p>
            <a:r>
              <a:rPr lang="en-US" dirty="0"/>
              <a:t>DQD algorithm aims to ﬁnd a set of dummy queries which have the similar probabilities to be issued as the user’s real query in cu.</a:t>
            </a:r>
          </a:p>
          <a:p>
            <a:r>
              <a:rPr lang="en-US" dirty="0"/>
              <a:t>Reset the order of elements in D to D_ from small to large.</a:t>
            </a:r>
          </a:p>
          <a:p>
            <a:r>
              <a:rPr lang="en-US" dirty="0"/>
              <a:t>chooses elements from D’ and adds related s queries into candidate query set Q - ‘q1,q2,···,</a:t>
            </a:r>
            <a:r>
              <a:rPr lang="en-US" dirty="0" err="1"/>
              <a:t>qs</a:t>
            </a:r>
            <a:r>
              <a:rPr lang="en-US" dirty="0"/>
              <a:t>’.</a:t>
            </a:r>
          </a:p>
          <a:p>
            <a:endParaRPr lang="en-US" dirty="0"/>
          </a:p>
        </p:txBody>
      </p:sp>
      <p:pic>
        <p:nvPicPr>
          <p:cNvPr id="4" name="Picture 2">
            <a:extLst>
              <a:ext uri="{FF2B5EF4-FFF2-40B4-BE49-F238E27FC236}">
                <a16:creationId xmlns:a16="http://schemas.microsoft.com/office/drawing/2014/main" id="{38EE91C4-B9F2-45B3-BBE6-F89256FBF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2984" y="2453227"/>
            <a:ext cx="2750658" cy="247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0421AE17-44A1-409D-8D81-9804C39C381B}"/>
              </a:ext>
            </a:extLst>
          </p:cNvPr>
          <p:cNvSpPr txBox="1"/>
          <p:nvPr/>
        </p:nvSpPr>
        <p:spPr>
          <a:xfrm>
            <a:off x="11218983" y="5045875"/>
            <a:ext cx="689317"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40854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7C1E-8778-437A-9356-A345EEDB1376}"/>
              </a:ext>
            </a:extLst>
          </p:cNvPr>
          <p:cNvSpPr>
            <a:spLocks noGrp="1"/>
          </p:cNvSpPr>
          <p:nvPr>
            <p:ph type="title"/>
          </p:nvPr>
        </p:nvSpPr>
        <p:spPr/>
        <p:txBody>
          <a:bodyPr/>
          <a:lstStyle/>
          <a:p>
            <a:r>
              <a:rPr lang="en-US" dirty="0"/>
              <a:t>Method 2</a:t>
            </a:r>
          </a:p>
        </p:txBody>
      </p:sp>
      <p:sp>
        <p:nvSpPr>
          <p:cNvPr id="3" name="Content Placeholder 2">
            <a:extLst>
              <a:ext uri="{FF2B5EF4-FFF2-40B4-BE49-F238E27FC236}">
                <a16:creationId xmlns:a16="http://schemas.microsoft.com/office/drawing/2014/main" id="{52ED6719-4B2C-41CD-9F60-3C927FCC6A9E}"/>
              </a:ext>
            </a:extLst>
          </p:cNvPr>
          <p:cNvSpPr>
            <a:spLocks noGrp="1"/>
          </p:cNvSpPr>
          <p:nvPr>
            <p:ph idx="1"/>
          </p:nvPr>
        </p:nvSpPr>
        <p:spPr/>
        <p:txBody>
          <a:bodyPr/>
          <a:lstStyle/>
          <a:p>
            <a:r>
              <a:rPr lang="en-US" dirty="0"/>
              <a:t>DLD algorithm can be executed through the following steps:</a:t>
            </a:r>
          </a:p>
          <a:p>
            <a:pPr lvl="1"/>
            <a:r>
              <a:rPr lang="en-US" dirty="0"/>
              <a:t>At the initialization phase, the set |C| = n contains all the divided cells within the map. Obviously, the computation complexity is huge when assigning dummy locations and we need to further reduce the size of C.</a:t>
            </a:r>
          </a:p>
          <a:p>
            <a:pPr lvl="1"/>
            <a:r>
              <a:rPr lang="en-US" dirty="0"/>
              <a:t>For each chosen query in Q, Alice searches all the candidate cells in C and ﬁlters out some cells based on their query probabilities and her real query probability. Any cell should be ﬁltered out if the difference is bigger than a user-deﬁned threshold (e.g., τ =0 .1). Then, the size of the candidate cell set C can be reduced to an acceptable complexity after s rounds of reﬁnement.</a:t>
            </a:r>
          </a:p>
          <a:p>
            <a:pPr lvl="1"/>
            <a:endParaRPr lang="en-US" dirty="0"/>
          </a:p>
        </p:txBody>
      </p:sp>
    </p:spTree>
    <p:extLst>
      <p:ext uri="{BB962C8B-B14F-4D97-AF65-F5344CB8AC3E}">
        <p14:creationId xmlns:p14="http://schemas.microsoft.com/office/powerpoint/2010/main" val="334165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8BB44C-455C-4BC0-993E-6BD517010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1" y="1095823"/>
            <a:ext cx="3707652" cy="2041180"/>
          </a:xfrm>
          <a:prstGeom prst="rect">
            <a:avLst/>
          </a:prstGeom>
          <a:ln w="31750" cap="sq">
            <a:solidFill>
              <a:srgbClr val="FFFFFF"/>
            </a:solidFill>
            <a:miter lim="800000"/>
          </a:ln>
        </p:spPr>
      </p:pic>
      <p:pic>
        <p:nvPicPr>
          <p:cNvPr id="5" name="Picture 4" descr="A close up of a map&#10;&#10;Description generated with very high confidence">
            <a:extLst>
              <a:ext uri="{FF2B5EF4-FFF2-40B4-BE49-F238E27FC236}">
                <a16:creationId xmlns:a16="http://schemas.microsoft.com/office/drawing/2014/main" id="{D91194E5-6E73-4E3F-9CE1-F5EAE7014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3766294"/>
            <a:ext cx="3707652" cy="1941685"/>
          </a:xfrm>
          <a:prstGeom prst="rect">
            <a:avLst/>
          </a:prstGeom>
          <a:ln w="31750" cap="sq">
            <a:solidFill>
              <a:srgbClr val="FFFFFF"/>
            </a:solidFill>
            <a:miter lim="800000"/>
          </a:ln>
        </p:spPr>
      </p:pic>
      <p:sp>
        <p:nvSpPr>
          <p:cNvPr id="2" name="Title 1">
            <a:extLst>
              <a:ext uri="{FF2B5EF4-FFF2-40B4-BE49-F238E27FC236}">
                <a16:creationId xmlns:a16="http://schemas.microsoft.com/office/drawing/2014/main" id="{39A1A37D-8551-43D3-8573-24015810095C}"/>
              </a:ext>
            </a:extLst>
          </p:cNvPr>
          <p:cNvSpPr>
            <a:spLocks noGrp="1"/>
          </p:cNvSpPr>
          <p:nvPr>
            <p:ph type="title"/>
          </p:nvPr>
        </p:nvSpPr>
        <p:spPr>
          <a:xfrm>
            <a:off x="5138928" y="964692"/>
            <a:ext cx="6092952" cy="1188720"/>
          </a:xfrm>
        </p:spPr>
        <p:txBody>
          <a:bodyPr>
            <a:normAutofit/>
          </a:bodyPr>
          <a:lstStyle/>
          <a:p>
            <a:r>
              <a:rPr lang="en-US" dirty="0"/>
              <a:t>Method 3</a:t>
            </a:r>
          </a:p>
        </p:txBody>
      </p:sp>
      <p:sp>
        <p:nvSpPr>
          <p:cNvPr id="3" name="Content Placeholder 2">
            <a:extLst>
              <a:ext uri="{FF2B5EF4-FFF2-40B4-BE49-F238E27FC236}">
                <a16:creationId xmlns:a16="http://schemas.microsoft.com/office/drawing/2014/main" id="{5278A0DF-5781-4F0D-A3A6-5E0701B5A3EF}"/>
              </a:ext>
            </a:extLst>
          </p:cNvPr>
          <p:cNvSpPr>
            <a:spLocks noGrp="1"/>
          </p:cNvSpPr>
          <p:nvPr>
            <p:ph idx="1"/>
          </p:nvPr>
        </p:nvSpPr>
        <p:spPr>
          <a:xfrm>
            <a:off x="5089646" y="2475145"/>
            <a:ext cx="6713148" cy="4024129"/>
          </a:xfrm>
        </p:spPr>
        <p:txBody>
          <a:bodyPr>
            <a:normAutofit/>
          </a:bodyPr>
          <a:lstStyle/>
          <a:p>
            <a:pPr>
              <a:lnSpc>
                <a:spcPct val="90000"/>
              </a:lnSpc>
            </a:pPr>
            <a:r>
              <a:rPr lang="en-US" sz="1400" dirty="0"/>
              <a:t>This system consists of three main entities:</a:t>
            </a:r>
          </a:p>
          <a:p>
            <a:pPr lvl="1">
              <a:lnSpc>
                <a:spcPct val="90000"/>
              </a:lnSpc>
            </a:pPr>
            <a:r>
              <a:rPr lang="en-US" sz="1400" dirty="0"/>
              <a:t> service providers</a:t>
            </a:r>
          </a:p>
          <a:p>
            <a:pPr lvl="1">
              <a:lnSpc>
                <a:spcPct val="90000"/>
              </a:lnSpc>
            </a:pPr>
            <a:r>
              <a:rPr lang="en-US" sz="1400" dirty="0"/>
              <a:t> query servers and</a:t>
            </a:r>
          </a:p>
          <a:p>
            <a:pPr lvl="1">
              <a:lnSpc>
                <a:spcPct val="90000"/>
              </a:lnSpc>
            </a:pPr>
            <a:r>
              <a:rPr lang="en-US" sz="1400" dirty="0"/>
              <a:t> mobile users. </a:t>
            </a:r>
          </a:p>
          <a:p>
            <a:pPr>
              <a:lnSpc>
                <a:spcPct val="90000"/>
              </a:lnSpc>
            </a:pPr>
            <a:r>
              <a:rPr lang="en-US" sz="1400" dirty="0"/>
              <a:t>This system supports two spatial queries:</a:t>
            </a:r>
          </a:p>
          <a:p>
            <a:pPr lvl="1">
              <a:lnSpc>
                <a:spcPct val="90000"/>
              </a:lnSpc>
            </a:pPr>
            <a:r>
              <a:rPr lang="en-US" sz="1400" dirty="0"/>
              <a:t>range queries and </a:t>
            </a:r>
          </a:p>
          <a:p>
            <a:pPr lvl="2">
              <a:lnSpc>
                <a:spcPct val="90000"/>
              </a:lnSpc>
            </a:pPr>
            <a:r>
              <a:rPr lang="en-US" sz="1400" dirty="0"/>
              <a:t>The mobile user registers a continuous range query with our system to keep track of the POI Range, of the user’s current location for a certain time period.</a:t>
            </a:r>
          </a:p>
          <a:p>
            <a:pPr lvl="1">
              <a:lnSpc>
                <a:spcPct val="90000"/>
              </a:lnSpc>
            </a:pPr>
            <a:r>
              <a:rPr lang="en-US" sz="1400" dirty="0"/>
              <a:t>k-nearest-neighbor (NN) queries. </a:t>
            </a:r>
          </a:p>
          <a:p>
            <a:pPr lvl="2">
              <a:lnSpc>
                <a:spcPct val="90000"/>
              </a:lnSpc>
            </a:pPr>
            <a:r>
              <a:rPr lang="en-US" sz="1400" dirty="0"/>
              <a:t>A continuous k-NN query is defined as keeping track of the k-nearest POIs to a user's location (</a:t>
            </a:r>
            <a:r>
              <a:rPr lang="en-US" sz="1400" dirty="0" err="1"/>
              <a:t>xu</a:t>
            </a:r>
            <a:r>
              <a:rPr lang="en-US" sz="1400" dirty="0"/>
              <a:t>, </a:t>
            </a:r>
            <a:r>
              <a:rPr lang="en-US" sz="1400" dirty="0" err="1"/>
              <a:t>yu</a:t>
            </a:r>
            <a:r>
              <a:rPr lang="en-US" sz="1400" dirty="0"/>
              <a:t>) for a certain time period.</a:t>
            </a:r>
          </a:p>
          <a:p>
            <a:pPr lvl="1">
              <a:lnSpc>
                <a:spcPct val="90000"/>
              </a:lnSpc>
            </a:pPr>
            <a:endParaRPr lang="en-US" sz="1400" dirty="0"/>
          </a:p>
          <a:p>
            <a:pPr>
              <a:lnSpc>
                <a:spcPct val="90000"/>
              </a:lnSpc>
            </a:pPr>
            <a:endParaRPr lang="en-US" sz="1400" dirty="0"/>
          </a:p>
          <a:p>
            <a:pPr>
              <a:lnSpc>
                <a:spcPct val="90000"/>
              </a:lnSpc>
            </a:pPr>
            <a:endParaRPr lang="en-US" sz="1400" dirty="0"/>
          </a:p>
        </p:txBody>
      </p:sp>
    </p:spTree>
    <p:extLst>
      <p:ext uri="{BB962C8B-B14F-4D97-AF65-F5344CB8AC3E}">
        <p14:creationId xmlns:p14="http://schemas.microsoft.com/office/powerpoint/2010/main" val="206999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D6406818-6E7E-4F2A-A22D-F5028F2118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66210" y="2142743"/>
            <a:ext cx="7915425" cy="2572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a:extLst>
              <a:ext uri="{FF2B5EF4-FFF2-40B4-BE49-F238E27FC236}">
                <a16:creationId xmlns:a16="http://schemas.microsoft.com/office/drawing/2014/main" id="{FBAF941A-6830-47A3-B63C-7C7B66AEA73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A41F3-478E-4F29-B2CB-D408FB8E643B}"/>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400">
                <a:solidFill>
                  <a:srgbClr val="FFFFFF"/>
                </a:solidFill>
              </a:rPr>
              <a:t>Method 3</a:t>
            </a:r>
          </a:p>
        </p:txBody>
      </p:sp>
      <p:sp>
        <p:nvSpPr>
          <p:cNvPr id="6" name="TextBox 5">
            <a:extLst>
              <a:ext uri="{FF2B5EF4-FFF2-40B4-BE49-F238E27FC236}">
                <a16:creationId xmlns:a16="http://schemas.microsoft.com/office/drawing/2014/main" id="{AD03A857-2185-4850-AA89-E05DD2B36053}"/>
              </a:ext>
            </a:extLst>
          </p:cNvPr>
          <p:cNvSpPr txBox="1"/>
          <p:nvPr/>
        </p:nvSpPr>
        <p:spPr>
          <a:xfrm>
            <a:off x="10271936" y="5948910"/>
            <a:ext cx="689317"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173660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2D4B-6099-4BAC-8834-DAF692EAC978}"/>
              </a:ext>
            </a:extLst>
          </p:cNvPr>
          <p:cNvSpPr>
            <a:spLocks noGrp="1"/>
          </p:cNvSpPr>
          <p:nvPr>
            <p:ph type="title"/>
          </p:nvPr>
        </p:nvSpPr>
        <p:spPr/>
        <p:txBody>
          <a:bodyPr/>
          <a:lstStyle/>
          <a:p>
            <a:r>
              <a:rPr lang="en-US" dirty="0"/>
              <a:t>Method 3</a:t>
            </a:r>
          </a:p>
        </p:txBody>
      </p:sp>
      <p:sp>
        <p:nvSpPr>
          <p:cNvPr id="3" name="Content Placeholder 2">
            <a:extLst>
              <a:ext uri="{FF2B5EF4-FFF2-40B4-BE49-F238E27FC236}">
                <a16:creationId xmlns:a16="http://schemas.microsoft.com/office/drawing/2014/main" id="{71D060D2-B7ED-4419-AD42-28D7BDC3027C}"/>
              </a:ext>
            </a:extLst>
          </p:cNvPr>
          <p:cNvSpPr>
            <a:spLocks noGrp="1"/>
          </p:cNvSpPr>
          <p:nvPr>
            <p:ph idx="1"/>
          </p:nvPr>
        </p:nvSpPr>
        <p:spPr/>
        <p:txBody>
          <a:bodyPr/>
          <a:lstStyle/>
          <a:p>
            <a:r>
              <a:rPr lang="en-US" dirty="0"/>
              <a:t>For each selected POI sent from QS, the SP encrypts its information, using the dynamic grid structure stated by the user.</a:t>
            </a:r>
          </a:p>
          <a:p>
            <a:r>
              <a:rPr lang="en-US" dirty="0"/>
              <a:t>QS Stores the obtained set of encrypted POIs and only returns to the user a subset of POIs whose corresponding identifiers match any one of the encrypted identifiers originally sent by the user.</a:t>
            </a:r>
          </a:p>
          <a:p>
            <a:r>
              <a:rPr lang="en-US" dirty="0"/>
              <a:t>After the user obtains the encrypted POIs, they decrypt them to get their definite locations and figures out the query answer</a:t>
            </a:r>
          </a:p>
        </p:txBody>
      </p:sp>
    </p:spTree>
    <p:extLst>
      <p:ext uri="{BB962C8B-B14F-4D97-AF65-F5344CB8AC3E}">
        <p14:creationId xmlns:p14="http://schemas.microsoft.com/office/powerpoint/2010/main" val="310065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79EF-4190-4E80-9B51-AA6C89BD150B}"/>
              </a:ext>
            </a:extLst>
          </p:cNvPr>
          <p:cNvSpPr>
            <a:spLocks noGrp="1"/>
          </p:cNvSpPr>
          <p:nvPr>
            <p:ph type="title"/>
          </p:nvPr>
        </p:nvSpPr>
        <p:spPr/>
        <p:txBody>
          <a:bodyPr/>
          <a:lstStyle/>
          <a:p>
            <a:r>
              <a:rPr lang="en-US" dirty="0"/>
              <a:t>Pro’s &amp; con’s</a:t>
            </a:r>
          </a:p>
        </p:txBody>
      </p:sp>
      <p:sp>
        <p:nvSpPr>
          <p:cNvPr id="6" name="Content Placeholder 5">
            <a:extLst>
              <a:ext uri="{FF2B5EF4-FFF2-40B4-BE49-F238E27FC236}">
                <a16:creationId xmlns:a16="http://schemas.microsoft.com/office/drawing/2014/main" id="{F821F1A8-DA08-4A01-93CB-23D68DC6160A}"/>
              </a:ext>
            </a:extLst>
          </p:cNvPr>
          <p:cNvSpPr>
            <a:spLocks noGrp="1"/>
          </p:cNvSpPr>
          <p:nvPr>
            <p:ph idx="1"/>
          </p:nvPr>
        </p:nvSpPr>
        <p:spPr/>
        <p:txBody>
          <a:bodyPr>
            <a:normAutofit lnSpcReduction="10000"/>
          </a:bodyPr>
          <a:lstStyle/>
          <a:p>
            <a:r>
              <a:rPr lang="en-US" dirty="0"/>
              <a:t>Time obfuscation - better privacy degree and ensures full time requirement  of quality of service with less System overhead.</a:t>
            </a:r>
          </a:p>
          <a:p>
            <a:r>
              <a:rPr lang="en-US" dirty="0"/>
              <a:t>Time obfuscation generates too much dummy queries resulting in high communication cost.</a:t>
            </a:r>
          </a:p>
          <a:p>
            <a:r>
              <a:rPr lang="en-US" dirty="0"/>
              <a:t>Spatial Cloaking is resistant to colluding attacks and Inference attacks. </a:t>
            </a:r>
          </a:p>
          <a:p>
            <a:r>
              <a:rPr lang="en-US" dirty="0"/>
              <a:t>Spatial Cloaking performs worst in terms of system overhead.</a:t>
            </a:r>
          </a:p>
          <a:p>
            <a:r>
              <a:rPr lang="en-US" dirty="0"/>
              <a:t>DGS provides with low computation and communication cost.</a:t>
            </a:r>
          </a:p>
          <a:p>
            <a:r>
              <a:rPr lang="en-US" dirty="0"/>
              <a:t>DGS unlike two works even without GPS connectivity.</a:t>
            </a:r>
          </a:p>
          <a:p>
            <a:r>
              <a:rPr lang="en-US" dirty="0"/>
              <a:t>DGS is slightly more expensive than other when applied to range queries.</a:t>
            </a:r>
          </a:p>
          <a:p>
            <a:endParaRPr lang="en-US" dirty="0"/>
          </a:p>
        </p:txBody>
      </p:sp>
    </p:spTree>
    <p:extLst>
      <p:ext uri="{BB962C8B-B14F-4D97-AF65-F5344CB8AC3E}">
        <p14:creationId xmlns:p14="http://schemas.microsoft.com/office/powerpoint/2010/main" val="285950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high confidence">
            <a:extLst>
              <a:ext uri="{FF2B5EF4-FFF2-40B4-BE49-F238E27FC236}">
                <a16:creationId xmlns:a16="http://schemas.microsoft.com/office/drawing/2014/main" id="{95C04429-0874-40C1-914F-2CF6AC79C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0"/>
            <a:ext cx="5655529" cy="3221502"/>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id="{17B110D0-CC85-49E5-88D5-6BB86E83E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0" y="3636496"/>
            <a:ext cx="5683383" cy="3221503"/>
          </a:xfrm>
          <a:prstGeom prst="rect">
            <a:avLst/>
          </a:prstGeom>
        </p:spPr>
      </p:pic>
      <p:pic>
        <p:nvPicPr>
          <p:cNvPr id="9" name="Picture 8" descr="A picture containing text&#10;&#10;Description generated with very high confidence">
            <a:extLst>
              <a:ext uri="{FF2B5EF4-FFF2-40B4-BE49-F238E27FC236}">
                <a16:creationId xmlns:a16="http://schemas.microsoft.com/office/drawing/2014/main" id="{9771755F-E1CD-47DB-9BC2-F8FFF6246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4190" y="3636496"/>
            <a:ext cx="5898760" cy="3221503"/>
          </a:xfrm>
          <a:prstGeom prst="rect">
            <a:avLst/>
          </a:prstGeom>
        </p:spPr>
      </p:pic>
      <p:pic>
        <p:nvPicPr>
          <p:cNvPr id="11" name="Picture 10" descr="A close up of a map&#10;&#10;Description generated with high confidence">
            <a:extLst>
              <a:ext uri="{FF2B5EF4-FFF2-40B4-BE49-F238E27FC236}">
                <a16:creationId xmlns:a16="http://schemas.microsoft.com/office/drawing/2014/main" id="{C6C84603-5976-495B-AA90-8FBC3F7447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4190" y="0"/>
            <a:ext cx="5898759" cy="3221502"/>
          </a:xfrm>
          <a:prstGeom prst="rect">
            <a:avLst/>
          </a:prstGeom>
        </p:spPr>
      </p:pic>
      <p:sp>
        <p:nvSpPr>
          <p:cNvPr id="12" name="TextBox 11">
            <a:extLst>
              <a:ext uri="{FF2B5EF4-FFF2-40B4-BE49-F238E27FC236}">
                <a16:creationId xmlns:a16="http://schemas.microsoft.com/office/drawing/2014/main" id="{A5CB50BF-A2A2-46B0-99EC-9994C2E507F5}"/>
              </a:ext>
            </a:extLst>
          </p:cNvPr>
          <p:cNvSpPr txBox="1"/>
          <p:nvPr/>
        </p:nvSpPr>
        <p:spPr>
          <a:xfrm>
            <a:off x="5751341" y="6488667"/>
            <a:ext cx="689317" cy="369332"/>
          </a:xfrm>
          <a:prstGeom prst="rect">
            <a:avLst/>
          </a:prstGeom>
          <a:noFill/>
        </p:spPr>
        <p:txBody>
          <a:bodyPr wrap="square" rtlCol="0">
            <a:spAutoFit/>
          </a:bodyPr>
          <a:lstStyle/>
          <a:p>
            <a:r>
              <a:rPr lang="en-US" dirty="0"/>
              <a:t>[1]</a:t>
            </a:r>
          </a:p>
        </p:txBody>
      </p:sp>
      <p:sp>
        <p:nvSpPr>
          <p:cNvPr id="13" name="TextBox 12">
            <a:extLst>
              <a:ext uri="{FF2B5EF4-FFF2-40B4-BE49-F238E27FC236}">
                <a16:creationId xmlns:a16="http://schemas.microsoft.com/office/drawing/2014/main" id="{34CBC08F-5B8B-4275-9F7A-B90E22E746C8}"/>
              </a:ext>
            </a:extLst>
          </p:cNvPr>
          <p:cNvSpPr txBox="1"/>
          <p:nvPr/>
        </p:nvSpPr>
        <p:spPr>
          <a:xfrm>
            <a:off x="5672783" y="3221502"/>
            <a:ext cx="689317"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2082716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E622-EF37-436F-B8BC-46A39BCAD13A}"/>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074BA2D-13CA-4C63-81C8-9EE15CAFFE5B}"/>
              </a:ext>
            </a:extLst>
          </p:cNvPr>
          <p:cNvSpPr>
            <a:spLocks noGrp="1"/>
          </p:cNvSpPr>
          <p:nvPr>
            <p:ph idx="1"/>
          </p:nvPr>
        </p:nvSpPr>
        <p:spPr>
          <a:xfrm>
            <a:off x="2231136" y="2638044"/>
            <a:ext cx="7729728" cy="3776824"/>
          </a:xfrm>
        </p:spPr>
        <p:txBody>
          <a:bodyPr>
            <a:normAutofit/>
          </a:bodyPr>
          <a:lstStyle/>
          <a:p>
            <a:r>
              <a:rPr lang="en-US" dirty="0"/>
              <a:t>The introduced randomization in both dummy location selection and classiﬁed POI pool construction modules in Time obfuscation guarantees their scheme to be resistant from colluding and inference attacks.</a:t>
            </a:r>
          </a:p>
          <a:p>
            <a:r>
              <a:rPr lang="en-US" dirty="0"/>
              <a:t>We saw a two-tier cloaking scheme for personalized users in privacy-aware LBSs, termed TTcloak. With carefully generated dummy users, TTcloak guaranteed user’s location privacy and query privacy simultaneously within a user-deﬁned CR against adversaries with side information but at large system overhead.</a:t>
            </a:r>
          </a:p>
          <a:p>
            <a:r>
              <a:rPr lang="en-US" dirty="0"/>
              <a:t>Then we saw DGS which can resolve the problems of other methods associated with computation and communication cost with high privacy levels and low computation and communication cost.</a:t>
            </a:r>
          </a:p>
          <a:p>
            <a:endParaRPr lang="en-US" dirty="0"/>
          </a:p>
        </p:txBody>
      </p:sp>
    </p:spTree>
    <p:extLst>
      <p:ext uri="{BB962C8B-B14F-4D97-AF65-F5344CB8AC3E}">
        <p14:creationId xmlns:p14="http://schemas.microsoft.com/office/powerpoint/2010/main" val="711410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098C-F9DA-401E-8ACC-F1CBCAA1D706}"/>
              </a:ext>
            </a:extLst>
          </p:cNvPr>
          <p:cNvSpPr>
            <a:spLocks noGrp="1"/>
          </p:cNvSpPr>
          <p:nvPr>
            <p:ph type="title"/>
          </p:nvPr>
        </p:nvSpPr>
        <p:spPr/>
        <p:txBody>
          <a:bodyPr/>
          <a:lstStyle/>
          <a:p>
            <a:r>
              <a:rPr lang="en-US" dirty="0"/>
              <a:t>MY method: 128 bit key encryption using AES in real time.</a:t>
            </a:r>
          </a:p>
        </p:txBody>
      </p:sp>
      <p:sp>
        <p:nvSpPr>
          <p:cNvPr id="3" name="Content Placeholder 2">
            <a:extLst>
              <a:ext uri="{FF2B5EF4-FFF2-40B4-BE49-F238E27FC236}">
                <a16:creationId xmlns:a16="http://schemas.microsoft.com/office/drawing/2014/main" id="{0558621B-FBAA-46DC-9419-5B7CCFD39C3D}"/>
              </a:ext>
            </a:extLst>
          </p:cNvPr>
          <p:cNvSpPr>
            <a:spLocks noGrp="1"/>
          </p:cNvSpPr>
          <p:nvPr>
            <p:ph idx="1"/>
          </p:nvPr>
        </p:nvSpPr>
        <p:spPr>
          <a:xfrm>
            <a:off x="2231136" y="2370758"/>
            <a:ext cx="7729728" cy="4487242"/>
          </a:xfrm>
        </p:spPr>
        <p:txBody>
          <a:bodyPr>
            <a:normAutofit fontScale="85000" lnSpcReduction="20000"/>
          </a:bodyPr>
          <a:lstStyle/>
          <a:p>
            <a:r>
              <a:rPr lang="en-US" dirty="0">
                <a:latin typeface="+mj-lt"/>
              </a:rPr>
              <a:t>Working:</a:t>
            </a:r>
          </a:p>
          <a:p>
            <a:pPr lvl="1"/>
            <a:r>
              <a:rPr lang="en-US" dirty="0">
                <a:latin typeface="+mj-lt"/>
              </a:rPr>
              <a:t>The time required to crack an encryption algorithm is directly related to the length of the key used to secure the communication.</a:t>
            </a:r>
          </a:p>
          <a:p>
            <a:pPr lvl="1"/>
            <a:r>
              <a:rPr lang="en-US" dirty="0"/>
              <a:t>It stores location in encrypted form in real time.</a:t>
            </a:r>
          </a:p>
          <a:p>
            <a:pPr lvl="1"/>
            <a:r>
              <a:rPr lang="en-US" dirty="0"/>
              <a:t>Uses 128 bit key to encrypt first and then store the GPS coordinates to the server.</a:t>
            </a:r>
          </a:p>
          <a:p>
            <a:endParaRPr lang="en-US" dirty="0">
              <a:latin typeface="+mj-lt"/>
            </a:endParaRPr>
          </a:p>
          <a:p>
            <a:r>
              <a:rPr lang="en-US" dirty="0"/>
              <a:t>Advantages of these systems over Other Techniques:</a:t>
            </a:r>
          </a:p>
          <a:p>
            <a:pPr lvl="1"/>
            <a:r>
              <a:rPr lang="en-US" dirty="0"/>
              <a:t>More Mathematically efficient</a:t>
            </a:r>
          </a:p>
          <a:p>
            <a:pPr lvl="1"/>
            <a:r>
              <a:rPr lang="en-US" dirty="0"/>
              <a:t>Elegant Cryptographic Algorithm</a:t>
            </a:r>
          </a:p>
          <a:p>
            <a:pPr lvl="1"/>
            <a:r>
              <a:rPr lang="en-US" dirty="0"/>
              <a:t>Symmetric Key cipher.</a:t>
            </a:r>
          </a:p>
          <a:p>
            <a:pPr lvl="1"/>
            <a:r>
              <a:rPr lang="en-US" dirty="0"/>
              <a:t>High Computation complexity for ANY BRUTE FORCE ATTACKS.</a:t>
            </a:r>
          </a:p>
          <a:p>
            <a:pPr lvl="1"/>
            <a:r>
              <a:rPr lang="en-US" dirty="0"/>
              <a:t>Fast processing.</a:t>
            </a:r>
          </a:p>
          <a:p>
            <a:pPr lvl="1"/>
            <a:r>
              <a:rPr lang="en-US" dirty="0"/>
              <a:t>Cracking a 128 bit AES key with a state-of-the-art supercomputer would take longer than the presumed age of the universe. And AES even uses 256 bit keys.</a:t>
            </a:r>
          </a:p>
          <a:p>
            <a:pPr lvl="1"/>
            <a:r>
              <a:rPr lang="en-US" dirty="0"/>
              <a:t>As of today, no practicable attack against AES exists. Therefore, AES remains the preferred encryption standard for governments, banks and high security systems around the world.</a:t>
            </a:r>
          </a:p>
          <a:p>
            <a:pPr lvl="1"/>
            <a:endParaRPr lang="en-US" dirty="0"/>
          </a:p>
          <a:p>
            <a:pPr lvl="1"/>
            <a:endParaRPr lang="en-US" dirty="0"/>
          </a:p>
          <a:p>
            <a:pPr lvl="1"/>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58791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3A60-D635-4D61-939F-C708A5A0F3B9}"/>
              </a:ext>
            </a:extLst>
          </p:cNvPr>
          <p:cNvSpPr>
            <a:spLocks noGrp="1"/>
          </p:cNvSpPr>
          <p:nvPr>
            <p:ph type="title"/>
          </p:nvPr>
        </p:nvSpPr>
        <p:spPr/>
        <p:txBody>
          <a:bodyPr/>
          <a:lstStyle/>
          <a:p>
            <a:r>
              <a:rPr lang="en-US" dirty="0"/>
              <a:t>Final thoughts	</a:t>
            </a:r>
          </a:p>
        </p:txBody>
      </p:sp>
      <p:sp>
        <p:nvSpPr>
          <p:cNvPr id="3" name="Content Placeholder 2">
            <a:extLst>
              <a:ext uri="{FF2B5EF4-FFF2-40B4-BE49-F238E27FC236}">
                <a16:creationId xmlns:a16="http://schemas.microsoft.com/office/drawing/2014/main" id="{9221A573-4C2A-49B3-987E-7323F07F6F0F}"/>
              </a:ext>
            </a:extLst>
          </p:cNvPr>
          <p:cNvSpPr>
            <a:spLocks noGrp="1"/>
          </p:cNvSpPr>
          <p:nvPr>
            <p:ph idx="1"/>
          </p:nvPr>
        </p:nvSpPr>
        <p:spPr>
          <a:xfrm>
            <a:off x="2231136" y="2638044"/>
            <a:ext cx="7729728" cy="3748688"/>
          </a:xfrm>
        </p:spPr>
        <p:txBody>
          <a:bodyPr>
            <a:normAutofit/>
          </a:bodyPr>
          <a:lstStyle/>
          <a:p>
            <a:r>
              <a:rPr lang="en-US" dirty="0"/>
              <a:t>While most existing work focuses on how to minimize the sizes of cloaking boxes, the relation between the box sizes and the quality of LBSs remains unclear. The practicality of integrating the proposed approaches into existing popular LBS use cases should thus be studied in the future.</a:t>
            </a:r>
          </a:p>
          <a:p>
            <a:r>
              <a:rPr lang="en-US" dirty="0"/>
              <a:t>While the protection schemes discussed in this article can effectively serve as the first line of defense, achieving balance among the interests of mobile users, LBS providers and Ads firms is vital to the prosperity of LBS eco-system.</a:t>
            </a:r>
          </a:p>
          <a:p>
            <a:r>
              <a:rPr lang="en-US" dirty="0"/>
              <a:t>In my opinion, the AES encryption in real time processing of GPS coordinates will result in robust and tolerant privacy protection technique by providing less system overheads with dynamic processing capabilities.</a:t>
            </a:r>
          </a:p>
          <a:p>
            <a:endParaRPr lang="en-US" dirty="0"/>
          </a:p>
        </p:txBody>
      </p:sp>
    </p:spTree>
    <p:extLst>
      <p:ext uri="{BB962C8B-B14F-4D97-AF65-F5344CB8AC3E}">
        <p14:creationId xmlns:p14="http://schemas.microsoft.com/office/powerpoint/2010/main" val="186394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5CED-F6DD-4F4C-AC62-2BFFC2942764}"/>
              </a:ext>
            </a:extLst>
          </p:cNvPr>
          <p:cNvSpPr>
            <a:spLocks noGrp="1"/>
          </p:cNvSpPr>
          <p:nvPr>
            <p:ph type="title"/>
          </p:nvPr>
        </p:nvSpPr>
        <p:spPr/>
        <p:txBody>
          <a:bodyPr/>
          <a:lstStyle/>
          <a:p>
            <a:r>
              <a:rPr lang="en-US" dirty="0"/>
              <a:t>Location BASED services</a:t>
            </a:r>
          </a:p>
        </p:txBody>
      </p:sp>
      <p:sp>
        <p:nvSpPr>
          <p:cNvPr id="3" name="Content Placeholder 2">
            <a:extLst>
              <a:ext uri="{FF2B5EF4-FFF2-40B4-BE49-F238E27FC236}">
                <a16:creationId xmlns:a16="http://schemas.microsoft.com/office/drawing/2014/main" id="{F4ED629B-0767-4384-9A95-A6EFE3A38508}"/>
              </a:ext>
            </a:extLst>
          </p:cNvPr>
          <p:cNvSpPr>
            <a:spLocks noGrp="1"/>
          </p:cNvSpPr>
          <p:nvPr>
            <p:ph idx="1"/>
          </p:nvPr>
        </p:nvSpPr>
        <p:spPr/>
        <p:txBody>
          <a:bodyPr/>
          <a:lstStyle/>
          <a:p>
            <a:r>
              <a:rPr lang="en-US" altLang="en-US" dirty="0"/>
              <a:t>LBS users</a:t>
            </a:r>
          </a:p>
          <a:p>
            <a:pPr lvl="1"/>
            <a:r>
              <a:rPr lang="en-US" altLang="en-US" dirty="0"/>
              <a:t>Mobile devices with GPS capabilities </a:t>
            </a:r>
          </a:p>
          <a:p>
            <a:pPr lvl="1"/>
            <a:r>
              <a:rPr lang="en-US" altLang="en-US" dirty="0"/>
              <a:t>NN and Range Queries</a:t>
            </a:r>
          </a:p>
          <a:p>
            <a:pPr lvl="1"/>
            <a:r>
              <a:rPr lang="en-US" altLang="en-US" dirty="0"/>
              <a:t>Location server is </a:t>
            </a:r>
            <a:r>
              <a:rPr lang="en-US" altLang="en-US" dirty="0">
                <a:solidFill>
                  <a:srgbClr val="FF0000"/>
                </a:solidFill>
              </a:rPr>
              <a:t>NOT</a:t>
            </a:r>
            <a:r>
              <a:rPr lang="en-US" altLang="en-US" dirty="0"/>
              <a:t> trusted</a:t>
            </a:r>
          </a:p>
          <a:p>
            <a:pPr lvl="1"/>
            <a:r>
              <a:rPr lang="en-US" altLang="en-US" dirty="0"/>
              <a:t>Privacy of users Location?</a:t>
            </a:r>
            <a:endParaRPr lang="en-US" dirty="0"/>
          </a:p>
        </p:txBody>
      </p:sp>
      <p:sp>
        <p:nvSpPr>
          <p:cNvPr id="4" name="Speech Bubble: Oval 3">
            <a:extLst>
              <a:ext uri="{FF2B5EF4-FFF2-40B4-BE49-F238E27FC236}">
                <a16:creationId xmlns:a16="http://schemas.microsoft.com/office/drawing/2014/main" id="{39FA3747-304A-48A0-A842-F97B8B5D56D9}"/>
              </a:ext>
            </a:extLst>
          </p:cNvPr>
          <p:cNvSpPr/>
          <p:nvPr/>
        </p:nvSpPr>
        <p:spPr>
          <a:xfrm>
            <a:off x="4895557" y="4192172"/>
            <a:ext cx="1200443" cy="1026942"/>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B7350A0E-1DC9-4C3D-87E1-EA5C5285C7F7}"/>
              </a:ext>
            </a:extLst>
          </p:cNvPr>
          <p:cNvSpPr txBox="1"/>
          <p:nvPr/>
        </p:nvSpPr>
        <p:spPr>
          <a:xfrm>
            <a:off x="5069059" y="4243978"/>
            <a:ext cx="1828800" cy="923330"/>
          </a:xfrm>
          <a:prstGeom prst="rect">
            <a:avLst/>
          </a:prstGeom>
          <a:noFill/>
        </p:spPr>
        <p:txBody>
          <a:bodyPr wrap="square" rtlCol="0">
            <a:spAutoFit/>
          </a:bodyPr>
          <a:lstStyle/>
          <a:p>
            <a:r>
              <a:rPr lang="en-US" dirty="0"/>
              <a:t>Safe </a:t>
            </a:r>
          </a:p>
          <a:p>
            <a:r>
              <a:rPr lang="en-US" dirty="0"/>
              <a:t>  &amp;</a:t>
            </a:r>
          </a:p>
          <a:p>
            <a:r>
              <a:rPr lang="en-US" dirty="0"/>
              <a:t>Secure?</a:t>
            </a:r>
          </a:p>
        </p:txBody>
      </p:sp>
      <p:pic>
        <p:nvPicPr>
          <p:cNvPr id="6" name="Picture 4">
            <a:extLst>
              <a:ext uri="{FF2B5EF4-FFF2-40B4-BE49-F238E27FC236}">
                <a16:creationId xmlns:a16="http://schemas.microsoft.com/office/drawing/2014/main" id="{1556A39B-7F50-48BF-874E-397FB85FB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7756" y="3203575"/>
            <a:ext cx="3648075"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30BEB198-5829-4D17-8D0F-A1947268B459}"/>
              </a:ext>
            </a:extLst>
          </p:cNvPr>
          <p:cNvSpPr txBox="1"/>
          <p:nvPr/>
        </p:nvSpPr>
        <p:spPr>
          <a:xfrm>
            <a:off x="9249580" y="2776593"/>
            <a:ext cx="2236763" cy="369332"/>
          </a:xfrm>
          <a:prstGeom prst="rect">
            <a:avLst/>
          </a:prstGeom>
          <a:noFill/>
        </p:spPr>
        <p:txBody>
          <a:bodyPr wrap="square" rtlCol="0">
            <a:spAutoFit/>
          </a:bodyPr>
          <a:lstStyle/>
          <a:p>
            <a:r>
              <a:rPr lang="en-US" dirty="0"/>
              <a:t>“Find nearby hotels”</a:t>
            </a:r>
          </a:p>
        </p:txBody>
      </p:sp>
    </p:spTree>
    <p:extLst>
      <p:ext uri="{BB962C8B-B14F-4D97-AF65-F5344CB8AC3E}">
        <p14:creationId xmlns:p14="http://schemas.microsoft.com/office/powerpoint/2010/main" val="1106859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B4D5-3E4C-4A02-9098-440B0B9229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D28106-1F45-4DC1-8E8B-A80D1D4B8E2F}"/>
              </a:ext>
            </a:extLst>
          </p:cNvPr>
          <p:cNvSpPr>
            <a:spLocks noGrp="1"/>
          </p:cNvSpPr>
          <p:nvPr>
            <p:ph idx="1"/>
          </p:nvPr>
        </p:nvSpPr>
        <p:spPr>
          <a:xfrm>
            <a:off x="2231136" y="2638044"/>
            <a:ext cx="7729728" cy="3664282"/>
          </a:xfrm>
        </p:spPr>
        <p:txBody>
          <a:bodyPr>
            <a:normAutofit/>
          </a:bodyPr>
          <a:lstStyle/>
          <a:p>
            <a:r>
              <a:rPr lang="en-US" dirty="0"/>
              <a:t>[1] Li, F., Wan, S., </a:t>
            </a:r>
            <a:r>
              <a:rPr lang="en-US" dirty="0" err="1"/>
              <a:t>Niu</a:t>
            </a:r>
            <a:r>
              <a:rPr lang="en-US" dirty="0"/>
              <a:t>, B., Li, H., &amp; He, Y. (2016). Time obfuscation-based privacy-preserving scheme for Location-Based Services. 2016 IEEE Wireless Communications and Networking Conference Workshops(WCNCW).  </a:t>
            </a:r>
          </a:p>
          <a:p>
            <a:r>
              <a:rPr lang="en-US" dirty="0"/>
              <a:t>[2] B. </a:t>
            </a:r>
            <a:r>
              <a:rPr lang="en-US" dirty="0" err="1"/>
              <a:t>Niu</a:t>
            </a:r>
            <a:r>
              <a:rPr lang="en-US" dirty="0"/>
              <a:t>, X. Zhu, W. Li, H. Li, Y. Wang, and Z. Lu, “A personalized two-tier cloaking scheme for privacy-aware location-based services,” in Proc. of IEEE ICNC 2015. </a:t>
            </a:r>
          </a:p>
          <a:p>
            <a:r>
              <a:rPr lang="en-US" dirty="0"/>
              <a:t>[3] Saravanan, G., </a:t>
            </a:r>
            <a:r>
              <a:rPr lang="en-US" dirty="0" err="1"/>
              <a:t>Sundaramurthy</a:t>
            </a:r>
            <a:r>
              <a:rPr lang="en-US" dirty="0"/>
              <a:t>, G., Sanjay, R., &amp; Geetha, R. (2017). Providing location privacy protection using dynamic grid system for mobile location based services. 2017 International Conference on Information Communication and Embedded Systems (ICICES). doi:10.1109/icices.2017.8070791</a:t>
            </a:r>
          </a:p>
        </p:txBody>
      </p:sp>
    </p:spTree>
    <p:extLst>
      <p:ext uri="{BB962C8B-B14F-4D97-AF65-F5344CB8AC3E}">
        <p14:creationId xmlns:p14="http://schemas.microsoft.com/office/powerpoint/2010/main" val="3066024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CAB92-4F2C-49B8-A10A-5BC50E90C2D9}"/>
              </a:ext>
            </a:extLst>
          </p:cNvPr>
          <p:cNvSpPr>
            <a:spLocks noGrp="1"/>
          </p:cNvSpPr>
          <p:nvPr>
            <p:ph idx="1"/>
          </p:nvPr>
        </p:nvSpPr>
        <p:spPr>
          <a:xfrm>
            <a:off x="2231136" y="1611103"/>
            <a:ext cx="7729728" cy="3101983"/>
          </a:xfrm>
        </p:spPr>
        <p:txBody>
          <a:bodyPr>
            <a:noAutofit/>
          </a:bodyPr>
          <a:lstStyle/>
          <a:p>
            <a:pPr marL="0" indent="0" algn="ctr">
              <a:buNone/>
            </a:pPr>
            <a:r>
              <a:rPr lang="en-US" sz="9600" dirty="0"/>
              <a:t>THANK YOU</a:t>
            </a:r>
          </a:p>
          <a:p>
            <a:pPr marL="0" indent="0" algn="ctr">
              <a:buNone/>
            </a:pPr>
            <a:r>
              <a:rPr lang="en-US" sz="19900" dirty="0"/>
              <a:t>?</a:t>
            </a:r>
          </a:p>
        </p:txBody>
      </p:sp>
    </p:spTree>
    <p:extLst>
      <p:ext uri="{BB962C8B-B14F-4D97-AF65-F5344CB8AC3E}">
        <p14:creationId xmlns:p14="http://schemas.microsoft.com/office/powerpoint/2010/main" val="65338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6C585-CBFC-4057-A3E7-7D830E274F5F}"/>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3000">
                <a:solidFill>
                  <a:srgbClr val="FFFFFF"/>
                </a:solidFill>
              </a:rPr>
              <a:t>Research problem</a:t>
            </a:r>
          </a:p>
        </p:txBody>
      </p:sp>
      <p:sp>
        <p:nvSpPr>
          <p:cNvPr id="3" name="Content Placeholder 2">
            <a:extLst>
              <a:ext uri="{FF2B5EF4-FFF2-40B4-BE49-F238E27FC236}">
                <a16:creationId xmlns:a16="http://schemas.microsoft.com/office/drawing/2014/main" id="{15A7E3C7-3351-4391-92FF-744EB539C01A}"/>
              </a:ext>
            </a:extLst>
          </p:cNvPr>
          <p:cNvSpPr>
            <a:spLocks noGrp="1"/>
          </p:cNvSpPr>
          <p:nvPr>
            <p:ph idx="1"/>
          </p:nvPr>
        </p:nvSpPr>
        <p:spPr>
          <a:xfrm>
            <a:off x="6259551" y="1444752"/>
            <a:ext cx="4652840" cy="3968496"/>
          </a:xfrm>
        </p:spPr>
        <p:txBody>
          <a:bodyPr anchor="ctr">
            <a:normAutofit/>
          </a:bodyPr>
          <a:lstStyle/>
          <a:p>
            <a:r>
              <a:rPr lang="en-US">
                <a:solidFill>
                  <a:srgbClr val="404040"/>
                </a:solidFill>
              </a:rPr>
              <a:t>Rise of Location Based Services Applications.</a:t>
            </a:r>
          </a:p>
          <a:p>
            <a:r>
              <a:rPr lang="en-US">
                <a:solidFill>
                  <a:srgbClr val="404040"/>
                </a:solidFill>
              </a:rPr>
              <a:t>Untrusted Third party Location Based Server Providers.</a:t>
            </a:r>
          </a:p>
          <a:p>
            <a:r>
              <a:rPr lang="en-US">
                <a:solidFill>
                  <a:srgbClr val="404040"/>
                </a:solidFill>
              </a:rPr>
              <a:t>Privacy concerns for the users.</a:t>
            </a:r>
          </a:p>
          <a:p>
            <a:r>
              <a:rPr lang="en-US">
                <a:solidFill>
                  <a:srgbClr val="404040"/>
                </a:solidFill>
              </a:rPr>
              <a:t>LBSs poses a serious threat to users’ privacy and access to their sensitive information.</a:t>
            </a:r>
          </a:p>
          <a:p>
            <a:r>
              <a:rPr lang="en-US">
                <a:solidFill>
                  <a:srgbClr val="404040"/>
                </a:solidFill>
              </a:rPr>
              <a:t>1- Location Privacy and 2- Query Privacy.</a:t>
            </a:r>
          </a:p>
          <a:p>
            <a:endParaRPr lang="en-US">
              <a:solidFill>
                <a:srgbClr val="404040"/>
              </a:solidFill>
            </a:endParaRPr>
          </a:p>
          <a:p>
            <a:endParaRPr lang="en-US">
              <a:solidFill>
                <a:srgbClr val="404040"/>
              </a:solidFill>
            </a:endParaRPr>
          </a:p>
        </p:txBody>
      </p:sp>
    </p:spTree>
    <p:extLst>
      <p:ext uri="{BB962C8B-B14F-4D97-AF65-F5344CB8AC3E}">
        <p14:creationId xmlns:p14="http://schemas.microsoft.com/office/powerpoint/2010/main" val="226226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DD81-F763-48AD-B273-6D2127EFDDB8}"/>
              </a:ext>
            </a:extLst>
          </p:cNvPr>
          <p:cNvSpPr>
            <a:spLocks noGrp="1"/>
          </p:cNvSpPr>
          <p:nvPr>
            <p:ph type="title"/>
          </p:nvPr>
        </p:nvSpPr>
        <p:spPr/>
        <p:txBody>
          <a:bodyPr/>
          <a:lstStyle/>
          <a:p>
            <a:r>
              <a:rPr lang="en-US" dirty="0"/>
              <a:t>Challenges</a:t>
            </a:r>
          </a:p>
        </p:txBody>
      </p:sp>
      <p:sp>
        <p:nvSpPr>
          <p:cNvPr id="7" name="Rectangle 3">
            <a:extLst>
              <a:ext uri="{FF2B5EF4-FFF2-40B4-BE49-F238E27FC236}">
                <a16:creationId xmlns:a16="http://schemas.microsoft.com/office/drawing/2014/main" id="{9C0297DF-D94C-4600-8B04-BB4FD015F40E}"/>
              </a:ext>
            </a:extLst>
          </p:cNvPr>
          <p:cNvSpPr txBox="1">
            <a:spLocks noChangeArrowheads="1"/>
          </p:cNvSpPr>
          <p:nvPr/>
        </p:nvSpPr>
        <p:spPr>
          <a:xfrm>
            <a:off x="1933575" y="2153412"/>
            <a:ext cx="8229600" cy="453072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altLang="en-US" dirty="0"/>
          </a:p>
          <a:p>
            <a:r>
              <a:rPr lang="en-US" altLang="en-US" dirty="0"/>
              <a:t>Intermediate tier between users and LBS</a:t>
            </a:r>
          </a:p>
        </p:txBody>
      </p:sp>
      <p:pic>
        <p:nvPicPr>
          <p:cNvPr id="8" name="Picture 4">
            <a:extLst>
              <a:ext uri="{FF2B5EF4-FFF2-40B4-BE49-F238E27FC236}">
                <a16:creationId xmlns:a16="http://schemas.microsoft.com/office/drawing/2014/main" id="{330F7B82-5ACF-47FE-B483-3596B075E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3232150"/>
            <a:ext cx="832485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5">
            <a:extLst>
              <a:ext uri="{FF2B5EF4-FFF2-40B4-BE49-F238E27FC236}">
                <a16:creationId xmlns:a16="http://schemas.microsoft.com/office/drawing/2014/main" id="{4FA347F3-2472-4512-9230-AA0099B79659}"/>
              </a:ext>
            </a:extLst>
          </p:cNvPr>
          <p:cNvSpPr txBox="1">
            <a:spLocks noChangeArrowheads="1"/>
          </p:cNvSpPr>
          <p:nvPr/>
        </p:nvSpPr>
        <p:spPr bwMode="auto">
          <a:xfrm>
            <a:off x="2095500" y="5448713"/>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solidFill>
                  <a:srgbClr val="FF3300"/>
                </a:solidFill>
              </a:rPr>
              <a:t>Bottleneck and single point of attack/failure</a:t>
            </a:r>
          </a:p>
        </p:txBody>
      </p:sp>
    </p:spTree>
    <p:extLst>
      <p:ext uri="{BB962C8B-B14F-4D97-AF65-F5344CB8AC3E}">
        <p14:creationId xmlns:p14="http://schemas.microsoft.com/office/powerpoint/2010/main" val="258158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4875-ACC0-4880-B03B-F8A32030BF83}"/>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F62B042-23C7-4D7A-84E6-7E5FE2387AF8}"/>
              </a:ext>
            </a:extLst>
          </p:cNvPr>
          <p:cNvSpPr>
            <a:spLocks noGrp="1"/>
          </p:cNvSpPr>
          <p:nvPr>
            <p:ph idx="1"/>
          </p:nvPr>
        </p:nvSpPr>
        <p:spPr/>
        <p:txBody>
          <a:bodyPr>
            <a:normAutofit/>
          </a:bodyPr>
          <a:lstStyle/>
          <a:p>
            <a:pPr algn="just"/>
            <a:r>
              <a:rPr lang="en-US" b="1" u="sng" dirty="0"/>
              <a:t>Method:1</a:t>
            </a:r>
            <a:r>
              <a:rPr lang="en-US" b="1" dirty="0"/>
              <a:t>- </a:t>
            </a:r>
            <a:r>
              <a:rPr lang="en-US" dirty="0"/>
              <a:t>Time Obfuscation-Based Privacy-Preserving Scheme. [1]</a:t>
            </a:r>
          </a:p>
          <a:p>
            <a:pPr algn="just"/>
            <a:endParaRPr lang="en-US" dirty="0"/>
          </a:p>
          <a:p>
            <a:pPr algn="just"/>
            <a:r>
              <a:rPr lang="en-US" b="1" u="sng" dirty="0"/>
              <a:t>Method:2</a:t>
            </a:r>
            <a:r>
              <a:rPr lang="en-US" b="1" dirty="0"/>
              <a:t>- </a:t>
            </a:r>
            <a:r>
              <a:rPr lang="en-US" dirty="0"/>
              <a:t>A Personalized Two-Tier Cloaking Scheme for Privacy-Aware Location-Based Services. [2]</a:t>
            </a:r>
          </a:p>
          <a:p>
            <a:pPr algn="just"/>
            <a:endParaRPr lang="en-US" dirty="0"/>
          </a:p>
          <a:p>
            <a:pPr algn="just"/>
            <a:r>
              <a:rPr lang="en-US" b="1" u="sng" dirty="0"/>
              <a:t>Method:3</a:t>
            </a:r>
            <a:r>
              <a:rPr lang="en-US" b="1" dirty="0"/>
              <a:t>- </a:t>
            </a:r>
            <a:r>
              <a:rPr lang="en-US" dirty="0"/>
              <a:t>Dynamic Grid System for Mobile based Location Based Services. [3]</a:t>
            </a:r>
          </a:p>
        </p:txBody>
      </p:sp>
    </p:spTree>
    <p:extLst>
      <p:ext uri="{BB962C8B-B14F-4D97-AF65-F5344CB8AC3E}">
        <p14:creationId xmlns:p14="http://schemas.microsoft.com/office/powerpoint/2010/main" val="419345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6AAD-8009-4875-AC34-F375F7181EC3}"/>
              </a:ext>
            </a:extLst>
          </p:cNvPr>
          <p:cNvSpPr>
            <a:spLocks noGrp="1"/>
          </p:cNvSpPr>
          <p:nvPr>
            <p:ph type="title"/>
          </p:nvPr>
        </p:nvSpPr>
        <p:spPr/>
        <p:txBody>
          <a:bodyPr/>
          <a:lstStyle/>
          <a:p>
            <a:r>
              <a:rPr lang="en-US" dirty="0"/>
              <a:t>Method 1</a:t>
            </a:r>
          </a:p>
        </p:txBody>
      </p:sp>
      <p:sp>
        <p:nvSpPr>
          <p:cNvPr id="3" name="Content Placeholder 2">
            <a:extLst>
              <a:ext uri="{FF2B5EF4-FFF2-40B4-BE49-F238E27FC236}">
                <a16:creationId xmlns:a16="http://schemas.microsoft.com/office/drawing/2014/main" id="{777B0A3D-ED70-407E-A7D9-217F59F03583}"/>
              </a:ext>
            </a:extLst>
          </p:cNvPr>
          <p:cNvSpPr>
            <a:spLocks noGrp="1"/>
          </p:cNvSpPr>
          <p:nvPr>
            <p:ph idx="1"/>
          </p:nvPr>
        </p:nvSpPr>
        <p:spPr/>
        <p:txBody>
          <a:bodyPr/>
          <a:lstStyle/>
          <a:p>
            <a:r>
              <a:rPr lang="en-US" dirty="0"/>
              <a:t>TOP-Privacy</a:t>
            </a:r>
          </a:p>
          <a:p>
            <a:r>
              <a:rPr lang="en-US" dirty="0"/>
              <a:t>Generates Dummy queries.</a:t>
            </a:r>
          </a:p>
          <a:p>
            <a:r>
              <a:rPr lang="en-US" dirty="0"/>
              <a:t>Uses two algorithms: 1. Dummy location selection module 2. Classiﬁed POI pool construction module. </a:t>
            </a:r>
          </a:p>
          <a:p>
            <a:r>
              <a:rPr lang="en-US" dirty="0"/>
              <a:t>The former module aims to generate solid dummy locations, which cannot be easily ﬁltered out by the adversaries with some side information</a:t>
            </a:r>
          </a:p>
          <a:p>
            <a:r>
              <a:rPr lang="en-US" dirty="0"/>
              <a:t>The latter module guarantees the effectiveness of the generated dummy point of interests to user’s query privacy.</a:t>
            </a:r>
          </a:p>
          <a:p>
            <a:endParaRPr lang="en-US" dirty="0"/>
          </a:p>
          <a:p>
            <a:endParaRPr lang="en-US" dirty="0"/>
          </a:p>
        </p:txBody>
      </p:sp>
    </p:spTree>
    <p:extLst>
      <p:ext uri="{BB962C8B-B14F-4D97-AF65-F5344CB8AC3E}">
        <p14:creationId xmlns:p14="http://schemas.microsoft.com/office/powerpoint/2010/main" val="48775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F2A5-DE7F-4C1E-9327-CFD936F12A9F}"/>
              </a:ext>
            </a:extLst>
          </p:cNvPr>
          <p:cNvSpPr>
            <a:spLocks noGrp="1"/>
          </p:cNvSpPr>
          <p:nvPr>
            <p:ph type="title"/>
          </p:nvPr>
        </p:nvSpPr>
        <p:spPr>
          <a:xfrm>
            <a:off x="2231136" y="964692"/>
            <a:ext cx="7729728" cy="1188720"/>
          </a:xfrm>
        </p:spPr>
        <p:txBody>
          <a:bodyPr>
            <a:normAutofit/>
          </a:bodyPr>
          <a:lstStyle/>
          <a:p>
            <a:r>
              <a:rPr lang="en-US" dirty="0"/>
              <a:t>METHOD 1</a:t>
            </a:r>
          </a:p>
        </p:txBody>
      </p:sp>
      <p:sp>
        <p:nvSpPr>
          <p:cNvPr id="3" name="Content Placeholder 2">
            <a:extLst>
              <a:ext uri="{FF2B5EF4-FFF2-40B4-BE49-F238E27FC236}">
                <a16:creationId xmlns:a16="http://schemas.microsoft.com/office/drawing/2014/main" id="{9BC54537-CA1E-448E-94A3-325774E0E27E}"/>
              </a:ext>
            </a:extLst>
          </p:cNvPr>
          <p:cNvSpPr>
            <a:spLocks noGrp="1"/>
          </p:cNvSpPr>
          <p:nvPr>
            <p:ph idx="1"/>
          </p:nvPr>
        </p:nvSpPr>
        <p:spPr>
          <a:xfrm>
            <a:off x="2221991" y="2638044"/>
            <a:ext cx="5304223" cy="3917501"/>
          </a:xfrm>
        </p:spPr>
        <p:txBody>
          <a:bodyPr>
            <a:normAutofit lnSpcReduction="10000"/>
          </a:bodyPr>
          <a:lstStyle/>
          <a:p>
            <a:r>
              <a:rPr lang="en-US" dirty="0"/>
              <a:t>Dummy location should be determined for each dummy query based on the user’s current location li and the deﬁned location offset d, the mobile user constructs a virtual circle with the center li of the radius d.</a:t>
            </a:r>
          </a:p>
          <a:p>
            <a:pPr marL="342900" indent="-342900">
              <a:buFont typeface="+mj-lt"/>
              <a:buAutoNum type="arabicPeriod"/>
            </a:pPr>
            <a:r>
              <a:rPr lang="en-US" dirty="0"/>
              <a:t>Divide local map into M cells, termed as MAP= {loc1,loc2,···,</a:t>
            </a:r>
            <a:r>
              <a:rPr lang="en-US" dirty="0" err="1"/>
              <a:t>loc</a:t>
            </a:r>
            <a:r>
              <a:rPr lang="en-US" dirty="0"/>
              <a:t> </a:t>
            </a:r>
            <a:r>
              <a:rPr lang="en-US" dirty="0" err="1"/>
              <a:t>i</a:t>
            </a:r>
            <a:r>
              <a:rPr lang="en-US" dirty="0"/>
              <a:t>,···,</a:t>
            </a:r>
            <a:r>
              <a:rPr lang="en-US" dirty="0" err="1"/>
              <a:t>locM</a:t>
            </a:r>
            <a:r>
              <a:rPr lang="en-US" dirty="0"/>
              <a:t>}.</a:t>
            </a:r>
          </a:p>
          <a:p>
            <a:pPr marL="342900" indent="-342900">
              <a:buFont typeface="+mj-lt"/>
              <a:buAutoNum type="arabicPeriod"/>
            </a:pPr>
            <a:r>
              <a:rPr lang="en-US" dirty="0"/>
              <a:t>Define total (POIs) of map N, POI= {poi1,poi2,···,poi j,···,</a:t>
            </a:r>
            <a:r>
              <a:rPr lang="en-US" dirty="0" err="1"/>
              <a:t>poiN</a:t>
            </a:r>
            <a:r>
              <a:rPr lang="en-US" dirty="0"/>
              <a:t>}. </a:t>
            </a:r>
          </a:p>
          <a:p>
            <a:pPr marL="342900" indent="-342900">
              <a:buFont typeface="+mj-lt"/>
              <a:buAutoNum type="arabicPeriod"/>
            </a:pPr>
            <a:r>
              <a:rPr lang="en-US" dirty="0"/>
              <a:t>For a mobile user u, he submits a query alone or with some dummy queries, when LBS is needed. </a:t>
            </a:r>
          </a:p>
          <a:p>
            <a:pPr marL="342900" indent="-342900">
              <a:buFont typeface="+mj-lt"/>
              <a:buAutoNum type="arabicPeriod"/>
            </a:pPr>
            <a:r>
              <a:rPr lang="en-US" dirty="0"/>
              <a:t>real query = </a:t>
            </a:r>
            <a:r>
              <a:rPr lang="en-US" dirty="0" err="1"/>
              <a:t>rquery</a:t>
            </a:r>
            <a:r>
              <a:rPr lang="en-US" dirty="0"/>
              <a:t>(</a:t>
            </a:r>
            <a:r>
              <a:rPr lang="en-US" dirty="0" err="1"/>
              <a:t>loci,poi</a:t>
            </a:r>
            <a:r>
              <a:rPr lang="en-US" dirty="0"/>
              <a:t> j), and dummy query = be </a:t>
            </a:r>
            <a:r>
              <a:rPr lang="en-US" dirty="0" err="1"/>
              <a:t>r’query</a:t>
            </a:r>
            <a:r>
              <a:rPr lang="en-US" dirty="0"/>
              <a:t>(</a:t>
            </a:r>
            <a:r>
              <a:rPr lang="en-US" dirty="0" err="1"/>
              <a:t>loc</a:t>
            </a:r>
            <a:r>
              <a:rPr lang="en-US" dirty="0"/>
              <a:t>’ </a:t>
            </a:r>
            <a:r>
              <a:rPr lang="en-US" dirty="0" err="1"/>
              <a:t>i,poi</a:t>
            </a:r>
            <a:r>
              <a:rPr lang="en-US" dirty="0"/>
              <a:t> ‘j). </a:t>
            </a:r>
          </a:p>
          <a:p>
            <a:pPr marL="342900" indent="-342900">
              <a:buFont typeface="+mj-lt"/>
              <a:buAutoNum type="arabicPeriod"/>
            </a:pPr>
            <a:endParaRPr lang="en-US" dirty="0"/>
          </a:p>
          <a:p>
            <a:pPr marL="342900" indent="-342900">
              <a:buFont typeface="+mj-lt"/>
              <a:buAutoNum type="arabicPeriod"/>
            </a:pPr>
            <a:endParaRPr lang="en-US" dirty="0"/>
          </a:p>
          <a:p>
            <a:endParaRPr lang="en-US" dirty="0"/>
          </a:p>
        </p:txBody>
      </p:sp>
      <p:pic>
        <p:nvPicPr>
          <p:cNvPr id="6" name="Picture 5">
            <a:extLst>
              <a:ext uri="{FF2B5EF4-FFF2-40B4-BE49-F238E27FC236}">
                <a16:creationId xmlns:a16="http://schemas.microsoft.com/office/drawing/2014/main" id="{B4875199-9399-4E11-BABE-2E6DA79DC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6214" y="3341077"/>
            <a:ext cx="4349400" cy="2134919"/>
          </a:xfrm>
          <a:prstGeom prst="rect">
            <a:avLst/>
          </a:prstGeom>
        </p:spPr>
      </p:pic>
      <p:sp>
        <p:nvSpPr>
          <p:cNvPr id="7" name="TextBox 6">
            <a:extLst>
              <a:ext uri="{FF2B5EF4-FFF2-40B4-BE49-F238E27FC236}">
                <a16:creationId xmlns:a16="http://schemas.microsoft.com/office/drawing/2014/main" id="{315221E7-9628-452F-AE34-7C106CE908EF}"/>
              </a:ext>
            </a:extLst>
          </p:cNvPr>
          <p:cNvSpPr txBox="1"/>
          <p:nvPr/>
        </p:nvSpPr>
        <p:spPr>
          <a:xfrm>
            <a:off x="11369177" y="5475996"/>
            <a:ext cx="689317"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254186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2313-0C9E-4F3A-804F-43C6CEC96CBE}"/>
              </a:ext>
            </a:extLst>
          </p:cNvPr>
          <p:cNvSpPr>
            <a:spLocks noGrp="1"/>
          </p:cNvSpPr>
          <p:nvPr>
            <p:ph type="title"/>
          </p:nvPr>
        </p:nvSpPr>
        <p:spPr/>
        <p:txBody>
          <a:bodyPr/>
          <a:lstStyle/>
          <a:p>
            <a:r>
              <a:rPr lang="en-US" dirty="0"/>
              <a:t>Method 1</a:t>
            </a:r>
          </a:p>
        </p:txBody>
      </p:sp>
      <p:sp>
        <p:nvSpPr>
          <p:cNvPr id="3" name="Content Placeholder 2">
            <a:extLst>
              <a:ext uri="{FF2B5EF4-FFF2-40B4-BE49-F238E27FC236}">
                <a16:creationId xmlns:a16="http://schemas.microsoft.com/office/drawing/2014/main" id="{3E8ABC26-7091-4ADA-8610-D7CE31511DE2}"/>
              </a:ext>
            </a:extLst>
          </p:cNvPr>
          <p:cNvSpPr>
            <a:spLocks noGrp="1"/>
          </p:cNvSpPr>
          <p:nvPr>
            <p:ph idx="1"/>
          </p:nvPr>
        </p:nvSpPr>
        <p:spPr>
          <a:xfrm>
            <a:off x="2231136" y="2638044"/>
            <a:ext cx="7729728" cy="3931568"/>
          </a:xfrm>
        </p:spPr>
        <p:txBody>
          <a:bodyPr>
            <a:normAutofit/>
          </a:bodyPr>
          <a:lstStyle/>
          <a:p>
            <a:r>
              <a:rPr lang="en-US" dirty="0"/>
              <a:t>To construct the classiﬁed POI pool</a:t>
            </a:r>
          </a:p>
          <a:p>
            <a:pPr lvl="1"/>
            <a:r>
              <a:rPr lang="en-US" dirty="0"/>
              <a:t>sorts all the query distributions of the queried poi’s in history</a:t>
            </a:r>
          </a:p>
          <a:p>
            <a:pPr lvl="1"/>
            <a:r>
              <a:rPr lang="en-US" dirty="0"/>
              <a:t>deﬁnes several levels based on the different query distributions and assigns each poi a suitable weight.</a:t>
            </a:r>
          </a:p>
          <a:p>
            <a:pPr lvl="1"/>
            <a:r>
              <a:rPr lang="en-US" dirty="0"/>
              <a:t>computes the query probability of this poi on each location in the obtained set of candidate locations C .</a:t>
            </a:r>
          </a:p>
          <a:p>
            <a:pPr lvl="1"/>
            <a:r>
              <a:rPr lang="en-US" dirty="0"/>
              <a:t>minimum query probability poi is generally selected</a:t>
            </a:r>
          </a:p>
          <a:p>
            <a:pPr lvl="1"/>
            <a:r>
              <a:rPr lang="en-US" dirty="0"/>
              <a:t>The time interval between any two continuous queries can be randomly deﬁned, as a result, adversaries have less useful information to predict or infer the real location and real poi of a user</a:t>
            </a:r>
          </a:p>
        </p:txBody>
      </p:sp>
    </p:spTree>
    <p:extLst>
      <p:ext uri="{BB962C8B-B14F-4D97-AF65-F5344CB8AC3E}">
        <p14:creationId xmlns:p14="http://schemas.microsoft.com/office/powerpoint/2010/main" val="231957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CAED-5124-4B27-B167-AC44013AA197}"/>
              </a:ext>
            </a:extLst>
          </p:cNvPr>
          <p:cNvSpPr>
            <a:spLocks noGrp="1"/>
          </p:cNvSpPr>
          <p:nvPr>
            <p:ph type="title"/>
          </p:nvPr>
        </p:nvSpPr>
        <p:spPr>
          <a:xfrm>
            <a:off x="2231136" y="964692"/>
            <a:ext cx="7729728" cy="1188720"/>
          </a:xfrm>
        </p:spPr>
        <p:txBody>
          <a:bodyPr/>
          <a:lstStyle/>
          <a:p>
            <a:r>
              <a:rPr lang="en-US"/>
              <a:t>Method 2</a:t>
            </a:r>
            <a:endParaRPr lang="en-US" dirty="0"/>
          </a:p>
        </p:txBody>
      </p:sp>
      <p:sp>
        <p:nvSpPr>
          <p:cNvPr id="3" name="Content Placeholder 2">
            <a:extLst>
              <a:ext uri="{FF2B5EF4-FFF2-40B4-BE49-F238E27FC236}">
                <a16:creationId xmlns:a16="http://schemas.microsoft.com/office/drawing/2014/main" id="{C165969E-3A8D-448C-913B-F6E659BA282B}"/>
              </a:ext>
            </a:extLst>
          </p:cNvPr>
          <p:cNvSpPr>
            <a:spLocks noGrp="1"/>
          </p:cNvSpPr>
          <p:nvPr>
            <p:ph idx="1"/>
          </p:nvPr>
        </p:nvSpPr>
        <p:spPr>
          <a:xfrm>
            <a:off x="2231136" y="2638044"/>
            <a:ext cx="7729728" cy="3101983"/>
          </a:xfrm>
        </p:spPr>
        <p:txBody>
          <a:bodyPr/>
          <a:lstStyle/>
          <a:p>
            <a:r>
              <a:rPr lang="en-US" dirty="0"/>
              <a:t>Personalized spatial cloaking scheme, called TTcloak.</a:t>
            </a:r>
          </a:p>
          <a:p>
            <a:r>
              <a:rPr lang="en-US" dirty="0"/>
              <a:t>By performing our proposed Dummy Query Determining (DQD) and Dummy Location Determining (DLD) algorithms.</a:t>
            </a:r>
          </a:p>
          <a:p>
            <a:r>
              <a:rPr lang="en-US" dirty="0"/>
              <a:t>Uses </a:t>
            </a:r>
            <a:r>
              <a:rPr lang="en-US" b="1" u="sng" dirty="0"/>
              <a:t>(</a:t>
            </a:r>
            <a:r>
              <a:rPr lang="en-US" b="1" u="sng" dirty="0" err="1"/>
              <a:t>k,l,Adesired</a:t>
            </a:r>
            <a:r>
              <a:rPr lang="en-US" b="1" u="sng" dirty="0"/>
              <a:t>)-indistinguishability</a:t>
            </a:r>
            <a:r>
              <a:rPr lang="en-US" dirty="0"/>
              <a:t>: aims to provide k anonymity on user’s location privacy and l-diversity on user’s query privacy, and meanwhile guarantee the desired size of cloaking region, Adesired.</a:t>
            </a:r>
          </a:p>
        </p:txBody>
      </p:sp>
    </p:spTree>
    <p:extLst>
      <p:ext uri="{BB962C8B-B14F-4D97-AF65-F5344CB8AC3E}">
        <p14:creationId xmlns:p14="http://schemas.microsoft.com/office/powerpoint/2010/main" val="344931013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193</TotalTime>
  <Words>2219</Words>
  <Application>Microsoft Office PowerPoint</Application>
  <PresentationFormat>Widescreen</PresentationFormat>
  <Paragraphs>136</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Parcel</vt:lpstr>
      <vt:lpstr>PRIVACY PROTECTION FOR USERS OF LOCATION-BASED SERVICES</vt:lpstr>
      <vt:lpstr>Location BASED services</vt:lpstr>
      <vt:lpstr>Research problem</vt:lpstr>
      <vt:lpstr>Challenges</vt:lpstr>
      <vt:lpstr>solution</vt:lpstr>
      <vt:lpstr>Method 1</vt:lpstr>
      <vt:lpstr>METHOD 1</vt:lpstr>
      <vt:lpstr>Method 1</vt:lpstr>
      <vt:lpstr>Method 2</vt:lpstr>
      <vt:lpstr>Method 2</vt:lpstr>
      <vt:lpstr>Method 2</vt:lpstr>
      <vt:lpstr>Method 3</vt:lpstr>
      <vt:lpstr>Method 3</vt:lpstr>
      <vt:lpstr>Method 3</vt:lpstr>
      <vt:lpstr>Pro’s &amp; con’s</vt:lpstr>
      <vt:lpstr>PowerPoint Presentation</vt:lpstr>
      <vt:lpstr>Summary </vt:lpstr>
      <vt:lpstr>MY method: 128 bit key encryption using AES in real time.</vt:lpstr>
      <vt:lpstr>Final thoughts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PROTECTION FOR USERS OF LOCATION-BASED SERVICES</dc:title>
  <dc:creator>Anmol Sureshkumar Panchal</dc:creator>
  <cp:lastModifiedBy>Anmol Sureshkumar Panchal</cp:lastModifiedBy>
  <cp:revision>92</cp:revision>
  <dcterms:created xsi:type="dcterms:W3CDTF">2017-11-22T06:03:07Z</dcterms:created>
  <dcterms:modified xsi:type="dcterms:W3CDTF">2017-11-28T06:28:28Z</dcterms:modified>
</cp:coreProperties>
</file>