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8" r:id="rId3"/>
    <p:sldId id="257" r:id="rId4"/>
    <p:sldId id="260" r:id="rId5"/>
    <p:sldId id="261" r:id="rId6"/>
    <p:sldId id="277" r:id="rId7"/>
    <p:sldId id="264" r:id="rId8"/>
    <p:sldId id="266" r:id="rId9"/>
    <p:sldId id="278" r:id="rId10"/>
    <p:sldId id="279" r:id="rId11"/>
    <p:sldId id="265" r:id="rId12"/>
    <p:sldId id="267" r:id="rId13"/>
    <p:sldId id="269" r:id="rId14"/>
    <p:sldId id="270" r:id="rId15"/>
    <p:sldId id="280" r:id="rId16"/>
    <p:sldId id="290" r:id="rId17"/>
    <p:sldId id="281" r:id="rId18"/>
    <p:sldId id="291" r:id="rId19"/>
    <p:sldId id="283" r:id="rId20"/>
    <p:sldId id="284" r:id="rId21"/>
    <p:sldId id="285" r:id="rId22"/>
    <p:sldId id="287" r:id="rId23"/>
    <p:sldId id="289" r:id="rId24"/>
    <p:sldId id="273"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91" autoAdjust="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F6BCA-E4AF-41BC-99E4-83C666A4C62E}" type="datetimeFigureOut">
              <a:rPr lang="en-US" smtClean="0"/>
              <a:t>4/12/2018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1A5CA7-28AC-44A4-84D5-DEFE036229AD}" type="slidenum">
              <a:rPr lang="en-US" smtClean="0"/>
              <a:t>‹#›</a:t>
            </a:fld>
            <a:endParaRPr lang="en-US"/>
          </a:p>
        </p:txBody>
      </p:sp>
    </p:spTree>
    <p:extLst>
      <p:ext uri="{BB962C8B-B14F-4D97-AF65-F5344CB8AC3E}">
        <p14:creationId xmlns:p14="http://schemas.microsoft.com/office/powerpoint/2010/main" val="3501489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insight behind the technique of LSH is that the hash functions should map adjacent points to the same buckets with higher probability, but map points far from each other to the same buckets with lower probability. The basic idea of LSH is to hash the points from the database to ensure that the probability of collision is much higher for those points that are close to each other than for those that are far apart. LSH is an indexing technique that makes it possible to search efficiently for nearest neighbors amongst large collections of items, where each item is represented by a vector of some fixed dimension. The algorithm is approximate but offers probabilistic guarantees i.e. with the right parameter settings the results will rarely differ from doing a brute force search over your whole collection. The search time will certainly be different though: LSH is useful because the complexity of lookups becomes sublinear in the size of the collection. Now later of this proposal we will see the techniques proposed in the three papers selected to present and will analyze and conduct the comparisons to see which method is more suitable for LSH implementation. </a:t>
            </a:r>
          </a:p>
          <a:p>
            <a:r>
              <a:rPr lang="en-US" dirty="0"/>
              <a:t> </a:t>
            </a:r>
          </a:p>
          <a:p>
            <a:r>
              <a:rPr lang="en-US" dirty="0"/>
              <a:t> </a:t>
            </a:r>
          </a:p>
        </p:txBody>
      </p:sp>
      <p:sp>
        <p:nvSpPr>
          <p:cNvPr id="4" name="Slide Number Placeholder 3"/>
          <p:cNvSpPr>
            <a:spLocks noGrp="1"/>
          </p:cNvSpPr>
          <p:nvPr>
            <p:ph type="sldNum" sz="quarter" idx="10"/>
          </p:nvPr>
        </p:nvSpPr>
        <p:spPr/>
        <p:txBody>
          <a:bodyPr/>
          <a:lstStyle/>
          <a:p>
            <a:fld id="{151A5CA7-28AC-44A4-84D5-DEFE036229AD}" type="slidenum">
              <a:rPr lang="en-US" smtClean="0"/>
              <a:t>2</a:t>
            </a:fld>
            <a:endParaRPr lang="en-US"/>
          </a:p>
        </p:txBody>
      </p:sp>
    </p:spTree>
    <p:extLst>
      <p:ext uri="{BB962C8B-B14F-4D97-AF65-F5344CB8AC3E}">
        <p14:creationId xmlns:p14="http://schemas.microsoft.com/office/powerpoint/2010/main" val="2393917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 (q, v) denotes the distance between q and v, d1 &lt; d2, h(q) and h(v) represents the hash value of q and v. If hash functions satisfy the two conditions above, we can call it (d1, d2, p1, p2) sensitive. Then we can get one or more hash tables when hashing for data through one or more hash functions of (d1, d2, p1, p2) sensitive, this process is known as Locality-Sensitive hashing. </a:t>
            </a:r>
          </a:p>
        </p:txBody>
      </p:sp>
      <p:sp>
        <p:nvSpPr>
          <p:cNvPr id="4" name="Slide Number Placeholder 3"/>
          <p:cNvSpPr>
            <a:spLocks noGrp="1"/>
          </p:cNvSpPr>
          <p:nvPr>
            <p:ph type="sldNum" sz="quarter" idx="10"/>
          </p:nvPr>
        </p:nvSpPr>
        <p:spPr/>
        <p:txBody>
          <a:bodyPr/>
          <a:lstStyle/>
          <a:p>
            <a:fld id="{151A5CA7-28AC-44A4-84D5-DEFE036229AD}" type="slidenum">
              <a:rPr lang="en-US" smtClean="0"/>
              <a:t>3</a:t>
            </a:fld>
            <a:endParaRPr lang="en-US"/>
          </a:p>
        </p:txBody>
      </p:sp>
    </p:spTree>
    <p:extLst>
      <p:ext uri="{BB962C8B-B14F-4D97-AF65-F5344CB8AC3E}">
        <p14:creationId xmlns:p14="http://schemas.microsoft.com/office/powerpoint/2010/main" val="3055019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1A5CA7-28AC-44A4-84D5-DEFE036229AD}" type="slidenum">
              <a:rPr lang="en-US" smtClean="0"/>
              <a:t>7</a:t>
            </a:fld>
            <a:endParaRPr lang="en-US"/>
          </a:p>
        </p:txBody>
      </p:sp>
    </p:spTree>
    <p:extLst>
      <p:ext uri="{BB962C8B-B14F-4D97-AF65-F5344CB8AC3E}">
        <p14:creationId xmlns:p14="http://schemas.microsoft.com/office/powerpoint/2010/main" val="2457174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a constant number of buckets, uniform collision can result in larger entropy. So, the uniformization of collision probability is to maximize the distribution entropy. In the original LSH, we should create L hash tables. We also choose k*L h-functions, L g-functions, to build L hash tables.</a:t>
            </a:r>
          </a:p>
          <a:p>
            <a:endParaRPr lang="en-US" dirty="0"/>
          </a:p>
        </p:txBody>
      </p:sp>
      <p:sp>
        <p:nvSpPr>
          <p:cNvPr id="4" name="Slide Number Placeholder 3"/>
          <p:cNvSpPr>
            <a:spLocks noGrp="1"/>
          </p:cNvSpPr>
          <p:nvPr>
            <p:ph type="sldNum" sz="quarter" idx="10"/>
          </p:nvPr>
        </p:nvSpPr>
        <p:spPr/>
        <p:txBody>
          <a:bodyPr/>
          <a:lstStyle/>
          <a:p>
            <a:fld id="{151A5CA7-28AC-44A4-84D5-DEFE036229AD}" type="slidenum">
              <a:rPr lang="en-US" smtClean="0"/>
              <a:t>9</a:t>
            </a:fld>
            <a:endParaRPr lang="en-US"/>
          </a:p>
        </p:txBody>
      </p:sp>
    </p:spTree>
    <p:extLst>
      <p:ext uri="{BB962C8B-B14F-4D97-AF65-F5344CB8AC3E}">
        <p14:creationId xmlns:p14="http://schemas.microsoft.com/office/powerpoint/2010/main" val="3464212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1A5CA7-28AC-44A4-84D5-DEFE036229AD}" type="slidenum">
              <a:rPr lang="en-US" smtClean="0"/>
              <a:t>10</a:t>
            </a:fld>
            <a:endParaRPr lang="en-US"/>
          </a:p>
        </p:txBody>
      </p:sp>
    </p:spTree>
    <p:extLst>
      <p:ext uri="{BB962C8B-B14F-4D97-AF65-F5344CB8AC3E}">
        <p14:creationId xmlns:p14="http://schemas.microsoft.com/office/powerpoint/2010/main" val="3165081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1A5CA7-28AC-44A4-84D5-DEFE036229AD}" type="slidenum">
              <a:rPr lang="en-US" smtClean="0"/>
              <a:t>11</a:t>
            </a:fld>
            <a:endParaRPr lang="en-US"/>
          </a:p>
        </p:txBody>
      </p:sp>
    </p:spTree>
    <p:extLst>
      <p:ext uri="{BB962C8B-B14F-4D97-AF65-F5344CB8AC3E}">
        <p14:creationId xmlns:p14="http://schemas.microsoft.com/office/powerpoint/2010/main" val="1110533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each sentence and each column, a 1 indicates a word was present and a 0 indicates the word was not present. Note that the word "sunshine" is added to the matrix, and since neither sentence contain that word, both have a 0 in that column. This is added to the example to help illustrate how those are dropped later as a part of the similarity measurement.</a:t>
            </a:r>
          </a:p>
          <a:p>
            <a:endParaRPr lang="en-US" dirty="0"/>
          </a:p>
        </p:txBody>
      </p:sp>
      <p:sp>
        <p:nvSpPr>
          <p:cNvPr id="4" name="Slide Number Placeholder 3"/>
          <p:cNvSpPr>
            <a:spLocks noGrp="1"/>
          </p:cNvSpPr>
          <p:nvPr>
            <p:ph type="sldNum" sz="quarter" idx="10"/>
          </p:nvPr>
        </p:nvSpPr>
        <p:spPr/>
        <p:txBody>
          <a:bodyPr/>
          <a:lstStyle/>
          <a:p>
            <a:fld id="{151A5CA7-28AC-44A4-84D5-DEFE036229AD}" type="slidenum">
              <a:rPr lang="en-US" smtClean="0"/>
              <a:t>17</a:t>
            </a:fld>
            <a:endParaRPr lang="en-US"/>
          </a:p>
        </p:txBody>
      </p:sp>
    </p:spTree>
    <p:extLst>
      <p:ext uri="{BB962C8B-B14F-4D97-AF65-F5344CB8AC3E}">
        <p14:creationId xmlns:p14="http://schemas.microsoft.com/office/powerpoint/2010/main" val="9103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D503CD0-C989-4A9E-8382-7D108FBEAD78}" type="datetimeFigureOut">
              <a:rPr lang="en-US" smtClean="0"/>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A9DF85-E751-4337-9C9A-FB4A9CE1E0DD}" type="slidenum">
              <a:rPr lang="en-US" smtClean="0"/>
              <a:t>‹#›</a:t>
            </a:fld>
            <a:endParaRPr lang="en-US"/>
          </a:p>
        </p:txBody>
      </p:sp>
    </p:spTree>
    <p:extLst>
      <p:ext uri="{BB962C8B-B14F-4D97-AF65-F5344CB8AC3E}">
        <p14:creationId xmlns:p14="http://schemas.microsoft.com/office/powerpoint/2010/main" val="41746762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03CD0-C989-4A9E-8382-7D108FBEAD78}"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9DF85-E751-4337-9C9A-FB4A9CE1E0DD}" type="slidenum">
              <a:rPr lang="en-US" smtClean="0"/>
              <a:t>‹#›</a:t>
            </a:fld>
            <a:endParaRPr lang="en-US"/>
          </a:p>
        </p:txBody>
      </p:sp>
    </p:spTree>
    <p:extLst>
      <p:ext uri="{BB962C8B-B14F-4D97-AF65-F5344CB8AC3E}">
        <p14:creationId xmlns:p14="http://schemas.microsoft.com/office/powerpoint/2010/main" val="396039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03CD0-C989-4A9E-8382-7D108FBEAD78}"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9DF85-E751-4337-9C9A-FB4A9CE1E0DD}" type="slidenum">
              <a:rPr lang="en-US" smtClean="0"/>
              <a:t>‹#›</a:t>
            </a:fld>
            <a:endParaRPr lang="en-US"/>
          </a:p>
        </p:txBody>
      </p:sp>
    </p:spTree>
    <p:extLst>
      <p:ext uri="{BB962C8B-B14F-4D97-AF65-F5344CB8AC3E}">
        <p14:creationId xmlns:p14="http://schemas.microsoft.com/office/powerpoint/2010/main" val="295886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503CD0-C989-4A9E-8382-7D108FBEAD78}" type="datetimeFigureOut">
              <a:rPr lang="en-US" smtClean="0"/>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A9DF85-E751-4337-9C9A-FB4A9CE1E0DD}" type="slidenum">
              <a:rPr lang="en-US" smtClean="0"/>
              <a:t>‹#›</a:t>
            </a:fld>
            <a:endParaRPr lang="en-US"/>
          </a:p>
        </p:txBody>
      </p:sp>
    </p:spTree>
    <p:extLst>
      <p:ext uri="{BB962C8B-B14F-4D97-AF65-F5344CB8AC3E}">
        <p14:creationId xmlns:p14="http://schemas.microsoft.com/office/powerpoint/2010/main" val="75414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9D503CD0-C989-4A9E-8382-7D108FBEAD78}" type="datetimeFigureOut">
              <a:rPr lang="en-US" smtClean="0"/>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A9DF85-E751-4337-9C9A-FB4A9CE1E0DD}" type="slidenum">
              <a:rPr lang="en-US" smtClean="0"/>
              <a:t>‹#›</a:t>
            </a:fld>
            <a:endParaRPr lang="en-US"/>
          </a:p>
        </p:txBody>
      </p:sp>
    </p:spTree>
    <p:extLst>
      <p:ext uri="{BB962C8B-B14F-4D97-AF65-F5344CB8AC3E}">
        <p14:creationId xmlns:p14="http://schemas.microsoft.com/office/powerpoint/2010/main" val="42524461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D503CD0-C989-4A9E-8382-7D108FBEAD78}" type="datetimeFigureOut">
              <a:rPr lang="en-US" smtClean="0"/>
              <a:t>4/12/2018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5A9DF85-E751-4337-9C9A-FB4A9CE1E0DD}" type="slidenum">
              <a:rPr lang="en-US" smtClean="0"/>
              <a:t>‹#›</a:t>
            </a:fld>
            <a:endParaRPr lang="en-US"/>
          </a:p>
        </p:txBody>
      </p:sp>
    </p:spTree>
    <p:extLst>
      <p:ext uri="{BB962C8B-B14F-4D97-AF65-F5344CB8AC3E}">
        <p14:creationId xmlns:p14="http://schemas.microsoft.com/office/powerpoint/2010/main" val="3901931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9D503CD0-C989-4A9E-8382-7D108FBEAD78}" type="datetimeFigureOut">
              <a:rPr lang="en-US" smtClean="0"/>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A9DF85-E751-4337-9C9A-FB4A9CE1E0D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2063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503CD0-C989-4A9E-8382-7D108FBEAD78}" type="datetimeFigureOut">
              <a:rPr lang="en-US" smtClean="0"/>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A9DF85-E751-4337-9C9A-FB4A9CE1E0DD}" type="slidenum">
              <a:rPr lang="en-US" smtClean="0"/>
              <a:t>‹#›</a:t>
            </a:fld>
            <a:endParaRPr lang="en-US"/>
          </a:p>
        </p:txBody>
      </p:sp>
    </p:spTree>
    <p:extLst>
      <p:ext uri="{BB962C8B-B14F-4D97-AF65-F5344CB8AC3E}">
        <p14:creationId xmlns:p14="http://schemas.microsoft.com/office/powerpoint/2010/main" val="27559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03CD0-C989-4A9E-8382-7D108FBEAD78}" type="datetimeFigureOut">
              <a:rPr lang="en-US" smtClean="0"/>
              <a:t>4/12/2018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A9DF85-E751-4337-9C9A-FB4A9CE1E0DD}" type="slidenum">
              <a:rPr lang="en-US" smtClean="0"/>
              <a:t>‹#›</a:t>
            </a:fld>
            <a:endParaRPr lang="en-US"/>
          </a:p>
        </p:txBody>
      </p:sp>
    </p:spTree>
    <p:extLst>
      <p:ext uri="{BB962C8B-B14F-4D97-AF65-F5344CB8AC3E}">
        <p14:creationId xmlns:p14="http://schemas.microsoft.com/office/powerpoint/2010/main" val="397564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9D503CD0-C989-4A9E-8382-7D108FBEAD78}" type="datetimeFigureOut">
              <a:rPr lang="en-US" smtClean="0"/>
              <a:t>4/12/2018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5A9DF85-E751-4337-9C9A-FB4A9CE1E0DD}" type="slidenum">
              <a:rPr lang="en-US" smtClean="0"/>
              <a:t>‹#›</a:t>
            </a:fld>
            <a:endParaRPr lang="en-US"/>
          </a:p>
        </p:txBody>
      </p:sp>
    </p:spTree>
    <p:extLst>
      <p:ext uri="{BB962C8B-B14F-4D97-AF65-F5344CB8AC3E}">
        <p14:creationId xmlns:p14="http://schemas.microsoft.com/office/powerpoint/2010/main" val="1470950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D503CD0-C989-4A9E-8382-7D108FBEAD78}" type="datetimeFigureOut">
              <a:rPr lang="en-US" smtClean="0"/>
              <a:t>4/12/2018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5A9DF85-E751-4337-9C9A-FB4A9CE1E0DD}" type="slidenum">
              <a:rPr lang="en-US" smtClean="0"/>
              <a:t>‹#›</a:t>
            </a:fld>
            <a:endParaRPr lang="en-US"/>
          </a:p>
        </p:txBody>
      </p:sp>
    </p:spTree>
    <p:extLst>
      <p:ext uri="{BB962C8B-B14F-4D97-AF65-F5344CB8AC3E}">
        <p14:creationId xmlns:p14="http://schemas.microsoft.com/office/powerpoint/2010/main" val="1250870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D503CD0-C989-4A9E-8382-7D108FBEAD78}" type="datetimeFigureOut">
              <a:rPr lang="en-US" smtClean="0"/>
              <a:t>4/12/2018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5A9DF85-E751-4337-9C9A-FB4A9CE1E0DD}" type="slidenum">
              <a:rPr lang="en-US" smtClean="0"/>
              <a:t>‹#›</a:t>
            </a:fld>
            <a:endParaRPr lang="en-US"/>
          </a:p>
        </p:txBody>
      </p:sp>
    </p:spTree>
    <p:extLst>
      <p:ext uri="{BB962C8B-B14F-4D97-AF65-F5344CB8AC3E}">
        <p14:creationId xmlns:p14="http://schemas.microsoft.com/office/powerpoint/2010/main" val="3947513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2">
            <a:extLst>
              <a:ext uri="{FF2B5EF4-FFF2-40B4-BE49-F238E27FC236}">
                <a16:creationId xmlns:a16="http://schemas.microsoft.com/office/drawing/2014/main" id="{87D3A4E0-C908-4EA9-ABDF-E82AD6BDEF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87AB6D-4010-4A46-AC37-84A9FBA22B46}"/>
              </a:ext>
            </a:extLst>
          </p:cNvPr>
          <p:cNvSpPr>
            <a:spLocks noGrp="1"/>
          </p:cNvSpPr>
          <p:nvPr>
            <p:ph type="ctrTitle"/>
          </p:nvPr>
        </p:nvSpPr>
        <p:spPr>
          <a:xfrm>
            <a:off x="1600200" y="2363323"/>
            <a:ext cx="8991600" cy="1692771"/>
          </a:xfrm>
        </p:spPr>
        <p:txBody>
          <a:bodyPr>
            <a:normAutofit/>
          </a:bodyPr>
          <a:lstStyle/>
          <a:p>
            <a:r>
              <a:rPr lang="en-US"/>
              <a:t>Locality Sensitive Hashing</a:t>
            </a:r>
            <a:endParaRPr lang="en-US" dirty="0"/>
          </a:p>
        </p:txBody>
      </p:sp>
      <p:sp>
        <p:nvSpPr>
          <p:cNvPr id="3" name="Subtitle 2">
            <a:extLst>
              <a:ext uri="{FF2B5EF4-FFF2-40B4-BE49-F238E27FC236}">
                <a16:creationId xmlns:a16="http://schemas.microsoft.com/office/drawing/2014/main" id="{AF62F026-9AC7-4A3C-A63A-DA729DB2CA98}"/>
              </a:ext>
            </a:extLst>
          </p:cNvPr>
          <p:cNvSpPr>
            <a:spLocks noGrp="1"/>
          </p:cNvSpPr>
          <p:nvPr>
            <p:ph type="subTitle" idx="1"/>
          </p:nvPr>
        </p:nvSpPr>
        <p:spPr>
          <a:xfrm>
            <a:off x="6579220" y="5374888"/>
            <a:ext cx="3995955" cy="758282"/>
          </a:xfrm>
        </p:spPr>
        <p:txBody>
          <a:bodyPr>
            <a:normAutofit/>
          </a:bodyPr>
          <a:lstStyle/>
          <a:p>
            <a:pPr algn="r">
              <a:lnSpc>
                <a:spcPct val="90000"/>
              </a:lnSpc>
            </a:pPr>
            <a:r>
              <a:rPr lang="en-US" sz="1600">
                <a:solidFill>
                  <a:schemeClr val="bg1"/>
                </a:solidFill>
              </a:rPr>
              <a:t>Prepared &amp; Presented By:</a:t>
            </a:r>
          </a:p>
          <a:p>
            <a:pPr algn="r">
              <a:lnSpc>
                <a:spcPct val="90000"/>
              </a:lnSpc>
            </a:pPr>
            <a:r>
              <a:rPr lang="en-US" sz="1600">
                <a:solidFill>
                  <a:schemeClr val="bg1"/>
                </a:solidFill>
              </a:rPr>
              <a:t>Anmol Sureshkumar Panchal( UID-4446829)</a:t>
            </a:r>
          </a:p>
        </p:txBody>
      </p:sp>
    </p:spTree>
    <p:extLst>
      <p:ext uri="{BB962C8B-B14F-4D97-AF65-F5344CB8AC3E}">
        <p14:creationId xmlns:p14="http://schemas.microsoft.com/office/powerpoint/2010/main" val="172000664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AA63-F8AF-4B59-9FC8-9EC58A0C893C}"/>
              </a:ext>
            </a:extLst>
          </p:cNvPr>
          <p:cNvSpPr>
            <a:spLocks noGrp="1"/>
          </p:cNvSpPr>
          <p:nvPr>
            <p:ph type="title"/>
          </p:nvPr>
        </p:nvSpPr>
        <p:spPr/>
        <p:txBody>
          <a:bodyPr/>
          <a:lstStyle/>
          <a:p>
            <a:r>
              <a:rPr lang="en-US" dirty="0"/>
              <a:t>Method 2</a:t>
            </a:r>
          </a:p>
        </p:txBody>
      </p:sp>
      <p:sp>
        <p:nvSpPr>
          <p:cNvPr id="3" name="Content Placeholder 2">
            <a:extLst>
              <a:ext uri="{FF2B5EF4-FFF2-40B4-BE49-F238E27FC236}">
                <a16:creationId xmlns:a16="http://schemas.microsoft.com/office/drawing/2014/main" id="{953D53F0-ACD1-4B8F-ACD6-45D7961D9320}"/>
              </a:ext>
            </a:extLst>
          </p:cNvPr>
          <p:cNvSpPr>
            <a:spLocks noGrp="1"/>
          </p:cNvSpPr>
          <p:nvPr>
            <p:ph idx="1"/>
          </p:nvPr>
        </p:nvSpPr>
        <p:spPr/>
        <p:txBody>
          <a:bodyPr>
            <a:normAutofit lnSpcReduction="10000"/>
          </a:bodyPr>
          <a:lstStyle/>
          <a:p>
            <a:pPr lvl="0"/>
            <a:r>
              <a:rPr lang="en-US" dirty="0"/>
              <a:t>To increase the accuracy or for fine tuning you can optimize the parameters K, L and r. The optimization of k, L and r is defined as follows: </a:t>
            </a:r>
          </a:p>
          <a:p>
            <a:pPr lvl="1"/>
            <a:r>
              <a:rPr lang="en-US" b="1" dirty="0" err="1"/>
              <a:t>Obj</a:t>
            </a:r>
            <a:r>
              <a:rPr lang="en-US" b="1" dirty="0"/>
              <a:t>: Min(</a:t>
            </a:r>
            <a:r>
              <a:rPr lang="en-US" b="1" dirty="0" err="1"/>
              <a:t>Tg</a:t>
            </a:r>
            <a:r>
              <a:rPr lang="en-US" b="1" dirty="0"/>
              <a:t> +Tc) St:    </a:t>
            </a:r>
            <a:endParaRPr lang="en-US" dirty="0"/>
          </a:p>
          <a:p>
            <a:pPr lvl="1"/>
            <a:r>
              <a:rPr lang="en-US" b="1" dirty="0"/>
              <a:t>1) </a:t>
            </a:r>
            <a:r>
              <a:rPr lang="en-US" b="1" dirty="0" err="1"/>
              <a:t>Tg</a:t>
            </a:r>
            <a:r>
              <a:rPr lang="en-US" b="1" dirty="0"/>
              <a:t>=</a:t>
            </a:r>
            <a:r>
              <a:rPr lang="en-US" b="1" dirty="0" err="1"/>
              <a:t>kL</a:t>
            </a:r>
            <a:r>
              <a:rPr lang="en-US" b="1" dirty="0"/>
              <a:t>*</a:t>
            </a:r>
            <a:r>
              <a:rPr lang="en-US" b="1" dirty="0" err="1"/>
              <a:t>tg</a:t>
            </a:r>
            <a:r>
              <a:rPr lang="en-US" b="1" dirty="0"/>
              <a:t> </a:t>
            </a:r>
            <a:endParaRPr lang="en-US" dirty="0"/>
          </a:p>
          <a:p>
            <a:pPr lvl="1"/>
            <a:r>
              <a:rPr lang="en-US" b="1" dirty="0"/>
              <a:t>2) Tc=(L*N/</a:t>
            </a:r>
            <a:r>
              <a:rPr lang="en-US" b="1" dirty="0" err="1"/>
              <a:t>rk</a:t>
            </a:r>
            <a:r>
              <a:rPr lang="en-US" b="1" dirty="0"/>
              <a:t>)*</a:t>
            </a:r>
            <a:r>
              <a:rPr lang="en-US" b="1" dirty="0" err="1"/>
              <a:t>tc</a:t>
            </a:r>
            <a:r>
              <a:rPr lang="en-US" b="1" dirty="0"/>
              <a:t> </a:t>
            </a:r>
            <a:endParaRPr lang="en-US" dirty="0"/>
          </a:p>
          <a:p>
            <a:pPr lvl="1"/>
            <a:r>
              <a:rPr lang="en-US" b="1" dirty="0"/>
              <a:t>3) L=֩(</a:t>
            </a:r>
            <a:r>
              <a:rPr lang="en-US" b="1" dirty="0" err="1"/>
              <a:t>logį</a:t>
            </a:r>
            <a:r>
              <a:rPr lang="en-US" b="1" dirty="0"/>
              <a:t>)/log(1-prk)֪       </a:t>
            </a:r>
          </a:p>
          <a:p>
            <a:r>
              <a:rPr lang="en-US" dirty="0"/>
              <a:t>Where, </a:t>
            </a:r>
            <a:r>
              <a:rPr lang="en-US" dirty="0" err="1"/>
              <a:t>tg</a:t>
            </a:r>
            <a:r>
              <a:rPr lang="en-US" dirty="0"/>
              <a:t> is the time of computing an h-function and </a:t>
            </a:r>
            <a:r>
              <a:rPr lang="en-US" dirty="0" err="1"/>
              <a:t>tc</a:t>
            </a:r>
            <a:r>
              <a:rPr lang="en-US" dirty="0"/>
              <a:t> is the time of computing distance to a candidate. </a:t>
            </a:r>
          </a:p>
          <a:p>
            <a:r>
              <a:rPr lang="en-US" dirty="0"/>
              <a:t>We can adjust r and k to minimize (</a:t>
            </a:r>
            <a:r>
              <a:rPr lang="en-US" dirty="0" err="1"/>
              <a:t>Tg+Tc</a:t>
            </a:r>
            <a:r>
              <a:rPr lang="en-US" dirty="0"/>
              <a:t>) and obtain the optimal r, k and L.</a:t>
            </a:r>
          </a:p>
          <a:p>
            <a:endParaRPr lang="en-US" dirty="0"/>
          </a:p>
        </p:txBody>
      </p:sp>
    </p:spTree>
    <p:extLst>
      <p:ext uri="{BB962C8B-B14F-4D97-AF65-F5344CB8AC3E}">
        <p14:creationId xmlns:p14="http://schemas.microsoft.com/office/powerpoint/2010/main" val="2850953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E869-A9B4-47F3-A122-BE2D172A7B9D}"/>
              </a:ext>
            </a:extLst>
          </p:cNvPr>
          <p:cNvSpPr>
            <a:spLocks noGrp="1"/>
          </p:cNvSpPr>
          <p:nvPr>
            <p:ph type="title"/>
          </p:nvPr>
        </p:nvSpPr>
        <p:spPr/>
        <p:txBody>
          <a:bodyPr/>
          <a:lstStyle/>
          <a:p>
            <a:r>
              <a:rPr lang="en-US" dirty="0"/>
              <a:t>Method 2</a:t>
            </a:r>
          </a:p>
        </p:txBody>
      </p:sp>
      <p:sp>
        <p:nvSpPr>
          <p:cNvPr id="3" name="Content Placeholder 2">
            <a:extLst>
              <a:ext uri="{FF2B5EF4-FFF2-40B4-BE49-F238E27FC236}">
                <a16:creationId xmlns:a16="http://schemas.microsoft.com/office/drawing/2014/main" id="{FC6C9D00-519D-41ED-8098-D6CB811DCF25}"/>
              </a:ext>
            </a:extLst>
          </p:cNvPr>
          <p:cNvSpPr>
            <a:spLocks noGrp="1"/>
          </p:cNvSpPr>
          <p:nvPr>
            <p:ph idx="1"/>
          </p:nvPr>
        </p:nvSpPr>
        <p:spPr>
          <a:xfrm>
            <a:off x="2231136" y="2453227"/>
            <a:ext cx="7729728" cy="4228927"/>
          </a:xfrm>
        </p:spPr>
        <p:txBody>
          <a:bodyPr>
            <a:normAutofit/>
          </a:bodyPr>
          <a:lstStyle/>
          <a:p>
            <a:r>
              <a:rPr lang="en-US" dirty="0"/>
              <a:t>In the theory of LSH based on p-stable distributions, different mapped regions always have different number of points after the projection of h-functions.</a:t>
            </a:r>
          </a:p>
          <a:p>
            <a:r>
              <a:rPr lang="en-US" dirty="0"/>
              <a:t>So when it extends to the k-dimensional vector the difference will be greater.</a:t>
            </a:r>
          </a:p>
          <a:p>
            <a:r>
              <a:rPr lang="en-US" dirty="0"/>
              <a:t>There may be more points near the origin, resulting in uneven distribution. m queries issued in the whole system, (q1,q2,···,</a:t>
            </a:r>
            <a:r>
              <a:rPr lang="en-US" dirty="0" err="1"/>
              <a:t>qm</a:t>
            </a:r>
            <a:r>
              <a:rPr lang="en-US" dirty="0"/>
              <a:t>). </a:t>
            </a:r>
          </a:p>
          <a:p>
            <a:r>
              <a:rPr lang="en-US" dirty="0"/>
              <a:t>If the mapped vector is far from the zero vector, fewer or no candidates will lead to a lower accuracy. </a:t>
            </a:r>
          </a:p>
          <a:p>
            <a:r>
              <a:rPr lang="en-US" dirty="0"/>
              <a:t>In this paper author’s used an appropriate mapping method to make k dimensional mapped vectors uniform and the distribution entropy maximum, the number of candidates for each query will be nearly the same.</a:t>
            </a:r>
          </a:p>
          <a:p>
            <a:r>
              <a:rPr lang="en-US" dirty="0"/>
              <a:t>It could be a good solution to these problems, reducing search time and increasing search accuracy. </a:t>
            </a:r>
          </a:p>
          <a:p>
            <a:endParaRPr lang="en-US" dirty="0"/>
          </a:p>
          <a:p>
            <a:endParaRPr lang="en-US" dirty="0"/>
          </a:p>
        </p:txBody>
      </p:sp>
    </p:spTree>
    <p:extLst>
      <p:ext uri="{BB962C8B-B14F-4D97-AF65-F5344CB8AC3E}">
        <p14:creationId xmlns:p14="http://schemas.microsoft.com/office/powerpoint/2010/main" val="24085466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879398A9-0D0D-4901-BDDF-B3D93CECA7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011FEC3B-E514-4E21-B2CB-7903A73569E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text&#10;&#10;Description generated with very high confidence">
            <a:extLst>
              <a:ext uri="{FF2B5EF4-FFF2-40B4-BE49-F238E27FC236}">
                <a16:creationId xmlns:a16="http://schemas.microsoft.com/office/drawing/2014/main" id="{1EAC6735-962C-4768-A7CF-E69E5FB67FB7}"/>
              </a:ext>
            </a:extLst>
          </p:cNvPr>
          <p:cNvPicPr/>
          <p:nvPr/>
        </p:nvPicPr>
        <p:blipFill rotWithShape="1">
          <a:blip r:embed="rId2">
            <a:extLst>
              <a:ext uri="{28A0092B-C50C-407E-A947-70E740481C1C}">
                <a14:useLocalDpi xmlns:a14="http://schemas.microsoft.com/office/drawing/2010/main" val="0"/>
              </a:ext>
            </a:extLst>
          </a:blip>
          <a:srcRect/>
          <a:stretch/>
        </p:blipFill>
        <p:spPr bwMode="auto">
          <a:xfrm>
            <a:off x="7769977" y="1293275"/>
            <a:ext cx="3220242" cy="4279392"/>
          </a:xfrm>
          <a:prstGeom prst="rect">
            <a:avLst/>
          </a:prstGeom>
          <a:noFill/>
        </p:spPr>
      </p:pic>
      <p:sp>
        <p:nvSpPr>
          <p:cNvPr id="2" name="Title 1">
            <a:extLst>
              <a:ext uri="{FF2B5EF4-FFF2-40B4-BE49-F238E27FC236}">
                <a16:creationId xmlns:a16="http://schemas.microsoft.com/office/drawing/2014/main" id="{39A1A37D-8551-43D3-8573-24015810095C}"/>
              </a:ext>
            </a:extLst>
          </p:cNvPr>
          <p:cNvSpPr>
            <a:spLocks noGrp="1"/>
          </p:cNvSpPr>
          <p:nvPr>
            <p:ph type="title"/>
          </p:nvPr>
        </p:nvSpPr>
        <p:spPr>
          <a:xfrm>
            <a:off x="804672" y="964692"/>
            <a:ext cx="5894832" cy="1188720"/>
          </a:xfrm>
        </p:spPr>
        <p:txBody>
          <a:bodyPr>
            <a:normAutofit/>
          </a:bodyPr>
          <a:lstStyle/>
          <a:p>
            <a:r>
              <a:rPr lang="en-US" dirty="0"/>
              <a:t>Method 3</a:t>
            </a:r>
          </a:p>
        </p:txBody>
      </p:sp>
      <p:sp>
        <p:nvSpPr>
          <p:cNvPr id="3" name="Content Placeholder 2">
            <a:extLst>
              <a:ext uri="{FF2B5EF4-FFF2-40B4-BE49-F238E27FC236}">
                <a16:creationId xmlns:a16="http://schemas.microsoft.com/office/drawing/2014/main" id="{5278A0DF-5781-4F0D-A3A6-5E0701B5A3EF}"/>
              </a:ext>
            </a:extLst>
          </p:cNvPr>
          <p:cNvSpPr>
            <a:spLocks noGrp="1"/>
          </p:cNvSpPr>
          <p:nvPr>
            <p:ph idx="1"/>
          </p:nvPr>
        </p:nvSpPr>
        <p:spPr>
          <a:xfrm>
            <a:off x="803243" y="2638044"/>
            <a:ext cx="5963317" cy="3263206"/>
          </a:xfrm>
        </p:spPr>
        <p:txBody>
          <a:bodyPr>
            <a:normAutofit fontScale="92500" lnSpcReduction="10000"/>
          </a:bodyPr>
          <a:lstStyle/>
          <a:p>
            <a:pPr>
              <a:lnSpc>
                <a:spcPct val="90000"/>
              </a:lnSpc>
            </a:pPr>
            <a:r>
              <a:rPr lang="en-US" dirty="0"/>
              <a:t>Frequency Based Locality Sensitive Hashing scheme is like generic LSH scheme except that it uses a single h(v) as hash function and sets a frequency threshold m to select those points which collide with query point more than m times as candidate ANNs. </a:t>
            </a:r>
          </a:p>
          <a:p>
            <a:r>
              <a:rPr lang="en-US" dirty="0"/>
              <a:t>Generic LSH works as given: For a fixed parameter w, the probability of collision p(x) decreases monotonically with x, so h(v) belongs to LSH family. </a:t>
            </a:r>
          </a:p>
          <a:p>
            <a:r>
              <a:rPr lang="en-US" dirty="0"/>
              <a:t>Exact Euclidean LSH (E2LSH) is a popular implementation of LSH based on p-stable distributions using generic LSH scheme which can be used in Euclidean space, and they just used it in their paper to compare with their method presented in this paper.</a:t>
            </a:r>
          </a:p>
          <a:p>
            <a:pPr lvl="1">
              <a:lnSpc>
                <a:spcPct val="90000"/>
              </a:lnSpc>
            </a:pPr>
            <a:endParaRPr lang="en-US" sz="1500" dirty="0"/>
          </a:p>
          <a:p>
            <a:pPr>
              <a:lnSpc>
                <a:spcPct val="90000"/>
              </a:lnSpc>
            </a:pPr>
            <a:endParaRPr lang="en-US" sz="1500" dirty="0"/>
          </a:p>
          <a:p>
            <a:pPr>
              <a:lnSpc>
                <a:spcPct val="90000"/>
              </a:lnSpc>
            </a:pPr>
            <a:endParaRPr lang="en-US" sz="1500" dirty="0"/>
          </a:p>
        </p:txBody>
      </p:sp>
    </p:spTree>
    <p:extLst>
      <p:ext uri="{BB962C8B-B14F-4D97-AF65-F5344CB8AC3E}">
        <p14:creationId xmlns:p14="http://schemas.microsoft.com/office/powerpoint/2010/main" val="2069998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52D4B-6099-4BAC-8834-DAF692EAC978}"/>
              </a:ext>
            </a:extLst>
          </p:cNvPr>
          <p:cNvSpPr>
            <a:spLocks noGrp="1"/>
          </p:cNvSpPr>
          <p:nvPr>
            <p:ph type="title"/>
          </p:nvPr>
        </p:nvSpPr>
        <p:spPr/>
        <p:txBody>
          <a:bodyPr/>
          <a:lstStyle/>
          <a:p>
            <a:r>
              <a:rPr lang="en-US" dirty="0"/>
              <a:t>Method 3</a:t>
            </a:r>
          </a:p>
        </p:txBody>
      </p:sp>
      <p:sp>
        <p:nvSpPr>
          <p:cNvPr id="3" name="Content Placeholder 2">
            <a:extLst>
              <a:ext uri="{FF2B5EF4-FFF2-40B4-BE49-F238E27FC236}">
                <a16:creationId xmlns:a16="http://schemas.microsoft.com/office/drawing/2014/main" id="{71D060D2-B7ED-4419-AD42-28D7BDC3027C}"/>
              </a:ext>
            </a:extLst>
          </p:cNvPr>
          <p:cNvSpPr>
            <a:spLocks noGrp="1"/>
          </p:cNvSpPr>
          <p:nvPr>
            <p:ph idx="1"/>
          </p:nvPr>
        </p:nvSpPr>
        <p:spPr/>
        <p:txBody>
          <a:bodyPr/>
          <a:lstStyle/>
          <a:p>
            <a:r>
              <a:rPr lang="en-US" dirty="0"/>
              <a:t>Frequency based LSH works as follows: </a:t>
            </a:r>
          </a:p>
          <a:p>
            <a:r>
              <a:rPr lang="en-US" b="1" dirty="0"/>
              <a:t>1) Index construction</a:t>
            </a:r>
            <a:r>
              <a:rPr lang="en-US" dirty="0"/>
              <a:t>: For an integer L (L &gt; 1), choose L functions h1, ... , </a:t>
            </a:r>
            <a:r>
              <a:rPr lang="en-US" dirty="0" err="1"/>
              <a:t>hL</a:t>
            </a:r>
            <a:r>
              <a:rPr lang="en-US" dirty="0"/>
              <a:t> from H (based on p-stable distributions), independently and uniformly at random. For any point v in the input dataset, store it in the bucket hi(v), where </a:t>
            </a:r>
            <a:r>
              <a:rPr lang="en-US" dirty="0" err="1"/>
              <a:t>i</a:t>
            </a:r>
            <a:r>
              <a:rPr lang="en-US" dirty="0"/>
              <a:t> = 1, ... , L. </a:t>
            </a:r>
          </a:p>
          <a:p>
            <a:r>
              <a:rPr lang="en-US" b="1" dirty="0"/>
              <a:t>2) Query procedure:</a:t>
            </a:r>
            <a:r>
              <a:rPr lang="en-US" dirty="0"/>
              <a:t> For a query point q, search buckets h1(q), ... , </a:t>
            </a:r>
            <a:r>
              <a:rPr lang="en-US" dirty="0" err="1"/>
              <a:t>hL</a:t>
            </a:r>
            <a:r>
              <a:rPr lang="en-US" dirty="0"/>
              <a:t>(q) and get all points v1, ... , </a:t>
            </a:r>
            <a:r>
              <a:rPr lang="en-US" dirty="0" err="1"/>
              <a:t>vn</a:t>
            </a:r>
            <a:r>
              <a:rPr lang="en-US" dirty="0"/>
              <a:t> which appear no less than m times in these buckets as candidate ANNs. For each </a:t>
            </a:r>
            <a:r>
              <a:rPr lang="en-US" dirty="0" err="1"/>
              <a:t>vj</a:t>
            </a:r>
            <a:r>
              <a:rPr lang="en-US" dirty="0"/>
              <a:t>, j = 1, ... , n, if D(q , </a:t>
            </a:r>
            <a:r>
              <a:rPr lang="en-US" dirty="0" err="1"/>
              <a:t>vj</a:t>
            </a:r>
            <a:r>
              <a:rPr lang="en-US" dirty="0"/>
              <a:t>)  r, return </a:t>
            </a:r>
            <a:r>
              <a:rPr lang="en-US" dirty="0" err="1"/>
              <a:t>vj</a:t>
            </a:r>
            <a:r>
              <a:rPr lang="en-US" dirty="0"/>
              <a:t>.</a:t>
            </a:r>
          </a:p>
        </p:txBody>
      </p:sp>
    </p:spTree>
    <p:extLst>
      <p:ext uri="{BB962C8B-B14F-4D97-AF65-F5344CB8AC3E}">
        <p14:creationId xmlns:p14="http://schemas.microsoft.com/office/powerpoint/2010/main" val="310065429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79EF-4190-4E80-9B51-AA6C89BD150B}"/>
              </a:ext>
            </a:extLst>
          </p:cNvPr>
          <p:cNvSpPr>
            <a:spLocks noGrp="1"/>
          </p:cNvSpPr>
          <p:nvPr>
            <p:ph type="title"/>
          </p:nvPr>
        </p:nvSpPr>
        <p:spPr/>
        <p:txBody>
          <a:bodyPr/>
          <a:lstStyle/>
          <a:p>
            <a:r>
              <a:rPr lang="en-US" dirty="0"/>
              <a:t>Pro’s &amp; con’s</a:t>
            </a:r>
          </a:p>
        </p:txBody>
      </p:sp>
      <p:sp>
        <p:nvSpPr>
          <p:cNvPr id="6" name="Content Placeholder 5">
            <a:extLst>
              <a:ext uri="{FF2B5EF4-FFF2-40B4-BE49-F238E27FC236}">
                <a16:creationId xmlns:a16="http://schemas.microsoft.com/office/drawing/2014/main" id="{F821F1A8-DA08-4A01-93CB-23D68DC6160A}"/>
              </a:ext>
            </a:extLst>
          </p:cNvPr>
          <p:cNvSpPr>
            <a:spLocks noGrp="1"/>
          </p:cNvSpPr>
          <p:nvPr>
            <p:ph idx="1"/>
          </p:nvPr>
        </p:nvSpPr>
        <p:spPr/>
        <p:txBody>
          <a:bodyPr>
            <a:normAutofit/>
          </a:bodyPr>
          <a:lstStyle/>
          <a:p>
            <a:r>
              <a:rPr lang="en-US" dirty="0"/>
              <a:t>In paper 1 they discussed mainly comparing and improving the method with LSH based on hamming distance and LSH based on Euclidean distance (E2LSH). </a:t>
            </a:r>
          </a:p>
          <a:p>
            <a:r>
              <a:rPr lang="en-US" dirty="0"/>
              <a:t>Their experiments were able to show that the improved algorithm has a higher accuracy rate and recall rate than LSH which based on hamming distance. </a:t>
            </a:r>
          </a:p>
          <a:p>
            <a:r>
              <a:rPr lang="en-US" dirty="0"/>
              <a:t>In second paper, to get better performance than that of first paper by  using multi-probe or query-adaptive strategy for their proposed new hash functions. The paper also proposed a method to automatically optimize parameters, but the estimation of parameter </a:t>
            </a:r>
            <a:r>
              <a:rPr lang="en-US" dirty="0" err="1"/>
              <a:t>pr</a:t>
            </a:r>
            <a:r>
              <a:rPr lang="en-US" dirty="0"/>
              <a:t> may be inaccurate sometimes, leading to parameter tuning failure. </a:t>
            </a:r>
          </a:p>
          <a:p>
            <a:endParaRPr lang="en-US" dirty="0"/>
          </a:p>
        </p:txBody>
      </p:sp>
    </p:spTree>
    <p:extLst>
      <p:ext uri="{BB962C8B-B14F-4D97-AF65-F5344CB8AC3E}">
        <p14:creationId xmlns:p14="http://schemas.microsoft.com/office/powerpoint/2010/main" val="28595047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arn(inVertic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79EF-4190-4E80-9B51-AA6C89BD150B}"/>
              </a:ext>
            </a:extLst>
          </p:cNvPr>
          <p:cNvSpPr>
            <a:spLocks noGrp="1"/>
          </p:cNvSpPr>
          <p:nvPr>
            <p:ph type="title"/>
          </p:nvPr>
        </p:nvSpPr>
        <p:spPr/>
        <p:txBody>
          <a:bodyPr/>
          <a:lstStyle/>
          <a:p>
            <a:r>
              <a:rPr lang="en-US" dirty="0"/>
              <a:t>Pro’s &amp; con’s</a:t>
            </a:r>
          </a:p>
        </p:txBody>
      </p:sp>
      <p:sp>
        <p:nvSpPr>
          <p:cNvPr id="6" name="Content Placeholder 5">
            <a:extLst>
              <a:ext uri="{FF2B5EF4-FFF2-40B4-BE49-F238E27FC236}">
                <a16:creationId xmlns:a16="http://schemas.microsoft.com/office/drawing/2014/main" id="{F821F1A8-DA08-4A01-93CB-23D68DC6160A}"/>
              </a:ext>
            </a:extLst>
          </p:cNvPr>
          <p:cNvSpPr>
            <a:spLocks noGrp="1"/>
          </p:cNvSpPr>
          <p:nvPr>
            <p:ph idx="1"/>
          </p:nvPr>
        </p:nvSpPr>
        <p:spPr/>
        <p:txBody>
          <a:bodyPr>
            <a:normAutofit/>
          </a:bodyPr>
          <a:lstStyle/>
          <a:p>
            <a:r>
              <a:rPr lang="en-US" dirty="0"/>
              <a:t>In the third paper which is based on frequency based LSH (FBLSH) which needs fewer hash tables and comparisons than E2LSH with the same accuracy. </a:t>
            </a:r>
          </a:p>
          <a:p>
            <a:r>
              <a:rPr lang="en-US" dirty="0"/>
              <a:t>Besides, FBLSH needs only about 4nL bytes memory while E2LSH needs about 12nL bytes, where n is the size of dataset. That’s why FBLSH can reduce the space cost effectively. </a:t>
            </a:r>
          </a:p>
          <a:p>
            <a:r>
              <a:rPr lang="en-US" dirty="0"/>
              <a:t>And also FBLSH consumes much less query time than E2LSH. For large datasets, the frequency counting time becomes longer and FBLSH has similar query time with E2LSH. So far we can conclude that the third paper’s proposed approach is more accurate and faster than other two methods.</a:t>
            </a:r>
          </a:p>
          <a:p>
            <a:endParaRPr lang="en-US" dirty="0"/>
          </a:p>
        </p:txBody>
      </p:sp>
    </p:spTree>
    <p:extLst>
      <p:ext uri="{BB962C8B-B14F-4D97-AF65-F5344CB8AC3E}">
        <p14:creationId xmlns:p14="http://schemas.microsoft.com/office/powerpoint/2010/main" val="12204819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arn(inVertic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4167985-D6E9-40FF-97C0-4B6D373E85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68801362-349C-44BE-BEF6-8E926E1D38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7D79EF-4190-4E80-9B51-AA6C89BD150B}"/>
              </a:ext>
            </a:extLst>
          </p:cNvPr>
          <p:cNvSpPr>
            <a:spLocks noGrp="1"/>
          </p:cNvSpPr>
          <p:nvPr>
            <p:ph type="title"/>
          </p:nvPr>
        </p:nvSpPr>
        <p:spPr>
          <a:xfrm>
            <a:off x="1262729" y="1289303"/>
            <a:ext cx="9638443" cy="3339303"/>
          </a:xfrm>
          <a:ln>
            <a:noFill/>
          </a:ln>
        </p:spPr>
        <p:txBody>
          <a:bodyPr vert="horz" lIns="274320" tIns="182880" rIns="274320" bIns="182880" rtlCol="0" anchor="ctr" anchorCtr="1">
            <a:normAutofit/>
          </a:bodyPr>
          <a:lstStyle/>
          <a:p>
            <a:r>
              <a:rPr lang="en-US" sz="5000" dirty="0"/>
              <a:t>My Method of </a:t>
            </a:r>
            <a:r>
              <a:rPr lang="en-US" sz="5000" dirty="0" err="1"/>
              <a:t>lsh</a:t>
            </a:r>
            <a:r>
              <a:rPr lang="en-US" sz="5000" dirty="0"/>
              <a:t> implementation</a:t>
            </a:r>
          </a:p>
        </p:txBody>
      </p:sp>
    </p:spTree>
    <p:extLst>
      <p:ext uri="{BB962C8B-B14F-4D97-AF65-F5344CB8AC3E}">
        <p14:creationId xmlns:p14="http://schemas.microsoft.com/office/powerpoint/2010/main" val="227427200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79EF-4190-4E80-9B51-AA6C89BD150B}"/>
              </a:ext>
            </a:extLst>
          </p:cNvPr>
          <p:cNvSpPr>
            <a:spLocks noGrp="1"/>
          </p:cNvSpPr>
          <p:nvPr>
            <p:ph type="title"/>
          </p:nvPr>
        </p:nvSpPr>
        <p:spPr>
          <a:xfrm>
            <a:off x="2231136" y="964692"/>
            <a:ext cx="7729728" cy="1188720"/>
          </a:xfrm>
        </p:spPr>
        <p:txBody>
          <a:bodyPr/>
          <a:lstStyle/>
          <a:p>
            <a:r>
              <a:rPr lang="en-US" dirty="0"/>
              <a:t>CONCEPT</a:t>
            </a:r>
          </a:p>
        </p:txBody>
      </p:sp>
      <p:sp>
        <p:nvSpPr>
          <p:cNvPr id="6" name="Content Placeholder 5">
            <a:extLst>
              <a:ext uri="{FF2B5EF4-FFF2-40B4-BE49-F238E27FC236}">
                <a16:creationId xmlns:a16="http://schemas.microsoft.com/office/drawing/2014/main" id="{F821F1A8-DA08-4A01-93CB-23D68DC6160A}"/>
              </a:ext>
            </a:extLst>
          </p:cNvPr>
          <p:cNvSpPr>
            <a:spLocks noGrp="1"/>
          </p:cNvSpPr>
          <p:nvPr>
            <p:ph idx="1"/>
          </p:nvPr>
        </p:nvSpPr>
        <p:spPr>
          <a:xfrm>
            <a:off x="2249892" y="4205014"/>
            <a:ext cx="7729728" cy="4100381"/>
          </a:xfrm>
        </p:spPr>
        <p:txBody>
          <a:bodyPr>
            <a:noAutofit/>
          </a:bodyPr>
          <a:lstStyle/>
          <a:p>
            <a:pPr fontAlgn="base"/>
            <a:r>
              <a:rPr lang="en-US" dirty="0"/>
              <a:t>This can be formulated as a set problem, and the two ordered sets can be compared:</a:t>
            </a:r>
          </a:p>
          <a:p>
            <a:pPr fontAlgn="base"/>
            <a:r>
              <a:rPr lang="en-US" dirty="0"/>
              <a:t>Sentence A = [1, 1, 1, 1, 0, 0]</a:t>
            </a:r>
          </a:p>
          <a:p>
            <a:pPr fontAlgn="base"/>
            <a:r>
              <a:rPr lang="en-US" dirty="0"/>
              <a:t>Sentence B = [1, 1, 1, 0, 1, 0]</a:t>
            </a:r>
          </a:p>
          <a:p>
            <a:r>
              <a:rPr lang="en-US" dirty="0"/>
              <a:t>Each sentence has a bit in the first 3 columns. And 5 columns have a bit in at least one of the sets. So we’ll give these two sentences a similarity score of 3/5 or 0.6. The formal name for this is Jaccard Similarity.</a:t>
            </a:r>
          </a:p>
        </p:txBody>
      </p:sp>
      <p:sp>
        <p:nvSpPr>
          <p:cNvPr id="3" name="Rectangle 2">
            <a:extLst>
              <a:ext uri="{FF2B5EF4-FFF2-40B4-BE49-F238E27FC236}">
                <a16:creationId xmlns:a16="http://schemas.microsoft.com/office/drawing/2014/main" id="{55F180A9-BE48-42EC-8AFE-CE8C4278772B}"/>
              </a:ext>
            </a:extLst>
          </p:cNvPr>
          <p:cNvSpPr/>
          <p:nvPr/>
        </p:nvSpPr>
        <p:spPr>
          <a:xfrm>
            <a:off x="2397603" y="2444624"/>
            <a:ext cx="2817290" cy="15885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fontAlgn="base"/>
            <a:r>
              <a:rPr lang="en-US" dirty="0"/>
              <a:t>Sentence A: "The dog is brown“</a:t>
            </a:r>
          </a:p>
          <a:p>
            <a:pPr algn="ctr" fontAlgn="base"/>
            <a:r>
              <a:rPr lang="en-US" dirty="0"/>
              <a:t>Sentence B: "The dog is happy"</a:t>
            </a:r>
          </a:p>
          <a:p>
            <a:pPr algn="ctr"/>
            <a:endParaRPr lang="en-US" dirty="0"/>
          </a:p>
        </p:txBody>
      </p:sp>
      <p:sp>
        <p:nvSpPr>
          <p:cNvPr id="4" name="Rectangle 3">
            <a:extLst>
              <a:ext uri="{FF2B5EF4-FFF2-40B4-BE49-F238E27FC236}">
                <a16:creationId xmlns:a16="http://schemas.microsoft.com/office/drawing/2014/main" id="{170710CA-677F-4F76-9C92-EEB4630A0F90}"/>
              </a:ext>
            </a:extLst>
          </p:cNvPr>
          <p:cNvSpPr/>
          <p:nvPr/>
        </p:nvSpPr>
        <p:spPr>
          <a:xfrm>
            <a:off x="6812984" y="2444624"/>
            <a:ext cx="2981413" cy="158859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fontAlgn="base"/>
            <a:r>
              <a:rPr lang="en-US" sz="1600" dirty="0"/>
              <a:t>words: the | dog | is | brown | happy | sunshine</a:t>
            </a:r>
          </a:p>
          <a:p>
            <a:pPr fontAlgn="base"/>
            <a:r>
              <a:rPr lang="en-US" sz="1600" dirty="0"/>
              <a:t>    A:  1  |  1  | 1  |   1   |   0   |    0</a:t>
            </a:r>
          </a:p>
          <a:p>
            <a:pPr fontAlgn="base"/>
            <a:r>
              <a:rPr lang="en-US" sz="1600" dirty="0"/>
              <a:t>    B:  1  |  1  | 1  |   0   |   1   |    0</a:t>
            </a:r>
          </a:p>
          <a:p>
            <a:pPr algn="ctr"/>
            <a:endParaRPr lang="en-US" sz="1600" dirty="0"/>
          </a:p>
        </p:txBody>
      </p:sp>
      <p:sp>
        <p:nvSpPr>
          <p:cNvPr id="7" name="Arrow: Right 6">
            <a:extLst>
              <a:ext uri="{FF2B5EF4-FFF2-40B4-BE49-F238E27FC236}">
                <a16:creationId xmlns:a16="http://schemas.microsoft.com/office/drawing/2014/main" id="{3CC33CCE-FEFB-4369-B9AA-8CE5F8E718ED}"/>
              </a:ext>
            </a:extLst>
          </p:cNvPr>
          <p:cNvSpPr/>
          <p:nvPr/>
        </p:nvSpPr>
        <p:spPr>
          <a:xfrm>
            <a:off x="5430129" y="2996418"/>
            <a:ext cx="1167619" cy="432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ular Callout 1">
            <a:extLst>
              <a:ext uri="{FF2B5EF4-FFF2-40B4-BE49-F238E27FC236}">
                <a16:creationId xmlns:a16="http://schemas.microsoft.com/office/drawing/2014/main" id="{73D98577-A22E-4B7A-9EBA-F923EA2FFB70}"/>
              </a:ext>
            </a:extLst>
          </p:cNvPr>
          <p:cNvSpPr/>
          <p:nvPr/>
        </p:nvSpPr>
        <p:spPr>
          <a:xfrm>
            <a:off x="9942108" y="4200804"/>
            <a:ext cx="2188778" cy="1860090"/>
          </a:xfrm>
          <a:prstGeom prst="wedgeRoundRectCallout">
            <a:avLst>
              <a:gd name="adj1" fmla="val -63053"/>
              <a:gd name="adj2" fmla="val 26315"/>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r>
              <a:rPr lang="en-US" dirty="0"/>
              <a:t>How similar are the two sentences?</a:t>
            </a:r>
          </a:p>
          <a:p>
            <a:pPr fontAlgn="base"/>
            <a:endParaRPr lang="en-US" dirty="0"/>
          </a:p>
          <a:p>
            <a:pPr fontAlgn="base"/>
            <a:r>
              <a:rPr lang="en-US" dirty="0"/>
              <a:t>How can the similarity be scored?</a:t>
            </a:r>
          </a:p>
        </p:txBody>
      </p:sp>
    </p:spTree>
    <p:extLst>
      <p:ext uri="{BB962C8B-B14F-4D97-AF65-F5344CB8AC3E}">
        <p14:creationId xmlns:p14="http://schemas.microsoft.com/office/powerpoint/2010/main" val="9463830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wipe(down)">
                                      <p:cBhvr>
                                        <p:cTn id="21" dur="500"/>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wipe(down)">
                                      <p:cBhvr>
                                        <p:cTn id="26" dur="500"/>
                                        <p:tgtEl>
                                          <p:spTgt spid="6">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wipe(down)">
                                      <p:cBhvr>
                                        <p:cTn id="31" dur="500"/>
                                        <p:tgtEl>
                                          <p:spTgt spid="6">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wipe(down)">
                                      <p:cBhvr>
                                        <p:cTn id="3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 grpId="0" animBg="1"/>
      <p:bldP spid="4"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79EF-4190-4E80-9B51-AA6C89BD150B}"/>
              </a:ext>
            </a:extLst>
          </p:cNvPr>
          <p:cNvSpPr>
            <a:spLocks noGrp="1"/>
          </p:cNvSpPr>
          <p:nvPr>
            <p:ph type="title"/>
          </p:nvPr>
        </p:nvSpPr>
        <p:spPr>
          <a:xfrm>
            <a:off x="2231136" y="964692"/>
            <a:ext cx="7729728" cy="1188720"/>
          </a:xfrm>
        </p:spPr>
        <p:txBody>
          <a:bodyPr/>
          <a:lstStyle/>
          <a:p>
            <a:r>
              <a:rPr lang="en-US" dirty="0"/>
              <a:t>WORKING</a:t>
            </a:r>
          </a:p>
        </p:txBody>
      </p:sp>
      <p:sp>
        <p:nvSpPr>
          <p:cNvPr id="6" name="Content Placeholder 5">
            <a:extLst>
              <a:ext uri="{FF2B5EF4-FFF2-40B4-BE49-F238E27FC236}">
                <a16:creationId xmlns:a16="http://schemas.microsoft.com/office/drawing/2014/main" id="{F821F1A8-DA08-4A01-93CB-23D68DC6160A}"/>
              </a:ext>
            </a:extLst>
          </p:cNvPr>
          <p:cNvSpPr>
            <a:spLocks noGrp="1"/>
          </p:cNvSpPr>
          <p:nvPr>
            <p:ph idx="1"/>
          </p:nvPr>
        </p:nvSpPr>
        <p:spPr>
          <a:xfrm>
            <a:off x="2231136" y="2638044"/>
            <a:ext cx="7729728" cy="4100381"/>
          </a:xfrm>
        </p:spPr>
        <p:txBody>
          <a:bodyPr>
            <a:normAutofit/>
          </a:bodyPr>
          <a:lstStyle/>
          <a:p>
            <a:r>
              <a:rPr lang="en-US" dirty="0"/>
              <a:t>Here we used LSH to find near duplicates for documents.  This is done by splitting the  Minimum Hash key matrix into bands and then hashing each band.  Any documents where a band is hashed to the same bucket are considered near duplicates. </a:t>
            </a:r>
          </a:p>
          <a:p>
            <a:r>
              <a:rPr lang="en-US" dirty="0"/>
              <a:t>Creates a new LSH object.</a:t>
            </a:r>
          </a:p>
          <a:p>
            <a:r>
              <a:rPr lang="en-US" dirty="0"/>
              <a:t>Minimum Hash matrix where rows are documents, columns are the hash functions</a:t>
            </a:r>
            <a:r>
              <a:rPr lang="en-US" b="1" dirty="0"/>
              <a:t>.</a:t>
            </a:r>
          </a:p>
          <a:p>
            <a:r>
              <a:rPr lang="en-US" dirty="0"/>
              <a:t>Array of document names are stored in collection.</a:t>
            </a:r>
          </a:p>
          <a:p>
            <a:r>
              <a:rPr lang="en-US" dirty="0"/>
              <a:t>Number of bands  is used to split minimum Hash matrix.</a:t>
            </a:r>
          </a:p>
          <a:p>
            <a:r>
              <a:rPr lang="en-US" dirty="0"/>
              <a:t>Then it Computes a list of near duplicate documents.  Near duplicate documents are documents where at least one of the bands hash to the same bucket.</a:t>
            </a:r>
          </a:p>
        </p:txBody>
      </p:sp>
    </p:spTree>
    <p:extLst>
      <p:ext uri="{BB962C8B-B14F-4D97-AF65-F5344CB8AC3E}">
        <p14:creationId xmlns:p14="http://schemas.microsoft.com/office/powerpoint/2010/main" val="9031486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79EF-4190-4E80-9B51-AA6C89BD150B}"/>
              </a:ext>
            </a:extLst>
          </p:cNvPr>
          <p:cNvSpPr>
            <a:spLocks noGrp="1"/>
          </p:cNvSpPr>
          <p:nvPr>
            <p:ph type="title"/>
          </p:nvPr>
        </p:nvSpPr>
        <p:spPr/>
        <p:txBody>
          <a:bodyPr/>
          <a:lstStyle/>
          <a:p>
            <a:r>
              <a:rPr lang="en-US" dirty="0"/>
              <a:t>Working</a:t>
            </a:r>
          </a:p>
        </p:txBody>
      </p:sp>
      <p:sp>
        <p:nvSpPr>
          <p:cNvPr id="6" name="Content Placeholder 5">
            <a:extLst>
              <a:ext uri="{FF2B5EF4-FFF2-40B4-BE49-F238E27FC236}">
                <a16:creationId xmlns:a16="http://schemas.microsoft.com/office/drawing/2014/main" id="{F821F1A8-DA08-4A01-93CB-23D68DC6160A}"/>
              </a:ext>
            </a:extLst>
          </p:cNvPr>
          <p:cNvSpPr>
            <a:spLocks noGrp="1"/>
          </p:cNvSpPr>
          <p:nvPr>
            <p:ph idx="1"/>
          </p:nvPr>
        </p:nvSpPr>
        <p:spPr>
          <a:xfrm>
            <a:off x="2231136" y="2638044"/>
            <a:ext cx="7729728" cy="4100381"/>
          </a:xfrm>
        </p:spPr>
        <p:txBody>
          <a:bodyPr>
            <a:normAutofit/>
          </a:bodyPr>
          <a:lstStyle/>
          <a:p>
            <a:r>
              <a:rPr lang="en-US" dirty="0"/>
              <a:t>We use a Container object to store the band number and hash value. In LSH, the </a:t>
            </a:r>
            <a:r>
              <a:rPr lang="en-US" dirty="0" err="1"/>
              <a:t>MinHash</a:t>
            </a:r>
            <a:r>
              <a:rPr lang="en-US" dirty="0"/>
              <a:t> matrix is split into B bands: 1,2,...,B and each band is R-rows.  The R-rows in a band are hashed to get a hash value for that band.  This object stores the band Number and the hash value for that band.</a:t>
            </a:r>
          </a:p>
          <a:p>
            <a:r>
              <a:rPr lang="en-US" dirty="0"/>
              <a:t>Then Return the hash code of container for mapping those hash keys and bands.</a:t>
            </a:r>
          </a:p>
          <a:p>
            <a:r>
              <a:rPr lang="en-US" dirty="0"/>
              <a:t> Then compare equality against other Pair containers. Return  True if band and hash values are equal, otherwise false.</a:t>
            </a:r>
          </a:p>
          <a:p>
            <a:endParaRPr lang="en-US" dirty="0"/>
          </a:p>
        </p:txBody>
      </p:sp>
    </p:spTree>
    <p:extLst>
      <p:ext uri="{BB962C8B-B14F-4D97-AF65-F5344CB8AC3E}">
        <p14:creationId xmlns:p14="http://schemas.microsoft.com/office/powerpoint/2010/main" val="37619809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C87F6E-526A-49B5-995D-42DB656594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5436DB-4E8B-43A5-AE55-1C527B62E2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65299F-028F-4AFC-B46A-8DB33E20FE4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46C585-CBFC-4057-A3E7-7D830E274F5F}"/>
              </a:ext>
            </a:extLst>
          </p:cNvPr>
          <p:cNvSpPr>
            <a:spLocks noGrp="1"/>
          </p:cNvSpPr>
          <p:nvPr>
            <p:ph type="title"/>
          </p:nvPr>
        </p:nvSpPr>
        <p:spPr>
          <a:xfrm>
            <a:off x="1121344" y="1586484"/>
            <a:ext cx="3685032" cy="3685032"/>
          </a:xfrm>
          <a:prstGeom prst="ellipse">
            <a:avLst/>
          </a:prstGeom>
          <a:solidFill>
            <a:schemeClr val="accent2"/>
          </a:solidFill>
          <a:ln>
            <a:noFill/>
          </a:ln>
        </p:spPr>
        <p:txBody>
          <a:bodyPr>
            <a:normAutofit/>
          </a:bodyPr>
          <a:lstStyle/>
          <a:p>
            <a:r>
              <a:rPr lang="en-US" sz="3000" dirty="0">
                <a:solidFill>
                  <a:srgbClr val="FFFFFF"/>
                </a:solidFill>
              </a:rPr>
              <a:t>Objective</a:t>
            </a:r>
          </a:p>
        </p:txBody>
      </p:sp>
      <p:sp>
        <p:nvSpPr>
          <p:cNvPr id="3" name="Content Placeholder 2">
            <a:extLst>
              <a:ext uri="{FF2B5EF4-FFF2-40B4-BE49-F238E27FC236}">
                <a16:creationId xmlns:a16="http://schemas.microsoft.com/office/drawing/2014/main" id="{15A7E3C7-3351-4391-92FF-744EB539C01A}"/>
              </a:ext>
            </a:extLst>
          </p:cNvPr>
          <p:cNvSpPr>
            <a:spLocks noGrp="1"/>
          </p:cNvSpPr>
          <p:nvPr>
            <p:ph idx="1"/>
          </p:nvPr>
        </p:nvSpPr>
        <p:spPr>
          <a:xfrm>
            <a:off x="6259551" y="1444752"/>
            <a:ext cx="4652840" cy="3968496"/>
          </a:xfrm>
        </p:spPr>
        <p:txBody>
          <a:bodyPr anchor="ctr">
            <a:normAutofit/>
          </a:bodyPr>
          <a:lstStyle/>
          <a:p>
            <a:r>
              <a:rPr lang="en-US" dirty="0">
                <a:solidFill>
                  <a:srgbClr val="404040"/>
                </a:solidFill>
              </a:rPr>
              <a:t>To study LSH and algorithms to improve its performance to process large datasets of information retrieval, data mining, image processing and so on. </a:t>
            </a:r>
          </a:p>
        </p:txBody>
      </p:sp>
    </p:spTree>
    <p:extLst>
      <p:ext uri="{BB962C8B-B14F-4D97-AF65-F5344CB8AC3E}">
        <p14:creationId xmlns:p14="http://schemas.microsoft.com/office/powerpoint/2010/main" val="22622629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79EF-4190-4E80-9B51-AA6C89BD150B}"/>
              </a:ext>
            </a:extLst>
          </p:cNvPr>
          <p:cNvSpPr>
            <a:spLocks noGrp="1"/>
          </p:cNvSpPr>
          <p:nvPr>
            <p:ph type="title"/>
          </p:nvPr>
        </p:nvSpPr>
        <p:spPr/>
        <p:txBody>
          <a:bodyPr/>
          <a:lstStyle/>
          <a:p>
            <a:r>
              <a:rPr lang="en-US" dirty="0"/>
              <a:t>implementation</a:t>
            </a:r>
          </a:p>
        </p:txBody>
      </p:sp>
      <p:sp>
        <p:nvSpPr>
          <p:cNvPr id="6" name="Content Placeholder 5">
            <a:extLst>
              <a:ext uri="{FF2B5EF4-FFF2-40B4-BE49-F238E27FC236}">
                <a16:creationId xmlns:a16="http://schemas.microsoft.com/office/drawing/2014/main" id="{F821F1A8-DA08-4A01-93CB-23D68DC6160A}"/>
              </a:ext>
            </a:extLst>
          </p:cNvPr>
          <p:cNvSpPr>
            <a:spLocks noGrp="1"/>
          </p:cNvSpPr>
          <p:nvPr>
            <p:ph idx="1"/>
          </p:nvPr>
        </p:nvSpPr>
        <p:spPr>
          <a:xfrm>
            <a:off x="2231136" y="2638044"/>
            <a:ext cx="7729728" cy="4100381"/>
          </a:xfrm>
        </p:spPr>
        <p:txBody>
          <a:bodyPr>
            <a:normAutofit/>
          </a:bodyPr>
          <a:lstStyle/>
          <a:p>
            <a:r>
              <a:rPr lang="en-US" dirty="0"/>
              <a:t>Generates minimum hash for a collection of documents.  </a:t>
            </a:r>
          </a:p>
          <a:p>
            <a:r>
              <a:rPr lang="en-US" dirty="0"/>
              <a:t>The permutations are represented by randomized hash functions: </a:t>
            </a:r>
            <a:r>
              <a:rPr lang="en-US" b="1" dirty="0"/>
              <a:t>ax + b % p</a:t>
            </a:r>
            <a:r>
              <a:rPr lang="en-US" dirty="0"/>
              <a:t>.</a:t>
            </a:r>
          </a:p>
          <a:p>
            <a:r>
              <a:rPr lang="en-US" dirty="0"/>
              <a:t>p is a prime such that p &gt;= n where n is the number of terms in the collection.</a:t>
            </a:r>
          </a:p>
          <a:p>
            <a:r>
              <a:rPr lang="en-US" dirty="0"/>
              <a:t>a and b are chosen uniformly at random from {1,2,...,p-1}.</a:t>
            </a:r>
          </a:p>
          <a:p>
            <a:r>
              <a:rPr lang="en-US" dirty="0"/>
              <a:t>Minimum Hash matrix generated will by M * N.  M = number documents and N = number of permutations.</a:t>
            </a:r>
          </a:p>
          <a:p>
            <a:r>
              <a:rPr lang="en-US" dirty="0"/>
              <a:t>Each element in Minimum Hash matrix will be the </a:t>
            </a:r>
            <a:r>
              <a:rPr lang="en-US" dirty="0" err="1"/>
              <a:t>MinHash</a:t>
            </a:r>
            <a:r>
              <a:rPr lang="en-US" dirty="0"/>
              <a:t> value of the document.</a:t>
            </a:r>
          </a:p>
          <a:p>
            <a:r>
              <a:rPr lang="en-US" dirty="0" err="1"/>
              <a:t>MinHash</a:t>
            </a:r>
            <a:r>
              <a:rPr lang="en-US" dirty="0"/>
              <a:t> matrix has documents as rows and permutations as columns.</a:t>
            </a:r>
          </a:p>
          <a:p>
            <a:r>
              <a:rPr lang="en-US" dirty="0"/>
              <a:t>There is </a:t>
            </a:r>
            <a:r>
              <a:rPr lang="en-US" b="1" dirty="0"/>
              <a:t>minimal preprocessing.</a:t>
            </a:r>
          </a:p>
        </p:txBody>
      </p:sp>
    </p:spTree>
    <p:extLst>
      <p:ext uri="{BB962C8B-B14F-4D97-AF65-F5344CB8AC3E}">
        <p14:creationId xmlns:p14="http://schemas.microsoft.com/office/powerpoint/2010/main" val="4892364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down)">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down)">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79EF-4190-4E80-9B51-AA6C89BD150B}"/>
              </a:ext>
            </a:extLst>
          </p:cNvPr>
          <p:cNvSpPr>
            <a:spLocks noGrp="1"/>
          </p:cNvSpPr>
          <p:nvPr>
            <p:ph type="title"/>
          </p:nvPr>
        </p:nvSpPr>
        <p:spPr/>
        <p:txBody>
          <a:bodyPr/>
          <a:lstStyle/>
          <a:p>
            <a:r>
              <a:rPr lang="en-US" dirty="0"/>
              <a:t>implementation</a:t>
            </a:r>
          </a:p>
        </p:txBody>
      </p:sp>
      <p:sp>
        <p:nvSpPr>
          <p:cNvPr id="6" name="Content Placeholder 5">
            <a:extLst>
              <a:ext uri="{FF2B5EF4-FFF2-40B4-BE49-F238E27FC236}">
                <a16:creationId xmlns:a16="http://schemas.microsoft.com/office/drawing/2014/main" id="{F821F1A8-DA08-4A01-93CB-23D68DC6160A}"/>
              </a:ext>
            </a:extLst>
          </p:cNvPr>
          <p:cNvSpPr>
            <a:spLocks noGrp="1"/>
          </p:cNvSpPr>
          <p:nvPr>
            <p:ph idx="1"/>
          </p:nvPr>
        </p:nvSpPr>
        <p:spPr>
          <a:xfrm>
            <a:off x="2231136" y="2638044"/>
            <a:ext cx="7729728" cy="4100381"/>
          </a:xfrm>
        </p:spPr>
        <p:txBody>
          <a:bodyPr>
            <a:normAutofit lnSpcReduction="10000"/>
          </a:bodyPr>
          <a:lstStyle/>
          <a:p>
            <a:r>
              <a:rPr lang="en-US" dirty="0"/>
              <a:t>Calculates the exact </a:t>
            </a:r>
            <a:r>
              <a:rPr lang="en-US" dirty="0" err="1"/>
              <a:t>jaccard</a:t>
            </a:r>
            <a:r>
              <a:rPr lang="en-US" dirty="0"/>
              <a:t> similarity between two documents</a:t>
            </a:r>
            <a:r>
              <a:rPr lang="en-US" u="sng" dirty="0"/>
              <a:t>.</a:t>
            </a:r>
          </a:p>
          <a:p>
            <a:r>
              <a:rPr lang="en-US" dirty="0"/>
              <a:t>Compare: first document, second document……. N documents</a:t>
            </a:r>
          </a:p>
          <a:p>
            <a:r>
              <a:rPr lang="en-US" dirty="0"/>
              <a:t>Return Jaccard similarity of these documents.</a:t>
            </a:r>
          </a:p>
          <a:p>
            <a:r>
              <a:rPr lang="en-US" dirty="0"/>
              <a:t>Computes the </a:t>
            </a:r>
            <a:r>
              <a:rPr lang="en-US" dirty="0" err="1"/>
              <a:t>MinHash</a:t>
            </a:r>
            <a:r>
              <a:rPr lang="en-US" dirty="0"/>
              <a:t> signature for all documents in the collection.</a:t>
            </a:r>
          </a:p>
          <a:p>
            <a:r>
              <a:rPr lang="en-US" dirty="0"/>
              <a:t>Computes the approximate </a:t>
            </a:r>
            <a:r>
              <a:rPr lang="en-US" dirty="0" err="1"/>
              <a:t>jaccard</a:t>
            </a:r>
            <a:r>
              <a:rPr lang="en-US" dirty="0"/>
              <a:t> </a:t>
            </a:r>
            <a:r>
              <a:rPr lang="en-US" dirty="0" err="1"/>
              <a:t>simularity</a:t>
            </a:r>
            <a:r>
              <a:rPr lang="en-US" dirty="0"/>
              <a:t> by using the </a:t>
            </a:r>
            <a:r>
              <a:rPr lang="en-US" dirty="0" err="1"/>
              <a:t>MinHash</a:t>
            </a:r>
            <a:r>
              <a:rPr lang="en-US" dirty="0"/>
              <a:t> signatures.</a:t>
            </a:r>
          </a:p>
          <a:p>
            <a:r>
              <a:rPr lang="en-US" dirty="0"/>
              <a:t>Gives the total number of unique terms in the collection of documents after basic </a:t>
            </a:r>
            <a:r>
              <a:rPr lang="en-US" b="1" dirty="0"/>
              <a:t>preprocessing.</a:t>
            </a:r>
          </a:p>
          <a:p>
            <a:r>
              <a:rPr lang="en-US" dirty="0"/>
              <a:t>User must specify &lt;folder&gt; with collection of documents, &lt;number of permutations&gt; for use with </a:t>
            </a:r>
            <a:r>
              <a:rPr lang="en-US" dirty="0" err="1"/>
              <a:t>MinHash</a:t>
            </a:r>
            <a:r>
              <a:rPr lang="en-US" dirty="0"/>
              <a:t> matrix, and the &lt;error parameter&gt;.  </a:t>
            </a:r>
          </a:p>
          <a:p>
            <a:r>
              <a:rPr lang="en-US" dirty="0"/>
              <a:t>This will print out the number of document pairs where the approximate </a:t>
            </a:r>
            <a:r>
              <a:rPr lang="en-US" dirty="0" err="1"/>
              <a:t>jaccard</a:t>
            </a:r>
            <a:r>
              <a:rPr lang="en-US" dirty="0"/>
              <a:t> similarity and exact </a:t>
            </a:r>
            <a:r>
              <a:rPr lang="en-US" dirty="0" err="1"/>
              <a:t>jaccard</a:t>
            </a:r>
            <a:r>
              <a:rPr lang="en-US" dirty="0"/>
              <a:t> similarity differ by more than the &lt;error parameter&gt;.</a:t>
            </a:r>
          </a:p>
          <a:p>
            <a:endParaRPr lang="en-US" b="1" dirty="0"/>
          </a:p>
          <a:p>
            <a:endParaRPr lang="en-US" b="1" dirty="0"/>
          </a:p>
        </p:txBody>
      </p:sp>
      <p:sp>
        <p:nvSpPr>
          <p:cNvPr id="4" name="Rounded Rectangular Callout 1">
            <a:extLst>
              <a:ext uri="{FF2B5EF4-FFF2-40B4-BE49-F238E27FC236}">
                <a16:creationId xmlns:a16="http://schemas.microsoft.com/office/drawing/2014/main" id="{F7E812F4-6025-46DA-9F9D-444DBC4B0EE9}"/>
              </a:ext>
            </a:extLst>
          </p:cNvPr>
          <p:cNvSpPr/>
          <p:nvPr/>
        </p:nvSpPr>
        <p:spPr>
          <a:xfrm>
            <a:off x="9453646" y="2805723"/>
            <a:ext cx="2336800" cy="965200"/>
          </a:xfrm>
          <a:prstGeom prst="wedgeRoundRectCallout">
            <a:avLst>
              <a:gd name="adj1" fmla="val -63053"/>
              <a:gd name="adj2" fmla="val 26315"/>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100"/>
              </a:lnSpc>
              <a:defRPr/>
            </a:pPr>
            <a:r>
              <a:rPr lang="en-US" sz="2000" dirty="0">
                <a:solidFill>
                  <a:schemeClr val="bg1"/>
                </a:solidFill>
              </a:rPr>
              <a:t>Hash keys of similar objects are more likely to be equal</a:t>
            </a:r>
          </a:p>
        </p:txBody>
      </p:sp>
    </p:spTree>
    <p:extLst>
      <p:ext uri="{BB962C8B-B14F-4D97-AF65-F5344CB8AC3E}">
        <p14:creationId xmlns:p14="http://schemas.microsoft.com/office/powerpoint/2010/main" val="36459127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down)">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down)">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down)">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79EF-4190-4E80-9B51-AA6C89BD150B}"/>
              </a:ext>
            </a:extLst>
          </p:cNvPr>
          <p:cNvSpPr>
            <a:spLocks noGrp="1"/>
          </p:cNvSpPr>
          <p:nvPr>
            <p:ph type="title"/>
          </p:nvPr>
        </p:nvSpPr>
        <p:spPr/>
        <p:txBody>
          <a:bodyPr/>
          <a:lstStyle/>
          <a:p>
            <a:r>
              <a:rPr lang="en-US" dirty="0"/>
              <a:t>implementation</a:t>
            </a:r>
          </a:p>
        </p:txBody>
      </p:sp>
      <p:sp>
        <p:nvSpPr>
          <p:cNvPr id="6" name="Content Placeholder 5">
            <a:extLst>
              <a:ext uri="{FF2B5EF4-FFF2-40B4-BE49-F238E27FC236}">
                <a16:creationId xmlns:a16="http://schemas.microsoft.com/office/drawing/2014/main" id="{F821F1A8-DA08-4A01-93CB-23D68DC6160A}"/>
              </a:ext>
            </a:extLst>
          </p:cNvPr>
          <p:cNvSpPr>
            <a:spLocks noGrp="1"/>
          </p:cNvSpPr>
          <p:nvPr>
            <p:ph idx="1"/>
          </p:nvPr>
        </p:nvSpPr>
        <p:spPr>
          <a:xfrm>
            <a:off x="2231136" y="2638044"/>
            <a:ext cx="7729728" cy="4100381"/>
          </a:xfrm>
        </p:spPr>
        <p:txBody>
          <a:bodyPr>
            <a:normAutofit lnSpcReduction="10000"/>
          </a:bodyPr>
          <a:lstStyle/>
          <a:p>
            <a:r>
              <a:rPr lang="en-US" dirty="0"/>
              <a:t>Calculates the approximate </a:t>
            </a:r>
            <a:r>
              <a:rPr lang="en-US" dirty="0" err="1"/>
              <a:t>jaccard</a:t>
            </a:r>
            <a:r>
              <a:rPr lang="en-US" dirty="0"/>
              <a:t> similarity and exact </a:t>
            </a:r>
            <a:r>
              <a:rPr lang="en-US" dirty="0" err="1"/>
              <a:t>jaccard</a:t>
            </a:r>
            <a:r>
              <a:rPr lang="en-US" dirty="0"/>
              <a:t> similarity for all pairs of documents and then counts the number of times the difference between the exact and approximate </a:t>
            </a:r>
            <a:r>
              <a:rPr lang="en-US" dirty="0" err="1"/>
              <a:t>jaccard</a:t>
            </a:r>
            <a:r>
              <a:rPr lang="en-US" dirty="0"/>
              <a:t> similarities differs by more than the user specified error parameter. </a:t>
            </a:r>
          </a:p>
          <a:p>
            <a:r>
              <a:rPr lang="en-US" dirty="0"/>
              <a:t>Prints time it takes to calculate exact </a:t>
            </a:r>
            <a:r>
              <a:rPr lang="en-US" dirty="0" err="1"/>
              <a:t>jaccard</a:t>
            </a:r>
            <a:r>
              <a:rPr lang="en-US" dirty="0"/>
              <a:t> similarity and time it takes to calculate approximate </a:t>
            </a:r>
            <a:r>
              <a:rPr lang="en-US" dirty="0" err="1"/>
              <a:t>jaccard</a:t>
            </a:r>
            <a:r>
              <a:rPr lang="en-US" dirty="0"/>
              <a:t> similarity.</a:t>
            </a:r>
          </a:p>
          <a:p>
            <a:r>
              <a:rPr lang="en-US" dirty="0"/>
              <a:t>Calculates the number of false positives that were hashed together into the same bucket in LSH.</a:t>
            </a:r>
          </a:p>
          <a:p>
            <a:r>
              <a:rPr lang="en-US" dirty="0"/>
              <a:t>User specifies &lt;folder&gt; with collection of documents, &lt;number of permutations&gt; for </a:t>
            </a:r>
            <a:r>
              <a:rPr lang="en-US" dirty="0" err="1"/>
              <a:t>MinHash</a:t>
            </a:r>
            <a:r>
              <a:rPr lang="en-US" dirty="0"/>
              <a:t> Matrix, &lt;number of bands&gt; for LSH, &lt;similarity threshold&gt; and &lt;file&gt; to find near duplicates for. </a:t>
            </a:r>
          </a:p>
          <a:p>
            <a:r>
              <a:rPr lang="en-US" dirty="0"/>
              <a:t>Afterwards this will print out the number of false positives; documents that were hashed together in the same bucket for LSH.</a:t>
            </a:r>
          </a:p>
        </p:txBody>
      </p:sp>
      <p:sp>
        <p:nvSpPr>
          <p:cNvPr id="4" name="Rounded Rectangular Callout 1">
            <a:extLst>
              <a:ext uri="{FF2B5EF4-FFF2-40B4-BE49-F238E27FC236}">
                <a16:creationId xmlns:a16="http://schemas.microsoft.com/office/drawing/2014/main" id="{C0C66B7F-CA04-4461-924B-9AF63E835BF7}"/>
              </a:ext>
            </a:extLst>
          </p:cNvPr>
          <p:cNvSpPr/>
          <p:nvPr/>
        </p:nvSpPr>
        <p:spPr>
          <a:xfrm>
            <a:off x="9702800" y="5383022"/>
            <a:ext cx="2336800" cy="1355403"/>
          </a:xfrm>
          <a:prstGeom prst="wedgeRoundRectCallout">
            <a:avLst>
              <a:gd name="adj1" fmla="val -63053"/>
              <a:gd name="adj2" fmla="val 26315"/>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100"/>
              </a:lnSpc>
              <a:defRPr/>
            </a:pPr>
            <a:r>
              <a:rPr lang="en-US" sz="2000" dirty="0">
                <a:solidFill>
                  <a:schemeClr val="bg1"/>
                </a:solidFill>
              </a:rPr>
              <a:t>Incorporation of threshold is nothing but entropy/frequency.</a:t>
            </a:r>
          </a:p>
        </p:txBody>
      </p:sp>
    </p:spTree>
    <p:extLst>
      <p:ext uri="{BB962C8B-B14F-4D97-AF65-F5344CB8AC3E}">
        <p14:creationId xmlns:p14="http://schemas.microsoft.com/office/powerpoint/2010/main" val="27214442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par>
                          <p:cTn id="28" fill="hold">
                            <p:stCondLst>
                              <p:cond delay="500"/>
                            </p:stCondLst>
                            <p:childTnLst>
                              <p:par>
                                <p:cTn id="29" presetID="22" presetClass="entr" presetSubtype="2"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right)">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9D22-C650-44EE-A07E-AFC71607A312}"/>
              </a:ext>
            </a:extLst>
          </p:cNvPr>
          <p:cNvSpPr>
            <a:spLocks noGrp="1"/>
          </p:cNvSpPr>
          <p:nvPr>
            <p:ph type="title"/>
          </p:nvPr>
        </p:nvSpPr>
        <p:spPr/>
        <p:txBody>
          <a:bodyPr/>
          <a:lstStyle/>
          <a:p>
            <a:r>
              <a:rPr lang="en-US" dirty="0"/>
              <a:t>Benefits over other methods</a:t>
            </a:r>
          </a:p>
        </p:txBody>
      </p:sp>
      <p:sp>
        <p:nvSpPr>
          <p:cNvPr id="3" name="Content Placeholder 2">
            <a:extLst>
              <a:ext uri="{FF2B5EF4-FFF2-40B4-BE49-F238E27FC236}">
                <a16:creationId xmlns:a16="http://schemas.microsoft.com/office/drawing/2014/main" id="{D4B07F10-B8BF-4032-96CA-37C037D31AEA}"/>
              </a:ext>
            </a:extLst>
          </p:cNvPr>
          <p:cNvSpPr>
            <a:spLocks noGrp="1"/>
          </p:cNvSpPr>
          <p:nvPr>
            <p:ph idx="1"/>
          </p:nvPr>
        </p:nvSpPr>
        <p:spPr/>
        <p:txBody>
          <a:bodyPr>
            <a:normAutofit/>
          </a:bodyPr>
          <a:lstStyle/>
          <a:p>
            <a:r>
              <a:rPr lang="en-US" dirty="0"/>
              <a:t>Jaccard similarity has greater accuracy and generates less erroneous results for larger datasets.</a:t>
            </a:r>
          </a:p>
          <a:p>
            <a:r>
              <a:rPr lang="en-US" dirty="0"/>
              <a:t>It has less response time than first two methods and no significant difference with the third method.</a:t>
            </a:r>
          </a:p>
          <a:p>
            <a:r>
              <a:rPr lang="en-US" dirty="0"/>
              <a:t>It is relative easy to implement.</a:t>
            </a:r>
          </a:p>
          <a:p>
            <a:r>
              <a:rPr lang="en-US" dirty="0"/>
              <a:t>It has all benefits of Frequency based LSH. </a:t>
            </a:r>
          </a:p>
          <a:p>
            <a:pPr fontAlgn="base"/>
            <a:endParaRPr lang="en-US" dirty="0"/>
          </a:p>
        </p:txBody>
      </p:sp>
    </p:spTree>
    <p:extLst>
      <p:ext uri="{BB962C8B-B14F-4D97-AF65-F5344CB8AC3E}">
        <p14:creationId xmlns:p14="http://schemas.microsoft.com/office/powerpoint/2010/main" val="7315750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B4D5-3E4C-4A02-9098-440B0B9229F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CD28106-1F45-4DC1-8E8B-A80D1D4B8E2F}"/>
              </a:ext>
            </a:extLst>
          </p:cNvPr>
          <p:cNvSpPr>
            <a:spLocks noGrp="1"/>
          </p:cNvSpPr>
          <p:nvPr>
            <p:ph idx="1"/>
          </p:nvPr>
        </p:nvSpPr>
        <p:spPr>
          <a:xfrm>
            <a:off x="2231136" y="2638044"/>
            <a:ext cx="7729728" cy="3664282"/>
          </a:xfrm>
        </p:spPr>
        <p:txBody>
          <a:bodyPr>
            <a:normAutofit/>
          </a:bodyPr>
          <a:lstStyle/>
          <a:p>
            <a:r>
              <a:rPr lang="en-US" dirty="0"/>
              <a:t>[1Wu, T., &amp; Miao, Z. (2016). An improved feature image matching algorithm based on Locality-Sensitive Hashing. 2016 IEEE 13th International Conference on Signal Processing (ICSP). doi:10.1109/icsp.2016.7877927</a:t>
            </a:r>
          </a:p>
          <a:p>
            <a:r>
              <a:rPr lang="en-US" dirty="0"/>
              <a:t>[2] Wang, Q., Guo, Z., Liu, G., &amp; Guo, J. (2012). Entropy based locality sensitive hashing. 2012 IEEE International Conference on Acoustics, Speech and Signal Processing (ICASSP). doi:10.1109/icassp.2012.6288065</a:t>
            </a:r>
          </a:p>
          <a:p>
            <a:r>
              <a:rPr lang="en-US" dirty="0"/>
              <a:t>[3] Ling, K., &amp; Wu, G. (2011). Frequency Based Locality Sensitive Hashing. 2011 International Conference on Multimedia Technology. doi:10.1109/icmt.2011.6002015a</a:t>
            </a:r>
          </a:p>
          <a:p>
            <a:r>
              <a:rPr lang="en-US" dirty="0"/>
              <a:t>https://github.com/gamboviol/lsh</a:t>
            </a:r>
          </a:p>
          <a:p>
            <a:endParaRPr lang="en-US" dirty="0"/>
          </a:p>
        </p:txBody>
      </p:sp>
    </p:spTree>
    <p:extLst>
      <p:ext uri="{BB962C8B-B14F-4D97-AF65-F5344CB8AC3E}">
        <p14:creationId xmlns:p14="http://schemas.microsoft.com/office/powerpoint/2010/main" val="306602410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4CAB92-4F2C-49B8-A10A-5BC50E90C2D9}"/>
              </a:ext>
            </a:extLst>
          </p:cNvPr>
          <p:cNvSpPr>
            <a:spLocks noGrp="1"/>
          </p:cNvSpPr>
          <p:nvPr>
            <p:ph idx="1"/>
          </p:nvPr>
        </p:nvSpPr>
        <p:spPr>
          <a:xfrm>
            <a:off x="2231136" y="1611103"/>
            <a:ext cx="7729728" cy="3101983"/>
          </a:xfrm>
        </p:spPr>
        <p:txBody>
          <a:bodyPr>
            <a:noAutofit/>
          </a:bodyPr>
          <a:lstStyle/>
          <a:p>
            <a:pPr marL="0" indent="0" algn="ctr">
              <a:buNone/>
            </a:pPr>
            <a:r>
              <a:rPr lang="en-US" sz="9600" dirty="0"/>
              <a:t>THANK YOU</a:t>
            </a:r>
          </a:p>
          <a:p>
            <a:pPr marL="0" indent="0" algn="ctr">
              <a:buNone/>
            </a:pPr>
            <a:r>
              <a:rPr lang="en-US" sz="19900" dirty="0"/>
              <a:t>?</a:t>
            </a:r>
          </a:p>
        </p:txBody>
      </p:sp>
    </p:spTree>
    <p:extLst>
      <p:ext uri="{BB962C8B-B14F-4D97-AF65-F5344CB8AC3E}">
        <p14:creationId xmlns:p14="http://schemas.microsoft.com/office/powerpoint/2010/main" val="65338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B403EBD-907E-4D59-98D4-A72CD1063C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FC5CED-F6DD-4F4C-AC62-2BFFC2942764}"/>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Locality Sensitive Hashing</a:t>
            </a:r>
          </a:p>
        </p:txBody>
      </p:sp>
      <p:sp>
        <p:nvSpPr>
          <p:cNvPr id="3" name="Content Placeholder 2">
            <a:extLst>
              <a:ext uri="{FF2B5EF4-FFF2-40B4-BE49-F238E27FC236}">
                <a16:creationId xmlns:a16="http://schemas.microsoft.com/office/drawing/2014/main" id="{F4ED629B-0767-4384-9A95-A6EFE3A38508}"/>
              </a:ext>
            </a:extLst>
          </p:cNvPr>
          <p:cNvSpPr>
            <a:spLocks noGrp="1"/>
          </p:cNvSpPr>
          <p:nvPr>
            <p:ph idx="1"/>
          </p:nvPr>
        </p:nvSpPr>
        <p:spPr>
          <a:xfrm>
            <a:off x="6049182" y="802638"/>
            <a:ext cx="5408696" cy="5252722"/>
          </a:xfrm>
        </p:spPr>
        <p:txBody>
          <a:bodyPr anchor="ctr">
            <a:normAutofit/>
          </a:bodyPr>
          <a:lstStyle/>
          <a:p>
            <a:r>
              <a:rPr lang="en-US" altLang="en-US" dirty="0">
                <a:solidFill>
                  <a:schemeClr val="bg1"/>
                </a:solidFill>
              </a:rPr>
              <a:t>LSH</a:t>
            </a:r>
          </a:p>
          <a:p>
            <a:pPr lvl="1"/>
            <a:r>
              <a:rPr lang="en-US" altLang="en-US" dirty="0">
                <a:solidFill>
                  <a:schemeClr val="bg1"/>
                </a:solidFill>
              </a:rPr>
              <a:t>Important technique to solve NN and Range Queries.</a:t>
            </a:r>
          </a:p>
          <a:p>
            <a:pPr lvl="1"/>
            <a:r>
              <a:rPr lang="en-US" altLang="en-US" dirty="0">
                <a:solidFill>
                  <a:schemeClr val="bg1"/>
                </a:solidFill>
              </a:rPr>
              <a:t>Its idea is to connect the possibility of collision in the same bucket between points p and point q with their distance.</a:t>
            </a:r>
          </a:p>
        </p:txBody>
      </p:sp>
    </p:spTree>
    <p:extLst>
      <p:ext uri="{BB962C8B-B14F-4D97-AF65-F5344CB8AC3E}">
        <p14:creationId xmlns:p14="http://schemas.microsoft.com/office/powerpoint/2010/main" val="1106859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B4875-ACC0-4880-B03B-F8A32030BF83}"/>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1F62B042-23C7-4D7A-84E6-7E5FE2387AF8}"/>
              </a:ext>
            </a:extLst>
          </p:cNvPr>
          <p:cNvSpPr>
            <a:spLocks noGrp="1"/>
          </p:cNvSpPr>
          <p:nvPr>
            <p:ph idx="1"/>
          </p:nvPr>
        </p:nvSpPr>
        <p:spPr/>
        <p:txBody>
          <a:bodyPr>
            <a:normAutofit/>
          </a:bodyPr>
          <a:lstStyle/>
          <a:p>
            <a:pPr algn="just"/>
            <a:r>
              <a:rPr lang="en-US" b="1" u="sng" dirty="0"/>
              <a:t>Method:1</a:t>
            </a:r>
            <a:r>
              <a:rPr lang="en-US" b="1" dirty="0"/>
              <a:t>- </a:t>
            </a:r>
            <a:r>
              <a:rPr lang="en-US" dirty="0"/>
              <a:t>An Improved Algorithm for Locality-Sensitive Hashing [1]</a:t>
            </a:r>
          </a:p>
          <a:p>
            <a:pPr algn="just"/>
            <a:endParaRPr lang="en-US" dirty="0"/>
          </a:p>
          <a:p>
            <a:pPr algn="just"/>
            <a:r>
              <a:rPr lang="en-US" b="1" u="sng" dirty="0"/>
              <a:t>Method:2</a:t>
            </a:r>
            <a:r>
              <a:rPr lang="en-US" b="1" dirty="0"/>
              <a:t>- </a:t>
            </a:r>
            <a:r>
              <a:rPr lang="en-US" dirty="0"/>
              <a:t>Entropy based Locality Sensitive Hashing [2]</a:t>
            </a:r>
          </a:p>
          <a:p>
            <a:pPr algn="just"/>
            <a:endParaRPr lang="en-US" dirty="0"/>
          </a:p>
          <a:p>
            <a:pPr algn="just"/>
            <a:r>
              <a:rPr lang="en-US" b="1" u="sng" dirty="0"/>
              <a:t>Method:3</a:t>
            </a:r>
            <a:r>
              <a:rPr lang="en-US" b="1" dirty="0"/>
              <a:t>- </a:t>
            </a:r>
            <a:r>
              <a:rPr lang="en-US" dirty="0"/>
              <a:t>Frequency based Locality Sensitive Hashing [3]</a:t>
            </a:r>
          </a:p>
          <a:p>
            <a:pPr algn="just"/>
            <a:endParaRPr lang="en-US" dirty="0"/>
          </a:p>
          <a:p>
            <a:pPr algn="just"/>
            <a:r>
              <a:rPr lang="en-US" b="1" u="sng" dirty="0"/>
              <a:t>Method: 4- </a:t>
            </a:r>
            <a:r>
              <a:rPr lang="en-US" dirty="0"/>
              <a:t>My implementation using minimum hashing matrix using Jaccard Similarity.</a:t>
            </a:r>
          </a:p>
        </p:txBody>
      </p:sp>
    </p:spTree>
    <p:extLst>
      <p:ext uri="{BB962C8B-B14F-4D97-AF65-F5344CB8AC3E}">
        <p14:creationId xmlns:p14="http://schemas.microsoft.com/office/powerpoint/2010/main" val="419345432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6AAD-8009-4875-AC34-F375F7181EC3}"/>
              </a:ext>
            </a:extLst>
          </p:cNvPr>
          <p:cNvSpPr>
            <a:spLocks noGrp="1"/>
          </p:cNvSpPr>
          <p:nvPr>
            <p:ph type="title"/>
          </p:nvPr>
        </p:nvSpPr>
        <p:spPr/>
        <p:txBody>
          <a:bodyPr/>
          <a:lstStyle/>
          <a:p>
            <a:r>
              <a:rPr lang="en-US" dirty="0"/>
              <a:t>Method 1</a:t>
            </a:r>
          </a:p>
        </p:txBody>
      </p:sp>
      <p:pic>
        <p:nvPicPr>
          <p:cNvPr id="6" name="Picture 5">
            <a:extLst>
              <a:ext uri="{FF2B5EF4-FFF2-40B4-BE49-F238E27FC236}">
                <a16:creationId xmlns:a16="http://schemas.microsoft.com/office/drawing/2014/main" id="{DFE67881-976C-4C88-ACD1-8B803FF4AA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17264" y="2295271"/>
            <a:ext cx="5943600" cy="1983740"/>
          </a:xfrm>
          <a:prstGeom prst="rect">
            <a:avLst/>
          </a:prstGeom>
          <a:noFill/>
          <a:ln>
            <a:noFill/>
          </a:ln>
        </p:spPr>
      </p:pic>
      <p:pic>
        <p:nvPicPr>
          <p:cNvPr id="7" name="Picture 6">
            <a:extLst>
              <a:ext uri="{FF2B5EF4-FFF2-40B4-BE49-F238E27FC236}">
                <a16:creationId xmlns:a16="http://schemas.microsoft.com/office/drawing/2014/main" id="{F980E307-80E6-4591-A25B-7B38E91FADC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31136" y="4466688"/>
            <a:ext cx="5943600" cy="2038350"/>
          </a:xfrm>
          <a:prstGeom prst="rect">
            <a:avLst/>
          </a:prstGeom>
          <a:noFill/>
          <a:ln>
            <a:noFill/>
          </a:ln>
        </p:spPr>
      </p:pic>
      <p:sp>
        <p:nvSpPr>
          <p:cNvPr id="9" name="TextBox 8">
            <a:extLst>
              <a:ext uri="{FF2B5EF4-FFF2-40B4-BE49-F238E27FC236}">
                <a16:creationId xmlns:a16="http://schemas.microsoft.com/office/drawing/2014/main" id="{0E25313B-A5E6-463E-944F-760603373A09}"/>
              </a:ext>
            </a:extLst>
          </p:cNvPr>
          <p:cNvSpPr txBox="1"/>
          <p:nvPr/>
        </p:nvSpPr>
        <p:spPr>
          <a:xfrm>
            <a:off x="8315412" y="5024198"/>
            <a:ext cx="1969477" cy="923330"/>
          </a:xfrm>
          <a:prstGeom prst="rect">
            <a:avLst/>
          </a:prstGeom>
          <a:noFill/>
        </p:spPr>
        <p:txBody>
          <a:bodyPr wrap="square" rtlCol="0">
            <a:spAutoFit/>
          </a:bodyPr>
          <a:lstStyle/>
          <a:p>
            <a:r>
              <a:rPr lang="en-US" dirty="0"/>
              <a:t>Querying model of Locality-Sensitive hashing.</a:t>
            </a:r>
          </a:p>
        </p:txBody>
      </p:sp>
      <p:sp>
        <p:nvSpPr>
          <p:cNvPr id="10" name="TextBox 9">
            <a:extLst>
              <a:ext uri="{FF2B5EF4-FFF2-40B4-BE49-F238E27FC236}">
                <a16:creationId xmlns:a16="http://schemas.microsoft.com/office/drawing/2014/main" id="{6F35FBBB-4C27-433F-A804-730513E61D29}"/>
              </a:ext>
            </a:extLst>
          </p:cNvPr>
          <p:cNvSpPr txBox="1"/>
          <p:nvPr/>
        </p:nvSpPr>
        <p:spPr>
          <a:xfrm>
            <a:off x="2195732" y="2706662"/>
            <a:ext cx="1856935" cy="923330"/>
          </a:xfrm>
          <a:prstGeom prst="rect">
            <a:avLst/>
          </a:prstGeom>
          <a:noFill/>
        </p:spPr>
        <p:txBody>
          <a:bodyPr wrap="square" rtlCol="0">
            <a:spAutoFit/>
          </a:bodyPr>
          <a:lstStyle/>
          <a:p>
            <a:r>
              <a:rPr lang="en-US" dirty="0"/>
              <a:t>Creation model of Locality-Sensitive hashing.</a:t>
            </a:r>
          </a:p>
        </p:txBody>
      </p:sp>
    </p:spTree>
    <p:extLst>
      <p:ext uri="{BB962C8B-B14F-4D97-AF65-F5344CB8AC3E}">
        <p14:creationId xmlns:p14="http://schemas.microsoft.com/office/powerpoint/2010/main" val="4877578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19501C6-F015-4273-AF88-E0F6C85389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A677DB7-5829-45BD-9754-5EC484CC425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generated with very high confidence">
            <a:extLst>
              <a:ext uri="{FF2B5EF4-FFF2-40B4-BE49-F238E27FC236}">
                <a16:creationId xmlns:a16="http://schemas.microsoft.com/office/drawing/2014/main" id="{3034F888-DBCB-4119-B1CF-FBC9FBBC387E}"/>
              </a:ext>
            </a:extLst>
          </p:cNvPr>
          <p:cNvPicPr/>
          <p:nvPr/>
        </p:nvPicPr>
        <p:blipFill rotWithShape="1">
          <a:blip r:embed="rId2">
            <a:extLst>
              <a:ext uri="{28A0092B-C50C-407E-A947-70E740481C1C}">
                <a14:useLocalDpi xmlns:a14="http://schemas.microsoft.com/office/drawing/2010/main" val="0"/>
              </a:ext>
            </a:extLst>
          </a:blip>
          <a:srcRect/>
          <a:stretch/>
        </p:blipFill>
        <p:spPr bwMode="auto">
          <a:xfrm>
            <a:off x="5294376" y="1462014"/>
            <a:ext cx="6257544" cy="3619265"/>
          </a:xfrm>
          <a:prstGeom prst="rect">
            <a:avLst/>
          </a:prstGeom>
          <a:noFill/>
        </p:spPr>
      </p:pic>
      <p:sp>
        <p:nvSpPr>
          <p:cNvPr id="2" name="Title 1">
            <a:extLst>
              <a:ext uri="{FF2B5EF4-FFF2-40B4-BE49-F238E27FC236}">
                <a16:creationId xmlns:a16="http://schemas.microsoft.com/office/drawing/2014/main" id="{BB1F6AAD-8009-4875-AC34-F375F7181EC3}"/>
              </a:ext>
            </a:extLst>
          </p:cNvPr>
          <p:cNvSpPr>
            <a:spLocks noGrp="1"/>
          </p:cNvSpPr>
          <p:nvPr>
            <p:ph type="title"/>
          </p:nvPr>
        </p:nvSpPr>
        <p:spPr>
          <a:xfrm>
            <a:off x="804672" y="2404872"/>
            <a:ext cx="3044950" cy="1627792"/>
          </a:xfrm>
          <a:prstGeom prst="roundRect">
            <a:avLst>
              <a:gd name="adj" fmla="val 14141"/>
            </a:avLst>
          </a:prstGeom>
        </p:spPr>
        <p:txBody>
          <a:bodyPr vert="horz" lIns="274320" tIns="182880" rIns="274320" bIns="182880" rtlCol="0" anchor="ctr" anchorCtr="1">
            <a:normAutofit/>
          </a:bodyPr>
          <a:lstStyle/>
          <a:p>
            <a:r>
              <a:rPr lang="en-US"/>
              <a:t>Method 1</a:t>
            </a:r>
          </a:p>
        </p:txBody>
      </p:sp>
    </p:spTree>
    <p:extLst>
      <p:ext uri="{BB962C8B-B14F-4D97-AF65-F5344CB8AC3E}">
        <p14:creationId xmlns:p14="http://schemas.microsoft.com/office/powerpoint/2010/main" val="40650312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CAED-5124-4B27-B167-AC44013AA197}"/>
              </a:ext>
            </a:extLst>
          </p:cNvPr>
          <p:cNvSpPr>
            <a:spLocks noGrp="1"/>
          </p:cNvSpPr>
          <p:nvPr>
            <p:ph type="title"/>
          </p:nvPr>
        </p:nvSpPr>
        <p:spPr>
          <a:xfrm>
            <a:off x="2231136" y="964692"/>
            <a:ext cx="7729728" cy="1188720"/>
          </a:xfrm>
        </p:spPr>
        <p:txBody>
          <a:bodyPr/>
          <a:lstStyle/>
          <a:p>
            <a:r>
              <a:rPr lang="en-US"/>
              <a:t>Method 2</a:t>
            </a:r>
            <a:endParaRPr lang="en-US" dirty="0"/>
          </a:p>
        </p:txBody>
      </p:sp>
      <p:sp>
        <p:nvSpPr>
          <p:cNvPr id="3" name="Content Placeholder 2">
            <a:extLst>
              <a:ext uri="{FF2B5EF4-FFF2-40B4-BE49-F238E27FC236}">
                <a16:creationId xmlns:a16="http://schemas.microsoft.com/office/drawing/2014/main" id="{C165969E-3A8D-448C-913B-F6E659BA282B}"/>
              </a:ext>
            </a:extLst>
          </p:cNvPr>
          <p:cNvSpPr>
            <a:spLocks noGrp="1"/>
          </p:cNvSpPr>
          <p:nvPr>
            <p:ph idx="1"/>
          </p:nvPr>
        </p:nvSpPr>
        <p:spPr>
          <a:xfrm>
            <a:off x="2231136" y="2638044"/>
            <a:ext cx="7729728" cy="3101983"/>
          </a:xfrm>
        </p:spPr>
        <p:txBody>
          <a:bodyPr/>
          <a:lstStyle/>
          <a:p>
            <a:r>
              <a:rPr lang="en-US" dirty="0"/>
              <a:t>Most methods are query-directed. </a:t>
            </a:r>
          </a:p>
          <a:p>
            <a:r>
              <a:rPr lang="en-US" dirty="0"/>
              <a:t>Multiprobe LSH expands the number of query buckets to increase candidates.</a:t>
            </a:r>
          </a:p>
          <a:p>
            <a:r>
              <a:rPr lang="en-US" dirty="0"/>
              <a:t>Query-adaptive LSH chooses buckets of efficient hash functions by calculating hash values of query points. </a:t>
            </a:r>
          </a:p>
          <a:p>
            <a:r>
              <a:rPr lang="en-US" dirty="0"/>
              <a:t>Design a set of new hash functions to optimize the mapped values.</a:t>
            </a:r>
          </a:p>
        </p:txBody>
      </p:sp>
      <p:sp>
        <p:nvSpPr>
          <p:cNvPr id="4" name="Speech Bubble: Oval 3">
            <a:extLst>
              <a:ext uri="{FF2B5EF4-FFF2-40B4-BE49-F238E27FC236}">
                <a16:creationId xmlns:a16="http://schemas.microsoft.com/office/drawing/2014/main" id="{7C21415F-6067-4970-8C6E-5BC1B32C4EB8}"/>
              </a:ext>
            </a:extLst>
          </p:cNvPr>
          <p:cNvSpPr/>
          <p:nvPr/>
        </p:nvSpPr>
        <p:spPr>
          <a:xfrm>
            <a:off x="9552901" y="4731376"/>
            <a:ext cx="1997612" cy="1414857"/>
          </a:xfrm>
          <a:prstGeom prst="wedgeEllipse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71FBC824-7D8A-42C8-AAEE-4EC7A75F67A9}"/>
              </a:ext>
            </a:extLst>
          </p:cNvPr>
          <p:cNvSpPr txBox="1"/>
          <p:nvPr/>
        </p:nvSpPr>
        <p:spPr>
          <a:xfrm>
            <a:off x="9820187" y="5115638"/>
            <a:ext cx="1463040" cy="646331"/>
          </a:xfrm>
          <a:prstGeom prst="rect">
            <a:avLst/>
          </a:prstGeom>
          <a:noFill/>
        </p:spPr>
        <p:txBody>
          <a:bodyPr wrap="square" rtlCol="0">
            <a:spAutoFit/>
          </a:bodyPr>
          <a:lstStyle/>
          <a:p>
            <a:r>
              <a:rPr lang="en-US" dirty="0"/>
              <a:t>Improves the Performance</a:t>
            </a:r>
          </a:p>
        </p:txBody>
      </p:sp>
      <p:sp>
        <p:nvSpPr>
          <p:cNvPr id="6" name="Arrow: Right 5">
            <a:extLst>
              <a:ext uri="{FF2B5EF4-FFF2-40B4-BE49-F238E27FC236}">
                <a16:creationId xmlns:a16="http://schemas.microsoft.com/office/drawing/2014/main" id="{D2AD3D2C-AF0C-4128-9904-44508B432A0A}"/>
              </a:ext>
            </a:extLst>
          </p:cNvPr>
          <p:cNvSpPr/>
          <p:nvPr/>
        </p:nvSpPr>
        <p:spPr>
          <a:xfrm rot="2485075">
            <a:off x="8690031" y="4472541"/>
            <a:ext cx="984738" cy="337624"/>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93101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47C1E-8778-437A-9356-A345EEDB1376}"/>
              </a:ext>
            </a:extLst>
          </p:cNvPr>
          <p:cNvSpPr>
            <a:spLocks noGrp="1"/>
          </p:cNvSpPr>
          <p:nvPr>
            <p:ph type="title"/>
          </p:nvPr>
        </p:nvSpPr>
        <p:spPr/>
        <p:txBody>
          <a:bodyPr/>
          <a:lstStyle/>
          <a:p>
            <a:r>
              <a:rPr lang="en-US" dirty="0"/>
              <a:t>Method 2</a:t>
            </a:r>
          </a:p>
        </p:txBody>
      </p:sp>
      <p:sp>
        <p:nvSpPr>
          <p:cNvPr id="3" name="Content Placeholder 2">
            <a:extLst>
              <a:ext uri="{FF2B5EF4-FFF2-40B4-BE49-F238E27FC236}">
                <a16:creationId xmlns:a16="http://schemas.microsoft.com/office/drawing/2014/main" id="{52ED6719-4B2C-41CD-9F60-3C927FCC6A9E}"/>
              </a:ext>
            </a:extLst>
          </p:cNvPr>
          <p:cNvSpPr>
            <a:spLocks noGrp="1"/>
          </p:cNvSpPr>
          <p:nvPr>
            <p:ph idx="1"/>
          </p:nvPr>
        </p:nvSpPr>
        <p:spPr/>
        <p:txBody>
          <a:bodyPr>
            <a:normAutofit/>
          </a:bodyPr>
          <a:lstStyle/>
          <a:p>
            <a:r>
              <a:rPr lang="en-US" dirty="0"/>
              <a:t>This paper presents a set of new hash functions and explains it in Euclidean space. </a:t>
            </a:r>
          </a:p>
          <a:p>
            <a:r>
              <a:rPr lang="en-US" dirty="0"/>
              <a:t>For a high-dimensional space Sd and a data set of N points, a is a random vector with the distribution Nd (0,E) and v is a point chosen randomly from Sd, the initial mapped value can be calculated by the following formula: 				</a:t>
            </a:r>
            <a:r>
              <a:rPr lang="en-US" b="1" dirty="0" err="1"/>
              <a:t>H'a</a:t>
            </a:r>
            <a:r>
              <a:rPr lang="en-US" b="1" dirty="0"/>
              <a:t>(v)=</a:t>
            </a:r>
            <a:r>
              <a:rPr lang="en-US" b="1" dirty="0" err="1"/>
              <a:t>a·v</a:t>
            </a:r>
            <a:endParaRPr lang="en-US" dirty="0"/>
          </a:p>
          <a:p>
            <a:r>
              <a:rPr lang="en-US" dirty="0"/>
              <a:t>The mapped set is {h'1, h'2,…,</a:t>
            </a:r>
            <a:r>
              <a:rPr lang="en-US" dirty="0" err="1"/>
              <a:t>h'N</a:t>
            </a:r>
            <a:r>
              <a:rPr lang="en-US" dirty="0"/>
              <a:t>}. Then they introduced another parameter r, which represents the number of quantization. The mapped value will be quantified to (0, 1, …., r-1). </a:t>
            </a:r>
          </a:p>
          <a:p>
            <a:pPr lvl="1"/>
            <a:endParaRPr lang="en-US" dirty="0"/>
          </a:p>
        </p:txBody>
      </p:sp>
    </p:spTree>
    <p:extLst>
      <p:ext uri="{BB962C8B-B14F-4D97-AF65-F5344CB8AC3E}">
        <p14:creationId xmlns:p14="http://schemas.microsoft.com/office/powerpoint/2010/main" val="33416585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9344763E-1F5B-4192-9E84-267D8A649E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223" y="3822192"/>
            <a:ext cx="6882951" cy="20684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0">
            <a:extLst>
              <a:ext uri="{FF2B5EF4-FFF2-40B4-BE49-F238E27FC236}">
                <a16:creationId xmlns:a16="http://schemas.microsoft.com/office/drawing/2014/main" id="{50013361-A314-4AA8-8C94-46622655433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3905450"/>
            <a:ext cx="6720840" cy="19019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generated with high confidence">
            <a:extLst>
              <a:ext uri="{FF2B5EF4-FFF2-40B4-BE49-F238E27FC236}">
                <a16:creationId xmlns:a16="http://schemas.microsoft.com/office/drawing/2014/main" id="{7A9352B1-62AD-4B79-B490-D655B95EB88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30007" y="3987746"/>
            <a:ext cx="4967381" cy="1737360"/>
          </a:xfrm>
          <a:prstGeom prst="rect">
            <a:avLst/>
          </a:prstGeom>
          <a:noFill/>
        </p:spPr>
      </p:pic>
      <p:sp>
        <p:nvSpPr>
          <p:cNvPr id="2" name="Title 1">
            <a:extLst>
              <a:ext uri="{FF2B5EF4-FFF2-40B4-BE49-F238E27FC236}">
                <a16:creationId xmlns:a16="http://schemas.microsoft.com/office/drawing/2014/main" id="{00147C1E-8778-437A-9356-A345EEDB1376}"/>
              </a:ext>
            </a:extLst>
          </p:cNvPr>
          <p:cNvSpPr>
            <a:spLocks noGrp="1"/>
          </p:cNvSpPr>
          <p:nvPr>
            <p:ph type="title"/>
          </p:nvPr>
        </p:nvSpPr>
        <p:spPr>
          <a:xfrm>
            <a:off x="640079" y="640079"/>
            <a:ext cx="3402531" cy="5272242"/>
          </a:xfrm>
        </p:spPr>
        <p:txBody>
          <a:bodyPr>
            <a:normAutofit/>
          </a:bodyPr>
          <a:lstStyle/>
          <a:p>
            <a:r>
              <a:rPr lang="en-US" dirty="0"/>
              <a:t>Method 2</a:t>
            </a:r>
          </a:p>
        </p:txBody>
      </p:sp>
      <p:sp>
        <p:nvSpPr>
          <p:cNvPr id="3" name="Content Placeholder 2">
            <a:extLst>
              <a:ext uri="{FF2B5EF4-FFF2-40B4-BE49-F238E27FC236}">
                <a16:creationId xmlns:a16="http://schemas.microsoft.com/office/drawing/2014/main" id="{52ED6719-4B2C-41CD-9F60-3C927FCC6A9E}"/>
              </a:ext>
            </a:extLst>
          </p:cNvPr>
          <p:cNvSpPr>
            <a:spLocks noGrp="1"/>
          </p:cNvSpPr>
          <p:nvPr>
            <p:ph idx="1"/>
          </p:nvPr>
        </p:nvSpPr>
        <p:spPr>
          <a:xfrm>
            <a:off x="4672103" y="640079"/>
            <a:ext cx="6883072" cy="2959155"/>
          </a:xfrm>
        </p:spPr>
        <p:txBody>
          <a:bodyPr>
            <a:normAutofit fontScale="92500" lnSpcReduction="10000"/>
          </a:bodyPr>
          <a:lstStyle/>
          <a:p>
            <a:pPr lvl="0">
              <a:lnSpc>
                <a:spcPct val="90000"/>
              </a:lnSpc>
            </a:pPr>
            <a:r>
              <a:rPr lang="en-US" dirty="0"/>
              <a:t>First, sort initial mapped values and record 1/r, 2/r,…, (r-1)/r cut-off points as q1,q2,…,qr-1. The number of points will be the same in each mapped region segmented by cutoff points. </a:t>
            </a:r>
          </a:p>
          <a:p>
            <a:pPr>
              <a:lnSpc>
                <a:spcPct val="90000"/>
              </a:lnSpc>
            </a:pPr>
            <a:r>
              <a:rPr lang="en-US" dirty="0"/>
              <a:t>Then randomly select k functions from the family H to form g function. </a:t>
            </a:r>
          </a:p>
          <a:p>
            <a:pPr>
              <a:lnSpc>
                <a:spcPct val="90000"/>
              </a:lnSpc>
            </a:pPr>
            <a:r>
              <a:rPr lang="en-US" dirty="0"/>
              <a:t>The mapped k-dimensional vector is the final hash value, regarded as a bucket. </a:t>
            </a:r>
          </a:p>
          <a:p>
            <a:pPr>
              <a:lnSpc>
                <a:spcPct val="90000"/>
              </a:lnSpc>
            </a:pPr>
            <a:r>
              <a:rPr lang="en-US" dirty="0"/>
              <a:t>Points are mapped to r regions evenly by h-functions. After the projection of a g-function composed of k h-functions, the distribution of points is almost uniform. </a:t>
            </a:r>
          </a:p>
          <a:p>
            <a:pPr>
              <a:lnSpc>
                <a:spcPct val="90000"/>
              </a:lnSpc>
            </a:pPr>
            <a:r>
              <a:rPr lang="en-US" dirty="0"/>
              <a:t>Then calculate distribution entropy to evaluate hash functions. The formula is as follows: </a:t>
            </a:r>
            <a:r>
              <a:rPr lang="en-US" b="1" dirty="0"/>
              <a:t>E(g)=-∑p(N(</a:t>
            </a:r>
            <a:r>
              <a:rPr lang="en-US" b="1" dirty="0" err="1"/>
              <a:t>i</a:t>
            </a:r>
            <a:r>
              <a:rPr lang="en-US" b="1" dirty="0"/>
              <a:t>))*log(p(N(</a:t>
            </a:r>
            <a:r>
              <a:rPr lang="en-US" b="1" dirty="0" err="1"/>
              <a:t>i</a:t>
            </a:r>
            <a:r>
              <a:rPr lang="en-US" b="1" dirty="0"/>
              <a:t>)))</a:t>
            </a:r>
          </a:p>
          <a:p>
            <a:pPr>
              <a:lnSpc>
                <a:spcPct val="90000"/>
              </a:lnSpc>
            </a:pPr>
            <a:endParaRPr lang="en-US" dirty="0"/>
          </a:p>
          <a:p>
            <a:pPr lvl="0">
              <a:lnSpc>
                <a:spcPct val="90000"/>
              </a:lnSpc>
            </a:pPr>
            <a:endParaRPr lang="en-US" dirty="0"/>
          </a:p>
          <a:p>
            <a:pPr lvl="0">
              <a:lnSpc>
                <a:spcPct val="90000"/>
              </a:lnSpc>
            </a:pPr>
            <a:endParaRPr lang="en-US" dirty="0"/>
          </a:p>
        </p:txBody>
      </p:sp>
    </p:spTree>
    <p:extLst>
      <p:ext uri="{BB962C8B-B14F-4D97-AF65-F5344CB8AC3E}">
        <p14:creationId xmlns:p14="http://schemas.microsoft.com/office/powerpoint/2010/main" val="38753909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6994</TotalTime>
  <Words>2592</Words>
  <Application>Microsoft Office PowerPoint</Application>
  <PresentationFormat>Widescreen</PresentationFormat>
  <Paragraphs>146</Paragraphs>
  <Slides>25</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Gill Sans MT</vt:lpstr>
      <vt:lpstr>Parcel</vt:lpstr>
      <vt:lpstr>Locality Sensitive Hashing</vt:lpstr>
      <vt:lpstr>Objective</vt:lpstr>
      <vt:lpstr>Locality Sensitive Hashing</vt:lpstr>
      <vt:lpstr>solution</vt:lpstr>
      <vt:lpstr>Method 1</vt:lpstr>
      <vt:lpstr>Method 1</vt:lpstr>
      <vt:lpstr>Method 2</vt:lpstr>
      <vt:lpstr>Method 2</vt:lpstr>
      <vt:lpstr>Method 2</vt:lpstr>
      <vt:lpstr>Method 2</vt:lpstr>
      <vt:lpstr>Method 2</vt:lpstr>
      <vt:lpstr>Method 3</vt:lpstr>
      <vt:lpstr>Method 3</vt:lpstr>
      <vt:lpstr>Pro’s &amp; con’s</vt:lpstr>
      <vt:lpstr>Pro’s &amp; con’s</vt:lpstr>
      <vt:lpstr>My Method of lsh implementation</vt:lpstr>
      <vt:lpstr>CONCEPT</vt:lpstr>
      <vt:lpstr>WORKING</vt:lpstr>
      <vt:lpstr>Working</vt:lpstr>
      <vt:lpstr>implementation</vt:lpstr>
      <vt:lpstr>implementation</vt:lpstr>
      <vt:lpstr>implementation</vt:lpstr>
      <vt:lpstr>Benefits over other methods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PROTECTION FOR USERS OF LOCATION-BASED SERVICES</dc:title>
  <dc:creator>Anmol Sureshkumar Panchal</dc:creator>
  <cp:lastModifiedBy>Anmol Sureshkumar Panchal</cp:lastModifiedBy>
  <cp:revision>189</cp:revision>
  <dcterms:created xsi:type="dcterms:W3CDTF">2017-11-22T06:03:07Z</dcterms:created>
  <dcterms:modified xsi:type="dcterms:W3CDTF">2018-04-17T06:22:40Z</dcterms:modified>
</cp:coreProperties>
</file>