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5"/>
  </p:notesMasterIdLst>
  <p:handoutMasterIdLst>
    <p:handoutMasterId r:id="rId26"/>
  </p:handoutMasterIdLst>
  <p:sldIdLst>
    <p:sldId id="298" r:id="rId2"/>
    <p:sldId id="395" r:id="rId3"/>
    <p:sldId id="396" r:id="rId4"/>
    <p:sldId id="397" r:id="rId5"/>
    <p:sldId id="398" r:id="rId6"/>
    <p:sldId id="399" r:id="rId7"/>
    <p:sldId id="400" r:id="rId8"/>
    <p:sldId id="401" r:id="rId9"/>
    <p:sldId id="402" r:id="rId10"/>
    <p:sldId id="403" r:id="rId11"/>
    <p:sldId id="404" r:id="rId12"/>
    <p:sldId id="405" r:id="rId13"/>
    <p:sldId id="406" r:id="rId14"/>
    <p:sldId id="407" r:id="rId15"/>
    <p:sldId id="391" r:id="rId16"/>
    <p:sldId id="408" r:id="rId17"/>
    <p:sldId id="415" r:id="rId18"/>
    <p:sldId id="389" r:id="rId19"/>
    <p:sldId id="390" r:id="rId20"/>
    <p:sldId id="392" r:id="rId21"/>
    <p:sldId id="393" r:id="rId22"/>
    <p:sldId id="394" r:id="rId23"/>
    <p:sldId id="3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574" autoAdjust="0"/>
  </p:normalViewPr>
  <p:slideViewPr>
    <p:cSldViewPr snapToGrid="0">
      <p:cViewPr>
        <p:scale>
          <a:sx n="66" d="100"/>
          <a:sy n="66" d="100"/>
        </p:scale>
        <p:origin x="1190" y="485"/>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7" d="100"/>
          <a:sy n="87" d="100"/>
        </p:scale>
        <p:origin x="244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2019/11/30</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2019/11/30</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a:t>Click to edit Master subtitle style</a:t>
            </a: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a:t>Click to edit Master subtitle style</a:t>
            </a: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ZA" dirty="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a:t>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ZA" smtClean="0"/>
              <a:pPr/>
              <a:t>‹#›</a:t>
            </a:fld>
            <a:endParaRPr lang="en-ZA"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127173"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dirty="0"/>
              <a:t>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Enter your caption</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Thank You</a:t>
            </a:r>
            <a:endParaRPr lang="en-ZA" dirty="0"/>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ZA" smtClean="0"/>
              <a:pPr/>
              <a:t>‹#›</a:t>
            </a:fld>
            <a:endParaRPr lang="en-ZA"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8C90D1E8-BE8A-4AC3-A03C-2FD5B4036EB9}"/>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032345" y="6363495"/>
            <a:ext cx="1589808" cy="432000"/>
          </a:xfrm>
          <a:prstGeom prst="rect">
            <a:avLst/>
          </a:prstGeom>
        </p:spPr>
      </p:pic>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2" r:id="rId22"/>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19359"/>
            <a:ext cx="9780588" cy="680402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ZA" sz="4800" dirty="0"/>
              <a:t>Cloud Computing - Basics</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IN" dirty="0"/>
              <a:t>CDAC </a:t>
            </a:r>
            <a:endParaRPr lang="en-ZA" dirty="0"/>
          </a:p>
        </p:txBody>
      </p:sp>
      <p:pic>
        <p:nvPicPr>
          <p:cNvPr id="6" name="Picture 5">
            <a:extLst>
              <a:ext uri="{FF2B5EF4-FFF2-40B4-BE49-F238E27FC236}">
                <a16:creationId xmlns:a16="http://schemas.microsoft.com/office/drawing/2014/main" id="{288A370A-4133-4D4E-8B5D-D3B759DBBC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0979" y="160214"/>
            <a:ext cx="1830630" cy="1141728"/>
          </a:xfrm>
          <a:prstGeom prst="rect">
            <a:avLst/>
          </a:prstGeom>
        </p:spPr>
      </p:pic>
      <p:sp>
        <p:nvSpPr>
          <p:cNvPr id="7" name="Slide Number Placeholder 5">
            <a:extLst>
              <a:ext uri="{FF2B5EF4-FFF2-40B4-BE49-F238E27FC236}">
                <a16:creationId xmlns:a16="http://schemas.microsoft.com/office/drawing/2014/main" id="{71562663-081B-4B21-84D4-F28610DDF4D2}"/>
              </a:ext>
            </a:extLst>
          </p:cNvPr>
          <p:cNvSpPr txBox="1">
            <a:spLocks/>
          </p:cNvSpPr>
          <p:nvPr/>
        </p:nvSpPr>
        <p:spPr>
          <a:xfrm>
            <a:off x="11791173" y="6371351"/>
            <a:ext cx="432000" cy="432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ZA" smtClean="0"/>
              <a:pPr/>
              <a:t>1</a:t>
            </a:fld>
            <a:endParaRPr lang="en-ZA" dirty="0"/>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10</a:t>
            </a:fld>
            <a:endParaRPr lang="en-ZA"/>
          </a:p>
        </p:txBody>
      </p:sp>
      <p:pic>
        <p:nvPicPr>
          <p:cNvPr id="2" name="Picture 1">
            <a:extLst>
              <a:ext uri="{FF2B5EF4-FFF2-40B4-BE49-F238E27FC236}">
                <a16:creationId xmlns:a16="http://schemas.microsoft.com/office/drawing/2014/main" id="{ACF0A91A-D10E-4C3F-9592-7E785B27DDF5}"/>
              </a:ext>
            </a:extLst>
          </p:cNvPr>
          <p:cNvPicPr>
            <a:picLocks noChangeAspect="1"/>
          </p:cNvPicPr>
          <p:nvPr/>
        </p:nvPicPr>
        <p:blipFill>
          <a:blip r:embed="rId2"/>
          <a:stretch>
            <a:fillRect/>
          </a:stretch>
        </p:blipFill>
        <p:spPr>
          <a:xfrm>
            <a:off x="704850" y="676275"/>
            <a:ext cx="10782300" cy="5505450"/>
          </a:xfrm>
          <a:prstGeom prst="rect">
            <a:avLst/>
          </a:prstGeom>
        </p:spPr>
      </p:pic>
    </p:spTree>
    <p:extLst>
      <p:ext uri="{BB962C8B-B14F-4D97-AF65-F5344CB8AC3E}">
        <p14:creationId xmlns:p14="http://schemas.microsoft.com/office/powerpoint/2010/main" val="1390676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11</a:t>
            </a:fld>
            <a:endParaRPr lang="en-ZA"/>
          </a:p>
        </p:txBody>
      </p:sp>
      <p:pic>
        <p:nvPicPr>
          <p:cNvPr id="2" name="Picture 1">
            <a:extLst>
              <a:ext uri="{FF2B5EF4-FFF2-40B4-BE49-F238E27FC236}">
                <a16:creationId xmlns:a16="http://schemas.microsoft.com/office/drawing/2014/main" id="{2B527373-72AD-4528-9A1F-A9F591FDBF32}"/>
              </a:ext>
            </a:extLst>
          </p:cNvPr>
          <p:cNvPicPr>
            <a:picLocks noChangeAspect="1"/>
          </p:cNvPicPr>
          <p:nvPr/>
        </p:nvPicPr>
        <p:blipFill>
          <a:blip r:embed="rId2"/>
          <a:stretch>
            <a:fillRect/>
          </a:stretch>
        </p:blipFill>
        <p:spPr>
          <a:xfrm>
            <a:off x="771525" y="762000"/>
            <a:ext cx="10648950" cy="5334000"/>
          </a:xfrm>
          <a:prstGeom prst="rect">
            <a:avLst/>
          </a:prstGeom>
        </p:spPr>
      </p:pic>
    </p:spTree>
    <p:extLst>
      <p:ext uri="{BB962C8B-B14F-4D97-AF65-F5344CB8AC3E}">
        <p14:creationId xmlns:p14="http://schemas.microsoft.com/office/powerpoint/2010/main" val="2419540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12</a:t>
            </a:fld>
            <a:endParaRPr lang="en-ZA"/>
          </a:p>
        </p:txBody>
      </p:sp>
      <p:pic>
        <p:nvPicPr>
          <p:cNvPr id="2" name="Picture 1">
            <a:extLst>
              <a:ext uri="{FF2B5EF4-FFF2-40B4-BE49-F238E27FC236}">
                <a16:creationId xmlns:a16="http://schemas.microsoft.com/office/drawing/2014/main" id="{5B3A9480-93D3-4C0F-BF89-AB2066D64538}"/>
              </a:ext>
            </a:extLst>
          </p:cNvPr>
          <p:cNvPicPr>
            <a:picLocks noChangeAspect="1"/>
          </p:cNvPicPr>
          <p:nvPr/>
        </p:nvPicPr>
        <p:blipFill>
          <a:blip r:embed="rId2"/>
          <a:stretch>
            <a:fillRect/>
          </a:stretch>
        </p:blipFill>
        <p:spPr>
          <a:xfrm>
            <a:off x="819150" y="695325"/>
            <a:ext cx="10553700" cy="5467350"/>
          </a:xfrm>
          <a:prstGeom prst="rect">
            <a:avLst/>
          </a:prstGeom>
        </p:spPr>
      </p:pic>
    </p:spTree>
    <p:extLst>
      <p:ext uri="{BB962C8B-B14F-4D97-AF65-F5344CB8AC3E}">
        <p14:creationId xmlns:p14="http://schemas.microsoft.com/office/powerpoint/2010/main" val="3831397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13</a:t>
            </a:fld>
            <a:endParaRPr lang="en-ZA"/>
          </a:p>
        </p:txBody>
      </p:sp>
      <p:pic>
        <p:nvPicPr>
          <p:cNvPr id="2" name="Picture 1">
            <a:extLst>
              <a:ext uri="{FF2B5EF4-FFF2-40B4-BE49-F238E27FC236}">
                <a16:creationId xmlns:a16="http://schemas.microsoft.com/office/drawing/2014/main" id="{68D98D43-1BEF-478B-A793-F625F51AFB0A}"/>
              </a:ext>
            </a:extLst>
          </p:cNvPr>
          <p:cNvPicPr>
            <a:picLocks noChangeAspect="1"/>
          </p:cNvPicPr>
          <p:nvPr/>
        </p:nvPicPr>
        <p:blipFill>
          <a:blip r:embed="rId2"/>
          <a:stretch>
            <a:fillRect/>
          </a:stretch>
        </p:blipFill>
        <p:spPr>
          <a:xfrm>
            <a:off x="790575" y="685800"/>
            <a:ext cx="10610850" cy="5486400"/>
          </a:xfrm>
          <a:prstGeom prst="rect">
            <a:avLst/>
          </a:prstGeom>
        </p:spPr>
      </p:pic>
    </p:spTree>
    <p:extLst>
      <p:ext uri="{BB962C8B-B14F-4D97-AF65-F5344CB8AC3E}">
        <p14:creationId xmlns:p14="http://schemas.microsoft.com/office/powerpoint/2010/main" val="2207903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14</a:t>
            </a:fld>
            <a:endParaRPr lang="en-ZA"/>
          </a:p>
        </p:txBody>
      </p:sp>
      <p:pic>
        <p:nvPicPr>
          <p:cNvPr id="2" name="Picture 1">
            <a:extLst>
              <a:ext uri="{FF2B5EF4-FFF2-40B4-BE49-F238E27FC236}">
                <a16:creationId xmlns:a16="http://schemas.microsoft.com/office/drawing/2014/main" id="{41FE7C35-C661-413E-AACE-CFFFBCCBB0FE}"/>
              </a:ext>
            </a:extLst>
          </p:cNvPr>
          <p:cNvPicPr>
            <a:picLocks noChangeAspect="1"/>
          </p:cNvPicPr>
          <p:nvPr/>
        </p:nvPicPr>
        <p:blipFill>
          <a:blip r:embed="rId2"/>
          <a:stretch>
            <a:fillRect/>
          </a:stretch>
        </p:blipFill>
        <p:spPr>
          <a:xfrm>
            <a:off x="804862" y="709612"/>
            <a:ext cx="10582275" cy="5438775"/>
          </a:xfrm>
          <a:prstGeom prst="rect">
            <a:avLst/>
          </a:prstGeom>
        </p:spPr>
      </p:pic>
    </p:spTree>
    <p:extLst>
      <p:ext uri="{BB962C8B-B14F-4D97-AF65-F5344CB8AC3E}">
        <p14:creationId xmlns:p14="http://schemas.microsoft.com/office/powerpoint/2010/main" val="2388865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B6E4855-EF59-4EB2-B9E8-EE2461726F5E}"/>
              </a:ext>
            </a:extLst>
          </p:cNvPr>
          <p:cNvSpPr>
            <a:spLocks noGrp="1"/>
          </p:cNvSpPr>
          <p:nvPr>
            <p:ph type="title"/>
          </p:nvPr>
        </p:nvSpPr>
        <p:spPr>
          <a:xfrm>
            <a:off x="432000" y="414071"/>
            <a:ext cx="11328000" cy="432000"/>
          </a:xfrm>
        </p:spPr>
        <p:txBody>
          <a:bodyPr/>
          <a:lstStyle/>
          <a:p>
            <a:r>
              <a:rPr lang="en-US" dirty="0"/>
              <a:t>Cloud Offerings</a:t>
            </a:r>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15</a:t>
            </a:fld>
            <a:endParaRPr lang="en-ZA"/>
          </a:p>
        </p:txBody>
      </p:sp>
      <p:pic>
        <p:nvPicPr>
          <p:cNvPr id="10242" name="Picture 2" descr="rc3-04">
            <a:extLst>
              <a:ext uri="{FF2B5EF4-FFF2-40B4-BE49-F238E27FC236}">
                <a16:creationId xmlns:a16="http://schemas.microsoft.com/office/drawing/2014/main" id="{6CF4CB97-61C0-4616-948D-4DA885F91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33450"/>
            <a:ext cx="7772400" cy="499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07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16</a:t>
            </a:fld>
            <a:endParaRPr lang="en-ZA"/>
          </a:p>
        </p:txBody>
      </p:sp>
      <p:pic>
        <p:nvPicPr>
          <p:cNvPr id="2" name="Picture 1">
            <a:extLst>
              <a:ext uri="{FF2B5EF4-FFF2-40B4-BE49-F238E27FC236}">
                <a16:creationId xmlns:a16="http://schemas.microsoft.com/office/drawing/2014/main" id="{FC3B6BAB-C972-4CFD-8D1C-FACAFD7E39BA}"/>
              </a:ext>
            </a:extLst>
          </p:cNvPr>
          <p:cNvPicPr>
            <a:picLocks noChangeAspect="1"/>
          </p:cNvPicPr>
          <p:nvPr/>
        </p:nvPicPr>
        <p:blipFill>
          <a:blip r:embed="rId2"/>
          <a:stretch>
            <a:fillRect/>
          </a:stretch>
        </p:blipFill>
        <p:spPr>
          <a:xfrm>
            <a:off x="723900" y="895350"/>
            <a:ext cx="10744200" cy="5067300"/>
          </a:xfrm>
          <a:prstGeom prst="rect">
            <a:avLst/>
          </a:prstGeom>
        </p:spPr>
      </p:pic>
    </p:spTree>
    <p:extLst>
      <p:ext uri="{BB962C8B-B14F-4D97-AF65-F5344CB8AC3E}">
        <p14:creationId xmlns:p14="http://schemas.microsoft.com/office/powerpoint/2010/main" val="3085322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17</a:t>
            </a:fld>
            <a:endParaRPr lang="en-ZA"/>
          </a:p>
        </p:txBody>
      </p:sp>
      <p:sp>
        <p:nvSpPr>
          <p:cNvPr id="2" name="Rectangle 1">
            <a:extLst>
              <a:ext uri="{FF2B5EF4-FFF2-40B4-BE49-F238E27FC236}">
                <a16:creationId xmlns:a16="http://schemas.microsoft.com/office/drawing/2014/main" id="{1391D5BB-CE96-4FDF-8845-8D70C77711F7}"/>
              </a:ext>
            </a:extLst>
          </p:cNvPr>
          <p:cNvSpPr/>
          <p:nvPr/>
        </p:nvSpPr>
        <p:spPr>
          <a:xfrm>
            <a:off x="1967696" y="2129742"/>
            <a:ext cx="8275899" cy="11690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a:t>Cloud Notes</a:t>
            </a:r>
          </a:p>
        </p:txBody>
      </p:sp>
    </p:spTree>
    <p:extLst>
      <p:ext uri="{BB962C8B-B14F-4D97-AF65-F5344CB8AC3E}">
        <p14:creationId xmlns:p14="http://schemas.microsoft.com/office/powerpoint/2010/main" val="149058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18</a:t>
            </a:fld>
            <a:endParaRPr lang="en-ZA"/>
          </a:p>
        </p:txBody>
      </p:sp>
      <p:sp>
        <p:nvSpPr>
          <p:cNvPr id="2" name="Rectangle 1">
            <a:extLst>
              <a:ext uri="{FF2B5EF4-FFF2-40B4-BE49-F238E27FC236}">
                <a16:creationId xmlns:a16="http://schemas.microsoft.com/office/drawing/2014/main" id="{85EF3FD8-B6E6-4F6B-B98F-E702DC657740}"/>
              </a:ext>
            </a:extLst>
          </p:cNvPr>
          <p:cNvSpPr/>
          <p:nvPr/>
        </p:nvSpPr>
        <p:spPr>
          <a:xfrm>
            <a:off x="432000" y="1022901"/>
            <a:ext cx="10845600" cy="923330"/>
          </a:xfrm>
          <a:prstGeom prst="rect">
            <a:avLst/>
          </a:prstGeom>
        </p:spPr>
        <p:txBody>
          <a:bodyPr wrap="square">
            <a:spAutoFit/>
          </a:bodyPr>
          <a:lstStyle/>
          <a:p>
            <a:pPr algn="just"/>
            <a:r>
              <a:rPr lang="en-US" b="1" dirty="0">
                <a:solidFill>
                  <a:srgbClr val="4A4A4A"/>
                </a:solidFill>
                <a:latin typeface="Open Sans"/>
              </a:rPr>
              <a:t>What is Cloud Computing?</a:t>
            </a:r>
            <a:endParaRPr lang="en-US" dirty="0">
              <a:solidFill>
                <a:srgbClr val="4A4A4A"/>
              </a:solidFill>
              <a:latin typeface="Open Sans"/>
            </a:endParaRPr>
          </a:p>
          <a:p>
            <a:pPr algn="just"/>
            <a:r>
              <a:rPr lang="en-US" dirty="0">
                <a:solidFill>
                  <a:srgbClr val="4A4A4A"/>
                </a:solidFill>
                <a:latin typeface="Open Sans"/>
              </a:rPr>
              <a:t>What is Cloud Computing? Cloud Computing often referred to as “the cloud”, in simple terms means storing or accessing your data and programs over the internet rather than your own hard drive.</a:t>
            </a:r>
            <a:endParaRPr lang="en-US" b="0" i="0" dirty="0">
              <a:solidFill>
                <a:srgbClr val="4A4A4A"/>
              </a:solidFill>
              <a:effectLst/>
              <a:latin typeface="Open Sans"/>
            </a:endParaRPr>
          </a:p>
        </p:txBody>
      </p:sp>
      <p:sp>
        <p:nvSpPr>
          <p:cNvPr id="3" name="Rectangle 2">
            <a:extLst>
              <a:ext uri="{FF2B5EF4-FFF2-40B4-BE49-F238E27FC236}">
                <a16:creationId xmlns:a16="http://schemas.microsoft.com/office/drawing/2014/main" id="{244CC152-1DE3-4095-A791-97259E3EE141}"/>
              </a:ext>
            </a:extLst>
          </p:cNvPr>
          <p:cNvSpPr/>
          <p:nvPr/>
        </p:nvSpPr>
        <p:spPr>
          <a:xfrm>
            <a:off x="564776" y="2551837"/>
            <a:ext cx="11195224" cy="1200329"/>
          </a:xfrm>
          <a:prstGeom prst="rect">
            <a:avLst/>
          </a:prstGeom>
        </p:spPr>
        <p:txBody>
          <a:bodyPr wrap="square">
            <a:spAutoFit/>
          </a:bodyPr>
          <a:lstStyle/>
          <a:p>
            <a:pPr algn="just">
              <a:buFont typeface="Arial" panose="020B0604020202020204" pitchFamily="34" charset="0"/>
              <a:buChar char="•"/>
            </a:pPr>
            <a:r>
              <a:rPr lang="en-US" dirty="0">
                <a:solidFill>
                  <a:srgbClr val="4A4A4A"/>
                </a:solidFill>
                <a:latin typeface="Open Sans"/>
              </a:rPr>
              <a:t>You do not have to maintain or administer any infrastructure for the same.</a:t>
            </a:r>
          </a:p>
          <a:p>
            <a:pPr algn="just">
              <a:buFont typeface="Arial" panose="020B0604020202020204" pitchFamily="34" charset="0"/>
              <a:buChar char="•"/>
            </a:pPr>
            <a:r>
              <a:rPr lang="en-US" dirty="0">
                <a:solidFill>
                  <a:srgbClr val="4A4A4A"/>
                </a:solidFill>
                <a:latin typeface="Open Sans"/>
              </a:rPr>
              <a:t>It will never run out of capacity, since it is virtually infinite.</a:t>
            </a:r>
          </a:p>
          <a:p>
            <a:pPr algn="just">
              <a:buFont typeface="Arial" panose="020B0604020202020204" pitchFamily="34" charset="0"/>
              <a:buChar char="•"/>
            </a:pPr>
            <a:r>
              <a:rPr lang="en-US" dirty="0">
                <a:solidFill>
                  <a:srgbClr val="4A4A4A"/>
                </a:solidFill>
                <a:latin typeface="Open Sans"/>
              </a:rPr>
              <a:t>You can access your cloud based applications from anywhere, you just need a device which can connect to the internet.</a:t>
            </a:r>
            <a:endParaRPr lang="en-US" b="0" i="0" dirty="0">
              <a:solidFill>
                <a:srgbClr val="4A4A4A"/>
              </a:solidFill>
              <a:effectLst/>
              <a:latin typeface="Open Sans"/>
            </a:endParaRPr>
          </a:p>
        </p:txBody>
      </p:sp>
    </p:spTree>
    <p:extLst>
      <p:ext uri="{BB962C8B-B14F-4D97-AF65-F5344CB8AC3E}">
        <p14:creationId xmlns:p14="http://schemas.microsoft.com/office/powerpoint/2010/main" val="1777881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B6E4855-EF59-4EB2-B9E8-EE2461726F5E}"/>
              </a:ext>
            </a:extLst>
          </p:cNvPr>
          <p:cNvSpPr>
            <a:spLocks noGrp="1"/>
          </p:cNvSpPr>
          <p:nvPr>
            <p:ph type="title"/>
          </p:nvPr>
        </p:nvSpPr>
        <p:spPr>
          <a:xfrm>
            <a:off x="432000" y="414071"/>
            <a:ext cx="11328000" cy="432000"/>
          </a:xfrm>
        </p:spPr>
        <p:txBody>
          <a:bodyPr/>
          <a:lstStyle/>
          <a:p>
            <a:r>
              <a:rPr lang="en-US" dirty="0"/>
              <a:t>Cloud Computing – Daily Use</a:t>
            </a:r>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19</a:t>
            </a:fld>
            <a:endParaRPr lang="en-ZA"/>
          </a:p>
        </p:txBody>
      </p:sp>
      <p:sp>
        <p:nvSpPr>
          <p:cNvPr id="2" name="Rectangle 1">
            <a:extLst>
              <a:ext uri="{FF2B5EF4-FFF2-40B4-BE49-F238E27FC236}">
                <a16:creationId xmlns:a16="http://schemas.microsoft.com/office/drawing/2014/main" id="{80B27E5B-E05F-4A38-A22B-5212938E4453}"/>
              </a:ext>
            </a:extLst>
          </p:cNvPr>
          <p:cNvSpPr/>
          <p:nvPr/>
        </p:nvSpPr>
        <p:spPr>
          <a:xfrm>
            <a:off x="142589" y="1323777"/>
            <a:ext cx="11833411" cy="4247317"/>
          </a:xfrm>
          <a:prstGeom prst="rect">
            <a:avLst/>
          </a:prstGeom>
        </p:spPr>
        <p:txBody>
          <a:bodyPr wrap="square">
            <a:spAutoFit/>
          </a:bodyPr>
          <a:lstStyle/>
          <a:p>
            <a:pPr algn="just"/>
            <a:r>
              <a:rPr lang="en-US" dirty="0">
                <a:solidFill>
                  <a:srgbClr val="4A4A4A"/>
                </a:solidFill>
                <a:latin typeface="Open Sans"/>
              </a:rPr>
              <a:t>Now that you have a fair idea, what cloud is, just think about all your daily activities online, and you will realize that a lot of your work that you do online is based on cloud. Like your social media interactions are all on the cloud, anything that you store online, is again cloud, you paying your electricity bills online, online shopping, everything! </a:t>
            </a:r>
          </a:p>
          <a:p>
            <a:pPr algn="just"/>
            <a:r>
              <a:rPr lang="en-US" dirty="0">
                <a:solidFill>
                  <a:srgbClr val="4A4A4A"/>
                </a:solidFill>
                <a:latin typeface="Open Sans"/>
              </a:rPr>
              <a:t>Now </a:t>
            </a:r>
            <a:r>
              <a:rPr lang="en-US" b="1" dirty="0">
                <a:solidFill>
                  <a:srgbClr val="4A4A4A"/>
                </a:solidFill>
                <a:latin typeface="Open Sans"/>
              </a:rPr>
              <a:t>how does it all work, </a:t>
            </a:r>
            <a:r>
              <a:rPr lang="en-US" dirty="0">
                <a:solidFill>
                  <a:srgbClr val="4A4A4A"/>
                </a:solidFill>
                <a:latin typeface="Open Sans"/>
              </a:rPr>
              <a:t>let’s understand it through </a:t>
            </a:r>
            <a:r>
              <a:rPr lang="en-US" i="1" dirty="0">
                <a:solidFill>
                  <a:srgbClr val="4A4A4A"/>
                </a:solidFill>
                <a:latin typeface="Open Sans"/>
              </a:rPr>
              <a:t>an example</a:t>
            </a:r>
            <a:r>
              <a:rPr lang="en-US" dirty="0">
                <a:solidFill>
                  <a:srgbClr val="4A4A4A"/>
                </a:solidFill>
                <a:latin typeface="Open Sans"/>
              </a:rPr>
              <a:t>:</a:t>
            </a:r>
          </a:p>
          <a:p>
            <a:pPr algn="just"/>
            <a:endParaRPr lang="en-US" dirty="0">
              <a:solidFill>
                <a:srgbClr val="4A4A4A"/>
              </a:solidFill>
              <a:latin typeface="Open Sans"/>
            </a:endParaRPr>
          </a:p>
          <a:p>
            <a:pPr algn="just"/>
            <a:r>
              <a:rPr lang="en-US" dirty="0">
                <a:solidFill>
                  <a:srgbClr val="4A4A4A"/>
                </a:solidFill>
                <a:latin typeface="Open Sans"/>
              </a:rPr>
              <a:t>So, there is this application called the Customer Relation Manager (CRM) which is based on the cloud. This software is highly used in all the Sales </a:t>
            </a:r>
            <a:r>
              <a:rPr lang="en-US" dirty="0" err="1">
                <a:solidFill>
                  <a:srgbClr val="4A4A4A"/>
                </a:solidFill>
                <a:latin typeface="Open Sans"/>
              </a:rPr>
              <a:t>organisations</a:t>
            </a:r>
            <a:r>
              <a:rPr lang="en-US" dirty="0">
                <a:solidFill>
                  <a:srgbClr val="4A4A4A"/>
                </a:solidFill>
                <a:latin typeface="Open Sans"/>
              </a:rPr>
              <a:t> for better agility, enhanced productivity and low costs.</a:t>
            </a:r>
          </a:p>
          <a:p>
            <a:pPr algn="just"/>
            <a:r>
              <a:rPr lang="en-US" dirty="0">
                <a:solidFill>
                  <a:srgbClr val="4A4A4A"/>
                </a:solidFill>
                <a:latin typeface="Open Sans"/>
              </a:rPr>
              <a:t>The way it is used is like this; a field sales representative would need an access to a mobile device which is connected to the internet and then he can retrieve the customer information irrespective of his location. Also, he can update the information on the go therefore no need of going back to the office to update the deal information.</a:t>
            </a:r>
          </a:p>
          <a:p>
            <a:pPr algn="just"/>
            <a:r>
              <a:rPr lang="en-US" dirty="0">
                <a:solidFill>
                  <a:srgbClr val="4A4A4A"/>
                </a:solidFill>
                <a:latin typeface="Open Sans"/>
              </a:rPr>
              <a:t>The sales managers can also monitor everything on their internet enabled devices, and will know which deals to close or not. It all happens on the go!</a:t>
            </a:r>
          </a:p>
          <a:p>
            <a:pPr algn="just"/>
            <a:endParaRPr lang="en-US" dirty="0">
              <a:solidFill>
                <a:srgbClr val="4A4A4A"/>
              </a:solidFill>
              <a:latin typeface="Open Sans"/>
            </a:endParaRPr>
          </a:p>
          <a:p>
            <a:pPr algn="just"/>
            <a:r>
              <a:rPr lang="en-US" dirty="0">
                <a:solidFill>
                  <a:srgbClr val="4A4A4A"/>
                </a:solidFill>
                <a:latin typeface="Open Sans"/>
              </a:rPr>
              <a:t>The best part? You don’t have to buy any machines or administer any kind of software, it all will be handled by the cloud company which is running this application. Cool right?</a:t>
            </a:r>
            <a:endParaRPr lang="en-US" b="0" i="0" dirty="0">
              <a:solidFill>
                <a:srgbClr val="4A4A4A"/>
              </a:solidFill>
              <a:effectLst/>
              <a:latin typeface="Open Sans"/>
            </a:endParaRPr>
          </a:p>
        </p:txBody>
      </p:sp>
    </p:spTree>
    <p:extLst>
      <p:ext uri="{BB962C8B-B14F-4D97-AF65-F5344CB8AC3E}">
        <p14:creationId xmlns:p14="http://schemas.microsoft.com/office/powerpoint/2010/main" val="235369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2</a:t>
            </a:fld>
            <a:endParaRPr lang="en-ZA"/>
          </a:p>
        </p:txBody>
      </p:sp>
      <p:pic>
        <p:nvPicPr>
          <p:cNvPr id="2" name="Picture 1">
            <a:extLst>
              <a:ext uri="{FF2B5EF4-FFF2-40B4-BE49-F238E27FC236}">
                <a16:creationId xmlns:a16="http://schemas.microsoft.com/office/drawing/2014/main" id="{BBFC82DE-03FF-448E-A071-1DF37858FEE5}"/>
              </a:ext>
            </a:extLst>
          </p:cNvPr>
          <p:cNvPicPr>
            <a:picLocks noChangeAspect="1"/>
          </p:cNvPicPr>
          <p:nvPr/>
        </p:nvPicPr>
        <p:blipFill>
          <a:blip r:embed="rId2"/>
          <a:stretch>
            <a:fillRect/>
          </a:stretch>
        </p:blipFill>
        <p:spPr>
          <a:xfrm>
            <a:off x="785812" y="766762"/>
            <a:ext cx="10620375" cy="5324475"/>
          </a:xfrm>
          <a:prstGeom prst="rect">
            <a:avLst/>
          </a:prstGeom>
        </p:spPr>
      </p:pic>
    </p:spTree>
    <p:extLst>
      <p:ext uri="{BB962C8B-B14F-4D97-AF65-F5344CB8AC3E}">
        <p14:creationId xmlns:p14="http://schemas.microsoft.com/office/powerpoint/2010/main" val="3803570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20</a:t>
            </a:fld>
            <a:endParaRPr lang="en-ZA"/>
          </a:p>
        </p:txBody>
      </p:sp>
      <p:sp>
        <p:nvSpPr>
          <p:cNvPr id="2" name="Rectangle 1">
            <a:extLst>
              <a:ext uri="{FF2B5EF4-FFF2-40B4-BE49-F238E27FC236}">
                <a16:creationId xmlns:a16="http://schemas.microsoft.com/office/drawing/2014/main" id="{AE4AF9BE-A787-4A16-B30C-1C4DBAC1635D}"/>
              </a:ext>
            </a:extLst>
          </p:cNvPr>
          <p:cNvSpPr/>
          <p:nvPr/>
        </p:nvSpPr>
        <p:spPr>
          <a:xfrm>
            <a:off x="8966" y="894041"/>
            <a:ext cx="11751034" cy="4801314"/>
          </a:xfrm>
          <a:prstGeom prst="rect">
            <a:avLst/>
          </a:prstGeom>
        </p:spPr>
        <p:txBody>
          <a:bodyPr wrap="square">
            <a:spAutoFit/>
          </a:bodyPr>
          <a:lstStyle/>
          <a:p>
            <a:pPr algn="just">
              <a:buFont typeface="Arial" panose="020B0604020202020204" pitchFamily="34" charset="0"/>
              <a:buChar char="•"/>
            </a:pPr>
            <a:r>
              <a:rPr lang="en-US" dirty="0">
                <a:solidFill>
                  <a:srgbClr val="4A4A4A"/>
                </a:solidFill>
                <a:latin typeface="Open Sans"/>
              </a:rPr>
              <a:t>Public Cloud</a:t>
            </a:r>
          </a:p>
          <a:p>
            <a:pPr algn="just">
              <a:buFont typeface="Arial" panose="020B0604020202020204" pitchFamily="34" charset="0"/>
              <a:buChar char="•"/>
            </a:pPr>
            <a:r>
              <a:rPr lang="en-US" dirty="0">
                <a:solidFill>
                  <a:srgbClr val="4A4A4A"/>
                </a:solidFill>
                <a:latin typeface="Open Sans"/>
              </a:rPr>
              <a:t>Private Cloud</a:t>
            </a:r>
          </a:p>
          <a:p>
            <a:pPr algn="just">
              <a:buFont typeface="Arial" panose="020B0604020202020204" pitchFamily="34" charset="0"/>
              <a:buChar char="•"/>
            </a:pPr>
            <a:r>
              <a:rPr lang="en-US" dirty="0">
                <a:solidFill>
                  <a:srgbClr val="4A4A4A"/>
                </a:solidFill>
                <a:latin typeface="Open Sans"/>
              </a:rPr>
              <a:t>Hybrid Cloud</a:t>
            </a:r>
          </a:p>
          <a:p>
            <a:pPr algn="just">
              <a:buFont typeface="Arial" panose="020B0604020202020204" pitchFamily="34" charset="0"/>
              <a:buChar char="•"/>
            </a:pPr>
            <a:endParaRPr lang="en-US" dirty="0">
              <a:solidFill>
                <a:srgbClr val="4A4A4A"/>
              </a:solidFill>
              <a:latin typeface="Open Sans"/>
            </a:endParaRPr>
          </a:p>
          <a:p>
            <a:pPr algn="just"/>
            <a:r>
              <a:rPr lang="en-US" b="1" dirty="0">
                <a:solidFill>
                  <a:srgbClr val="4A4A4A"/>
                </a:solidFill>
                <a:latin typeface="Open Sans"/>
              </a:rPr>
              <a:t>Public Cloud</a:t>
            </a:r>
            <a:endParaRPr lang="en-US" dirty="0">
              <a:solidFill>
                <a:srgbClr val="4A4A4A"/>
              </a:solidFill>
              <a:latin typeface="Open Sans"/>
            </a:endParaRPr>
          </a:p>
          <a:p>
            <a:pPr algn="just"/>
            <a:r>
              <a:rPr lang="en-US" dirty="0">
                <a:solidFill>
                  <a:srgbClr val="4A4A4A"/>
                </a:solidFill>
                <a:latin typeface="Open Sans"/>
              </a:rPr>
              <a:t>In a public cloud deployment mode, the services which are deployed are open for public use and generally public cloud services are free. Technically there maybe no difference between a public cloud and a private cloud, but the security parameters are very different, since the public cloud is accessible by anyone there is a more risk factor involved with the same.</a:t>
            </a:r>
          </a:p>
          <a:p>
            <a:pPr algn="just"/>
            <a:endParaRPr lang="en-US" b="1" dirty="0">
              <a:solidFill>
                <a:srgbClr val="4A4A4A"/>
              </a:solidFill>
              <a:latin typeface="Open Sans"/>
            </a:endParaRPr>
          </a:p>
          <a:p>
            <a:pPr algn="just"/>
            <a:r>
              <a:rPr lang="en-US" b="1" dirty="0">
                <a:solidFill>
                  <a:srgbClr val="4A4A4A"/>
                </a:solidFill>
                <a:latin typeface="Open Sans"/>
              </a:rPr>
              <a:t>Private Cloud</a:t>
            </a:r>
            <a:endParaRPr lang="en-US" dirty="0">
              <a:solidFill>
                <a:srgbClr val="4A4A4A"/>
              </a:solidFill>
              <a:latin typeface="Open Sans"/>
            </a:endParaRPr>
          </a:p>
          <a:p>
            <a:pPr algn="just"/>
            <a:r>
              <a:rPr lang="en-US" dirty="0">
                <a:solidFill>
                  <a:srgbClr val="4A4A4A"/>
                </a:solidFill>
                <a:latin typeface="Open Sans"/>
              </a:rPr>
              <a:t>A private cloud is operated solely for a single organization, it can be done by the same organization or a third-party organization. But usually the costs are high when you are using your own cloud since the hardware would be updated periodically, security also has to be kept in check since new threats come up every day.</a:t>
            </a:r>
          </a:p>
          <a:p>
            <a:pPr algn="just"/>
            <a:endParaRPr lang="en-US" b="1" dirty="0">
              <a:solidFill>
                <a:srgbClr val="4A4A4A"/>
              </a:solidFill>
              <a:latin typeface="Open Sans"/>
            </a:endParaRPr>
          </a:p>
          <a:p>
            <a:pPr algn="just"/>
            <a:r>
              <a:rPr lang="en-US" b="1" dirty="0">
                <a:solidFill>
                  <a:srgbClr val="4A4A4A"/>
                </a:solidFill>
                <a:latin typeface="Open Sans"/>
              </a:rPr>
              <a:t>Hybrid Cloud</a:t>
            </a:r>
            <a:endParaRPr lang="en-US" dirty="0">
              <a:solidFill>
                <a:srgbClr val="4A4A4A"/>
              </a:solidFill>
              <a:latin typeface="Open Sans"/>
            </a:endParaRPr>
          </a:p>
          <a:p>
            <a:pPr algn="just"/>
            <a:r>
              <a:rPr lang="en-US" dirty="0">
                <a:solidFill>
                  <a:srgbClr val="4A4A4A"/>
                </a:solidFill>
                <a:latin typeface="Open Sans"/>
              </a:rPr>
              <a:t>A hybrid cloud consists the functionalities of both private and public cloud. How?</a:t>
            </a:r>
          </a:p>
        </p:txBody>
      </p:sp>
      <p:sp>
        <p:nvSpPr>
          <p:cNvPr id="8" name="Title 1">
            <a:extLst>
              <a:ext uri="{FF2B5EF4-FFF2-40B4-BE49-F238E27FC236}">
                <a16:creationId xmlns:a16="http://schemas.microsoft.com/office/drawing/2014/main" id="{D64FBD85-35F7-4B13-A662-2D01951AD46D}"/>
              </a:ext>
            </a:extLst>
          </p:cNvPr>
          <p:cNvSpPr>
            <a:spLocks noGrp="1"/>
          </p:cNvSpPr>
          <p:nvPr>
            <p:ph type="title"/>
          </p:nvPr>
        </p:nvSpPr>
        <p:spPr>
          <a:xfrm>
            <a:off x="432000" y="414071"/>
            <a:ext cx="11328000" cy="432000"/>
          </a:xfrm>
        </p:spPr>
        <p:txBody>
          <a:bodyPr/>
          <a:lstStyle/>
          <a:p>
            <a:r>
              <a:rPr lang="en-US" dirty="0"/>
              <a:t>Cloud Categories</a:t>
            </a:r>
          </a:p>
        </p:txBody>
      </p:sp>
    </p:spTree>
    <p:extLst>
      <p:ext uri="{BB962C8B-B14F-4D97-AF65-F5344CB8AC3E}">
        <p14:creationId xmlns:p14="http://schemas.microsoft.com/office/powerpoint/2010/main" val="77106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B6E4855-EF59-4EB2-B9E8-EE2461726F5E}"/>
              </a:ext>
            </a:extLst>
          </p:cNvPr>
          <p:cNvSpPr>
            <a:spLocks noGrp="1"/>
          </p:cNvSpPr>
          <p:nvPr>
            <p:ph type="title"/>
          </p:nvPr>
        </p:nvSpPr>
        <p:spPr>
          <a:xfrm>
            <a:off x="432000" y="414071"/>
            <a:ext cx="11328000" cy="432000"/>
          </a:xfrm>
        </p:spPr>
        <p:txBody>
          <a:bodyPr/>
          <a:lstStyle/>
          <a:p>
            <a:r>
              <a:rPr lang="en-US" dirty="0"/>
              <a:t>Advantages of Cloud</a:t>
            </a:r>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21</a:t>
            </a:fld>
            <a:endParaRPr lang="en-ZA"/>
          </a:p>
        </p:txBody>
      </p:sp>
      <p:sp>
        <p:nvSpPr>
          <p:cNvPr id="3" name="Rectangle 2">
            <a:extLst>
              <a:ext uri="{FF2B5EF4-FFF2-40B4-BE49-F238E27FC236}">
                <a16:creationId xmlns:a16="http://schemas.microsoft.com/office/drawing/2014/main" id="{91DCE950-9359-4C3A-8661-415D3D341A54}"/>
              </a:ext>
            </a:extLst>
          </p:cNvPr>
          <p:cNvSpPr/>
          <p:nvPr/>
        </p:nvSpPr>
        <p:spPr>
          <a:xfrm>
            <a:off x="111949" y="928163"/>
            <a:ext cx="12019244" cy="4801314"/>
          </a:xfrm>
          <a:prstGeom prst="rect">
            <a:avLst/>
          </a:prstGeom>
        </p:spPr>
        <p:txBody>
          <a:bodyPr wrap="square">
            <a:spAutoFit/>
          </a:bodyPr>
          <a:lstStyle/>
          <a:p>
            <a:pPr>
              <a:buFont typeface="Arial" panose="020B0604020202020204" pitchFamily="34" charset="0"/>
              <a:buChar char="•"/>
            </a:pPr>
            <a:r>
              <a:rPr lang="en-US" b="1" dirty="0">
                <a:solidFill>
                  <a:srgbClr val="4A4A4A"/>
                </a:solidFill>
                <a:latin typeface="Open Sans"/>
              </a:rPr>
              <a:t>Fast Implementation</a:t>
            </a:r>
            <a:br>
              <a:rPr lang="en-US" dirty="0">
                <a:solidFill>
                  <a:srgbClr val="4A4A4A"/>
                </a:solidFill>
                <a:latin typeface="Open Sans"/>
              </a:rPr>
            </a:br>
            <a:r>
              <a:rPr lang="en-US" dirty="0">
                <a:solidFill>
                  <a:srgbClr val="4A4A4A"/>
                </a:solidFill>
                <a:latin typeface="Open Sans"/>
              </a:rPr>
              <a:t>If you’ve been there for a development or implementation of an application, it takes sometimes months or even years to make the application up and running, with cloud you can cut through the time and make things faster.</a:t>
            </a:r>
          </a:p>
          <a:p>
            <a:pPr>
              <a:buFont typeface="Arial" panose="020B0604020202020204" pitchFamily="34" charset="0"/>
              <a:buChar char="•"/>
            </a:pPr>
            <a:r>
              <a:rPr lang="en-US" b="1" dirty="0">
                <a:solidFill>
                  <a:srgbClr val="4A4A4A"/>
                </a:solidFill>
                <a:latin typeface="Open Sans"/>
              </a:rPr>
              <a:t>Instant Scalability</a:t>
            </a:r>
            <a:br>
              <a:rPr lang="en-US" dirty="0">
                <a:solidFill>
                  <a:srgbClr val="4A4A4A"/>
                </a:solidFill>
                <a:latin typeface="Open Sans"/>
              </a:rPr>
            </a:br>
            <a:r>
              <a:rPr lang="en-US" dirty="0">
                <a:solidFill>
                  <a:srgbClr val="4A4A4A"/>
                </a:solidFill>
                <a:latin typeface="Open Sans"/>
              </a:rPr>
              <a:t>With cloud resources you can always scale up or scale down the no. of resources and users according to your need, the cloud capacity never runs out!</a:t>
            </a:r>
            <a:br>
              <a:rPr lang="en-US" dirty="0">
                <a:solidFill>
                  <a:srgbClr val="4A4A4A"/>
                </a:solidFill>
                <a:latin typeface="Open Sans"/>
              </a:rPr>
            </a:br>
            <a:r>
              <a:rPr lang="en-US" b="1" dirty="0">
                <a:solidFill>
                  <a:srgbClr val="4A4A4A"/>
                </a:solidFill>
                <a:latin typeface="Open Sans"/>
              </a:rPr>
              <a:t>Access Anywhere</a:t>
            </a:r>
            <a:br>
              <a:rPr lang="en-US" dirty="0">
                <a:solidFill>
                  <a:srgbClr val="4A4A4A"/>
                </a:solidFill>
                <a:latin typeface="Open Sans"/>
              </a:rPr>
            </a:br>
            <a:r>
              <a:rPr lang="en-US" dirty="0">
                <a:solidFill>
                  <a:srgbClr val="4A4A4A"/>
                </a:solidFill>
                <a:latin typeface="Open Sans"/>
              </a:rPr>
              <a:t>Applications built on cloud are designed to be accessed from anywhere, you just need an internet connection on a mobile device.</a:t>
            </a:r>
          </a:p>
          <a:p>
            <a:pPr>
              <a:buFont typeface="Arial" panose="020B0604020202020204" pitchFamily="34" charset="0"/>
              <a:buChar char="•"/>
            </a:pPr>
            <a:r>
              <a:rPr lang="en-US" b="1" dirty="0">
                <a:solidFill>
                  <a:srgbClr val="4A4A4A"/>
                </a:solidFill>
                <a:latin typeface="Open Sans"/>
              </a:rPr>
              <a:t>No Upfront Costs &amp; Maintenance Free</a:t>
            </a:r>
            <a:br>
              <a:rPr lang="en-US" dirty="0">
                <a:solidFill>
                  <a:srgbClr val="4A4A4A"/>
                </a:solidFill>
                <a:latin typeface="Open Sans"/>
              </a:rPr>
            </a:br>
            <a:r>
              <a:rPr lang="en-US" dirty="0">
                <a:solidFill>
                  <a:srgbClr val="4A4A4A"/>
                </a:solidFill>
                <a:latin typeface="Open Sans"/>
              </a:rPr>
              <a:t>Traditionally you would have to patch your software with the latest releases, upgrade your hardware and also troubleshoot faults in your system at the hardware level, but with cloud you don’t have to worry about the maintenance of your hardware, it will all be managed by your cloud provider.</a:t>
            </a:r>
          </a:p>
          <a:p>
            <a:pPr>
              <a:buFont typeface="Arial" panose="020B0604020202020204" pitchFamily="34" charset="0"/>
              <a:buChar char="•"/>
            </a:pPr>
            <a:r>
              <a:rPr lang="en-US" b="1" dirty="0">
                <a:solidFill>
                  <a:srgbClr val="4A4A4A"/>
                </a:solidFill>
                <a:latin typeface="Open Sans"/>
              </a:rPr>
              <a:t>Better Security</a:t>
            </a:r>
            <a:br>
              <a:rPr lang="en-US" b="1" dirty="0">
                <a:solidFill>
                  <a:srgbClr val="4A4A4A"/>
                </a:solidFill>
                <a:latin typeface="Open Sans"/>
              </a:rPr>
            </a:br>
            <a:r>
              <a:rPr lang="en-US" dirty="0">
                <a:solidFill>
                  <a:srgbClr val="4A4A4A"/>
                </a:solidFill>
                <a:latin typeface="Open Sans"/>
              </a:rPr>
              <a:t>An Independent study found that yearly a medium scale company loses around 260 laptops, this is a loss to the company not in monetary terms, but the data that was there on the laptop is valuable, with Cloud you don’t have to worry about that, all your data is stored in a centralized secure location.</a:t>
            </a:r>
          </a:p>
        </p:txBody>
      </p:sp>
    </p:spTree>
    <p:extLst>
      <p:ext uri="{BB962C8B-B14F-4D97-AF65-F5344CB8AC3E}">
        <p14:creationId xmlns:p14="http://schemas.microsoft.com/office/powerpoint/2010/main" val="2649198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B6E4855-EF59-4EB2-B9E8-EE2461726F5E}"/>
              </a:ext>
            </a:extLst>
          </p:cNvPr>
          <p:cNvSpPr>
            <a:spLocks noGrp="1"/>
          </p:cNvSpPr>
          <p:nvPr>
            <p:ph type="title"/>
          </p:nvPr>
        </p:nvSpPr>
        <p:spPr>
          <a:xfrm>
            <a:off x="432000" y="414071"/>
            <a:ext cx="11328000" cy="432000"/>
          </a:xfrm>
        </p:spPr>
        <p:txBody>
          <a:bodyPr/>
          <a:lstStyle/>
          <a:p>
            <a:endParaRPr lang="en-US" dirty="0"/>
          </a:p>
        </p:txBody>
      </p:sp>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22</a:t>
            </a:fld>
            <a:endParaRPr lang="en-ZA"/>
          </a:p>
        </p:txBody>
      </p:sp>
      <p:sp>
        <p:nvSpPr>
          <p:cNvPr id="2" name="Rectangle 1">
            <a:extLst>
              <a:ext uri="{FF2B5EF4-FFF2-40B4-BE49-F238E27FC236}">
                <a16:creationId xmlns:a16="http://schemas.microsoft.com/office/drawing/2014/main" id="{E7A78CAA-554F-4015-A6DE-39FA6B8E24C3}"/>
              </a:ext>
            </a:extLst>
          </p:cNvPr>
          <p:cNvSpPr/>
          <p:nvPr/>
        </p:nvSpPr>
        <p:spPr>
          <a:xfrm>
            <a:off x="432000" y="1372806"/>
            <a:ext cx="6096000" cy="2862322"/>
          </a:xfrm>
          <a:prstGeom prst="rect">
            <a:avLst/>
          </a:prstGeom>
        </p:spPr>
        <p:txBody>
          <a:bodyPr>
            <a:spAutoFit/>
          </a:bodyPr>
          <a:lstStyle/>
          <a:p>
            <a:pPr algn="just"/>
            <a:r>
              <a:rPr lang="en-US" dirty="0">
                <a:solidFill>
                  <a:srgbClr val="4A4A4A"/>
                </a:solidFill>
                <a:latin typeface="Open Sans"/>
              </a:rPr>
              <a:t>There are tons of cloud providers out there to choose from. Let us take the most prominent ones.  </a:t>
            </a:r>
            <a:br>
              <a:rPr lang="en-US" dirty="0">
                <a:solidFill>
                  <a:srgbClr val="4A4A4A"/>
                </a:solidFill>
                <a:latin typeface="Open Sans"/>
              </a:rPr>
            </a:br>
            <a:endParaRPr lang="en-US" dirty="0">
              <a:solidFill>
                <a:srgbClr val="4A4A4A"/>
              </a:solidFill>
              <a:latin typeface="Open Sans"/>
            </a:endParaRPr>
          </a:p>
          <a:p>
            <a:pPr algn="just">
              <a:buFont typeface="Arial" panose="020B0604020202020204" pitchFamily="34" charset="0"/>
              <a:buChar char="•"/>
            </a:pPr>
            <a:r>
              <a:rPr lang="en-US" b="1" dirty="0">
                <a:solidFill>
                  <a:srgbClr val="4A4A4A"/>
                </a:solidFill>
                <a:latin typeface="Open Sans"/>
              </a:rPr>
              <a:t>Azure:</a:t>
            </a:r>
            <a:r>
              <a:rPr lang="en-US" dirty="0">
                <a:solidFill>
                  <a:srgbClr val="4A4A4A"/>
                </a:solidFill>
                <a:latin typeface="Open Sans"/>
              </a:rPr>
              <a:t> It’s a cloud computing platform by Microsoft founded in 2010.</a:t>
            </a:r>
          </a:p>
          <a:p>
            <a:pPr algn="just">
              <a:buFont typeface="Arial" panose="020B0604020202020204" pitchFamily="34" charset="0"/>
              <a:buChar char="•"/>
            </a:pPr>
            <a:r>
              <a:rPr lang="en-US" b="1" dirty="0">
                <a:solidFill>
                  <a:srgbClr val="4A4A4A"/>
                </a:solidFill>
                <a:latin typeface="Open Sans"/>
              </a:rPr>
              <a:t>AWS:</a:t>
            </a:r>
            <a:r>
              <a:rPr lang="en-US" dirty="0">
                <a:solidFill>
                  <a:srgbClr val="4A4A4A"/>
                </a:solidFill>
                <a:latin typeface="Open Sans"/>
              </a:rPr>
              <a:t> Amazon Web Services is a cloud computing platform by Amazon in 2006.</a:t>
            </a:r>
          </a:p>
          <a:p>
            <a:pPr algn="just"/>
            <a:r>
              <a:rPr lang="en-US" b="1" dirty="0">
                <a:solidFill>
                  <a:srgbClr val="4A4A4A"/>
                </a:solidFill>
                <a:latin typeface="Open Sans"/>
              </a:rPr>
              <a:t>Which one will you choose?</a:t>
            </a:r>
            <a:endParaRPr lang="en-US" dirty="0">
              <a:solidFill>
                <a:srgbClr val="4A4A4A"/>
              </a:solidFill>
              <a:latin typeface="Open Sans"/>
            </a:endParaRPr>
          </a:p>
          <a:p>
            <a:pPr algn="just"/>
            <a:r>
              <a:rPr lang="en-US" dirty="0">
                <a:solidFill>
                  <a:srgbClr val="4A4A4A"/>
                </a:solidFill>
                <a:latin typeface="Open Sans"/>
              </a:rPr>
              <a:t>A question which would have crossed your mind, the moment you saw the two names.</a:t>
            </a:r>
            <a:endParaRPr lang="en-US" b="0" i="0" dirty="0">
              <a:solidFill>
                <a:srgbClr val="4A4A4A"/>
              </a:solidFill>
              <a:effectLst/>
              <a:latin typeface="Open Sans"/>
            </a:endParaRPr>
          </a:p>
        </p:txBody>
      </p:sp>
      <p:pic>
        <p:nvPicPr>
          <p:cNvPr id="3" name="Picture 2">
            <a:extLst>
              <a:ext uri="{FF2B5EF4-FFF2-40B4-BE49-F238E27FC236}">
                <a16:creationId xmlns:a16="http://schemas.microsoft.com/office/drawing/2014/main" id="{E50C0254-153C-4696-B5E8-8DC2A8C0EE1F}"/>
              </a:ext>
            </a:extLst>
          </p:cNvPr>
          <p:cNvPicPr>
            <a:picLocks noChangeAspect="1"/>
          </p:cNvPicPr>
          <p:nvPr/>
        </p:nvPicPr>
        <p:blipFill>
          <a:blip r:embed="rId2"/>
          <a:stretch>
            <a:fillRect/>
          </a:stretch>
        </p:blipFill>
        <p:spPr>
          <a:xfrm>
            <a:off x="7681791" y="1519237"/>
            <a:ext cx="3819525" cy="3819525"/>
          </a:xfrm>
          <a:prstGeom prst="rect">
            <a:avLst/>
          </a:prstGeom>
        </p:spPr>
      </p:pic>
    </p:spTree>
    <p:extLst>
      <p:ext uri="{BB962C8B-B14F-4D97-AF65-F5344CB8AC3E}">
        <p14:creationId xmlns:p14="http://schemas.microsoft.com/office/powerpoint/2010/main" val="84018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23</a:t>
            </a:fld>
            <a:endParaRPr lang="en-ZA"/>
          </a:p>
        </p:txBody>
      </p:sp>
      <p:pic>
        <p:nvPicPr>
          <p:cNvPr id="7" name="Picture Placeholder 31" descr="hand clapping">
            <a:extLst>
              <a:ext uri="{FF2B5EF4-FFF2-40B4-BE49-F238E27FC236}">
                <a16:creationId xmlns:a16="http://schemas.microsoft.com/office/drawing/2014/main" id="{C72253FE-742A-4B65-8584-8ED79F63F9C4}"/>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54649"/>
            <a:ext cx="12192000" cy="6271877"/>
          </a:xfrm>
          <a:prstGeom prst="rect">
            <a:avLst/>
          </a:prstGeom>
        </p:spPr>
      </p:pic>
      <p:sp>
        <p:nvSpPr>
          <p:cNvPr id="8" name="Title 13">
            <a:extLst>
              <a:ext uri="{FF2B5EF4-FFF2-40B4-BE49-F238E27FC236}">
                <a16:creationId xmlns:a16="http://schemas.microsoft.com/office/drawing/2014/main" id="{8253A4E6-027B-45C4-A873-3C4F66E440F2}"/>
              </a:ext>
            </a:extLst>
          </p:cNvPr>
          <p:cNvSpPr txBox="1">
            <a:spLocks/>
          </p:cNvSpPr>
          <p:nvPr/>
        </p:nvSpPr>
        <p:spPr>
          <a:xfrm>
            <a:off x="5943600" y="2950754"/>
            <a:ext cx="6400800" cy="1013684"/>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ZA" dirty="0"/>
              <a:t>Thank You</a:t>
            </a:r>
          </a:p>
        </p:txBody>
      </p:sp>
      <p:sp>
        <p:nvSpPr>
          <p:cNvPr id="9" name="Text Placeholder 3">
            <a:extLst>
              <a:ext uri="{FF2B5EF4-FFF2-40B4-BE49-F238E27FC236}">
                <a16:creationId xmlns:a16="http://schemas.microsoft.com/office/drawing/2014/main" id="{F3E84759-C28E-4BFE-ACAD-E4808A7CAA2D}"/>
              </a:ext>
            </a:extLst>
          </p:cNvPr>
          <p:cNvSpPr txBox="1">
            <a:spLocks/>
          </p:cNvSpPr>
          <p:nvPr/>
        </p:nvSpPr>
        <p:spPr>
          <a:xfrm>
            <a:off x="4371040" y="5033188"/>
            <a:ext cx="3215142" cy="3168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a:t>Parag Joshi</a:t>
            </a:r>
            <a:endParaRPr lang="en-ZA" dirty="0"/>
          </a:p>
        </p:txBody>
      </p:sp>
      <p:pic>
        <p:nvPicPr>
          <p:cNvPr id="10" name="Graphic 9" descr="User" title="Icon - Presenter Name">
            <a:extLst>
              <a:ext uri="{FF2B5EF4-FFF2-40B4-BE49-F238E27FC236}">
                <a16:creationId xmlns:a16="http://schemas.microsoft.com/office/drawing/2014/main" id="{8E42E0C7-E555-4743-8F8E-9F82FC648CB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6837" y="5001741"/>
            <a:ext cx="218900" cy="218900"/>
          </a:xfrm>
          <a:prstGeom prst="rect">
            <a:avLst/>
          </a:prstGeom>
        </p:spPr>
      </p:pic>
      <p:sp>
        <p:nvSpPr>
          <p:cNvPr id="11" name="Text Placeholder 4">
            <a:extLst>
              <a:ext uri="{FF2B5EF4-FFF2-40B4-BE49-F238E27FC236}">
                <a16:creationId xmlns:a16="http://schemas.microsoft.com/office/drawing/2014/main" id="{3DDAEF71-5E85-4430-8856-9DE31A681F28}"/>
              </a:ext>
            </a:extLst>
          </p:cNvPr>
          <p:cNvSpPr txBox="1">
            <a:spLocks/>
          </p:cNvSpPr>
          <p:nvPr/>
        </p:nvSpPr>
        <p:spPr>
          <a:xfrm>
            <a:off x="4371040" y="5382205"/>
            <a:ext cx="3215142" cy="3168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+91 98233 17863</a:t>
            </a:r>
          </a:p>
        </p:txBody>
      </p:sp>
      <p:pic>
        <p:nvPicPr>
          <p:cNvPr id="12" name="Graphic 11" descr="Smart Phone" title="Icon - Presenter Phone Number">
            <a:extLst>
              <a:ext uri="{FF2B5EF4-FFF2-40B4-BE49-F238E27FC236}">
                <a16:creationId xmlns:a16="http://schemas.microsoft.com/office/drawing/2014/main" id="{AF2A6CF1-32F9-4B48-892D-BC9702C5E01F}"/>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096837" y="5350189"/>
            <a:ext cx="218900" cy="218900"/>
          </a:xfrm>
          <a:prstGeom prst="rect">
            <a:avLst/>
          </a:prstGeom>
        </p:spPr>
      </p:pic>
      <p:sp>
        <p:nvSpPr>
          <p:cNvPr id="13" name="Text Placeholder 5">
            <a:extLst>
              <a:ext uri="{FF2B5EF4-FFF2-40B4-BE49-F238E27FC236}">
                <a16:creationId xmlns:a16="http://schemas.microsoft.com/office/drawing/2014/main" id="{E840C468-AA8F-4C2B-8263-18115703959F}"/>
              </a:ext>
            </a:extLst>
          </p:cNvPr>
          <p:cNvSpPr txBox="1">
            <a:spLocks/>
          </p:cNvSpPr>
          <p:nvPr/>
        </p:nvSpPr>
        <p:spPr>
          <a:xfrm>
            <a:off x="4371040" y="5731222"/>
            <a:ext cx="3609254" cy="3168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Parag.joshi@hematitecorp.com</a:t>
            </a:r>
          </a:p>
        </p:txBody>
      </p:sp>
      <p:pic>
        <p:nvPicPr>
          <p:cNvPr id="15" name="Graphic 14" descr="Envelope" title="Icon Presenter Email">
            <a:extLst>
              <a:ext uri="{FF2B5EF4-FFF2-40B4-BE49-F238E27FC236}">
                <a16:creationId xmlns:a16="http://schemas.microsoft.com/office/drawing/2014/main" id="{CC32690D-A335-4899-B8A0-C9F5B02F9002}"/>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132695" y="5743458"/>
            <a:ext cx="218900" cy="218900"/>
          </a:xfrm>
          <a:prstGeom prst="rect">
            <a:avLst/>
          </a:prstGeom>
        </p:spPr>
      </p:pic>
      <p:sp>
        <p:nvSpPr>
          <p:cNvPr id="17" name="Text Placeholder 15">
            <a:extLst>
              <a:ext uri="{FF2B5EF4-FFF2-40B4-BE49-F238E27FC236}">
                <a16:creationId xmlns:a16="http://schemas.microsoft.com/office/drawing/2014/main" id="{D334F4D2-AABD-4360-972F-E28FAAB2A859}"/>
              </a:ext>
            </a:extLst>
          </p:cNvPr>
          <p:cNvSpPr txBox="1">
            <a:spLocks/>
          </p:cNvSpPr>
          <p:nvPr/>
        </p:nvSpPr>
        <p:spPr>
          <a:xfrm>
            <a:off x="4371040" y="6080239"/>
            <a:ext cx="3215142" cy="3168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www.hematitecorp.com</a:t>
            </a:r>
          </a:p>
        </p:txBody>
      </p:sp>
      <p:pic>
        <p:nvPicPr>
          <p:cNvPr id="18" name="Graphic 17" descr="Link">
            <a:extLst>
              <a:ext uri="{FF2B5EF4-FFF2-40B4-BE49-F238E27FC236}">
                <a16:creationId xmlns:a16="http://schemas.microsoft.com/office/drawing/2014/main" id="{21E08DEA-6AE3-4296-825B-D8F2C2D5DD9F}"/>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8119752" y="6080670"/>
            <a:ext cx="244786" cy="244786"/>
          </a:xfrm>
          <a:prstGeom prst="rect">
            <a:avLst/>
          </a:prstGeom>
        </p:spPr>
      </p:pic>
      <p:sp>
        <p:nvSpPr>
          <p:cNvPr id="19" name="Slide Number Placeholder 11">
            <a:extLst>
              <a:ext uri="{FF2B5EF4-FFF2-40B4-BE49-F238E27FC236}">
                <a16:creationId xmlns:a16="http://schemas.microsoft.com/office/drawing/2014/main" id="{C62FD6AA-3970-41E1-B1CB-99A04FD99C75}"/>
              </a:ext>
            </a:extLst>
          </p:cNvPr>
          <p:cNvSpPr txBox="1">
            <a:spLocks/>
          </p:cNvSpPr>
          <p:nvPr/>
        </p:nvSpPr>
        <p:spPr>
          <a:xfrm>
            <a:off x="11912400" y="6523751"/>
            <a:ext cx="432000" cy="432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ZA" smtClean="0"/>
              <a:pPr/>
              <a:t>23</a:t>
            </a:fld>
            <a:endParaRPr lang="en-ZA" dirty="0"/>
          </a:p>
        </p:txBody>
      </p:sp>
    </p:spTree>
    <p:extLst>
      <p:ext uri="{BB962C8B-B14F-4D97-AF65-F5344CB8AC3E}">
        <p14:creationId xmlns:p14="http://schemas.microsoft.com/office/powerpoint/2010/main" val="4024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3</a:t>
            </a:fld>
            <a:endParaRPr lang="en-ZA"/>
          </a:p>
        </p:txBody>
      </p:sp>
      <p:pic>
        <p:nvPicPr>
          <p:cNvPr id="2" name="Picture 1">
            <a:extLst>
              <a:ext uri="{FF2B5EF4-FFF2-40B4-BE49-F238E27FC236}">
                <a16:creationId xmlns:a16="http://schemas.microsoft.com/office/drawing/2014/main" id="{4B1E62B1-A93B-436D-A83F-8814361C6D94}"/>
              </a:ext>
            </a:extLst>
          </p:cNvPr>
          <p:cNvPicPr>
            <a:picLocks noChangeAspect="1"/>
          </p:cNvPicPr>
          <p:nvPr/>
        </p:nvPicPr>
        <p:blipFill>
          <a:blip r:embed="rId2"/>
          <a:stretch>
            <a:fillRect/>
          </a:stretch>
        </p:blipFill>
        <p:spPr>
          <a:xfrm>
            <a:off x="776287" y="885825"/>
            <a:ext cx="10639425" cy="5086350"/>
          </a:xfrm>
          <a:prstGeom prst="rect">
            <a:avLst/>
          </a:prstGeom>
        </p:spPr>
      </p:pic>
    </p:spTree>
    <p:extLst>
      <p:ext uri="{BB962C8B-B14F-4D97-AF65-F5344CB8AC3E}">
        <p14:creationId xmlns:p14="http://schemas.microsoft.com/office/powerpoint/2010/main" val="65016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4</a:t>
            </a:fld>
            <a:endParaRPr lang="en-ZA"/>
          </a:p>
        </p:txBody>
      </p:sp>
      <p:pic>
        <p:nvPicPr>
          <p:cNvPr id="2" name="Picture 1">
            <a:extLst>
              <a:ext uri="{FF2B5EF4-FFF2-40B4-BE49-F238E27FC236}">
                <a16:creationId xmlns:a16="http://schemas.microsoft.com/office/drawing/2014/main" id="{99CB549C-9E62-4C6D-8A71-9F658AD1ADF6}"/>
              </a:ext>
            </a:extLst>
          </p:cNvPr>
          <p:cNvPicPr>
            <a:picLocks noChangeAspect="1"/>
          </p:cNvPicPr>
          <p:nvPr/>
        </p:nvPicPr>
        <p:blipFill>
          <a:blip r:embed="rId2"/>
          <a:stretch>
            <a:fillRect/>
          </a:stretch>
        </p:blipFill>
        <p:spPr>
          <a:xfrm>
            <a:off x="800100" y="690562"/>
            <a:ext cx="10591800" cy="5476875"/>
          </a:xfrm>
          <a:prstGeom prst="rect">
            <a:avLst/>
          </a:prstGeom>
        </p:spPr>
      </p:pic>
    </p:spTree>
    <p:extLst>
      <p:ext uri="{BB962C8B-B14F-4D97-AF65-F5344CB8AC3E}">
        <p14:creationId xmlns:p14="http://schemas.microsoft.com/office/powerpoint/2010/main" val="160584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5</a:t>
            </a:fld>
            <a:endParaRPr lang="en-ZA"/>
          </a:p>
        </p:txBody>
      </p:sp>
      <p:pic>
        <p:nvPicPr>
          <p:cNvPr id="2" name="Picture 1">
            <a:extLst>
              <a:ext uri="{FF2B5EF4-FFF2-40B4-BE49-F238E27FC236}">
                <a16:creationId xmlns:a16="http://schemas.microsoft.com/office/drawing/2014/main" id="{F1489D42-33EC-48E5-A2B9-57BEFC11D2EF}"/>
              </a:ext>
            </a:extLst>
          </p:cNvPr>
          <p:cNvPicPr>
            <a:picLocks noChangeAspect="1"/>
          </p:cNvPicPr>
          <p:nvPr/>
        </p:nvPicPr>
        <p:blipFill>
          <a:blip r:embed="rId2"/>
          <a:stretch>
            <a:fillRect/>
          </a:stretch>
        </p:blipFill>
        <p:spPr>
          <a:xfrm>
            <a:off x="557755" y="293526"/>
            <a:ext cx="10706100" cy="5229225"/>
          </a:xfrm>
          <a:prstGeom prst="rect">
            <a:avLst/>
          </a:prstGeom>
        </p:spPr>
      </p:pic>
    </p:spTree>
    <p:extLst>
      <p:ext uri="{BB962C8B-B14F-4D97-AF65-F5344CB8AC3E}">
        <p14:creationId xmlns:p14="http://schemas.microsoft.com/office/powerpoint/2010/main" val="401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6</a:t>
            </a:fld>
            <a:endParaRPr lang="en-ZA"/>
          </a:p>
        </p:txBody>
      </p:sp>
      <p:pic>
        <p:nvPicPr>
          <p:cNvPr id="5" name="Picture 4">
            <a:extLst>
              <a:ext uri="{FF2B5EF4-FFF2-40B4-BE49-F238E27FC236}">
                <a16:creationId xmlns:a16="http://schemas.microsoft.com/office/drawing/2014/main" id="{BCBEEE4F-A652-442F-94F8-F1037BD5F593}"/>
              </a:ext>
            </a:extLst>
          </p:cNvPr>
          <p:cNvPicPr>
            <a:picLocks noChangeAspect="1"/>
          </p:cNvPicPr>
          <p:nvPr/>
        </p:nvPicPr>
        <p:blipFill>
          <a:blip r:embed="rId2"/>
          <a:stretch>
            <a:fillRect/>
          </a:stretch>
        </p:blipFill>
        <p:spPr>
          <a:xfrm>
            <a:off x="800100" y="690562"/>
            <a:ext cx="10591800" cy="5476875"/>
          </a:xfrm>
          <a:prstGeom prst="rect">
            <a:avLst/>
          </a:prstGeom>
        </p:spPr>
      </p:pic>
    </p:spTree>
    <p:extLst>
      <p:ext uri="{BB962C8B-B14F-4D97-AF65-F5344CB8AC3E}">
        <p14:creationId xmlns:p14="http://schemas.microsoft.com/office/powerpoint/2010/main" val="36208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7</a:t>
            </a:fld>
            <a:endParaRPr lang="en-ZA"/>
          </a:p>
        </p:txBody>
      </p:sp>
      <p:pic>
        <p:nvPicPr>
          <p:cNvPr id="2" name="Picture 1">
            <a:extLst>
              <a:ext uri="{FF2B5EF4-FFF2-40B4-BE49-F238E27FC236}">
                <a16:creationId xmlns:a16="http://schemas.microsoft.com/office/drawing/2014/main" id="{8595396F-5F6C-4978-8CBB-84296BD26186}"/>
              </a:ext>
            </a:extLst>
          </p:cNvPr>
          <p:cNvPicPr>
            <a:picLocks noChangeAspect="1"/>
          </p:cNvPicPr>
          <p:nvPr/>
        </p:nvPicPr>
        <p:blipFill>
          <a:blip r:embed="rId2"/>
          <a:stretch>
            <a:fillRect/>
          </a:stretch>
        </p:blipFill>
        <p:spPr>
          <a:xfrm>
            <a:off x="814387" y="981075"/>
            <a:ext cx="10563225" cy="4895850"/>
          </a:xfrm>
          <a:prstGeom prst="rect">
            <a:avLst/>
          </a:prstGeom>
        </p:spPr>
      </p:pic>
    </p:spTree>
    <p:extLst>
      <p:ext uri="{BB962C8B-B14F-4D97-AF65-F5344CB8AC3E}">
        <p14:creationId xmlns:p14="http://schemas.microsoft.com/office/powerpoint/2010/main" val="88457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8</a:t>
            </a:fld>
            <a:endParaRPr lang="en-ZA"/>
          </a:p>
        </p:txBody>
      </p:sp>
      <p:pic>
        <p:nvPicPr>
          <p:cNvPr id="2" name="Picture 1">
            <a:extLst>
              <a:ext uri="{FF2B5EF4-FFF2-40B4-BE49-F238E27FC236}">
                <a16:creationId xmlns:a16="http://schemas.microsoft.com/office/drawing/2014/main" id="{D34710B6-E379-40C1-B5E5-2B8CCF5FF723}"/>
              </a:ext>
            </a:extLst>
          </p:cNvPr>
          <p:cNvPicPr>
            <a:picLocks noChangeAspect="1"/>
          </p:cNvPicPr>
          <p:nvPr/>
        </p:nvPicPr>
        <p:blipFill>
          <a:blip r:embed="rId2"/>
          <a:stretch>
            <a:fillRect/>
          </a:stretch>
        </p:blipFill>
        <p:spPr>
          <a:xfrm>
            <a:off x="723900" y="781050"/>
            <a:ext cx="10744200" cy="5295900"/>
          </a:xfrm>
          <a:prstGeom prst="rect">
            <a:avLst/>
          </a:prstGeom>
        </p:spPr>
      </p:pic>
    </p:spTree>
    <p:extLst>
      <p:ext uri="{BB962C8B-B14F-4D97-AF65-F5344CB8AC3E}">
        <p14:creationId xmlns:p14="http://schemas.microsoft.com/office/powerpoint/2010/main" val="911716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36268079-7B4E-4E63-A943-CC939A0DFF9F}"/>
              </a:ext>
            </a:extLst>
          </p:cNvPr>
          <p:cNvSpPr>
            <a:spLocks noGrp="1"/>
          </p:cNvSpPr>
          <p:nvPr>
            <p:ph type="sldNum" sz="quarter" idx="33"/>
          </p:nvPr>
        </p:nvSpPr>
        <p:spPr>
          <a:xfrm>
            <a:off x="11760000" y="6371351"/>
            <a:ext cx="432000" cy="432000"/>
          </a:xfrm>
          <a:prstGeom prst="rect">
            <a:avLst/>
          </a:prstGeom>
          <a:solidFill>
            <a:schemeClr val="tx1">
              <a:lumMod val="75000"/>
              <a:lumOff val="25000"/>
            </a:schemeClr>
          </a:solidFill>
        </p:spPr>
        <p:txBody>
          <a:bodyPr anchor="ctr">
            <a:normAutofit/>
          </a:bodyPr>
          <a:lstStyle/>
          <a:p>
            <a:pPr>
              <a:spcAft>
                <a:spcPts val="600"/>
              </a:spcAft>
            </a:pPr>
            <a:fld id="{19B51A1E-902D-48AF-9020-955120F399B6}" type="slidenum">
              <a:rPr lang="en-ZA" smtClean="0"/>
              <a:pPr>
                <a:spcAft>
                  <a:spcPts val="600"/>
                </a:spcAft>
              </a:pPr>
              <a:t>9</a:t>
            </a:fld>
            <a:endParaRPr lang="en-ZA"/>
          </a:p>
        </p:txBody>
      </p:sp>
      <p:pic>
        <p:nvPicPr>
          <p:cNvPr id="2" name="Picture 1">
            <a:extLst>
              <a:ext uri="{FF2B5EF4-FFF2-40B4-BE49-F238E27FC236}">
                <a16:creationId xmlns:a16="http://schemas.microsoft.com/office/drawing/2014/main" id="{F6960A1B-35F3-4EF6-922D-25745668E91F}"/>
              </a:ext>
            </a:extLst>
          </p:cNvPr>
          <p:cNvPicPr>
            <a:picLocks noChangeAspect="1"/>
          </p:cNvPicPr>
          <p:nvPr/>
        </p:nvPicPr>
        <p:blipFill>
          <a:blip r:embed="rId2"/>
          <a:stretch>
            <a:fillRect/>
          </a:stretch>
        </p:blipFill>
        <p:spPr>
          <a:xfrm>
            <a:off x="809625" y="690562"/>
            <a:ext cx="10572750" cy="5476875"/>
          </a:xfrm>
          <a:prstGeom prst="rect">
            <a:avLst/>
          </a:prstGeom>
        </p:spPr>
      </p:pic>
    </p:spTree>
    <p:extLst>
      <p:ext uri="{BB962C8B-B14F-4D97-AF65-F5344CB8AC3E}">
        <p14:creationId xmlns:p14="http://schemas.microsoft.com/office/powerpoint/2010/main" val="686594457"/>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echnical Presentation Layout_SB - v4.potx" id="{410D3EFA-FA20-475F-9696-CD1A7DDB5DC5}" vid="{222B8127-F9F2-4FAA-9A8E-5AB7CC0C35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866</Words>
  <Application>Microsoft Office PowerPoint</Application>
  <PresentationFormat>Widescreen</PresentationFormat>
  <Paragraphs>70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Candara</vt:lpstr>
      <vt:lpstr>Corbel</vt:lpstr>
      <vt:lpstr>Open Sans</vt:lpstr>
      <vt:lpstr>Times New Roman</vt:lpstr>
      <vt:lpstr>Office Theme</vt:lpstr>
      <vt:lpstr>Cloud Computing -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Offerings</vt:lpstr>
      <vt:lpstr>PowerPoint Presentation</vt:lpstr>
      <vt:lpstr>PowerPoint Presentation</vt:lpstr>
      <vt:lpstr>PowerPoint Presentation</vt:lpstr>
      <vt:lpstr>Cloud Computing – Daily Use</vt:lpstr>
      <vt:lpstr>Cloud Categories</vt:lpstr>
      <vt:lpstr>Advantages of Cloud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2019-11-30T10:51:23Z</dcterms:created>
  <dcterms:modified xsi:type="dcterms:W3CDTF">2019-12-01T04:13:40Z</dcterms:modified>
</cp:coreProperties>
</file>