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71" r:id="rId5"/>
    <p:sldId id="259" r:id="rId6"/>
    <p:sldId id="277" r:id="rId7"/>
    <p:sldId id="260" r:id="rId8"/>
    <p:sldId id="293" r:id="rId9"/>
    <p:sldId id="285" r:id="rId10"/>
    <p:sldId id="261" r:id="rId11"/>
    <p:sldId id="291" r:id="rId12"/>
    <p:sldId id="292" r:id="rId13"/>
    <p:sldId id="280" r:id="rId14"/>
    <p:sldId id="281" r:id="rId15"/>
    <p:sldId id="294" r:id="rId16"/>
    <p:sldId id="295" r:id="rId17"/>
    <p:sldId id="284" r:id="rId18"/>
    <p:sldId id="286" r:id="rId19"/>
    <p:sldId id="287" r:id="rId20"/>
    <p:sldId id="288" r:id="rId21"/>
    <p:sldId id="289" r:id="rId22"/>
    <p:sldId id="296" r:id="rId23"/>
    <p:sldId id="297" r:id="rId24"/>
    <p:sldId id="298" r:id="rId25"/>
    <p:sldId id="299" r:id="rId26"/>
    <p:sldId id="300" r:id="rId27"/>
    <p:sldId id="283" r:id="rId28"/>
    <p:sldId id="282" r:id="rId29"/>
    <p:sldId id="270" r:id="rId30"/>
    <p:sldId id="267" r:id="rId31"/>
    <p:sldId id="268" r:id="rId32"/>
  </p:sldIdLst>
  <p:sldSz cx="9144000" cy="5143500" type="screen16x9"/>
  <p:notesSz cx="6858000" cy="9144000"/>
  <p:embeddedFontLst>
    <p:embeddedFont>
      <p:font typeface="Century Gothic" panose="020B0502020202020204" pitchFamily="34" charset="0"/>
      <p:regular r:id="rId34"/>
      <p:bold r:id="rId35"/>
      <p:italic r:id="rId36"/>
      <p:boldItalic r:id="rId37"/>
    </p:embeddedFont>
    <p:embeddedFont>
      <p:font typeface="Noto Sans Symbols" panose="020B060402020202020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9wjYg4pY/HyKhMt35MO99UX9l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5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28FCF9-5402-4D6C-A54D-2064207AD797}" v="8" dt="2024-07-14T18:57:52.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3745362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3190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1"/>
        <p:cNvGrpSpPr/>
        <p:nvPr/>
      </p:nvGrpSpPr>
      <p:grpSpPr>
        <a:xfrm>
          <a:off x="0" y="0"/>
          <a:ext cx="0" cy="0"/>
          <a:chOff x="0" y="0"/>
          <a:chExt cx="0" cy="0"/>
        </a:xfrm>
      </p:grpSpPr>
      <p:sp>
        <p:nvSpPr>
          <p:cNvPr id="42" name="Google Shape;42;p15"/>
          <p:cNvSpPr>
            <a:spLocks noGrp="1"/>
          </p:cNvSpPr>
          <p:nvPr>
            <p:ph type="pic" idx="2"/>
          </p:nvPr>
        </p:nvSpPr>
        <p:spPr>
          <a:xfrm>
            <a:off x="3429000" y="971550"/>
            <a:ext cx="2362200" cy="32004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 name="Google Shape;43;p15"/>
          <p:cNvSpPr txBox="1">
            <a:spLocks noGrp="1"/>
          </p:cNvSpPr>
          <p:nvPr>
            <p:ph type="body" idx="1"/>
          </p:nvPr>
        </p:nvSpPr>
        <p:spPr>
          <a:xfrm>
            <a:off x="381000" y="57150"/>
            <a:ext cx="4191000" cy="762000"/>
          </a:xfrm>
          <a:prstGeom prst="rect">
            <a:avLst/>
          </a:prstGeom>
          <a:noFill/>
          <a:ln>
            <a:noFill/>
          </a:ln>
        </p:spPr>
        <p:txBody>
          <a:bodyPr spcFirstLastPara="1" wrap="square" lIns="91425" tIns="91425" rIns="91425" bIns="91425" anchor="t" anchorCtr="0">
            <a:noAutofit/>
          </a:bodyPr>
          <a:lstStyle>
            <a:lvl1pPr marL="457200" lvl="0" indent="-228600" algn="l">
              <a:spcBef>
                <a:spcPts val="0"/>
              </a:spcBef>
              <a:spcAft>
                <a:spcPts val="0"/>
              </a:spcAft>
              <a:buClr>
                <a:srgbClr val="000000"/>
              </a:buClr>
              <a:buSzPts val="1400"/>
              <a:buFont typeface="Arial"/>
              <a:buNone/>
              <a:defRPr/>
            </a:lvl1pPr>
            <a:lvl2pPr marL="914400" lvl="1" indent="-342900" algn="l">
              <a:spcBef>
                <a:spcPts val="0"/>
              </a:spcBef>
              <a:spcAft>
                <a:spcPts val="0"/>
              </a:spcAft>
              <a:buClr>
                <a:srgbClr val="000000"/>
              </a:buClr>
              <a:buSzPts val="1800"/>
              <a:buChar char="–"/>
              <a:defRPr/>
            </a:lvl2pPr>
            <a:lvl3pPr marL="1371600" lvl="2" indent="-342900" algn="l">
              <a:spcBef>
                <a:spcPts val="0"/>
              </a:spcBef>
              <a:spcAft>
                <a:spcPts val="0"/>
              </a:spcAft>
              <a:buClr>
                <a:srgbClr val="000000"/>
              </a:buClr>
              <a:buSzPts val="1800"/>
              <a:buChar char="•"/>
              <a:defRPr/>
            </a:lvl3pPr>
            <a:lvl4pPr marL="1828800" lvl="3" indent="-342900" algn="l">
              <a:spcBef>
                <a:spcPts val="0"/>
              </a:spcBef>
              <a:spcAft>
                <a:spcPts val="0"/>
              </a:spcAft>
              <a:buClr>
                <a:srgbClr val="000000"/>
              </a:buClr>
              <a:buSzPts val="1800"/>
              <a:buChar char="–"/>
              <a:defRPr/>
            </a:lvl4pPr>
            <a:lvl5pPr marL="2286000" lvl="4" indent="-342900" algn="l">
              <a:spcBef>
                <a:spcPts val="0"/>
              </a:spcBef>
              <a:spcAft>
                <a:spcPts val="0"/>
              </a:spcAft>
              <a:buClr>
                <a:srgbClr val="000000"/>
              </a:buClr>
              <a:buSzPts val="1800"/>
              <a:buChar char="»"/>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44" name="Google Shape;44;p15"/>
          <p:cNvSpPr txBox="1">
            <a:spLocks noGrp="1"/>
          </p:cNvSpPr>
          <p:nvPr>
            <p:ph type="body" idx="3"/>
          </p:nvPr>
        </p:nvSpPr>
        <p:spPr>
          <a:xfrm>
            <a:off x="4800600" y="57150"/>
            <a:ext cx="3276600" cy="762000"/>
          </a:xfrm>
          <a:prstGeom prst="rect">
            <a:avLst/>
          </a:prstGeom>
          <a:noFill/>
          <a:ln>
            <a:noFill/>
          </a:ln>
        </p:spPr>
        <p:txBody>
          <a:bodyPr spcFirstLastPara="1" wrap="square" lIns="91425" tIns="91425" rIns="91425" bIns="91425" anchor="t" anchorCtr="0">
            <a:noAutofit/>
          </a:bodyPr>
          <a:lstStyle>
            <a:lvl1pPr marL="457200" lvl="0" indent="-228600" algn="l">
              <a:spcBef>
                <a:spcPts val="0"/>
              </a:spcBef>
              <a:spcAft>
                <a:spcPts val="0"/>
              </a:spcAft>
              <a:buClr>
                <a:srgbClr val="000000"/>
              </a:buClr>
              <a:buSzPts val="1400"/>
              <a:buFont typeface="Arial"/>
              <a:buNone/>
              <a:defRPr/>
            </a:lvl1pPr>
            <a:lvl2pPr marL="914400" lvl="1" indent="-342900" algn="l">
              <a:spcBef>
                <a:spcPts val="0"/>
              </a:spcBef>
              <a:spcAft>
                <a:spcPts val="0"/>
              </a:spcAft>
              <a:buClr>
                <a:srgbClr val="000000"/>
              </a:buClr>
              <a:buSzPts val="1800"/>
              <a:buChar char="–"/>
              <a:defRPr/>
            </a:lvl2pPr>
            <a:lvl3pPr marL="1371600" lvl="2" indent="-342900" algn="l">
              <a:spcBef>
                <a:spcPts val="0"/>
              </a:spcBef>
              <a:spcAft>
                <a:spcPts val="0"/>
              </a:spcAft>
              <a:buClr>
                <a:srgbClr val="000000"/>
              </a:buClr>
              <a:buSzPts val="1800"/>
              <a:buChar char="•"/>
              <a:defRPr/>
            </a:lvl3pPr>
            <a:lvl4pPr marL="1828800" lvl="3" indent="-342900" algn="l">
              <a:spcBef>
                <a:spcPts val="0"/>
              </a:spcBef>
              <a:spcAft>
                <a:spcPts val="0"/>
              </a:spcAft>
              <a:buClr>
                <a:srgbClr val="000000"/>
              </a:buClr>
              <a:buSzPts val="1800"/>
              <a:buChar char="–"/>
              <a:defRPr/>
            </a:lvl4pPr>
            <a:lvl5pPr marL="2286000" lvl="4" indent="-342900" algn="l">
              <a:spcBef>
                <a:spcPts val="0"/>
              </a:spcBef>
              <a:spcAft>
                <a:spcPts val="0"/>
              </a:spcAft>
              <a:buClr>
                <a:srgbClr val="000000"/>
              </a:buClr>
              <a:buSzPts val="1800"/>
              <a:buChar char="»"/>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45" name="Google Shape;45;p15"/>
          <p:cNvSpPr txBox="1">
            <a:spLocks noGrp="1"/>
          </p:cNvSpPr>
          <p:nvPr>
            <p:ph type="dt" idx="10"/>
          </p:nvPr>
        </p:nvSpPr>
        <p:spPr>
          <a:xfrm>
            <a:off x="7772400" y="4602163"/>
            <a:ext cx="766763" cy="276225"/>
          </a:xfrm>
          <a:prstGeom prst="rect">
            <a:avLst/>
          </a:prstGeom>
          <a:noFill/>
          <a:ln>
            <a:noFill/>
          </a:ln>
        </p:spPr>
        <p:txBody>
          <a:bodyPr spcFirstLastPara="1" wrap="square" lIns="91425" tIns="91425" rIns="914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5"/>
          <p:cNvSpPr txBox="1">
            <a:spLocks noGrp="1"/>
          </p:cNvSpPr>
          <p:nvPr>
            <p:ph type="ftr" idx="11"/>
          </p:nvPr>
        </p:nvSpPr>
        <p:spPr>
          <a:xfrm>
            <a:off x="1943100" y="4602163"/>
            <a:ext cx="5716588" cy="273050"/>
          </a:xfrm>
          <a:prstGeom prst="rect">
            <a:avLst/>
          </a:prstGeom>
          <a:noFill/>
          <a:ln>
            <a:noFill/>
          </a:ln>
        </p:spPr>
        <p:txBody>
          <a:bodyPr spcFirstLastPara="1" wrap="square" lIns="91425" tIns="91425" rIns="914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sldNum" idx="12"/>
          </p:nvPr>
        </p:nvSpPr>
        <p:spPr>
          <a:xfrm>
            <a:off x="511175" y="4813300"/>
            <a:ext cx="585788" cy="27305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2000" b="1" i="1" u="none" strike="noStrike" cap="none">
                <a:solidFill>
                  <a:srgbClr val="FEFFFF"/>
                </a:solidFill>
                <a:latin typeface="Century Gothic"/>
                <a:ea typeface="Century Gothic"/>
                <a:cs typeface="Century Gothic"/>
                <a:sym typeface="Century Gothic"/>
              </a:defRPr>
            </a:lvl1pPr>
            <a:lvl2pPr marL="0" marR="0" lvl="1" indent="0" algn="r" rtl="0">
              <a:spcBef>
                <a:spcPts val="0"/>
              </a:spcBef>
              <a:spcAft>
                <a:spcPts val="0"/>
              </a:spcAft>
              <a:buNone/>
              <a:defRPr sz="2000" b="1" i="1" u="none" strike="noStrike" cap="none">
                <a:solidFill>
                  <a:srgbClr val="FEFFFF"/>
                </a:solidFill>
                <a:latin typeface="Century Gothic"/>
                <a:ea typeface="Century Gothic"/>
                <a:cs typeface="Century Gothic"/>
                <a:sym typeface="Century Gothic"/>
              </a:defRPr>
            </a:lvl2pPr>
            <a:lvl3pPr marL="0" marR="0" lvl="2" indent="0" algn="r" rtl="0">
              <a:spcBef>
                <a:spcPts val="0"/>
              </a:spcBef>
              <a:spcAft>
                <a:spcPts val="0"/>
              </a:spcAft>
              <a:buNone/>
              <a:defRPr sz="2000" b="1" i="1" u="none" strike="noStrike" cap="none">
                <a:solidFill>
                  <a:srgbClr val="FEFFFF"/>
                </a:solidFill>
                <a:latin typeface="Century Gothic"/>
                <a:ea typeface="Century Gothic"/>
                <a:cs typeface="Century Gothic"/>
                <a:sym typeface="Century Gothic"/>
              </a:defRPr>
            </a:lvl3pPr>
            <a:lvl4pPr marL="0" marR="0" lvl="3" indent="0" algn="r" rtl="0">
              <a:spcBef>
                <a:spcPts val="0"/>
              </a:spcBef>
              <a:spcAft>
                <a:spcPts val="0"/>
              </a:spcAft>
              <a:buNone/>
              <a:defRPr sz="2000" b="1" i="1" u="none" strike="noStrike" cap="none">
                <a:solidFill>
                  <a:srgbClr val="FEFFFF"/>
                </a:solidFill>
                <a:latin typeface="Century Gothic"/>
                <a:ea typeface="Century Gothic"/>
                <a:cs typeface="Century Gothic"/>
                <a:sym typeface="Century Gothic"/>
              </a:defRPr>
            </a:lvl4pPr>
            <a:lvl5pPr marL="0" marR="0" lvl="4" indent="0" algn="r" rtl="0">
              <a:spcBef>
                <a:spcPts val="0"/>
              </a:spcBef>
              <a:spcAft>
                <a:spcPts val="0"/>
              </a:spcAft>
              <a:buNone/>
              <a:defRPr sz="2000" b="1" i="1" u="none" strike="noStrike" cap="none">
                <a:solidFill>
                  <a:srgbClr val="FEFFFF"/>
                </a:solidFill>
                <a:latin typeface="Century Gothic"/>
                <a:ea typeface="Century Gothic"/>
                <a:cs typeface="Century Gothic"/>
                <a:sym typeface="Century Gothic"/>
              </a:defRPr>
            </a:lvl5pPr>
            <a:lvl6pPr marL="0" marR="0" lvl="5" indent="0" algn="r" rtl="0">
              <a:spcBef>
                <a:spcPts val="0"/>
              </a:spcBef>
              <a:spcAft>
                <a:spcPts val="0"/>
              </a:spcAft>
              <a:buNone/>
              <a:defRPr sz="2000" b="1" i="1" u="none" strike="noStrike" cap="none">
                <a:solidFill>
                  <a:srgbClr val="FEFFFF"/>
                </a:solidFill>
                <a:latin typeface="Century Gothic"/>
                <a:ea typeface="Century Gothic"/>
                <a:cs typeface="Century Gothic"/>
                <a:sym typeface="Century Gothic"/>
              </a:defRPr>
            </a:lvl6pPr>
            <a:lvl7pPr marL="0" marR="0" lvl="6" indent="0" algn="r" rtl="0">
              <a:spcBef>
                <a:spcPts val="0"/>
              </a:spcBef>
              <a:spcAft>
                <a:spcPts val="0"/>
              </a:spcAft>
              <a:buNone/>
              <a:defRPr sz="2000" b="1" i="1" u="none" strike="noStrike" cap="none">
                <a:solidFill>
                  <a:srgbClr val="FEFFFF"/>
                </a:solidFill>
                <a:latin typeface="Century Gothic"/>
                <a:ea typeface="Century Gothic"/>
                <a:cs typeface="Century Gothic"/>
                <a:sym typeface="Century Gothic"/>
              </a:defRPr>
            </a:lvl7pPr>
            <a:lvl8pPr marL="0" marR="0" lvl="7" indent="0" algn="r" rtl="0">
              <a:spcBef>
                <a:spcPts val="0"/>
              </a:spcBef>
              <a:spcAft>
                <a:spcPts val="0"/>
              </a:spcAft>
              <a:buNone/>
              <a:defRPr sz="2000" b="1" i="1" u="none" strike="noStrike" cap="none">
                <a:solidFill>
                  <a:srgbClr val="FEFFFF"/>
                </a:solidFill>
                <a:latin typeface="Century Gothic"/>
                <a:ea typeface="Century Gothic"/>
                <a:cs typeface="Century Gothic"/>
                <a:sym typeface="Century Gothic"/>
              </a:defRPr>
            </a:lvl8pPr>
            <a:lvl9pPr marL="0" marR="0" lvl="8" indent="0" algn="r" rtl="0">
              <a:spcBef>
                <a:spcPts val="0"/>
              </a:spcBef>
              <a:spcAft>
                <a:spcPts val="0"/>
              </a:spcAft>
              <a:buNone/>
              <a:defRPr sz="2000" b="1" i="1"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r>
              <a:rPr lang="en-US"/>
              <a:t>1</a:t>
            </a:r>
            <a:endParaRPr sz="1400" b="0" i="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6"/>
          <p:cNvSpPr txBox="1">
            <a:spLocks noGrp="1"/>
          </p:cNvSpPr>
          <p:nvPr>
            <p:ph type="dt" idx="10"/>
          </p:nvPr>
        </p:nvSpPr>
        <p:spPr>
          <a:xfrm>
            <a:off x="7772400" y="4602163"/>
            <a:ext cx="766763" cy="276225"/>
          </a:xfrm>
          <a:prstGeom prst="rect">
            <a:avLst/>
          </a:prstGeom>
          <a:noFill/>
          <a:ln>
            <a:noFill/>
          </a:ln>
        </p:spPr>
        <p:txBody>
          <a:bodyPr spcFirstLastPara="1" wrap="square" lIns="91425" tIns="91425" rIns="914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6"/>
          <p:cNvSpPr txBox="1">
            <a:spLocks noGrp="1"/>
          </p:cNvSpPr>
          <p:nvPr>
            <p:ph type="ftr" idx="11"/>
          </p:nvPr>
        </p:nvSpPr>
        <p:spPr>
          <a:xfrm>
            <a:off x="1943100" y="4602163"/>
            <a:ext cx="5716588" cy="273050"/>
          </a:xfrm>
          <a:prstGeom prst="rect">
            <a:avLst/>
          </a:prstGeom>
          <a:noFill/>
          <a:ln>
            <a:noFill/>
          </a:ln>
        </p:spPr>
        <p:txBody>
          <a:bodyPr spcFirstLastPara="1" wrap="square" lIns="91425" tIns="91425" rIns="914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0" y="171450"/>
            <a:ext cx="1981200" cy="4978400"/>
            <a:chOff x="2487613" y="285750"/>
            <a:chExt cx="2428874" cy="5654676"/>
          </a:xfrm>
        </p:grpSpPr>
        <p:sp>
          <p:nvSpPr>
            <p:cNvPr id="7" name="Google Shape;7;p14"/>
            <p:cNvSpPr/>
            <p:nvPr/>
          </p:nvSpPr>
          <p:spPr>
            <a:xfrm>
              <a:off x="2487613" y="2283639"/>
              <a:ext cx="85633" cy="535536"/>
            </a:xfrm>
            <a:custGeom>
              <a:avLst/>
              <a:gdLst/>
              <a:ahLst/>
              <a:cxnLst/>
              <a:rect l="l" t="t" r="r" b="b"/>
              <a:pathLst>
                <a:path w="120000" h="120000" extrusionOk="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8" name="Google Shape;8;p14"/>
            <p:cNvSpPr/>
            <p:nvPr/>
          </p:nvSpPr>
          <p:spPr>
            <a:xfrm>
              <a:off x="2596601" y="2779506"/>
              <a:ext cx="550779" cy="1978054"/>
            </a:xfrm>
            <a:custGeom>
              <a:avLst/>
              <a:gdLst/>
              <a:ahLst/>
              <a:cxnLst/>
              <a:rect l="l" t="t" r="r" b="b"/>
              <a:pathLst>
                <a:path w="120000" h="120000" extrusionOk="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9" name="Google Shape;9;p14"/>
            <p:cNvSpPr/>
            <p:nvPr/>
          </p:nvSpPr>
          <p:spPr>
            <a:xfrm>
              <a:off x="3174627" y="4730513"/>
              <a:ext cx="519638" cy="1209913"/>
            </a:xfrm>
            <a:custGeom>
              <a:avLst/>
              <a:gdLst/>
              <a:ahLst/>
              <a:cxnLst/>
              <a:rect l="l" t="t" r="r" b="b"/>
              <a:pathLst>
                <a:path w="120000" h="120000" extrusionOk="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0" name="Google Shape;10;p14"/>
            <p:cNvSpPr/>
            <p:nvPr/>
          </p:nvSpPr>
          <p:spPr>
            <a:xfrm>
              <a:off x="3305023" y="5630284"/>
              <a:ext cx="145967" cy="310142"/>
            </a:xfrm>
            <a:custGeom>
              <a:avLst/>
              <a:gdLst/>
              <a:ahLst/>
              <a:cxnLst/>
              <a:rect l="l" t="t" r="r" b="b"/>
              <a:pathLst>
                <a:path w="120000" h="120000" extrusionOk="0">
                  <a:moveTo>
                    <a:pt x="90810" y="120000"/>
                  </a:moveTo>
                  <a:cubicBezTo>
                    <a:pt x="120000" y="120000"/>
                    <a:pt x="120000" y="120000"/>
                    <a:pt x="120000" y="120000"/>
                  </a:cubicBezTo>
                  <a:cubicBezTo>
                    <a:pt x="77837" y="80506"/>
                    <a:pt x="38918" y="41012"/>
                    <a:pt x="0" y="0"/>
                  </a:cubicBezTo>
                  <a:cubicBezTo>
                    <a:pt x="25945" y="41012"/>
                    <a:pt x="55135" y="80506"/>
                    <a:pt x="90810" y="120000"/>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 name="Google Shape;11;p14"/>
            <p:cNvSpPr/>
            <p:nvPr/>
          </p:nvSpPr>
          <p:spPr>
            <a:xfrm>
              <a:off x="2573246" y="2819175"/>
              <a:ext cx="700637" cy="2832747"/>
            </a:xfrm>
            <a:custGeom>
              <a:avLst/>
              <a:gdLst/>
              <a:ahLst/>
              <a:cxnLst/>
              <a:rect l="l" t="t" r="r" b="b"/>
              <a:pathLst>
                <a:path w="120000" h="120000" extrusionOk="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 name="Google Shape;12;p14"/>
            <p:cNvSpPr/>
            <p:nvPr/>
          </p:nvSpPr>
          <p:spPr>
            <a:xfrm>
              <a:off x="2507075" y="285750"/>
              <a:ext cx="89526" cy="2493756"/>
            </a:xfrm>
            <a:custGeom>
              <a:avLst/>
              <a:gdLst/>
              <a:ahLst/>
              <a:cxnLst/>
              <a:rect l="l" t="t" r="r" b="b"/>
              <a:pathLst>
                <a:path w="120000" h="120000" extrusionOk="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 name="Google Shape;13;p14"/>
            <p:cNvSpPr/>
            <p:nvPr/>
          </p:nvSpPr>
          <p:spPr>
            <a:xfrm>
              <a:off x="2553784" y="2599191"/>
              <a:ext cx="68118" cy="420133"/>
            </a:xfrm>
            <a:custGeom>
              <a:avLst/>
              <a:gdLst/>
              <a:ahLst/>
              <a:cxnLst/>
              <a:rect l="l" t="t" r="r" b="b"/>
              <a:pathLst>
                <a:path w="120000" h="120000" extrusionOk="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4" name="Google Shape;14;p14"/>
            <p:cNvSpPr/>
            <p:nvPr/>
          </p:nvSpPr>
          <p:spPr>
            <a:xfrm>
              <a:off x="3143487" y="4757560"/>
              <a:ext cx="161535" cy="872724"/>
            </a:xfrm>
            <a:custGeom>
              <a:avLst/>
              <a:gdLst/>
              <a:ahLst/>
              <a:cxnLst/>
              <a:rect l="l" t="t" r="r" b="b"/>
              <a:pathLst>
                <a:path w="120000" h="120000" extrusionOk="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 name="Google Shape;15;p14"/>
            <p:cNvSpPr/>
            <p:nvPr/>
          </p:nvSpPr>
          <p:spPr>
            <a:xfrm>
              <a:off x="3147380" y="1282892"/>
              <a:ext cx="1769107" cy="3447621"/>
            </a:xfrm>
            <a:custGeom>
              <a:avLst/>
              <a:gdLst/>
              <a:ahLst/>
              <a:cxnLst/>
              <a:rect l="l" t="t" r="r" b="b"/>
              <a:pathLst>
                <a:path w="120000" h="120000" extrusionOk="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 name="Google Shape;16;p14"/>
            <p:cNvSpPr/>
            <p:nvPr/>
          </p:nvSpPr>
          <p:spPr>
            <a:xfrm>
              <a:off x="3273883" y="5651922"/>
              <a:ext cx="138182" cy="288504"/>
            </a:xfrm>
            <a:custGeom>
              <a:avLst/>
              <a:gdLst/>
              <a:ahLst/>
              <a:cxnLst/>
              <a:rect l="l" t="t" r="r" b="b"/>
              <a:pathLst>
                <a:path w="120000" h="120000" extrusionOk="0">
                  <a:moveTo>
                    <a:pt x="0" y="0"/>
                  </a:moveTo>
                  <a:cubicBezTo>
                    <a:pt x="24000" y="39452"/>
                    <a:pt x="54857" y="80547"/>
                    <a:pt x="89142" y="119999"/>
                  </a:cubicBezTo>
                  <a:cubicBezTo>
                    <a:pt x="120000" y="119999"/>
                    <a:pt x="120000" y="119999"/>
                    <a:pt x="120000" y="119999"/>
                  </a:cubicBezTo>
                  <a:cubicBezTo>
                    <a:pt x="78857" y="80547"/>
                    <a:pt x="37714" y="39452"/>
                    <a:pt x="0" y="0"/>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7" name="Google Shape;17;p14"/>
            <p:cNvSpPr/>
            <p:nvPr/>
          </p:nvSpPr>
          <p:spPr>
            <a:xfrm>
              <a:off x="3143487" y="4656584"/>
              <a:ext cx="31139" cy="189331"/>
            </a:xfrm>
            <a:custGeom>
              <a:avLst/>
              <a:gdLst/>
              <a:ahLst/>
              <a:cxnLst/>
              <a:rect l="l" t="t" r="r" b="b"/>
              <a:pathLst>
                <a:path w="120000" h="120000" extrusionOk="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8" name="Google Shape;18;p14"/>
            <p:cNvSpPr/>
            <p:nvPr/>
          </p:nvSpPr>
          <p:spPr>
            <a:xfrm>
              <a:off x="3211604" y="5410300"/>
              <a:ext cx="202406" cy="530126"/>
            </a:xfrm>
            <a:custGeom>
              <a:avLst/>
              <a:gdLst/>
              <a:ahLst/>
              <a:cxnLst/>
              <a:rect l="l" t="t" r="r" b="b"/>
              <a:pathLst>
                <a:path w="120000" h="120000" extrusionOk="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19" name="Google Shape;19;p14"/>
          <p:cNvGrpSpPr/>
          <p:nvPr/>
        </p:nvGrpSpPr>
        <p:grpSpPr>
          <a:xfrm>
            <a:off x="20638" y="0"/>
            <a:ext cx="1952625" cy="5140325"/>
            <a:chOff x="6627813" y="196102"/>
            <a:chExt cx="1952625" cy="5677649"/>
          </a:xfrm>
        </p:grpSpPr>
        <p:sp>
          <p:nvSpPr>
            <p:cNvPr id="20" name="Google Shape;20;p14"/>
            <p:cNvSpPr/>
            <p:nvPr/>
          </p:nvSpPr>
          <p:spPr>
            <a:xfrm>
              <a:off x="6627813" y="196102"/>
              <a:ext cx="409575" cy="3647162"/>
            </a:xfrm>
            <a:custGeom>
              <a:avLst/>
              <a:gdLst/>
              <a:ahLst/>
              <a:cxnLst/>
              <a:rect l="l" t="t" r="r" b="b"/>
              <a:pathLst>
                <a:path w="120000" h="120000" extrusionOk="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path>
              </a:pathLst>
            </a:custGeom>
            <a:solidFill>
              <a:srgbClr val="2E53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1" name="Google Shape;21;p14"/>
            <p:cNvSpPr/>
            <p:nvPr/>
          </p:nvSpPr>
          <p:spPr>
            <a:xfrm>
              <a:off x="7061200" y="3771373"/>
              <a:ext cx="350838" cy="1309821"/>
            </a:xfrm>
            <a:custGeom>
              <a:avLst/>
              <a:gdLst/>
              <a:ahLst/>
              <a:cxnLst/>
              <a:rect l="l" t="t" r="r" b="b"/>
              <a:pathLst>
                <a:path w="120000" h="120000" extrusionOk="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path>
              </a:pathLst>
            </a:custGeom>
            <a:solidFill>
              <a:srgbClr val="2E53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2" name="Google Shape;22;p14"/>
            <p:cNvSpPr/>
            <p:nvPr/>
          </p:nvSpPr>
          <p:spPr>
            <a:xfrm>
              <a:off x="7439025" y="5053140"/>
              <a:ext cx="357188" cy="820611"/>
            </a:xfrm>
            <a:custGeom>
              <a:avLst/>
              <a:gdLst/>
              <a:ahLst/>
              <a:cxnLst/>
              <a:rect l="l" t="t" r="r" b="b"/>
              <a:pathLst>
                <a:path w="120000" h="120000" extrusionOk="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path>
              </a:pathLst>
            </a:custGeom>
            <a:solidFill>
              <a:srgbClr val="2E53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3" name="Google Shape;23;p14"/>
            <p:cNvSpPr/>
            <p:nvPr/>
          </p:nvSpPr>
          <p:spPr>
            <a:xfrm>
              <a:off x="7037388" y="3811702"/>
              <a:ext cx="457200" cy="1853390"/>
            </a:xfrm>
            <a:custGeom>
              <a:avLst/>
              <a:gdLst/>
              <a:ahLst/>
              <a:cxnLst/>
              <a:rect l="l" t="t" r="r" b="b"/>
              <a:pathLst>
                <a:path w="120000" h="120000" extrusionOk="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path>
              </a:pathLst>
            </a:custGeom>
            <a:solidFill>
              <a:srgbClr val="2E53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4" name="Google Shape;24;p14"/>
            <p:cNvSpPr/>
            <p:nvPr/>
          </p:nvSpPr>
          <p:spPr>
            <a:xfrm>
              <a:off x="6992938" y="1263949"/>
              <a:ext cx="144462" cy="2507424"/>
            </a:xfrm>
            <a:custGeom>
              <a:avLst/>
              <a:gdLst/>
              <a:ahLst/>
              <a:cxnLst/>
              <a:rect l="l" t="t" r="r" b="b"/>
              <a:pathLst>
                <a:path w="120000" h="120000" extrusionOk="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path>
              </a:pathLst>
            </a:custGeom>
            <a:solidFill>
              <a:srgbClr val="2E53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5" name="Google Shape;25;p14"/>
            <p:cNvSpPr/>
            <p:nvPr/>
          </p:nvSpPr>
          <p:spPr>
            <a:xfrm>
              <a:off x="7526338" y="5640544"/>
              <a:ext cx="111125" cy="233207"/>
            </a:xfrm>
            <a:custGeom>
              <a:avLst/>
              <a:gdLst/>
              <a:ahLst/>
              <a:cxnLst/>
              <a:rect l="l" t="t" r="r" b="b"/>
              <a:pathLst>
                <a:path w="120000" h="120000" extrusionOk="0">
                  <a:moveTo>
                    <a:pt x="94285" y="120000"/>
                  </a:moveTo>
                  <a:cubicBezTo>
                    <a:pt x="119999" y="120000"/>
                    <a:pt x="119999" y="120000"/>
                    <a:pt x="119999" y="120000"/>
                  </a:cubicBezTo>
                  <a:cubicBezTo>
                    <a:pt x="77142" y="81355"/>
                    <a:pt x="38571" y="40677"/>
                    <a:pt x="0" y="0"/>
                  </a:cubicBezTo>
                  <a:cubicBezTo>
                    <a:pt x="25714" y="40677"/>
                    <a:pt x="55714" y="81355"/>
                    <a:pt x="94285" y="120000"/>
                  </a:cubicBezTo>
                </a:path>
              </a:pathLst>
            </a:custGeom>
            <a:solidFill>
              <a:srgbClr val="2E53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6" name="Google Shape;26;p14"/>
            <p:cNvSpPr/>
            <p:nvPr/>
          </p:nvSpPr>
          <p:spPr>
            <a:xfrm>
              <a:off x="7021513" y="3597782"/>
              <a:ext cx="68262" cy="426087"/>
            </a:xfrm>
            <a:custGeom>
              <a:avLst/>
              <a:gdLst/>
              <a:ahLst/>
              <a:cxnLst/>
              <a:rect l="l" t="t" r="r" b="b"/>
              <a:pathLst>
                <a:path w="120000" h="120000" extrusionOk="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path>
              </a:pathLst>
            </a:custGeom>
            <a:solidFill>
              <a:srgbClr val="2E53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7" name="Google Shape;27;p14"/>
            <p:cNvSpPr/>
            <p:nvPr/>
          </p:nvSpPr>
          <p:spPr>
            <a:xfrm>
              <a:off x="7412038" y="2801719"/>
              <a:ext cx="1168400" cy="2251421"/>
            </a:xfrm>
            <a:custGeom>
              <a:avLst/>
              <a:gdLst/>
              <a:ahLst/>
              <a:cxnLst/>
              <a:rect l="l" t="t" r="r" b="b"/>
              <a:pathLst>
                <a:path w="120000" h="120000" extrusionOk="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path>
              </a:pathLst>
            </a:custGeom>
            <a:solidFill>
              <a:srgbClr val="2E53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8" name="Google Shape;28;p14"/>
            <p:cNvSpPr/>
            <p:nvPr/>
          </p:nvSpPr>
          <p:spPr>
            <a:xfrm>
              <a:off x="7494588" y="5665092"/>
              <a:ext cx="100012" cy="208659"/>
            </a:xfrm>
            <a:custGeom>
              <a:avLst/>
              <a:gdLst/>
              <a:ahLst/>
              <a:cxnLst/>
              <a:rect l="l" t="t" r="r" b="b"/>
              <a:pathLst>
                <a:path w="120000" h="120000" extrusionOk="0">
                  <a:moveTo>
                    <a:pt x="0" y="0"/>
                  </a:moveTo>
                  <a:cubicBezTo>
                    <a:pt x="24000" y="40754"/>
                    <a:pt x="57600" y="81509"/>
                    <a:pt x="91200" y="120000"/>
                  </a:cubicBezTo>
                  <a:cubicBezTo>
                    <a:pt x="120000" y="120000"/>
                    <a:pt x="120000" y="120000"/>
                    <a:pt x="120000" y="120000"/>
                  </a:cubicBezTo>
                  <a:cubicBezTo>
                    <a:pt x="76800" y="81509"/>
                    <a:pt x="38400" y="40754"/>
                    <a:pt x="0" y="0"/>
                  </a:cubicBezTo>
                </a:path>
              </a:pathLst>
            </a:custGeom>
            <a:solidFill>
              <a:srgbClr val="2E53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9" name="Google Shape;29;p14"/>
            <p:cNvSpPr/>
            <p:nvPr/>
          </p:nvSpPr>
          <p:spPr>
            <a:xfrm>
              <a:off x="7412038" y="5081195"/>
              <a:ext cx="114300" cy="559349"/>
            </a:xfrm>
            <a:custGeom>
              <a:avLst/>
              <a:gdLst/>
              <a:ahLst/>
              <a:cxnLst/>
              <a:rect l="l" t="t" r="r" b="b"/>
              <a:pathLst>
                <a:path w="120000" h="120000" extrusionOk="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path>
              </a:pathLst>
            </a:custGeom>
            <a:solidFill>
              <a:srgbClr val="2E53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0" name="Google Shape;30;p14"/>
            <p:cNvSpPr/>
            <p:nvPr/>
          </p:nvSpPr>
          <p:spPr>
            <a:xfrm>
              <a:off x="7412038" y="4977742"/>
              <a:ext cx="31750" cy="189372"/>
            </a:xfrm>
            <a:custGeom>
              <a:avLst/>
              <a:gdLst/>
              <a:ahLst/>
              <a:cxnLst/>
              <a:rect l="l" t="t" r="r" b="b"/>
              <a:pathLst>
                <a:path w="120000" h="120000" extrusionOk="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path>
              </a:pathLst>
            </a:custGeom>
            <a:solidFill>
              <a:srgbClr val="2E53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1" name="Google Shape;31;p14"/>
            <p:cNvSpPr/>
            <p:nvPr/>
          </p:nvSpPr>
          <p:spPr>
            <a:xfrm>
              <a:off x="7439025" y="5433637"/>
              <a:ext cx="174625" cy="440114"/>
            </a:xfrm>
            <a:custGeom>
              <a:avLst/>
              <a:gdLst/>
              <a:ahLst/>
              <a:cxnLst/>
              <a:rect l="l" t="t" r="r" b="b"/>
              <a:pathLst>
                <a:path w="120000" h="120000" extrusionOk="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path>
              </a:pathLst>
            </a:custGeom>
            <a:solidFill>
              <a:srgbClr val="2E53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sp>
        <p:nvSpPr>
          <p:cNvPr id="32" name="Google Shape;32;p14"/>
          <p:cNvSpPr/>
          <p:nvPr/>
        </p:nvSpPr>
        <p:spPr>
          <a:xfrm>
            <a:off x="0" y="0"/>
            <a:ext cx="182563" cy="5143500"/>
          </a:xfrm>
          <a:prstGeom prst="rect">
            <a:avLst/>
          </a:prstGeom>
          <a:solidFill>
            <a:srgbClr val="2E53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3" name="Google Shape;33;p14"/>
          <p:cNvSpPr/>
          <p:nvPr/>
        </p:nvSpPr>
        <p:spPr>
          <a:xfrm>
            <a:off x="3886200" y="4600575"/>
            <a:ext cx="2286000" cy="27305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00" b="0" i="0" u="none" strike="noStrike" cap="none">
                <a:solidFill>
                  <a:srgbClr val="000000"/>
                </a:solidFill>
                <a:latin typeface="Century Gothic"/>
                <a:ea typeface="Century Gothic"/>
                <a:cs typeface="Century Gothic"/>
                <a:sym typeface="Century Gothic"/>
              </a:rPr>
              <a:t>Acharya Institute of Technology</a:t>
            </a:r>
            <a:endParaRPr/>
          </a:p>
        </p:txBody>
      </p:sp>
      <p:sp>
        <p:nvSpPr>
          <p:cNvPr id="34" name="Google Shape;34;p14"/>
          <p:cNvSpPr/>
          <p:nvPr/>
        </p:nvSpPr>
        <p:spPr>
          <a:xfrm>
            <a:off x="2590800" y="4600575"/>
            <a:ext cx="1219200" cy="273050"/>
          </a:xfrm>
          <a:prstGeom prst="rect">
            <a:avLst/>
          </a:prstGeom>
          <a:solidFill>
            <a:srgbClr val="223A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900" b="0" i="0" u="none" strike="noStrike" cap="none">
                <a:solidFill>
                  <a:srgbClr val="FFFFFF"/>
                </a:solidFill>
                <a:latin typeface="Century Gothic"/>
                <a:ea typeface="Century Gothic"/>
                <a:cs typeface="Century Gothic"/>
                <a:sym typeface="Century Gothic"/>
              </a:rPr>
              <a:t>Department of ISE</a:t>
            </a:r>
            <a:endParaRPr/>
          </a:p>
        </p:txBody>
      </p:sp>
      <p:sp>
        <p:nvSpPr>
          <p:cNvPr id="35" name="Google Shape;35;p14"/>
          <p:cNvSpPr/>
          <p:nvPr/>
        </p:nvSpPr>
        <p:spPr>
          <a:xfrm rot="10800000" flipH="1">
            <a:off x="26988" y="4760913"/>
            <a:ext cx="1382712" cy="381000"/>
          </a:xfrm>
          <a:custGeom>
            <a:avLst/>
            <a:gdLst/>
            <a:ahLst/>
            <a:cxnLst/>
            <a:rect l="l" t="t" r="r" b="b"/>
            <a:pathLst>
              <a:path w="120000" h="120000" extrusionOk="0">
                <a:moveTo>
                  <a:pt x="120000" y="56328"/>
                </a:moveTo>
                <a:lnTo>
                  <a:pt x="99772" y="2256"/>
                </a:lnTo>
                <a:cubicBezTo>
                  <a:pt x="99635" y="1884"/>
                  <a:pt x="99468" y="1500"/>
                  <a:pt x="99332" y="1128"/>
                </a:cubicBezTo>
                <a:cubicBezTo>
                  <a:pt x="98922" y="0"/>
                  <a:pt x="98497" y="0"/>
                  <a:pt x="98072" y="0"/>
                </a:cubicBezTo>
                <a:lnTo>
                  <a:pt x="90060" y="0"/>
                </a:lnTo>
                <a:lnTo>
                  <a:pt x="0" y="744"/>
                </a:lnTo>
                <a:lnTo>
                  <a:pt x="0" y="120000"/>
                </a:lnTo>
                <a:lnTo>
                  <a:pt x="90060" y="119424"/>
                </a:lnTo>
                <a:lnTo>
                  <a:pt x="98072" y="119424"/>
                </a:lnTo>
                <a:cubicBezTo>
                  <a:pt x="98497" y="119424"/>
                  <a:pt x="98922" y="118308"/>
                  <a:pt x="99332" y="118308"/>
                </a:cubicBezTo>
                <a:cubicBezTo>
                  <a:pt x="99332" y="117168"/>
                  <a:pt x="99772" y="117168"/>
                  <a:pt x="99772" y="117168"/>
                </a:cubicBezTo>
                <a:lnTo>
                  <a:pt x="120000" y="63096"/>
                </a:lnTo>
                <a:cubicBezTo>
                  <a:pt x="120834" y="60840"/>
                  <a:pt x="120834" y="58596"/>
                  <a:pt x="120000" y="56328"/>
                </a:cubicBezTo>
              </a:path>
            </a:pathLst>
          </a:custGeom>
          <a:solidFill>
            <a:srgbClr val="3535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6" name="Google Shape;36;p14"/>
          <p:cNvSpPr txBox="1">
            <a:spLocks noGrp="1"/>
          </p:cNvSpPr>
          <p:nvPr>
            <p:ph type="title"/>
          </p:nvPr>
        </p:nvSpPr>
        <p:spPr>
          <a:xfrm>
            <a:off x="1944688" y="468313"/>
            <a:ext cx="6589712" cy="96043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7" name="Google Shape;37;p14"/>
          <p:cNvSpPr txBox="1">
            <a:spLocks noGrp="1"/>
          </p:cNvSpPr>
          <p:nvPr>
            <p:ph type="body" idx="1"/>
          </p:nvPr>
        </p:nvSpPr>
        <p:spPr>
          <a:xfrm>
            <a:off x="1943100" y="1600200"/>
            <a:ext cx="6591300" cy="291465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 name="Google Shape;38;p14"/>
          <p:cNvSpPr txBox="1">
            <a:spLocks noGrp="1"/>
          </p:cNvSpPr>
          <p:nvPr>
            <p:ph type="dt" idx="10"/>
          </p:nvPr>
        </p:nvSpPr>
        <p:spPr>
          <a:xfrm>
            <a:off x="7772400" y="4602163"/>
            <a:ext cx="766763" cy="276225"/>
          </a:xfrm>
          <a:prstGeom prst="rect">
            <a:avLst/>
          </a:prstGeom>
          <a:noFill/>
          <a:ln>
            <a:noFill/>
          </a:ln>
        </p:spPr>
        <p:txBody>
          <a:bodyPr spcFirstLastPara="1" wrap="square" lIns="91425" tIns="91425" rIns="91425" bIns="91425" anchor="ctr" anchorCtr="0">
            <a:noAutofit/>
          </a:bodyPr>
          <a:lstStyle>
            <a:lvl1pPr marR="0" lvl="0" algn="r" rtl="0">
              <a:spcBef>
                <a:spcPts val="0"/>
              </a:spcBef>
              <a:spcAft>
                <a:spcPts val="0"/>
              </a:spcAft>
              <a:buSzPts val="1400"/>
              <a:buNone/>
              <a:defRPr sz="900" b="0" i="0" u="none" strike="noStrike" cap="none">
                <a:solidFill>
                  <a:srgbClr val="898989"/>
                </a:solidFill>
                <a:latin typeface="Century Gothic"/>
                <a:ea typeface="Century Gothic"/>
                <a:cs typeface="Century Gothic"/>
                <a:sym typeface="Century Gothic"/>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9" name="Google Shape;39;p14"/>
          <p:cNvSpPr txBox="1">
            <a:spLocks noGrp="1"/>
          </p:cNvSpPr>
          <p:nvPr>
            <p:ph type="ftr" idx="11"/>
          </p:nvPr>
        </p:nvSpPr>
        <p:spPr>
          <a:xfrm>
            <a:off x="1943100" y="4602163"/>
            <a:ext cx="5716588" cy="27305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900" b="1" i="1" u="none" strike="noStrike" cap="none">
                <a:solidFill>
                  <a:srgbClr val="898989"/>
                </a:solidFill>
                <a:latin typeface="Century Gothic"/>
                <a:ea typeface="Century Gothic"/>
                <a:cs typeface="Century Gothic"/>
                <a:sym typeface="Century Gothic"/>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40" name="Google Shape;40;p14" descr="C:\Users\CHAYAPATHI-CPN\Desktop\download.png"/>
          <p:cNvPicPr preferRelativeResize="0"/>
          <p:nvPr/>
        </p:nvPicPr>
        <p:blipFill rotWithShape="1">
          <a:blip r:embed="rId4">
            <a:alphaModFix/>
          </a:blip>
          <a:srcRect/>
          <a:stretch/>
        </p:blipFill>
        <p:spPr>
          <a:xfrm>
            <a:off x="8197850" y="33338"/>
            <a:ext cx="914400" cy="11779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finance.yahoo.com/" TargetMode="External"/><Relationship Id="rId7" Type="http://schemas.openxmlformats.org/officeDocument/2006/relationships/hyperlink" Target="https://ocw.mit.edu/courses/mathematic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math.stackexchange.com/" TargetMode="External"/><Relationship Id="rId5" Type="http://schemas.openxmlformats.org/officeDocument/2006/relationships/hyperlink" Target="https://www.kaggle.com/" TargetMode="External"/><Relationship Id="rId4" Type="http://schemas.openxmlformats.org/officeDocument/2006/relationships/hyperlink" Target="https://medium.com/srm-mic/its-time-to-talk-about-time-series-forecasting-math-edition-c7c915761ad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idx="4294967295"/>
          </p:nvPr>
        </p:nvSpPr>
        <p:spPr>
          <a:xfrm>
            <a:off x="2336477" y="888271"/>
            <a:ext cx="4758287" cy="67110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i="0" u="none" strike="noStrike" cap="none" dirty="0">
                <a:solidFill>
                  <a:srgbClr val="7030A0"/>
                </a:solidFill>
                <a:latin typeface="Calibri"/>
                <a:ea typeface="Calibri"/>
                <a:cs typeface="Calibri"/>
                <a:sym typeface="Calibri"/>
              </a:rPr>
              <a:t>TITLE</a:t>
            </a:r>
            <a:r>
              <a:rPr lang="en-US" sz="3600" b="1" i="0" u="none" strike="noStrike" cap="none" dirty="0">
                <a:solidFill>
                  <a:srgbClr val="7030A0"/>
                </a:solidFill>
                <a:latin typeface="Calibri"/>
                <a:ea typeface="Calibri"/>
                <a:cs typeface="Calibri"/>
                <a:sym typeface="Calibri"/>
              </a:rPr>
              <a:t>: Stock Stream</a:t>
            </a:r>
            <a:endParaRPr sz="2800" b="1" i="0" u="none" strike="noStrike" cap="none" dirty="0">
              <a:solidFill>
                <a:srgbClr val="7030A0"/>
              </a:solidFill>
              <a:latin typeface="Calibri"/>
              <a:ea typeface="Calibri"/>
              <a:cs typeface="Calibri"/>
              <a:sym typeface="Calibri"/>
            </a:endParaRPr>
          </a:p>
        </p:txBody>
      </p:sp>
      <p:sp>
        <p:nvSpPr>
          <p:cNvPr id="56" name="Google Shape;56;p1"/>
          <p:cNvSpPr txBox="1">
            <a:spLocks noGrp="1"/>
          </p:cNvSpPr>
          <p:nvPr>
            <p:ph type="subTitle" idx="4294967295"/>
          </p:nvPr>
        </p:nvSpPr>
        <p:spPr>
          <a:xfrm>
            <a:off x="152399" y="2028560"/>
            <a:ext cx="4072521" cy="168116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353535"/>
              </a:buClr>
              <a:buSzPts val="550"/>
              <a:buFont typeface="Times New Roman"/>
              <a:buNone/>
            </a:pPr>
            <a:r>
              <a:rPr lang="en-US" sz="2200" b="1" i="0" u="none" strike="noStrike" cap="none" dirty="0">
                <a:solidFill>
                  <a:srgbClr val="000000"/>
                </a:solidFill>
                <a:latin typeface="Times New Roman"/>
                <a:ea typeface="Times New Roman"/>
                <a:cs typeface="Times New Roman"/>
                <a:sym typeface="Times New Roman"/>
              </a:rPr>
              <a:t>        Under the Guidance</a:t>
            </a:r>
            <a:r>
              <a:rPr lang="en-US" sz="2200" b="0" i="0" u="none" strike="noStrike" cap="none" dirty="0">
                <a:solidFill>
                  <a:srgbClr val="000000"/>
                </a:solidFill>
                <a:latin typeface="Times New Roman"/>
                <a:ea typeface="Times New Roman"/>
                <a:cs typeface="Times New Roman"/>
                <a:sym typeface="Times New Roman"/>
              </a:rPr>
              <a:t>  </a:t>
            </a:r>
            <a:r>
              <a:rPr lang="en-US" sz="2200" b="1" i="0" u="none" strike="noStrike" cap="none" dirty="0">
                <a:solidFill>
                  <a:srgbClr val="000000"/>
                </a:solidFill>
                <a:latin typeface="Times New Roman"/>
                <a:ea typeface="Times New Roman"/>
                <a:cs typeface="Times New Roman"/>
                <a:sym typeface="Times New Roman"/>
              </a:rPr>
              <a:t>of</a:t>
            </a:r>
            <a:r>
              <a:rPr lang="en-US" sz="2200" b="0" i="0" u="none" strike="noStrike" cap="none" dirty="0">
                <a:solidFill>
                  <a:srgbClr val="000000"/>
                </a:solidFill>
                <a:latin typeface="Times New Roman"/>
                <a:ea typeface="Times New Roman"/>
                <a:cs typeface="Times New Roman"/>
                <a:sym typeface="Times New Roman"/>
              </a:rPr>
              <a:t>  </a:t>
            </a:r>
            <a:endParaRPr sz="2200" b="0" i="0" u="none" strike="noStrike" cap="none" dirty="0">
              <a:solidFill>
                <a:srgbClr val="000000"/>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353535"/>
              </a:buClr>
              <a:buSzPts val="550"/>
              <a:buFont typeface="Times New Roman"/>
              <a:buNone/>
            </a:pPr>
            <a:r>
              <a:rPr lang="en-US" sz="2200" b="1" i="0" u="none" strike="noStrike" cap="none" dirty="0">
                <a:solidFill>
                  <a:srgbClr val="000000"/>
                </a:solidFill>
                <a:latin typeface="Times New Roman"/>
                <a:ea typeface="Times New Roman"/>
                <a:cs typeface="Times New Roman"/>
                <a:sym typeface="Times New Roman"/>
              </a:rPr>
              <a:t>          Prof. Mary </a:t>
            </a:r>
            <a:r>
              <a:rPr lang="en-US" sz="2200" b="1" i="0" u="none" strike="noStrike" cap="none">
                <a:solidFill>
                  <a:srgbClr val="000000"/>
                </a:solidFill>
                <a:latin typeface="Times New Roman"/>
                <a:ea typeface="Times New Roman"/>
                <a:cs typeface="Times New Roman"/>
                <a:sym typeface="Times New Roman"/>
              </a:rPr>
              <a:t>M Dsouza</a:t>
            </a:r>
            <a:endParaRPr lang="en-US" sz="1800" b="1" i="0" u="none" strike="noStrike" cap="none" dirty="0">
              <a:solidFill>
                <a:srgbClr val="404040"/>
              </a:solidFill>
              <a:latin typeface="Calibri"/>
              <a:ea typeface="Calibri"/>
              <a:cs typeface="Calibri"/>
              <a:sym typeface="Calibri"/>
            </a:endParaRPr>
          </a:p>
          <a:p>
            <a:pPr marL="0" marR="0" lvl="0" indent="0" algn="l" rtl="0">
              <a:lnSpc>
                <a:spcPct val="90000"/>
              </a:lnSpc>
              <a:spcBef>
                <a:spcPts val="0"/>
              </a:spcBef>
              <a:spcAft>
                <a:spcPts val="0"/>
              </a:spcAft>
              <a:buClr>
                <a:srgbClr val="353535"/>
              </a:buClr>
              <a:buSzPts val="550"/>
              <a:buFont typeface="Times New Roman"/>
              <a:buNone/>
            </a:pPr>
            <a:r>
              <a:rPr lang="en-US" sz="1800" b="1" dirty="0">
                <a:solidFill>
                  <a:srgbClr val="404040"/>
                </a:solidFill>
                <a:latin typeface="Calibri"/>
                <a:ea typeface="Calibri"/>
                <a:cs typeface="Calibri"/>
                <a:sym typeface="Calibri"/>
              </a:rPr>
              <a:t>                Assistant Professor</a:t>
            </a:r>
            <a:r>
              <a:rPr lang="en-US" sz="1800" b="1" i="0" u="none" strike="noStrike" cap="none" dirty="0">
                <a:solidFill>
                  <a:srgbClr val="404040"/>
                </a:solidFill>
                <a:latin typeface="Calibri"/>
                <a:ea typeface="Calibri"/>
                <a:cs typeface="Calibri"/>
                <a:sym typeface="Calibri"/>
              </a:rPr>
              <a:t>         </a:t>
            </a:r>
          </a:p>
          <a:p>
            <a:pPr marL="0" marR="0" lvl="0" indent="0" algn="l" rtl="0">
              <a:lnSpc>
                <a:spcPct val="90000"/>
              </a:lnSpc>
              <a:spcBef>
                <a:spcPts val="0"/>
              </a:spcBef>
              <a:spcAft>
                <a:spcPts val="0"/>
              </a:spcAft>
              <a:buClr>
                <a:srgbClr val="353535"/>
              </a:buClr>
              <a:buSzPts val="550"/>
              <a:buFont typeface="Times New Roman"/>
              <a:buNone/>
            </a:pPr>
            <a:r>
              <a:rPr lang="en-US" sz="1800" b="1" dirty="0">
                <a:solidFill>
                  <a:srgbClr val="404040"/>
                </a:solidFill>
                <a:latin typeface="Calibri"/>
                <a:ea typeface="Calibri"/>
                <a:cs typeface="Calibri"/>
                <a:sym typeface="Calibri"/>
              </a:rPr>
              <a:t>                 </a:t>
            </a:r>
            <a:r>
              <a:rPr lang="en-US" sz="1800" b="1" i="0" u="none" strike="noStrike" cap="none" dirty="0">
                <a:solidFill>
                  <a:srgbClr val="404040"/>
                </a:solidFill>
                <a:latin typeface="Calibri"/>
                <a:ea typeface="Calibri"/>
                <a:cs typeface="Calibri"/>
                <a:sym typeface="Calibri"/>
              </a:rPr>
              <a:t>Department of ISE</a:t>
            </a:r>
            <a:endParaRPr sz="1800" b="1" i="0" u="none" strike="noStrike" cap="none" dirty="0">
              <a:solidFill>
                <a:srgbClr val="404040"/>
              </a:solidFill>
              <a:latin typeface="Calibri"/>
              <a:ea typeface="Calibri"/>
              <a:cs typeface="Calibri"/>
              <a:sym typeface="Calibri"/>
            </a:endParaRPr>
          </a:p>
          <a:p>
            <a:pPr marL="0" marR="0" lvl="0" indent="0" algn="l" rtl="0">
              <a:lnSpc>
                <a:spcPct val="90000"/>
              </a:lnSpc>
              <a:spcBef>
                <a:spcPts val="0"/>
              </a:spcBef>
              <a:spcAft>
                <a:spcPts val="0"/>
              </a:spcAft>
              <a:buClr>
                <a:srgbClr val="353535"/>
              </a:buClr>
              <a:buSzPts val="450"/>
              <a:buFont typeface="Calibri"/>
              <a:buNone/>
            </a:pPr>
            <a:r>
              <a:rPr lang="en-US" sz="1800" b="1" i="0" u="none" strike="noStrike" cap="none" dirty="0">
                <a:solidFill>
                  <a:srgbClr val="404040"/>
                </a:solidFill>
                <a:latin typeface="Calibri"/>
                <a:ea typeface="Calibri"/>
                <a:cs typeface="Calibri"/>
                <a:sym typeface="Calibri"/>
              </a:rPr>
              <a:t>        Acharya Institute Of Technology </a:t>
            </a:r>
            <a:endParaRPr sz="1800" b="1" i="0" u="none" strike="noStrike" cap="none" dirty="0">
              <a:solidFill>
                <a:srgbClr val="404040"/>
              </a:solidFill>
              <a:latin typeface="Calibri"/>
              <a:ea typeface="Calibri"/>
              <a:cs typeface="Calibri"/>
              <a:sym typeface="Calibri"/>
            </a:endParaRPr>
          </a:p>
          <a:p>
            <a:pPr marL="0" marR="0" lvl="0" indent="0" algn="l" rtl="0">
              <a:lnSpc>
                <a:spcPct val="90000"/>
              </a:lnSpc>
              <a:spcBef>
                <a:spcPts val="1000"/>
              </a:spcBef>
              <a:spcAft>
                <a:spcPts val="0"/>
              </a:spcAft>
              <a:buClr>
                <a:srgbClr val="353535"/>
              </a:buClr>
              <a:buSzPts val="600"/>
              <a:buFont typeface="Noto Sans Symbols"/>
              <a:buNone/>
            </a:pPr>
            <a:endParaRPr sz="2400" b="1" i="0" u="none" strike="noStrike" cap="none" dirty="0">
              <a:solidFill>
                <a:srgbClr val="404040"/>
              </a:solidFill>
              <a:latin typeface="Calibri"/>
              <a:ea typeface="Calibri"/>
              <a:cs typeface="Calibri"/>
              <a:sym typeface="Calibri"/>
            </a:endParaRPr>
          </a:p>
          <a:p>
            <a:pPr marL="0" marR="0" lvl="0" indent="0" algn="ctr" rtl="0">
              <a:lnSpc>
                <a:spcPct val="90000"/>
              </a:lnSpc>
              <a:spcBef>
                <a:spcPts val="1000"/>
              </a:spcBef>
              <a:spcAft>
                <a:spcPts val="0"/>
              </a:spcAft>
              <a:buClr>
                <a:srgbClr val="353535"/>
              </a:buClr>
              <a:buSzPts val="550"/>
              <a:buFont typeface="Noto Sans Symbols"/>
              <a:buNone/>
            </a:pPr>
            <a:endParaRPr sz="2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353535"/>
              </a:buClr>
              <a:buSzPts val="550"/>
              <a:buFont typeface="Times New Roman"/>
              <a:buNone/>
            </a:pPr>
            <a:r>
              <a:rPr lang="en-US" sz="2200" b="0" i="0" u="none" strike="noStrike" cap="none" dirty="0">
                <a:solidFill>
                  <a:srgbClr val="000000"/>
                </a:solidFill>
                <a:latin typeface="Times New Roman"/>
                <a:ea typeface="Times New Roman"/>
                <a:cs typeface="Times New Roman"/>
                <a:sym typeface="Times New Roman"/>
              </a:rPr>
              <a:t>                               											</a:t>
            </a:r>
            <a:endParaRPr sz="2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353535"/>
              </a:buClr>
              <a:buSzPts val="550"/>
              <a:buFont typeface="Noto Sans Symbols"/>
              <a:buNone/>
            </a:pPr>
            <a:r>
              <a:rPr lang="en-US" sz="2200" b="0" i="0" u="none" strike="noStrike" cap="none" dirty="0">
                <a:solidFill>
                  <a:srgbClr val="000000"/>
                </a:solidFill>
                <a:latin typeface="Times New Roman"/>
                <a:ea typeface="Times New Roman"/>
                <a:cs typeface="Times New Roman"/>
                <a:sym typeface="Times New Roman"/>
              </a:rPr>
              <a:t>			</a:t>
            </a:r>
            <a:endParaRPr sz="2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353535"/>
              </a:buClr>
              <a:buSzPts val="550"/>
              <a:buFont typeface="Noto Sans Symbols"/>
              <a:buNone/>
            </a:pPr>
            <a:endParaRPr sz="2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353535"/>
              </a:buClr>
              <a:buSzPts val="750"/>
              <a:buFont typeface="Noto Sans Symbols"/>
              <a:buNone/>
            </a:pPr>
            <a:endParaRPr sz="30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353535"/>
              </a:buClr>
              <a:buSzPts val="750"/>
              <a:buFont typeface="Noto Sans Symbols"/>
              <a:buNone/>
            </a:pPr>
            <a:endParaRPr sz="3000" b="0" i="0" u="none" strike="noStrike" cap="none" dirty="0">
              <a:solidFill>
                <a:srgbClr val="000000"/>
              </a:solidFill>
              <a:latin typeface="Times New Roman"/>
              <a:ea typeface="Times New Roman"/>
              <a:cs typeface="Times New Roman"/>
              <a:sym typeface="Times New Roman"/>
            </a:endParaRPr>
          </a:p>
        </p:txBody>
      </p:sp>
      <p:sp>
        <p:nvSpPr>
          <p:cNvPr id="57" name="Google Shape;57;p1"/>
          <p:cNvSpPr/>
          <p:nvPr/>
        </p:nvSpPr>
        <p:spPr>
          <a:xfrm>
            <a:off x="4919081" y="1819615"/>
            <a:ext cx="3886200" cy="22239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sng" strike="noStrike" cap="none" dirty="0">
                <a:solidFill>
                  <a:srgbClr val="000000"/>
                </a:solidFill>
                <a:latin typeface="Arial"/>
                <a:ea typeface="Arial"/>
                <a:cs typeface="Arial"/>
                <a:sym typeface="Arial"/>
              </a:rPr>
              <a:t>Batch No:- 17</a:t>
            </a:r>
            <a:r>
              <a:rPr lang="en-US" sz="1800" b="0" i="0" u="none" strike="noStrike" cap="none" dirty="0">
                <a:solidFill>
                  <a:srgbClr val="000000"/>
                </a:solidFill>
                <a:latin typeface="Arial"/>
                <a:ea typeface="Arial"/>
                <a:cs typeface="Arial"/>
                <a:sym typeface="Arial"/>
              </a:rPr>
              <a:t> </a:t>
            </a:r>
            <a:endParaRPr dirty="0"/>
          </a:p>
          <a:p>
            <a:pPr marL="0" marR="0" lvl="0" indent="0" algn="l" rtl="0">
              <a:spcBef>
                <a:spcPts val="0"/>
              </a:spcBef>
              <a:spcAft>
                <a:spcPts val="0"/>
              </a:spcAft>
              <a:buNone/>
            </a:pPr>
            <a:r>
              <a:rPr lang="en-US" sz="1800" b="1" i="0" u="sng" strike="noStrike" cap="none" dirty="0">
                <a:solidFill>
                  <a:srgbClr val="000000"/>
                </a:solidFill>
                <a:latin typeface="Arial"/>
                <a:ea typeface="Arial"/>
                <a:cs typeface="Arial"/>
                <a:sym typeface="Arial"/>
              </a:rPr>
              <a:t>Project Team  Members: </a:t>
            </a:r>
            <a:endParaRPr dirty="0"/>
          </a:p>
          <a:p>
            <a:pPr marL="0" marR="0" lvl="0" indent="0" algn="l" rtl="0">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spcBef>
                <a:spcPts val="0"/>
              </a:spcBef>
              <a:spcAft>
                <a:spcPts val="0"/>
              </a:spcAft>
              <a:buNone/>
            </a:pPr>
            <a:r>
              <a:rPr lang="en-IN" sz="1800" b="1" dirty="0">
                <a:solidFill>
                  <a:srgbClr val="3F3F3F"/>
                </a:solidFill>
                <a:latin typeface="Calibri"/>
                <a:ea typeface="Calibri"/>
                <a:cs typeface="Calibri"/>
                <a:sym typeface="Calibri"/>
              </a:rPr>
              <a:t>Anmol Shubham	           1AY21IS016</a:t>
            </a:r>
            <a:endParaRPr lang="en-IN" sz="1800" b="1" i="0" u="none" strike="noStrike" cap="none" dirty="0">
              <a:solidFill>
                <a:srgbClr val="3F3F3F"/>
              </a:solidFill>
              <a:latin typeface="Calibri"/>
              <a:ea typeface="Calibri"/>
              <a:cs typeface="Calibri"/>
              <a:sym typeface="Calibri"/>
            </a:endParaRPr>
          </a:p>
          <a:p>
            <a:r>
              <a:rPr lang="en-IN" sz="1800" b="1" i="0" u="none" strike="noStrike" cap="none" dirty="0" err="1">
                <a:solidFill>
                  <a:srgbClr val="3F3F3F"/>
                </a:solidFill>
                <a:latin typeface="Calibri"/>
                <a:ea typeface="Calibri"/>
                <a:cs typeface="Calibri"/>
                <a:sym typeface="Calibri"/>
              </a:rPr>
              <a:t>Ahzam</a:t>
            </a:r>
            <a:r>
              <a:rPr lang="en-IN" sz="1800" b="1" i="0" u="none" strike="noStrike" cap="none" dirty="0">
                <a:solidFill>
                  <a:srgbClr val="3F3F3F"/>
                </a:solidFill>
                <a:latin typeface="Calibri"/>
                <a:ea typeface="Calibri"/>
                <a:cs typeface="Calibri"/>
                <a:sym typeface="Calibri"/>
              </a:rPr>
              <a:t> Saba	        </a:t>
            </a:r>
            <a:r>
              <a:rPr lang="en-IN" sz="1800" b="1" dirty="0">
                <a:solidFill>
                  <a:srgbClr val="3F3F3F"/>
                </a:solidFill>
                <a:latin typeface="Calibri"/>
                <a:ea typeface="Calibri"/>
                <a:cs typeface="Calibri"/>
                <a:sym typeface="Calibri"/>
              </a:rPr>
              <a:t>   1AY21IS007</a:t>
            </a:r>
            <a:r>
              <a:rPr lang="en-IN" sz="1800" b="1" i="0" u="none" strike="noStrike" cap="none" dirty="0">
                <a:solidFill>
                  <a:srgbClr val="3F3F3F"/>
                </a:solidFill>
                <a:latin typeface="Calibri"/>
                <a:ea typeface="Calibri"/>
                <a:cs typeface="Calibri"/>
                <a:sym typeface="Calibri"/>
              </a:rPr>
              <a:t>                       </a:t>
            </a:r>
          </a:p>
          <a:p>
            <a:r>
              <a:rPr lang="en-IN" sz="1800" b="1" dirty="0" err="1">
                <a:solidFill>
                  <a:srgbClr val="3F3F3F"/>
                </a:solidFill>
                <a:latin typeface="Calibri"/>
                <a:ea typeface="Calibri"/>
                <a:cs typeface="Calibri"/>
                <a:sym typeface="Calibri"/>
              </a:rPr>
              <a:t>Amod</a:t>
            </a:r>
            <a:r>
              <a:rPr lang="en-IN" sz="1800" b="1" dirty="0">
                <a:solidFill>
                  <a:srgbClr val="3F3F3F"/>
                </a:solidFill>
                <a:latin typeface="Calibri"/>
                <a:ea typeface="Calibri"/>
                <a:cs typeface="Calibri"/>
                <a:sym typeface="Calibri"/>
              </a:rPr>
              <a:t> Kumar</a:t>
            </a:r>
            <a:r>
              <a:rPr lang="en-IN" sz="1800" b="1" i="0" u="none" strike="noStrike" cap="none" dirty="0">
                <a:solidFill>
                  <a:srgbClr val="3F3F3F"/>
                </a:solidFill>
                <a:latin typeface="Calibri"/>
                <a:ea typeface="Calibri"/>
                <a:cs typeface="Calibri"/>
                <a:sym typeface="Calibri"/>
              </a:rPr>
              <a:t>                      </a:t>
            </a:r>
            <a:r>
              <a:rPr lang="en-IN" sz="1800" b="1" dirty="0">
                <a:solidFill>
                  <a:srgbClr val="3F3F3F"/>
                </a:solidFill>
                <a:latin typeface="Calibri"/>
                <a:ea typeface="Calibri"/>
                <a:cs typeface="Calibri"/>
                <a:sym typeface="Calibri"/>
              </a:rPr>
              <a:t>1AY21IS012</a:t>
            </a:r>
            <a:endParaRPr lang="en-IN" sz="1800" b="1" i="0" u="none" strike="noStrike" cap="none" dirty="0">
              <a:solidFill>
                <a:srgbClr val="3F3F3F"/>
              </a:solidFill>
              <a:latin typeface="Calibri"/>
              <a:ea typeface="Calibri"/>
              <a:cs typeface="Calibri"/>
              <a:sym typeface="Calibri"/>
            </a:endParaRPr>
          </a:p>
          <a:p>
            <a:r>
              <a:rPr lang="en-IN" sz="1800" b="1" dirty="0" err="1">
                <a:solidFill>
                  <a:srgbClr val="3F3F3F"/>
                </a:solidFill>
                <a:latin typeface="Calibri"/>
                <a:ea typeface="Calibri"/>
                <a:cs typeface="Calibri"/>
                <a:sym typeface="Calibri"/>
              </a:rPr>
              <a:t>Manaswi</a:t>
            </a:r>
            <a:r>
              <a:rPr lang="en-IN" sz="1800" b="1" dirty="0">
                <a:solidFill>
                  <a:srgbClr val="3F3F3F"/>
                </a:solidFill>
                <a:latin typeface="Calibri"/>
                <a:ea typeface="Calibri"/>
                <a:cs typeface="Calibri"/>
                <a:sym typeface="Calibri"/>
              </a:rPr>
              <a:t> Kumar	</a:t>
            </a:r>
            <a:r>
              <a:rPr lang="en-IN" sz="1800" b="1" i="0" u="none" strike="noStrike" cap="none" dirty="0">
                <a:solidFill>
                  <a:srgbClr val="3F3F3F"/>
                </a:solidFill>
                <a:latin typeface="Calibri"/>
                <a:ea typeface="Calibri"/>
                <a:cs typeface="Calibri"/>
                <a:sym typeface="Calibri"/>
              </a:rPr>
              <a:t>      </a:t>
            </a:r>
            <a:r>
              <a:rPr lang="en-IN" sz="1800" b="1" dirty="0">
                <a:solidFill>
                  <a:srgbClr val="3F3F3F"/>
                </a:solidFill>
                <a:latin typeface="Calibri"/>
                <a:ea typeface="Calibri"/>
                <a:cs typeface="Calibri"/>
                <a:sym typeface="Calibri"/>
              </a:rPr>
              <a:t>     1AY21IS051</a:t>
            </a:r>
            <a:endParaRPr lang="en-IN" sz="1800" b="1" i="0" u="none" strike="noStrike" cap="none" dirty="0">
              <a:solidFill>
                <a:srgbClr val="3F3F3F"/>
              </a:solidFill>
              <a:latin typeface="Calibri"/>
              <a:ea typeface="Calibri"/>
              <a:cs typeface="Calibri"/>
              <a:sym typeface="Calibri"/>
            </a:endParaRPr>
          </a:p>
          <a:p>
            <a:pPr marL="0" marR="0" lvl="0" indent="0" algn="l" rtl="0">
              <a:spcBef>
                <a:spcPts val="0"/>
              </a:spcBef>
              <a:spcAft>
                <a:spcPts val="0"/>
              </a:spcAft>
              <a:buNone/>
            </a:pPr>
            <a:endParaRPr lang="en-GB" sz="1800" b="0" i="0" u="none" strike="noStrike" cap="none" dirty="0">
              <a:solidFill>
                <a:srgbClr val="404040"/>
              </a:solidFill>
              <a:latin typeface="Century Gothic"/>
              <a:ea typeface="Century Gothic"/>
              <a:cs typeface="Century Gothic"/>
              <a:sym typeface="Century Gothic"/>
            </a:endParaRPr>
          </a:p>
        </p:txBody>
      </p:sp>
      <p:sp>
        <p:nvSpPr>
          <p:cNvPr id="58" name="Google Shape;58;p1"/>
          <p:cNvSpPr txBox="1"/>
          <p:nvPr/>
        </p:nvSpPr>
        <p:spPr>
          <a:xfrm>
            <a:off x="349897" y="206043"/>
            <a:ext cx="8098971" cy="5000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0" i="0" u="none" strike="noStrike" cap="none" dirty="0">
                <a:solidFill>
                  <a:srgbClr val="C00000"/>
                </a:solidFill>
                <a:latin typeface="Calibri"/>
                <a:ea typeface="Calibri"/>
                <a:cs typeface="Calibri"/>
                <a:sym typeface="Calibri"/>
              </a:rPr>
              <a:t>Mini  </a:t>
            </a:r>
            <a:r>
              <a:rPr lang="en-US" sz="2800" dirty="0">
                <a:solidFill>
                  <a:srgbClr val="C00000"/>
                </a:solidFill>
                <a:latin typeface="Calibri"/>
                <a:ea typeface="Calibri"/>
                <a:cs typeface="Calibri"/>
                <a:sym typeface="Calibri"/>
              </a:rPr>
              <a:t>Project(21ISMP67) </a:t>
            </a:r>
            <a:r>
              <a:rPr lang="en-US" sz="2800" b="0" i="0" u="none" strike="noStrike" cap="none" dirty="0">
                <a:solidFill>
                  <a:srgbClr val="C00000"/>
                </a:solidFill>
                <a:latin typeface="Calibri"/>
                <a:ea typeface="Calibri"/>
                <a:cs typeface="Calibri"/>
                <a:sym typeface="Calibri"/>
              </a:rPr>
              <a:t>Presentation –(2023-2024)</a:t>
            </a:r>
            <a:endParaRPr sz="2800" dirty="0">
              <a:solidFill>
                <a:srgbClr val="C00000"/>
              </a:solidFill>
            </a:endParaRPr>
          </a:p>
        </p:txBody>
      </p:sp>
      <p:sp>
        <p:nvSpPr>
          <p:cNvPr id="59" name="Google Shape;59;p1"/>
          <p:cNvSpPr txBox="1"/>
          <p:nvPr/>
        </p:nvSpPr>
        <p:spPr>
          <a:xfrm>
            <a:off x="742950" y="4743451"/>
            <a:ext cx="70723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u="none" strike="noStrike" cap="none">
                <a:solidFill>
                  <a:schemeClr val="lt1"/>
                </a:solidFill>
                <a:latin typeface="Century Gothic"/>
                <a:ea typeface="Century Gothic"/>
                <a:cs typeface="Century Gothic"/>
                <a:sym typeface="Century Gothic"/>
              </a:rPr>
              <a:t>1</a:t>
            </a:r>
            <a:endParaRPr sz="2000" b="1" i="1" u="none" strike="noStrike" cap="none">
              <a:solidFill>
                <a:schemeClr val="lt1"/>
              </a:solidFill>
              <a:latin typeface="Century Gothic"/>
              <a:ea typeface="Century Gothic"/>
              <a:cs typeface="Century Gothic"/>
              <a:sym typeface="Century Gothic"/>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6"/>
          <p:cNvSpPr txBox="1">
            <a:spLocks noGrp="1"/>
          </p:cNvSpPr>
          <p:nvPr>
            <p:ph type="body" idx="1"/>
          </p:nvPr>
        </p:nvSpPr>
        <p:spPr>
          <a:xfrm>
            <a:off x="604809" y="144433"/>
            <a:ext cx="7538184" cy="55727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1581AA"/>
              </a:buClr>
              <a:buSzPts val="2800"/>
              <a:buFont typeface="Calibri"/>
              <a:buNone/>
            </a:pPr>
            <a:r>
              <a:rPr lang="en-US" sz="2800" b="1" dirty="0">
                <a:solidFill>
                  <a:srgbClr val="1581AA"/>
                </a:solidFill>
                <a:latin typeface="Calibri"/>
                <a:ea typeface="Calibri"/>
                <a:cs typeface="Calibri"/>
                <a:sym typeface="Calibri"/>
              </a:rPr>
              <a:t>IMPLEMENTATION</a:t>
            </a:r>
          </a:p>
        </p:txBody>
      </p:sp>
      <p:sp>
        <p:nvSpPr>
          <p:cNvPr id="97" name="Google Shape;97;p6"/>
          <p:cNvSpPr txBox="1">
            <a:spLocks noGrp="1"/>
          </p:cNvSpPr>
          <p:nvPr>
            <p:ph type="sldNum" idx="12"/>
          </p:nvPr>
        </p:nvSpPr>
        <p:spPr>
          <a:xfrm>
            <a:off x="511175" y="4813300"/>
            <a:ext cx="585788" cy="2730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a:t>
            </a:r>
            <a:endParaRPr/>
          </a:p>
        </p:txBody>
      </p:sp>
      <p:sp>
        <p:nvSpPr>
          <p:cNvPr id="3" name="TextBox 2">
            <a:extLst>
              <a:ext uri="{FF2B5EF4-FFF2-40B4-BE49-F238E27FC236}">
                <a16:creationId xmlns:a16="http://schemas.microsoft.com/office/drawing/2014/main" id="{96E03C21-E429-432E-DDE9-134FFD72008B}"/>
              </a:ext>
            </a:extLst>
          </p:cNvPr>
          <p:cNvSpPr txBox="1"/>
          <p:nvPr/>
        </p:nvSpPr>
        <p:spPr>
          <a:xfrm>
            <a:off x="1020763" y="939800"/>
            <a:ext cx="7454370" cy="3236784"/>
          </a:xfrm>
          <a:prstGeom prst="rect">
            <a:avLst/>
          </a:prstGeom>
          <a:noFill/>
        </p:spPr>
        <p:txBody>
          <a:bodyPr wrap="square" rtlCol="0">
            <a:spAutoFit/>
          </a:bodyPr>
          <a:lstStyle/>
          <a:p>
            <a:pPr marL="139700">
              <a:spcBef>
                <a:spcPts val="1270"/>
              </a:spcBef>
            </a:pPr>
            <a:r>
              <a:rPr lang="en-US" sz="1800" b="1" spc="-10" dirty="0">
                <a:effectLst/>
                <a:latin typeface="Times New Roman" panose="02020603050405020304" pitchFamily="18" charset="0"/>
                <a:ea typeface="Times New Roman" panose="02020603050405020304" pitchFamily="18" charset="0"/>
              </a:rPr>
              <a:t>1. Planning</a:t>
            </a:r>
            <a:r>
              <a:rPr lang="en-US" sz="1800" b="1" spc="-4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and</a:t>
            </a:r>
            <a:r>
              <a:rPr lang="en-US" sz="1800" b="1" spc="-6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Setup:</a:t>
            </a:r>
          </a:p>
          <a:p>
            <a:pPr marL="139700">
              <a:spcBef>
                <a:spcPts val="1270"/>
              </a:spcBef>
              <a:spcAft>
                <a:spcPts val="0"/>
              </a:spcAft>
            </a:pPr>
            <a:r>
              <a:rPr lang="en-US" sz="1600" b="1" spc="-10" dirty="0">
                <a:effectLst/>
                <a:latin typeface="Times New Roman" panose="02020603050405020304" pitchFamily="18" charset="0"/>
                <a:ea typeface="Times New Roman" panose="02020603050405020304" pitchFamily="18" charset="0"/>
              </a:rPr>
              <a:t>Define</a:t>
            </a:r>
            <a:r>
              <a:rPr lang="en-US" sz="1600" b="1" spc="-25"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Requirements:</a:t>
            </a:r>
            <a:endParaRPr lang="en-IN" sz="1600" dirty="0">
              <a:effectLst/>
              <a:latin typeface="Times New Roman" panose="02020603050405020304" pitchFamily="18" charset="0"/>
              <a:ea typeface="Times New Roman" panose="02020603050405020304" pitchFamily="18" charset="0"/>
            </a:endParaRPr>
          </a:p>
          <a:p>
            <a:pPr marL="139700" marR="612140" algn="just">
              <a:spcBef>
                <a:spcPts val="1235"/>
              </a:spcBef>
              <a:spcAft>
                <a:spcPts val="0"/>
              </a:spcAft>
            </a:pPr>
            <a:r>
              <a:rPr lang="en-US" sz="1600" dirty="0">
                <a:effectLst/>
                <a:latin typeface="Times New Roman" panose="02020603050405020304" pitchFamily="18" charset="0"/>
                <a:ea typeface="Times New Roman" panose="02020603050405020304" pitchFamily="18" charset="0"/>
              </a:rPr>
              <a:t>Determine</a:t>
            </a:r>
            <a:r>
              <a:rPr lang="en-US" sz="1600" spc="-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core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features</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weather</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app</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(current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weather,</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forecast,</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location-based services, etc.).</a:t>
            </a:r>
            <a:endParaRPr lang="en-IN" sz="1600" dirty="0">
              <a:effectLst/>
              <a:latin typeface="Times New Roman" panose="02020603050405020304" pitchFamily="18" charset="0"/>
              <a:ea typeface="Times New Roman" panose="02020603050405020304" pitchFamily="18" charset="0"/>
            </a:endParaRPr>
          </a:p>
          <a:p>
            <a:pPr marL="139700" marR="523240" algn="just">
              <a:spcBef>
                <a:spcPts val="1005"/>
              </a:spcBef>
              <a:spcAft>
                <a:spcPts val="0"/>
              </a:spcAft>
            </a:pPr>
            <a:r>
              <a:rPr lang="en-US" sz="1600" dirty="0">
                <a:effectLst/>
                <a:latin typeface="Times New Roman" panose="02020603050405020304" pitchFamily="18" charset="0"/>
                <a:ea typeface="Times New Roman" panose="02020603050405020304" pitchFamily="18" charset="0"/>
              </a:rPr>
              <a:t>Decide</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additional</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features</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such</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as</a:t>
            </a:r>
            <a:r>
              <a:rPr lang="en-US" sz="1600" spc="-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user</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preferences</a:t>
            </a:r>
            <a:r>
              <a:rPr lang="en-US" sz="1600" spc="-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(e.g.,</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temperature</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units),</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error</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handling, and responsiveness.</a:t>
            </a:r>
            <a:endParaRPr lang="en-IN" sz="1600" dirty="0">
              <a:effectLst/>
              <a:latin typeface="Times New Roman" panose="02020603050405020304" pitchFamily="18" charset="0"/>
              <a:ea typeface="Times New Roman" panose="02020603050405020304" pitchFamily="18" charset="0"/>
            </a:endParaRPr>
          </a:p>
          <a:p>
            <a:pPr marL="139700" indent="-113665">
              <a:spcBef>
                <a:spcPts val="1040"/>
              </a:spcBef>
            </a:pPr>
            <a:r>
              <a:rPr lang="en-US" sz="1600" b="1" dirty="0">
                <a:effectLst/>
                <a:latin typeface="Times New Roman" panose="02020603050405020304" pitchFamily="18" charset="0"/>
                <a:ea typeface="Times New Roman" panose="02020603050405020304" pitchFamily="18" charset="0"/>
              </a:rPr>
              <a:t>Technology</a:t>
            </a:r>
            <a:r>
              <a:rPr lang="en-US" sz="1600" b="1" spc="210"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Stack:</a:t>
            </a:r>
            <a:endParaRPr lang="en-IN" sz="1600" b="1" dirty="0">
              <a:effectLst/>
              <a:latin typeface="Times New Roman" panose="02020603050405020304" pitchFamily="18" charset="0"/>
              <a:ea typeface="Times New Roman" panose="02020603050405020304" pitchFamily="18" charset="0"/>
            </a:endParaRPr>
          </a:p>
          <a:p>
            <a:pPr marL="139700">
              <a:spcBef>
                <a:spcPts val="1235"/>
              </a:spcBef>
              <a:spcAft>
                <a:spcPts val="0"/>
              </a:spcAft>
            </a:pPr>
            <a:r>
              <a:rPr lang="en-US" sz="1600" dirty="0">
                <a:effectLst/>
                <a:latin typeface="Times New Roman" panose="02020603050405020304" pitchFamily="18" charset="0"/>
                <a:ea typeface="Times New Roman" panose="02020603050405020304" pitchFamily="18" charset="0"/>
              </a:rPr>
              <a:t>Frontend:</a:t>
            </a:r>
            <a:r>
              <a:rPr lang="en-US" sz="1600" spc="-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HTML,</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CSS,</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JavaScript</a:t>
            </a:r>
            <a:endParaRPr lang="en-IN" sz="1600" dirty="0">
              <a:effectLst/>
              <a:latin typeface="Times New Roman" panose="02020603050405020304" pitchFamily="18" charset="0"/>
              <a:ea typeface="Times New Roman" panose="02020603050405020304" pitchFamily="18" charset="0"/>
            </a:endParaRPr>
          </a:p>
          <a:p>
            <a:pPr marL="139700">
              <a:spcBef>
                <a:spcPts val="1275"/>
              </a:spcBef>
              <a:spcAft>
                <a:spcPts val="0"/>
              </a:spcAft>
            </a:pPr>
            <a:r>
              <a:rPr lang="en-US" sz="1600" dirty="0">
                <a:effectLst/>
                <a:latin typeface="Times New Roman" panose="02020603050405020304" pitchFamily="18" charset="0"/>
                <a:ea typeface="Times New Roman" panose="02020603050405020304" pitchFamily="18" charset="0"/>
              </a:rPr>
              <a:t>API: </a:t>
            </a:r>
            <a:r>
              <a:rPr lang="en-US" sz="1600" dirty="0" err="1">
                <a:effectLst/>
                <a:latin typeface="Times New Roman" panose="02020603050405020304" pitchFamily="18" charset="0"/>
                <a:ea typeface="Times New Roman" panose="02020603050405020304" pitchFamily="18" charset="0"/>
              </a:rPr>
              <a:t>Y</a:t>
            </a:r>
            <a:r>
              <a:rPr lang="en-US" sz="1600" dirty="0" err="1">
                <a:latin typeface="Times New Roman" panose="02020603050405020304" pitchFamily="18" charset="0"/>
                <a:ea typeface="Times New Roman" panose="02020603050405020304" pitchFamily="18" charset="0"/>
              </a:rPr>
              <a:t>finace</a:t>
            </a:r>
            <a:r>
              <a:rPr lang="en-US" sz="1600" dirty="0">
                <a:latin typeface="Times New Roman" panose="02020603050405020304" pitchFamily="18" charset="0"/>
                <a:ea typeface="Times New Roman" panose="02020603050405020304" pitchFamily="18" charset="0"/>
              </a:rPr>
              <a:t> Api</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5ED62E-5C67-EE76-9320-EF5EF32C1C84}"/>
              </a:ext>
            </a:extLst>
          </p:cNvPr>
          <p:cNvSpPr txBox="1"/>
          <p:nvPr/>
        </p:nvSpPr>
        <p:spPr>
          <a:xfrm>
            <a:off x="846667" y="465666"/>
            <a:ext cx="7281333" cy="3871188"/>
          </a:xfrm>
          <a:prstGeom prst="rect">
            <a:avLst/>
          </a:prstGeom>
          <a:noFill/>
        </p:spPr>
        <p:txBody>
          <a:bodyPr wrap="square" rtlCol="0">
            <a:spAutoFit/>
          </a:bodyPr>
          <a:lstStyle/>
          <a:p>
            <a:pPr lvl="0">
              <a:spcBef>
                <a:spcPts val="1275"/>
              </a:spcBef>
              <a:spcAft>
                <a:spcPts val="0"/>
              </a:spcAft>
              <a:buSzPts val="1050"/>
              <a:tabLst>
                <a:tab pos="289560" algn="l"/>
              </a:tabLst>
            </a:pPr>
            <a:r>
              <a:rPr lang="en-US" sz="1800" b="1" spc="-10" dirty="0">
                <a:effectLst/>
                <a:latin typeface="Times New Roman" panose="02020603050405020304" pitchFamily="18" charset="0"/>
                <a:ea typeface="Times New Roman" panose="02020603050405020304" pitchFamily="18" charset="0"/>
              </a:rPr>
              <a:t>  2. Development:</a:t>
            </a:r>
            <a:endParaRPr lang="en-IN" sz="1600" dirty="0">
              <a:effectLst/>
              <a:latin typeface="Times New Roman" panose="02020603050405020304" pitchFamily="18" charset="0"/>
              <a:ea typeface="Times New Roman" panose="02020603050405020304" pitchFamily="18" charset="0"/>
            </a:endParaRPr>
          </a:p>
          <a:p>
            <a:pPr marL="139700" algn="just">
              <a:spcBef>
                <a:spcPts val="1235"/>
              </a:spcBef>
              <a:spcAft>
                <a:spcPts val="0"/>
              </a:spcAft>
            </a:pPr>
            <a:r>
              <a:rPr lang="en-US" sz="1600" dirty="0">
                <a:effectLst/>
                <a:latin typeface="Times New Roman" panose="02020603050405020304" pitchFamily="18" charset="0"/>
                <a:ea typeface="Times New Roman" panose="02020603050405020304" pitchFamily="18" charset="0"/>
              </a:rPr>
              <a:t>UI/UX</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Design:</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Create</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wireframes</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mockups</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plan</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user</a:t>
            </a:r>
            <a:r>
              <a:rPr lang="en-US" sz="1600" spc="-15"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interface.</a:t>
            </a:r>
            <a:endParaRPr lang="en-IN" sz="1600" dirty="0">
              <a:effectLst/>
              <a:latin typeface="Times New Roman" panose="02020603050405020304" pitchFamily="18" charset="0"/>
              <a:ea typeface="Times New Roman" panose="02020603050405020304" pitchFamily="18" charset="0"/>
            </a:endParaRPr>
          </a:p>
          <a:p>
            <a:pPr marL="139700" algn="just">
              <a:spcBef>
                <a:spcPts val="1270"/>
              </a:spcBef>
              <a:spcAft>
                <a:spcPts val="0"/>
              </a:spcAft>
            </a:pPr>
            <a:r>
              <a:rPr lang="en-US" sz="1600" dirty="0">
                <a:effectLst/>
                <a:latin typeface="Times New Roman" panose="02020603050405020304" pitchFamily="18" charset="0"/>
                <a:ea typeface="Times New Roman" panose="02020603050405020304" pitchFamily="18" charset="0"/>
              </a:rPr>
              <a:t>Component</a:t>
            </a:r>
            <a:r>
              <a:rPr lang="en-US" sz="1600" spc="-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Implementation:</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Develop</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components</a:t>
            </a:r>
            <a:r>
              <a:rPr lang="en-US" sz="1600" spc="-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displaying</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current</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weather,</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forecasts, settings/preferences, etc.</a:t>
            </a:r>
            <a:endParaRPr lang="en-IN" sz="1600" dirty="0">
              <a:effectLst/>
              <a:latin typeface="Times New Roman" panose="02020603050405020304" pitchFamily="18" charset="0"/>
              <a:ea typeface="Times New Roman" panose="02020603050405020304" pitchFamily="18" charset="0"/>
            </a:endParaRPr>
          </a:p>
          <a:p>
            <a:pPr marL="139700" algn="just">
              <a:spcBef>
                <a:spcPts val="1005"/>
              </a:spcBef>
              <a:spcAft>
                <a:spcPts val="0"/>
              </a:spcAft>
            </a:pPr>
            <a:r>
              <a:rPr lang="en-US" sz="1600" dirty="0">
                <a:effectLst/>
                <a:latin typeface="Times New Roman" panose="02020603050405020304" pitchFamily="18" charset="0"/>
                <a:ea typeface="Times New Roman" panose="02020603050405020304" pitchFamily="18" charset="0"/>
              </a:rPr>
              <a:t>API</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Integration:</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Integrate</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with</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weather</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APIs</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fetch</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weather</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data</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based</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user</a:t>
            </a:r>
            <a:r>
              <a:rPr lang="en-US" sz="1600" spc="-6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inputs.</a:t>
            </a:r>
          </a:p>
          <a:p>
            <a:pPr marL="139700" algn="just">
              <a:spcBef>
                <a:spcPts val="1005"/>
              </a:spcBef>
              <a:spcAft>
                <a:spcPts val="0"/>
              </a:spcAft>
            </a:pPr>
            <a:r>
              <a:rPr lang="en-US" sz="1800" b="1" dirty="0">
                <a:effectLst/>
                <a:latin typeface="Times New Roman" panose="02020603050405020304" pitchFamily="18" charset="0"/>
                <a:ea typeface="Times New Roman" panose="02020603050405020304" pitchFamily="18" charset="0"/>
              </a:rPr>
              <a:t>3. Implementation Details:</a:t>
            </a:r>
            <a:r>
              <a:rPr lang="en-US" sz="1800" dirty="0">
                <a:effectLst/>
                <a:latin typeface="Times New Roman" panose="02020603050405020304" pitchFamily="18" charset="0"/>
                <a:ea typeface="Times New Roman" panose="02020603050405020304" pitchFamily="18" charset="0"/>
              </a:rPr>
              <a:t> </a:t>
            </a:r>
            <a:endParaRPr lang="en-US" sz="1600" spc="-10" dirty="0">
              <a:latin typeface="Times New Roman" panose="02020603050405020304" pitchFamily="18" charset="0"/>
              <a:ea typeface="Times New Roman" panose="02020603050405020304" pitchFamily="18" charset="0"/>
            </a:endParaRPr>
          </a:p>
          <a:p>
            <a:pPr marL="139700" algn="just">
              <a:spcBef>
                <a:spcPts val="1005"/>
              </a:spcBef>
            </a:pPr>
            <a:r>
              <a:rPr lang="en-US" sz="1600" b="1" spc="-10" dirty="0">
                <a:effectLst/>
                <a:latin typeface="Times New Roman" panose="02020603050405020304" pitchFamily="18" charset="0"/>
                <a:ea typeface="Times New Roman" panose="02020603050405020304" pitchFamily="18" charset="0"/>
              </a:rPr>
              <a:t>Fetching Weather Data:</a:t>
            </a:r>
            <a:endParaRPr lang="en-IN" sz="1600" b="1" spc="-10" dirty="0">
              <a:effectLst/>
              <a:latin typeface="Times New Roman" panose="02020603050405020304" pitchFamily="18" charset="0"/>
              <a:ea typeface="Times New Roman" panose="02020603050405020304" pitchFamily="18" charset="0"/>
            </a:endParaRPr>
          </a:p>
          <a:p>
            <a:pPr marL="139700" algn="just">
              <a:spcBef>
                <a:spcPts val="460"/>
              </a:spcBef>
              <a:spcAft>
                <a:spcPts val="0"/>
              </a:spcAft>
            </a:pPr>
            <a:r>
              <a:rPr lang="en-US" sz="1600" dirty="0">
                <a:effectLst/>
                <a:latin typeface="Times New Roman" panose="02020603050405020304" pitchFamily="18" charset="0"/>
                <a:ea typeface="Times New Roman" panose="02020603050405020304" pitchFamily="18" charset="0"/>
              </a:rPr>
              <a:t>Use</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AJAX</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or</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Fetch</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API</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JavaScript</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make</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HTTP</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requests</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weather</a:t>
            </a:r>
            <a:r>
              <a:rPr lang="en-US" sz="1600" spc="-4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API.</a:t>
            </a:r>
            <a:endParaRPr lang="en-IN" sz="1600" dirty="0">
              <a:effectLst/>
              <a:latin typeface="Times New Roman" panose="02020603050405020304" pitchFamily="18" charset="0"/>
              <a:ea typeface="Times New Roman" panose="02020603050405020304" pitchFamily="18" charset="0"/>
            </a:endParaRPr>
          </a:p>
          <a:p>
            <a:pPr marL="139700" marR="523240" algn="just">
              <a:lnSpc>
                <a:spcPct val="120000"/>
              </a:lnSpc>
              <a:spcBef>
                <a:spcPts val="1270"/>
              </a:spcBef>
              <a:spcAft>
                <a:spcPts val="0"/>
              </a:spcAft>
            </a:pPr>
            <a:r>
              <a:rPr lang="en-US" sz="1600" dirty="0">
                <a:effectLst/>
                <a:latin typeface="Times New Roman" panose="02020603050405020304" pitchFamily="18" charset="0"/>
                <a:ea typeface="Times New Roman" panose="02020603050405020304" pitchFamily="18" charset="0"/>
              </a:rPr>
              <a:t>Handle</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API</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responses,</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parse</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JSON</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data,</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display</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relevant</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weather</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information</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a:t>
            </a:r>
            <a:r>
              <a:rPr lang="en-US" sz="1600" spc="-10" dirty="0">
                <a:effectLst/>
                <a:latin typeface="Times New Roman" panose="02020603050405020304" pitchFamily="18" charset="0"/>
                <a:ea typeface="Times New Roman" panose="02020603050405020304" pitchFamily="18" charset="0"/>
              </a:rPr>
              <a:t>frontend.</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82049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B6921C-6686-8F78-8707-F88AE9FF80C0}"/>
              </a:ext>
            </a:extLst>
          </p:cNvPr>
          <p:cNvSpPr txBox="1"/>
          <p:nvPr/>
        </p:nvSpPr>
        <p:spPr>
          <a:xfrm>
            <a:off x="825500" y="330200"/>
            <a:ext cx="7239000" cy="4138056"/>
          </a:xfrm>
          <a:prstGeom prst="rect">
            <a:avLst/>
          </a:prstGeom>
          <a:noFill/>
        </p:spPr>
        <p:txBody>
          <a:bodyPr wrap="square" rtlCol="0">
            <a:spAutoFit/>
          </a:bodyPr>
          <a:lstStyle/>
          <a:p>
            <a:pPr marL="139700" indent="-113665" algn="just">
              <a:spcBef>
                <a:spcPts val="1040"/>
              </a:spcBef>
            </a:pPr>
            <a:r>
              <a:rPr lang="en-US" sz="1600" b="1" dirty="0">
                <a:effectLst/>
                <a:latin typeface="Times New Roman" panose="02020603050405020304" pitchFamily="18" charset="0"/>
                <a:ea typeface="Times New Roman" panose="02020603050405020304" pitchFamily="18" charset="0"/>
              </a:rPr>
              <a:t>User</a:t>
            </a:r>
            <a:r>
              <a:rPr lang="en-US" sz="1600" b="1" spc="-45"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Interface:</a:t>
            </a:r>
            <a:endParaRPr lang="en-IN" sz="1600" b="1" spc="-10" dirty="0">
              <a:latin typeface="Times New Roman" panose="02020603050405020304" pitchFamily="18" charset="0"/>
              <a:ea typeface="Times New Roman" panose="02020603050405020304" pitchFamily="18" charset="0"/>
            </a:endParaRPr>
          </a:p>
          <a:p>
            <a:pPr marL="139700" indent="-113665" algn="just">
              <a:spcBef>
                <a:spcPts val="1040"/>
              </a:spcBef>
            </a:pPr>
            <a:r>
              <a:rPr lang="en-IN" sz="1600" b="1"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Design</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responsive</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user-friendly</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interface</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using</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CSS</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frameworks</a:t>
            </a:r>
            <a:r>
              <a:rPr lang="en-US" sz="1600" spc="-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like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Bootstrap</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or</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custom </a:t>
            </a:r>
            <a:r>
              <a:rPr lang="en-US" sz="1600" spc="-20" dirty="0">
                <a:effectLst/>
                <a:latin typeface="Times New Roman" panose="02020603050405020304" pitchFamily="18" charset="0"/>
                <a:ea typeface="Times New Roman" panose="02020603050405020304" pitchFamily="18" charset="0"/>
              </a:rPr>
              <a:t>CSS.</a:t>
            </a:r>
            <a:endParaRPr lang="en-IN" sz="1600" dirty="0">
              <a:effectLst/>
              <a:latin typeface="Times New Roman" panose="02020603050405020304" pitchFamily="18" charset="0"/>
              <a:ea typeface="Times New Roman" panose="02020603050405020304" pitchFamily="18" charset="0"/>
            </a:endParaRPr>
          </a:p>
          <a:p>
            <a:pPr marL="139700" algn="just">
              <a:spcBef>
                <a:spcPts val="1005"/>
              </a:spcBef>
              <a:spcAft>
                <a:spcPts val="0"/>
              </a:spcAft>
            </a:pPr>
            <a:r>
              <a:rPr lang="en-US" sz="1600" dirty="0">
                <a:effectLst/>
                <a:latin typeface="Times New Roman" panose="02020603050405020304" pitchFamily="18" charset="0"/>
                <a:ea typeface="Times New Roman" panose="02020603050405020304" pitchFamily="18" charset="0"/>
              </a:rPr>
              <a:t>Ensure</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accessibility</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standards</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met</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users</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with</a:t>
            </a:r>
            <a:r>
              <a:rPr lang="en-US" sz="1600" spc="-4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disabilities.</a:t>
            </a:r>
            <a:endParaRPr lang="en-IN" sz="1600" dirty="0">
              <a:effectLst/>
              <a:latin typeface="Times New Roman" panose="02020603050405020304" pitchFamily="18" charset="0"/>
              <a:ea typeface="Times New Roman" panose="02020603050405020304" pitchFamily="18" charset="0"/>
            </a:endParaRPr>
          </a:p>
          <a:p>
            <a:pPr marL="139700" indent="-113665" algn="just">
              <a:spcBef>
                <a:spcPts val="1270"/>
              </a:spcBef>
            </a:pPr>
            <a:r>
              <a:rPr lang="en-US" sz="1600" b="1" dirty="0">
                <a:effectLst/>
                <a:latin typeface="Times New Roman" panose="02020603050405020304" pitchFamily="18" charset="0"/>
                <a:ea typeface="Times New Roman" panose="02020603050405020304" pitchFamily="18" charset="0"/>
              </a:rPr>
              <a:t>Error</a:t>
            </a:r>
            <a:r>
              <a:rPr lang="en-US" sz="1600" b="1" spc="-30"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Handling:</a:t>
            </a:r>
            <a:endParaRPr lang="en-IN" sz="1600" b="1" dirty="0">
              <a:effectLst/>
              <a:latin typeface="Times New Roman" panose="02020603050405020304" pitchFamily="18" charset="0"/>
              <a:ea typeface="Times New Roman" panose="02020603050405020304" pitchFamily="18" charset="0"/>
            </a:endParaRPr>
          </a:p>
          <a:p>
            <a:pPr marL="139700" marR="523240" algn="just">
              <a:lnSpc>
                <a:spcPct val="120000"/>
              </a:lnSpc>
              <a:spcBef>
                <a:spcPts val="1235"/>
              </a:spcBef>
              <a:spcAft>
                <a:spcPts val="0"/>
              </a:spcAft>
            </a:pPr>
            <a:r>
              <a:rPr lang="en-US" sz="1600" dirty="0">
                <a:effectLst/>
                <a:latin typeface="Times New Roman" panose="02020603050405020304" pitchFamily="18" charset="0"/>
                <a:ea typeface="Times New Roman" panose="02020603050405020304" pitchFamily="18" charset="0"/>
              </a:rPr>
              <a:t>Implement</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error</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handling</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scenarios</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like</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invalid</a:t>
            </a:r>
            <a:r>
              <a:rPr lang="en-US" sz="1600" spc="-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user</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inputs,</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API</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request</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failures,</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or</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network </a:t>
            </a:r>
            <a:r>
              <a:rPr lang="en-US" sz="1600" spc="-10" dirty="0">
                <a:effectLst/>
                <a:latin typeface="Times New Roman" panose="02020603050405020304" pitchFamily="18" charset="0"/>
                <a:ea typeface="Times New Roman" panose="02020603050405020304" pitchFamily="18" charset="0"/>
              </a:rPr>
              <a:t>issues.</a:t>
            </a:r>
            <a:endParaRPr lang="en-IN" sz="1600" dirty="0">
              <a:effectLst/>
              <a:latin typeface="Times New Roman" panose="02020603050405020304" pitchFamily="18" charset="0"/>
              <a:ea typeface="Times New Roman" panose="02020603050405020304" pitchFamily="18" charset="0"/>
            </a:endParaRPr>
          </a:p>
          <a:p>
            <a:pPr marL="139700" algn="just">
              <a:spcBef>
                <a:spcPts val="1005"/>
              </a:spcBef>
              <a:spcAft>
                <a:spcPts val="0"/>
              </a:spcAft>
            </a:pPr>
            <a:r>
              <a:rPr lang="en-US" sz="1600" dirty="0">
                <a:effectLst/>
                <a:latin typeface="Times New Roman" panose="02020603050405020304" pitchFamily="18" charset="0"/>
                <a:ea typeface="Times New Roman" panose="02020603050405020304" pitchFamily="18" charset="0"/>
              </a:rPr>
              <a:t>Provide</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user-friendly</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error</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messages</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options</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users</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retry</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or</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provide</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alternative</a:t>
            </a:r>
            <a:r>
              <a:rPr lang="en-US" sz="1600" spc="-75"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inputs.</a:t>
            </a:r>
          </a:p>
          <a:p>
            <a:pPr marL="139700" algn="just">
              <a:spcBef>
                <a:spcPts val="1005"/>
              </a:spcBef>
            </a:pPr>
            <a:r>
              <a:rPr lang="en-US" sz="1800" b="1" spc="-10" dirty="0">
                <a:effectLst/>
                <a:latin typeface="Times New Roman" panose="02020603050405020304" pitchFamily="18" charset="0"/>
                <a:ea typeface="Times New Roman" panose="02020603050405020304" pitchFamily="18" charset="0"/>
              </a:rPr>
              <a:t>4. Deployment:</a:t>
            </a:r>
            <a:endParaRPr lang="en-IN" sz="1800" b="1" spc="-10" dirty="0">
              <a:effectLst/>
              <a:latin typeface="Times New Roman" panose="02020603050405020304" pitchFamily="18" charset="0"/>
              <a:ea typeface="Times New Roman" panose="02020603050405020304" pitchFamily="18" charset="0"/>
            </a:endParaRPr>
          </a:p>
          <a:p>
            <a:pPr marL="139700" algn="just">
              <a:spcBef>
                <a:spcPts val="1005"/>
              </a:spcBef>
            </a:pPr>
            <a:r>
              <a:rPr lang="en-US" sz="1600" dirty="0">
                <a:effectLst/>
                <a:latin typeface="Times New Roman" panose="02020603050405020304" pitchFamily="18" charset="0"/>
                <a:ea typeface="Times New Roman" panose="02020603050405020304" pitchFamily="18" charset="0"/>
              </a:rPr>
              <a:t>Choose</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hosting</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provider</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(e.g.,</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AWS,</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Heroku,</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Netlify)</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based</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scalability,</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cost,</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 deployment requirements.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08116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7676" y="153460"/>
            <a:ext cx="2192694" cy="584775"/>
          </a:xfrm>
          <a:prstGeom prst="rect">
            <a:avLst/>
          </a:prstGeom>
        </p:spPr>
        <p:txBody>
          <a:bodyPr wrap="square">
            <a:spAutoFit/>
          </a:bodyPr>
          <a:lstStyle/>
          <a:p>
            <a:pPr lvl="0" algn="ctr">
              <a:buClr>
                <a:srgbClr val="1581AA"/>
              </a:buClr>
              <a:buSzPts val="2800"/>
            </a:pPr>
            <a:r>
              <a:rPr lang="en-US" sz="3200" b="1" dirty="0">
                <a:solidFill>
                  <a:srgbClr val="1581AA"/>
                </a:solidFill>
                <a:latin typeface="Calibri"/>
                <a:ea typeface="Calibri"/>
                <a:cs typeface="Calibri"/>
                <a:sym typeface="Calibri"/>
              </a:rPr>
              <a:t>TESTING</a:t>
            </a:r>
          </a:p>
        </p:txBody>
      </p:sp>
      <p:sp>
        <p:nvSpPr>
          <p:cNvPr id="4" name="TextBox 3">
            <a:extLst>
              <a:ext uri="{FF2B5EF4-FFF2-40B4-BE49-F238E27FC236}">
                <a16:creationId xmlns:a16="http://schemas.microsoft.com/office/drawing/2014/main" id="{8E1F41AC-5B0F-C8BF-EB55-AD14C09AC284}"/>
              </a:ext>
            </a:extLst>
          </p:cNvPr>
          <p:cNvSpPr txBox="1"/>
          <p:nvPr/>
        </p:nvSpPr>
        <p:spPr>
          <a:xfrm>
            <a:off x="956733" y="925145"/>
            <a:ext cx="7027334" cy="3293209"/>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We did UI testing  to ensure the following:</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Visual appearance:</a:t>
            </a:r>
            <a:r>
              <a:rPr lang="en-US" sz="1600" dirty="0">
                <a:latin typeface="Times New Roman" panose="02020603050405020304" pitchFamily="18" charset="0"/>
                <a:cs typeface="Times New Roman" panose="02020603050405020304" pitchFamily="18" charset="0"/>
              </a:rPr>
              <a:t> Confirming that the UI elements (text, icons, layout) are displayed correctly and according to design specifications.</a:t>
            </a:r>
          </a:p>
          <a:p>
            <a:pPr algn="just"/>
            <a:endParaRPr lang="en-IN"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Functionality:</a:t>
            </a:r>
            <a:r>
              <a:rPr lang="en-US" sz="1600" dirty="0">
                <a:latin typeface="Times New Roman" panose="02020603050405020304" pitchFamily="18" charset="0"/>
                <a:cs typeface="Times New Roman" panose="02020603050405020304" pitchFamily="18" charset="0"/>
              </a:rPr>
              <a:t> Testing if features like location search, geolocation, and weather data display work as expected.</a:t>
            </a:r>
          </a:p>
          <a:p>
            <a:pPr algn="just"/>
            <a:endParaRPr lang="en-IN"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Responsiveness:</a:t>
            </a:r>
            <a:r>
              <a:rPr lang="en-US" sz="1600" dirty="0">
                <a:latin typeface="Times New Roman" panose="02020603050405020304" pitchFamily="18" charset="0"/>
                <a:cs typeface="Times New Roman" panose="02020603050405020304" pitchFamily="18" charset="0"/>
              </a:rPr>
              <a:t> Verifying if the UI layout adapts appropriately for different screen sizes and devices (desktops, tablets, smartphones).</a:t>
            </a:r>
          </a:p>
          <a:p>
            <a:pPr algn="just"/>
            <a:endParaRPr lang="en-IN"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Usability:</a:t>
            </a:r>
            <a:r>
              <a:rPr lang="en-US" sz="1600" dirty="0">
                <a:latin typeface="Times New Roman" panose="02020603050405020304" pitchFamily="18" charset="0"/>
                <a:cs typeface="Times New Roman" panose="02020603050405020304" pitchFamily="18" charset="0"/>
              </a:rPr>
              <a:t> Evaluating if the UI is easy to navigate and understand for users with varying levels of technical expertise.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4652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5774" y="103449"/>
            <a:ext cx="2192694" cy="461665"/>
          </a:xfrm>
          <a:prstGeom prst="rect">
            <a:avLst/>
          </a:prstGeom>
        </p:spPr>
        <p:txBody>
          <a:bodyPr wrap="square">
            <a:spAutoFit/>
          </a:bodyPr>
          <a:lstStyle/>
          <a:p>
            <a:pPr lvl="0" algn="ctr">
              <a:buClr>
                <a:srgbClr val="1581AA"/>
              </a:buClr>
              <a:buSzPts val="2800"/>
            </a:pPr>
            <a:r>
              <a:rPr lang="en-US" sz="2400" b="1" dirty="0">
                <a:solidFill>
                  <a:srgbClr val="1581AA"/>
                </a:solidFill>
                <a:latin typeface="Calibri"/>
                <a:ea typeface="Calibri"/>
                <a:cs typeface="Calibri"/>
                <a:sym typeface="Calibri"/>
              </a:rPr>
              <a:t>TEST CASES</a:t>
            </a:r>
          </a:p>
        </p:txBody>
      </p:sp>
      <p:graphicFrame>
        <p:nvGraphicFramePr>
          <p:cNvPr id="12" name="Table 11">
            <a:extLst>
              <a:ext uri="{FF2B5EF4-FFF2-40B4-BE49-F238E27FC236}">
                <a16:creationId xmlns:a16="http://schemas.microsoft.com/office/drawing/2014/main" id="{5D50367E-E683-BFEE-0A58-C2A7495BCDE7}"/>
              </a:ext>
            </a:extLst>
          </p:cNvPr>
          <p:cNvGraphicFramePr>
            <a:graphicFrameLocks noGrp="1"/>
          </p:cNvGraphicFramePr>
          <p:nvPr>
            <p:extLst>
              <p:ext uri="{D42A27DB-BD31-4B8C-83A1-F6EECF244321}">
                <p14:modId xmlns:p14="http://schemas.microsoft.com/office/powerpoint/2010/main" val="1982627111"/>
              </p:ext>
            </p:extLst>
          </p:nvPr>
        </p:nvGraphicFramePr>
        <p:xfrm>
          <a:off x="988482" y="598184"/>
          <a:ext cx="7181851" cy="3897615"/>
        </p:xfrm>
        <a:graphic>
          <a:graphicData uri="http://schemas.openxmlformats.org/drawingml/2006/table">
            <a:tbl>
              <a:tblPr firstRow="1" firstCol="1" bandRow="1">
                <a:tableStyleId>{5C22544A-7EE6-4342-B048-85BDC9FD1C3A}</a:tableStyleId>
              </a:tblPr>
              <a:tblGrid>
                <a:gridCol w="1436370">
                  <a:extLst>
                    <a:ext uri="{9D8B030D-6E8A-4147-A177-3AD203B41FA5}">
                      <a16:colId xmlns:a16="http://schemas.microsoft.com/office/drawing/2014/main" val="4191324028"/>
                    </a:ext>
                  </a:extLst>
                </a:gridCol>
                <a:gridCol w="1436370">
                  <a:extLst>
                    <a:ext uri="{9D8B030D-6E8A-4147-A177-3AD203B41FA5}">
                      <a16:colId xmlns:a16="http://schemas.microsoft.com/office/drawing/2014/main" val="795870205"/>
                    </a:ext>
                  </a:extLst>
                </a:gridCol>
                <a:gridCol w="1346014">
                  <a:extLst>
                    <a:ext uri="{9D8B030D-6E8A-4147-A177-3AD203B41FA5}">
                      <a16:colId xmlns:a16="http://schemas.microsoft.com/office/drawing/2014/main" val="74554662"/>
                    </a:ext>
                  </a:extLst>
                </a:gridCol>
                <a:gridCol w="1526727">
                  <a:extLst>
                    <a:ext uri="{9D8B030D-6E8A-4147-A177-3AD203B41FA5}">
                      <a16:colId xmlns:a16="http://schemas.microsoft.com/office/drawing/2014/main" val="4149706164"/>
                    </a:ext>
                  </a:extLst>
                </a:gridCol>
                <a:gridCol w="1436370">
                  <a:extLst>
                    <a:ext uri="{9D8B030D-6E8A-4147-A177-3AD203B41FA5}">
                      <a16:colId xmlns:a16="http://schemas.microsoft.com/office/drawing/2014/main" val="2317869085"/>
                    </a:ext>
                  </a:extLst>
                </a:gridCol>
              </a:tblGrid>
              <a:tr h="412985">
                <a:tc>
                  <a:txBody>
                    <a:bodyPr/>
                    <a:lstStyle/>
                    <a:p>
                      <a:pPr>
                        <a:lnSpc>
                          <a:spcPct val="107000"/>
                        </a:lnSpc>
                        <a:spcAft>
                          <a:spcPts val="800"/>
                        </a:spcAft>
                      </a:pPr>
                      <a:r>
                        <a:rPr lang="en-US" sz="1400" kern="100" dirty="0">
                          <a:effectLst/>
                        </a:rPr>
                        <a:t>Test Case ID</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Description</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Input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Expected Output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Status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07992295"/>
                  </a:ext>
                </a:extLst>
              </a:tr>
              <a:tr h="648607">
                <a:tc>
                  <a:txBody>
                    <a:bodyPr/>
                    <a:lstStyle/>
                    <a:p>
                      <a:pPr>
                        <a:lnSpc>
                          <a:spcPct val="107000"/>
                        </a:lnSpc>
                        <a:spcAft>
                          <a:spcPts val="800"/>
                        </a:spcAft>
                      </a:pPr>
                      <a:r>
                        <a:rPr lang="en-US" sz="1400" kern="100">
                          <a:effectLst/>
                        </a:rPr>
                        <a:t>UT-01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Test relative return calculation</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Stock data</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Correct calculation of relative return</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Pass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48131148"/>
                  </a:ext>
                </a:extLst>
              </a:tr>
              <a:tr h="710644">
                <a:tc>
                  <a:txBody>
                    <a:bodyPr/>
                    <a:lstStyle/>
                    <a:p>
                      <a:pPr>
                        <a:lnSpc>
                          <a:spcPct val="107000"/>
                        </a:lnSpc>
                        <a:spcAft>
                          <a:spcPts val="800"/>
                        </a:spcAft>
                      </a:pPr>
                      <a:r>
                        <a:rPr lang="en-US" sz="1400" kern="100">
                          <a:effectLst/>
                        </a:rPr>
                        <a:t>UT-02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Test data download from </a:t>
                      </a:r>
                      <a:r>
                        <a:rPr lang="en-US" sz="1400" kern="100" dirty="0" err="1">
                          <a:effectLst/>
                        </a:rPr>
                        <a:t>yFinance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Ticker symbol, start date, end date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Data frame with correct stock data</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Pass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5334835"/>
                  </a:ext>
                </a:extLst>
              </a:tr>
              <a:tr h="648607">
                <a:tc>
                  <a:txBody>
                    <a:bodyPr/>
                    <a:lstStyle/>
                    <a:p>
                      <a:pPr>
                        <a:lnSpc>
                          <a:spcPct val="107000"/>
                        </a:lnSpc>
                        <a:spcAft>
                          <a:spcPts val="800"/>
                        </a:spcAft>
                      </a:pPr>
                      <a:r>
                        <a:rPr lang="en-US" sz="1400" kern="100">
                          <a:effectLst/>
                        </a:rPr>
                        <a:t>UT-03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Test data plot for line chart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Stock data</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Line chart with correct data points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Pass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45177814"/>
                  </a:ext>
                </a:extLst>
              </a:tr>
              <a:tr h="766128">
                <a:tc>
                  <a:txBody>
                    <a:bodyPr/>
                    <a:lstStyle/>
                    <a:p>
                      <a:pPr>
                        <a:lnSpc>
                          <a:spcPct val="107000"/>
                        </a:lnSpc>
                        <a:spcAft>
                          <a:spcPts val="800"/>
                        </a:spcAft>
                      </a:pPr>
                      <a:r>
                        <a:rPr lang="en-US" sz="1400" kern="100">
                          <a:effectLst/>
                        </a:rPr>
                        <a:t>UT-04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Test stock price prediction with Prophet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Historical stock data</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Data frame with predicted stock prices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Pass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68667384"/>
                  </a:ext>
                </a:extLst>
              </a:tr>
              <a:tr h="710644">
                <a:tc>
                  <a:txBody>
                    <a:bodyPr/>
                    <a:lstStyle/>
                    <a:p>
                      <a:pPr>
                        <a:lnSpc>
                          <a:spcPct val="107000"/>
                        </a:lnSpc>
                        <a:spcAft>
                          <a:spcPts val="800"/>
                        </a:spcAft>
                      </a:pPr>
                      <a:r>
                        <a:rPr lang="en-US" sz="1400" kern="100" dirty="0">
                          <a:effectLst/>
                        </a:rPr>
                        <a:t>UT-05</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Test data upload and read from CSV</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CSV file with stock data</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Correctly read data frame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Pass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71841617"/>
                  </a:ext>
                </a:extLst>
              </a:tr>
            </a:tbl>
          </a:graphicData>
        </a:graphic>
      </p:graphicFrame>
      <p:sp>
        <p:nvSpPr>
          <p:cNvPr id="13" name="Rectangle 4">
            <a:extLst>
              <a:ext uri="{FF2B5EF4-FFF2-40B4-BE49-F238E27FC236}">
                <a16:creationId xmlns:a16="http://schemas.microsoft.com/office/drawing/2014/main" id="{6F8993B4-0D69-72CF-D627-B58A5F7008CE}"/>
              </a:ext>
            </a:extLst>
          </p:cNvPr>
          <p:cNvSpPr>
            <a:spLocks noChangeArrowheads="1"/>
          </p:cNvSpPr>
          <p:nvPr/>
        </p:nvSpPr>
        <p:spPr bwMode="auto">
          <a:xfrm>
            <a:off x="804331" y="198074"/>
            <a:ext cx="9214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Unit Testing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3646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5774" y="103449"/>
            <a:ext cx="2192694" cy="461665"/>
          </a:xfrm>
          <a:prstGeom prst="rect">
            <a:avLst/>
          </a:prstGeom>
        </p:spPr>
        <p:txBody>
          <a:bodyPr wrap="square">
            <a:spAutoFit/>
          </a:bodyPr>
          <a:lstStyle/>
          <a:p>
            <a:pPr lvl="0" algn="ctr">
              <a:buClr>
                <a:srgbClr val="1581AA"/>
              </a:buClr>
              <a:buSzPts val="2800"/>
            </a:pPr>
            <a:r>
              <a:rPr lang="en-US" sz="2400" b="1" dirty="0">
                <a:solidFill>
                  <a:srgbClr val="1581AA"/>
                </a:solidFill>
                <a:latin typeface="Calibri"/>
                <a:ea typeface="Calibri"/>
                <a:cs typeface="Calibri"/>
                <a:sym typeface="Calibri"/>
              </a:rPr>
              <a:t>TEST CASES</a:t>
            </a:r>
          </a:p>
        </p:txBody>
      </p:sp>
      <p:sp>
        <p:nvSpPr>
          <p:cNvPr id="13" name="Rectangle 4">
            <a:extLst>
              <a:ext uri="{FF2B5EF4-FFF2-40B4-BE49-F238E27FC236}">
                <a16:creationId xmlns:a16="http://schemas.microsoft.com/office/drawing/2014/main" id="{6F8993B4-0D69-72CF-D627-B58A5F7008CE}"/>
              </a:ext>
            </a:extLst>
          </p:cNvPr>
          <p:cNvSpPr>
            <a:spLocks noChangeArrowheads="1"/>
          </p:cNvSpPr>
          <p:nvPr/>
        </p:nvSpPr>
        <p:spPr bwMode="auto">
          <a:xfrm>
            <a:off x="804332" y="510081"/>
            <a:ext cx="9214471" cy="37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Integration Testing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A549A04-AD9B-062D-A78F-118E710549FB}"/>
              </a:ext>
            </a:extLst>
          </p:cNvPr>
          <p:cNvGraphicFramePr>
            <a:graphicFrameLocks noGrp="1"/>
          </p:cNvGraphicFramePr>
          <p:nvPr>
            <p:extLst>
              <p:ext uri="{D42A27DB-BD31-4B8C-83A1-F6EECF244321}">
                <p14:modId xmlns:p14="http://schemas.microsoft.com/office/powerpoint/2010/main" val="297917358"/>
              </p:ext>
            </p:extLst>
          </p:nvPr>
        </p:nvGraphicFramePr>
        <p:xfrm>
          <a:off x="928157" y="947555"/>
          <a:ext cx="7287685" cy="3699054"/>
        </p:xfrm>
        <a:graphic>
          <a:graphicData uri="http://schemas.openxmlformats.org/drawingml/2006/table">
            <a:tbl>
              <a:tblPr firstRow="1" firstCol="1" bandRow="1">
                <a:tableStyleId>{5C22544A-7EE6-4342-B048-85BDC9FD1C3A}</a:tableStyleId>
              </a:tblPr>
              <a:tblGrid>
                <a:gridCol w="1457537">
                  <a:extLst>
                    <a:ext uri="{9D8B030D-6E8A-4147-A177-3AD203B41FA5}">
                      <a16:colId xmlns:a16="http://schemas.microsoft.com/office/drawing/2014/main" val="1692947286"/>
                    </a:ext>
                  </a:extLst>
                </a:gridCol>
                <a:gridCol w="1457537">
                  <a:extLst>
                    <a:ext uri="{9D8B030D-6E8A-4147-A177-3AD203B41FA5}">
                      <a16:colId xmlns:a16="http://schemas.microsoft.com/office/drawing/2014/main" val="464167950"/>
                    </a:ext>
                  </a:extLst>
                </a:gridCol>
                <a:gridCol w="1457537">
                  <a:extLst>
                    <a:ext uri="{9D8B030D-6E8A-4147-A177-3AD203B41FA5}">
                      <a16:colId xmlns:a16="http://schemas.microsoft.com/office/drawing/2014/main" val="2027160208"/>
                    </a:ext>
                  </a:extLst>
                </a:gridCol>
                <a:gridCol w="1611207">
                  <a:extLst>
                    <a:ext uri="{9D8B030D-6E8A-4147-A177-3AD203B41FA5}">
                      <a16:colId xmlns:a16="http://schemas.microsoft.com/office/drawing/2014/main" val="1707182814"/>
                    </a:ext>
                  </a:extLst>
                </a:gridCol>
                <a:gridCol w="1303867">
                  <a:extLst>
                    <a:ext uri="{9D8B030D-6E8A-4147-A177-3AD203B41FA5}">
                      <a16:colId xmlns:a16="http://schemas.microsoft.com/office/drawing/2014/main" val="61487999"/>
                    </a:ext>
                  </a:extLst>
                </a:gridCol>
              </a:tblGrid>
              <a:tr h="279446">
                <a:tc>
                  <a:txBody>
                    <a:bodyPr/>
                    <a:lstStyle/>
                    <a:p>
                      <a:pPr>
                        <a:lnSpc>
                          <a:spcPct val="107000"/>
                        </a:lnSpc>
                        <a:spcAft>
                          <a:spcPts val="800"/>
                        </a:spcAft>
                      </a:pPr>
                      <a:r>
                        <a:rPr lang="en-US" sz="1400" kern="100">
                          <a:effectLst/>
                        </a:rPr>
                        <a:t>Test Case ID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Description</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Modules Involved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Expected Output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Status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52388625"/>
                  </a:ext>
                </a:extLst>
              </a:tr>
              <a:tr h="808733">
                <a:tc>
                  <a:txBody>
                    <a:bodyPr/>
                    <a:lstStyle/>
                    <a:p>
                      <a:pPr>
                        <a:lnSpc>
                          <a:spcPct val="107000"/>
                        </a:lnSpc>
                        <a:spcAft>
                          <a:spcPts val="800"/>
                        </a:spcAft>
                      </a:pPr>
                      <a:r>
                        <a:rPr lang="en-US" sz="1400" kern="100">
                          <a:effectLst/>
                        </a:rPr>
                        <a:t>IT-01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Integration of data download and plotting</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yFinance API, Plotly</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Accurate plot with downloaded stock data</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Pass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03169541"/>
                  </a:ext>
                </a:extLst>
              </a:tr>
              <a:tr h="808733">
                <a:tc>
                  <a:txBody>
                    <a:bodyPr/>
                    <a:lstStyle/>
                    <a:p>
                      <a:pPr>
                        <a:lnSpc>
                          <a:spcPct val="107000"/>
                        </a:lnSpc>
                        <a:spcAft>
                          <a:spcPts val="800"/>
                        </a:spcAft>
                      </a:pPr>
                      <a:r>
                        <a:rPr lang="en-US" sz="1400" kern="100">
                          <a:effectLst/>
                        </a:rPr>
                        <a:t>IT-02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Integration of sidebar selection and data</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Streamlit sidebar, yFinance API, Data processing</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rPr>
                        <a:t>Correct data displayed based on sidebar selection</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Pass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25653530"/>
                  </a:ext>
                </a:extLst>
              </a:tr>
              <a:tr h="808733">
                <a:tc>
                  <a:txBody>
                    <a:bodyPr/>
                    <a:lstStyle/>
                    <a:p>
                      <a:pPr>
                        <a:lnSpc>
                          <a:spcPct val="107000"/>
                        </a:lnSpc>
                        <a:spcAft>
                          <a:spcPts val="800"/>
                        </a:spcAft>
                      </a:pPr>
                      <a:r>
                        <a:rPr lang="en-US" sz="1400" kern="100">
                          <a:effectLst/>
                        </a:rPr>
                        <a:t>IT-03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Integration of prediction model and plotting</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Prophet, </a:t>
                      </a:r>
                      <a:r>
                        <a:rPr lang="en-US" sz="1400" kern="100" dirty="0" err="1">
                          <a:effectLst/>
                        </a:rPr>
                        <a:t>Plotly</a:t>
                      </a:r>
                      <a:r>
                        <a:rPr lang="en-US" sz="1400" kern="100" dirty="0">
                          <a:effectLst/>
                        </a:rPr>
                        <a:t>, </a:t>
                      </a:r>
                      <a:r>
                        <a:rPr lang="en-US" sz="1400" kern="100" dirty="0" err="1">
                          <a:effectLst/>
                        </a:rPr>
                        <a:t>yFinance</a:t>
                      </a:r>
                      <a:r>
                        <a:rPr lang="en-US" sz="1400" kern="100" dirty="0">
                          <a:effectLst/>
                        </a:rPr>
                        <a:t> API</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Accurate prediction plot for selected stock</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Pass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17688732"/>
                  </a:ext>
                </a:extLst>
              </a:tr>
              <a:tr h="808733">
                <a:tc>
                  <a:txBody>
                    <a:bodyPr/>
                    <a:lstStyle/>
                    <a:p>
                      <a:pPr>
                        <a:lnSpc>
                          <a:spcPct val="107000"/>
                        </a:lnSpc>
                        <a:spcAft>
                          <a:spcPts val="800"/>
                        </a:spcAft>
                      </a:pPr>
                      <a:r>
                        <a:rPr lang="en-US" sz="1400" kern="100" dirty="0">
                          <a:effectLst/>
                        </a:rPr>
                        <a:t>IT-04</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Integration of stock comparison feature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err="1">
                          <a:effectLst/>
                        </a:rPr>
                        <a:t>yFinance</a:t>
                      </a:r>
                      <a:r>
                        <a:rPr lang="en-US" sz="1400" kern="100" dirty="0">
                          <a:effectLst/>
                        </a:rPr>
                        <a:t> API, Data processing, </a:t>
                      </a:r>
                      <a:r>
                        <a:rPr lang="en-US" sz="1400" kern="100" dirty="0" err="1">
                          <a:effectLst/>
                        </a:rPr>
                        <a:t>Plotly</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Correct comparison chart for selected stocks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rPr>
                        <a:t>Pass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25695960"/>
                  </a:ext>
                </a:extLst>
              </a:tr>
            </a:tbl>
          </a:graphicData>
        </a:graphic>
      </p:graphicFrame>
    </p:spTree>
    <p:extLst>
      <p:ext uri="{BB962C8B-B14F-4D97-AF65-F5344CB8AC3E}">
        <p14:creationId xmlns:p14="http://schemas.microsoft.com/office/powerpoint/2010/main" val="607181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5774" y="103449"/>
            <a:ext cx="2192694" cy="461665"/>
          </a:xfrm>
          <a:prstGeom prst="rect">
            <a:avLst/>
          </a:prstGeom>
        </p:spPr>
        <p:txBody>
          <a:bodyPr wrap="square">
            <a:spAutoFit/>
          </a:bodyPr>
          <a:lstStyle/>
          <a:p>
            <a:pPr lvl="0" algn="ctr">
              <a:buClr>
                <a:srgbClr val="1581AA"/>
              </a:buClr>
              <a:buSzPts val="2800"/>
            </a:pPr>
            <a:r>
              <a:rPr lang="en-US" sz="2400" b="1" dirty="0">
                <a:solidFill>
                  <a:srgbClr val="1581AA"/>
                </a:solidFill>
                <a:latin typeface="Calibri"/>
                <a:ea typeface="Calibri"/>
                <a:cs typeface="Calibri"/>
                <a:sym typeface="Calibri"/>
              </a:rPr>
              <a:t>TEST CASES</a:t>
            </a:r>
          </a:p>
        </p:txBody>
      </p:sp>
      <p:sp>
        <p:nvSpPr>
          <p:cNvPr id="13" name="Rectangle 4">
            <a:extLst>
              <a:ext uri="{FF2B5EF4-FFF2-40B4-BE49-F238E27FC236}">
                <a16:creationId xmlns:a16="http://schemas.microsoft.com/office/drawing/2014/main" id="{6F8993B4-0D69-72CF-D627-B58A5F7008CE}"/>
              </a:ext>
            </a:extLst>
          </p:cNvPr>
          <p:cNvSpPr>
            <a:spLocks noChangeArrowheads="1"/>
          </p:cNvSpPr>
          <p:nvPr/>
        </p:nvSpPr>
        <p:spPr bwMode="auto">
          <a:xfrm>
            <a:off x="855132" y="343905"/>
            <a:ext cx="9214471" cy="37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System Testing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52AE91A-B00E-537C-C6C1-1B7C48D1E781}"/>
              </a:ext>
            </a:extLst>
          </p:cNvPr>
          <p:cNvGraphicFramePr>
            <a:graphicFrameLocks noGrp="1"/>
          </p:cNvGraphicFramePr>
          <p:nvPr>
            <p:extLst>
              <p:ext uri="{D42A27DB-BD31-4B8C-83A1-F6EECF244321}">
                <p14:modId xmlns:p14="http://schemas.microsoft.com/office/powerpoint/2010/main" val="750749818"/>
              </p:ext>
            </p:extLst>
          </p:nvPr>
        </p:nvGraphicFramePr>
        <p:xfrm>
          <a:off x="628650" y="805570"/>
          <a:ext cx="8072439" cy="4042231"/>
        </p:xfrm>
        <a:graphic>
          <a:graphicData uri="http://schemas.openxmlformats.org/drawingml/2006/table">
            <a:tbl>
              <a:tblPr firstRow="1" firstCol="1" bandRow="1">
                <a:tableStyleId>{5C22544A-7EE6-4342-B048-85BDC9FD1C3A}</a:tableStyleId>
              </a:tblPr>
              <a:tblGrid>
                <a:gridCol w="1614488">
                  <a:extLst>
                    <a:ext uri="{9D8B030D-6E8A-4147-A177-3AD203B41FA5}">
                      <a16:colId xmlns:a16="http://schemas.microsoft.com/office/drawing/2014/main" val="1862706559"/>
                    </a:ext>
                  </a:extLst>
                </a:gridCol>
                <a:gridCol w="1614488">
                  <a:extLst>
                    <a:ext uri="{9D8B030D-6E8A-4147-A177-3AD203B41FA5}">
                      <a16:colId xmlns:a16="http://schemas.microsoft.com/office/drawing/2014/main" val="3216635367"/>
                    </a:ext>
                  </a:extLst>
                </a:gridCol>
                <a:gridCol w="1614488">
                  <a:extLst>
                    <a:ext uri="{9D8B030D-6E8A-4147-A177-3AD203B41FA5}">
                      <a16:colId xmlns:a16="http://schemas.microsoft.com/office/drawing/2014/main" val="1609598630"/>
                    </a:ext>
                  </a:extLst>
                </a:gridCol>
                <a:gridCol w="1996120">
                  <a:extLst>
                    <a:ext uri="{9D8B030D-6E8A-4147-A177-3AD203B41FA5}">
                      <a16:colId xmlns:a16="http://schemas.microsoft.com/office/drawing/2014/main" val="3028339486"/>
                    </a:ext>
                  </a:extLst>
                </a:gridCol>
                <a:gridCol w="1232855">
                  <a:extLst>
                    <a:ext uri="{9D8B030D-6E8A-4147-A177-3AD203B41FA5}">
                      <a16:colId xmlns:a16="http://schemas.microsoft.com/office/drawing/2014/main" val="3702065540"/>
                    </a:ext>
                  </a:extLst>
                </a:gridCol>
              </a:tblGrid>
              <a:tr h="227613">
                <a:tc>
                  <a:txBody>
                    <a:bodyPr/>
                    <a:lstStyle/>
                    <a:p>
                      <a:pPr>
                        <a:lnSpc>
                          <a:spcPct val="107000"/>
                        </a:lnSpc>
                        <a:spcAft>
                          <a:spcPts val="800"/>
                        </a:spcAft>
                      </a:pPr>
                      <a:r>
                        <a:rPr lang="en-US" sz="1400" kern="100" dirty="0">
                          <a:effectLst/>
                        </a:rPr>
                        <a:t>Test Case ID</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Description</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Scenario</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Expected Output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Status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extLst>
                  <a:ext uri="{0D108BD9-81ED-4DB2-BD59-A6C34878D82A}">
                    <a16:rowId xmlns:a16="http://schemas.microsoft.com/office/drawing/2014/main" val="4192231747"/>
                  </a:ext>
                </a:extLst>
              </a:tr>
              <a:tr h="670566">
                <a:tc>
                  <a:txBody>
                    <a:bodyPr/>
                    <a:lstStyle/>
                    <a:p>
                      <a:pPr>
                        <a:lnSpc>
                          <a:spcPct val="107000"/>
                        </a:lnSpc>
                        <a:spcAft>
                          <a:spcPts val="800"/>
                        </a:spcAft>
                      </a:pPr>
                      <a:r>
                        <a:rPr lang="en-US" sz="1400" kern="100" dirty="0">
                          <a:effectLst/>
                        </a:rPr>
                        <a:t>ST-01</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Full system test for stock comparison</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User selects multiple stocks and time range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Display comparison chart with correct data</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dirty="0">
                          <a:effectLst/>
                        </a:rPr>
                        <a:t>Pass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extLst>
                  <a:ext uri="{0D108BD9-81ED-4DB2-BD59-A6C34878D82A}">
                    <a16:rowId xmlns:a16="http://schemas.microsoft.com/office/drawing/2014/main" val="2695007800"/>
                  </a:ext>
                </a:extLst>
              </a:tr>
              <a:tr h="670566">
                <a:tc>
                  <a:txBody>
                    <a:bodyPr/>
                    <a:lstStyle/>
                    <a:p>
                      <a:pPr>
                        <a:lnSpc>
                          <a:spcPct val="107000"/>
                        </a:lnSpc>
                        <a:spcAft>
                          <a:spcPts val="800"/>
                        </a:spcAft>
                      </a:pPr>
                      <a:r>
                        <a:rPr lang="en-US" sz="1400" kern="100">
                          <a:effectLst/>
                        </a:rPr>
                        <a:t>ST-02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Full system test for real-time prices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User selects a stock and views real-time price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Display real-time price with correct data</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dirty="0">
                          <a:effectLst/>
                        </a:rPr>
                        <a:t>Pass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extLst>
                  <a:ext uri="{0D108BD9-81ED-4DB2-BD59-A6C34878D82A}">
                    <a16:rowId xmlns:a16="http://schemas.microsoft.com/office/drawing/2014/main" val="280511554"/>
                  </a:ext>
                </a:extLst>
              </a:tr>
              <a:tr h="843822">
                <a:tc>
                  <a:txBody>
                    <a:bodyPr/>
                    <a:lstStyle/>
                    <a:p>
                      <a:pPr>
                        <a:lnSpc>
                          <a:spcPct val="107000"/>
                        </a:lnSpc>
                        <a:spcAft>
                          <a:spcPts val="800"/>
                        </a:spcAft>
                      </a:pPr>
                      <a:r>
                        <a:rPr lang="en-US" sz="1400" kern="100">
                          <a:effectLst/>
                        </a:rPr>
                        <a:t>ST-03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Full system test for stock prediction</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User selects a stock and time range for prediction</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Display predicted stock prices with correct forecast data</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dirty="0">
                          <a:effectLst/>
                        </a:rPr>
                        <a:t>Pass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extLst>
                  <a:ext uri="{0D108BD9-81ED-4DB2-BD59-A6C34878D82A}">
                    <a16:rowId xmlns:a16="http://schemas.microsoft.com/office/drawing/2014/main" val="1132700358"/>
                  </a:ext>
                </a:extLst>
              </a:tr>
              <a:tr h="790729">
                <a:tc>
                  <a:txBody>
                    <a:bodyPr/>
                    <a:lstStyle/>
                    <a:p>
                      <a:pPr>
                        <a:lnSpc>
                          <a:spcPct val="107000"/>
                        </a:lnSpc>
                        <a:spcAft>
                          <a:spcPts val="800"/>
                        </a:spcAft>
                      </a:pPr>
                      <a:r>
                        <a:rPr lang="en-US" sz="1400" kern="100">
                          <a:effectLst/>
                        </a:rPr>
                        <a:t>ST-04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System response to invalid inputs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User selects invalid date range or stock ticker</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Display appropriate error message and no data</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dirty="0">
                          <a:effectLst/>
                        </a:rPr>
                        <a:t>Pass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extLst>
                  <a:ext uri="{0D108BD9-81ED-4DB2-BD59-A6C34878D82A}">
                    <a16:rowId xmlns:a16="http://schemas.microsoft.com/office/drawing/2014/main" val="2488115301"/>
                  </a:ext>
                </a:extLst>
              </a:tr>
              <a:tr h="790729">
                <a:tc>
                  <a:txBody>
                    <a:bodyPr/>
                    <a:lstStyle/>
                    <a:p>
                      <a:pPr>
                        <a:lnSpc>
                          <a:spcPct val="107000"/>
                        </a:lnSpc>
                        <a:spcAft>
                          <a:spcPts val="800"/>
                        </a:spcAft>
                      </a:pPr>
                      <a:r>
                        <a:rPr lang="en-US" sz="1400" kern="100">
                          <a:effectLst/>
                        </a:rPr>
                        <a:t>ST-05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System usability and performance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User interacts with all features of the app</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a:effectLst/>
                        </a:rPr>
                        <a:t>Smooth and responsive interface without crashes or delays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tc>
                  <a:txBody>
                    <a:bodyPr/>
                    <a:lstStyle/>
                    <a:p>
                      <a:pPr>
                        <a:lnSpc>
                          <a:spcPct val="107000"/>
                        </a:lnSpc>
                        <a:spcAft>
                          <a:spcPts val="800"/>
                        </a:spcAft>
                      </a:pPr>
                      <a:r>
                        <a:rPr lang="en-US" sz="1400" kern="100" dirty="0">
                          <a:effectLst/>
                        </a:rPr>
                        <a:t>Pass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909" marR="8909" marT="8909" marB="8909" anchor="ctr"/>
                </a:tc>
                <a:extLst>
                  <a:ext uri="{0D108BD9-81ED-4DB2-BD59-A6C34878D82A}">
                    <a16:rowId xmlns:a16="http://schemas.microsoft.com/office/drawing/2014/main" val="3323791718"/>
                  </a:ext>
                </a:extLst>
              </a:tr>
            </a:tbl>
          </a:graphicData>
        </a:graphic>
      </p:graphicFrame>
    </p:spTree>
    <p:extLst>
      <p:ext uri="{BB962C8B-B14F-4D97-AF65-F5344CB8AC3E}">
        <p14:creationId xmlns:p14="http://schemas.microsoft.com/office/powerpoint/2010/main" val="1992896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7076" y="68794"/>
            <a:ext cx="2192694" cy="584775"/>
          </a:xfrm>
          <a:prstGeom prst="rect">
            <a:avLst/>
          </a:prstGeom>
        </p:spPr>
        <p:txBody>
          <a:bodyPr wrap="square">
            <a:spAutoFit/>
          </a:bodyPr>
          <a:lstStyle/>
          <a:p>
            <a:pPr lvl="0" algn="ctr">
              <a:buClr>
                <a:srgbClr val="1581AA"/>
              </a:buClr>
              <a:buSzPts val="2800"/>
            </a:pPr>
            <a:r>
              <a:rPr lang="en-US" sz="3200" b="1" dirty="0">
                <a:solidFill>
                  <a:srgbClr val="1581AA"/>
                </a:solidFill>
                <a:latin typeface="Calibri"/>
                <a:ea typeface="Calibri"/>
                <a:cs typeface="Calibri"/>
                <a:sym typeface="Calibri"/>
              </a:rPr>
              <a:t>RESULTS</a:t>
            </a:r>
          </a:p>
        </p:txBody>
      </p:sp>
      <p:pic>
        <p:nvPicPr>
          <p:cNvPr id="4" name="Picture 3">
            <a:extLst>
              <a:ext uri="{FF2B5EF4-FFF2-40B4-BE49-F238E27FC236}">
                <a16:creationId xmlns:a16="http://schemas.microsoft.com/office/drawing/2014/main" id="{F3673ADE-4438-B9CE-BBCE-B17625F9083D}"/>
              </a:ext>
            </a:extLst>
          </p:cNvPr>
          <p:cNvPicPr>
            <a:picLocks noChangeAspect="1"/>
          </p:cNvPicPr>
          <p:nvPr/>
        </p:nvPicPr>
        <p:blipFill>
          <a:blip r:embed="rId2"/>
          <a:stretch>
            <a:fillRect/>
          </a:stretch>
        </p:blipFill>
        <p:spPr>
          <a:xfrm>
            <a:off x="499674" y="774573"/>
            <a:ext cx="8144652" cy="3594353"/>
          </a:xfrm>
          <a:prstGeom prst="rect">
            <a:avLst/>
          </a:prstGeom>
        </p:spPr>
      </p:pic>
    </p:spTree>
    <p:extLst>
      <p:ext uri="{BB962C8B-B14F-4D97-AF65-F5344CB8AC3E}">
        <p14:creationId xmlns:p14="http://schemas.microsoft.com/office/powerpoint/2010/main" val="1915797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6A7896-6E4B-F6DA-9E90-AEEF33D68B3B}"/>
              </a:ext>
            </a:extLst>
          </p:cNvPr>
          <p:cNvPicPr>
            <a:picLocks noChangeAspect="1"/>
          </p:cNvPicPr>
          <p:nvPr/>
        </p:nvPicPr>
        <p:blipFill>
          <a:blip r:embed="rId2"/>
          <a:stretch>
            <a:fillRect/>
          </a:stretch>
        </p:blipFill>
        <p:spPr>
          <a:xfrm>
            <a:off x="550481" y="482413"/>
            <a:ext cx="8280103" cy="3877919"/>
          </a:xfrm>
          <a:prstGeom prst="rect">
            <a:avLst/>
          </a:prstGeom>
        </p:spPr>
      </p:pic>
    </p:spTree>
    <p:extLst>
      <p:ext uri="{BB962C8B-B14F-4D97-AF65-F5344CB8AC3E}">
        <p14:creationId xmlns:p14="http://schemas.microsoft.com/office/powerpoint/2010/main" val="1130739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F1B32D-FE45-E4A7-2395-D1C4362F3DE3}"/>
              </a:ext>
            </a:extLst>
          </p:cNvPr>
          <p:cNvPicPr>
            <a:picLocks noChangeAspect="1"/>
          </p:cNvPicPr>
          <p:nvPr/>
        </p:nvPicPr>
        <p:blipFill>
          <a:blip r:embed="rId2"/>
          <a:stretch>
            <a:fillRect/>
          </a:stretch>
        </p:blipFill>
        <p:spPr>
          <a:xfrm>
            <a:off x="342254" y="530959"/>
            <a:ext cx="8459492" cy="3744707"/>
          </a:xfrm>
          <a:prstGeom prst="rect">
            <a:avLst/>
          </a:prstGeom>
        </p:spPr>
      </p:pic>
    </p:spTree>
    <p:extLst>
      <p:ext uri="{BB962C8B-B14F-4D97-AF65-F5344CB8AC3E}">
        <p14:creationId xmlns:p14="http://schemas.microsoft.com/office/powerpoint/2010/main" val="3984531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ctrTitle" idx="4294967295"/>
          </p:nvPr>
        </p:nvSpPr>
        <p:spPr>
          <a:xfrm>
            <a:off x="654437" y="62651"/>
            <a:ext cx="7765755" cy="301243"/>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800" b="1" i="0" u="none" strike="noStrike" cap="none" dirty="0">
                <a:solidFill>
                  <a:srgbClr val="1581AA"/>
                </a:solidFill>
                <a:latin typeface="Calibri"/>
                <a:ea typeface="Calibri"/>
                <a:cs typeface="Calibri"/>
                <a:sym typeface="Calibri"/>
              </a:rPr>
              <a:t>Agenda</a:t>
            </a:r>
            <a:endParaRPr sz="1100" b="1" dirty="0"/>
          </a:p>
        </p:txBody>
      </p:sp>
      <p:sp>
        <p:nvSpPr>
          <p:cNvPr id="65" name="Google Shape;65;p2"/>
          <p:cNvSpPr txBox="1">
            <a:spLocks noGrp="1"/>
          </p:cNvSpPr>
          <p:nvPr>
            <p:ph type="sldNum" idx="12"/>
          </p:nvPr>
        </p:nvSpPr>
        <p:spPr>
          <a:xfrm>
            <a:off x="511175" y="4813300"/>
            <a:ext cx="585788" cy="27305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b="1" i="1" u="none" strike="noStrike" cap="none">
                <a:solidFill>
                  <a:srgbClr val="FEFFFF"/>
                </a:solidFill>
                <a:latin typeface="Century Gothic"/>
                <a:ea typeface="Century Gothic"/>
                <a:cs typeface="Century Gothic"/>
                <a:sym typeface="Century Gothic"/>
              </a:rPr>
              <a:t>2</a:t>
            </a:fld>
            <a:endParaRPr sz="2000" b="1" i="1" u="none" strike="noStrike" cap="none">
              <a:solidFill>
                <a:srgbClr val="FEFFFF"/>
              </a:solidFill>
              <a:latin typeface="Century Gothic"/>
              <a:ea typeface="Century Gothic"/>
              <a:cs typeface="Century Gothic"/>
              <a:sym typeface="Century Gothic"/>
            </a:endParaRPr>
          </a:p>
        </p:txBody>
      </p:sp>
      <p:sp>
        <p:nvSpPr>
          <p:cNvPr id="66" name="Google Shape;66;p2"/>
          <p:cNvSpPr/>
          <p:nvPr/>
        </p:nvSpPr>
        <p:spPr>
          <a:xfrm>
            <a:off x="511175" y="590550"/>
            <a:ext cx="585788" cy="27305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2</a:t>
            </a:fld>
            <a:endParaRPr sz="2000" b="0" i="0" u="none" strike="noStrike" cap="none">
              <a:solidFill>
                <a:srgbClr val="FEFFFF"/>
              </a:solidFill>
              <a:latin typeface="Century Gothic"/>
              <a:ea typeface="Century Gothic"/>
              <a:cs typeface="Century Gothic"/>
              <a:sym typeface="Century Gothic"/>
            </a:endParaRPr>
          </a:p>
        </p:txBody>
      </p:sp>
      <p:sp>
        <p:nvSpPr>
          <p:cNvPr id="5" name="TextBox 4"/>
          <p:cNvSpPr txBox="1"/>
          <p:nvPr/>
        </p:nvSpPr>
        <p:spPr>
          <a:xfrm>
            <a:off x="1371600" y="590550"/>
            <a:ext cx="6531429" cy="3293209"/>
          </a:xfrm>
          <a:prstGeom prst="rect">
            <a:avLst/>
          </a:prstGeom>
          <a:noFill/>
        </p:spPr>
        <p:txBody>
          <a:bodyPr wrap="square" rtlCol="0">
            <a:spAutoFit/>
          </a:bodyPr>
          <a:lstStyle/>
          <a:p>
            <a:pPr marL="342900" indent="-342900">
              <a:buAutoNum type="arabicPeriod"/>
            </a:pPr>
            <a:r>
              <a:rPr lang="en-US" sz="1600" dirty="0">
                <a:latin typeface="+mj-lt"/>
              </a:rPr>
              <a:t>Abstract</a:t>
            </a:r>
          </a:p>
          <a:p>
            <a:pPr marL="342900" indent="-342900">
              <a:buAutoNum type="arabicPeriod"/>
            </a:pPr>
            <a:r>
              <a:rPr lang="en-US" sz="1600" dirty="0">
                <a:latin typeface="+mj-lt"/>
              </a:rPr>
              <a:t>Introduction</a:t>
            </a:r>
          </a:p>
          <a:p>
            <a:pPr marL="342900" indent="-342900">
              <a:buAutoNum type="arabicPeriod"/>
            </a:pPr>
            <a:r>
              <a:rPr lang="en-US" sz="1600" dirty="0">
                <a:latin typeface="+mj-lt"/>
              </a:rPr>
              <a:t>Problem Statement</a:t>
            </a:r>
          </a:p>
          <a:p>
            <a:pPr marL="342900" indent="-342900">
              <a:buAutoNum type="arabicPeriod"/>
            </a:pPr>
            <a:r>
              <a:rPr lang="en-US" sz="1600" dirty="0">
                <a:latin typeface="+mj-lt"/>
              </a:rPr>
              <a:t>Requirement Specification(Hardware &amp; Software)</a:t>
            </a:r>
          </a:p>
          <a:p>
            <a:pPr marL="342900" indent="-342900">
              <a:buAutoNum type="arabicPeriod"/>
            </a:pPr>
            <a:r>
              <a:rPr lang="en-US" sz="1600" dirty="0">
                <a:latin typeface="+mj-lt"/>
              </a:rPr>
              <a:t>System Design ( Data Flow Diagram and </a:t>
            </a:r>
            <a:r>
              <a:rPr lang="en-US" sz="1600" dirty="0"/>
              <a:t>Flow Charts or Class Diagram or Use Case Diagram or Activity diagram)</a:t>
            </a:r>
          </a:p>
          <a:p>
            <a:r>
              <a:rPr lang="en-US" sz="1600" dirty="0"/>
              <a:t> 7.  </a:t>
            </a:r>
            <a:r>
              <a:rPr lang="en-US" sz="1600" dirty="0">
                <a:latin typeface="+mj-lt"/>
              </a:rPr>
              <a:t>Implementation (All Modules)</a:t>
            </a:r>
          </a:p>
          <a:p>
            <a:r>
              <a:rPr lang="en-US" sz="1600" dirty="0">
                <a:latin typeface="+mj-lt"/>
              </a:rPr>
              <a:t> 8.  Testing</a:t>
            </a:r>
          </a:p>
          <a:p>
            <a:r>
              <a:rPr lang="en-US" sz="1600" dirty="0">
                <a:latin typeface="+mj-lt"/>
              </a:rPr>
              <a:t> 9.  Test Cases</a:t>
            </a:r>
          </a:p>
          <a:p>
            <a:r>
              <a:rPr lang="en-US" sz="1600" dirty="0">
                <a:latin typeface="+mj-lt"/>
              </a:rPr>
              <a:t>10. Results(Snapshots)</a:t>
            </a:r>
          </a:p>
          <a:p>
            <a:r>
              <a:rPr lang="en-US" sz="1600" dirty="0">
                <a:latin typeface="+mj-lt"/>
              </a:rPr>
              <a:t>11. Future Enhancements</a:t>
            </a:r>
          </a:p>
          <a:p>
            <a:r>
              <a:rPr lang="en-US" sz="1600" dirty="0">
                <a:latin typeface="+mj-lt"/>
              </a:rPr>
              <a:t>12. Conclusion</a:t>
            </a:r>
          </a:p>
          <a:p>
            <a:r>
              <a:rPr lang="en-US" sz="1600" dirty="0">
                <a:latin typeface="+mj-lt"/>
              </a:rPr>
              <a:t>13. </a:t>
            </a:r>
            <a:r>
              <a:rPr lang="en-US" sz="1600" dirty="0">
                <a:latin typeface="+mn-lt"/>
              </a:rPr>
              <a:t>References</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14563C-1A05-03AF-89F8-35BF07EC6A6E}"/>
              </a:ext>
            </a:extLst>
          </p:cNvPr>
          <p:cNvPicPr>
            <a:picLocks noChangeAspect="1"/>
          </p:cNvPicPr>
          <p:nvPr/>
        </p:nvPicPr>
        <p:blipFill>
          <a:blip r:embed="rId2"/>
          <a:stretch>
            <a:fillRect/>
          </a:stretch>
        </p:blipFill>
        <p:spPr>
          <a:xfrm>
            <a:off x="101595" y="472366"/>
            <a:ext cx="8940809" cy="3989568"/>
          </a:xfrm>
          <a:prstGeom prst="rect">
            <a:avLst/>
          </a:prstGeom>
        </p:spPr>
      </p:pic>
    </p:spTree>
    <p:extLst>
      <p:ext uri="{BB962C8B-B14F-4D97-AF65-F5344CB8AC3E}">
        <p14:creationId xmlns:p14="http://schemas.microsoft.com/office/powerpoint/2010/main" val="1157395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808697-3D50-A268-3D87-57E09152FA03}"/>
              </a:ext>
            </a:extLst>
          </p:cNvPr>
          <p:cNvPicPr>
            <a:picLocks noChangeAspect="1"/>
          </p:cNvPicPr>
          <p:nvPr/>
        </p:nvPicPr>
        <p:blipFill>
          <a:blip r:embed="rId2"/>
          <a:stretch>
            <a:fillRect/>
          </a:stretch>
        </p:blipFill>
        <p:spPr>
          <a:xfrm>
            <a:off x="417993" y="735899"/>
            <a:ext cx="8308013" cy="3107968"/>
          </a:xfrm>
          <a:prstGeom prst="rect">
            <a:avLst/>
          </a:prstGeom>
        </p:spPr>
      </p:pic>
    </p:spTree>
    <p:extLst>
      <p:ext uri="{BB962C8B-B14F-4D97-AF65-F5344CB8AC3E}">
        <p14:creationId xmlns:p14="http://schemas.microsoft.com/office/powerpoint/2010/main" val="2170828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095BC8-55C4-2970-B560-28A3BE58B991}"/>
              </a:ext>
            </a:extLst>
          </p:cNvPr>
          <p:cNvPicPr>
            <a:picLocks noChangeAspect="1"/>
          </p:cNvPicPr>
          <p:nvPr/>
        </p:nvPicPr>
        <p:blipFill>
          <a:blip r:embed="rId2"/>
          <a:stretch>
            <a:fillRect/>
          </a:stretch>
        </p:blipFill>
        <p:spPr>
          <a:xfrm>
            <a:off x="219918" y="204196"/>
            <a:ext cx="8704164" cy="4587937"/>
          </a:xfrm>
          <a:prstGeom prst="rect">
            <a:avLst/>
          </a:prstGeom>
        </p:spPr>
      </p:pic>
    </p:spTree>
    <p:extLst>
      <p:ext uri="{BB962C8B-B14F-4D97-AF65-F5344CB8AC3E}">
        <p14:creationId xmlns:p14="http://schemas.microsoft.com/office/powerpoint/2010/main" val="2561373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687334-BBB7-12E7-9707-DD49553F054A}"/>
              </a:ext>
            </a:extLst>
          </p:cNvPr>
          <p:cNvPicPr>
            <a:picLocks noChangeAspect="1"/>
          </p:cNvPicPr>
          <p:nvPr/>
        </p:nvPicPr>
        <p:blipFill>
          <a:blip r:embed="rId2"/>
          <a:stretch>
            <a:fillRect/>
          </a:stretch>
        </p:blipFill>
        <p:spPr>
          <a:xfrm>
            <a:off x="439436" y="363343"/>
            <a:ext cx="8468327" cy="4416813"/>
          </a:xfrm>
          <a:prstGeom prst="rect">
            <a:avLst/>
          </a:prstGeom>
        </p:spPr>
      </p:pic>
    </p:spTree>
    <p:extLst>
      <p:ext uri="{BB962C8B-B14F-4D97-AF65-F5344CB8AC3E}">
        <p14:creationId xmlns:p14="http://schemas.microsoft.com/office/powerpoint/2010/main" val="2739692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C9AB9A-00FB-C004-2F79-249B7504A929}"/>
              </a:ext>
            </a:extLst>
          </p:cNvPr>
          <p:cNvPicPr>
            <a:picLocks noChangeAspect="1"/>
          </p:cNvPicPr>
          <p:nvPr/>
        </p:nvPicPr>
        <p:blipFill>
          <a:blip r:embed="rId2"/>
          <a:stretch>
            <a:fillRect/>
          </a:stretch>
        </p:blipFill>
        <p:spPr>
          <a:xfrm>
            <a:off x="291783" y="776689"/>
            <a:ext cx="8852217" cy="3278845"/>
          </a:xfrm>
          <a:prstGeom prst="rect">
            <a:avLst/>
          </a:prstGeom>
        </p:spPr>
      </p:pic>
    </p:spTree>
    <p:extLst>
      <p:ext uri="{BB962C8B-B14F-4D97-AF65-F5344CB8AC3E}">
        <p14:creationId xmlns:p14="http://schemas.microsoft.com/office/powerpoint/2010/main" val="810134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D850C7-A9E9-4066-72A4-F6615035A6C3}"/>
              </a:ext>
            </a:extLst>
          </p:cNvPr>
          <p:cNvPicPr>
            <a:picLocks noChangeAspect="1"/>
          </p:cNvPicPr>
          <p:nvPr/>
        </p:nvPicPr>
        <p:blipFill>
          <a:blip r:embed="rId2"/>
          <a:stretch>
            <a:fillRect/>
          </a:stretch>
        </p:blipFill>
        <p:spPr>
          <a:xfrm>
            <a:off x="145733" y="697336"/>
            <a:ext cx="8852534" cy="3121131"/>
          </a:xfrm>
          <a:prstGeom prst="rect">
            <a:avLst/>
          </a:prstGeom>
        </p:spPr>
      </p:pic>
    </p:spTree>
    <p:extLst>
      <p:ext uri="{BB962C8B-B14F-4D97-AF65-F5344CB8AC3E}">
        <p14:creationId xmlns:p14="http://schemas.microsoft.com/office/powerpoint/2010/main" val="1881707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78AE31-1FFD-071D-E60D-42BEF7DE439E}"/>
              </a:ext>
            </a:extLst>
          </p:cNvPr>
          <p:cNvPicPr>
            <a:picLocks noChangeAspect="1"/>
          </p:cNvPicPr>
          <p:nvPr/>
        </p:nvPicPr>
        <p:blipFill>
          <a:blip r:embed="rId2"/>
          <a:stretch>
            <a:fillRect/>
          </a:stretch>
        </p:blipFill>
        <p:spPr>
          <a:xfrm>
            <a:off x="635000" y="1237996"/>
            <a:ext cx="8094133" cy="2795923"/>
          </a:xfrm>
          <a:prstGeom prst="rect">
            <a:avLst/>
          </a:prstGeom>
        </p:spPr>
      </p:pic>
    </p:spTree>
    <p:extLst>
      <p:ext uri="{BB962C8B-B14F-4D97-AF65-F5344CB8AC3E}">
        <p14:creationId xmlns:p14="http://schemas.microsoft.com/office/powerpoint/2010/main" val="4125002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D546BA-32F1-10DD-D444-3B888F5F9036}"/>
              </a:ext>
            </a:extLst>
          </p:cNvPr>
          <p:cNvSpPr/>
          <p:nvPr/>
        </p:nvSpPr>
        <p:spPr>
          <a:xfrm>
            <a:off x="1324769" y="271994"/>
            <a:ext cx="589359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1581AA"/>
              </a:buClr>
              <a:buSzPts val="2800"/>
              <a:buFont typeface="Arial"/>
              <a:buNone/>
              <a:tabLst/>
              <a:defRPr/>
            </a:pPr>
            <a:r>
              <a:rPr kumimoji="0" lang="en-US" sz="2400" b="1" i="0" u="none" strike="noStrike" kern="0" cap="none" spc="0" normalizeH="0" baseline="0" noProof="0" dirty="0">
                <a:ln>
                  <a:noFill/>
                </a:ln>
                <a:solidFill>
                  <a:srgbClr val="1581AA"/>
                </a:solidFill>
                <a:effectLst/>
                <a:uLnTx/>
                <a:uFillTx/>
                <a:latin typeface="Calibri"/>
                <a:ea typeface="Calibri"/>
                <a:cs typeface="Calibri"/>
                <a:sym typeface="Calibri"/>
              </a:rPr>
              <a:t>FUTURE ENHANCEMENTS</a:t>
            </a:r>
          </a:p>
        </p:txBody>
      </p:sp>
      <p:sp>
        <p:nvSpPr>
          <p:cNvPr id="4" name="TextBox 3">
            <a:extLst>
              <a:ext uri="{FF2B5EF4-FFF2-40B4-BE49-F238E27FC236}">
                <a16:creationId xmlns:a16="http://schemas.microsoft.com/office/drawing/2014/main" id="{F4342402-7FC1-9C02-6421-0D1A60E75A2D}"/>
              </a:ext>
            </a:extLst>
          </p:cNvPr>
          <p:cNvSpPr txBox="1"/>
          <p:nvPr/>
        </p:nvSpPr>
        <p:spPr>
          <a:xfrm>
            <a:off x="753535" y="1075266"/>
            <a:ext cx="7289799"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User Authentication and Profiles</a:t>
            </a:r>
          </a:p>
          <a:p>
            <a:pPr marL="342900" indent="-342900" algn="just">
              <a:buFont typeface="Arial" panose="020B0604020202020204" pitchFamily="34" charset="0"/>
              <a:buChar char="•"/>
            </a:pPr>
            <a:r>
              <a:rPr lang="en-US" sz="2000" dirty="0"/>
              <a:t>Advanced Visualization Options:</a:t>
            </a:r>
          </a:p>
          <a:p>
            <a:pPr marL="342900" indent="-342900" algn="just">
              <a:buFont typeface="Arial" panose="020B0604020202020204" pitchFamily="34" charset="0"/>
              <a:buChar char="•"/>
            </a:pPr>
            <a:r>
              <a:rPr lang="en-US" sz="2000" dirty="0"/>
              <a:t>Real-Time Alert</a:t>
            </a:r>
          </a:p>
          <a:p>
            <a:pPr marL="342900" indent="-342900" algn="just">
              <a:buFont typeface="Arial" panose="020B0604020202020204" pitchFamily="34" charset="0"/>
              <a:buChar char="•"/>
            </a:pPr>
            <a:r>
              <a:rPr lang="en-US" sz="2000" dirty="0"/>
              <a:t>Machine Learning Model Integration</a:t>
            </a:r>
          </a:p>
          <a:p>
            <a:pPr marL="342900" indent="-342900" algn="just">
              <a:buFont typeface="Arial" panose="020B0604020202020204" pitchFamily="34" charset="0"/>
              <a:buChar char="•"/>
            </a:pPr>
            <a:r>
              <a:rPr lang="en-US" sz="2000" dirty="0"/>
              <a:t>Enhanced Data Insights</a:t>
            </a:r>
          </a:p>
          <a:p>
            <a:pPr marL="342900" indent="-342900" algn="just">
              <a:buFont typeface="Arial" panose="020B0604020202020204" pitchFamily="34" charset="0"/>
              <a:buChar char="•"/>
            </a:pPr>
            <a:r>
              <a:rPr lang="en-US" sz="2000" dirty="0"/>
              <a:t>Mobile Optimization</a:t>
            </a:r>
          </a:p>
          <a:p>
            <a:pPr marL="342900" indent="-342900" algn="just">
              <a:buFont typeface="Arial" panose="020B0604020202020204" pitchFamily="34" charset="0"/>
              <a:buChar char="•"/>
            </a:pPr>
            <a:r>
              <a:rPr lang="en-US" sz="2000" dirty="0"/>
              <a:t>Performance Optimization and Scalability</a:t>
            </a:r>
          </a:p>
          <a:p>
            <a:pPr marL="342900" indent="-342900" algn="just">
              <a:buFont typeface="Arial" panose="020B0604020202020204" pitchFamily="34" charset="0"/>
              <a:buChar char="•"/>
            </a:pPr>
            <a:r>
              <a:rPr lang="en-US" sz="2000" dirty="0"/>
              <a:t>Social Sharing and Collaboration</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07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A1A492-DC90-E017-4A7D-4FC71B18C8F2}"/>
              </a:ext>
            </a:extLst>
          </p:cNvPr>
          <p:cNvSpPr/>
          <p:nvPr/>
        </p:nvSpPr>
        <p:spPr>
          <a:xfrm>
            <a:off x="1350169" y="472279"/>
            <a:ext cx="5893594" cy="461665"/>
          </a:xfrm>
          <a:prstGeom prst="rect">
            <a:avLst/>
          </a:prstGeom>
        </p:spPr>
        <p:txBody>
          <a:bodyPr wrap="square">
            <a:spAutoFit/>
          </a:bodyPr>
          <a:lstStyle/>
          <a:p>
            <a:pPr lvl="0" algn="ctr">
              <a:buClr>
                <a:srgbClr val="1581AA"/>
              </a:buClr>
              <a:buSzPts val="2800"/>
            </a:pPr>
            <a:r>
              <a:rPr lang="en-US" sz="2400" b="1" dirty="0">
                <a:solidFill>
                  <a:srgbClr val="1581AA"/>
                </a:solidFill>
                <a:latin typeface="Calibri"/>
                <a:ea typeface="Calibri"/>
                <a:cs typeface="Calibri"/>
                <a:sym typeface="Calibri"/>
              </a:rPr>
              <a:t>CONCLUSION</a:t>
            </a:r>
          </a:p>
        </p:txBody>
      </p:sp>
      <p:sp>
        <p:nvSpPr>
          <p:cNvPr id="2" name="TextBox 1">
            <a:extLst>
              <a:ext uri="{FF2B5EF4-FFF2-40B4-BE49-F238E27FC236}">
                <a16:creationId xmlns:a16="http://schemas.microsoft.com/office/drawing/2014/main" id="{82547F16-CAF5-392A-7304-4431FFB27BF0}"/>
              </a:ext>
            </a:extLst>
          </p:cNvPr>
          <p:cNvSpPr txBox="1"/>
          <p:nvPr/>
        </p:nvSpPr>
        <p:spPr>
          <a:xfrm>
            <a:off x="761999" y="1279088"/>
            <a:ext cx="7797800" cy="2585323"/>
          </a:xfrm>
          <a:prstGeom prst="rect">
            <a:avLst/>
          </a:prstGeom>
          <a:noFill/>
        </p:spPr>
        <p:txBody>
          <a:bodyPr wrap="square" rtlCol="0">
            <a:spAutoFit/>
          </a:bodyPr>
          <a:lstStyle/>
          <a:p>
            <a:pPr algn="just"/>
            <a:r>
              <a:rPr lang="en-US" sz="1800" dirty="0" err="1">
                <a:latin typeface="Times New Roman" panose="02020603050405020304" pitchFamily="18" charset="0"/>
                <a:cs typeface="Times New Roman" panose="02020603050405020304" pitchFamily="18" charset="0"/>
              </a:rPr>
              <a:t>StockStream</a:t>
            </a:r>
            <a:r>
              <a:rPr lang="en-US" sz="1800" dirty="0">
                <a:latin typeface="Times New Roman" panose="02020603050405020304" pitchFamily="18" charset="0"/>
                <a:cs typeface="Times New Roman" panose="02020603050405020304" pitchFamily="18" charset="0"/>
              </a:rPr>
              <a:t> is a dynamic web application developed by Anmol Shubham, </a:t>
            </a:r>
            <a:r>
              <a:rPr lang="en-US" sz="1800" dirty="0" err="1">
                <a:latin typeface="Times New Roman" panose="02020603050405020304" pitchFamily="18" charset="0"/>
                <a:cs typeface="Times New Roman" panose="02020603050405020304" pitchFamily="18" charset="0"/>
              </a:rPr>
              <a:t>Amod</a:t>
            </a:r>
            <a:r>
              <a:rPr lang="en-US" sz="1800" dirty="0">
                <a:latin typeface="Times New Roman" panose="02020603050405020304" pitchFamily="18" charset="0"/>
                <a:cs typeface="Times New Roman" panose="02020603050405020304" pitchFamily="18" charset="0"/>
              </a:rPr>
              <a:t> Kumar, </a:t>
            </a:r>
            <a:r>
              <a:rPr lang="en-US" sz="1800" dirty="0" err="1">
                <a:latin typeface="Times New Roman" panose="02020603050405020304" pitchFamily="18" charset="0"/>
                <a:cs typeface="Times New Roman" panose="02020603050405020304" pitchFamily="18" charset="0"/>
              </a:rPr>
              <a:t>Ahzam</a:t>
            </a:r>
            <a:r>
              <a:rPr lang="en-US" sz="1800" dirty="0">
                <a:latin typeface="Times New Roman" panose="02020603050405020304" pitchFamily="18" charset="0"/>
                <a:cs typeface="Times New Roman" panose="02020603050405020304" pitchFamily="18" charset="0"/>
              </a:rPr>
              <a:t> Saba, </a:t>
            </a:r>
            <a:r>
              <a:rPr lang="en-US" sz="1800" dirty="0" err="1">
                <a:latin typeface="Times New Roman" panose="02020603050405020304" pitchFamily="18" charset="0"/>
                <a:cs typeface="Times New Roman" panose="02020603050405020304" pitchFamily="18" charset="0"/>
              </a:rPr>
              <a:t>Manaswi</a:t>
            </a:r>
            <a:r>
              <a:rPr lang="en-US" sz="1800" dirty="0">
                <a:latin typeface="Times New Roman" panose="02020603050405020304" pitchFamily="18" charset="0"/>
                <a:cs typeface="Times New Roman" panose="02020603050405020304" pitchFamily="18" charset="0"/>
              </a:rPr>
              <a:t> Kumar, and Rohit More using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It provides users with intuitive tools for stock market analysis and prediction, featuring capabilities like stock performance comparisons, real-time price updates, and future price forecasting using Prophet. Future enhancements include user authentication, advanced visualizations, real-time alerts, machine learning integration, social sharing, mobile optimization, expanded data sources, and improved performance. These improvements aim to elevate </a:t>
            </a:r>
            <a:r>
              <a:rPr lang="en-US" sz="1800" dirty="0" err="1">
                <a:latin typeface="Times New Roman" panose="02020603050405020304" pitchFamily="18" charset="0"/>
                <a:cs typeface="Times New Roman" panose="02020603050405020304" pitchFamily="18" charset="0"/>
              </a:rPr>
              <a:t>StockStream</a:t>
            </a:r>
            <a:r>
              <a:rPr lang="en-US" sz="1800" dirty="0">
                <a:latin typeface="Times New Roman" panose="02020603050405020304" pitchFamily="18" charset="0"/>
                <a:cs typeface="Times New Roman" panose="02020603050405020304" pitchFamily="18" charset="0"/>
              </a:rPr>
              <a:t> as a robust platform for informed decision-making and financial analysis.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824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6"/>
          <p:cNvSpPr txBox="1">
            <a:spLocks noGrp="1"/>
          </p:cNvSpPr>
          <p:nvPr>
            <p:ph type="body" idx="1"/>
          </p:nvPr>
        </p:nvSpPr>
        <p:spPr>
          <a:xfrm>
            <a:off x="688623" y="255528"/>
            <a:ext cx="7538184" cy="882316"/>
          </a:xfrm>
          <a:prstGeom prst="rect">
            <a:avLst/>
          </a:prstGeom>
          <a:noFill/>
          <a:ln>
            <a:noFill/>
          </a:ln>
        </p:spPr>
        <p:txBody>
          <a:bodyPr spcFirstLastPara="1" wrap="square" lIns="91425" tIns="91425" rIns="91425" bIns="91425" anchor="t" anchorCtr="0">
            <a:noAutofit/>
          </a:bodyPr>
          <a:lstStyle/>
          <a:p>
            <a:pPr marL="203200" lvl="0" indent="0" algn="ctr" rtl="0">
              <a:spcBef>
                <a:spcPts val="0"/>
              </a:spcBef>
              <a:spcAft>
                <a:spcPts val="0"/>
              </a:spcAft>
              <a:buClr>
                <a:srgbClr val="1581AA"/>
              </a:buClr>
              <a:buSzPts val="2800"/>
              <a:buFont typeface="Calibri"/>
              <a:buNone/>
            </a:pPr>
            <a:r>
              <a:rPr lang="en-US" sz="2800" b="1" dirty="0">
                <a:solidFill>
                  <a:srgbClr val="1581AA"/>
                </a:solidFill>
                <a:latin typeface="Calibri"/>
                <a:ea typeface="Calibri"/>
                <a:cs typeface="Calibri"/>
                <a:sym typeface="Calibri"/>
              </a:rPr>
              <a:t>References </a:t>
            </a:r>
            <a:endParaRPr b="1" dirty="0"/>
          </a:p>
        </p:txBody>
      </p:sp>
      <p:sp>
        <p:nvSpPr>
          <p:cNvPr id="97" name="Google Shape;97;p6"/>
          <p:cNvSpPr txBox="1">
            <a:spLocks noGrp="1"/>
          </p:cNvSpPr>
          <p:nvPr>
            <p:ph type="sldNum" idx="12"/>
          </p:nvPr>
        </p:nvSpPr>
        <p:spPr>
          <a:xfrm>
            <a:off x="511175" y="4813300"/>
            <a:ext cx="585788" cy="2730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a:t>
            </a:r>
            <a:endParaRPr/>
          </a:p>
        </p:txBody>
      </p:sp>
      <p:sp>
        <p:nvSpPr>
          <p:cNvPr id="2" name="TextBox 1">
            <a:extLst>
              <a:ext uri="{FF2B5EF4-FFF2-40B4-BE49-F238E27FC236}">
                <a16:creationId xmlns:a16="http://schemas.microsoft.com/office/drawing/2014/main" id="{61CDF0C8-BFAA-797A-5F72-20C212EE15EA}"/>
              </a:ext>
            </a:extLst>
          </p:cNvPr>
          <p:cNvSpPr txBox="1"/>
          <p:nvPr/>
        </p:nvSpPr>
        <p:spPr>
          <a:xfrm>
            <a:off x="1096963" y="1137844"/>
            <a:ext cx="7120467" cy="2800767"/>
          </a:xfrm>
          <a:prstGeom prst="rect">
            <a:avLst/>
          </a:prstGeom>
          <a:noFill/>
        </p:spPr>
        <p:txBody>
          <a:bodyPr wrap="square" rtlCol="0">
            <a:spAutoFit/>
          </a:bodyPr>
          <a:lstStyle/>
          <a:p>
            <a:r>
              <a:rPr lang="en-US" sz="1600" b="1" dirty="0"/>
              <a:t>Yahoo Finance</a:t>
            </a:r>
            <a:r>
              <a:rPr lang="en-US" sz="1600" dirty="0"/>
              <a:t>: </a:t>
            </a:r>
            <a:r>
              <a:rPr lang="en-US" sz="1600" dirty="0">
                <a:hlinkClick r:id="rId3"/>
              </a:rPr>
              <a:t>https://finance.yahoo.com/</a:t>
            </a:r>
            <a:endParaRPr lang="en-US" sz="1600" dirty="0"/>
          </a:p>
          <a:p>
            <a:endParaRPr lang="en-US" sz="1600" dirty="0"/>
          </a:p>
          <a:p>
            <a:r>
              <a:rPr lang="en-US" sz="1600" b="1" dirty="0"/>
              <a:t>Medium </a:t>
            </a:r>
            <a:r>
              <a:rPr lang="en-US" sz="1600" dirty="0"/>
              <a:t>: </a:t>
            </a:r>
            <a:r>
              <a:rPr lang="en-US" sz="1600" dirty="0">
                <a:hlinkClick r:id="rId4"/>
              </a:rPr>
              <a:t>https://medium.com/srm-mic/its-time-to-talk-about-time-series-forecasting-math-edition-c7c915761ad4</a:t>
            </a:r>
            <a:endParaRPr lang="en-US" sz="1600" dirty="0"/>
          </a:p>
          <a:p>
            <a:endParaRPr lang="en-US" sz="1600" b="1" dirty="0"/>
          </a:p>
          <a:p>
            <a:r>
              <a:rPr lang="en-US" sz="1600" b="1" dirty="0" err="1"/>
              <a:t>Kaggle</a:t>
            </a:r>
            <a:r>
              <a:rPr lang="en-US" sz="1600" dirty="0" err="1"/>
              <a:t>:</a:t>
            </a:r>
            <a:r>
              <a:rPr lang="en-US" sz="1600" dirty="0" err="1">
                <a:hlinkClick r:id="rId5"/>
              </a:rPr>
              <a:t>https</a:t>
            </a:r>
            <a:r>
              <a:rPr lang="en-US" sz="1600" dirty="0">
                <a:hlinkClick r:id="rId5"/>
              </a:rPr>
              <a:t>://www.kaggle.com/</a:t>
            </a:r>
            <a:endParaRPr lang="en-US" sz="1600" dirty="0"/>
          </a:p>
          <a:p>
            <a:endParaRPr lang="en-US" sz="1600" b="1" dirty="0"/>
          </a:p>
          <a:p>
            <a:r>
              <a:rPr lang="en-US" sz="1600" b="1" dirty="0"/>
              <a:t>Mathematics Stack </a:t>
            </a:r>
            <a:r>
              <a:rPr lang="en-US" sz="1600" b="1" dirty="0" err="1"/>
              <a:t>Exchange</a:t>
            </a:r>
            <a:r>
              <a:rPr lang="en-US" sz="1600" dirty="0" err="1"/>
              <a:t>:</a:t>
            </a:r>
            <a:r>
              <a:rPr lang="en-US" sz="1600" dirty="0" err="1">
                <a:hlinkClick r:id="rId6"/>
              </a:rPr>
              <a:t>https</a:t>
            </a:r>
            <a:r>
              <a:rPr lang="en-US" sz="1600" dirty="0">
                <a:hlinkClick r:id="rId6"/>
              </a:rPr>
              <a:t>://math.stackexchange.com/</a:t>
            </a:r>
            <a:endParaRPr lang="en-US" sz="1600" dirty="0"/>
          </a:p>
          <a:p>
            <a:endParaRPr lang="en-US" sz="1600" b="1" dirty="0"/>
          </a:p>
          <a:p>
            <a:r>
              <a:rPr lang="en-US" sz="1600" b="1" dirty="0"/>
              <a:t>MIT </a:t>
            </a:r>
            <a:r>
              <a:rPr lang="en-US" sz="1600" b="1" dirty="0" err="1"/>
              <a:t>OpenCourseWare</a:t>
            </a:r>
            <a:r>
              <a:rPr lang="en-US" sz="1600" b="1" dirty="0"/>
              <a:t> - Mathematics </a:t>
            </a:r>
            <a:r>
              <a:rPr lang="en-US" sz="1600" dirty="0"/>
              <a:t>: </a:t>
            </a:r>
            <a:r>
              <a:rPr lang="en-US" sz="1600" dirty="0">
                <a:hlinkClick r:id="rId7"/>
              </a:rPr>
              <a:t>https://ocw.mit.edu/courses/mathematics/</a:t>
            </a:r>
            <a:endParaRPr lang="en-US" sz="1600" dirty="0"/>
          </a:p>
        </p:txBody>
      </p:sp>
    </p:spTree>
    <p:extLst>
      <p:ext uri="{BB962C8B-B14F-4D97-AF65-F5344CB8AC3E}">
        <p14:creationId xmlns:p14="http://schemas.microsoft.com/office/powerpoint/2010/main" val="428355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ctrTitle" idx="4294967295"/>
          </p:nvPr>
        </p:nvSpPr>
        <p:spPr>
          <a:xfrm>
            <a:off x="605797" y="57150"/>
            <a:ext cx="7695847" cy="749311"/>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800" b="1" i="0" u="none" strike="noStrike" cap="none" dirty="0">
                <a:solidFill>
                  <a:srgbClr val="1581AA"/>
                </a:solidFill>
                <a:latin typeface="Calibri"/>
                <a:ea typeface="Calibri"/>
                <a:cs typeface="Calibri"/>
                <a:sym typeface="Calibri"/>
              </a:rPr>
              <a:t>Abstract</a:t>
            </a:r>
            <a:br>
              <a:rPr lang="en-US" sz="2800" b="1" i="0" u="none" strike="noStrike" cap="none" dirty="0">
                <a:solidFill>
                  <a:srgbClr val="000000"/>
                </a:solidFill>
                <a:latin typeface="Calibri"/>
                <a:ea typeface="Calibri"/>
                <a:cs typeface="Calibri"/>
                <a:sym typeface="Calibri"/>
              </a:rPr>
            </a:br>
            <a:endParaRPr sz="2800" b="1" i="0" u="none" strike="noStrike" cap="none" dirty="0">
              <a:solidFill>
                <a:srgbClr val="1581AA"/>
              </a:solidFill>
              <a:latin typeface="Calibri"/>
              <a:ea typeface="Calibri"/>
              <a:cs typeface="Calibri"/>
              <a:sym typeface="Calibri"/>
            </a:endParaRPr>
          </a:p>
        </p:txBody>
      </p:sp>
      <p:sp>
        <p:nvSpPr>
          <p:cNvPr id="74" name="Google Shape;74;p3"/>
          <p:cNvSpPr txBox="1">
            <a:spLocks noGrp="1"/>
          </p:cNvSpPr>
          <p:nvPr>
            <p:ph type="sldNum" idx="12"/>
          </p:nvPr>
        </p:nvSpPr>
        <p:spPr>
          <a:xfrm>
            <a:off x="511175" y="4813300"/>
            <a:ext cx="585788" cy="27305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b="1" i="1" u="none" strike="noStrike" cap="none">
                <a:solidFill>
                  <a:srgbClr val="FEFFFF"/>
                </a:solidFill>
                <a:latin typeface="Century Gothic"/>
                <a:ea typeface="Century Gothic"/>
                <a:cs typeface="Century Gothic"/>
                <a:sym typeface="Century Gothic"/>
              </a:rPr>
              <a:t>3</a:t>
            </a:fld>
            <a:endParaRPr sz="2000" b="1" i="1" u="none" strike="noStrike" cap="none">
              <a:solidFill>
                <a:srgbClr val="FEFFFF"/>
              </a:solidFill>
              <a:latin typeface="Century Gothic"/>
              <a:ea typeface="Century Gothic"/>
              <a:cs typeface="Century Gothic"/>
              <a:sym typeface="Century Gothic"/>
            </a:endParaRPr>
          </a:p>
        </p:txBody>
      </p:sp>
      <p:sp>
        <p:nvSpPr>
          <p:cNvPr id="75" name="Google Shape;75;p3"/>
          <p:cNvSpPr/>
          <p:nvPr/>
        </p:nvSpPr>
        <p:spPr>
          <a:xfrm>
            <a:off x="2790530" y="2610736"/>
            <a:ext cx="585788" cy="27305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3</a:t>
            </a:fld>
            <a:endParaRPr sz="2000" b="0" i="0" u="none" strike="noStrike" cap="none">
              <a:solidFill>
                <a:srgbClr val="FEFFFF"/>
              </a:solidFill>
              <a:latin typeface="Century Gothic"/>
              <a:ea typeface="Century Gothic"/>
              <a:cs typeface="Century Gothic"/>
              <a:sym typeface="Century Gothic"/>
            </a:endParaRPr>
          </a:p>
        </p:txBody>
      </p:sp>
      <p:sp>
        <p:nvSpPr>
          <p:cNvPr id="4" name="TextBox 1">
            <a:extLst>
              <a:ext uri="{FF2B5EF4-FFF2-40B4-BE49-F238E27FC236}">
                <a16:creationId xmlns:a16="http://schemas.microsoft.com/office/drawing/2014/main" id="{0D1805DE-2F6F-DDCC-4F5B-58A2375FC0F7}"/>
              </a:ext>
            </a:extLst>
          </p:cNvPr>
          <p:cNvSpPr txBox="1"/>
          <p:nvPr/>
        </p:nvSpPr>
        <p:spPr>
          <a:xfrm>
            <a:off x="685800" y="620029"/>
            <a:ext cx="7526867" cy="36854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lnSpc>
                <a:spcPct val="150000"/>
              </a:lnSpc>
              <a:spcBef>
                <a:spcPts val="600"/>
              </a:spcBef>
              <a:spcAft>
                <a:spcPts val="0"/>
              </a:spcAft>
              <a:buClr>
                <a:srgbClr val="000000"/>
              </a:buClr>
              <a:buSzPts val="1400"/>
              <a:buFont typeface="Times New Roman"/>
              <a:buNone/>
            </a:pPr>
            <a:r>
              <a:rPr lang="en-US" dirty="0">
                <a:latin typeface="Times New Roman" panose="02020603050405020304" pitchFamily="18" charset="0"/>
                <a:cs typeface="Times New Roman" panose="02020603050405020304" pitchFamily="18" charset="0"/>
              </a:rPr>
              <a:t>In the rapidly evolving financial markets, accurate stock price prediction is a crucial tool for investors and traders. This project presents a stock prediction application developed using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and Facebook Prophet, aimed at providing users with reliable and actionable forecasts of stock prices. The application leverages historical stock data to predict future trends, offering an intuitive and user-friendly interface for both novice and experienced users.</a:t>
            </a:r>
          </a:p>
          <a:p>
            <a:pPr marL="0" marR="0" lvl="0" indent="0" algn="just" rtl="0">
              <a:lnSpc>
                <a:spcPct val="150000"/>
              </a:lnSpc>
              <a:spcBef>
                <a:spcPts val="600"/>
              </a:spcBef>
              <a:spcAft>
                <a:spcPts val="0"/>
              </a:spcAft>
              <a:buClr>
                <a:srgbClr val="000000"/>
              </a:buClr>
              <a:buSzPts val="1400"/>
              <a:buFont typeface="Times New Roman"/>
              <a:buNone/>
            </a:pPr>
            <a:r>
              <a:rPr lang="en-US" b="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Streamlit</a:t>
            </a:r>
            <a:r>
              <a:rPr lang="en-US"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 powerful framework for building interactive web applications, was used to develop the front-end of the application. It enables real-time data visualization and interaction, making the prediction process transparent and comprehensible. On the back-end, Facebook Prophet, a robust forecasting tool developed by Facebook, was employed. Prophet is designed to handle time series data with daily observations and to accommodate seasonality, holidays, and other structural components of time series data, making it an ideal choice for stock price prediction.</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12" descr="Icon&#10;&#10;Description automatically generated"/>
          <p:cNvPicPr preferRelativeResize="0"/>
          <p:nvPr/>
        </p:nvPicPr>
        <p:blipFill rotWithShape="1">
          <a:blip r:embed="rId3">
            <a:alphaModFix/>
          </a:blip>
          <a:srcRect/>
          <a:stretch/>
        </p:blipFill>
        <p:spPr>
          <a:xfrm>
            <a:off x="2409695" y="730424"/>
            <a:ext cx="3612192" cy="3212926"/>
          </a:xfrm>
          <a:prstGeom prst="rect">
            <a:avLst/>
          </a:prstGeom>
          <a:noFill/>
          <a:ln>
            <a:noFill/>
          </a:ln>
        </p:spPr>
      </p:pic>
      <p:sp>
        <p:nvSpPr>
          <p:cNvPr id="153" name="Google Shape;153;p12"/>
          <p:cNvSpPr txBox="1"/>
          <p:nvPr/>
        </p:nvSpPr>
        <p:spPr>
          <a:xfrm>
            <a:off x="564062" y="4740710"/>
            <a:ext cx="57463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a:solidFill>
                  <a:schemeClr val="lt1"/>
                </a:solidFill>
                <a:latin typeface="Century Gothic"/>
                <a:ea typeface="Century Gothic"/>
                <a:cs typeface="Century Gothic"/>
                <a:sym typeface="Century Gothic"/>
              </a:rPr>
              <a:t>12</a:t>
            </a:r>
            <a:endParaRPr sz="2000" i="1">
              <a:solidFill>
                <a:schemeClr val="lt1"/>
              </a:solidFill>
              <a:latin typeface="Century Gothic"/>
              <a:ea typeface="Century Gothic"/>
              <a:cs typeface="Century Gothic"/>
              <a:sym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txBox="1"/>
          <p:nvPr/>
        </p:nvSpPr>
        <p:spPr>
          <a:xfrm>
            <a:off x="650081" y="4743450"/>
            <a:ext cx="64293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a:solidFill>
                  <a:schemeClr val="lt1"/>
                </a:solidFill>
                <a:latin typeface="Century Gothic"/>
                <a:ea typeface="Century Gothic"/>
                <a:cs typeface="Century Gothic"/>
                <a:sym typeface="Century Gothic"/>
              </a:rPr>
              <a:t>13</a:t>
            </a:r>
            <a:endParaRPr sz="2000" b="1" i="1">
              <a:solidFill>
                <a:schemeClr val="lt1"/>
              </a:solidFill>
              <a:latin typeface="Century Gothic"/>
              <a:ea typeface="Century Gothic"/>
              <a:cs typeface="Century Gothic"/>
              <a:sym typeface="Century Gothic"/>
            </a:endParaRPr>
          </a:p>
        </p:txBody>
      </p:sp>
      <p:sp>
        <p:nvSpPr>
          <p:cNvPr id="159" name="Google Shape;159;p13"/>
          <p:cNvSpPr txBox="1"/>
          <p:nvPr/>
        </p:nvSpPr>
        <p:spPr>
          <a:xfrm>
            <a:off x="3200400" y="2343150"/>
            <a:ext cx="274320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pic>
        <p:nvPicPr>
          <p:cNvPr id="160" name="Google Shape;160;p13" descr="A picture containing text, stationary, writing implement, pen&#10;&#10;Description automatically generated"/>
          <p:cNvPicPr preferRelativeResize="0"/>
          <p:nvPr/>
        </p:nvPicPr>
        <p:blipFill rotWithShape="1">
          <a:blip r:embed="rId3">
            <a:alphaModFix/>
          </a:blip>
          <a:srcRect/>
          <a:stretch/>
        </p:blipFill>
        <p:spPr>
          <a:xfrm>
            <a:off x="1131453" y="1130600"/>
            <a:ext cx="7017705" cy="32471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2456" y="129759"/>
            <a:ext cx="5188450" cy="400110"/>
          </a:xfrm>
          <a:prstGeom prst="rect">
            <a:avLst/>
          </a:prstGeom>
          <a:noFill/>
        </p:spPr>
        <p:txBody>
          <a:bodyPr wrap="square" rtlCol="0">
            <a:spAutoFit/>
          </a:bodyPr>
          <a:lstStyle/>
          <a:p>
            <a:pPr algn="ctr"/>
            <a:r>
              <a:rPr lang="en-US" sz="2000" b="1" dirty="0">
                <a:solidFill>
                  <a:srgbClr val="1581AA"/>
                </a:solidFill>
                <a:latin typeface="Calibri"/>
                <a:ea typeface="Calibri"/>
                <a:cs typeface="Calibri"/>
                <a:sym typeface="Calibri"/>
              </a:rPr>
              <a:t>             INTRODUCTION</a:t>
            </a:r>
            <a:endParaRPr lang="en-US" sz="2000" dirty="0"/>
          </a:p>
        </p:txBody>
      </p:sp>
      <p:sp>
        <p:nvSpPr>
          <p:cNvPr id="4" name="Rectangle 3">
            <a:extLst>
              <a:ext uri="{FF2B5EF4-FFF2-40B4-BE49-F238E27FC236}">
                <a16:creationId xmlns:a16="http://schemas.microsoft.com/office/drawing/2014/main" id="{8082771B-89E2-B569-F84A-592D5C8F122F}"/>
              </a:ext>
            </a:extLst>
          </p:cNvPr>
          <p:cNvSpPr/>
          <p:nvPr/>
        </p:nvSpPr>
        <p:spPr>
          <a:xfrm>
            <a:off x="508000" y="529869"/>
            <a:ext cx="7814733" cy="4185761"/>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latin typeface="Times New Roman" panose="02020603050405020304" pitchFamily="18" charset="0"/>
                <a:cs typeface="Times New Roman" panose="02020603050405020304" pitchFamily="18" charset="0"/>
              </a:rPr>
              <a:t>In the volatile and fast-paced environment of financial markets, the ability to predict stock price movements is invaluable. Accurate stock predictions can significantly aid investors and traders in making informed decisions, thereby optimizing their investment strategies and maximizing returns. However, predicting stock prices is a complex task that requires advanced tools and techniques.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To address this challenge, we developed a stock prediction application utilizing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and Facebook Prophet. This project combines the strengths of modern web development frameworks with sophisticated forecasting algorithms to create a powerful and user-friendly tool for stock market analysis.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Key Objectives:</a:t>
            </a:r>
          </a:p>
          <a:p>
            <a:pPr algn="just"/>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Enhance Accessibility:</a:t>
            </a:r>
            <a:r>
              <a:rPr lang="en-US" dirty="0">
                <a:latin typeface="Times New Roman" panose="02020603050405020304" pitchFamily="18" charset="0"/>
                <a:cs typeface="Times New Roman" panose="02020603050405020304" pitchFamily="18" charset="0"/>
              </a:rPr>
              <a:t> Provide an intuitive interface that allows users, regardless of their technical expertise, to easily access and interpret stock predictions.</a:t>
            </a:r>
          </a:p>
          <a:p>
            <a:pPr algn="just">
              <a:buFont typeface="+mj-lt"/>
              <a:buAutoNum type="arabicPeriod"/>
            </a:pP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Leverage Advanced Forecasting:</a:t>
            </a:r>
            <a:r>
              <a:rPr lang="en-US" dirty="0">
                <a:latin typeface="Times New Roman" panose="02020603050405020304" pitchFamily="18" charset="0"/>
                <a:cs typeface="Times New Roman" panose="02020603050405020304" pitchFamily="18" charset="0"/>
              </a:rPr>
              <a:t> Utilize Facebook Prophet's capabilities to generate reliable and precise stock price forecasts, taking into account historical data, seasonality, and other relevant factors.</a:t>
            </a:r>
          </a:p>
          <a:p>
            <a:pPr algn="just">
              <a:buFont typeface="+mj-lt"/>
              <a:buAutoNum type="arabicPeriod"/>
            </a:pP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Facilitate Informed Decisions:</a:t>
            </a:r>
            <a:r>
              <a:rPr lang="en-US" dirty="0">
                <a:latin typeface="Times New Roman" panose="02020603050405020304" pitchFamily="18" charset="0"/>
                <a:cs typeface="Times New Roman" panose="02020603050405020304" pitchFamily="18" charset="0"/>
              </a:rPr>
              <a:t> Equip users with actionable insights through clear and interactive visualizations of predicted stock trends and confidence intervals.</a:t>
            </a:r>
          </a:p>
        </p:txBody>
      </p:sp>
    </p:spTree>
    <p:extLst>
      <p:ext uri="{BB962C8B-B14F-4D97-AF65-F5344CB8AC3E}">
        <p14:creationId xmlns:p14="http://schemas.microsoft.com/office/powerpoint/2010/main" val="247705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sldNum" idx="12"/>
          </p:nvPr>
        </p:nvSpPr>
        <p:spPr>
          <a:xfrm>
            <a:off x="511175" y="4813300"/>
            <a:ext cx="585788" cy="2730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4</a:t>
            </a:r>
            <a:endParaRPr/>
          </a:p>
        </p:txBody>
      </p:sp>
      <p:sp>
        <p:nvSpPr>
          <p:cNvPr id="81" name="Google Shape;81;p4"/>
          <p:cNvSpPr txBox="1">
            <a:spLocks noGrp="1"/>
          </p:cNvSpPr>
          <p:nvPr>
            <p:ph type="body" idx="1"/>
          </p:nvPr>
        </p:nvSpPr>
        <p:spPr>
          <a:xfrm>
            <a:off x="1096963" y="1"/>
            <a:ext cx="6908947" cy="641130"/>
          </a:xfrm>
          <a:prstGeom prst="rect">
            <a:avLst/>
          </a:prstGeom>
          <a:noFill/>
          <a:ln>
            <a:noFill/>
          </a:ln>
        </p:spPr>
        <p:txBody>
          <a:bodyPr spcFirstLastPara="1" wrap="square" lIns="91425" tIns="91425" rIns="91425" bIns="91425" anchor="t" anchorCtr="0">
            <a:noAutofit/>
          </a:bodyPr>
          <a:lstStyle/>
          <a:p>
            <a:pPr algn="ctr"/>
            <a:r>
              <a:rPr lang="en-US" sz="2800" b="1" dirty="0">
                <a:solidFill>
                  <a:srgbClr val="1581AA"/>
                </a:solidFill>
                <a:latin typeface="Calibri"/>
                <a:ea typeface="Calibri"/>
                <a:cs typeface="Calibri"/>
                <a:sym typeface="Calibri"/>
              </a:rPr>
              <a:t>PROBLEM STATEMENT</a:t>
            </a:r>
            <a:endParaRPr lang="en-US" sz="2800" dirty="0"/>
          </a:p>
        </p:txBody>
      </p:sp>
      <p:sp>
        <p:nvSpPr>
          <p:cNvPr id="3" name="Google Shape;90;p5">
            <a:extLst>
              <a:ext uri="{FF2B5EF4-FFF2-40B4-BE49-F238E27FC236}">
                <a16:creationId xmlns:a16="http://schemas.microsoft.com/office/drawing/2014/main" id="{625905DC-7BD6-6AEA-8B89-F62020024E95}"/>
              </a:ext>
            </a:extLst>
          </p:cNvPr>
          <p:cNvSpPr txBox="1"/>
          <p:nvPr/>
        </p:nvSpPr>
        <p:spPr>
          <a:xfrm>
            <a:off x="1259641" y="832748"/>
            <a:ext cx="6624718" cy="33393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lnSpc>
                <a:spcPct val="150000"/>
              </a:lnSpc>
              <a:spcBef>
                <a:spcPts val="0"/>
              </a:spcBef>
              <a:spcAft>
                <a:spcPts val="600"/>
              </a:spcAft>
              <a:buNone/>
            </a:pPr>
            <a:r>
              <a:rPr lang="en-US" sz="2200" b="1" dirty="0">
                <a:solidFill>
                  <a:srgbClr val="000000"/>
                </a:solidFill>
                <a:latin typeface="Times New Roman" panose="02020603050405020304" pitchFamily="18" charset="0"/>
                <a:cs typeface="Times New Roman" panose="02020603050405020304" pitchFamily="18" charset="0"/>
                <a:sym typeface="Arial"/>
              </a:rPr>
              <a:t>Problem Statement:</a:t>
            </a:r>
            <a:endParaRPr lang="en-US" sz="22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50000"/>
              </a:lnSpc>
              <a:spcBef>
                <a:spcPts val="0"/>
              </a:spcBef>
              <a:spcAft>
                <a:spcPts val="600"/>
              </a:spcAft>
              <a:buNone/>
            </a:pPr>
            <a:r>
              <a:rPr lang="en-US" sz="1600" dirty="0">
                <a:latin typeface="Times New Roman" panose="02020603050405020304" pitchFamily="18" charset="0"/>
                <a:cs typeface="Times New Roman" panose="02020603050405020304" pitchFamily="18" charset="0"/>
              </a:rPr>
              <a:t>In the highly volatile and complex world of financial markets, predicting stock prices accurately remains a significant challenge. Investors and traders often struggle with making informed decisions due to the unpredictable nature of stock price movements, influenced by a myriad of factors such as market trends, economic indicators, and global events. Traditional methods of stock analysis can be time-consuming and may not provide the level of accuracy required for effective decision-making.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r>
              <a:rPr lang="en-US"/>
              <a:t>1</a:t>
            </a:r>
            <a:endParaRPr lang="en-US" sz="1400" b="0" i="0">
              <a:solidFill>
                <a:srgbClr val="000000"/>
              </a:solidFill>
              <a:latin typeface="Arial"/>
              <a:ea typeface="Arial"/>
              <a:cs typeface="Arial"/>
              <a:sym typeface="Arial"/>
            </a:endParaRPr>
          </a:p>
        </p:txBody>
      </p:sp>
      <p:sp>
        <p:nvSpPr>
          <p:cNvPr id="4" name="Rectangle 3"/>
          <p:cNvSpPr/>
          <p:nvPr/>
        </p:nvSpPr>
        <p:spPr>
          <a:xfrm>
            <a:off x="2083182" y="304059"/>
            <a:ext cx="4977645" cy="523220"/>
          </a:xfrm>
          <a:prstGeom prst="rect">
            <a:avLst/>
          </a:prstGeom>
        </p:spPr>
        <p:txBody>
          <a:bodyPr wrap="none">
            <a:spAutoFit/>
          </a:bodyPr>
          <a:lstStyle/>
          <a:p>
            <a:pPr marL="457200" lvl="0" indent="-228600" algn="ctr">
              <a:buSzPts val="1400"/>
            </a:pPr>
            <a:r>
              <a:rPr lang="en-US" sz="2800" b="1" dirty="0">
                <a:solidFill>
                  <a:srgbClr val="1581AA"/>
                </a:solidFill>
                <a:latin typeface="Calibri"/>
                <a:ea typeface="Calibri"/>
                <a:cs typeface="Calibri"/>
                <a:sym typeface="Calibri"/>
              </a:rPr>
              <a:t>REQUIREMENT SPECIFICATION</a:t>
            </a:r>
            <a:endParaRPr lang="en-US" sz="2800" dirty="0"/>
          </a:p>
        </p:txBody>
      </p:sp>
      <p:sp>
        <p:nvSpPr>
          <p:cNvPr id="3" name="TextBox 2">
            <a:extLst>
              <a:ext uri="{FF2B5EF4-FFF2-40B4-BE49-F238E27FC236}">
                <a16:creationId xmlns:a16="http://schemas.microsoft.com/office/drawing/2014/main" id="{4EA902D0-1451-AD64-2ADA-74509F1E32DA}"/>
              </a:ext>
            </a:extLst>
          </p:cNvPr>
          <p:cNvSpPr txBox="1"/>
          <p:nvPr/>
        </p:nvSpPr>
        <p:spPr>
          <a:xfrm>
            <a:off x="705113" y="759546"/>
            <a:ext cx="7744619" cy="3939454"/>
          </a:xfrm>
          <a:prstGeom prst="rect">
            <a:avLst/>
          </a:prstGeom>
          <a:noFill/>
        </p:spPr>
        <p:txBody>
          <a:bodyPr wrap="square" rtlCol="0">
            <a:spAutoFit/>
          </a:bodyPr>
          <a:lstStyle/>
          <a:p>
            <a:r>
              <a:rPr lang="en-US" b="1" dirty="0"/>
              <a:t>Hardware Requirements:</a:t>
            </a:r>
          </a:p>
          <a:p>
            <a:pPr>
              <a:buFont typeface="+mj-lt"/>
              <a:buAutoNum type="arabicPeriod"/>
            </a:pPr>
            <a:r>
              <a:rPr lang="en-US" b="1" dirty="0"/>
              <a:t>Processor</a:t>
            </a:r>
            <a:r>
              <a:rPr lang="en-US" dirty="0"/>
              <a:t>: Any modern multi-core processor (e.g., Intel Core i5 or AMD Ryzen 5).</a:t>
            </a:r>
          </a:p>
          <a:p>
            <a:pPr>
              <a:buFont typeface="+mj-lt"/>
              <a:buAutoNum type="arabicPeriod"/>
            </a:pPr>
            <a:r>
              <a:rPr lang="en-US" b="1" dirty="0"/>
              <a:t>Memory</a:t>
            </a:r>
            <a:r>
              <a:rPr lang="en-US" dirty="0"/>
              <a:t>: Minimum 8 GB RAM, ideally 16 GB or more for smoother performance with large datasets.</a:t>
            </a:r>
          </a:p>
          <a:p>
            <a:pPr>
              <a:buFont typeface="+mj-lt"/>
              <a:buAutoNum type="arabicPeriod"/>
            </a:pPr>
            <a:r>
              <a:rPr lang="en-US" b="1" dirty="0"/>
              <a:t>Storage</a:t>
            </a:r>
            <a:r>
              <a:rPr lang="en-US" dirty="0"/>
              <a:t>: SSD storage is recommended for faster data access.</a:t>
            </a:r>
          </a:p>
          <a:p>
            <a:pPr>
              <a:buFont typeface="+mj-lt"/>
              <a:buAutoNum type="arabicPeriod"/>
            </a:pPr>
            <a:r>
              <a:rPr lang="en-US" b="1" dirty="0"/>
              <a:t>Graphics</a:t>
            </a:r>
            <a:r>
              <a:rPr lang="en-US" dirty="0"/>
              <a:t>: Integrated graphics are sufficient for plotting and visualization tasks unless using GPU-intensive operations.</a:t>
            </a:r>
          </a:p>
          <a:p>
            <a:endParaRPr lang="en-US" dirty="0"/>
          </a:p>
          <a:p>
            <a:r>
              <a:rPr lang="en-US" b="1" dirty="0"/>
              <a:t>Software Requirements:</a:t>
            </a:r>
          </a:p>
          <a:p>
            <a:pPr>
              <a:buFont typeface="+mj-lt"/>
              <a:buAutoNum type="arabicPeriod"/>
            </a:pPr>
            <a:r>
              <a:rPr lang="en-US" b="1" dirty="0"/>
              <a:t>Operating System</a:t>
            </a:r>
            <a:r>
              <a:rPr lang="en-US" dirty="0"/>
              <a:t>: Windows11 or 10, macOS, or Linux.</a:t>
            </a:r>
          </a:p>
          <a:p>
            <a:pPr>
              <a:buFont typeface="+mj-lt"/>
              <a:buAutoNum type="arabicPeriod"/>
            </a:pPr>
            <a:r>
              <a:rPr lang="en-US" b="1" dirty="0"/>
              <a:t>Python</a:t>
            </a:r>
            <a:r>
              <a:rPr lang="en-US" dirty="0"/>
              <a:t>: Version 3.6 or higher.</a:t>
            </a:r>
          </a:p>
          <a:p>
            <a:pPr>
              <a:buFont typeface="+mj-lt"/>
              <a:buAutoNum type="arabicPeriod"/>
            </a:pPr>
            <a:r>
              <a:rPr lang="en-US" b="1" dirty="0"/>
              <a:t>Libraries</a:t>
            </a:r>
            <a:r>
              <a:rPr lang="en-US" dirty="0"/>
              <a:t>: Ensure the following libraries are installed:</a:t>
            </a:r>
          </a:p>
          <a:p>
            <a:pPr marL="742950" lvl="1" indent="-285750">
              <a:buFont typeface="+mj-lt"/>
              <a:buAutoNum type="arabicPeriod"/>
            </a:pPr>
            <a:r>
              <a:rPr lang="en-US" dirty="0" err="1"/>
              <a:t>Streamlit</a:t>
            </a:r>
            <a:endParaRPr lang="en-US" dirty="0"/>
          </a:p>
          <a:p>
            <a:pPr marL="742950" lvl="1" indent="-285750">
              <a:buFont typeface="+mj-lt"/>
              <a:buAutoNum type="arabicPeriod"/>
            </a:pPr>
            <a:r>
              <a:rPr lang="en-US" dirty="0"/>
              <a:t>Pandas</a:t>
            </a:r>
          </a:p>
          <a:p>
            <a:pPr marL="742950" lvl="1" indent="-285750">
              <a:buFont typeface="+mj-lt"/>
              <a:buAutoNum type="arabicPeriod"/>
            </a:pPr>
            <a:r>
              <a:rPr lang="en-US" dirty="0" err="1"/>
              <a:t>Plotly</a:t>
            </a:r>
            <a:endParaRPr lang="en-US" dirty="0"/>
          </a:p>
          <a:p>
            <a:pPr marL="742950" lvl="1" indent="-285750">
              <a:buFont typeface="+mj-lt"/>
              <a:buAutoNum type="arabicPeriod"/>
            </a:pPr>
            <a:r>
              <a:rPr lang="en-US" dirty="0" err="1"/>
              <a:t>yfinance</a:t>
            </a:r>
            <a:endParaRPr lang="en-US" dirty="0"/>
          </a:p>
          <a:p>
            <a:pPr marL="742950" lvl="1" indent="-285750">
              <a:buFont typeface="+mj-lt"/>
              <a:buAutoNum type="arabicPeriod"/>
            </a:pPr>
            <a:r>
              <a:rPr lang="en-US" dirty="0"/>
              <a:t>Prophet</a:t>
            </a:r>
          </a:p>
          <a:p>
            <a:pPr marL="742950" lvl="1" indent="-285750">
              <a:buFont typeface="+mj-lt"/>
              <a:buAutoNum type="arabicPeriod"/>
            </a:pPr>
            <a:r>
              <a:rPr lang="en-US" dirty="0"/>
              <a:t>datetime</a:t>
            </a:r>
          </a:p>
        </p:txBody>
      </p:sp>
    </p:spTree>
    <p:extLst>
      <p:ext uri="{BB962C8B-B14F-4D97-AF65-F5344CB8AC3E}">
        <p14:creationId xmlns:p14="http://schemas.microsoft.com/office/powerpoint/2010/main" val="262862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5"/>
          <p:cNvSpPr txBox="1">
            <a:spLocks noGrp="1"/>
          </p:cNvSpPr>
          <p:nvPr>
            <p:ph type="body" idx="1"/>
          </p:nvPr>
        </p:nvSpPr>
        <p:spPr>
          <a:xfrm>
            <a:off x="3164681" y="57530"/>
            <a:ext cx="2814637" cy="76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1581AA"/>
              </a:buClr>
              <a:buSzPts val="2800"/>
              <a:buFont typeface="Calibri"/>
              <a:buNone/>
            </a:pPr>
            <a:r>
              <a:rPr lang="en-US" sz="2800" b="1" dirty="0">
                <a:solidFill>
                  <a:srgbClr val="1581AA"/>
                </a:solidFill>
                <a:latin typeface="Calibri"/>
                <a:ea typeface="Calibri"/>
                <a:cs typeface="Calibri"/>
                <a:sym typeface="Calibri"/>
              </a:rPr>
              <a:t>SYSTEM DESIGN</a:t>
            </a:r>
            <a:endParaRPr sz="1100" b="1" dirty="0"/>
          </a:p>
        </p:txBody>
      </p:sp>
      <p:sp>
        <p:nvSpPr>
          <p:cNvPr id="89" name="Google Shape;89;p5"/>
          <p:cNvSpPr txBox="1">
            <a:spLocks noGrp="1"/>
          </p:cNvSpPr>
          <p:nvPr>
            <p:ph type="sldNum" idx="12"/>
          </p:nvPr>
        </p:nvSpPr>
        <p:spPr>
          <a:xfrm>
            <a:off x="511175" y="4813300"/>
            <a:ext cx="585788" cy="2730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5</a:t>
            </a:r>
            <a:endParaRPr/>
          </a:p>
        </p:txBody>
      </p:sp>
      <p:sp>
        <p:nvSpPr>
          <p:cNvPr id="2" name="Rectangle 1"/>
          <p:cNvSpPr/>
          <p:nvPr/>
        </p:nvSpPr>
        <p:spPr>
          <a:xfrm>
            <a:off x="732631" y="557920"/>
            <a:ext cx="3089706" cy="523220"/>
          </a:xfrm>
          <a:prstGeom prst="rect">
            <a:avLst/>
          </a:prstGeom>
        </p:spPr>
        <p:txBody>
          <a:bodyPr wrap="square">
            <a:spAutoFit/>
          </a:bodyPr>
          <a:lstStyle/>
          <a:p>
            <a:r>
              <a:rPr lang="en-US" sz="2800" b="1" dirty="0">
                <a:solidFill>
                  <a:schemeClr val="accent6"/>
                </a:solidFill>
                <a:latin typeface="Calibri" panose="020F0502020204030204" pitchFamily="34" charset="0"/>
                <a:ea typeface="Calibri" panose="020F0502020204030204" pitchFamily="34" charset="0"/>
                <a:cs typeface="Calibri" panose="020F0502020204030204" pitchFamily="34" charset="0"/>
              </a:rPr>
              <a:t>Data Flow Diagram</a:t>
            </a:r>
          </a:p>
        </p:txBody>
      </p:sp>
      <p:pic>
        <p:nvPicPr>
          <p:cNvPr id="4" name="Picture 3">
            <a:extLst>
              <a:ext uri="{FF2B5EF4-FFF2-40B4-BE49-F238E27FC236}">
                <a16:creationId xmlns:a16="http://schemas.microsoft.com/office/drawing/2014/main" id="{778937ED-098F-343B-551E-0EFEBF7556A6}"/>
              </a:ext>
            </a:extLst>
          </p:cNvPr>
          <p:cNvPicPr>
            <a:picLocks noChangeAspect="1"/>
          </p:cNvPicPr>
          <p:nvPr/>
        </p:nvPicPr>
        <p:blipFill>
          <a:blip r:embed="rId3"/>
          <a:stretch>
            <a:fillRect/>
          </a:stretch>
        </p:blipFill>
        <p:spPr>
          <a:xfrm>
            <a:off x="1255443" y="992654"/>
            <a:ext cx="6633112" cy="40222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EDF584-E326-60BE-18E7-00C20F37A112}"/>
              </a:ext>
            </a:extLst>
          </p:cNvPr>
          <p:cNvPicPr>
            <a:picLocks noChangeAspect="1"/>
          </p:cNvPicPr>
          <p:nvPr/>
        </p:nvPicPr>
        <p:blipFill>
          <a:blip r:embed="rId2"/>
          <a:stretch>
            <a:fillRect/>
          </a:stretch>
        </p:blipFill>
        <p:spPr>
          <a:xfrm>
            <a:off x="321397" y="499532"/>
            <a:ext cx="8754870" cy="3793067"/>
          </a:xfrm>
          <a:prstGeom prst="rect">
            <a:avLst/>
          </a:prstGeom>
        </p:spPr>
      </p:pic>
      <p:sp>
        <p:nvSpPr>
          <p:cNvPr id="2" name="Google Shape;88;p5">
            <a:extLst>
              <a:ext uri="{FF2B5EF4-FFF2-40B4-BE49-F238E27FC236}">
                <a16:creationId xmlns:a16="http://schemas.microsoft.com/office/drawing/2014/main" id="{8BE76C25-4F67-0D45-FEE1-7FBBEEAF8EE2}"/>
              </a:ext>
            </a:extLst>
          </p:cNvPr>
          <p:cNvSpPr txBox="1">
            <a:spLocks/>
          </p:cNvSpPr>
          <p:nvPr/>
        </p:nvSpPr>
        <p:spPr>
          <a:xfrm>
            <a:off x="3012281" y="0"/>
            <a:ext cx="2814637" cy="76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rgbClr val="1581AA"/>
              </a:buClr>
              <a:buSzPts val="2800"/>
              <a:buFont typeface="Calibri"/>
              <a:buNone/>
            </a:pPr>
            <a:r>
              <a:rPr lang="en-US" sz="2800" b="1" dirty="0">
                <a:solidFill>
                  <a:srgbClr val="1581AA"/>
                </a:solidFill>
                <a:latin typeface="Calibri"/>
                <a:ea typeface="Calibri"/>
                <a:cs typeface="Calibri"/>
                <a:sym typeface="Calibri"/>
              </a:rPr>
              <a:t>Flow Chart</a:t>
            </a:r>
            <a:endParaRPr lang="en-US" sz="1100" b="1" dirty="0"/>
          </a:p>
        </p:txBody>
      </p:sp>
    </p:spTree>
    <p:extLst>
      <p:ext uri="{BB962C8B-B14F-4D97-AF65-F5344CB8AC3E}">
        <p14:creationId xmlns:p14="http://schemas.microsoft.com/office/powerpoint/2010/main" val="1371118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E4AF145-B36C-BC2D-D6E2-88206D3003AB}"/>
              </a:ext>
            </a:extLst>
          </p:cNvPr>
          <p:cNvPicPr>
            <a:picLocks noChangeAspect="1"/>
          </p:cNvPicPr>
          <p:nvPr/>
        </p:nvPicPr>
        <p:blipFill>
          <a:blip r:embed="rId2"/>
          <a:stretch>
            <a:fillRect/>
          </a:stretch>
        </p:blipFill>
        <p:spPr>
          <a:xfrm>
            <a:off x="967242" y="465001"/>
            <a:ext cx="7262357" cy="4007806"/>
          </a:xfrm>
          <a:prstGeom prst="rect">
            <a:avLst/>
          </a:prstGeom>
        </p:spPr>
      </p:pic>
      <p:sp>
        <p:nvSpPr>
          <p:cNvPr id="10" name="TextBox 9">
            <a:extLst>
              <a:ext uri="{FF2B5EF4-FFF2-40B4-BE49-F238E27FC236}">
                <a16:creationId xmlns:a16="http://schemas.microsoft.com/office/drawing/2014/main" id="{E851A831-C0DA-0634-7C68-9D3453D4189E}"/>
              </a:ext>
            </a:extLst>
          </p:cNvPr>
          <p:cNvSpPr txBox="1"/>
          <p:nvPr/>
        </p:nvSpPr>
        <p:spPr>
          <a:xfrm>
            <a:off x="3166837" y="0"/>
            <a:ext cx="2480733" cy="523220"/>
          </a:xfrm>
          <a:prstGeom prst="rect">
            <a:avLst/>
          </a:prstGeom>
          <a:noFill/>
        </p:spPr>
        <p:txBody>
          <a:bodyPr wrap="square" rtlCol="0">
            <a:spAutoFit/>
          </a:bodyPr>
          <a:lstStyle/>
          <a:p>
            <a:r>
              <a:rPr lang="en-IN" sz="2800" b="1" dirty="0">
                <a:solidFill>
                  <a:schemeClr val="accent6"/>
                </a:solidFill>
                <a:latin typeface="Calibri" panose="020F0502020204030204" pitchFamily="34" charset="0"/>
                <a:ea typeface="Calibri" panose="020F0502020204030204" pitchFamily="34" charset="0"/>
                <a:cs typeface="Calibri" panose="020F0502020204030204" pitchFamily="34" charset="0"/>
              </a:rPr>
              <a:t>Class Diagram </a:t>
            </a:r>
          </a:p>
        </p:txBody>
      </p:sp>
    </p:spTree>
    <p:extLst>
      <p:ext uri="{BB962C8B-B14F-4D97-AF65-F5344CB8AC3E}">
        <p14:creationId xmlns:p14="http://schemas.microsoft.com/office/powerpoint/2010/main" val="666604403"/>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2E5369"/>
      </a:dk2>
      <a:lt2>
        <a:srgbClr val="CFE2E7"/>
      </a:lt2>
      <a:accent1>
        <a:srgbClr val="353535"/>
      </a:accent1>
      <a:accent2>
        <a:srgbClr val="1CACE3"/>
      </a:accent2>
      <a:accent3>
        <a:srgbClr val="FFFFFF"/>
      </a:accent3>
      <a:accent4>
        <a:srgbClr val="000000"/>
      </a:accent4>
      <a:accent5>
        <a:srgbClr val="AEAEAE"/>
      </a:accent5>
      <a:accent6>
        <a:srgbClr val="189BCE"/>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1657</TotalTime>
  <Words>1565</Words>
  <Application>Microsoft Office PowerPoint</Application>
  <PresentationFormat>On-screen Show (16:9)</PresentationFormat>
  <Paragraphs>230</Paragraphs>
  <Slides>31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Times New Roman</vt:lpstr>
      <vt:lpstr>Calibri</vt:lpstr>
      <vt:lpstr>Arial</vt:lpstr>
      <vt:lpstr>Noto Sans Symbols</vt:lpstr>
      <vt:lpstr>Century Gothic</vt:lpstr>
      <vt:lpstr>默认设计模板</vt:lpstr>
      <vt:lpstr>TITLE: Stock Stream</vt:lpstr>
      <vt:lpstr>Agenda</vt:lpstr>
      <vt:lpstr>Abstract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&lt;write your project title&gt;</dc:title>
  <dc:creator>CHAYAPATHI-CPN</dc:creator>
  <cp:lastModifiedBy>Anmol Shubham</cp:lastModifiedBy>
  <cp:revision>46</cp:revision>
  <dcterms:modified xsi:type="dcterms:W3CDTF">2024-07-25T08:51:16Z</dcterms:modified>
</cp:coreProperties>
</file>