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s/slide30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9.xml" ContentType="application/vnd.openxmlformats-officedocument.presentationml.slide+xml"/>
  <Override PartName="/ppt/slides/slide9.xml" ContentType="application/vnd.openxmlformats-officedocument.presentationml.slide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8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6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Slides/notesSlide2.xml" ContentType="application/vnd.openxmlformats-officedocument.presentationml.notesSlide+xml"/>
  <Override PartName="/ppt/slideLayouts/slideLayout4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1" r:id="rId1"/>
  </p:sldMasterIdLst>
  <p:notesMasterIdLst>
    <p:notesMasterId r:id="rId35"/>
  </p:notesMasterIdLst>
  <p:sldIdLst>
    <p:sldId id="295" r:id="rId2"/>
    <p:sldId id="258" r:id="rId3"/>
    <p:sldId id="347" r:id="rId4"/>
    <p:sldId id="352" r:id="rId5"/>
    <p:sldId id="369" r:id="rId6"/>
    <p:sldId id="370" r:id="rId7"/>
    <p:sldId id="371" r:id="rId8"/>
    <p:sldId id="372" r:id="rId9"/>
    <p:sldId id="373" r:id="rId10"/>
    <p:sldId id="374" r:id="rId11"/>
    <p:sldId id="375" r:id="rId12"/>
    <p:sldId id="376" r:id="rId13"/>
    <p:sldId id="377" r:id="rId14"/>
    <p:sldId id="378" r:id="rId15"/>
    <p:sldId id="379" r:id="rId16"/>
    <p:sldId id="380" r:id="rId17"/>
    <p:sldId id="381" r:id="rId18"/>
    <p:sldId id="382" r:id="rId19"/>
    <p:sldId id="384" r:id="rId20"/>
    <p:sldId id="383" r:id="rId21"/>
    <p:sldId id="385" r:id="rId22"/>
    <p:sldId id="386" r:id="rId23"/>
    <p:sldId id="387" r:id="rId24"/>
    <p:sldId id="388" r:id="rId25"/>
    <p:sldId id="389" r:id="rId26"/>
    <p:sldId id="390" r:id="rId27"/>
    <p:sldId id="399" r:id="rId28"/>
    <p:sldId id="395" r:id="rId29"/>
    <p:sldId id="392" r:id="rId30"/>
    <p:sldId id="393" r:id="rId31"/>
    <p:sldId id="400" r:id="rId32"/>
    <p:sldId id="266" r:id="rId33"/>
    <p:sldId id="278" r:id="rId34"/>
  </p:sldIdLst>
  <p:sldSz cx="9144000" cy="5143500" type="screen16x9"/>
  <p:notesSz cx="6858000" cy="9144000"/>
  <p:embeddedFontLst>
    <p:embeddedFont>
      <p:font typeface="宋体" panose="02010600030101010101" pitchFamily="2" charset="-122"/>
      <p:regular r:id="rId36"/>
    </p:embeddedFont>
    <p:embeddedFont>
      <p:font typeface="ＭＳ Ｐゴシック" panose="020B0600070205080204" pitchFamily="34" charset="-128"/>
      <p:regular r:id="rId37"/>
    </p:embeddedFont>
    <p:embeddedFont>
      <p:font typeface="Lato Light" panose="020B0604020202020204" charset="0"/>
      <p:regular r:id="rId38"/>
      <p:bold r:id="rId39"/>
      <p:italic r:id="rId40"/>
      <p:boldItalic r:id="rId41"/>
    </p:embeddedFont>
    <p:embeddedFont>
      <p:font typeface="Gabriola" panose="04040605051002020D02" pitchFamily="82" charset="0"/>
      <p:regular r:id="rId42"/>
    </p:embeddedFont>
    <p:embeddedFont>
      <p:font typeface="Verdana" panose="020B0604030504040204" pitchFamily="34" charset="0"/>
      <p:regular r:id="rId43"/>
      <p:bold r:id="rId44"/>
      <p:italic r:id="rId45"/>
      <p:boldItalic r:id="rId46"/>
    </p:embeddedFont>
    <p:embeddedFont>
      <p:font typeface="Wingdings 2" panose="05020102010507070707" pitchFamily="18" charset="2"/>
      <p:regular r:id="rId47"/>
    </p:embeddedFont>
    <p:embeddedFont>
      <p:font typeface="Roboto Slab Regular" panose="020B0604020202020204" charset="0"/>
      <p:regular r:id="rId48"/>
      <p:bold r:id="rId4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E225D28-81A1-47F6-B832-14334138A573}">
  <a:tblStyle styleId="{5E225D28-81A1-47F6-B832-14334138A57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029A7E8-3C45-47D5-81E7-23AC33BA362D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208" autoAdjust="0"/>
  </p:normalViewPr>
  <p:slideViewPr>
    <p:cSldViewPr snapToGrid="0">
      <p:cViewPr varScale="1">
        <p:scale>
          <a:sx n="103" d="100"/>
          <a:sy n="103" d="100"/>
        </p:scale>
        <p:origin x="80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4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7.fntdata"/><Relationship Id="rId47" Type="http://schemas.openxmlformats.org/officeDocument/2006/relationships/font" Target="fonts/font12.fntdata"/><Relationship Id="rId50" Type="http://schemas.openxmlformats.org/officeDocument/2006/relationships/presProps" Target="presProps.xml"/><Relationship Id="rId55" Type="http://schemas.openxmlformats.org/officeDocument/2006/relationships/customXml" Target="../customXml/item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2.fntdata"/><Relationship Id="rId40" Type="http://schemas.openxmlformats.org/officeDocument/2006/relationships/font" Target="fonts/font5.fntdata"/><Relationship Id="rId45" Type="http://schemas.openxmlformats.org/officeDocument/2006/relationships/font" Target="fonts/font10.fntdata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9.fntdata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43" Type="http://schemas.openxmlformats.org/officeDocument/2006/relationships/font" Target="fonts/font8.fntdata"/><Relationship Id="rId48" Type="http://schemas.openxmlformats.org/officeDocument/2006/relationships/font" Target="fonts/font13.fntdata"/><Relationship Id="rId56" Type="http://schemas.openxmlformats.org/officeDocument/2006/relationships/customXml" Target="../customXml/item3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3.fntdata"/><Relationship Id="rId46" Type="http://schemas.openxmlformats.org/officeDocument/2006/relationships/font" Target="fonts/font11.fntdata"/><Relationship Id="rId20" Type="http://schemas.openxmlformats.org/officeDocument/2006/relationships/slide" Target="slides/slide19.xml"/><Relationship Id="rId41" Type="http://schemas.openxmlformats.org/officeDocument/2006/relationships/font" Target="fonts/font6.fntdata"/><Relationship Id="rId54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1.fntdata"/><Relationship Id="rId49" Type="http://schemas.openxmlformats.org/officeDocument/2006/relationships/font" Target="fonts/font14.fntdata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07-29T07:03:10.40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7117 5953 0,'0'0'0,"-53"-26"0,14 12 16,-1-12-16,0 0 16,14 12-1,13 1-15,-1 0 16,1 13-1,13-13-15,0-1 16,-13 14 0,13 27 62,40 39-78,13 53 15,-1 0 1,-25 0-16,26 0 16,-27-53-1,14 14-15,0-1 16,-14-13 0,-13-13-16,14-26 15,-14-1-15,0-13 16,0 1-1,-13-1 1,-26-13 125,0 0-126,-14-27-15,0 1 16,-13-14 0,14 14-16,12-1 15,14 27 1,-14-13-16,1-13 15,13 12 1,0 14 0,-1-13-1,14 0 17,14 26 77,-1 0-109,26 14 16,-12-1-16,13 14 15,-1-14 1,1 1-16,-14-1 15,14 14 1,0 0-16,-1-14 16,-12 1-1,-14-14-15,0-13 16,1 13 0,-1-13-16,-13 13 15,13-13 32,0-26-16,1-40-15,12-27-16,-13 0 16,27 1-1,-27-1-15,0 1 16,1 39-1,-1 0-15,-13 0 16,13 40 0,-13-14-16,0 14 15</inkml:trace>
  <inkml:trace contextRef="#ctx0" brushRef="#br0" timeOffset="3172.2612">9737 10041 0,'-14'0'16,"1"0"15,13 26-31,0 27 15,0 27 1,0-14-16,0 26 16,0-25-16,0-1 15,0-13 1,0-14-16,0-25 16,0-1-1,0 13-15,0-79 141,0-13-126,0-26 1,0 25-16,0 15 16,0 12-1,0-13-15,0 13 16,0 1 0,0 25-16,0-12 15,0 13 1,0-1-16,13 14 15,-13-13-15,0 26 172,0 1-172,0-1 16,-13 13 0,-13 1-16,13 12 15,-1-12 1,-12-1-16,13 1 15,-1-14 1,1-13-16,13 13 16,0 1-1,-13-14 1,13-14 78,0-12-79,26-1 1,-26 14-16,27-13 16,-14 12-1,0 1-15,14-13 16,-14 13-1,0-1-15,0 14 16,-13-13 0,14 13 31,-1 0 46,0 0-77,14 13-16,-14 1 16,0 12-1,13 14-15,1-27 16,-1 13-1,-26-12-15,0-1 16,14-13 0,-14 13-16,0 0 15,0 1 48,-14-14 62,-25 0-110,12 0-15,-12 0 16,-1 0 0,13 0-16,1 0 15,-14 0 1,27 0-16,0 0 16,0 0-1,-1 0 1,28 0 156,12 0-157,-13 0-15,1 0 16,-1 0-16,0 0 16,0 0-1,0 0-15</inkml:trace>
  <inkml:trace contextRef="#ctx0" brushRef="#br0" timeOffset="5644.9182">7302 8692 0,'14'0'172,"12"0"-172,40 0 16,27 0-1,-14-14-15,-26 1 16,-13 13-16,0-13 16,-14 13-1,-13-13-15,1 13 16,-1 0-1,-26 0 189,-1-14-204,-12 14 15,-1-13 1,14 13-16,-13 0 15,-1 0 1,14-13 0,0 13-1,0 0-15,13-13 32,26 13 77,-13 0-93,14 0-16,12 0 15,-25 0 1,12 0-16,1 13 15,-14-13 1,0 0 0,0 0-1,-13 13 63,0 0-31,0 1-31,0-1-16,-13 0 16,-13 14-1,26-14-15,-14 26 16,1-25-1,0-1-15,0 0 16,13 0 0,-14 1-1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6879542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22811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82262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00246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41109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68452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2" name="Google Shape;612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60217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630450" y="630150"/>
            <a:ext cx="3883200" cy="3883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430350" y="228600"/>
            <a:ext cx="1388100" cy="13881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5908250" y="4660825"/>
            <a:ext cx="605400" cy="60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706650" y="3872629"/>
            <a:ext cx="1097700" cy="10977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2081694" y="771271"/>
            <a:ext cx="774600" cy="774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6513651" y="161669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2420476" y="3612044"/>
            <a:ext cx="336900" cy="3369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2362484" y="1670133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6818461" y="1338692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6163989" y="4374525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2300611" y="990190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02BDC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" name="Google Shape;21;p2"/>
          <p:cNvGrpSpPr/>
          <p:nvPr/>
        </p:nvGrpSpPr>
        <p:grpSpPr>
          <a:xfrm>
            <a:off x="3001075" y="4182123"/>
            <a:ext cx="508851" cy="478711"/>
            <a:chOff x="5972700" y="2330200"/>
            <a:chExt cx="411625" cy="387275"/>
          </a:xfrm>
        </p:grpSpPr>
        <p:sp>
          <p:nvSpPr>
            <p:cNvPr id="22" name="Google Shape;22;p2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" name="Google Shape;24;p2"/>
          <p:cNvGrpSpPr/>
          <p:nvPr/>
        </p:nvGrpSpPr>
        <p:grpSpPr>
          <a:xfrm>
            <a:off x="5861768" y="506559"/>
            <a:ext cx="524975" cy="832145"/>
            <a:chOff x="6718575" y="2318625"/>
            <a:chExt cx="256950" cy="407375"/>
          </a:xfrm>
        </p:grpSpPr>
        <p:sp>
          <p:nvSpPr>
            <p:cNvPr id="25" name="Google Shape;25;p2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33" name="Google Shape;33;p2"/>
          <p:cNvSpPr txBox="1">
            <a:spLocks noGrp="1"/>
          </p:cNvSpPr>
          <p:nvPr>
            <p:ph type="ctrTitle"/>
          </p:nvPr>
        </p:nvSpPr>
        <p:spPr>
          <a:xfrm>
            <a:off x="2757250" y="961350"/>
            <a:ext cx="3629400" cy="32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2757247" y="861970"/>
            <a:ext cx="300900" cy="3009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2"/>
          <p:cNvSpPr/>
          <p:nvPr/>
        </p:nvSpPr>
        <p:spPr>
          <a:xfrm>
            <a:off x="3509928" y="4757335"/>
            <a:ext cx="213000" cy="2130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2"/>
          <p:cNvSpPr/>
          <p:nvPr/>
        </p:nvSpPr>
        <p:spPr>
          <a:xfrm>
            <a:off x="5494851" y="4374527"/>
            <a:ext cx="413400" cy="4134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657778-F59E-43F5-B6FB-CDE7F7342B3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54808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background">
  <p:cSld name="BLANK_2"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1"/>
          <p:cNvSpPr/>
          <p:nvPr/>
        </p:nvSpPr>
        <p:spPr>
          <a:xfrm>
            <a:off x="0" y="0"/>
            <a:ext cx="9144000" cy="5157300"/>
          </a:xfrm>
          <a:prstGeom prst="frame">
            <a:avLst>
              <a:gd name="adj1" fmla="val 7929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11"/>
          <p:cNvSpPr/>
          <p:nvPr/>
        </p:nvSpPr>
        <p:spPr>
          <a:xfrm>
            <a:off x="-117275" y="847257"/>
            <a:ext cx="605400" cy="605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11"/>
          <p:cNvSpPr/>
          <p:nvPr/>
        </p:nvSpPr>
        <p:spPr>
          <a:xfrm>
            <a:off x="217850" y="171250"/>
            <a:ext cx="1054200" cy="10542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11"/>
          <p:cNvSpPr/>
          <p:nvPr/>
        </p:nvSpPr>
        <p:spPr>
          <a:xfrm>
            <a:off x="1156976" y="-137274"/>
            <a:ext cx="398700" cy="3987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11"/>
          <p:cNvSpPr/>
          <p:nvPr/>
        </p:nvSpPr>
        <p:spPr>
          <a:xfrm>
            <a:off x="1397225" y="337514"/>
            <a:ext cx="136800" cy="1368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11"/>
          <p:cNvSpPr/>
          <p:nvPr/>
        </p:nvSpPr>
        <p:spPr>
          <a:xfrm>
            <a:off x="488128" y="1334485"/>
            <a:ext cx="213000" cy="213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11"/>
          <p:cNvSpPr/>
          <p:nvPr/>
        </p:nvSpPr>
        <p:spPr>
          <a:xfrm>
            <a:off x="7847950" y="4168079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11"/>
          <p:cNvSpPr/>
          <p:nvPr/>
        </p:nvSpPr>
        <p:spPr>
          <a:xfrm>
            <a:off x="8507494" y="2981146"/>
            <a:ext cx="774600" cy="7746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11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11"/>
          <p:cNvSpPr/>
          <p:nvPr/>
        </p:nvSpPr>
        <p:spPr>
          <a:xfrm>
            <a:off x="8622049" y="3872635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11"/>
          <p:cNvSpPr/>
          <p:nvPr/>
        </p:nvSpPr>
        <p:spPr>
          <a:xfrm>
            <a:off x="7550022" y="4801658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11"/>
          <p:cNvSpPr/>
          <p:nvPr/>
        </p:nvSpPr>
        <p:spPr>
          <a:xfrm>
            <a:off x="7325661" y="4674667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11"/>
          <p:cNvSpPr/>
          <p:nvPr/>
        </p:nvSpPr>
        <p:spPr>
          <a:xfrm>
            <a:off x="258289" y="1577100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11"/>
          <p:cNvSpPr/>
          <p:nvPr/>
        </p:nvSpPr>
        <p:spPr>
          <a:xfrm>
            <a:off x="8726411" y="3200065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FFB6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8" name="Google Shape;288;p11"/>
          <p:cNvGrpSpPr/>
          <p:nvPr/>
        </p:nvGrpSpPr>
        <p:grpSpPr>
          <a:xfrm>
            <a:off x="8142375" y="4477573"/>
            <a:ext cx="508851" cy="478711"/>
            <a:chOff x="5972700" y="2330200"/>
            <a:chExt cx="411625" cy="387275"/>
          </a:xfrm>
        </p:grpSpPr>
        <p:sp>
          <p:nvSpPr>
            <p:cNvPr id="289" name="Google Shape;289;p11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11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1" name="Google Shape;291;p11"/>
          <p:cNvGrpSpPr/>
          <p:nvPr/>
        </p:nvGrpSpPr>
        <p:grpSpPr>
          <a:xfrm>
            <a:off x="545621" y="382390"/>
            <a:ext cx="398658" cy="631920"/>
            <a:chOff x="6718575" y="2318625"/>
            <a:chExt cx="256950" cy="407375"/>
          </a:xfrm>
        </p:grpSpPr>
        <p:sp>
          <p:nvSpPr>
            <p:cNvPr id="292" name="Google Shape;292;p11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11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11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11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11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11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11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11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0" name="Google Shape;300;p11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Yellow">
  <p:cSld name="BLANK_1_1"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13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13"/>
          <p:cNvSpPr/>
          <p:nvPr/>
        </p:nvSpPr>
        <p:spPr>
          <a:xfrm>
            <a:off x="-117275" y="847257"/>
            <a:ext cx="605400" cy="605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13"/>
          <p:cNvSpPr/>
          <p:nvPr/>
        </p:nvSpPr>
        <p:spPr>
          <a:xfrm>
            <a:off x="217850" y="171250"/>
            <a:ext cx="1054200" cy="10542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13"/>
          <p:cNvSpPr/>
          <p:nvPr/>
        </p:nvSpPr>
        <p:spPr>
          <a:xfrm>
            <a:off x="1156976" y="-137274"/>
            <a:ext cx="398700" cy="3987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13"/>
          <p:cNvSpPr/>
          <p:nvPr/>
        </p:nvSpPr>
        <p:spPr>
          <a:xfrm>
            <a:off x="1397225" y="337514"/>
            <a:ext cx="136800" cy="1368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13"/>
          <p:cNvSpPr/>
          <p:nvPr/>
        </p:nvSpPr>
        <p:spPr>
          <a:xfrm>
            <a:off x="488128" y="1334485"/>
            <a:ext cx="213000" cy="213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13"/>
          <p:cNvSpPr/>
          <p:nvPr/>
        </p:nvSpPr>
        <p:spPr>
          <a:xfrm>
            <a:off x="7847950" y="4168079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13"/>
          <p:cNvSpPr/>
          <p:nvPr/>
        </p:nvSpPr>
        <p:spPr>
          <a:xfrm>
            <a:off x="8507494" y="2981146"/>
            <a:ext cx="774600" cy="7746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13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13"/>
          <p:cNvSpPr/>
          <p:nvPr/>
        </p:nvSpPr>
        <p:spPr>
          <a:xfrm>
            <a:off x="8622049" y="3872635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13"/>
          <p:cNvSpPr/>
          <p:nvPr/>
        </p:nvSpPr>
        <p:spPr>
          <a:xfrm>
            <a:off x="7550022" y="4801658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13"/>
          <p:cNvSpPr/>
          <p:nvPr/>
        </p:nvSpPr>
        <p:spPr>
          <a:xfrm>
            <a:off x="7325661" y="4674667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13"/>
          <p:cNvSpPr/>
          <p:nvPr/>
        </p:nvSpPr>
        <p:spPr>
          <a:xfrm>
            <a:off x="258289" y="1577100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13"/>
          <p:cNvSpPr/>
          <p:nvPr/>
        </p:nvSpPr>
        <p:spPr>
          <a:xfrm>
            <a:off x="8726411" y="3200065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FFB6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4" name="Google Shape;344;p13"/>
          <p:cNvGrpSpPr/>
          <p:nvPr/>
        </p:nvGrpSpPr>
        <p:grpSpPr>
          <a:xfrm>
            <a:off x="8142375" y="4477573"/>
            <a:ext cx="508851" cy="478711"/>
            <a:chOff x="5972700" y="2330200"/>
            <a:chExt cx="411625" cy="387275"/>
          </a:xfrm>
        </p:grpSpPr>
        <p:sp>
          <p:nvSpPr>
            <p:cNvPr id="345" name="Google Shape;345;p13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13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7" name="Google Shape;347;p13"/>
          <p:cNvGrpSpPr/>
          <p:nvPr/>
        </p:nvGrpSpPr>
        <p:grpSpPr>
          <a:xfrm>
            <a:off x="545621" y="382390"/>
            <a:ext cx="398658" cy="631920"/>
            <a:chOff x="6718575" y="2318625"/>
            <a:chExt cx="256950" cy="407375"/>
          </a:xfrm>
        </p:grpSpPr>
        <p:sp>
          <p:nvSpPr>
            <p:cNvPr id="348" name="Google Shape;348;p13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13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13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13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13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13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13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13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6" name="Google Shape;356;p13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Magenta">
  <p:cSld name="BLANK_1_1_1"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14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14"/>
          <p:cNvSpPr/>
          <p:nvPr/>
        </p:nvSpPr>
        <p:spPr>
          <a:xfrm>
            <a:off x="217850" y="171250"/>
            <a:ext cx="1054200" cy="10542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p14"/>
          <p:cNvSpPr/>
          <p:nvPr/>
        </p:nvSpPr>
        <p:spPr>
          <a:xfrm>
            <a:off x="1156976" y="-137274"/>
            <a:ext cx="398700" cy="3987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14"/>
          <p:cNvSpPr/>
          <p:nvPr/>
        </p:nvSpPr>
        <p:spPr>
          <a:xfrm>
            <a:off x="1397225" y="337514"/>
            <a:ext cx="136800" cy="1368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14"/>
          <p:cNvSpPr/>
          <p:nvPr/>
        </p:nvSpPr>
        <p:spPr>
          <a:xfrm>
            <a:off x="488128" y="1334485"/>
            <a:ext cx="213000" cy="2130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14"/>
          <p:cNvSpPr/>
          <p:nvPr/>
        </p:nvSpPr>
        <p:spPr>
          <a:xfrm>
            <a:off x="7847950" y="4168079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14"/>
          <p:cNvSpPr/>
          <p:nvPr/>
        </p:nvSpPr>
        <p:spPr>
          <a:xfrm>
            <a:off x="8507494" y="2981146"/>
            <a:ext cx="774600" cy="7746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14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14"/>
          <p:cNvSpPr/>
          <p:nvPr/>
        </p:nvSpPr>
        <p:spPr>
          <a:xfrm>
            <a:off x="8622049" y="3872635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14"/>
          <p:cNvSpPr/>
          <p:nvPr/>
        </p:nvSpPr>
        <p:spPr>
          <a:xfrm>
            <a:off x="7550022" y="4801658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14"/>
          <p:cNvSpPr/>
          <p:nvPr/>
        </p:nvSpPr>
        <p:spPr>
          <a:xfrm>
            <a:off x="7325661" y="4674667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14"/>
          <p:cNvSpPr/>
          <p:nvPr/>
        </p:nvSpPr>
        <p:spPr>
          <a:xfrm>
            <a:off x="258289" y="1577100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14"/>
          <p:cNvSpPr/>
          <p:nvPr/>
        </p:nvSpPr>
        <p:spPr>
          <a:xfrm>
            <a:off x="8726411" y="3200065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FC406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1" name="Google Shape;371;p14"/>
          <p:cNvGrpSpPr/>
          <p:nvPr/>
        </p:nvGrpSpPr>
        <p:grpSpPr>
          <a:xfrm>
            <a:off x="8142375" y="4477573"/>
            <a:ext cx="508851" cy="478711"/>
            <a:chOff x="5972700" y="2330200"/>
            <a:chExt cx="411625" cy="387275"/>
          </a:xfrm>
        </p:grpSpPr>
        <p:sp>
          <p:nvSpPr>
            <p:cNvPr id="372" name="Google Shape;372;p14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14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4" name="Google Shape;374;p14"/>
          <p:cNvGrpSpPr/>
          <p:nvPr/>
        </p:nvGrpSpPr>
        <p:grpSpPr>
          <a:xfrm>
            <a:off x="545621" y="382390"/>
            <a:ext cx="398658" cy="631920"/>
            <a:chOff x="6718575" y="2318625"/>
            <a:chExt cx="256950" cy="407375"/>
          </a:xfrm>
        </p:grpSpPr>
        <p:sp>
          <p:nvSpPr>
            <p:cNvPr id="375" name="Google Shape;375;p14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14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14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14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14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14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14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14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3" name="Google Shape;383;p14"/>
          <p:cNvSpPr/>
          <p:nvPr/>
        </p:nvSpPr>
        <p:spPr>
          <a:xfrm>
            <a:off x="-117275" y="847257"/>
            <a:ext cx="605400" cy="605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14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679"/>
            <a:ext cx="7543800" cy="9715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289447"/>
            <a:ext cx="8229600" cy="3308747"/>
          </a:xfrm>
        </p:spPr>
        <p:txBody>
          <a:bodyPr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686300"/>
            <a:ext cx="2133600" cy="3429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07 Aug 207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686300"/>
            <a:ext cx="2895600" cy="3429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DS &amp; A [Prog Efficiency &amp; Complexity Analysis]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686300"/>
            <a:ext cx="2133600" cy="342900"/>
          </a:xfrm>
        </p:spPr>
        <p:txBody>
          <a:bodyPr/>
          <a:lstStyle>
            <a:lvl1pPr>
              <a:defRPr/>
            </a:lvl1pPr>
          </a:lstStyle>
          <a:p>
            <a:fld id="{26D2B1AE-E10D-4AFD-A993-B0DAC530E4A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16291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7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7"/>
          <p:cNvSpPr/>
          <p:nvPr/>
        </p:nvSpPr>
        <p:spPr>
          <a:xfrm>
            <a:off x="-167025" y="559475"/>
            <a:ext cx="2630400" cy="2630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7"/>
          <p:cNvSpPr/>
          <p:nvPr/>
        </p:nvSpPr>
        <p:spPr>
          <a:xfrm>
            <a:off x="1812100" y="271400"/>
            <a:ext cx="1054200" cy="10542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7"/>
          <p:cNvSpPr/>
          <p:nvPr/>
        </p:nvSpPr>
        <p:spPr>
          <a:xfrm>
            <a:off x="1704597" y="-129655"/>
            <a:ext cx="300900" cy="3009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7"/>
          <p:cNvSpPr/>
          <p:nvPr/>
        </p:nvSpPr>
        <p:spPr>
          <a:xfrm>
            <a:off x="228600" y="2887250"/>
            <a:ext cx="605400" cy="605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7"/>
          <p:cNvSpPr/>
          <p:nvPr/>
        </p:nvSpPr>
        <p:spPr>
          <a:xfrm>
            <a:off x="1522903" y="316285"/>
            <a:ext cx="213000" cy="213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7"/>
          <p:cNvSpPr/>
          <p:nvPr/>
        </p:nvSpPr>
        <p:spPr>
          <a:xfrm>
            <a:off x="7847950" y="4168079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7"/>
          <p:cNvSpPr/>
          <p:nvPr/>
        </p:nvSpPr>
        <p:spPr>
          <a:xfrm>
            <a:off x="8507494" y="2981146"/>
            <a:ext cx="774600" cy="7746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7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7"/>
          <p:cNvSpPr/>
          <p:nvPr/>
        </p:nvSpPr>
        <p:spPr>
          <a:xfrm>
            <a:off x="8622049" y="3872635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7"/>
          <p:cNvSpPr/>
          <p:nvPr/>
        </p:nvSpPr>
        <p:spPr>
          <a:xfrm>
            <a:off x="7550022" y="4801658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7"/>
          <p:cNvSpPr/>
          <p:nvPr/>
        </p:nvSpPr>
        <p:spPr>
          <a:xfrm>
            <a:off x="7325661" y="4674667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7"/>
          <p:cNvSpPr/>
          <p:nvPr/>
        </p:nvSpPr>
        <p:spPr>
          <a:xfrm>
            <a:off x="91939" y="2887250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7"/>
          <p:cNvSpPr/>
          <p:nvPr/>
        </p:nvSpPr>
        <p:spPr>
          <a:xfrm>
            <a:off x="8726411" y="3200065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02BDC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3" name="Google Shape;173;p7"/>
          <p:cNvGrpSpPr/>
          <p:nvPr/>
        </p:nvGrpSpPr>
        <p:grpSpPr>
          <a:xfrm>
            <a:off x="8142375" y="4477573"/>
            <a:ext cx="508851" cy="478711"/>
            <a:chOff x="5972700" y="2330200"/>
            <a:chExt cx="411625" cy="387275"/>
          </a:xfrm>
        </p:grpSpPr>
        <p:sp>
          <p:nvSpPr>
            <p:cNvPr id="174" name="Google Shape;174;p7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7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6" name="Google Shape;176;p7"/>
          <p:cNvGrpSpPr/>
          <p:nvPr/>
        </p:nvGrpSpPr>
        <p:grpSpPr>
          <a:xfrm>
            <a:off x="2139871" y="482540"/>
            <a:ext cx="398658" cy="631920"/>
            <a:chOff x="6718575" y="2318625"/>
            <a:chExt cx="256950" cy="407375"/>
          </a:xfrm>
        </p:grpSpPr>
        <p:sp>
          <p:nvSpPr>
            <p:cNvPr id="177" name="Google Shape;177;p7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7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7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7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7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7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7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7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5" name="Google Shape;185;p7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86" name="Google Shape;186;p7"/>
          <p:cNvSpPr txBox="1">
            <a:spLocks noGrp="1"/>
          </p:cNvSpPr>
          <p:nvPr>
            <p:ph type="body" idx="1"/>
          </p:nvPr>
        </p:nvSpPr>
        <p:spPr>
          <a:xfrm>
            <a:off x="2683000" y="1428750"/>
            <a:ext cx="1858800" cy="27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600"/>
              </a:spcBef>
              <a:spcAft>
                <a:spcPts val="0"/>
              </a:spcAft>
              <a:buSzPts val="1300"/>
              <a:buChar char="○"/>
              <a:defRPr sz="1300"/>
            </a:lvl1pPr>
            <a:lvl2pPr marL="914400" lvl="1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2pPr>
            <a:lvl3pPr marL="1371600" lvl="2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3pPr>
            <a:lvl4pPr marL="1828800" lvl="3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4pPr>
            <a:lvl5pPr marL="2286000" lvl="4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5pPr>
            <a:lvl6pPr marL="2743200" lvl="5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6pPr>
            <a:lvl7pPr marL="3200400" lvl="6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7pPr>
            <a:lvl8pPr marL="3657600" lvl="7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8pPr>
            <a:lvl9pPr marL="4114800" lvl="8" indent="-311150" rtl="0">
              <a:spcBef>
                <a:spcPts val="1000"/>
              </a:spcBef>
              <a:spcAft>
                <a:spcPts val="1000"/>
              </a:spcAft>
              <a:buSzPts val="1300"/>
              <a:buChar char="◦"/>
              <a:defRPr sz="1300"/>
            </a:lvl9pPr>
          </a:lstStyle>
          <a:p>
            <a:endParaRPr/>
          </a:p>
        </p:txBody>
      </p:sp>
      <p:sp>
        <p:nvSpPr>
          <p:cNvPr id="187" name="Google Shape;187;p7"/>
          <p:cNvSpPr txBox="1">
            <a:spLocks noGrp="1"/>
          </p:cNvSpPr>
          <p:nvPr>
            <p:ph type="body" idx="2"/>
          </p:nvPr>
        </p:nvSpPr>
        <p:spPr>
          <a:xfrm>
            <a:off x="4637114" y="1428750"/>
            <a:ext cx="1858800" cy="27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600"/>
              </a:spcBef>
              <a:spcAft>
                <a:spcPts val="0"/>
              </a:spcAft>
              <a:buSzPts val="1300"/>
              <a:buChar char="○"/>
              <a:defRPr sz="1300"/>
            </a:lvl1pPr>
            <a:lvl2pPr marL="914400" lvl="1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2pPr>
            <a:lvl3pPr marL="1371600" lvl="2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3pPr>
            <a:lvl4pPr marL="1828800" lvl="3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4pPr>
            <a:lvl5pPr marL="2286000" lvl="4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5pPr>
            <a:lvl6pPr marL="2743200" lvl="5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6pPr>
            <a:lvl7pPr marL="3200400" lvl="6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7pPr>
            <a:lvl8pPr marL="3657600" lvl="7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8pPr>
            <a:lvl9pPr marL="4114800" lvl="8" indent="-311150" rtl="0">
              <a:spcBef>
                <a:spcPts val="1000"/>
              </a:spcBef>
              <a:spcAft>
                <a:spcPts val="1000"/>
              </a:spcAft>
              <a:buSzPts val="1300"/>
              <a:buChar char="◦"/>
              <a:defRPr sz="1300"/>
            </a:lvl9pPr>
          </a:lstStyle>
          <a:p>
            <a:endParaRPr/>
          </a:p>
        </p:txBody>
      </p:sp>
      <p:sp>
        <p:nvSpPr>
          <p:cNvPr id="188" name="Google Shape;188;p7"/>
          <p:cNvSpPr txBox="1">
            <a:spLocks noGrp="1"/>
          </p:cNvSpPr>
          <p:nvPr>
            <p:ph type="body" idx="3"/>
          </p:nvPr>
        </p:nvSpPr>
        <p:spPr>
          <a:xfrm>
            <a:off x="6591228" y="1428750"/>
            <a:ext cx="1858800" cy="27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600"/>
              </a:spcBef>
              <a:spcAft>
                <a:spcPts val="0"/>
              </a:spcAft>
              <a:buSzPts val="1300"/>
              <a:buChar char="○"/>
              <a:defRPr sz="1300"/>
            </a:lvl1pPr>
            <a:lvl2pPr marL="914400" lvl="1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2pPr>
            <a:lvl3pPr marL="1371600" lvl="2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3pPr>
            <a:lvl4pPr marL="1828800" lvl="3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4pPr>
            <a:lvl5pPr marL="2286000" lvl="4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5pPr>
            <a:lvl6pPr marL="2743200" lvl="5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6pPr>
            <a:lvl7pPr marL="3200400" lvl="6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7pPr>
            <a:lvl8pPr marL="3657600" lvl="7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8pPr>
            <a:lvl9pPr marL="4114800" lvl="8" indent="-311150" rtl="0">
              <a:spcBef>
                <a:spcPts val="1000"/>
              </a:spcBef>
              <a:spcAft>
                <a:spcPts val="1000"/>
              </a:spcAft>
              <a:buSzPts val="1300"/>
              <a:buChar char="◦"/>
              <a:defRPr sz="1300"/>
            </a:lvl9pPr>
          </a:lstStyle>
          <a:p>
            <a:endParaRPr/>
          </a:p>
        </p:txBody>
      </p:sp>
      <p:sp>
        <p:nvSpPr>
          <p:cNvPr id="189" name="Google Shape;189;p7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11157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7DA58F0-AD53-49BF-AA90-86F4C7D342D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57720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0838" y="910829"/>
            <a:ext cx="4038600" cy="38076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41838" y="910829"/>
            <a:ext cx="4038600" cy="38076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FA52A2D-12E7-4CC2-AABA-65797208CFA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58921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313" y="75010"/>
            <a:ext cx="8229600" cy="67984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50838" y="910829"/>
            <a:ext cx="4038600" cy="38076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41838" y="910829"/>
            <a:ext cx="4038600" cy="38076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98219"/>
            <a:ext cx="2133600" cy="242888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53200" y="4798219"/>
            <a:ext cx="2133600" cy="242888"/>
          </a:xfrm>
        </p:spPr>
        <p:txBody>
          <a:bodyPr/>
          <a:lstStyle>
            <a:lvl1pPr>
              <a:defRPr/>
            </a:lvl1pPr>
          </a:lstStyle>
          <a:p>
            <a:fld id="{65781173-BF2E-4E0B-A88E-4A9B10260EB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57881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2901875" y="1033400"/>
            <a:ext cx="5292300" cy="32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ato Light"/>
              <a:buChar char="○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ato Light"/>
              <a:buChar char="◦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ato Light"/>
              <a:buChar char="◦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 Light"/>
              <a:buChar char="◦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 Light"/>
              <a:buChar char="◦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 Light"/>
              <a:buChar char="◦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 Light"/>
              <a:buChar char="◦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 Light"/>
              <a:buChar char="◦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2000"/>
              <a:buFont typeface="Lato Light"/>
              <a:buChar char="◦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lvl="2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lvl="3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lvl="4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lvl="5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7" r:id="rId2"/>
    <p:sldLayoutId id="2147483659" r:id="rId3"/>
    <p:sldLayoutId id="2147483660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15"/>
          <p:cNvSpPr txBox="1">
            <a:spLocks noGrp="1"/>
          </p:cNvSpPr>
          <p:nvPr>
            <p:ph type="ctrTitle"/>
          </p:nvPr>
        </p:nvSpPr>
        <p:spPr>
          <a:xfrm>
            <a:off x="2536030" y="842962"/>
            <a:ext cx="4079219" cy="334633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4800" b="1" smtClean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Singly Linked List (SLL)</a:t>
            </a:r>
            <a:endParaRPr sz="4800" b="1" dirty="0">
              <a:solidFill>
                <a:schemeClr val="accent5">
                  <a:lumMod val="50000"/>
                </a:schemeClr>
              </a:solidFill>
              <a:latin typeface="Gabriola" panose="040406050510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844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482" y="1523932"/>
            <a:ext cx="8279714" cy="280471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657350" y="189132"/>
            <a:ext cx="47508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latin typeface="Gabriola" panose="04040605051002020D02" pitchFamily="82" charset="0"/>
              </a:rPr>
              <a:t>Arrays vs Linked List (Summary)</a:t>
            </a:r>
            <a:endParaRPr lang="en-US" sz="3200" b="1" dirty="0">
              <a:latin typeface="Gabriola" panose="040406050510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371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204331" y="877228"/>
            <a:ext cx="6177775" cy="4192859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1800" b="1" dirty="0">
                <a:latin typeface="Gabriola" panose="04040605051002020D02" pitchFamily="82" charset="0"/>
              </a:rPr>
              <a:t>Data type</a:t>
            </a:r>
          </a:p>
          <a:p>
            <a:pPr lvl="1">
              <a:lnSpc>
                <a:spcPct val="90000"/>
              </a:lnSpc>
            </a:pPr>
            <a:r>
              <a:rPr lang="en-US" altLang="en-US" sz="1800" b="1" dirty="0">
                <a:latin typeface="Gabriola" panose="04040605051002020D02" pitchFamily="82" charset="0"/>
              </a:rPr>
              <a:t>a set of objects + a set of operations</a:t>
            </a:r>
          </a:p>
          <a:p>
            <a:pPr lvl="1">
              <a:lnSpc>
                <a:spcPct val="90000"/>
              </a:lnSpc>
            </a:pPr>
            <a:r>
              <a:rPr lang="en-US" altLang="en-US" sz="1800" b="1" dirty="0">
                <a:latin typeface="Gabriola" panose="04040605051002020D02" pitchFamily="82" charset="0"/>
              </a:rPr>
              <a:t>Example: integer</a:t>
            </a:r>
          </a:p>
          <a:p>
            <a:pPr lvl="2">
              <a:lnSpc>
                <a:spcPct val="90000"/>
              </a:lnSpc>
            </a:pPr>
            <a:r>
              <a:rPr lang="en-US" altLang="en-US" sz="1800" b="1" dirty="0">
                <a:latin typeface="Gabriola" panose="04040605051002020D02" pitchFamily="82" charset="0"/>
              </a:rPr>
              <a:t>set of whole numbers</a:t>
            </a:r>
          </a:p>
          <a:p>
            <a:pPr lvl="2">
              <a:lnSpc>
                <a:spcPct val="90000"/>
              </a:lnSpc>
            </a:pPr>
            <a:r>
              <a:rPr lang="en-US" altLang="en-US" sz="1800" b="1" dirty="0">
                <a:latin typeface="Gabriola" panose="04040605051002020D02" pitchFamily="82" charset="0"/>
              </a:rPr>
              <a:t>operations: +, -, x, /</a:t>
            </a:r>
          </a:p>
          <a:p>
            <a:pPr>
              <a:lnSpc>
                <a:spcPct val="90000"/>
              </a:lnSpc>
            </a:pPr>
            <a:r>
              <a:rPr lang="en-US" altLang="en-US" sz="1800" b="1" dirty="0">
                <a:latin typeface="Gabriola" panose="04040605051002020D02" pitchFamily="82" charset="0"/>
              </a:rPr>
              <a:t>Can this be generalized?</a:t>
            </a:r>
          </a:p>
          <a:p>
            <a:pPr lvl="1">
              <a:lnSpc>
                <a:spcPct val="90000"/>
              </a:lnSpc>
            </a:pPr>
            <a:r>
              <a:rPr lang="en-US" altLang="en-US" sz="1800" b="1" dirty="0">
                <a:latin typeface="Gabriola" panose="04040605051002020D02" pitchFamily="82" charset="0"/>
              </a:rPr>
              <a:t>(e.g. procedures generalize the notion of an operator)</a:t>
            </a:r>
          </a:p>
          <a:p>
            <a:pPr lvl="1">
              <a:lnSpc>
                <a:spcPct val="90000"/>
              </a:lnSpc>
            </a:pPr>
            <a:r>
              <a:rPr lang="en-US" altLang="en-US" sz="1800" b="1" dirty="0">
                <a:latin typeface="Gabriola" panose="04040605051002020D02" pitchFamily="82" charset="0"/>
              </a:rPr>
              <a:t>Yes!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en-US" sz="1800" b="1" dirty="0">
                <a:latin typeface="Gabriola" panose="04040605051002020D02" pitchFamily="82" charset="0"/>
              </a:rPr>
              <a:t>Abstract data type </a:t>
            </a:r>
          </a:p>
          <a:p>
            <a:pPr lvl="1">
              <a:lnSpc>
                <a:spcPct val="90000"/>
              </a:lnSpc>
            </a:pPr>
            <a:r>
              <a:rPr lang="en-US" altLang="en-US" sz="1800" b="1" dirty="0">
                <a:latin typeface="Gabriola" panose="04040605051002020D02" pitchFamily="82" charset="0"/>
              </a:rPr>
              <a:t>high-level abstractions (managing complexity through abstraction)</a:t>
            </a:r>
          </a:p>
          <a:p>
            <a:pPr lvl="1">
              <a:lnSpc>
                <a:spcPct val="90000"/>
              </a:lnSpc>
            </a:pPr>
            <a:r>
              <a:rPr lang="en-US" altLang="en-US" sz="1800" b="1" dirty="0">
                <a:latin typeface="Gabriola" panose="04040605051002020D02" pitchFamily="82" charset="0"/>
              </a:rPr>
              <a:t>Encapsulation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57350" y="189132"/>
            <a:ext cx="47508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latin typeface="Gabriola" panose="04040605051002020D02" pitchFamily="82" charset="0"/>
              </a:rPr>
              <a:t>Abstract Data Type (ADT)</a:t>
            </a:r>
            <a:endParaRPr lang="en-US" sz="3200" b="1" dirty="0">
              <a:latin typeface="Gabriola" panose="040406050510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5948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5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5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5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5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5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5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5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5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5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5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5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5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5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5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57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57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57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57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757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57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757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757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79" grpId="0" build="p" bldLvl="5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300975" y="718207"/>
            <a:ext cx="6950927" cy="415859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1800" b="1" dirty="0">
                <a:latin typeface="Gabriola" panose="04040605051002020D02" pitchFamily="82" charset="0"/>
              </a:rPr>
              <a:t>Operation on the ADT can only be done by calling the appropriate function</a:t>
            </a:r>
          </a:p>
          <a:p>
            <a:pPr>
              <a:lnSpc>
                <a:spcPct val="90000"/>
              </a:lnSpc>
            </a:pPr>
            <a:r>
              <a:rPr lang="en-US" altLang="en-US" sz="1800" b="1" dirty="0">
                <a:latin typeface="Gabriola" panose="04040605051002020D02" pitchFamily="82" charset="0"/>
              </a:rPr>
              <a:t>no mention of </a:t>
            </a:r>
            <a:r>
              <a:rPr lang="en-US" altLang="en-US" sz="1800" b="1" i="1" dirty="0">
                <a:latin typeface="Gabriola" panose="04040605051002020D02" pitchFamily="82" charset="0"/>
              </a:rPr>
              <a:t>how</a:t>
            </a:r>
            <a:r>
              <a:rPr lang="en-US" altLang="en-US" sz="1800" b="1" dirty="0">
                <a:latin typeface="Gabriola" panose="04040605051002020D02" pitchFamily="82" charset="0"/>
              </a:rPr>
              <a:t> the set of operations is implemented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en-US" sz="1800" b="1" dirty="0">
                <a:latin typeface="Gabriola" panose="04040605051002020D02" pitchFamily="82" charset="0"/>
              </a:rPr>
              <a:t>The definition of the type and all operations on that type can be localized to one section of the program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US" altLang="en-US" sz="1800" b="1" dirty="0">
                <a:latin typeface="Gabriola" panose="04040605051002020D02" pitchFamily="82" charset="0"/>
              </a:rPr>
              <a:t>If we wish to change the implementation of an ADT</a:t>
            </a:r>
          </a:p>
          <a:p>
            <a:pPr lvl="1">
              <a:lnSpc>
                <a:spcPct val="90000"/>
              </a:lnSpc>
            </a:pPr>
            <a:r>
              <a:rPr lang="en-US" altLang="en-US" b="1" dirty="0">
                <a:latin typeface="Gabriola" panose="04040605051002020D02" pitchFamily="82" charset="0"/>
              </a:rPr>
              <a:t>we know where to look</a:t>
            </a:r>
          </a:p>
          <a:p>
            <a:pPr lvl="1">
              <a:lnSpc>
                <a:spcPct val="90000"/>
              </a:lnSpc>
            </a:pPr>
            <a:r>
              <a:rPr lang="en-US" altLang="en-US" b="1" dirty="0">
                <a:latin typeface="Gabriola" panose="04040605051002020D02" pitchFamily="82" charset="0"/>
              </a:rPr>
              <a:t>by revising one small section we can be sure that there is no subtlety elsewhere that will cause errors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US" altLang="en-US" sz="1800" b="1" dirty="0">
                <a:latin typeface="Gabriola" panose="04040605051002020D02" pitchFamily="82" charset="0"/>
              </a:rPr>
              <a:t>We can treat the ADT as a primitive type: we have no concern with the underlying implementation</a:t>
            </a:r>
          </a:p>
          <a:p>
            <a:pPr>
              <a:lnSpc>
                <a:spcPct val="90000"/>
              </a:lnSpc>
            </a:pPr>
            <a:r>
              <a:rPr lang="en-US" altLang="en-US" sz="1800" b="1" dirty="0">
                <a:latin typeface="Gabriola" panose="04040605051002020D02" pitchFamily="82" charset="0"/>
              </a:rPr>
              <a:t>ADT </a:t>
            </a:r>
            <a:r>
              <a:rPr lang="en-US" altLang="en-US" sz="1800" b="1" dirty="0">
                <a:latin typeface="Gabriola" panose="04040605051002020D02" pitchFamily="82" charset="0"/>
                <a:sym typeface="Symbol" panose="05050102010706020507" pitchFamily="18" charset="2"/>
              </a:rPr>
              <a:t> </a:t>
            </a:r>
            <a:r>
              <a:rPr lang="en-US" altLang="en-US" sz="1800" b="1" dirty="0">
                <a:latin typeface="Gabriola" panose="04040605051002020D02" pitchFamily="82" charset="0"/>
              </a:rPr>
              <a:t>C++</a:t>
            </a:r>
            <a:r>
              <a:rPr lang="en-US" altLang="en-US" sz="1800" b="1" dirty="0">
                <a:latin typeface="Gabriola" panose="04040605051002020D02" pitchFamily="82" charset="0"/>
                <a:sym typeface="Symbol" panose="05050102010706020507" pitchFamily="18" charset="2"/>
              </a:rPr>
              <a:t>: </a:t>
            </a:r>
            <a:r>
              <a:rPr lang="en-US" altLang="en-US" sz="1800" b="1" dirty="0">
                <a:latin typeface="Gabriola" panose="04040605051002020D02" pitchFamily="82" charset="0"/>
              </a:rPr>
              <a:t>class </a:t>
            </a:r>
          </a:p>
          <a:p>
            <a:pPr>
              <a:lnSpc>
                <a:spcPct val="90000"/>
              </a:lnSpc>
            </a:pPr>
            <a:r>
              <a:rPr lang="en-US" altLang="en-US" sz="1800" b="1" dirty="0">
                <a:latin typeface="Gabriola" panose="04040605051002020D02" pitchFamily="82" charset="0"/>
              </a:rPr>
              <a:t>method </a:t>
            </a:r>
            <a:r>
              <a:rPr lang="en-US" altLang="en-US" sz="1800" b="1" dirty="0">
                <a:latin typeface="Gabriola" panose="04040605051002020D02" pitchFamily="82" charset="0"/>
                <a:sym typeface="Symbol" panose="05050102010706020507" pitchFamily="18" charset="2"/>
              </a:rPr>
              <a:t> </a:t>
            </a:r>
            <a:r>
              <a:rPr lang="en-US" altLang="en-US" sz="1800" b="1" dirty="0">
                <a:latin typeface="Gabriola" panose="04040605051002020D02" pitchFamily="82" charset="0"/>
              </a:rPr>
              <a:t>C++</a:t>
            </a:r>
            <a:r>
              <a:rPr lang="en-US" altLang="en-US" sz="1800" b="1" dirty="0">
                <a:latin typeface="Gabriola" panose="04040605051002020D02" pitchFamily="82" charset="0"/>
                <a:sym typeface="Symbol" panose="05050102010706020507" pitchFamily="18" charset="2"/>
              </a:rPr>
              <a:t>: </a:t>
            </a:r>
            <a:r>
              <a:rPr lang="en-US" altLang="en-US" sz="1800" b="1" dirty="0">
                <a:latin typeface="Gabriola" panose="04040605051002020D02" pitchFamily="82" charset="0"/>
              </a:rPr>
              <a:t>member function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57350" y="189132"/>
            <a:ext cx="43048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latin typeface="Gabriola" panose="04040605051002020D02" pitchFamily="82" charset="0"/>
              </a:rPr>
              <a:t>Encapsulation</a:t>
            </a:r>
            <a:endParaRPr lang="en-US" sz="3200" b="1" dirty="0">
              <a:latin typeface="Gabriola" panose="040406050510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2161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033346" y="681619"/>
            <a:ext cx="7508487" cy="433643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1800" b="1" dirty="0" smtClean="0">
                <a:latin typeface="Gabriola" panose="04040605051002020D02" pitchFamily="82" charset="0"/>
              </a:rPr>
              <a:t>Examples</a:t>
            </a:r>
          </a:p>
          <a:p>
            <a:pPr lvl="1">
              <a:lnSpc>
                <a:spcPct val="90000"/>
              </a:lnSpc>
            </a:pPr>
            <a:r>
              <a:rPr lang="en-US" altLang="en-US" b="1" dirty="0" smtClean="0">
                <a:latin typeface="Gabriola" panose="04040605051002020D02" pitchFamily="82" charset="0"/>
              </a:rPr>
              <a:t>the </a:t>
            </a:r>
            <a:r>
              <a:rPr lang="en-US" altLang="en-US" b="1" i="1" dirty="0" smtClean="0">
                <a:latin typeface="Gabriola" panose="04040605051002020D02" pitchFamily="82" charset="0"/>
              </a:rPr>
              <a:t>set</a:t>
            </a:r>
            <a:r>
              <a:rPr lang="en-US" altLang="en-US" b="1" dirty="0" smtClean="0">
                <a:latin typeface="Gabriola" panose="04040605051002020D02" pitchFamily="82" charset="0"/>
              </a:rPr>
              <a:t> ADT</a:t>
            </a:r>
          </a:p>
          <a:p>
            <a:pPr lvl="2">
              <a:lnSpc>
                <a:spcPct val="90000"/>
              </a:lnSpc>
            </a:pPr>
            <a:r>
              <a:rPr lang="en-US" altLang="en-US" b="1" dirty="0" smtClean="0">
                <a:latin typeface="Gabriola" panose="04040605051002020D02" pitchFamily="82" charset="0"/>
              </a:rPr>
              <a:t>A set of elements</a:t>
            </a:r>
          </a:p>
          <a:p>
            <a:pPr lvl="2">
              <a:lnSpc>
                <a:spcPct val="90000"/>
              </a:lnSpc>
            </a:pPr>
            <a:r>
              <a:rPr lang="en-US" altLang="en-US" b="1" dirty="0" smtClean="0">
                <a:latin typeface="Gabriola" panose="04040605051002020D02" pitchFamily="82" charset="0"/>
              </a:rPr>
              <a:t>Operations: </a:t>
            </a:r>
            <a:r>
              <a:rPr lang="en-US" altLang="en-US" b="1" i="1" dirty="0" smtClean="0">
                <a:latin typeface="Gabriola" panose="04040605051002020D02" pitchFamily="82" charset="0"/>
              </a:rPr>
              <a:t>union, intersection, size</a:t>
            </a:r>
            <a:r>
              <a:rPr lang="en-US" altLang="en-US" b="1" dirty="0" smtClean="0">
                <a:latin typeface="Gabriola" panose="04040605051002020D02" pitchFamily="82" charset="0"/>
              </a:rPr>
              <a:t> and </a:t>
            </a:r>
            <a:r>
              <a:rPr lang="en-US" altLang="en-US" b="1" i="1" dirty="0" smtClean="0">
                <a:latin typeface="Gabriola" panose="04040605051002020D02" pitchFamily="82" charset="0"/>
              </a:rPr>
              <a:t>complement</a:t>
            </a:r>
          </a:p>
          <a:p>
            <a:pPr lvl="1">
              <a:lnSpc>
                <a:spcPct val="90000"/>
              </a:lnSpc>
            </a:pPr>
            <a:r>
              <a:rPr lang="en-US" altLang="en-US" b="1" dirty="0" smtClean="0">
                <a:latin typeface="Gabriola" panose="04040605051002020D02" pitchFamily="82" charset="0"/>
              </a:rPr>
              <a:t>the </a:t>
            </a:r>
            <a:r>
              <a:rPr lang="en-US" altLang="en-US" b="1" i="1" dirty="0" smtClean="0">
                <a:latin typeface="Gabriola" panose="04040605051002020D02" pitchFamily="82" charset="0"/>
              </a:rPr>
              <a:t>queue</a:t>
            </a:r>
            <a:r>
              <a:rPr lang="en-US" altLang="en-US" b="1" dirty="0" smtClean="0">
                <a:latin typeface="Gabriola" panose="04040605051002020D02" pitchFamily="82" charset="0"/>
              </a:rPr>
              <a:t> ADT</a:t>
            </a:r>
          </a:p>
          <a:p>
            <a:pPr lvl="2">
              <a:lnSpc>
                <a:spcPct val="90000"/>
              </a:lnSpc>
            </a:pPr>
            <a:r>
              <a:rPr lang="en-US" altLang="en-US" b="1" dirty="0" smtClean="0">
                <a:latin typeface="Gabriola" panose="04040605051002020D02" pitchFamily="82" charset="0"/>
              </a:rPr>
              <a:t>A set of sequences of elements</a:t>
            </a:r>
          </a:p>
          <a:p>
            <a:pPr lvl="2">
              <a:lnSpc>
                <a:spcPct val="90000"/>
              </a:lnSpc>
            </a:pPr>
            <a:r>
              <a:rPr lang="en-US" altLang="en-US" b="1" dirty="0" smtClean="0">
                <a:latin typeface="Gabriola" panose="04040605051002020D02" pitchFamily="82" charset="0"/>
              </a:rPr>
              <a:t>Operations: c</a:t>
            </a:r>
            <a:r>
              <a:rPr lang="en-US" altLang="en-US" b="1" i="1" dirty="0" smtClean="0">
                <a:latin typeface="Gabriola" panose="04040605051002020D02" pitchFamily="82" charset="0"/>
              </a:rPr>
              <a:t>reate empty queue, insert, examine, delete</a:t>
            </a:r>
            <a:r>
              <a:rPr lang="en-US" altLang="en-US" b="1" dirty="0" smtClean="0">
                <a:latin typeface="Gabriola" panose="04040605051002020D02" pitchFamily="82" charset="0"/>
              </a:rPr>
              <a:t>, and d</a:t>
            </a:r>
            <a:r>
              <a:rPr lang="en-US" altLang="en-US" b="1" i="1" dirty="0" smtClean="0">
                <a:latin typeface="Gabriola" panose="04040605051002020D02" pitchFamily="82" charset="0"/>
              </a:rPr>
              <a:t>estroy queue</a:t>
            </a:r>
          </a:p>
          <a:p>
            <a:pPr>
              <a:lnSpc>
                <a:spcPct val="90000"/>
              </a:lnSpc>
            </a:pPr>
            <a:r>
              <a:rPr lang="en-US" altLang="en-US" sz="1800" b="1" dirty="0" smtClean="0">
                <a:latin typeface="Gabriola" panose="04040605051002020D02" pitchFamily="82" charset="0"/>
              </a:rPr>
              <a:t>Two ADT’s are different if they have the same underlying model but different operations</a:t>
            </a:r>
          </a:p>
          <a:p>
            <a:pPr lvl="1">
              <a:lnSpc>
                <a:spcPct val="90000"/>
              </a:lnSpc>
            </a:pPr>
            <a:r>
              <a:rPr lang="en-US" altLang="en-US" b="1" dirty="0" smtClean="0">
                <a:latin typeface="Gabriola" panose="04040605051002020D02" pitchFamily="82" charset="0"/>
              </a:rPr>
              <a:t>E.g., a different set ADT with only the </a:t>
            </a:r>
            <a:r>
              <a:rPr lang="en-US" altLang="en-US" b="1" i="1" dirty="0" smtClean="0">
                <a:latin typeface="Gabriola" panose="04040605051002020D02" pitchFamily="82" charset="0"/>
              </a:rPr>
              <a:t>union</a:t>
            </a:r>
            <a:r>
              <a:rPr lang="en-US" altLang="en-US" b="1" dirty="0" smtClean="0">
                <a:latin typeface="Gabriola" panose="04040605051002020D02" pitchFamily="82" charset="0"/>
              </a:rPr>
              <a:t> and </a:t>
            </a:r>
            <a:r>
              <a:rPr lang="en-US" altLang="en-US" b="1" i="1" dirty="0" smtClean="0">
                <a:latin typeface="Gabriola" panose="04040605051002020D02" pitchFamily="82" charset="0"/>
              </a:rPr>
              <a:t>find</a:t>
            </a:r>
            <a:r>
              <a:rPr lang="en-US" altLang="en-US" b="1" dirty="0" smtClean="0">
                <a:latin typeface="Gabriola" panose="04040605051002020D02" pitchFamily="82" charset="0"/>
              </a:rPr>
              <a:t> operations</a:t>
            </a:r>
          </a:p>
          <a:p>
            <a:pPr lvl="1">
              <a:lnSpc>
                <a:spcPct val="90000"/>
              </a:lnSpc>
            </a:pPr>
            <a:r>
              <a:rPr lang="en-US" altLang="en-US" b="1" dirty="0" smtClean="0">
                <a:latin typeface="Gabriola" panose="04040605051002020D02" pitchFamily="82" charset="0"/>
              </a:rPr>
              <a:t>The appropriateness of an implementation depends very much on the operations to be performed</a:t>
            </a:r>
          </a:p>
          <a:p>
            <a:endParaRPr lang="en-US" altLang="en-US" b="1" dirty="0">
              <a:latin typeface="Gabriola" panose="04040605051002020D02" pitchFamily="8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72218" y="96844"/>
            <a:ext cx="43048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latin typeface="Gabriola" panose="04040605051002020D02" pitchFamily="82" charset="0"/>
              </a:rPr>
              <a:t>ADT (Continued …)</a:t>
            </a:r>
            <a:endParaRPr lang="en-US" sz="3200" b="1" dirty="0">
              <a:latin typeface="Gabriola" panose="040406050510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7314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308409" y="801028"/>
            <a:ext cx="6460274" cy="3979128"/>
          </a:xfrm>
        </p:spPr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US" altLang="en-US" b="1" dirty="0">
                <a:latin typeface="Gabriola" panose="04040605051002020D02" pitchFamily="82" charset="0"/>
              </a:rPr>
              <a:t>Implementation of the ADT is separate from its use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US" altLang="en-US" b="1" dirty="0">
                <a:latin typeface="Gabriola" panose="04040605051002020D02" pitchFamily="82" charset="0"/>
              </a:rPr>
              <a:t>Modular: one module for one ADT</a:t>
            </a:r>
          </a:p>
          <a:p>
            <a:pPr lvl="1">
              <a:lnSpc>
                <a:spcPct val="90000"/>
              </a:lnSpc>
            </a:pPr>
            <a:r>
              <a:rPr lang="en-US" altLang="en-US" sz="1600" b="1" dirty="0">
                <a:latin typeface="Gabriola" panose="04040605051002020D02" pitchFamily="82" charset="0"/>
              </a:rPr>
              <a:t>Easier to debug</a:t>
            </a:r>
          </a:p>
          <a:p>
            <a:pPr lvl="1">
              <a:lnSpc>
                <a:spcPct val="90000"/>
              </a:lnSpc>
            </a:pPr>
            <a:r>
              <a:rPr lang="en-US" altLang="en-US" sz="1600" b="1" dirty="0">
                <a:latin typeface="Gabriola" panose="04040605051002020D02" pitchFamily="82" charset="0"/>
              </a:rPr>
              <a:t>Easier for several people to work simultaneously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US" altLang="en-US" b="1" dirty="0">
                <a:latin typeface="Gabriola" panose="04040605051002020D02" pitchFamily="82" charset="0"/>
              </a:rPr>
              <a:t>Code for the ADT can be reused in different applications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US" altLang="en-US" b="1" dirty="0">
                <a:latin typeface="Gabriola" panose="04040605051002020D02" pitchFamily="82" charset="0"/>
              </a:rPr>
              <a:t>Information hiding</a:t>
            </a:r>
          </a:p>
          <a:p>
            <a:pPr lvl="1">
              <a:lnSpc>
                <a:spcPct val="90000"/>
              </a:lnSpc>
            </a:pPr>
            <a:r>
              <a:rPr lang="en-US" altLang="en-US" sz="1600" b="1" dirty="0">
                <a:latin typeface="Gabriola" panose="04040605051002020D02" pitchFamily="82" charset="0"/>
              </a:rPr>
              <a:t>A logical unit to do a specific job</a:t>
            </a:r>
          </a:p>
          <a:p>
            <a:pPr lvl="1">
              <a:lnSpc>
                <a:spcPct val="90000"/>
              </a:lnSpc>
            </a:pPr>
            <a:r>
              <a:rPr lang="en-US" altLang="en-US" sz="1600" b="1" dirty="0">
                <a:latin typeface="Gabriola" panose="04040605051002020D02" pitchFamily="82" charset="0"/>
              </a:rPr>
              <a:t>implementation details can be changed without affecting user programs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US" altLang="en-US" b="1" dirty="0">
                <a:latin typeface="Gabriola" panose="04040605051002020D02" pitchFamily="82" charset="0"/>
              </a:rPr>
              <a:t>Allow rapid </a:t>
            </a:r>
            <a:r>
              <a:rPr lang="en-US" altLang="en-US" b="1" dirty="0" smtClean="0">
                <a:latin typeface="Gabriola" panose="04040605051002020D02" pitchFamily="82" charset="0"/>
              </a:rPr>
              <a:t>prototyping</a:t>
            </a:r>
            <a:endParaRPr lang="en-US" altLang="en-US" b="1" dirty="0">
              <a:latin typeface="Gabriola" panose="04040605051002020D02" pitchFamily="82" charset="0"/>
            </a:endParaRPr>
          </a:p>
          <a:p>
            <a:pPr lvl="1">
              <a:lnSpc>
                <a:spcPct val="90000"/>
              </a:lnSpc>
            </a:pPr>
            <a:r>
              <a:rPr lang="en-US" altLang="en-US" sz="1600" b="1" dirty="0">
                <a:latin typeface="Gabriola" panose="04040605051002020D02" pitchFamily="82" charset="0"/>
              </a:rPr>
              <a:t>Prototype with simple ADT implementations, then tune them later when necessary</a:t>
            </a:r>
          </a:p>
          <a:p>
            <a:pPr>
              <a:lnSpc>
                <a:spcPct val="90000"/>
              </a:lnSpc>
              <a:buFont typeface="Wingdings 2" panose="05020102010507070707" pitchFamily="18" charset="2"/>
              <a:buChar char="O"/>
            </a:pPr>
            <a:r>
              <a:rPr lang="en-US" altLang="en-US" b="1" dirty="0">
                <a:latin typeface="Gabriola" panose="04040605051002020D02" pitchFamily="82" charset="0"/>
              </a:rPr>
              <a:t>Loss of efficiency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72218" y="96844"/>
            <a:ext cx="43048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latin typeface="Gabriola" panose="04040605051002020D02" pitchFamily="82" charset="0"/>
              </a:rPr>
              <a:t>Pros and Cons of ADT</a:t>
            </a:r>
            <a:endParaRPr lang="en-US" sz="3200" b="1" dirty="0">
              <a:latin typeface="Gabriola" panose="040406050510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3077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033346" y="674647"/>
            <a:ext cx="5999356" cy="4135245"/>
          </a:xfrm>
        </p:spPr>
        <p:txBody>
          <a:bodyPr/>
          <a:lstStyle/>
          <a:p>
            <a:r>
              <a:rPr lang="en-US" altLang="en-US" b="1" dirty="0">
                <a:latin typeface="Gabriola" panose="04040605051002020D02" pitchFamily="82" charset="0"/>
              </a:rPr>
              <a:t>A sequence of zero or more elements</a:t>
            </a:r>
          </a:p>
          <a:p>
            <a:pPr algn="ctr">
              <a:buFont typeface="Monotype Sorts" charset="2"/>
              <a:buNone/>
            </a:pPr>
            <a:r>
              <a:rPr lang="en-US" altLang="en-US" b="1" dirty="0">
                <a:latin typeface="Gabriola" panose="04040605051002020D02" pitchFamily="82" charset="0"/>
              </a:rPr>
              <a:t>A</a:t>
            </a:r>
            <a:r>
              <a:rPr lang="en-US" altLang="en-US" b="1" baseline="-25000" dirty="0">
                <a:latin typeface="Gabriola" panose="04040605051002020D02" pitchFamily="82" charset="0"/>
              </a:rPr>
              <a:t>1</a:t>
            </a:r>
            <a:r>
              <a:rPr lang="en-US" altLang="en-US" b="1" dirty="0">
                <a:latin typeface="Gabriola" panose="04040605051002020D02" pitchFamily="82" charset="0"/>
              </a:rPr>
              <a:t>, A</a:t>
            </a:r>
            <a:r>
              <a:rPr lang="en-US" altLang="en-US" b="1" baseline="-25000" dirty="0">
                <a:latin typeface="Gabriola" panose="04040605051002020D02" pitchFamily="82" charset="0"/>
              </a:rPr>
              <a:t>2</a:t>
            </a:r>
            <a:r>
              <a:rPr lang="en-US" altLang="en-US" b="1" dirty="0">
                <a:latin typeface="Gabriola" panose="04040605051002020D02" pitchFamily="82" charset="0"/>
              </a:rPr>
              <a:t>, A</a:t>
            </a:r>
            <a:r>
              <a:rPr lang="en-US" altLang="en-US" b="1" baseline="-25000" dirty="0">
                <a:latin typeface="Gabriola" panose="04040605051002020D02" pitchFamily="82" charset="0"/>
              </a:rPr>
              <a:t>3</a:t>
            </a:r>
            <a:r>
              <a:rPr lang="en-US" altLang="en-US" b="1" dirty="0">
                <a:latin typeface="Gabriola" panose="04040605051002020D02" pitchFamily="82" charset="0"/>
              </a:rPr>
              <a:t>, … A</a:t>
            </a:r>
            <a:r>
              <a:rPr lang="en-US" altLang="en-US" b="1" baseline="-25000" dirty="0">
                <a:latin typeface="Gabriola" panose="04040605051002020D02" pitchFamily="82" charset="0"/>
              </a:rPr>
              <a:t>N</a:t>
            </a:r>
          </a:p>
          <a:p>
            <a:r>
              <a:rPr lang="en-US" altLang="en-US" b="1" dirty="0">
                <a:latin typeface="Gabriola" panose="04040605051002020D02" pitchFamily="82" charset="0"/>
              </a:rPr>
              <a:t>N: length of the list</a:t>
            </a:r>
          </a:p>
          <a:p>
            <a:r>
              <a:rPr lang="en-US" altLang="en-US" b="1" dirty="0">
                <a:latin typeface="Gabriola" panose="04040605051002020D02" pitchFamily="82" charset="0"/>
              </a:rPr>
              <a:t>A</a:t>
            </a:r>
            <a:r>
              <a:rPr lang="en-US" altLang="en-US" b="1" baseline="-25000" dirty="0">
                <a:latin typeface="Gabriola" panose="04040605051002020D02" pitchFamily="82" charset="0"/>
              </a:rPr>
              <a:t>1</a:t>
            </a:r>
            <a:r>
              <a:rPr lang="en-US" altLang="en-US" b="1" dirty="0">
                <a:latin typeface="Gabriola" panose="04040605051002020D02" pitchFamily="82" charset="0"/>
              </a:rPr>
              <a:t>: first element</a:t>
            </a:r>
          </a:p>
          <a:p>
            <a:r>
              <a:rPr lang="en-US" altLang="en-US" b="1" dirty="0">
                <a:latin typeface="Gabriola" panose="04040605051002020D02" pitchFamily="82" charset="0"/>
              </a:rPr>
              <a:t>A</a:t>
            </a:r>
            <a:r>
              <a:rPr lang="en-US" altLang="en-US" b="1" baseline="-25000" dirty="0">
                <a:latin typeface="Gabriola" panose="04040605051002020D02" pitchFamily="82" charset="0"/>
              </a:rPr>
              <a:t>N</a:t>
            </a:r>
            <a:r>
              <a:rPr lang="en-US" altLang="en-US" b="1" dirty="0">
                <a:latin typeface="Gabriola" panose="04040605051002020D02" pitchFamily="82" charset="0"/>
              </a:rPr>
              <a:t>: last element</a:t>
            </a:r>
          </a:p>
          <a:p>
            <a:r>
              <a:rPr lang="en-US" altLang="en-US" b="1" dirty="0">
                <a:latin typeface="Gabriola" panose="04040605051002020D02" pitchFamily="82" charset="0"/>
              </a:rPr>
              <a:t>A</a:t>
            </a:r>
            <a:r>
              <a:rPr lang="en-US" altLang="en-US" b="1" baseline="-25000" dirty="0">
                <a:latin typeface="Gabriola" panose="04040605051002020D02" pitchFamily="82" charset="0"/>
              </a:rPr>
              <a:t>i</a:t>
            </a:r>
            <a:r>
              <a:rPr lang="en-US" altLang="en-US" b="1" dirty="0">
                <a:latin typeface="Gabriola" panose="04040605051002020D02" pitchFamily="82" charset="0"/>
              </a:rPr>
              <a:t>: position </a:t>
            </a:r>
            <a:r>
              <a:rPr lang="en-US" altLang="en-US" b="1" dirty="0" err="1">
                <a:latin typeface="Gabriola" panose="04040605051002020D02" pitchFamily="82" charset="0"/>
              </a:rPr>
              <a:t>i</a:t>
            </a:r>
            <a:endParaRPr lang="en-US" altLang="en-US" b="1" dirty="0">
              <a:latin typeface="Gabriola" panose="04040605051002020D02" pitchFamily="82" charset="0"/>
            </a:endParaRPr>
          </a:p>
          <a:p>
            <a:r>
              <a:rPr lang="en-US" altLang="en-US" b="1" dirty="0">
                <a:latin typeface="Gabriola" panose="04040605051002020D02" pitchFamily="82" charset="0"/>
              </a:rPr>
              <a:t>If N=0, then empty list</a:t>
            </a:r>
          </a:p>
          <a:p>
            <a:r>
              <a:rPr lang="en-US" altLang="en-US" b="1" dirty="0">
                <a:latin typeface="Gabriola" panose="04040605051002020D02" pitchFamily="82" charset="0"/>
              </a:rPr>
              <a:t>Linearly ordered</a:t>
            </a:r>
          </a:p>
          <a:p>
            <a:pPr lvl="1"/>
            <a:r>
              <a:rPr lang="en-US" altLang="en-US" b="1" dirty="0">
                <a:latin typeface="Gabriola" panose="04040605051002020D02" pitchFamily="82" charset="0"/>
              </a:rPr>
              <a:t>A</a:t>
            </a:r>
            <a:r>
              <a:rPr lang="en-US" altLang="en-US" b="1" baseline="-25000" dirty="0">
                <a:latin typeface="Gabriola" panose="04040605051002020D02" pitchFamily="82" charset="0"/>
              </a:rPr>
              <a:t>i</a:t>
            </a:r>
            <a:r>
              <a:rPr lang="en-US" altLang="en-US" b="1" dirty="0">
                <a:latin typeface="Gabriola" panose="04040605051002020D02" pitchFamily="82" charset="0"/>
              </a:rPr>
              <a:t> precedes A</a:t>
            </a:r>
            <a:r>
              <a:rPr lang="en-US" altLang="en-US" b="1" baseline="-25000" dirty="0">
                <a:latin typeface="Gabriola" panose="04040605051002020D02" pitchFamily="82" charset="0"/>
              </a:rPr>
              <a:t>i+1</a:t>
            </a:r>
          </a:p>
          <a:p>
            <a:pPr lvl="1"/>
            <a:r>
              <a:rPr lang="en-US" altLang="en-US" b="1" dirty="0">
                <a:latin typeface="Gabriola" panose="04040605051002020D02" pitchFamily="82" charset="0"/>
              </a:rPr>
              <a:t>A</a:t>
            </a:r>
            <a:r>
              <a:rPr lang="en-US" altLang="en-US" b="1" baseline="-25000" dirty="0">
                <a:latin typeface="Gabriola" panose="04040605051002020D02" pitchFamily="82" charset="0"/>
              </a:rPr>
              <a:t>i</a:t>
            </a:r>
            <a:r>
              <a:rPr lang="en-US" altLang="en-US" b="1" dirty="0">
                <a:latin typeface="Gabriola" panose="04040605051002020D02" pitchFamily="82" charset="0"/>
              </a:rPr>
              <a:t> follows A</a:t>
            </a:r>
            <a:r>
              <a:rPr lang="en-US" altLang="en-US" b="1" baseline="-25000" dirty="0">
                <a:latin typeface="Gabriola" panose="04040605051002020D02" pitchFamily="82" charset="0"/>
              </a:rPr>
              <a:t>i-1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72218" y="96844"/>
            <a:ext cx="43048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latin typeface="Gabriola" panose="04040605051002020D02" pitchFamily="82" charset="0"/>
              </a:rPr>
              <a:t>The List ADT</a:t>
            </a:r>
            <a:endParaRPr lang="en-US" sz="3200" b="1" dirty="0">
              <a:latin typeface="Gabriola" panose="040406050510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9409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73872" y="622610"/>
            <a:ext cx="6259551" cy="4328532"/>
          </a:xfrm>
        </p:spPr>
        <p:txBody>
          <a:bodyPr/>
          <a:lstStyle/>
          <a:p>
            <a:r>
              <a:rPr lang="en-US" altLang="en-US" b="1" dirty="0" err="1">
                <a:latin typeface="Gabriola" panose="04040605051002020D02" pitchFamily="82" charset="0"/>
              </a:rPr>
              <a:t>printList</a:t>
            </a:r>
            <a:r>
              <a:rPr lang="en-US" altLang="en-US" b="1" dirty="0">
                <a:latin typeface="Gabriola" panose="04040605051002020D02" pitchFamily="82" charset="0"/>
              </a:rPr>
              <a:t>: print the list</a:t>
            </a:r>
          </a:p>
          <a:p>
            <a:r>
              <a:rPr lang="en-US" altLang="en-US" b="1" dirty="0" err="1">
                <a:latin typeface="Gabriola" panose="04040605051002020D02" pitchFamily="82" charset="0"/>
              </a:rPr>
              <a:t>makeEmpty</a:t>
            </a:r>
            <a:r>
              <a:rPr lang="en-US" altLang="en-US" b="1" dirty="0">
                <a:latin typeface="Gabriola" panose="04040605051002020D02" pitchFamily="82" charset="0"/>
              </a:rPr>
              <a:t>: create an empty list</a:t>
            </a:r>
          </a:p>
          <a:p>
            <a:r>
              <a:rPr lang="en-US" altLang="en-US" b="1" dirty="0">
                <a:latin typeface="Gabriola" panose="04040605051002020D02" pitchFamily="82" charset="0"/>
              </a:rPr>
              <a:t>find: locate the position of an object in a list</a:t>
            </a:r>
          </a:p>
          <a:p>
            <a:pPr lvl="1"/>
            <a:r>
              <a:rPr lang="en-US" altLang="en-US" b="1" dirty="0">
                <a:latin typeface="Gabriola" panose="04040605051002020D02" pitchFamily="82" charset="0"/>
              </a:rPr>
              <a:t>list: 34,12, 52, 16, 12</a:t>
            </a:r>
          </a:p>
          <a:p>
            <a:pPr lvl="1"/>
            <a:r>
              <a:rPr lang="en-US" altLang="en-US" b="1" dirty="0">
                <a:latin typeface="Gabriola" panose="04040605051002020D02" pitchFamily="82" charset="0"/>
              </a:rPr>
              <a:t>find(52) </a:t>
            </a:r>
            <a:r>
              <a:rPr lang="en-US" altLang="en-US" b="1" dirty="0">
                <a:latin typeface="Gabriola" panose="04040605051002020D02" pitchFamily="82" charset="0"/>
                <a:sym typeface="Symbol" panose="05050102010706020507" pitchFamily="18" charset="2"/>
              </a:rPr>
              <a:t> </a:t>
            </a:r>
            <a:r>
              <a:rPr lang="en-US" altLang="en-US" b="1" dirty="0">
                <a:latin typeface="Gabriola" panose="04040605051002020D02" pitchFamily="82" charset="0"/>
              </a:rPr>
              <a:t>3</a:t>
            </a:r>
          </a:p>
          <a:p>
            <a:r>
              <a:rPr lang="en-US" altLang="en-US" b="1" dirty="0">
                <a:latin typeface="Gabriola" panose="04040605051002020D02" pitchFamily="82" charset="0"/>
              </a:rPr>
              <a:t>insert: insert an object to a list</a:t>
            </a:r>
          </a:p>
          <a:p>
            <a:pPr lvl="1"/>
            <a:r>
              <a:rPr lang="en-US" altLang="en-US" b="1" dirty="0">
                <a:latin typeface="Gabriola" panose="04040605051002020D02" pitchFamily="82" charset="0"/>
              </a:rPr>
              <a:t>insert(x,3) </a:t>
            </a:r>
            <a:r>
              <a:rPr lang="en-US" altLang="en-US" b="1" dirty="0">
                <a:latin typeface="Gabriola" panose="04040605051002020D02" pitchFamily="82" charset="0"/>
                <a:sym typeface="Symbol" panose="05050102010706020507" pitchFamily="18" charset="2"/>
              </a:rPr>
              <a:t> </a:t>
            </a:r>
            <a:r>
              <a:rPr lang="en-US" altLang="en-US" b="1" dirty="0">
                <a:latin typeface="Gabriola" panose="04040605051002020D02" pitchFamily="82" charset="0"/>
              </a:rPr>
              <a:t>34, 12, 52, x, 16, 12</a:t>
            </a:r>
          </a:p>
          <a:p>
            <a:r>
              <a:rPr lang="en-US" altLang="en-US" b="1" dirty="0">
                <a:latin typeface="Gabriola" panose="04040605051002020D02" pitchFamily="82" charset="0"/>
              </a:rPr>
              <a:t>remove: delete an element from the list</a:t>
            </a:r>
          </a:p>
          <a:p>
            <a:pPr lvl="1"/>
            <a:r>
              <a:rPr lang="en-US" altLang="en-US" b="1" dirty="0">
                <a:latin typeface="Gabriola" panose="04040605051002020D02" pitchFamily="82" charset="0"/>
              </a:rPr>
              <a:t>remove(52) </a:t>
            </a:r>
            <a:r>
              <a:rPr lang="en-US" altLang="en-US" b="1" dirty="0">
                <a:latin typeface="Gabriola" panose="04040605051002020D02" pitchFamily="82" charset="0"/>
                <a:sym typeface="Symbol" panose="05050102010706020507" pitchFamily="18" charset="2"/>
              </a:rPr>
              <a:t> </a:t>
            </a:r>
            <a:r>
              <a:rPr lang="en-US" altLang="en-US" b="1" dirty="0">
                <a:latin typeface="Gabriola" panose="04040605051002020D02" pitchFamily="82" charset="0"/>
              </a:rPr>
              <a:t>34, 12, x, 16, 12</a:t>
            </a:r>
          </a:p>
          <a:p>
            <a:r>
              <a:rPr lang="en-US" altLang="en-US" b="1" dirty="0" err="1">
                <a:latin typeface="Gabriola" panose="04040605051002020D02" pitchFamily="82" charset="0"/>
              </a:rPr>
              <a:t>findKth</a:t>
            </a:r>
            <a:r>
              <a:rPr lang="en-US" altLang="en-US" b="1" dirty="0">
                <a:latin typeface="Gabriola" panose="04040605051002020D02" pitchFamily="82" charset="0"/>
              </a:rPr>
              <a:t>: retrieve the element at a certain position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72218" y="96844"/>
            <a:ext cx="43048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latin typeface="Gabriola" panose="04040605051002020D02" pitchFamily="82" charset="0"/>
              </a:rPr>
              <a:t>Operations on the List ADT</a:t>
            </a:r>
            <a:endParaRPr lang="en-US" sz="3200" b="1" dirty="0">
              <a:latin typeface="Gabriola" panose="040406050510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2831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070517" y="927874"/>
            <a:ext cx="7114478" cy="2878409"/>
          </a:xfrm>
        </p:spPr>
        <p:txBody>
          <a:bodyPr/>
          <a:lstStyle/>
          <a:p>
            <a:r>
              <a:rPr lang="en-US" altLang="en-US" b="1" dirty="0">
                <a:latin typeface="Gabriola" panose="04040605051002020D02" pitchFamily="82" charset="0"/>
              </a:rPr>
              <a:t>Choose a data structure to represent the ADT</a:t>
            </a:r>
          </a:p>
          <a:p>
            <a:pPr lvl="1"/>
            <a:r>
              <a:rPr lang="en-US" altLang="en-US" b="1" dirty="0">
                <a:latin typeface="Gabriola" panose="04040605051002020D02" pitchFamily="82" charset="0"/>
              </a:rPr>
              <a:t>E.g. arrays, records, etc.</a:t>
            </a:r>
          </a:p>
          <a:p>
            <a:r>
              <a:rPr lang="en-US" altLang="en-US" b="1" dirty="0">
                <a:latin typeface="Gabriola" panose="04040605051002020D02" pitchFamily="82" charset="0"/>
              </a:rPr>
              <a:t>Each operation associated with the ADT is implemented by one or more subroutines</a:t>
            </a:r>
          </a:p>
          <a:p>
            <a:r>
              <a:rPr lang="en-US" altLang="en-US" b="1" dirty="0">
                <a:latin typeface="Gabriola" panose="04040605051002020D02" pitchFamily="82" charset="0"/>
              </a:rPr>
              <a:t>Two standard implementations for the list ADT</a:t>
            </a:r>
          </a:p>
          <a:p>
            <a:pPr lvl="1"/>
            <a:r>
              <a:rPr lang="en-US" altLang="en-US" b="1" dirty="0">
                <a:latin typeface="Gabriola" panose="04040605051002020D02" pitchFamily="82" charset="0"/>
              </a:rPr>
              <a:t>Array-based</a:t>
            </a:r>
          </a:p>
          <a:p>
            <a:pPr lvl="1"/>
            <a:r>
              <a:rPr lang="en-US" altLang="en-US" b="1" dirty="0">
                <a:latin typeface="Gabriola" panose="04040605051002020D02" pitchFamily="82" charset="0"/>
              </a:rPr>
              <a:t>Linked list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79652" y="186054"/>
            <a:ext cx="43048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Gabriola" panose="04040605051002020D02" pitchFamily="82" charset="0"/>
              </a:rPr>
              <a:t>Implementation of an ADT</a:t>
            </a:r>
          </a:p>
        </p:txBody>
      </p:sp>
    </p:spTree>
    <p:extLst>
      <p:ext uri="{BB962C8B-B14F-4D97-AF65-F5344CB8AC3E}">
        <p14:creationId xmlns:p14="http://schemas.microsoft.com/office/powerpoint/2010/main" val="3784675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09600" y="2213878"/>
            <a:ext cx="4207727" cy="2581146"/>
          </a:xfrm>
        </p:spPr>
        <p:txBody>
          <a:bodyPr/>
          <a:lstStyle/>
          <a:p>
            <a:r>
              <a:rPr lang="en-US" altLang="en-US" b="1" dirty="0">
                <a:latin typeface="Gabriola" panose="04040605051002020D02" pitchFamily="82" charset="0"/>
              </a:rPr>
              <a:t>A </a:t>
            </a:r>
            <a:r>
              <a:rPr lang="en-US" altLang="en-US" b="1" i="1" dirty="0">
                <a:solidFill>
                  <a:srgbClr val="FFCC00"/>
                </a:solidFill>
                <a:latin typeface="Gabriola" panose="04040605051002020D02" pitchFamily="82" charset="0"/>
              </a:rPr>
              <a:t>linked list</a:t>
            </a:r>
            <a:r>
              <a:rPr lang="en-US" altLang="en-US" b="1" dirty="0">
                <a:latin typeface="Gabriola" panose="04040605051002020D02" pitchFamily="82" charset="0"/>
              </a:rPr>
              <a:t> is a series of connected </a:t>
            </a:r>
            <a:r>
              <a:rPr lang="en-US" altLang="en-US" b="1" i="1" dirty="0">
                <a:solidFill>
                  <a:srgbClr val="FFCC00"/>
                </a:solidFill>
                <a:latin typeface="Gabriola" panose="04040605051002020D02" pitchFamily="82" charset="0"/>
              </a:rPr>
              <a:t>nodes</a:t>
            </a:r>
          </a:p>
          <a:p>
            <a:r>
              <a:rPr lang="en-US" altLang="en-US" b="1" dirty="0">
                <a:latin typeface="Gabriola" panose="04040605051002020D02" pitchFamily="82" charset="0"/>
              </a:rPr>
              <a:t>Each node contains at least</a:t>
            </a:r>
          </a:p>
          <a:p>
            <a:pPr lvl="1"/>
            <a:r>
              <a:rPr lang="en-US" altLang="en-US" b="1" dirty="0">
                <a:latin typeface="Gabriola" panose="04040605051002020D02" pitchFamily="82" charset="0"/>
              </a:rPr>
              <a:t>A piece of data (any type)</a:t>
            </a:r>
          </a:p>
          <a:p>
            <a:pPr lvl="1"/>
            <a:r>
              <a:rPr lang="en-US" altLang="en-US" b="1" dirty="0">
                <a:latin typeface="Gabriola" panose="04040605051002020D02" pitchFamily="82" charset="0"/>
              </a:rPr>
              <a:t>Pointer to the next node in the list</a:t>
            </a:r>
          </a:p>
          <a:p>
            <a:r>
              <a:rPr lang="en-US" altLang="en-US" b="1" i="1" dirty="0">
                <a:solidFill>
                  <a:srgbClr val="FFCC00"/>
                </a:solidFill>
                <a:latin typeface="Gabriola" panose="04040605051002020D02" pitchFamily="82" charset="0"/>
              </a:rPr>
              <a:t>Head</a:t>
            </a:r>
            <a:r>
              <a:rPr lang="en-US" altLang="en-US" b="1" dirty="0">
                <a:latin typeface="Gabriola" panose="04040605051002020D02" pitchFamily="82" charset="0"/>
              </a:rPr>
              <a:t>: pointer to</a:t>
            </a:r>
            <a:r>
              <a:rPr lang="en-US" altLang="zh-CN" b="1" dirty="0">
                <a:latin typeface="Gabriola" panose="04040605051002020D02" pitchFamily="82" charset="0"/>
                <a:ea typeface="宋体" panose="02010600030101010101" pitchFamily="2" charset="-122"/>
              </a:rPr>
              <a:t> the first</a:t>
            </a:r>
            <a:r>
              <a:rPr lang="en-US" altLang="en-US" b="1" dirty="0">
                <a:latin typeface="Gabriola" panose="04040605051002020D02" pitchFamily="82" charset="0"/>
              </a:rPr>
              <a:t> node</a:t>
            </a:r>
          </a:p>
          <a:p>
            <a:r>
              <a:rPr lang="en-US" altLang="en-US" b="1" dirty="0">
                <a:latin typeface="Gabriola" panose="04040605051002020D02" pitchFamily="82" charset="0"/>
              </a:rPr>
              <a:t>The last node points to NULL</a:t>
            </a:r>
          </a:p>
        </p:txBody>
      </p:sp>
      <p:sp>
        <p:nvSpPr>
          <p:cNvPr id="9231" name="Rectangle 15"/>
          <p:cNvSpPr>
            <a:spLocks noChangeArrowheads="1"/>
          </p:cNvSpPr>
          <p:nvPr/>
        </p:nvSpPr>
        <p:spPr bwMode="auto">
          <a:xfrm>
            <a:off x="3593306" y="1376363"/>
            <a:ext cx="457200" cy="4572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CC"/>
              </a:buClr>
              <a:buSzPct val="75000"/>
              <a:buFont typeface="Monotype Sorts" charset="2"/>
              <a:buChar char="l"/>
            </a:pPr>
            <a:endParaRPr lang="en-US" sz="1500" b="1" kern="1200">
              <a:solidFill>
                <a:srgbClr val="FFFFFF"/>
              </a:solidFill>
              <a:latin typeface="Gabriola" panose="04040605051002020D02" pitchFamily="82" charset="0"/>
              <a:ea typeface="+mn-ea"/>
              <a:cs typeface="+mn-cs"/>
            </a:endParaRPr>
          </a:p>
        </p:txBody>
      </p:sp>
      <p:sp>
        <p:nvSpPr>
          <p:cNvPr id="9232" name="Line 16"/>
          <p:cNvSpPr>
            <a:spLocks noChangeShapeType="1"/>
          </p:cNvSpPr>
          <p:nvPr/>
        </p:nvSpPr>
        <p:spPr bwMode="auto">
          <a:xfrm flipV="1">
            <a:off x="3821906" y="1604963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CC"/>
              </a:buClr>
              <a:buSzPct val="75000"/>
              <a:buFont typeface="Monotype Sorts" charset="2"/>
              <a:buChar char="l"/>
            </a:pPr>
            <a:endParaRPr lang="en-US" sz="1500" b="1" kern="1200">
              <a:solidFill>
                <a:srgbClr val="FFFFFF"/>
              </a:solidFill>
              <a:latin typeface="Gabriola" panose="04040605051002020D02" pitchFamily="82" charset="0"/>
              <a:ea typeface="+mn-ea"/>
              <a:cs typeface="+mn-cs"/>
            </a:endParaRPr>
          </a:p>
        </p:txBody>
      </p:sp>
      <p:sp>
        <p:nvSpPr>
          <p:cNvPr id="9234" name="Rectangle 18"/>
          <p:cNvSpPr>
            <a:spLocks noChangeArrowheads="1"/>
          </p:cNvSpPr>
          <p:nvPr/>
        </p:nvSpPr>
        <p:spPr bwMode="auto">
          <a:xfrm>
            <a:off x="4964906" y="1376363"/>
            <a:ext cx="457200" cy="4572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CC"/>
              </a:buClr>
              <a:buSzPct val="75000"/>
              <a:buFont typeface="Monotype Sorts" charset="2"/>
              <a:buChar char="l"/>
            </a:pPr>
            <a:endParaRPr lang="en-US" sz="1500" b="1" kern="1200">
              <a:solidFill>
                <a:srgbClr val="FFFFFF"/>
              </a:solidFill>
              <a:latin typeface="Gabriola" panose="04040605051002020D02" pitchFamily="82" charset="0"/>
              <a:ea typeface="+mn-ea"/>
              <a:cs typeface="+mn-cs"/>
            </a:endParaRPr>
          </a:p>
        </p:txBody>
      </p:sp>
      <p:sp>
        <p:nvSpPr>
          <p:cNvPr id="9235" name="Line 19"/>
          <p:cNvSpPr>
            <a:spLocks noChangeShapeType="1"/>
          </p:cNvSpPr>
          <p:nvPr/>
        </p:nvSpPr>
        <p:spPr bwMode="auto">
          <a:xfrm flipV="1">
            <a:off x="5193506" y="1604963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CC"/>
              </a:buClr>
              <a:buSzPct val="75000"/>
              <a:buFont typeface="Monotype Sorts" charset="2"/>
              <a:buChar char="l"/>
            </a:pPr>
            <a:endParaRPr lang="en-US" sz="1500" b="1" kern="1200">
              <a:solidFill>
                <a:srgbClr val="FFFFFF"/>
              </a:solidFill>
              <a:latin typeface="Gabriola" panose="04040605051002020D02" pitchFamily="82" charset="0"/>
              <a:ea typeface="+mn-ea"/>
              <a:cs typeface="+mn-cs"/>
            </a:endParaRPr>
          </a:p>
        </p:txBody>
      </p:sp>
      <p:sp>
        <p:nvSpPr>
          <p:cNvPr id="9237" name="Rectangle 21"/>
          <p:cNvSpPr>
            <a:spLocks noChangeArrowheads="1"/>
          </p:cNvSpPr>
          <p:nvPr/>
        </p:nvSpPr>
        <p:spPr bwMode="auto">
          <a:xfrm>
            <a:off x="6336506" y="1376363"/>
            <a:ext cx="457200" cy="4572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CC"/>
              </a:buClr>
              <a:buSzPct val="75000"/>
              <a:buFont typeface="Monotype Sorts" charset="2"/>
              <a:buChar char="l"/>
            </a:pPr>
            <a:endParaRPr lang="en-US" sz="1500" b="1" kern="1200">
              <a:solidFill>
                <a:srgbClr val="FFFFFF"/>
              </a:solidFill>
              <a:latin typeface="Gabriola" panose="04040605051002020D02" pitchFamily="82" charset="0"/>
              <a:ea typeface="+mn-ea"/>
              <a:cs typeface="+mn-cs"/>
            </a:endParaRPr>
          </a:p>
        </p:txBody>
      </p:sp>
      <p:grpSp>
        <p:nvGrpSpPr>
          <p:cNvPr id="9252" name="Group 36"/>
          <p:cNvGrpSpPr>
            <a:grpSpLocks/>
          </p:cNvGrpSpPr>
          <p:nvPr/>
        </p:nvGrpSpPr>
        <p:grpSpPr bwMode="auto">
          <a:xfrm>
            <a:off x="3136106" y="1376363"/>
            <a:ext cx="457200" cy="457200"/>
            <a:chOff x="1728" y="2880"/>
            <a:chExt cx="384" cy="384"/>
          </a:xfrm>
        </p:grpSpPr>
        <p:sp>
          <p:nvSpPr>
            <p:cNvPr id="9230" name="Rectangle 14"/>
            <p:cNvSpPr>
              <a:spLocks noChangeArrowheads="1"/>
            </p:cNvSpPr>
            <p:nvPr/>
          </p:nvSpPr>
          <p:spPr bwMode="auto">
            <a:xfrm>
              <a:off x="1728" y="2880"/>
              <a:ext cx="384" cy="384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CCCC"/>
                </a:buClr>
                <a:buSzPct val="75000"/>
                <a:buFont typeface="Monotype Sorts" charset="2"/>
                <a:buChar char="l"/>
              </a:pPr>
              <a:endParaRPr lang="en-US" sz="1500" b="1" kern="1200">
                <a:solidFill>
                  <a:srgbClr val="FFFFFF"/>
                </a:solidFill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9239" name="Text Box 23"/>
            <p:cNvSpPr txBox="1">
              <a:spLocks noChangeArrowheads="1"/>
            </p:cNvSpPr>
            <p:nvPr/>
          </p:nvSpPr>
          <p:spPr bwMode="auto">
            <a:xfrm>
              <a:off x="1807" y="2966"/>
              <a:ext cx="235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500" b="1" kern="1200" dirty="0">
                  <a:solidFill>
                    <a:schemeClr val="bg1"/>
                  </a:solidFill>
                  <a:latin typeface="Gabriola" panose="04040605051002020D02" pitchFamily="82" charset="0"/>
                  <a:ea typeface="+mn-ea"/>
                  <a:cs typeface="+mn-cs"/>
                </a:rPr>
                <a:t>A</a:t>
              </a:r>
            </a:p>
          </p:txBody>
        </p:sp>
      </p:grpSp>
      <p:sp>
        <p:nvSpPr>
          <p:cNvPr id="9245" name="Text Box 29"/>
          <p:cNvSpPr txBox="1">
            <a:spLocks noChangeArrowheads="1"/>
          </p:cNvSpPr>
          <p:nvPr/>
        </p:nvSpPr>
        <p:spPr bwMode="auto">
          <a:xfrm>
            <a:off x="6406522" y="1457325"/>
            <a:ext cx="343364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500" b="1" kern="1200">
                <a:solidFill>
                  <a:srgbClr val="FFFFFF"/>
                </a:solidFill>
                <a:latin typeface="Gabriola" panose="04040605051002020D02" pitchFamily="82" charset="0"/>
                <a:ea typeface="+mn-ea"/>
                <a:cs typeface="+mn-cs"/>
                <a:sym typeface="Symbol" panose="05050102010706020507" pitchFamily="18" charset="2"/>
              </a:rPr>
              <a:t></a:t>
            </a:r>
            <a:endParaRPr lang="en-US" altLang="en-US" sz="1500" b="1" kern="1200">
              <a:solidFill>
                <a:srgbClr val="FFFFFF"/>
              </a:solidFill>
              <a:latin typeface="Gabriola" panose="04040605051002020D02" pitchFamily="82" charset="0"/>
              <a:ea typeface="+mn-ea"/>
              <a:cs typeface="+mn-cs"/>
            </a:endParaRPr>
          </a:p>
        </p:txBody>
      </p:sp>
      <p:sp>
        <p:nvSpPr>
          <p:cNvPr id="9247" name="Rectangle 31"/>
          <p:cNvSpPr>
            <a:spLocks noChangeArrowheads="1"/>
          </p:cNvSpPr>
          <p:nvPr/>
        </p:nvSpPr>
        <p:spPr bwMode="auto">
          <a:xfrm>
            <a:off x="2221706" y="1371600"/>
            <a:ext cx="457200" cy="4572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CC"/>
              </a:buClr>
              <a:buSzPct val="75000"/>
              <a:buFont typeface="Monotype Sorts" charset="2"/>
              <a:buChar char="l"/>
            </a:pPr>
            <a:endParaRPr lang="en-US" sz="1500" b="1" kern="1200">
              <a:solidFill>
                <a:srgbClr val="FFFFFF"/>
              </a:solidFill>
              <a:latin typeface="Gabriola" panose="04040605051002020D02" pitchFamily="82" charset="0"/>
              <a:ea typeface="+mn-ea"/>
              <a:cs typeface="+mn-cs"/>
            </a:endParaRPr>
          </a:p>
        </p:txBody>
      </p:sp>
      <p:sp>
        <p:nvSpPr>
          <p:cNvPr id="9229" name="Line 13"/>
          <p:cNvSpPr>
            <a:spLocks noChangeShapeType="1"/>
          </p:cNvSpPr>
          <p:nvPr/>
        </p:nvSpPr>
        <p:spPr bwMode="auto">
          <a:xfrm flipV="1">
            <a:off x="2450306" y="1604963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CC"/>
              </a:buClr>
              <a:buSzPct val="75000"/>
              <a:buFont typeface="Monotype Sorts" charset="2"/>
              <a:buChar char="l"/>
            </a:pPr>
            <a:endParaRPr lang="en-US" sz="1500" b="1" kern="1200">
              <a:solidFill>
                <a:srgbClr val="FFFFFF"/>
              </a:solidFill>
              <a:latin typeface="Gabriola" panose="04040605051002020D02" pitchFamily="82" charset="0"/>
              <a:ea typeface="+mn-ea"/>
              <a:cs typeface="+mn-cs"/>
            </a:endParaRPr>
          </a:p>
        </p:txBody>
      </p:sp>
      <p:sp>
        <p:nvSpPr>
          <p:cNvPr id="9250" name="Text Box 34"/>
          <p:cNvSpPr txBox="1">
            <a:spLocks noChangeArrowheads="1"/>
          </p:cNvSpPr>
          <p:nvPr/>
        </p:nvSpPr>
        <p:spPr bwMode="auto">
          <a:xfrm>
            <a:off x="2207221" y="1890713"/>
            <a:ext cx="500457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500" b="1" kern="1200" dirty="0">
                <a:solidFill>
                  <a:schemeClr val="tx1"/>
                </a:solidFill>
                <a:latin typeface="Gabriola" panose="04040605051002020D02" pitchFamily="82" charset="0"/>
                <a:ea typeface="+mn-ea"/>
                <a:cs typeface="+mn-cs"/>
              </a:rPr>
              <a:t>Head</a:t>
            </a:r>
          </a:p>
        </p:txBody>
      </p:sp>
      <p:grpSp>
        <p:nvGrpSpPr>
          <p:cNvPr id="9253" name="Group 37"/>
          <p:cNvGrpSpPr>
            <a:grpSpLocks/>
          </p:cNvGrpSpPr>
          <p:nvPr/>
        </p:nvGrpSpPr>
        <p:grpSpPr bwMode="auto">
          <a:xfrm>
            <a:off x="4507706" y="1376363"/>
            <a:ext cx="457200" cy="457200"/>
            <a:chOff x="1728" y="2880"/>
            <a:chExt cx="384" cy="384"/>
          </a:xfrm>
        </p:grpSpPr>
        <p:sp>
          <p:nvSpPr>
            <p:cNvPr id="9254" name="Rectangle 38"/>
            <p:cNvSpPr>
              <a:spLocks noChangeArrowheads="1"/>
            </p:cNvSpPr>
            <p:nvPr/>
          </p:nvSpPr>
          <p:spPr bwMode="auto">
            <a:xfrm>
              <a:off x="1728" y="2880"/>
              <a:ext cx="384" cy="384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CCCC"/>
                </a:buClr>
                <a:buSzPct val="75000"/>
                <a:buFont typeface="Monotype Sorts" charset="2"/>
                <a:buChar char="l"/>
              </a:pPr>
              <a:endParaRPr lang="en-US" sz="1500" b="1" kern="1200">
                <a:solidFill>
                  <a:schemeClr val="bg1"/>
                </a:solidFill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9255" name="Text Box 39"/>
            <p:cNvSpPr txBox="1">
              <a:spLocks noChangeArrowheads="1"/>
            </p:cNvSpPr>
            <p:nvPr/>
          </p:nvSpPr>
          <p:spPr bwMode="auto">
            <a:xfrm>
              <a:off x="1812" y="2966"/>
              <a:ext cx="226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500" b="1" kern="1200" dirty="0">
                  <a:solidFill>
                    <a:schemeClr val="bg1"/>
                  </a:solidFill>
                  <a:latin typeface="Gabriola" panose="04040605051002020D02" pitchFamily="82" charset="0"/>
                  <a:ea typeface="+mn-ea"/>
                  <a:cs typeface="+mn-cs"/>
                </a:rPr>
                <a:t>B</a:t>
              </a:r>
            </a:p>
          </p:txBody>
        </p:sp>
      </p:grpSp>
      <p:grpSp>
        <p:nvGrpSpPr>
          <p:cNvPr id="9256" name="Group 40"/>
          <p:cNvGrpSpPr>
            <a:grpSpLocks/>
          </p:cNvGrpSpPr>
          <p:nvPr/>
        </p:nvGrpSpPr>
        <p:grpSpPr bwMode="auto">
          <a:xfrm>
            <a:off x="5879306" y="1376363"/>
            <a:ext cx="457200" cy="457200"/>
            <a:chOff x="1728" y="2880"/>
            <a:chExt cx="384" cy="384"/>
          </a:xfrm>
        </p:grpSpPr>
        <p:sp>
          <p:nvSpPr>
            <p:cNvPr id="9257" name="Rectangle 41"/>
            <p:cNvSpPr>
              <a:spLocks noChangeArrowheads="1"/>
            </p:cNvSpPr>
            <p:nvPr/>
          </p:nvSpPr>
          <p:spPr bwMode="auto">
            <a:xfrm>
              <a:off x="1728" y="2880"/>
              <a:ext cx="384" cy="384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CCCC"/>
                </a:buClr>
                <a:buSzPct val="75000"/>
                <a:buFont typeface="Monotype Sorts" charset="2"/>
                <a:buChar char="l"/>
              </a:pPr>
              <a:endParaRPr lang="en-US" sz="1500" b="1" kern="1200">
                <a:solidFill>
                  <a:schemeClr val="bg1"/>
                </a:solidFill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9258" name="Text Box 42"/>
            <p:cNvSpPr txBox="1">
              <a:spLocks noChangeArrowheads="1"/>
            </p:cNvSpPr>
            <p:nvPr/>
          </p:nvSpPr>
          <p:spPr bwMode="auto">
            <a:xfrm>
              <a:off x="1807" y="2966"/>
              <a:ext cx="233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500" b="1" kern="1200" dirty="0">
                  <a:solidFill>
                    <a:schemeClr val="bg1"/>
                  </a:solidFill>
                  <a:latin typeface="Gabriola" panose="04040605051002020D02" pitchFamily="82" charset="0"/>
                  <a:ea typeface="+mn-ea"/>
                  <a:cs typeface="+mn-cs"/>
                </a:rPr>
                <a:t>C</a:t>
              </a:r>
            </a:p>
          </p:txBody>
        </p:sp>
      </p:grpSp>
      <p:sp>
        <p:nvSpPr>
          <p:cNvPr id="9259" name="Rectangle 43"/>
          <p:cNvSpPr>
            <a:spLocks noChangeArrowheads="1"/>
          </p:cNvSpPr>
          <p:nvPr/>
        </p:nvSpPr>
        <p:spPr bwMode="auto">
          <a:xfrm>
            <a:off x="6877050" y="4067175"/>
            <a:ext cx="685800" cy="4572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CC"/>
              </a:buClr>
              <a:buSzPct val="75000"/>
              <a:buFont typeface="Monotype Sorts" charset="2"/>
              <a:buChar char="l"/>
            </a:pPr>
            <a:endParaRPr lang="en-US" sz="1500" b="1" kern="1200">
              <a:solidFill>
                <a:srgbClr val="FFFFFF"/>
              </a:solidFill>
              <a:latin typeface="Gabriola" panose="04040605051002020D02" pitchFamily="82" charset="0"/>
              <a:ea typeface="+mn-ea"/>
              <a:cs typeface="+mn-cs"/>
            </a:endParaRPr>
          </a:p>
        </p:txBody>
      </p:sp>
      <p:grpSp>
        <p:nvGrpSpPr>
          <p:cNvPr id="9260" name="Group 44"/>
          <p:cNvGrpSpPr>
            <a:grpSpLocks/>
          </p:cNvGrpSpPr>
          <p:nvPr/>
        </p:nvGrpSpPr>
        <p:grpSpPr bwMode="auto">
          <a:xfrm>
            <a:off x="6076950" y="4067175"/>
            <a:ext cx="800100" cy="457200"/>
            <a:chOff x="1728" y="2880"/>
            <a:chExt cx="384" cy="384"/>
          </a:xfrm>
        </p:grpSpPr>
        <p:sp>
          <p:nvSpPr>
            <p:cNvPr id="9261" name="Rectangle 45"/>
            <p:cNvSpPr>
              <a:spLocks noChangeArrowheads="1"/>
            </p:cNvSpPr>
            <p:nvPr/>
          </p:nvSpPr>
          <p:spPr bwMode="auto">
            <a:xfrm>
              <a:off x="1728" y="2880"/>
              <a:ext cx="384" cy="384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CCCC"/>
                </a:buClr>
                <a:buSzPct val="75000"/>
                <a:buFont typeface="Monotype Sorts" charset="2"/>
                <a:buChar char="l"/>
              </a:pPr>
              <a:endParaRPr lang="en-US" sz="1500" b="1" kern="1200">
                <a:solidFill>
                  <a:srgbClr val="FFFFFF"/>
                </a:solidFill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9262" name="Text Box 46"/>
            <p:cNvSpPr txBox="1">
              <a:spLocks noChangeArrowheads="1"/>
            </p:cNvSpPr>
            <p:nvPr/>
          </p:nvSpPr>
          <p:spPr bwMode="auto">
            <a:xfrm>
              <a:off x="1857" y="2966"/>
              <a:ext cx="134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500" b="1" kern="1200">
                  <a:solidFill>
                    <a:schemeClr val="bg1"/>
                  </a:solidFill>
                  <a:latin typeface="Gabriola" panose="04040605051002020D02" pitchFamily="82" charset="0"/>
                  <a:ea typeface="+mn-ea"/>
                  <a:cs typeface="+mn-cs"/>
                </a:rPr>
                <a:t>A</a:t>
              </a:r>
            </a:p>
          </p:txBody>
        </p:sp>
      </p:grpSp>
      <p:sp>
        <p:nvSpPr>
          <p:cNvPr id="9267" name="Text Box 51"/>
          <p:cNvSpPr txBox="1">
            <a:spLocks noChangeArrowheads="1"/>
          </p:cNvSpPr>
          <p:nvPr/>
        </p:nvSpPr>
        <p:spPr bwMode="auto">
          <a:xfrm>
            <a:off x="6229350" y="4582716"/>
            <a:ext cx="514350" cy="30008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/>
        </p:spPr>
        <p:txBody>
          <a:bodyPr>
            <a:spAutoFit/>
          </a:bodyPr>
          <a:lstStyle/>
          <a:p>
            <a:pPr defTabSz="6858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CCCC"/>
              </a:buClr>
              <a:buSzPct val="75000"/>
            </a:pPr>
            <a:r>
              <a:rPr lang="en-US" altLang="en-US" sz="1350" b="1" kern="1200" dirty="0">
                <a:solidFill>
                  <a:srgbClr val="FFFFFF"/>
                </a:solidFill>
                <a:latin typeface="Gabriola" panose="04040605051002020D02" pitchFamily="82" charset="0"/>
                <a:ea typeface="+mn-ea"/>
                <a:cs typeface="+mn-cs"/>
              </a:rPr>
              <a:t>data</a:t>
            </a:r>
          </a:p>
        </p:txBody>
      </p:sp>
      <p:sp>
        <p:nvSpPr>
          <p:cNvPr id="9269" name="Text Box 53"/>
          <p:cNvSpPr txBox="1">
            <a:spLocks noChangeArrowheads="1"/>
          </p:cNvSpPr>
          <p:nvPr/>
        </p:nvSpPr>
        <p:spPr bwMode="auto">
          <a:xfrm>
            <a:off x="6858000" y="4582716"/>
            <a:ext cx="742950" cy="30008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/>
        </p:spPr>
        <p:txBody>
          <a:bodyPr>
            <a:spAutoFit/>
          </a:bodyPr>
          <a:lstStyle/>
          <a:p>
            <a:pPr defTabSz="6858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CCCC"/>
              </a:buClr>
              <a:buSzPct val="75000"/>
            </a:pPr>
            <a:r>
              <a:rPr lang="en-US" altLang="en-US" sz="1350" b="1" kern="1200" dirty="0">
                <a:solidFill>
                  <a:srgbClr val="FFFFFF"/>
                </a:solidFill>
                <a:latin typeface="Gabriola" panose="04040605051002020D02" pitchFamily="82" charset="0"/>
                <a:ea typeface="+mn-ea"/>
                <a:cs typeface="+mn-cs"/>
              </a:rPr>
              <a:t>pointer</a:t>
            </a:r>
          </a:p>
        </p:txBody>
      </p:sp>
      <p:sp>
        <p:nvSpPr>
          <p:cNvPr id="9270" name="Rectangle 54"/>
          <p:cNvSpPr>
            <a:spLocks noChangeArrowheads="1"/>
          </p:cNvSpPr>
          <p:nvPr/>
        </p:nvSpPr>
        <p:spPr bwMode="auto">
          <a:xfrm>
            <a:off x="5307806" y="3730823"/>
            <a:ext cx="2514600" cy="1200150"/>
          </a:xfrm>
          <a:prstGeom prst="rect">
            <a:avLst/>
          </a:prstGeom>
          <a:noFill/>
          <a:ln w="31750">
            <a:solidFill>
              <a:schemeClr val="folHlink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CC"/>
              </a:buClr>
              <a:buSzPct val="75000"/>
              <a:buFont typeface="Monotype Sorts" charset="2"/>
              <a:buChar char="l"/>
            </a:pPr>
            <a:endParaRPr lang="en-US" sz="1500" b="1" kern="1200">
              <a:solidFill>
                <a:srgbClr val="FFFFFF"/>
              </a:solidFill>
              <a:latin typeface="Gabriola" panose="04040605051002020D02" pitchFamily="82" charset="0"/>
              <a:ea typeface="+mn-ea"/>
              <a:cs typeface="+mn-cs"/>
            </a:endParaRPr>
          </a:p>
        </p:txBody>
      </p:sp>
      <p:sp>
        <p:nvSpPr>
          <p:cNvPr id="9271" name="Text Box 55"/>
          <p:cNvSpPr txBox="1">
            <a:spLocks noChangeArrowheads="1"/>
          </p:cNvSpPr>
          <p:nvPr/>
        </p:nvSpPr>
        <p:spPr bwMode="auto">
          <a:xfrm>
            <a:off x="5344715" y="3784357"/>
            <a:ext cx="628650" cy="300082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txBody>
          <a:bodyPr>
            <a:spAutoFit/>
          </a:bodyPr>
          <a:lstStyle/>
          <a:p>
            <a:pPr defTabSz="6858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CCCC"/>
              </a:buClr>
              <a:buSzPct val="75000"/>
            </a:pPr>
            <a:r>
              <a:rPr lang="en-US" altLang="en-US" sz="1350" b="1" kern="1200">
                <a:solidFill>
                  <a:srgbClr val="FFFFFF"/>
                </a:solidFill>
                <a:latin typeface="Gabriola" panose="04040605051002020D02" pitchFamily="82" charset="0"/>
                <a:ea typeface="+mn-ea"/>
                <a:cs typeface="+mn-cs"/>
              </a:rPr>
              <a:t>node</a:t>
            </a:r>
          </a:p>
        </p:txBody>
      </p:sp>
      <p:sp>
        <p:nvSpPr>
          <p:cNvPr id="9272" name="Line 56"/>
          <p:cNvSpPr>
            <a:spLocks noChangeShapeType="1"/>
          </p:cNvSpPr>
          <p:nvPr/>
        </p:nvSpPr>
        <p:spPr bwMode="auto">
          <a:xfrm flipV="1">
            <a:off x="7258050" y="4286250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CC"/>
              </a:buClr>
              <a:buSzPct val="75000"/>
              <a:buFont typeface="Monotype Sorts" charset="2"/>
              <a:buChar char="l"/>
            </a:pPr>
            <a:endParaRPr lang="en-US" sz="1500" b="1" kern="1200">
              <a:solidFill>
                <a:srgbClr val="FFFFFF"/>
              </a:solidFill>
              <a:latin typeface="Gabriola" panose="04040605051002020D02" pitchFamily="82" charset="0"/>
              <a:ea typeface="+mn-ea"/>
              <a:cs typeface="+mn-cs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679652" y="186054"/>
            <a:ext cx="43048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latin typeface="Gabriola" panose="04040605051002020D02" pitchFamily="82" charset="0"/>
              </a:rPr>
              <a:t>Linked List</a:t>
            </a:r>
            <a:endParaRPr lang="en-US" sz="3200" b="1" dirty="0">
              <a:latin typeface="Gabriola" panose="040406050510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4179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fld id="{E0378231-A7E8-46F7-B022-C850F2DE988C}" type="slidenum">
              <a:rPr lang="en-US" altLang="en-US" kern="120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+mn-cs"/>
              </a:rPr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t>19</a:t>
            </a:fld>
            <a:endParaRPr lang="en-US" altLang="en-US" kern="1200">
              <a:solidFill>
                <a:srgbClr val="FFFFFF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254976" y="965044"/>
            <a:ext cx="6350156" cy="3614389"/>
          </a:xfrm>
        </p:spPr>
        <p:txBody>
          <a:bodyPr/>
          <a:lstStyle/>
          <a:p>
            <a:r>
              <a:rPr lang="en-US" altLang="en-US" sz="2400" b="1" dirty="0">
                <a:latin typeface="Gabriola" panose="04040605051002020D02" pitchFamily="82" charset="0"/>
              </a:rPr>
              <a:t>A node’s </a:t>
            </a:r>
            <a:r>
              <a:rPr lang="en-US" altLang="en-US" sz="2400" b="1" dirty="0">
                <a:solidFill>
                  <a:srgbClr val="FF0000"/>
                </a:solidFill>
                <a:latin typeface="Gabriola" panose="04040605051002020D02" pitchFamily="82" charset="0"/>
              </a:rPr>
              <a:t>successor</a:t>
            </a:r>
            <a:r>
              <a:rPr lang="en-US" altLang="en-US" sz="2400" b="1" dirty="0">
                <a:latin typeface="Gabriola" panose="04040605051002020D02" pitchFamily="82" charset="0"/>
              </a:rPr>
              <a:t> is the next node in the sequence</a:t>
            </a:r>
          </a:p>
          <a:p>
            <a:pPr lvl="1"/>
            <a:r>
              <a:rPr lang="en-US" altLang="en-US" sz="2400" b="1" dirty="0">
                <a:latin typeface="Gabriola" panose="04040605051002020D02" pitchFamily="82" charset="0"/>
              </a:rPr>
              <a:t>The last node has no successor</a:t>
            </a:r>
          </a:p>
          <a:p>
            <a:r>
              <a:rPr lang="en-US" altLang="en-US" sz="2400" b="1" dirty="0">
                <a:latin typeface="Gabriola" panose="04040605051002020D02" pitchFamily="82" charset="0"/>
              </a:rPr>
              <a:t>A node’s </a:t>
            </a:r>
            <a:r>
              <a:rPr lang="en-US" altLang="en-US" sz="2400" b="1" dirty="0">
                <a:solidFill>
                  <a:srgbClr val="FF0000"/>
                </a:solidFill>
                <a:latin typeface="Gabriola" panose="04040605051002020D02" pitchFamily="82" charset="0"/>
              </a:rPr>
              <a:t>predecessor</a:t>
            </a:r>
            <a:r>
              <a:rPr lang="en-US" altLang="en-US" sz="2400" b="1" dirty="0">
                <a:latin typeface="Gabriola" panose="04040605051002020D02" pitchFamily="82" charset="0"/>
              </a:rPr>
              <a:t> is the previous node in the sequence</a:t>
            </a:r>
          </a:p>
          <a:p>
            <a:pPr lvl="1"/>
            <a:r>
              <a:rPr lang="en-US" altLang="en-US" sz="2400" b="1" dirty="0">
                <a:latin typeface="Gabriola" panose="04040605051002020D02" pitchFamily="82" charset="0"/>
              </a:rPr>
              <a:t>The first node has no predecessor</a:t>
            </a:r>
          </a:p>
          <a:p>
            <a:r>
              <a:rPr lang="en-US" altLang="en-US" sz="2400" b="1" dirty="0">
                <a:latin typeface="Gabriola" panose="04040605051002020D02" pitchFamily="82" charset="0"/>
              </a:rPr>
              <a:t>A list’s </a:t>
            </a:r>
            <a:r>
              <a:rPr lang="en-US" altLang="en-US" sz="2400" b="1" dirty="0">
                <a:solidFill>
                  <a:srgbClr val="FF0000"/>
                </a:solidFill>
                <a:latin typeface="Gabriola" panose="04040605051002020D02" pitchFamily="82" charset="0"/>
              </a:rPr>
              <a:t>length</a:t>
            </a:r>
            <a:r>
              <a:rPr lang="en-US" altLang="en-US" sz="2400" b="1" dirty="0">
                <a:latin typeface="Gabriola" panose="04040605051002020D02" pitchFamily="82" charset="0"/>
              </a:rPr>
              <a:t> is the number of elements in it</a:t>
            </a:r>
          </a:p>
          <a:p>
            <a:pPr lvl="1"/>
            <a:r>
              <a:rPr lang="en-US" altLang="en-US" sz="2400" b="1" dirty="0">
                <a:latin typeface="Gabriola" panose="04040605051002020D02" pitchFamily="82" charset="0"/>
              </a:rPr>
              <a:t>A list may be </a:t>
            </a:r>
            <a:r>
              <a:rPr lang="en-US" altLang="en-US" sz="2400" b="1" dirty="0">
                <a:solidFill>
                  <a:srgbClr val="FF0000"/>
                </a:solidFill>
                <a:latin typeface="Gabriola" panose="04040605051002020D02" pitchFamily="82" charset="0"/>
              </a:rPr>
              <a:t>empty</a:t>
            </a:r>
            <a:r>
              <a:rPr lang="en-US" altLang="en-US" sz="2400" b="1" dirty="0">
                <a:latin typeface="Gabriola" panose="04040605051002020D02" pitchFamily="82" charset="0"/>
              </a:rPr>
              <a:t> (contain no elements)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79652" y="186054"/>
            <a:ext cx="47508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latin typeface="Gabriola" panose="04040605051002020D02" pitchFamily="82" charset="0"/>
              </a:rPr>
              <a:t>Linked List – More Terminology</a:t>
            </a:r>
            <a:endParaRPr lang="en-US" sz="3200" b="1" dirty="0">
              <a:latin typeface="Gabriola" panose="040406050510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2982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17"/>
          <p:cNvSpPr txBox="1">
            <a:spLocks noGrp="1"/>
          </p:cNvSpPr>
          <p:nvPr>
            <p:ph type="subTitle" idx="4294967295"/>
          </p:nvPr>
        </p:nvSpPr>
        <p:spPr>
          <a:xfrm>
            <a:off x="3282043" y="2429183"/>
            <a:ext cx="6593700" cy="176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32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Gabriola" panose="04040605051002020D02" pitchFamily="82" charset="0"/>
              </a:rPr>
              <a:t>Dr. Ab Rouf Khan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32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Gabriola" panose="04040605051002020D02" pitchFamily="82" charset="0"/>
              </a:rPr>
              <a:t>Assistant Professor 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32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Gabriola" panose="04040605051002020D02" pitchFamily="82" charset="0"/>
              </a:rPr>
              <a:t>VIT Bhopal University</a:t>
            </a:r>
            <a:endParaRPr sz="3200" b="1" dirty="0">
              <a:solidFill>
                <a:schemeClr val="accent1">
                  <a:lumMod val="60000"/>
                  <a:lumOff val="40000"/>
                </a:schemeClr>
              </a:solidFill>
              <a:latin typeface="Gabriola" panose="04040605051002020D02" pitchFamily="82" charset="0"/>
            </a:endParaRPr>
          </a:p>
        </p:txBody>
      </p:sp>
      <p:sp>
        <p:nvSpPr>
          <p:cNvPr id="406" name="Google Shape;406;p17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438149" y="1278138"/>
            <a:ext cx="459921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Gabriola" panose="04040605051002020D02" pitchFamily="82" charset="0"/>
              </a:rPr>
              <a:t>Instructor</a:t>
            </a:r>
            <a:endParaRPr lang="en-IN" sz="8000" b="1" dirty="0">
              <a:solidFill>
                <a:schemeClr val="accent2">
                  <a:lumMod val="60000"/>
                  <a:lumOff val="40000"/>
                </a:schemeClr>
              </a:solidFill>
              <a:latin typeface="Gabriola" panose="04040605051002020D02" pitchFamily="8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042175" y="989670"/>
            <a:ext cx="5886450" cy="1943100"/>
          </a:xfrm>
        </p:spPr>
        <p:txBody>
          <a:bodyPr/>
          <a:lstStyle/>
          <a:p>
            <a:r>
              <a:rPr lang="en-US" altLang="en-US" b="1" dirty="0">
                <a:latin typeface="Gabriola" panose="04040605051002020D02" pitchFamily="82" charset="0"/>
              </a:rPr>
              <a:t>We use two classes: </a:t>
            </a:r>
            <a:r>
              <a:rPr lang="en-US" altLang="en-US" b="1" dirty="0">
                <a:solidFill>
                  <a:srgbClr val="99FF33"/>
                </a:solidFill>
                <a:latin typeface="Gabriola" panose="04040605051002020D02" pitchFamily="82" charset="0"/>
              </a:rPr>
              <a:t>Node</a:t>
            </a:r>
            <a:r>
              <a:rPr lang="en-US" altLang="en-US" b="1" dirty="0">
                <a:latin typeface="Gabriola" panose="04040605051002020D02" pitchFamily="82" charset="0"/>
              </a:rPr>
              <a:t> and </a:t>
            </a:r>
            <a:r>
              <a:rPr lang="en-US" altLang="en-US" b="1" dirty="0">
                <a:solidFill>
                  <a:srgbClr val="99FF33"/>
                </a:solidFill>
                <a:latin typeface="Gabriola" panose="04040605051002020D02" pitchFamily="82" charset="0"/>
              </a:rPr>
              <a:t>List</a:t>
            </a:r>
          </a:p>
          <a:p>
            <a:r>
              <a:rPr lang="en-US" altLang="en-US" b="1" dirty="0">
                <a:latin typeface="Gabriola" panose="04040605051002020D02" pitchFamily="82" charset="0"/>
              </a:rPr>
              <a:t>Declare Node class for the nodes</a:t>
            </a:r>
          </a:p>
          <a:p>
            <a:pPr lvl="1"/>
            <a:r>
              <a:rPr lang="en-US" altLang="en-US" b="1" dirty="0">
                <a:latin typeface="Gabriola" panose="04040605051002020D02" pitchFamily="82" charset="0"/>
              </a:rPr>
              <a:t>data: </a:t>
            </a:r>
            <a:r>
              <a:rPr lang="en-US" altLang="en-US" b="1" dirty="0">
                <a:solidFill>
                  <a:schemeClr val="accent2"/>
                </a:solidFill>
                <a:latin typeface="Gabriola" panose="04040605051002020D02" pitchFamily="82" charset="0"/>
              </a:rPr>
              <a:t>double</a:t>
            </a:r>
            <a:r>
              <a:rPr lang="en-US" altLang="en-US" b="1" dirty="0">
                <a:latin typeface="Gabriola" panose="04040605051002020D02" pitchFamily="82" charset="0"/>
              </a:rPr>
              <a:t>-type data in this example</a:t>
            </a:r>
          </a:p>
          <a:p>
            <a:pPr lvl="1"/>
            <a:r>
              <a:rPr lang="en-US" altLang="en-US" b="1" dirty="0">
                <a:latin typeface="Gabriola" panose="04040605051002020D02" pitchFamily="82" charset="0"/>
              </a:rPr>
              <a:t>next: a pointer to the next node in the list</a:t>
            </a:r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1771650" y="3151296"/>
            <a:ext cx="5724644" cy="1246495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  <a:effectLst/>
        </p:spPr>
        <p:txBody>
          <a:bodyPr wrap="none" anchor="ctr"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500" kern="1200" dirty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class</a:t>
            </a:r>
            <a:r>
              <a:rPr lang="en-US" altLang="en-US" sz="15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Node {</a:t>
            </a:r>
            <a:endParaRPr lang="en-US" altLang="en-US" sz="1500" kern="12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500" kern="1200" dirty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public</a:t>
            </a:r>
            <a:r>
              <a:rPr lang="en-US" altLang="en-US" sz="15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:</a:t>
            </a:r>
            <a:endParaRPr lang="en-US" altLang="en-US" sz="1500" kern="12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5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en-US" altLang="en-US" sz="1500" kern="1200" dirty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double</a:t>
            </a:r>
            <a:r>
              <a:rPr lang="en-US" altLang="en-US" sz="15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data;		</a:t>
            </a:r>
            <a:r>
              <a:rPr lang="en-US" altLang="en-US" sz="1500" kern="1200" dirty="0">
                <a:solidFill>
                  <a:srgbClr val="00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// data</a:t>
            </a:r>
            <a:endParaRPr lang="en-US" altLang="en-US" sz="1500" kern="12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5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Node*		next;		</a:t>
            </a:r>
            <a:r>
              <a:rPr lang="en-US" altLang="en-US" sz="1500" kern="1200" dirty="0">
                <a:solidFill>
                  <a:srgbClr val="00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// pointer to next</a:t>
            </a:r>
            <a:endParaRPr lang="en-US" altLang="en-US" sz="1500" kern="12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5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79652" y="186054"/>
            <a:ext cx="43048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latin typeface="Gabriola" panose="04040605051002020D02" pitchFamily="82" charset="0"/>
              </a:rPr>
              <a:t>A simple Linked List Class</a:t>
            </a:r>
            <a:endParaRPr lang="en-US" sz="3200" b="1" dirty="0">
              <a:latin typeface="Gabriola" panose="040406050510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0466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027306" y="771291"/>
            <a:ext cx="5886450" cy="14366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1800" b="1" dirty="0">
                <a:latin typeface="Gabriola" panose="04040605051002020D02" pitchFamily="82" charset="0"/>
              </a:rPr>
              <a:t>Declare </a:t>
            </a:r>
            <a:r>
              <a:rPr lang="en-US" altLang="en-US" sz="1800" b="1" u="sng" dirty="0">
                <a:latin typeface="Gabriola" panose="04040605051002020D02" pitchFamily="82" charset="0"/>
              </a:rPr>
              <a:t>List</a:t>
            </a:r>
            <a:r>
              <a:rPr lang="en-US" altLang="en-US" sz="1800" b="1" dirty="0">
                <a:latin typeface="Gabriola" panose="04040605051002020D02" pitchFamily="82" charset="0"/>
              </a:rPr>
              <a:t>, which contains</a:t>
            </a:r>
          </a:p>
          <a:p>
            <a:pPr lvl="1">
              <a:lnSpc>
                <a:spcPct val="90000"/>
              </a:lnSpc>
            </a:pPr>
            <a:r>
              <a:rPr lang="en-US" altLang="en-US" sz="1500" b="1" u="sng" dirty="0">
                <a:latin typeface="Gabriola" panose="04040605051002020D02" pitchFamily="82" charset="0"/>
              </a:rPr>
              <a:t>head</a:t>
            </a:r>
            <a:r>
              <a:rPr lang="en-US" altLang="en-US" sz="1500" b="1" dirty="0">
                <a:latin typeface="Gabriola" panose="04040605051002020D02" pitchFamily="82" charset="0"/>
              </a:rPr>
              <a:t>: a pointer to the first node in the list. </a:t>
            </a:r>
          </a:p>
          <a:p>
            <a:pPr lvl="1">
              <a:lnSpc>
                <a:spcPct val="90000"/>
              </a:lnSpc>
              <a:buFont typeface="Monotype Sorts" charset="2"/>
              <a:buNone/>
            </a:pPr>
            <a:r>
              <a:rPr lang="en-US" altLang="en-US" sz="1500" b="1" dirty="0">
                <a:latin typeface="Gabriola" panose="04040605051002020D02" pitchFamily="82" charset="0"/>
              </a:rPr>
              <a:t>    Since the list is empty initially, head is set to </a:t>
            </a:r>
            <a:r>
              <a:rPr lang="en-US" altLang="en-US" sz="1500" b="1" u="sng" dirty="0">
                <a:latin typeface="Gabriola" panose="04040605051002020D02" pitchFamily="82" charset="0"/>
              </a:rPr>
              <a:t>NULL</a:t>
            </a:r>
          </a:p>
          <a:p>
            <a:pPr lvl="1">
              <a:lnSpc>
                <a:spcPct val="90000"/>
              </a:lnSpc>
            </a:pPr>
            <a:r>
              <a:rPr lang="en-US" altLang="en-US" sz="1500" b="1" dirty="0">
                <a:latin typeface="Gabriola" panose="04040605051002020D02" pitchFamily="82" charset="0"/>
              </a:rPr>
              <a:t>Operations on </a:t>
            </a:r>
            <a:r>
              <a:rPr lang="en-US" altLang="en-US" sz="1500" b="1" u="sng" dirty="0">
                <a:latin typeface="Gabriola" panose="04040605051002020D02" pitchFamily="82" charset="0"/>
              </a:rPr>
              <a:t>List</a:t>
            </a:r>
          </a:p>
        </p:txBody>
      </p:sp>
      <p:sp>
        <p:nvSpPr>
          <p:cNvPr id="16459" name="Rectangle 75"/>
          <p:cNvSpPr>
            <a:spLocks noChangeArrowheads="1"/>
          </p:cNvSpPr>
          <p:nvPr/>
        </p:nvSpPr>
        <p:spPr bwMode="auto">
          <a:xfrm>
            <a:off x="1212017" y="2277704"/>
            <a:ext cx="5798382" cy="2793072"/>
          </a:xfrm>
          <a:prstGeom prst="rect">
            <a:avLst/>
          </a:prstGeom>
          <a:solidFill>
            <a:schemeClr val="tx2">
              <a:lumMod val="10000"/>
            </a:schemeClr>
          </a:solidFill>
          <a:ln>
            <a:noFill/>
          </a:ln>
          <a:effectLst/>
        </p:spPr>
        <p:txBody>
          <a:bodyPr wrap="none" anchor="ctr"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350" kern="1200" dirty="0">
                <a:solidFill>
                  <a:srgbClr val="FFFF00"/>
                </a:solidFill>
                <a:latin typeface="Courier New" panose="02070309020205020404" pitchFamily="49" charset="0"/>
                <a:ea typeface="+mn-ea"/>
                <a:cs typeface="+mn-cs"/>
              </a:rPr>
              <a:t>class</a:t>
            </a:r>
            <a:r>
              <a:rPr lang="en-US" altLang="en-US" sz="1350" kern="1200" dirty="0">
                <a:solidFill>
                  <a:srgbClr val="FFFFFF"/>
                </a:solidFill>
                <a:latin typeface="Courier New" panose="02070309020205020404" pitchFamily="49" charset="0"/>
                <a:ea typeface="+mn-ea"/>
                <a:cs typeface="+mn-cs"/>
              </a:rPr>
              <a:t> List {</a:t>
            </a:r>
          </a:p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350" kern="1200" dirty="0">
                <a:solidFill>
                  <a:srgbClr val="FFFF00"/>
                </a:solidFill>
                <a:latin typeface="Courier New" panose="02070309020205020404" pitchFamily="49" charset="0"/>
                <a:ea typeface="+mn-ea"/>
                <a:cs typeface="+mn-cs"/>
              </a:rPr>
              <a:t>public</a:t>
            </a:r>
            <a:r>
              <a:rPr lang="en-US" altLang="en-US" sz="1350" kern="1200" dirty="0">
                <a:solidFill>
                  <a:srgbClr val="FFFFFF"/>
                </a:solidFill>
                <a:latin typeface="Courier New" panose="02070309020205020404" pitchFamily="49" charset="0"/>
                <a:ea typeface="+mn-ea"/>
                <a:cs typeface="+mn-cs"/>
              </a:rPr>
              <a:t>:</a:t>
            </a:r>
          </a:p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350" kern="1200" dirty="0">
                <a:solidFill>
                  <a:srgbClr val="FFFFFF"/>
                </a:solidFill>
                <a:latin typeface="Courier New" panose="02070309020205020404" pitchFamily="49" charset="0"/>
                <a:ea typeface="+mn-ea"/>
                <a:cs typeface="+mn-cs"/>
              </a:rPr>
              <a:t>	List(</a:t>
            </a:r>
            <a:r>
              <a:rPr lang="en-US" altLang="en-US" sz="1350" kern="1200" dirty="0">
                <a:solidFill>
                  <a:srgbClr val="FFFF00"/>
                </a:solidFill>
                <a:latin typeface="Courier New" panose="02070309020205020404" pitchFamily="49" charset="0"/>
                <a:ea typeface="+mn-ea"/>
                <a:cs typeface="+mn-cs"/>
              </a:rPr>
              <a:t>void</a:t>
            </a:r>
            <a:r>
              <a:rPr lang="en-US" altLang="en-US" sz="1350" kern="1200" dirty="0">
                <a:solidFill>
                  <a:srgbClr val="FFFFFF"/>
                </a:solidFill>
                <a:latin typeface="Courier New" panose="02070309020205020404" pitchFamily="49" charset="0"/>
                <a:ea typeface="+mn-ea"/>
                <a:cs typeface="+mn-cs"/>
              </a:rPr>
              <a:t>) { head = NULL; }	</a:t>
            </a:r>
            <a:r>
              <a:rPr lang="en-US" altLang="en-US" sz="1350" kern="1200" dirty="0">
                <a:solidFill>
                  <a:srgbClr val="00FF00"/>
                </a:solidFill>
                <a:latin typeface="Courier New" panose="02070309020205020404" pitchFamily="49" charset="0"/>
                <a:ea typeface="+mn-ea"/>
                <a:cs typeface="+mn-cs"/>
              </a:rPr>
              <a:t>// constructor</a:t>
            </a:r>
          </a:p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350" kern="1200" dirty="0">
                <a:solidFill>
                  <a:srgbClr val="FFFFFF"/>
                </a:solidFill>
                <a:latin typeface="Courier New" panose="02070309020205020404" pitchFamily="49" charset="0"/>
                <a:ea typeface="+mn-ea"/>
                <a:cs typeface="+mn-cs"/>
              </a:rPr>
              <a:t>	~List(</a:t>
            </a:r>
            <a:r>
              <a:rPr lang="en-US" altLang="en-US" sz="1350" kern="1200" dirty="0">
                <a:solidFill>
                  <a:srgbClr val="FFFF00"/>
                </a:solidFill>
                <a:latin typeface="Courier New" panose="02070309020205020404" pitchFamily="49" charset="0"/>
                <a:ea typeface="+mn-ea"/>
                <a:cs typeface="+mn-cs"/>
              </a:rPr>
              <a:t>void</a:t>
            </a:r>
            <a:r>
              <a:rPr lang="en-US" altLang="en-US" sz="1350" kern="1200" dirty="0">
                <a:solidFill>
                  <a:srgbClr val="FFFFFF"/>
                </a:solidFill>
                <a:latin typeface="Courier New" panose="02070309020205020404" pitchFamily="49" charset="0"/>
                <a:ea typeface="+mn-ea"/>
                <a:cs typeface="+mn-cs"/>
              </a:rPr>
              <a:t>);				</a:t>
            </a:r>
            <a:r>
              <a:rPr lang="en-US" altLang="en-US" sz="1350" kern="1200" dirty="0">
                <a:solidFill>
                  <a:srgbClr val="00FF00"/>
                </a:solidFill>
                <a:latin typeface="Courier New" panose="02070309020205020404" pitchFamily="49" charset="0"/>
                <a:ea typeface="+mn-ea"/>
                <a:cs typeface="+mn-cs"/>
              </a:rPr>
              <a:t>// destructor</a:t>
            </a:r>
          </a:p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lang="en-US" altLang="en-US" sz="1350" kern="1200" dirty="0">
              <a:solidFill>
                <a:srgbClr val="00FF00"/>
              </a:solidFill>
              <a:latin typeface="Courier New" panose="02070309020205020404" pitchFamily="49" charset="0"/>
              <a:ea typeface="+mn-ea"/>
              <a:cs typeface="+mn-cs"/>
            </a:endParaRPr>
          </a:p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350" kern="1200" dirty="0">
                <a:solidFill>
                  <a:srgbClr val="FFFFFF"/>
                </a:solidFill>
                <a:latin typeface="Courier New" panose="02070309020205020404" pitchFamily="49" charset="0"/>
                <a:ea typeface="+mn-ea"/>
                <a:cs typeface="+mn-cs"/>
              </a:rPr>
              <a:t>	</a:t>
            </a:r>
            <a:r>
              <a:rPr lang="en-US" altLang="en-US" sz="1350" kern="1200" dirty="0">
                <a:solidFill>
                  <a:srgbClr val="FFFF00"/>
                </a:solidFill>
                <a:latin typeface="Courier New" panose="02070309020205020404" pitchFamily="49" charset="0"/>
                <a:ea typeface="+mn-ea"/>
                <a:cs typeface="+mn-cs"/>
              </a:rPr>
              <a:t>bool</a:t>
            </a:r>
            <a:r>
              <a:rPr lang="en-US" altLang="en-US" sz="1350" kern="1200" dirty="0">
                <a:solidFill>
                  <a:srgbClr val="FFFFFF"/>
                </a:solidFill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lang="en-US" altLang="en-US" sz="1350" kern="1200" dirty="0" err="1">
                <a:solidFill>
                  <a:srgbClr val="FFFFFF"/>
                </a:solidFill>
                <a:latin typeface="Courier New" panose="02070309020205020404" pitchFamily="49" charset="0"/>
                <a:ea typeface="+mn-ea"/>
                <a:cs typeface="+mn-cs"/>
              </a:rPr>
              <a:t>IsEmpty</a:t>
            </a:r>
            <a:r>
              <a:rPr lang="en-US" altLang="en-US" sz="1350" kern="1200" dirty="0">
                <a:solidFill>
                  <a:srgbClr val="FFFFFF"/>
                </a:solidFill>
                <a:latin typeface="Courier New" panose="02070309020205020404" pitchFamily="49" charset="0"/>
                <a:ea typeface="+mn-ea"/>
                <a:cs typeface="+mn-cs"/>
              </a:rPr>
              <a:t>() { </a:t>
            </a:r>
            <a:r>
              <a:rPr lang="en-US" altLang="en-US" sz="1350" kern="1200" dirty="0">
                <a:solidFill>
                  <a:srgbClr val="FFFF00"/>
                </a:solidFill>
                <a:latin typeface="Courier New" panose="02070309020205020404" pitchFamily="49" charset="0"/>
                <a:ea typeface="+mn-ea"/>
                <a:cs typeface="+mn-cs"/>
              </a:rPr>
              <a:t>return</a:t>
            </a:r>
            <a:r>
              <a:rPr lang="en-US" altLang="en-US" sz="1350" kern="1200" dirty="0">
                <a:solidFill>
                  <a:srgbClr val="FFFFFF"/>
                </a:solidFill>
                <a:latin typeface="Courier New" panose="02070309020205020404" pitchFamily="49" charset="0"/>
                <a:ea typeface="+mn-ea"/>
                <a:cs typeface="+mn-cs"/>
              </a:rPr>
              <a:t> head == NULL; }</a:t>
            </a:r>
          </a:p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350" kern="1200" dirty="0">
                <a:solidFill>
                  <a:srgbClr val="FFFFFF"/>
                </a:solidFill>
                <a:latin typeface="Courier New" panose="02070309020205020404" pitchFamily="49" charset="0"/>
                <a:ea typeface="+mn-ea"/>
                <a:cs typeface="+mn-cs"/>
              </a:rPr>
              <a:t>	Node* </a:t>
            </a:r>
            <a:r>
              <a:rPr lang="en-US" altLang="en-US" sz="1350" kern="1200" dirty="0" err="1">
                <a:solidFill>
                  <a:srgbClr val="FFFFFF"/>
                </a:solidFill>
                <a:latin typeface="Courier New" panose="02070309020205020404" pitchFamily="49" charset="0"/>
                <a:ea typeface="+mn-ea"/>
                <a:cs typeface="+mn-cs"/>
              </a:rPr>
              <a:t>InsertNode</a:t>
            </a:r>
            <a:r>
              <a:rPr lang="en-US" altLang="en-US" sz="1350" kern="1200" dirty="0">
                <a:solidFill>
                  <a:srgbClr val="FFFFFF"/>
                </a:solidFill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lang="en-US" altLang="en-US" sz="1350" kern="1200" dirty="0" err="1">
                <a:solidFill>
                  <a:srgbClr val="FFFF00"/>
                </a:solidFill>
                <a:latin typeface="Courier New" panose="02070309020205020404" pitchFamily="49" charset="0"/>
                <a:ea typeface="+mn-ea"/>
                <a:cs typeface="+mn-cs"/>
              </a:rPr>
              <a:t>int</a:t>
            </a:r>
            <a:r>
              <a:rPr lang="en-US" altLang="en-US" sz="1350" kern="1200" dirty="0">
                <a:solidFill>
                  <a:srgbClr val="FFFFFF"/>
                </a:solidFill>
                <a:latin typeface="Courier New" panose="02070309020205020404" pitchFamily="49" charset="0"/>
                <a:ea typeface="+mn-ea"/>
                <a:cs typeface="+mn-cs"/>
              </a:rPr>
              <a:t> index, </a:t>
            </a:r>
            <a:r>
              <a:rPr lang="en-US" altLang="en-US" sz="1350" kern="1200" dirty="0">
                <a:solidFill>
                  <a:srgbClr val="FFFF00"/>
                </a:solidFill>
                <a:latin typeface="Courier New" panose="02070309020205020404" pitchFamily="49" charset="0"/>
                <a:ea typeface="+mn-ea"/>
                <a:cs typeface="+mn-cs"/>
              </a:rPr>
              <a:t>double</a:t>
            </a:r>
            <a:r>
              <a:rPr lang="en-US" altLang="en-US" sz="1350" kern="1200" dirty="0">
                <a:solidFill>
                  <a:srgbClr val="FFFFFF"/>
                </a:solidFill>
                <a:latin typeface="Courier New" panose="02070309020205020404" pitchFamily="49" charset="0"/>
                <a:ea typeface="+mn-ea"/>
                <a:cs typeface="+mn-cs"/>
              </a:rPr>
              <a:t> x);	</a:t>
            </a:r>
          </a:p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350" kern="1200" dirty="0">
                <a:solidFill>
                  <a:srgbClr val="FFFFFF"/>
                </a:solidFill>
                <a:latin typeface="Courier New" panose="02070309020205020404" pitchFamily="49" charset="0"/>
                <a:ea typeface="+mn-ea"/>
                <a:cs typeface="+mn-cs"/>
              </a:rPr>
              <a:t>	</a:t>
            </a:r>
            <a:r>
              <a:rPr lang="en-US" altLang="en-US" sz="1350" kern="1200" dirty="0" err="1">
                <a:solidFill>
                  <a:srgbClr val="FFFF00"/>
                </a:solidFill>
                <a:latin typeface="Courier New" panose="02070309020205020404" pitchFamily="49" charset="0"/>
                <a:ea typeface="+mn-ea"/>
                <a:cs typeface="+mn-cs"/>
              </a:rPr>
              <a:t>int</a:t>
            </a:r>
            <a:r>
              <a:rPr lang="en-US" altLang="en-US" sz="1350" kern="1200" dirty="0">
                <a:solidFill>
                  <a:srgbClr val="FFFFFF"/>
                </a:solidFill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lang="en-US" altLang="en-US" sz="1350" kern="1200" dirty="0" err="1">
                <a:solidFill>
                  <a:srgbClr val="FFFFFF"/>
                </a:solidFill>
                <a:latin typeface="Courier New" panose="02070309020205020404" pitchFamily="49" charset="0"/>
                <a:ea typeface="+mn-ea"/>
                <a:cs typeface="+mn-cs"/>
              </a:rPr>
              <a:t>FindNode</a:t>
            </a:r>
            <a:r>
              <a:rPr lang="en-US" altLang="en-US" sz="1350" kern="1200" dirty="0">
                <a:solidFill>
                  <a:srgbClr val="FFFFFF"/>
                </a:solidFill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lang="en-US" altLang="en-US" sz="1350" kern="1200" dirty="0">
                <a:solidFill>
                  <a:srgbClr val="FFFF00"/>
                </a:solidFill>
                <a:latin typeface="Courier New" panose="02070309020205020404" pitchFamily="49" charset="0"/>
                <a:ea typeface="+mn-ea"/>
                <a:cs typeface="+mn-cs"/>
              </a:rPr>
              <a:t>double</a:t>
            </a:r>
            <a:r>
              <a:rPr lang="en-US" altLang="en-US" sz="1350" kern="1200" dirty="0">
                <a:solidFill>
                  <a:srgbClr val="FFFFFF"/>
                </a:solidFill>
                <a:latin typeface="Courier New" panose="02070309020205020404" pitchFamily="49" charset="0"/>
                <a:ea typeface="+mn-ea"/>
                <a:cs typeface="+mn-cs"/>
              </a:rPr>
              <a:t> x);	</a:t>
            </a:r>
          </a:p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350" kern="1200" dirty="0">
                <a:solidFill>
                  <a:srgbClr val="FFFFFF"/>
                </a:solidFill>
                <a:latin typeface="Courier New" panose="02070309020205020404" pitchFamily="49" charset="0"/>
                <a:ea typeface="+mn-ea"/>
                <a:cs typeface="+mn-cs"/>
              </a:rPr>
              <a:t>	</a:t>
            </a:r>
            <a:r>
              <a:rPr lang="en-US" altLang="en-US" sz="1350" kern="1200" dirty="0" err="1">
                <a:solidFill>
                  <a:srgbClr val="FFFF00"/>
                </a:solidFill>
                <a:latin typeface="Courier New" panose="02070309020205020404" pitchFamily="49" charset="0"/>
                <a:ea typeface="+mn-ea"/>
                <a:cs typeface="+mn-cs"/>
              </a:rPr>
              <a:t>int</a:t>
            </a:r>
            <a:r>
              <a:rPr lang="en-US" altLang="en-US" sz="1350" kern="1200" dirty="0">
                <a:solidFill>
                  <a:srgbClr val="FFFFFF"/>
                </a:solidFill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lang="en-US" altLang="en-US" sz="1350" kern="1200" dirty="0" err="1">
                <a:solidFill>
                  <a:srgbClr val="FFFFFF"/>
                </a:solidFill>
                <a:latin typeface="Courier New" panose="02070309020205020404" pitchFamily="49" charset="0"/>
                <a:ea typeface="+mn-ea"/>
                <a:cs typeface="+mn-cs"/>
              </a:rPr>
              <a:t>DeleteNode</a:t>
            </a:r>
            <a:r>
              <a:rPr lang="en-US" altLang="en-US" sz="1350" kern="1200" dirty="0">
                <a:solidFill>
                  <a:srgbClr val="FFFFFF"/>
                </a:solidFill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lang="en-US" altLang="en-US" sz="1350" kern="1200" dirty="0">
                <a:solidFill>
                  <a:srgbClr val="FFFF00"/>
                </a:solidFill>
                <a:latin typeface="Courier New" panose="02070309020205020404" pitchFamily="49" charset="0"/>
                <a:ea typeface="+mn-ea"/>
                <a:cs typeface="+mn-cs"/>
              </a:rPr>
              <a:t>double</a:t>
            </a:r>
            <a:r>
              <a:rPr lang="en-US" altLang="en-US" sz="1350" kern="1200" dirty="0">
                <a:solidFill>
                  <a:srgbClr val="FFFFFF"/>
                </a:solidFill>
                <a:latin typeface="Courier New" panose="02070309020205020404" pitchFamily="49" charset="0"/>
                <a:ea typeface="+mn-ea"/>
                <a:cs typeface="+mn-cs"/>
              </a:rPr>
              <a:t> x);</a:t>
            </a:r>
          </a:p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350" kern="1200" dirty="0">
                <a:solidFill>
                  <a:srgbClr val="FFFFFF"/>
                </a:solidFill>
                <a:latin typeface="Courier New" panose="02070309020205020404" pitchFamily="49" charset="0"/>
                <a:ea typeface="+mn-ea"/>
                <a:cs typeface="+mn-cs"/>
              </a:rPr>
              <a:t>	</a:t>
            </a:r>
            <a:r>
              <a:rPr lang="en-US" altLang="en-US" sz="1350" kern="1200" dirty="0">
                <a:solidFill>
                  <a:srgbClr val="FFFF00"/>
                </a:solidFill>
                <a:latin typeface="Courier New" panose="02070309020205020404" pitchFamily="49" charset="0"/>
                <a:ea typeface="+mn-ea"/>
                <a:cs typeface="+mn-cs"/>
              </a:rPr>
              <a:t>void</a:t>
            </a:r>
            <a:r>
              <a:rPr lang="en-US" altLang="en-US" sz="1350" kern="1200" dirty="0">
                <a:solidFill>
                  <a:srgbClr val="FFFFFF"/>
                </a:solidFill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lang="en-US" altLang="en-US" sz="1350" kern="1200" dirty="0" err="1">
                <a:solidFill>
                  <a:srgbClr val="FFFFFF"/>
                </a:solidFill>
                <a:latin typeface="Courier New" panose="02070309020205020404" pitchFamily="49" charset="0"/>
                <a:ea typeface="+mn-ea"/>
                <a:cs typeface="+mn-cs"/>
              </a:rPr>
              <a:t>DisplayList</a:t>
            </a:r>
            <a:r>
              <a:rPr lang="en-US" altLang="en-US" sz="1350" kern="1200" dirty="0">
                <a:solidFill>
                  <a:srgbClr val="FFFFFF"/>
                </a:solidFill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lang="en-US" altLang="en-US" sz="1350" kern="1200" dirty="0">
                <a:solidFill>
                  <a:srgbClr val="FFFF00"/>
                </a:solidFill>
                <a:latin typeface="Courier New" panose="02070309020205020404" pitchFamily="49" charset="0"/>
                <a:ea typeface="+mn-ea"/>
                <a:cs typeface="+mn-cs"/>
              </a:rPr>
              <a:t>void</a:t>
            </a:r>
            <a:r>
              <a:rPr lang="en-US" altLang="en-US" sz="1350" kern="1200" dirty="0">
                <a:solidFill>
                  <a:srgbClr val="FFFFFF"/>
                </a:solidFill>
                <a:latin typeface="Courier New" panose="02070309020205020404" pitchFamily="49" charset="0"/>
                <a:ea typeface="+mn-ea"/>
                <a:cs typeface="+mn-cs"/>
              </a:rPr>
              <a:t>);</a:t>
            </a:r>
          </a:p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350" kern="1200" dirty="0">
                <a:solidFill>
                  <a:srgbClr val="FFFF00"/>
                </a:solidFill>
                <a:latin typeface="Courier New" panose="02070309020205020404" pitchFamily="49" charset="0"/>
                <a:ea typeface="+mn-ea"/>
                <a:cs typeface="+mn-cs"/>
              </a:rPr>
              <a:t>private</a:t>
            </a:r>
            <a:r>
              <a:rPr lang="en-US" altLang="en-US" sz="1350" kern="1200" dirty="0">
                <a:solidFill>
                  <a:srgbClr val="FFFFFF"/>
                </a:solidFill>
                <a:latin typeface="Courier New" panose="02070309020205020404" pitchFamily="49" charset="0"/>
                <a:ea typeface="+mn-ea"/>
                <a:cs typeface="+mn-cs"/>
              </a:rPr>
              <a:t>:</a:t>
            </a:r>
          </a:p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350" kern="1200" dirty="0">
                <a:solidFill>
                  <a:srgbClr val="FFFFFF"/>
                </a:solidFill>
                <a:latin typeface="Courier New" panose="02070309020205020404" pitchFamily="49" charset="0"/>
                <a:ea typeface="+mn-ea"/>
                <a:cs typeface="+mn-cs"/>
              </a:rPr>
              <a:t>	Node* head;</a:t>
            </a:r>
          </a:p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350" kern="1200" dirty="0">
                <a:solidFill>
                  <a:srgbClr val="FFFFFF"/>
                </a:solidFill>
                <a:latin typeface="Courier New" panose="02070309020205020404" pitchFamily="49" charset="0"/>
                <a:ea typeface="+mn-ea"/>
                <a:cs typeface="+mn-cs"/>
              </a:rPr>
              <a:t>};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79652" y="186054"/>
            <a:ext cx="43048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latin typeface="Gabriola" panose="04040605051002020D02" pitchFamily="82" charset="0"/>
              </a:rPr>
              <a:t>A simple Linked List Class</a:t>
            </a:r>
            <a:endParaRPr lang="en-US" sz="3200" b="1" dirty="0">
              <a:latin typeface="Gabriola" panose="040406050510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436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5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06244" y="770828"/>
            <a:ext cx="7848600" cy="3503805"/>
          </a:xfrm>
        </p:spPr>
        <p:txBody>
          <a:bodyPr/>
          <a:lstStyle/>
          <a:p>
            <a:r>
              <a:rPr lang="en-US" altLang="en-US" sz="2400" b="1" u="sng" dirty="0">
                <a:latin typeface="Gabriola" panose="04040605051002020D02" pitchFamily="82" charset="0"/>
              </a:rPr>
              <a:t>Operations of List</a:t>
            </a:r>
          </a:p>
          <a:p>
            <a:pPr lvl="1"/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en-US" altLang="en-US" sz="2400" b="1" dirty="0">
                <a:latin typeface="Gabriola" panose="04040605051002020D02" pitchFamily="82" charset="0"/>
              </a:rPr>
              <a:t>: determine whether or not the list is empty</a:t>
            </a:r>
          </a:p>
          <a:p>
            <a:pPr lvl="1"/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InsertNode</a:t>
            </a:r>
            <a:r>
              <a:rPr lang="en-US" altLang="en-US" sz="2400" b="1" dirty="0">
                <a:latin typeface="Gabriola" panose="04040605051002020D02" pitchFamily="82" charset="0"/>
              </a:rPr>
              <a:t>: insert a new node at a particular position</a:t>
            </a:r>
          </a:p>
          <a:p>
            <a:pPr lvl="1"/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FindNode</a:t>
            </a:r>
            <a:r>
              <a:rPr lang="en-US" altLang="en-US" sz="2400" b="1" dirty="0">
                <a:latin typeface="Gabriola" panose="04040605051002020D02" pitchFamily="82" charset="0"/>
              </a:rPr>
              <a:t>: find a node with a given value</a:t>
            </a:r>
          </a:p>
          <a:p>
            <a:pPr lvl="1"/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DeleteNode</a:t>
            </a:r>
            <a:r>
              <a:rPr lang="en-US" altLang="en-US" sz="2400" b="1" dirty="0">
                <a:latin typeface="Gabriola" panose="04040605051002020D02" pitchFamily="82" charset="0"/>
              </a:rPr>
              <a:t>: delete a node with a given value</a:t>
            </a:r>
          </a:p>
          <a:p>
            <a:pPr lvl="1"/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DisplayList</a:t>
            </a:r>
            <a:r>
              <a:rPr lang="en-US" altLang="en-US" sz="2400" b="1" dirty="0">
                <a:latin typeface="Gabriola" panose="04040605051002020D02" pitchFamily="82" charset="0"/>
              </a:rPr>
              <a:t>: print all the nodes in the list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79652" y="186054"/>
            <a:ext cx="43048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latin typeface="Gabriola" panose="04040605051002020D02" pitchFamily="82" charset="0"/>
              </a:rPr>
              <a:t>A simple Linked List Class</a:t>
            </a:r>
            <a:endParaRPr lang="en-US" sz="3200" b="1" dirty="0">
              <a:latin typeface="Gabriola" panose="040406050510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4479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38403" y="285750"/>
            <a:ext cx="4646807" cy="495300"/>
          </a:xfrm>
        </p:spPr>
        <p:txBody>
          <a:bodyPr/>
          <a:lstStyle/>
          <a:p>
            <a:pPr algn="ctr">
              <a:buClr>
                <a:srgbClr val="000000"/>
              </a:buClr>
              <a:buFont typeface="Arial"/>
            </a:pPr>
            <a:r>
              <a:rPr lang="en-US" altLang="en-US" sz="3200" b="1" dirty="0">
                <a:solidFill>
                  <a:srgbClr val="000000"/>
                </a:solidFill>
                <a:latin typeface="Gabriola" panose="04040605051002020D02" pitchFamily="82" charset="0"/>
                <a:ea typeface="Arial"/>
                <a:cs typeface="Arial"/>
                <a:sym typeface="Arial"/>
              </a:rPr>
              <a:t>Traversing a </a:t>
            </a:r>
            <a:r>
              <a:rPr lang="en-US" altLang="en-US" sz="3200" b="1" dirty="0" smtClean="0">
                <a:solidFill>
                  <a:srgbClr val="000000"/>
                </a:solidFill>
                <a:latin typeface="Gabriola" panose="04040605051002020D02" pitchFamily="82" charset="0"/>
                <a:ea typeface="Arial"/>
                <a:cs typeface="Arial"/>
                <a:sym typeface="Arial"/>
              </a:rPr>
              <a:t>SLL</a:t>
            </a:r>
            <a:endParaRPr lang="en-US" altLang="en-US" sz="3200" b="1" dirty="0">
              <a:solidFill>
                <a:srgbClr val="000000"/>
              </a:solidFill>
              <a:latin typeface="Gabriola" panose="04040605051002020D02" pitchFamily="82" charset="0"/>
              <a:ea typeface="Arial"/>
              <a:cs typeface="Arial"/>
              <a:sym typeface="Arial"/>
            </a:endParaRP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011043" y="781050"/>
            <a:ext cx="6660996" cy="690911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b="1" dirty="0">
                <a:solidFill>
                  <a:schemeClr val="tx1"/>
                </a:solidFill>
                <a:latin typeface="Gabriola" panose="04040605051002020D02" pitchFamily="82" charset="0"/>
              </a:rPr>
              <a:t>The following method traverses a list (and prints its elements):</a:t>
            </a:r>
          </a:p>
          <a:p>
            <a:pPr>
              <a:lnSpc>
                <a:spcPct val="90000"/>
              </a:lnSpc>
              <a:buFontTx/>
              <a:buChar char=" "/>
            </a:pPr>
            <a:endParaRPr lang="en-US" altLang="en-US" b="1" dirty="0" smtClean="0">
              <a:solidFill>
                <a:schemeClr val="tx1"/>
              </a:solidFill>
              <a:latin typeface="Gabriola" panose="04040605051002020D02" pitchFamily="82" charset="0"/>
            </a:endParaRPr>
          </a:p>
          <a:p>
            <a:pPr>
              <a:lnSpc>
                <a:spcPct val="90000"/>
              </a:lnSpc>
              <a:buFontTx/>
              <a:buChar char=" "/>
            </a:pPr>
            <a:r>
              <a:rPr lang="en-US" altLang="en-US" b="1" dirty="0" smtClean="0">
                <a:solidFill>
                  <a:srgbClr val="FF0000"/>
                </a:solidFill>
                <a:latin typeface="Gabriola" panose="04040605051002020D02" pitchFamily="82" charset="0"/>
              </a:rPr>
              <a:t>public </a:t>
            </a:r>
            <a:r>
              <a:rPr lang="en-US" altLang="en-US" b="1" dirty="0">
                <a:solidFill>
                  <a:srgbClr val="FF0000"/>
                </a:solidFill>
                <a:latin typeface="Gabriola" panose="04040605051002020D02" pitchFamily="82" charset="0"/>
              </a:rPr>
              <a:t>void </a:t>
            </a:r>
            <a:r>
              <a:rPr lang="en-US" altLang="en-US" b="1" dirty="0" err="1">
                <a:solidFill>
                  <a:srgbClr val="FF0000"/>
                </a:solidFill>
                <a:latin typeface="Gabriola" panose="04040605051002020D02" pitchFamily="82" charset="0"/>
              </a:rPr>
              <a:t>printFirstToLast</a:t>
            </a:r>
            <a:r>
              <a:rPr lang="en-US" altLang="en-US" b="1" dirty="0">
                <a:solidFill>
                  <a:srgbClr val="FF0000"/>
                </a:solidFill>
                <a:latin typeface="Gabriola" panose="04040605051002020D02" pitchFamily="82" charset="0"/>
              </a:rPr>
              <a:t>() {</a:t>
            </a:r>
          </a:p>
          <a:p>
            <a:pPr lvl="1">
              <a:lnSpc>
                <a:spcPct val="90000"/>
              </a:lnSpc>
              <a:buFontTx/>
              <a:buChar char=" "/>
            </a:pPr>
            <a:r>
              <a:rPr lang="en-US" altLang="en-US" sz="2400" b="1" dirty="0">
                <a:solidFill>
                  <a:srgbClr val="FF0000"/>
                </a:solidFill>
                <a:latin typeface="Gabriola" panose="04040605051002020D02" pitchFamily="82" charset="0"/>
              </a:rPr>
              <a:t>for (</a:t>
            </a:r>
            <a:r>
              <a:rPr lang="en-US" altLang="en-US" sz="2400" b="1" dirty="0" err="1">
                <a:solidFill>
                  <a:srgbClr val="FF0000"/>
                </a:solidFill>
                <a:latin typeface="Gabriola" panose="04040605051002020D02" pitchFamily="82" charset="0"/>
              </a:rPr>
              <a:t>SLLNode</a:t>
            </a:r>
            <a:r>
              <a:rPr lang="en-US" altLang="en-US" sz="2400" b="1" dirty="0">
                <a:solidFill>
                  <a:srgbClr val="FF0000"/>
                </a:solidFill>
                <a:latin typeface="Gabriola" panose="04040605051002020D02" pitchFamily="82" charset="0"/>
              </a:rPr>
              <a:t> </a:t>
            </a:r>
            <a:r>
              <a:rPr lang="en-US" altLang="en-US" sz="2400" b="1" dirty="0" err="1">
                <a:solidFill>
                  <a:srgbClr val="FF0000"/>
                </a:solidFill>
                <a:latin typeface="Gabriola" panose="04040605051002020D02" pitchFamily="82" charset="0"/>
              </a:rPr>
              <a:t>curr</a:t>
            </a:r>
            <a:r>
              <a:rPr lang="en-US" altLang="en-US" sz="2400" b="1" dirty="0">
                <a:solidFill>
                  <a:srgbClr val="FF0000"/>
                </a:solidFill>
                <a:latin typeface="Gabriola" panose="04040605051002020D02" pitchFamily="82" charset="0"/>
              </a:rPr>
              <a:t> = first;</a:t>
            </a:r>
          </a:p>
          <a:p>
            <a:pPr lvl="1">
              <a:lnSpc>
                <a:spcPct val="90000"/>
              </a:lnSpc>
              <a:buFontTx/>
              <a:buChar char=" "/>
            </a:pPr>
            <a:r>
              <a:rPr lang="en-US" altLang="en-US" sz="2400" b="1" dirty="0">
                <a:solidFill>
                  <a:srgbClr val="FF0000"/>
                </a:solidFill>
                <a:latin typeface="Gabriola" panose="04040605051002020D02" pitchFamily="82" charset="0"/>
              </a:rPr>
              <a:t>      </a:t>
            </a:r>
            <a:r>
              <a:rPr lang="en-US" altLang="en-US" sz="2400" b="1" dirty="0" err="1">
                <a:solidFill>
                  <a:srgbClr val="FF0000"/>
                </a:solidFill>
                <a:latin typeface="Gabriola" panose="04040605051002020D02" pitchFamily="82" charset="0"/>
              </a:rPr>
              <a:t>curr</a:t>
            </a:r>
            <a:r>
              <a:rPr lang="en-US" altLang="en-US" sz="2400" b="1" dirty="0">
                <a:solidFill>
                  <a:srgbClr val="FF0000"/>
                </a:solidFill>
                <a:latin typeface="Gabriola" panose="04040605051002020D02" pitchFamily="82" charset="0"/>
              </a:rPr>
              <a:t> != null; </a:t>
            </a:r>
          </a:p>
          <a:p>
            <a:pPr lvl="1">
              <a:lnSpc>
                <a:spcPct val="90000"/>
              </a:lnSpc>
              <a:buFontTx/>
              <a:buChar char=" "/>
            </a:pPr>
            <a:r>
              <a:rPr lang="en-US" altLang="en-US" sz="2400" b="1" dirty="0">
                <a:solidFill>
                  <a:srgbClr val="FF0000"/>
                </a:solidFill>
                <a:latin typeface="Gabriola" panose="04040605051002020D02" pitchFamily="82" charset="0"/>
              </a:rPr>
              <a:t>      </a:t>
            </a:r>
            <a:r>
              <a:rPr lang="en-US" altLang="en-US" sz="2400" b="1" dirty="0" err="1">
                <a:solidFill>
                  <a:srgbClr val="FF0000"/>
                </a:solidFill>
                <a:latin typeface="Gabriola" panose="04040605051002020D02" pitchFamily="82" charset="0"/>
              </a:rPr>
              <a:t>curr</a:t>
            </a:r>
            <a:r>
              <a:rPr lang="en-US" altLang="en-US" sz="2400" b="1" dirty="0">
                <a:solidFill>
                  <a:srgbClr val="FF0000"/>
                </a:solidFill>
                <a:latin typeface="Gabriola" panose="04040605051002020D02" pitchFamily="82" charset="0"/>
              </a:rPr>
              <a:t> = </a:t>
            </a:r>
            <a:r>
              <a:rPr lang="en-US" altLang="en-US" sz="2400" b="1" dirty="0" err="1">
                <a:solidFill>
                  <a:srgbClr val="FF0000"/>
                </a:solidFill>
                <a:latin typeface="Gabriola" panose="04040605051002020D02" pitchFamily="82" charset="0"/>
              </a:rPr>
              <a:t>curr.succ</a:t>
            </a:r>
            <a:r>
              <a:rPr lang="en-US" altLang="en-US" sz="2400" b="1" dirty="0">
                <a:solidFill>
                  <a:srgbClr val="FF0000"/>
                </a:solidFill>
                <a:latin typeface="Gabriola" panose="04040605051002020D02" pitchFamily="82" charset="0"/>
              </a:rPr>
              <a:t>) {</a:t>
            </a:r>
          </a:p>
          <a:p>
            <a:pPr lvl="1">
              <a:lnSpc>
                <a:spcPct val="90000"/>
              </a:lnSpc>
              <a:buFontTx/>
              <a:buChar char=" "/>
            </a:pPr>
            <a:r>
              <a:rPr lang="en-US" altLang="en-US" sz="2400" b="1" dirty="0">
                <a:solidFill>
                  <a:srgbClr val="FF0000"/>
                </a:solidFill>
                <a:latin typeface="Gabriola" panose="04040605051002020D02" pitchFamily="82" charset="0"/>
              </a:rPr>
              <a:t>   </a:t>
            </a:r>
            <a:r>
              <a:rPr lang="en-US" altLang="en-US" sz="2400" b="1" dirty="0" err="1">
                <a:solidFill>
                  <a:srgbClr val="FF0000"/>
                </a:solidFill>
                <a:latin typeface="Gabriola" panose="04040605051002020D02" pitchFamily="82" charset="0"/>
              </a:rPr>
              <a:t>System.out.print</a:t>
            </a:r>
            <a:r>
              <a:rPr lang="en-US" altLang="en-US" sz="2400" b="1" dirty="0">
                <a:solidFill>
                  <a:srgbClr val="FF0000"/>
                </a:solidFill>
                <a:latin typeface="Gabriola" panose="04040605051002020D02" pitchFamily="82" charset="0"/>
              </a:rPr>
              <a:t>(</a:t>
            </a:r>
            <a:r>
              <a:rPr lang="en-US" altLang="en-US" sz="2400" b="1" dirty="0" err="1">
                <a:solidFill>
                  <a:srgbClr val="FF0000"/>
                </a:solidFill>
                <a:latin typeface="Gabriola" panose="04040605051002020D02" pitchFamily="82" charset="0"/>
              </a:rPr>
              <a:t>curr.element</a:t>
            </a:r>
            <a:r>
              <a:rPr lang="en-US" altLang="en-US" sz="2400" b="1" dirty="0">
                <a:solidFill>
                  <a:srgbClr val="FF0000"/>
                </a:solidFill>
                <a:latin typeface="Gabriola" panose="04040605051002020D02" pitchFamily="82" charset="0"/>
              </a:rPr>
              <a:t> + "  </a:t>
            </a:r>
            <a:r>
              <a:rPr lang="en-US" altLang="en-US" sz="2400" b="1" dirty="0" smtClean="0">
                <a:solidFill>
                  <a:srgbClr val="FF0000"/>
                </a:solidFill>
                <a:latin typeface="Gabriola" panose="04040605051002020D02" pitchFamily="82" charset="0"/>
              </a:rPr>
              <a:t>")</a:t>
            </a:r>
            <a:r>
              <a:rPr lang="en-US" altLang="en-US" sz="1800" b="1" dirty="0">
                <a:solidFill>
                  <a:srgbClr val="FF0000"/>
                </a:solidFill>
                <a:latin typeface="Gabriola" panose="04040605051002020D02" pitchFamily="82" charset="0"/>
              </a:rPr>
              <a:t/>
            </a:r>
            <a:br>
              <a:rPr lang="en-US" altLang="en-US" sz="1800" b="1" dirty="0">
                <a:solidFill>
                  <a:srgbClr val="FF0000"/>
                </a:solidFill>
                <a:latin typeface="Gabriola" panose="04040605051002020D02" pitchFamily="82" charset="0"/>
              </a:rPr>
            </a:br>
            <a:r>
              <a:rPr lang="en-US" altLang="en-US" sz="1800" b="1" dirty="0">
                <a:solidFill>
                  <a:srgbClr val="FF0000"/>
                </a:solidFill>
                <a:latin typeface="Gabriola" panose="04040605051002020D02" pitchFamily="82" charset="0"/>
              </a:rPr>
              <a:t>}</a:t>
            </a:r>
          </a:p>
          <a:p>
            <a:pPr>
              <a:lnSpc>
                <a:spcPct val="90000"/>
              </a:lnSpc>
            </a:pPr>
            <a:r>
              <a:rPr lang="en-US" altLang="en-US" sz="2400" b="1" dirty="0">
                <a:solidFill>
                  <a:schemeClr val="tx1"/>
                </a:solidFill>
                <a:latin typeface="Gabriola" panose="04040605051002020D02" pitchFamily="82" charset="0"/>
              </a:rPr>
              <a:t>You would write this as an instance method of the SLL class</a:t>
            </a:r>
          </a:p>
        </p:txBody>
      </p:sp>
    </p:spTree>
    <p:extLst>
      <p:ext uri="{BB962C8B-B14F-4D97-AF65-F5344CB8AC3E}">
        <p14:creationId xmlns:p14="http://schemas.microsoft.com/office/powerpoint/2010/main" val="4232093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66" name="Group 38"/>
          <p:cNvGrpSpPr>
            <a:grpSpLocks/>
          </p:cNvGrpSpPr>
          <p:nvPr/>
        </p:nvGrpSpPr>
        <p:grpSpPr bwMode="auto">
          <a:xfrm>
            <a:off x="2081213" y="2633666"/>
            <a:ext cx="5233988" cy="852488"/>
            <a:chOff x="788" y="2212"/>
            <a:chExt cx="4396" cy="716"/>
          </a:xfrm>
        </p:grpSpPr>
        <p:grpSp>
          <p:nvGrpSpPr>
            <p:cNvPr id="22531" name="Group 3"/>
            <p:cNvGrpSpPr>
              <a:grpSpLocks/>
            </p:cNvGrpSpPr>
            <p:nvPr/>
          </p:nvGrpSpPr>
          <p:grpSpPr bwMode="auto">
            <a:xfrm>
              <a:off x="4272" y="2682"/>
              <a:ext cx="912" cy="243"/>
              <a:chOff x="3792" y="3501"/>
              <a:chExt cx="912" cy="243"/>
            </a:xfrm>
          </p:grpSpPr>
          <p:sp>
            <p:nvSpPr>
              <p:cNvPr id="22532" name="Rectangle 4"/>
              <p:cNvSpPr>
                <a:spLocks noChangeArrowheads="1"/>
              </p:cNvSpPr>
              <p:nvPr/>
            </p:nvSpPr>
            <p:spPr bwMode="auto">
              <a:xfrm>
                <a:off x="3792" y="3502"/>
                <a:ext cx="623" cy="24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</a:pPr>
                <a:r>
                  <a:rPr lang="en-US" altLang="en-US" sz="2400" b="1" kern="1200" dirty="0">
                    <a:solidFill>
                      <a:schemeClr val="tx1"/>
                    </a:solidFill>
                    <a:latin typeface="Gabriola" panose="04040605051002020D02" pitchFamily="82" charset="0"/>
                    <a:ea typeface="+mn-ea"/>
                    <a:cs typeface="+mn-cs"/>
                  </a:rPr>
                  <a:t>three</a:t>
                </a:r>
              </a:p>
            </p:txBody>
          </p:sp>
          <p:sp>
            <p:nvSpPr>
              <p:cNvPr id="22533" name="Rectangle 5"/>
              <p:cNvSpPr>
                <a:spLocks noChangeArrowheads="1"/>
              </p:cNvSpPr>
              <p:nvPr/>
            </p:nvSpPr>
            <p:spPr bwMode="auto">
              <a:xfrm>
                <a:off x="4416" y="3501"/>
                <a:ext cx="288" cy="24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fontAlgn="base">
                  <a:spcBef>
                    <a:spcPct val="0"/>
                  </a:spcBef>
                  <a:spcAft>
                    <a:spcPct val="0"/>
                  </a:spcAft>
                  <a:buClrTx/>
                </a:pPr>
                <a:endParaRPr lang="en-US" sz="3200" b="1" kern="1200">
                  <a:solidFill>
                    <a:srgbClr val="FFFFFF"/>
                  </a:solidFill>
                  <a:latin typeface="Gabriola" panose="04040605051002020D02" pitchFamily="82" charset="0"/>
                  <a:ea typeface="+mn-ea"/>
                  <a:cs typeface="+mn-cs"/>
                </a:endParaRPr>
              </a:p>
            </p:txBody>
          </p:sp>
          <p:sp>
            <p:nvSpPr>
              <p:cNvPr id="22534" name="Oval 6"/>
              <p:cNvSpPr>
                <a:spLocks noChangeArrowheads="1"/>
              </p:cNvSpPr>
              <p:nvPr/>
            </p:nvSpPr>
            <p:spPr bwMode="auto">
              <a:xfrm>
                <a:off x="4512" y="3552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fontAlgn="base">
                  <a:spcBef>
                    <a:spcPct val="0"/>
                  </a:spcBef>
                  <a:spcAft>
                    <a:spcPct val="0"/>
                  </a:spcAft>
                  <a:buClrTx/>
                </a:pPr>
                <a:endParaRPr lang="en-US" sz="3200" b="1" kern="1200">
                  <a:solidFill>
                    <a:srgbClr val="FFFFFF"/>
                  </a:solidFill>
                  <a:latin typeface="Gabriola" panose="04040605051002020D02" pitchFamily="82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22535" name="Group 7"/>
            <p:cNvGrpSpPr>
              <a:grpSpLocks/>
            </p:cNvGrpSpPr>
            <p:nvPr/>
          </p:nvGrpSpPr>
          <p:grpSpPr bwMode="auto">
            <a:xfrm>
              <a:off x="3024" y="2682"/>
              <a:ext cx="1248" cy="243"/>
              <a:chOff x="2544" y="3501"/>
              <a:chExt cx="1248" cy="243"/>
            </a:xfrm>
          </p:grpSpPr>
          <p:sp>
            <p:nvSpPr>
              <p:cNvPr id="22536" name="Rectangle 8"/>
              <p:cNvSpPr>
                <a:spLocks noChangeArrowheads="1"/>
              </p:cNvSpPr>
              <p:nvPr/>
            </p:nvSpPr>
            <p:spPr bwMode="auto">
              <a:xfrm>
                <a:off x="2544" y="3502"/>
                <a:ext cx="623" cy="24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</a:pPr>
                <a:r>
                  <a:rPr lang="en-US" altLang="en-US" sz="2400" b="1" kern="1200" dirty="0">
                    <a:solidFill>
                      <a:schemeClr val="tx1"/>
                    </a:solidFill>
                    <a:latin typeface="Gabriola" panose="04040605051002020D02" pitchFamily="82" charset="0"/>
                    <a:ea typeface="+mn-ea"/>
                    <a:cs typeface="+mn-cs"/>
                  </a:rPr>
                  <a:t>two</a:t>
                </a:r>
              </a:p>
            </p:txBody>
          </p:sp>
          <p:sp>
            <p:nvSpPr>
              <p:cNvPr id="22537" name="Rectangle 9"/>
              <p:cNvSpPr>
                <a:spLocks noChangeArrowheads="1"/>
              </p:cNvSpPr>
              <p:nvPr/>
            </p:nvSpPr>
            <p:spPr bwMode="auto">
              <a:xfrm>
                <a:off x="3168" y="3501"/>
                <a:ext cx="288" cy="24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fontAlgn="base">
                  <a:spcBef>
                    <a:spcPct val="0"/>
                  </a:spcBef>
                  <a:spcAft>
                    <a:spcPct val="0"/>
                  </a:spcAft>
                  <a:buClrTx/>
                </a:pPr>
                <a:endParaRPr lang="en-US" sz="3200" b="1" kern="1200">
                  <a:solidFill>
                    <a:srgbClr val="FFFFFF"/>
                  </a:solidFill>
                  <a:latin typeface="Gabriola" panose="04040605051002020D02" pitchFamily="82" charset="0"/>
                  <a:ea typeface="+mn-ea"/>
                  <a:cs typeface="+mn-cs"/>
                </a:endParaRPr>
              </a:p>
            </p:txBody>
          </p:sp>
          <p:sp>
            <p:nvSpPr>
              <p:cNvPr id="22538" name="Oval 10"/>
              <p:cNvSpPr>
                <a:spLocks noChangeArrowheads="1"/>
              </p:cNvSpPr>
              <p:nvPr/>
            </p:nvSpPr>
            <p:spPr bwMode="auto">
              <a:xfrm>
                <a:off x="3264" y="3552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fontAlgn="base">
                  <a:spcBef>
                    <a:spcPct val="0"/>
                  </a:spcBef>
                  <a:spcAft>
                    <a:spcPct val="0"/>
                  </a:spcAft>
                  <a:buClrTx/>
                </a:pPr>
                <a:endParaRPr lang="en-US" sz="3200" b="1" kern="1200">
                  <a:solidFill>
                    <a:srgbClr val="FFFFFF"/>
                  </a:solidFill>
                  <a:latin typeface="Gabriola" panose="04040605051002020D02" pitchFamily="82" charset="0"/>
                  <a:ea typeface="+mn-ea"/>
                  <a:cs typeface="+mn-cs"/>
                </a:endParaRPr>
              </a:p>
            </p:txBody>
          </p:sp>
          <p:sp>
            <p:nvSpPr>
              <p:cNvPr id="22539" name="Line 11"/>
              <p:cNvSpPr>
                <a:spLocks noChangeShapeType="1"/>
              </p:cNvSpPr>
              <p:nvPr/>
            </p:nvSpPr>
            <p:spPr bwMode="auto">
              <a:xfrm>
                <a:off x="3312" y="3600"/>
                <a:ext cx="48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fontAlgn="base">
                  <a:spcBef>
                    <a:spcPct val="0"/>
                  </a:spcBef>
                  <a:spcAft>
                    <a:spcPct val="0"/>
                  </a:spcAft>
                  <a:buClrTx/>
                </a:pPr>
                <a:endParaRPr lang="en-US" sz="3200" b="1" kern="1200">
                  <a:solidFill>
                    <a:srgbClr val="FFFFFF"/>
                  </a:solidFill>
                  <a:latin typeface="Gabriola" panose="04040605051002020D02" pitchFamily="82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22540" name="Group 12"/>
            <p:cNvGrpSpPr>
              <a:grpSpLocks/>
            </p:cNvGrpSpPr>
            <p:nvPr/>
          </p:nvGrpSpPr>
          <p:grpSpPr bwMode="auto">
            <a:xfrm>
              <a:off x="1776" y="2685"/>
              <a:ext cx="1248" cy="243"/>
              <a:chOff x="1296" y="3504"/>
              <a:chExt cx="1248" cy="243"/>
            </a:xfrm>
          </p:grpSpPr>
          <p:sp>
            <p:nvSpPr>
              <p:cNvPr id="22541" name="Rectangle 13"/>
              <p:cNvSpPr>
                <a:spLocks noChangeArrowheads="1"/>
              </p:cNvSpPr>
              <p:nvPr/>
            </p:nvSpPr>
            <p:spPr bwMode="auto">
              <a:xfrm>
                <a:off x="1296" y="3505"/>
                <a:ext cx="623" cy="24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</a:pPr>
                <a:r>
                  <a:rPr lang="en-US" altLang="en-US" sz="2400" b="1" kern="1200" dirty="0">
                    <a:solidFill>
                      <a:schemeClr val="tx1"/>
                    </a:solidFill>
                    <a:latin typeface="Gabriola" panose="04040605051002020D02" pitchFamily="82" charset="0"/>
                    <a:ea typeface="+mn-ea"/>
                    <a:cs typeface="+mn-cs"/>
                  </a:rPr>
                  <a:t>one</a:t>
                </a:r>
              </a:p>
            </p:txBody>
          </p:sp>
          <p:sp>
            <p:nvSpPr>
              <p:cNvPr id="22542" name="Rectangle 14"/>
              <p:cNvSpPr>
                <a:spLocks noChangeArrowheads="1"/>
              </p:cNvSpPr>
              <p:nvPr/>
            </p:nvSpPr>
            <p:spPr bwMode="auto">
              <a:xfrm>
                <a:off x="1920" y="3504"/>
                <a:ext cx="288" cy="24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fontAlgn="base">
                  <a:spcBef>
                    <a:spcPct val="0"/>
                  </a:spcBef>
                  <a:spcAft>
                    <a:spcPct val="0"/>
                  </a:spcAft>
                  <a:buClrTx/>
                </a:pPr>
                <a:endParaRPr lang="en-US" sz="3200" b="1" kern="1200">
                  <a:solidFill>
                    <a:srgbClr val="FFFFFF"/>
                  </a:solidFill>
                  <a:latin typeface="Gabriola" panose="04040605051002020D02" pitchFamily="82" charset="0"/>
                  <a:ea typeface="+mn-ea"/>
                  <a:cs typeface="+mn-cs"/>
                </a:endParaRPr>
              </a:p>
            </p:txBody>
          </p:sp>
          <p:sp>
            <p:nvSpPr>
              <p:cNvPr id="22543" name="Oval 15"/>
              <p:cNvSpPr>
                <a:spLocks noChangeArrowheads="1"/>
              </p:cNvSpPr>
              <p:nvPr/>
            </p:nvSpPr>
            <p:spPr bwMode="auto">
              <a:xfrm>
                <a:off x="2016" y="3555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fontAlgn="base">
                  <a:spcBef>
                    <a:spcPct val="0"/>
                  </a:spcBef>
                  <a:spcAft>
                    <a:spcPct val="0"/>
                  </a:spcAft>
                  <a:buClrTx/>
                </a:pPr>
                <a:endParaRPr lang="en-US" sz="3200" b="1" kern="1200">
                  <a:solidFill>
                    <a:srgbClr val="FFFFFF"/>
                  </a:solidFill>
                  <a:latin typeface="Gabriola" panose="04040605051002020D02" pitchFamily="82" charset="0"/>
                  <a:ea typeface="+mn-ea"/>
                  <a:cs typeface="+mn-cs"/>
                </a:endParaRPr>
              </a:p>
            </p:txBody>
          </p:sp>
          <p:sp>
            <p:nvSpPr>
              <p:cNvPr id="22544" name="Line 16"/>
              <p:cNvSpPr>
                <a:spLocks noChangeShapeType="1"/>
              </p:cNvSpPr>
              <p:nvPr/>
            </p:nvSpPr>
            <p:spPr bwMode="auto">
              <a:xfrm>
                <a:off x="2064" y="3603"/>
                <a:ext cx="48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fontAlgn="base">
                  <a:spcBef>
                    <a:spcPct val="0"/>
                  </a:spcBef>
                  <a:spcAft>
                    <a:spcPct val="0"/>
                  </a:spcAft>
                  <a:buClrTx/>
                </a:pPr>
                <a:endParaRPr lang="en-US" sz="3200" b="1" kern="1200">
                  <a:solidFill>
                    <a:srgbClr val="FFFFFF"/>
                  </a:solidFill>
                  <a:latin typeface="Gabriola" panose="04040605051002020D02" pitchFamily="82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22545" name="Group 17"/>
            <p:cNvGrpSpPr>
              <a:grpSpLocks/>
            </p:cNvGrpSpPr>
            <p:nvPr/>
          </p:nvGrpSpPr>
          <p:grpSpPr bwMode="auto">
            <a:xfrm>
              <a:off x="788" y="2212"/>
              <a:ext cx="796" cy="310"/>
              <a:chOff x="788" y="3031"/>
              <a:chExt cx="796" cy="310"/>
            </a:xfrm>
          </p:grpSpPr>
          <p:grpSp>
            <p:nvGrpSpPr>
              <p:cNvPr id="22546" name="Group 18"/>
              <p:cNvGrpSpPr>
                <a:grpSpLocks/>
              </p:cNvGrpSpPr>
              <p:nvPr/>
            </p:nvGrpSpPr>
            <p:grpSpPr bwMode="auto">
              <a:xfrm>
                <a:off x="1296" y="3072"/>
                <a:ext cx="288" cy="240"/>
                <a:chOff x="960" y="1584"/>
                <a:chExt cx="288" cy="240"/>
              </a:xfrm>
            </p:grpSpPr>
            <p:sp>
              <p:nvSpPr>
                <p:cNvPr id="22547" name="Oval 19"/>
                <p:cNvSpPr>
                  <a:spLocks noChangeArrowheads="1"/>
                </p:cNvSpPr>
                <p:nvPr/>
              </p:nvSpPr>
              <p:spPr bwMode="auto">
                <a:xfrm>
                  <a:off x="1056" y="1632"/>
                  <a:ext cx="96" cy="96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 fontAlgn="base">
                    <a:spcBef>
                      <a:spcPct val="0"/>
                    </a:spcBef>
                    <a:spcAft>
                      <a:spcPct val="0"/>
                    </a:spcAft>
                    <a:buClrTx/>
                  </a:pPr>
                  <a:endParaRPr lang="en-US" sz="3200" b="1" kern="1200">
                    <a:solidFill>
                      <a:srgbClr val="FFFFFF"/>
                    </a:solidFill>
                    <a:latin typeface="Gabriola" panose="04040605051002020D02" pitchFamily="82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2548" name="Rectangle 20"/>
                <p:cNvSpPr>
                  <a:spLocks noChangeArrowheads="1"/>
                </p:cNvSpPr>
                <p:nvPr/>
              </p:nvSpPr>
              <p:spPr bwMode="auto">
                <a:xfrm>
                  <a:off x="960" y="1584"/>
                  <a:ext cx="288" cy="24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 fontAlgn="base">
                    <a:spcBef>
                      <a:spcPct val="0"/>
                    </a:spcBef>
                    <a:spcAft>
                      <a:spcPct val="0"/>
                    </a:spcAft>
                    <a:buClrTx/>
                  </a:pPr>
                  <a:endParaRPr lang="en-US" sz="3200" b="1" kern="1200">
                    <a:solidFill>
                      <a:srgbClr val="FFFFFF"/>
                    </a:solidFill>
                    <a:latin typeface="Gabriola" panose="04040605051002020D02" pitchFamily="82" charset="0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2549" name="Text Box 21"/>
              <p:cNvSpPr txBox="1">
                <a:spLocks noChangeArrowheads="1"/>
              </p:cNvSpPr>
              <p:nvPr/>
            </p:nvSpPr>
            <p:spPr bwMode="auto">
              <a:xfrm>
                <a:off x="788" y="3031"/>
                <a:ext cx="460" cy="3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defTabSz="685800" eaLnBrk="0" fontAlgn="base" hangingPunct="0">
                  <a:spcBef>
                    <a:spcPct val="50000"/>
                  </a:spcBef>
                  <a:spcAft>
                    <a:spcPct val="0"/>
                  </a:spcAft>
                  <a:buClrTx/>
                </a:pPr>
                <a:r>
                  <a:rPr lang="en-US" altLang="en-US" sz="1800" b="1" kern="1200" dirty="0" smtClean="0">
                    <a:solidFill>
                      <a:schemeClr val="tx1"/>
                    </a:solidFill>
                    <a:latin typeface="Gabriola" panose="04040605051002020D02" pitchFamily="82" charset="0"/>
                    <a:ea typeface="+mn-ea"/>
                    <a:cs typeface="+mn-cs"/>
                  </a:rPr>
                  <a:t>head</a:t>
                </a:r>
                <a:endParaRPr lang="en-US" altLang="en-US" sz="1800" b="1" kern="1200" dirty="0">
                  <a:solidFill>
                    <a:schemeClr val="tx1"/>
                  </a:solidFill>
                  <a:latin typeface="Gabriola" panose="04040605051002020D02" pitchFamily="82" charset="0"/>
                  <a:ea typeface="+mn-ea"/>
                  <a:cs typeface="+mn-cs"/>
                </a:endParaRPr>
              </a:p>
            </p:txBody>
          </p:sp>
        </p:grpSp>
        <p:sp>
          <p:nvSpPr>
            <p:cNvPr id="22550" name="Line 22"/>
            <p:cNvSpPr>
              <a:spLocks noChangeShapeType="1"/>
            </p:cNvSpPr>
            <p:nvPr/>
          </p:nvSpPr>
          <p:spPr bwMode="auto">
            <a:xfrm>
              <a:off x="1440" y="2349"/>
              <a:ext cx="336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3200" b="1" kern="1200">
                <a:solidFill>
                  <a:srgbClr val="FFFFFF"/>
                </a:solidFill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</p:grpSp>
      <p:grpSp>
        <p:nvGrpSpPr>
          <p:cNvPr id="22567" name="Group 39"/>
          <p:cNvGrpSpPr>
            <a:grpSpLocks/>
          </p:cNvGrpSpPr>
          <p:nvPr/>
        </p:nvGrpSpPr>
        <p:grpSpPr bwMode="auto">
          <a:xfrm>
            <a:off x="3429000" y="1858564"/>
            <a:ext cx="857250" cy="369093"/>
            <a:chOff x="1920" y="1561"/>
            <a:chExt cx="720" cy="310"/>
          </a:xfrm>
        </p:grpSpPr>
        <p:grpSp>
          <p:nvGrpSpPr>
            <p:cNvPr id="22551" name="Group 23"/>
            <p:cNvGrpSpPr>
              <a:grpSpLocks/>
            </p:cNvGrpSpPr>
            <p:nvPr/>
          </p:nvGrpSpPr>
          <p:grpSpPr bwMode="auto">
            <a:xfrm>
              <a:off x="2352" y="1571"/>
              <a:ext cx="288" cy="240"/>
              <a:chOff x="960" y="1584"/>
              <a:chExt cx="288" cy="240"/>
            </a:xfrm>
          </p:grpSpPr>
          <p:sp>
            <p:nvSpPr>
              <p:cNvPr id="22552" name="Oval 24"/>
              <p:cNvSpPr>
                <a:spLocks noChangeArrowheads="1"/>
              </p:cNvSpPr>
              <p:nvPr/>
            </p:nvSpPr>
            <p:spPr bwMode="auto">
              <a:xfrm>
                <a:off x="1056" y="1632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fontAlgn="base">
                  <a:spcBef>
                    <a:spcPct val="0"/>
                  </a:spcBef>
                  <a:spcAft>
                    <a:spcPct val="0"/>
                  </a:spcAft>
                  <a:buClrTx/>
                </a:pPr>
                <a:endParaRPr lang="en-US" sz="3200" b="1" kern="1200">
                  <a:solidFill>
                    <a:srgbClr val="FFFFFF"/>
                  </a:solidFill>
                  <a:latin typeface="Gabriola" panose="04040605051002020D02" pitchFamily="82" charset="0"/>
                  <a:ea typeface="+mn-ea"/>
                  <a:cs typeface="+mn-cs"/>
                </a:endParaRPr>
              </a:p>
            </p:txBody>
          </p:sp>
          <p:sp>
            <p:nvSpPr>
              <p:cNvPr id="22553" name="Rectangle 25"/>
              <p:cNvSpPr>
                <a:spLocks noChangeArrowheads="1"/>
              </p:cNvSpPr>
              <p:nvPr/>
            </p:nvSpPr>
            <p:spPr bwMode="auto">
              <a:xfrm>
                <a:off x="960" y="1584"/>
                <a:ext cx="288" cy="24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fontAlgn="base">
                  <a:spcBef>
                    <a:spcPct val="0"/>
                  </a:spcBef>
                  <a:spcAft>
                    <a:spcPct val="0"/>
                  </a:spcAft>
                  <a:buClrTx/>
                </a:pPr>
                <a:endParaRPr lang="en-US" sz="3200" b="1" kern="1200">
                  <a:solidFill>
                    <a:srgbClr val="FFFFFF"/>
                  </a:solidFill>
                  <a:latin typeface="Gabriola" panose="04040605051002020D02" pitchFamily="82" charset="0"/>
                  <a:ea typeface="+mn-ea"/>
                  <a:cs typeface="+mn-cs"/>
                </a:endParaRPr>
              </a:p>
            </p:txBody>
          </p:sp>
        </p:grpSp>
        <p:sp>
          <p:nvSpPr>
            <p:cNvPr id="22557" name="Text Box 29"/>
            <p:cNvSpPr txBox="1">
              <a:spLocks noChangeArrowheads="1"/>
            </p:cNvSpPr>
            <p:nvPr/>
          </p:nvSpPr>
          <p:spPr bwMode="auto">
            <a:xfrm>
              <a:off x="1920" y="1561"/>
              <a:ext cx="576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85800" eaLnBrk="0" fontAlgn="base" hangingPunct="0">
                <a:spcBef>
                  <a:spcPct val="50000"/>
                </a:spcBef>
                <a:spcAft>
                  <a:spcPct val="0"/>
                </a:spcAft>
                <a:buClrTx/>
              </a:pPr>
              <a:r>
                <a:rPr lang="en-US" altLang="en-US" sz="1800" b="1" kern="1200" dirty="0" err="1">
                  <a:solidFill>
                    <a:schemeClr val="tx1"/>
                  </a:solidFill>
                  <a:latin typeface="Gabriola" panose="04040605051002020D02" pitchFamily="82" charset="0"/>
                  <a:ea typeface="+mn-ea"/>
                  <a:cs typeface="+mn-cs"/>
                </a:rPr>
                <a:t>curr</a:t>
              </a:r>
              <a:endParaRPr lang="en-US" altLang="en-US" sz="1800" b="1" kern="1200" dirty="0">
                <a:solidFill>
                  <a:schemeClr val="tx1"/>
                </a:solidFill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</p:grpSp>
      <p:sp>
        <p:nvSpPr>
          <p:cNvPr id="22558" name="Freeform 30"/>
          <p:cNvSpPr>
            <a:spLocks/>
          </p:cNvSpPr>
          <p:nvPr/>
        </p:nvSpPr>
        <p:spPr bwMode="auto">
          <a:xfrm>
            <a:off x="2800350" y="1479947"/>
            <a:ext cx="1257300" cy="1304925"/>
          </a:xfrm>
          <a:custGeom>
            <a:avLst/>
            <a:gdLst>
              <a:gd name="T0" fmla="*/ 48 w 1056"/>
              <a:gd name="T1" fmla="*/ 1096 h 1096"/>
              <a:gd name="T2" fmla="*/ 48 w 1056"/>
              <a:gd name="T3" fmla="*/ 520 h 1096"/>
              <a:gd name="T4" fmla="*/ 336 w 1056"/>
              <a:gd name="T5" fmla="*/ 88 h 1096"/>
              <a:gd name="T6" fmla="*/ 816 w 1056"/>
              <a:gd name="T7" fmla="*/ 40 h 1096"/>
              <a:gd name="T8" fmla="*/ 1056 w 1056"/>
              <a:gd name="T9" fmla="*/ 328 h 10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56" h="1096">
                <a:moveTo>
                  <a:pt x="48" y="1096"/>
                </a:moveTo>
                <a:cubicBezTo>
                  <a:pt x="24" y="892"/>
                  <a:pt x="0" y="688"/>
                  <a:pt x="48" y="520"/>
                </a:cubicBezTo>
                <a:cubicBezTo>
                  <a:pt x="96" y="352"/>
                  <a:pt x="208" y="168"/>
                  <a:pt x="336" y="88"/>
                </a:cubicBezTo>
                <a:cubicBezTo>
                  <a:pt x="464" y="8"/>
                  <a:pt x="696" y="0"/>
                  <a:pt x="816" y="40"/>
                </a:cubicBezTo>
                <a:cubicBezTo>
                  <a:pt x="936" y="80"/>
                  <a:pt x="996" y="204"/>
                  <a:pt x="1056" y="328"/>
                </a:cubicBezTo>
              </a:path>
            </a:pathLst>
          </a:custGeom>
          <a:noFill/>
          <a:ln w="19050" cap="flat">
            <a:solidFill>
              <a:srgbClr val="FF9900"/>
            </a:solidFill>
            <a:prstDash val="dash"/>
            <a:round/>
            <a:headEnd type="none" w="med" len="med"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lang="en-US" sz="3200" b="1" kern="1200">
              <a:solidFill>
                <a:srgbClr val="FFFFFF"/>
              </a:solidFill>
              <a:latin typeface="Gabriola" panose="04040605051002020D02" pitchFamily="82" charset="0"/>
              <a:ea typeface="+mn-ea"/>
              <a:cs typeface="+mn-cs"/>
            </a:endParaRPr>
          </a:p>
        </p:txBody>
      </p:sp>
      <p:sp>
        <p:nvSpPr>
          <p:cNvPr id="22559" name="Line 31"/>
          <p:cNvSpPr>
            <a:spLocks noChangeShapeType="1"/>
          </p:cNvSpPr>
          <p:nvPr/>
        </p:nvSpPr>
        <p:spPr bwMode="auto">
          <a:xfrm flipH="1">
            <a:off x="3371850" y="1984772"/>
            <a:ext cx="742950" cy="12001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lang="en-US" sz="3200" b="1" kern="1200">
              <a:solidFill>
                <a:srgbClr val="FFFFFF"/>
              </a:solidFill>
              <a:latin typeface="Gabriola" panose="04040605051002020D02" pitchFamily="82" charset="0"/>
              <a:ea typeface="+mn-ea"/>
              <a:cs typeface="+mn-cs"/>
            </a:endParaRPr>
          </a:p>
        </p:txBody>
      </p:sp>
      <p:sp>
        <p:nvSpPr>
          <p:cNvPr id="22560" name="Line 32"/>
          <p:cNvSpPr>
            <a:spLocks noChangeShapeType="1"/>
          </p:cNvSpPr>
          <p:nvPr/>
        </p:nvSpPr>
        <p:spPr bwMode="auto">
          <a:xfrm flipV="1">
            <a:off x="4171950" y="2171700"/>
            <a:ext cx="0" cy="1143000"/>
          </a:xfrm>
          <a:prstGeom prst="line">
            <a:avLst/>
          </a:prstGeom>
          <a:noFill/>
          <a:ln w="19050">
            <a:solidFill>
              <a:srgbClr val="FF9900"/>
            </a:solidFill>
            <a:prstDash val="dash"/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lang="en-US" sz="3200" b="1" kern="1200">
              <a:solidFill>
                <a:srgbClr val="FFFFFF"/>
              </a:solidFill>
              <a:latin typeface="Gabriola" panose="04040605051002020D02" pitchFamily="82" charset="0"/>
              <a:ea typeface="+mn-ea"/>
              <a:cs typeface="+mn-cs"/>
            </a:endParaRPr>
          </a:p>
        </p:txBody>
      </p:sp>
      <p:sp>
        <p:nvSpPr>
          <p:cNvPr id="22561" name="Line 33"/>
          <p:cNvSpPr>
            <a:spLocks noChangeShapeType="1"/>
          </p:cNvSpPr>
          <p:nvPr/>
        </p:nvSpPr>
        <p:spPr bwMode="auto">
          <a:xfrm>
            <a:off x="4114800" y="1984772"/>
            <a:ext cx="800100" cy="12001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lang="en-US" sz="3200" b="1" kern="1200">
              <a:solidFill>
                <a:srgbClr val="FFFFFF"/>
              </a:solidFill>
              <a:latin typeface="Gabriola" panose="04040605051002020D02" pitchFamily="82" charset="0"/>
              <a:ea typeface="+mn-ea"/>
              <a:cs typeface="+mn-cs"/>
            </a:endParaRPr>
          </a:p>
        </p:txBody>
      </p:sp>
      <p:sp>
        <p:nvSpPr>
          <p:cNvPr id="22563" name="Freeform 35"/>
          <p:cNvSpPr>
            <a:spLocks/>
          </p:cNvSpPr>
          <p:nvPr/>
        </p:nvSpPr>
        <p:spPr bwMode="auto">
          <a:xfrm>
            <a:off x="4286250" y="1606154"/>
            <a:ext cx="1420416" cy="1693069"/>
          </a:xfrm>
          <a:custGeom>
            <a:avLst/>
            <a:gdLst>
              <a:gd name="T0" fmla="*/ 1152 w 1193"/>
              <a:gd name="T1" fmla="*/ 1422 h 1422"/>
              <a:gd name="T2" fmla="*/ 1152 w 1193"/>
              <a:gd name="T3" fmla="*/ 807 h 1422"/>
              <a:gd name="T4" fmla="*/ 906 w 1193"/>
              <a:gd name="T5" fmla="*/ 138 h 1422"/>
              <a:gd name="T6" fmla="*/ 337 w 1193"/>
              <a:gd name="T7" fmla="*/ 14 h 1422"/>
              <a:gd name="T8" fmla="*/ 0 w 1193"/>
              <a:gd name="T9" fmla="*/ 222 h 14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93" h="1422">
                <a:moveTo>
                  <a:pt x="1152" y="1422"/>
                </a:moveTo>
                <a:cubicBezTo>
                  <a:pt x="1152" y="1320"/>
                  <a:pt x="1193" y="1021"/>
                  <a:pt x="1152" y="807"/>
                </a:cubicBezTo>
                <a:cubicBezTo>
                  <a:pt x="1111" y="593"/>
                  <a:pt x="1042" y="270"/>
                  <a:pt x="906" y="138"/>
                </a:cubicBezTo>
                <a:cubicBezTo>
                  <a:pt x="770" y="6"/>
                  <a:pt x="488" y="0"/>
                  <a:pt x="337" y="14"/>
                </a:cubicBezTo>
                <a:cubicBezTo>
                  <a:pt x="186" y="28"/>
                  <a:pt x="70" y="179"/>
                  <a:pt x="0" y="222"/>
                </a:cubicBezTo>
              </a:path>
            </a:pathLst>
          </a:custGeom>
          <a:noFill/>
          <a:ln w="19050" cap="flat">
            <a:solidFill>
              <a:srgbClr val="FF9900"/>
            </a:solidFill>
            <a:prstDash val="dash"/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lang="en-US" sz="3200" b="1" kern="1200">
              <a:solidFill>
                <a:srgbClr val="FFFFFF"/>
              </a:solidFill>
              <a:latin typeface="Gabriola" panose="04040605051002020D02" pitchFamily="82" charset="0"/>
              <a:ea typeface="+mn-ea"/>
              <a:cs typeface="+mn-cs"/>
            </a:endParaRPr>
          </a:p>
        </p:txBody>
      </p:sp>
      <p:sp>
        <p:nvSpPr>
          <p:cNvPr id="22564" name="Line 36"/>
          <p:cNvSpPr>
            <a:spLocks noChangeShapeType="1"/>
          </p:cNvSpPr>
          <p:nvPr/>
        </p:nvSpPr>
        <p:spPr bwMode="auto">
          <a:xfrm>
            <a:off x="4114800" y="1984772"/>
            <a:ext cx="2114550" cy="12001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lang="en-US" sz="3200" b="1" kern="1200">
              <a:solidFill>
                <a:srgbClr val="FFFFFF"/>
              </a:solidFill>
              <a:latin typeface="Gabriola" panose="04040605051002020D02" pitchFamily="82" charset="0"/>
              <a:ea typeface="+mn-ea"/>
              <a:cs typeface="+mn-cs"/>
            </a:endParaRPr>
          </a:p>
        </p:txBody>
      </p:sp>
      <p:sp>
        <p:nvSpPr>
          <p:cNvPr id="22565" name="Freeform 37"/>
          <p:cNvSpPr>
            <a:spLocks/>
          </p:cNvSpPr>
          <p:nvPr/>
        </p:nvSpPr>
        <p:spPr bwMode="auto">
          <a:xfrm>
            <a:off x="4171950" y="1287066"/>
            <a:ext cx="2990850" cy="2051447"/>
          </a:xfrm>
          <a:custGeom>
            <a:avLst/>
            <a:gdLst>
              <a:gd name="T0" fmla="*/ 2496 w 2512"/>
              <a:gd name="T1" fmla="*/ 1690 h 1723"/>
              <a:gd name="T2" fmla="*/ 2496 w 2512"/>
              <a:gd name="T3" fmla="*/ 1642 h 1723"/>
              <a:gd name="T4" fmla="*/ 2448 w 2512"/>
              <a:gd name="T5" fmla="*/ 1205 h 1723"/>
              <a:gd name="T6" fmla="*/ 2110 w 2512"/>
              <a:gd name="T7" fmla="*/ 521 h 1723"/>
              <a:gd name="T8" fmla="*/ 1540 w 2512"/>
              <a:gd name="T9" fmla="*/ 121 h 1723"/>
              <a:gd name="T10" fmla="*/ 671 w 2512"/>
              <a:gd name="T11" fmla="*/ 13 h 1723"/>
              <a:gd name="T12" fmla="*/ 144 w 2512"/>
              <a:gd name="T13" fmla="*/ 202 h 1723"/>
              <a:gd name="T14" fmla="*/ 0 w 2512"/>
              <a:gd name="T15" fmla="*/ 490 h 1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512" h="1723">
                <a:moveTo>
                  <a:pt x="2496" y="1690"/>
                </a:moveTo>
                <a:cubicBezTo>
                  <a:pt x="2496" y="1706"/>
                  <a:pt x="2504" y="1723"/>
                  <a:pt x="2496" y="1642"/>
                </a:cubicBezTo>
                <a:cubicBezTo>
                  <a:pt x="2488" y="1561"/>
                  <a:pt x="2512" y="1392"/>
                  <a:pt x="2448" y="1205"/>
                </a:cubicBezTo>
                <a:cubicBezTo>
                  <a:pt x="2384" y="1018"/>
                  <a:pt x="2261" y="702"/>
                  <a:pt x="2110" y="521"/>
                </a:cubicBezTo>
                <a:cubicBezTo>
                  <a:pt x="1959" y="340"/>
                  <a:pt x="1780" y="206"/>
                  <a:pt x="1540" y="121"/>
                </a:cubicBezTo>
                <a:cubicBezTo>
                  <a:pt x="1300" y="36"/>
                  <a:pt x="904" y="0"/>
                  <a:pt x="671" y="13"/>
                </a:cubicBezTo>
                <a:cubicBezTo>
                  <a:pt x="438" y="26"/>
                  <a:pt x="256" y="123"/>
                  <a:pt x="144" y="202"/>
                </a:cubicBezTo>
                <a:cubicBezTo>
                  <a:pt x="32" y="281"/>
                  <a:pt x="28" y="386"/>
                  <a:pt x="0" y="490"/>
                </a:cubicBezTo>
              </a:path>
            </a:pathLst>
          </a:custGeom>
          <a:noFill/>
          <a:ln w="19050" cap="flat">
            <a:solidFill>
              <a:srgbClr val="FF9900"/>
            </a:solidFill>
            <a:prstDash val="dash"/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lang="en-US" sz="3200" b="1" kern="1200">
              <a:solidFill>
                <a:srgbClr val="FFFFFF"/>
              </a:solidFill>
              <a:latin typeface="Gabriola" panose="04040605051002020D02" pitchFamily="82" charset="0"/>
              <a:ea typeface="+mn-ea"/>
              <a:cs typeface="+mn-cs"/>
            </a:endParaRPr>
          </a:p>
        </p:txBody>
      </p:sp>
      <p:sp>
        <p:nvSpPr>
          <p:cNvPr id="38" name="Rectangle 2"/>
          <p:cNvSpPr txBox="1">
            <a:spLocks noChangeArrowheads="1"/>
          </p:cNvSpPr>
          <p:nvPr/>
        </p:nvSpPr>
        <p:spPr>
          <a:xfrm>
            <a:off x="1538403" y="285750"/>
            <a:ext cx="4646807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9pPr>
          </a:lstStyle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altLang="en-US" sz="3200" b="1" smtClean="0">
                <a:solidFill>
                  <a:srgbClr val="000000"/>
                </a:solidFill>
                <a:latin typeface="Gabriola" panose="04040605051002020D02" pitchFamily="82" charset="0"/>
                <a:ea typeface="Arial"/>
                <a:cs typeface="Arial"/>
                <a:sym typeface="Arial"/>
              </a:rPr>
              <a:t>Traversing a SLL</a:t>
            </a:r>
            <a:endParaRPr lang="en-US" altLang="en-US" sz="3200" b="1" dirty="0">
              <a:solidFill>
                <a:srgbClr val="000000"/>
              </a:solidFill>
              <a:latin typeface="Gabriola" panose="04040605051002020D02" pitchFamily="82" charset="0"/>
              <a:ea typeface="Arial"/>
              <a:cs typeface="Arial"/>
              <a:sym typeface="Arial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2471760" y="2085840"/>
              <a:ext cx="1095840" cy="174348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62400" y="2076480"/>
                <a:ext cx="1114560" cy="1762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60401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2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55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255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256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256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2256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256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2256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34673" y="706243"/>
            <a:ext cx="7328020" cy="4192859"/>
          </a:xfrm>
        </p:spPr>
        <p:txBody>
          <a:bodyPr/>
          <a:lstStyle/>
          <a:p>
            <a:pPr marL="400050" indent="-400050"/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Node* </a:t>
            </a:r>
            <a:r>
              <a:rPr lang="en-US" altLang="zh-CN" sz="1600" dirty="0" err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InsertNode</a:t>
            </a: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</a:t>
            </a:r>
            <a:r>
              <a:rPr lang="en-US" altLang="zh-CN" sz="1600" dirty="0" err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int</a:t>
            </a: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index, </a:t>
            </a:r>
            <a:r>
              <a:rPr lang="en-US" altLang="zh-CN" sz="160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double</a:t>
            </a: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x) </a:t>
            </a:r>
            <a:endParaRPr lang="en-US" altLang="en-US" sz="1600" dirty="0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pPr marL="685800" lvl="1" indent="-342900">
              <a:buFont typeface="+mj-lt"/>
              <a:buAutoNum type="arabicPeriod"/>
            </a:pPr>
            <a:r>
              <a:rPr lang="en-US" altLang="en-US" sz="1600" b="1" dirty="0">
                <a:solidFill>
                  <a:schemeClr val="tx1"/>
                </a:solidFill>
                <a:latin typeface="Gabriola" panose="04040605051002020D02" pitchFamily="82" charset="0"/>
              </a:rPr>
              <a:t>Insert a node with data equal to x after the </a:t>
            </a:r>
            <a:r>
              <a:rPr lang="en-US" altLang="en-US" sz="1400" dirty="0" err="1">
                <a:solidFill>
                  <a:schemeClr val="tx1"/>
                </a:solidFill>
                <a:latin typeface="Courier New" panose="02070309020205020404" pitchFamily="49" charset="0"/>
              </a:rPr>
              <a:t>index</a:t>
            </a:r>
            <a:r>
              <a:rPr lang="en-US" altLang="en-US" sz="1600" b="1" dirty="0" err="1">
                <a:solidFill>
                  <a:schemeClr val="tx1"/>
                </a:solidFill>
                <a:latin typeface="Gabriola" panose="04040605051002020D02" pitchFamily="82" charset="0"/>
              </a:rPr>
              <a:t>’th</a:t>
            </a:r>
            <a:r>
              <a:rPr lang="en-US" altLang="en-US" sz="1600" b="1" dirty="0">
                <a:solidFill>
                  <a:schemeClr val="tx1"/>
                </a:solidFill>
                <a:latin typeface="Gabriola" panose="04040605051002020D02" pitchFamily="82" charset="0"/>
              </a:rPr>
              <a:t> elements</a:t>
            </a:r>
            <a:r>
              <a:rPr lang="en-US" altLang="zh-CN" sz="1600" b="1" dirty="0" smtClean="0">
                <a:solidFill>
                  <a:schemeClr val="tx1"/>
                </a:solidFill>
                <a:latin typeface="Gabriola" panose="04040605051002020D02" pitchFamily="82" charset="0"/>
                <a:ea typeface="宋体" panose="02010600030101010101" pitchFamily="2" charset="-122"/>
              </a:rPr>
              <a:t>.</a:t>
            </a:r>
          </a:p>
          <a:p>
            <a:pPr marL="342900" lvl="1" indent="0">
              <a:buNone/>
            </a:pPr>
            <a:r>
              <a:rPr lang="en-US" altLang="zh-CN" sz="1100" dirty="0" smtClean="0">
                <a:solidFill>
                  <a:schemeClr val="tx1"/>
                </a:solidFill>
                <a:ea typeface="宋体" panose="02010600030101010101" pitchFamily="2" charset="-122"/>
              </a:rPr>
              <a:t>	</a:t>
            </a:r>
            <a:r>
              <a:rPr lang="en-US" altLang="zh-CN" sz="1600" b="1" dirty="0">
                <a:solidFill>
                  <a:schemeClr val="tx1"/>
                </a:solidFill>
                <a:latin typeface="Gabriola" panose="04040605051002020D02" pitchFamily="82" charset="0"/>
              </a:rPr>
              <a:t>(i.e., when </a:t>
            </a:r>
            <a:r>
              <a:rPr lang="en-US" altLang="zh-CN" sz="1100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index = 0</a:t>
            </a:r>
            <a:r>
              <a:rPr lang="en-US" altLang="zh-CN" sz="1100" dirty="0">
                <a:solidFill>
                  <a:schemeClr val="tx1"/>
                </a:solidFill>
                <a:ea typeface="宋体" panose="02010600030101010101" pitchFamily="2" charset="-122"/>
              </a:rPr>
              <a:t>, </a:t>
            </a:r>
            <a:r>
              <a:rPr lang="en-US" altLang="zh-CN" sz="1600" b="1" dirty="0">
                <a:solidFill>
                  <a:schemeClr val="tx1"/>
                </a:solidFill>
                <a:latin typeface="Gabriola" panose="04040605051002020D02" pitchFamily="82" charset="0"/>
              </a:rPr>
              <a:t>insert the node as the first element; </a:t>
            </a:r>
          </a:p>
          <a:p>
            <a:pPr marL="685800" lvl="1" indent="-342900">
              <a:buNone/>
            </a:pPr>
            <a:r>
              <a:rPr lang="en-US" altLang="zh-CN" sz="1100" dirty="0">
                <a:solidFill>
                  <a:schemeClr val="tx1"/>
                </a:solidFill>
                <a:ea typeface="宋体" panose="02010600030101010101" pitchFamily="2" charset="-122"/>
              </a:rPr>
              <a:t>        </a:t>
            </a:r>
            <a:r>
              <a:rPr lang="en-US" altLang="zh-CN" sz="1100" dirty="0" smtClean="0">
                <a:solidFill>
                  <a:schemeClr val="tx1"/>
                </a:solidFill>
                <a:ea typeface="宋体" panose="02010600030101010101" pitchFamily="2" charset="-122"/>
              </a:rPr>
              <a:t>		</a:t>
            </a:r>
            <a:r>
              <a:rPr lang="en-US" altLang="zh-CN" sz="1600" b="1" dirty="0">
                <a:solidFill>
                  <a:schemeClr val="tx1"/>
                </a:solidFill>
                <a:latin typeface="Gabriola" panose="04040605051002020D02" pitchFamily="82" charset="0"/>
                <a:ea typeface="宋体" panose="02010600030101010101" pitchFamily="2" charset="-122"/>
              </a:rPr>
              <a:t>when</a:t>
            </a:r>
            <a:r>
              <a:rPr lang="en-US" altLang="zh-CN" sz="1100" dirty="0" smtClean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en-US" altLang="zh-CN" sz="1100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index = 1</a:t>
            </a:r>
            <a:r>
              <a:rPr lang="en-US" altLang="zh-CN" sz="1100" dirty="0">
                <a:solidFill>
                  <a:schemeClr val="tx1"/>
                </a:solidFill>
                <a:ea typeface="宋体" panose="02010600030101010101" pitchFamily="2" charset="-122"/>
              </a:rPr>
              <a:t>, </a:t>
            </a:r>
            <a:r>
              <a:rPr lang="en-US" altLang="zh-CN" sz="1600" b="1" dirty="0">
                <a:solidFill>
                  <a:schemeClr val="tx1"/>
                </a:solidFill>
                <a:latin typeface="Gabriola" panose="04040605051002020D02" pitchFamily="82" charset="0"/>
                <a:ea typeface="宋体" panose="02010600030101010101" pitchFamily="2" charset="-122"/>
              </a:rPr>
              <a:t>insert the node after the first element, and so on)</a:t>
            </a:r>
            <a:endParaRPr lang="en-US" altLang="en-US" sz="1600" b="1" dirty="0">
              <a:solidFill>
                <a:schemeClr val="tx1"/>
              </a:solidFill>
              <a:latin typeface="Gabriola" panose="04040605051002020D02" pitchFamily="82" charset="0"/>
              <a:ea typeface="宋体" panose="02010600030101010101" pitchFamily="2" charset="-122"/>
            </a:endParaRPr>
          </a:p>
          <a:p>
            <a:pPr marL="685800" lvl="1" indent="-342900">
              <a:buFont typeface="+mj-lt"/>
              <a:buAutoNum type="arabicPeriod" startAt="2"/>
            </a:pPr>
            <a:r>
              <a:rPr lang="en-US" altLang="en-US" sz="1600" b="1" dirty="0" smtClean="0">
                <a:solidFill>
                  <a:schemeClr val="tx1"/>
                </a:solidFill>
                <a:latin typeface="Gabriola" panose="04040605051002020D02" pitchFamily="82" charset="0"/>
                <a:ea typeface="宋体" panose="02010600030101010101" pitchFamily="2" charset="-122"/>
              </a:rPr>
              <a:t>	If </a:t>
            </a:r>
            <a:r>
              <a:rPr lang="en-US" altLang="en-US" sz="1600" b="1" dirty="0">
                <a:solidFill>
                  <a:schemeClr val="tx1"/>
                </a:solidFill>
                <a:latin typeface="Gabriola" panose="04040605051002020D02" pitchFamily="82" charset="0"/>
                <a:ea typeface="宋体" panose="02010600030101010101" pitchFamily="2" charset="-122"/>
              </a:rPr>
              <a:t>the insertion is successful, return the inserted node. </a:t>
            </a:r>
          </a:p>
          <a:p>
            <a:pPr marL="685800" lvl="1" indent="-342900">
              <a:buNone/>
            </a:pPr>
            <a:r>
              <a:rPr lang="en-US" altLang="en-US" sz="1600" b="1" dirty="0">
                <a:solidFill>
                  <a:schemeClr val="tx1"/>
                </a:solidFill>
                <a:latin typeface="Gabriola" panose="04040605051002020D02" pitchFamily="82" charset="0"/>
                <a:ea typeface="宋体" panose="02010600030101010101" pitchFamily="2" charset="-122"/>
              </a:rPr>
              <a:t>       	</a:t>
            </a:r>
            <a:r>
              <a:rPr lang="en-US" altLang="en-US" sz="1600" b="1" dirty="0" smtClean="0">
                <a:solidFill>
                  <a:schemeClr val="tx1"/>
                </a:solidFill>
                <a:latin typeface="Gabriola" panose="04040605051002020D02" pitchFamily="82" charset="0"/>
                <a:ea typeface="宋体" panose="02010600030101010101" pitchFamily="2" charset="-122"/>
              </a:rPr>
              <a:t>	Otherwise</a:t>
            </a:r>
            <a:r>
              <a:rPr lang="en-US" altLang="en-US" sz="1600" b="1" dirty="0">
                <a:solidFill>
                  <a:schemeClr val="tx1"/>
                </a:solidFill>
                <a:latin typeface="Gabriola" panose="04040605051002020D02" pitchFamily="82" charset="0"/>
                <a:ea typeface="宋体" panose="02010600030101010101" pitchFamily="2" charset="-122"/>
              </a:rPr>
              <a:t>, return </a:t>
            </a:r>
            <a:r>
              <a:rPr lang="en-US" altLang="en-US" sz="1100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NULL. </a:t>
            </a:r>
          </a:p>
          <a:p>
            <a:pPr marL="685800" lvl="1" indent="-342900">
              <a:buNone/>
            </a:pPr>
            <a:r>
              <a:rPr lang="en-US" altLang="en-US" sz="1100" dirty="0">
                <a:solidFill>
                  <a:schemeClr val="tx1"/>
                </a:solidFill>
              </a:rPr>
              <a:t>        </a:t>
            </a:r>
            <a:r>
              <a:rPr lang="en-US" altLang="en-US" sz="1100" dirty="0" smtClean="0">
                <a:solidFill>
                  <a:schemeClr val="tx1"/>
                </a:solidFill>
              </a:rPr>
              <a:t>		</a:t>
            </a:r>
            <a:r>
              <a:rPr lang="en-US" altLang="en-US" sz="1600" b="1" dirty="0">
                <a:solidFill>
                  <a:schemeClr val="tx1"/>
                </a:solidFill>
                <a:latin typeface="Gabriola" panose="04040605051002020D02" pitchFamily="82" charset="0"/>
                <a:ea typeface="宋体" panose="02010600030101010101" pitchFamily="2" charset="-122"/>
              </a:rPr>
              <a:t>(If </a:t>
            </a:r>
            <a:r>
              <a:rPr lang="en-US" altLang="en-US" sz="1100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</a:t>
            </a:r>
            <a:r>
              <a:rPr lang="en-US" altLang="en-US" sz="1100" dirty="0" smtClean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ndex</a:t>
            </a:r>
            <a:r>
              <a:rPr lang="en-US" altLang="en-US" sz="1600" b="1" dirty="0" smtClean="0">
                <a:solidFill>
                  <a:schemeClr val="tx1"/>
                </a:solidFill>
                <a:latin typeface="Gabriola" panose="04040605051002020D02" pitchFamily="82" charset="0"/>
                <a:ea typeface="宋体" panose="02010600030101010101" pitchFamily="2" charset="-122"/>
              </a:rPr>
              <a:t> </a:t>
            </a:r>
            <a:r>
              <a:rPr lang="en-US" altLang="en-US" sz="1600" b="1" dirty="0">
                <a:solidFill>
                  <a:schemeClr val="tx1"/>
                </a:solidFill>
                <a:latin typeface="Gabriola" panose="04040605051002020D02" pitchFamily="82" charset="0"/>
                <a:ea typeface="宋体" panose="02010600030101010101" pitchFamily="2" charset="-122"/>
              </a:rPr>
              <a:t>is &lt; 0 or &gt; length of the list, the insertion will fail.)</a:t>
            </a:r>
            <a:endParaRPr lang="en-US" altLang="zh-CN" sz="1600" b="1" dirty="0">
              <a:solidFill>
                <a:schemeClr val="tx1"/>
              </a:solidFill>
              <a:latin typeface="Gabriola" panose="04040605051002020D02" pitchFamily="82" charset="0"/>
              <a:ea typeface="宋体" panose="02010600030101010101" pitchFamily="2" charset="-122"/>
            </a:endParaRPr>
          </a:p>
          <a:p>
            <a:pPr marL="400050" indent="-400050"/>
            <a:r>
              <a:rPr lang="en-US" altLang="zh-CN" sz="1800" b="1" dirty="0">
                <a:solidFill>
                  <a:schemeClr val="tx1"/>
                </a:solidFill>
                <a:latin typeface="Gabriola" panose="04040605051002020D02" pitchFamily="82" charset="0"/>
                <a:ea typeface="宋体" panose="02010600030101010101" pitchFamily="2" charset="-122"/>
              </a:rPr>
              <a:t>Steps</a:t>
            </a:r>
          </a:p>
          <a:p>
            <a:pPr marL="685800" lvl="1" indent="-342900">
              <a:buFont typeface="Monotype Sorts" pitchFamily="2" charset="2"/>
              <a:buAutoNum type="arabicPeriod"/>
            </a:pPr>
            <a:r>
              <a:rPr lang="en-US" altLang="zh-CN" sz="1400" b="1" dirty="0">
                <a:solidFill>
                  <a:schemeClr val="tx1"/>
                </a:solidFill>
                <a:latin typeface="Gabriola" panose="04040605051002020D02" pitchFamily="82" charset="0"/>
                <a:ea typeface="宋体" panose="02010600030101010101" pitchFamily="2" charset="-122"/>
              </a:rPr>
              <a:t>Locate </a:t>
            </a:r>
            <a:r>
              <a:rPr lang="en-US" altLang="zh-CN" sz="1400" b="1" dirty="0" err="1">
                <a:solidFill>
                  <a:schemeClr val="tx1"/>
                </a:solidFill>
                <a:latin typeface="Gabriola" panose="04040605051002020D02" pitchFamily="82" charset="0"/>
                <a:ea typeface="宋体" panose="02010600030101010101" pitchFamily="2" charset="-122"/>
              </a:rPr>
              <a:t>index’th</a:t>
            </a:r>
            <a:r>
              <a:rPr lang="en-US" altLang="zh-CN" sz="1400" b="1" dirty="0">
                <a:solidFill>
                  <a:schemeClr val="tx1"/>
                </a:solidFill>
                <a:latin typeface="Gabriola" panose="04040605051002020D02" pitchFamily="82" charset="0"/>
                <a:ea typeface="宋体" panose="02010600030101010101" pitchFamily="2" charset="-122"/>
              </a:rPr>
              <a:t> element</a:t>
            </a:r>
          </a:p>
          <a:p>
            <a:pPr marL="685800" lvl="1" indent="-342900">
              <a:buFont typeface="Monotype Sorts" pitchFamily="2" charset="2"/>
              <a:buAutoNum type="arabicPeriod"/>
            </a:pPr>
            <a:r>
              <a:rPr lang="en-US" altLang="zh-CN" sz="1400" b="1" dirty="0">
                <a:solidFill>
                  <a:schemeClr val="tx1"/>
                </a:solidFill>
                <a:latin typeface="Gabriola" panose="04040605051002020D02" pitchFamily="82" charset="0"/>
                <a:ea typeface="宋体" panose="02010600030101010101" pitchFamily="2" charset="-122"/>
              </a:rPr>
              <a:t>Allocate memory for the new node</a:t>
            </a:r>
          </a:p>
          <a:p>
            <a:pPr marL="685800" lvl="1" indent="-342900">
              <a:buFont typeface="Monotype Sorts" pitchFamily="2" charset="2"/>
              <a:buAutoNum type="arabicPeriod"/>
            </a:pPr>
            <a:r>
              <a:rPr lang="en-US" altLang="zh-CN" sz="1400" b="1" dirty="0">
                <a:solidFill>
                  <a:schemeClr val="tx1"/>
                </a:solidFill>
                <a:latin typeface="Gabriola" panose="04040605051002020D02" pitchFamily="82" charset="0"/>
                <a:ea typeface="宋体" panose="02010600030101010101" pitchFamily="2" charset="-122"/>
              </a:rPr>
              <a:t>Point the new node to its successor</a:t>
            </a:r>
          </a:p>
          <a:p>
            <a:pPr marL="685800" lvl="1" indent="-342900">
              <a:buFont typeface="Monotype Sorts" pitchFamily="2" charset="2"/>
              <a:buAutoNum type="arabicPeriod"/>
            </a:pPr>
            <a:r>
              <a:rPr lang="en-US" altLang="zh-CN" sz="1400" b="1" dirty="0">
                <a:solidFill>
                  <a:schemeClr val="tx1"/>
                </a:solidFill>
                <a:latin typeface="Gabriola" panose="04040605051002020D02" pitchFamily="82" charset="0"/>
                <a:ea typeface="宋体" panose="02010600030101010101" pitchFamily="2" charset="-122"/>
              </a:rPr>
              <a:t>Point the new node’s predecessor to the new node</a:t>
            </a:r>
          </a:p>
          <a:p>
            <a:pPr marL="685800" lvl="1" indent="-342900">
              <a:buFont typeface="Monotype Sorts" pitchFamily="2" charset="2"/>
              <a:buAutoNum type="arabicPeriod"/>
            </a:pPr>
            <a:endParaRPr lang="en-US" altLang="en-US" sz="1400" dirty="0">
              <a:solidFill>
                <a:schemeClr val="tx1"/>
              </a:solidFill>
            </a:endParaRPr>
          </a:p>
          <a:p>
            <a:pPr marL="685800" lvl="1" indent="-342900"/>
            <a:endParaRPr lang="en-US" altLang="en-US" sz="1400" dirty="0">
              <a:solidFill>
                <a:schemeClr val="tx1"/>
              </a:solidFill>
            </a:endParaRPr>
          </a:p>
        </p:txBody>
      </p:sp>
      <p:sp>
        <p:nvSpPr>
          <p:cNvPr id="21509" name="Rectangle 5"/>
          <p:cNvSpPr>
            <a:spLocks noChangeArrowheads="1"/>
          </p:cNvSpPr>
          <p:nvPr/>
        </p:nvSpPr>
        <p:spPr bwMode="auto">
          <a:xfrm>
            <a:off x="7500938" y="3661173"/>
            <a:ext cx="288131" cy="288131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CC"/>
              </a:buClr>
              <a:buSzPct val="75000"/>
              <a:buFont typeface="Monotype Sorts" pitchFamily="2" charset="2"/>
              <a:buChar char="l"/>
            </a:pPr>
            <a:endParaRPr lang="en-US" sz="1500" b="1" kern="1200">
              <a:solidFill>
                <a:srgbClr val="FFFFFF"/>
              </a:solidFill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1510" name="Rectangle 6"/>
          <p:cNvSpPr>
            <a:spLocks noChangeArrowheads="1"/>
          </p:cNvSpPr>
          <p:nvPr/>
        </p:nvSpPr>
        <p:spPr bwMode="auto">
          <a:xfrm>
            <a:off x="7215188" y="3654929"/>
            <a:ext cx="285750" cy="294375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CC"/>
              </a:buClr>
              <a:buSzPct val="75000"/>
              <a:buFont typeface="Monotype Sorts" pitchFamily="2" charset="2"/>
              <a:buChar char="l"/>
            </a:pPr>
            <a:endParaRPr lang="en-US" sz="1500" b="1" kern="1200">
              <a:solidFill>
                <a:srgbClr val="FFFFFF"/>
              </a:solidFill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1511" name="Rectangle 7"/>
          <p:cNvSpPr>
            <a:spLocks noChangeArrowheads="1"/>
          </p:cNvSpPr>
          <p:nvPr/>
        </p:nvSpPr>
        <p:spPr bwMode="auto">
          <a:xfrm>
            <a:off x="6985398" y="4150519"/>
            <a:ext cx="288131" cy="290803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CC"/>
              </a:buClr>
              <a:buSzPct val="75000"/>
              <a:buFont typeface="Monotype Sorts" pitchFamily="2" charset="2"/>
              <a:buChar char="l"/>
            </a:pPr>
            <a:endParaRPr lang="en-US" sz="1500" b="1" kern="1200">
              <a:solidFill>
                <a:srgbClr val="FFFFFF"/>
              </a:solidFill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1512" name="Rectangle 8"/>
          <p:cNvSpPr>
            <a:spLocks noChangeArrowheads="1"/>
          </p:cNvSpPr>
          <p:nvPr/>
        </p:nvSpPr>
        <p:spPr bwMode="auto">
          <a:xfrm>
            <a:off x="6699647" y="4150519"/>
            <a:ext cx="285750" cy="28575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CC"/>
              </a:buClr>
              <a:buSzPct val="75000"/>
              <a:buFont typeface="Monotype Sorts" pitchFamily="2" charset="2"/>
              <a:buChar char="l"/>
            </a:pPr>
            <a:endParaRPr lang="en-US" sz="1500" b="1" kern="1200">
              <a:solidFill>
                <a:srgbClr val="FFFFFF"/>
              </a:solidFill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1513" name="Line 9"/>
          <p:cNvSpPr>
            <a:spLocks noChangeShapeType="1"/>
          </p:cNvSpPr>
          <p:nvPr/>
        </p:nvSpPr>
        <p:spPr bwMode="auto">
          <a:xfrm flipV="1">
            <a:off x="7665244" y="3793332"/>
            <a:ext cx="278606" cy="714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CC"/>
              </a:buClr>
              <a:buSzPct val="75000"/>
              <a:buFont typeface="Monotype Sorts" pitchFamily="2" charset="2"/>
              <a:buChar char="l"/>
            </a:pPr>
            <a:endParaRPr lang="en-US" sz="1500" b="1" kern="1200">
              <a:solidFill>
                <a:srgbClr val="FFFFFF"/>
              </a:solidFill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1514" name="Text Box 10"/>
          <p:cNvSpPr txBox="1">
            <a:spLocks noChangeArrowheads="1"/>
          </p:cNvSpPr>
          <p:nvPr/>
        </p:nvSpPr>
        <p:spPr bwMode="auto">
          <a:xfrm>
            <a:off x="6575226" y="4503381"/>
            <a:ext cx="794147" cy="25391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>
            <a:spAutoFit/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zh-CN" sz="1050" kern="1200" dirty="0" err="1">
                <a:solidFill>
                  <a:srgbClr val="FFCC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newNode</a:t>
            </a:r>
            <a:endParaRPr lang="en-US" altLang="en-US" sz="1050" kern="1200" dirty="0">
              <a:solidFill>
                <a:srgbClr val="FFCCFF"/>
              </a:solidFill>
              <a:latin typeface="Courier New" panose="02070309020205020404" pitchFamily="49" charset="0"/>
              <a:ea typeface="+mn-ea"/>
              <a:cs typeface="+mn-cs"/>
            </a:endParaRPr>
          </a:p>
        </p:txBody>
      </p:sp>
      <p:sp>
        <p:nvSpPr>
          <p:cNvPr id="21515" name="Line 11"/>
          <p:cNvSpPr>
            <a:spLocks noChangeShapeType="1"/>
          </p:cNvSpPr>
          <p:nvPr/>
        </p:nvSpPr>
        <p:spPr bwMode="auto">
          <a:xfrm flipV="1">
            <a:off x="7143750" y="3943350"/>
            <a:ext cx="171450" cy="3429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CC"/>
              </a:buClr>
              <a:buSzPct val="75000"/>
              <a:buFont typeface="Monotype Sorts" pitchFamily="2" charset="2"/>
              <a:buChar char="l"/>
            </a:pPr>
            <a:endParaRPr lang="en-US" sz="1500" b="1" kern="1200">
              <a:solidFill>
                <a:srgbClr val="FFFFFF"/>
              </a:solidFill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1516" name="Rectangle 12"/>
          <p:cNvSpPr>
            <a:spLocks noChangeArrowheads="1"/>
          </p:cNvSpPr>
          <p:nvPr/>
        </p:nvSpPr>
        <p:spPr bwMode="auto">
          <a:xfrm>
            <a:off x="6490098" y="3653739"/>
            <a:ext cx="288131" cy="288131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CC"/>
              </a:buClr>
              <a:buSzPct val="75000"/>
              <a:buFont typeface="Monotype Sorts" pitchFamily="2" charset="2"/>
              <a:buChar char="l"/>
            </a:pPr>
            <a:endParaRPr lang="en-US" sz="1500" b="1" kern="1200">
              <a:solidFill>
                <a:srgbClr val="FFFFFF"/>
              </a:solidFill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1517" name="Rectangle 13"/>
          <p:cNvSpPr>
            <a:spLocks noChangeArrowheads="1"/>
          </p:cNvSpPr>
          <p:nvPr/>
        </p:nvSpPr>
        <p:spPr bwMode="auto">
          <a:xfrm>
            <a:off x="6204347" y="3653739"/>
            <a:ext cx="285750" cy="28694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CC"/>
              </a:buClr>
              <a:buSzPct val="75000"/>
              <a:buFont typeface="Monotype Sorts" pitchFamily="2" charset="2"/>
              <a:buChar char="l"/>
            </a:pPr>
            <a:endParaRPr lang="en-US" sz="1500" b="1" kern="1200">
              <a:solidFill>
                <a:srgbClr val="FFFFFF"/>
              </a:solidFill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1518" name="Line 14"/>
          <p:cNvSpPr>
            <a:spLocks noChangeShapeType="1"/>
          </p:cNvSpPr>
          <p:nvPr/>
        </p:nvSpPr>
        <p:spPr bwMode="auto">
          <a:xfrm>
            <a:off x="6654404" y="3800475"/>
            <a:ext cx="511969" cy="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CC"/>
              </a:buClr>
              <a:buSzPct val="75000"/>
              <a:buFont typeface="Monotype Sorts" pitchFamily="2" charset="2"/>
              <a:buChar char="l"/>
            </a:pPr>
            <a:endParaRPr lang="en-US" sz="1500" b="1" kern="1200">
              <a:solidFill>
                <a:srgbClr val="FFFFFF"/>
              </a:solidFill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1519" name="Line 15"/>
          <p:cNvSpPr>
            <a:spLocks noChangeShapeType="1"/>
          </p:cNvSpPr>
          <p:nvPr/>
        </p:nvSpPr>
        <p:spPr bwMode="auto">
          <a:xfrm>
            <a:off x="6680597" y="3886200"/>
            <a:ext cx="0" cy="242888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CC"/>
              </a:buClr>
              <a:buSzPct val="75000"/>
              <a:buFont typeface="Monotype Sorts" pitchFamily="2" charset="2"/>
              <a:buChar char="l"/>
            </a:pPr>
            <a:endParaRPr lang="en-US" sz="1500" b="1" kern="1200">
              <a:solidFill>
                <a:srgbClr val="FFFFFF"/>
              </a:solidFill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1520" name="Text Box 16"/>
          <p:cNvSpPr txBox="1">
            <a:spLocks noChangeArrowheads="1"/>
          </p:cNvSpPr>
          <p:nvPr/>
        </p:nvSpPr>
        <p:spPr bwMode="auto">
          <a:xfrm>
            <a:off x="6088478" y="3130794"/>
            <a:ext cx="935019" cy="415498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zh-CN" sz="1050" kern="1200" dirty="0" err="1">
                <a:solidFill>
                  <a:srgbClr val="FFCC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index’th</a:t>
            </a:r>
            <a:r>
              <a:rPr lang="en-US" altLang="zh-CN" sz="1050" kern="1200" dirty="0">
                <a:solidFill>
                  <a:srgbClr val="FFCC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element</a:t>
            </a:r>
            <a:endParaRPr lang="en-US" altLang="en-US" sz="1050" kern="1200" dirty="0">
              <a:solidFill>
                <a:srgbClr val="FFCCFF"/>
              </a:solidFill>
              <a:latin typeface="Courier New" panose="02070309020205020404" pitchFamily="49" charset="0"/>
              <a:ea typeface="+mn-ea"/>
              <a:cs typeface="+mn-cs"/>
            </a:endParaRPr>
          </a:p>
        </p:txBody>
      </p:sp>
      <p:sp>
        <p:nvSpPr>
          <p:cNvPr id="21521" name="Line 17"/>
          <p:cNvSpPr>
            <a:spLocks noChangeShapeType="1"/>
          </p:cNvSpPr>
          <p:nvPr/>
        </p:nvSpPr>
        <p:spPr bwMode="auto">
          <a:xfrm>
            <a:off x="6972300" y="3714750"/>
            <a:ext cx="57150" cy="17145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CC"/>
              </a:buClr>
              <a:buSzPct val="75000"/>
              <a:buFont typeface="Monotype Sorts" pitchFamily="2" charset="2"/>
              <a:buChar char="l"/>
            </a:pPr>
            <a:endParaRPr lang="en-US" sz="1500" b="1" kern="1200">
              <a:solidFill>
                <a:srgbClr val="FFFFFF"/>
              </a:solidFill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1522" name="Line 18"/>
          <p:cNvSpPr>
            <a:spLocks noChangeShapeType="1"/>
          </p:cNvSpPr>
          <p:nvPr/>
        </p:nvSpPr>
        <p:spPr bwMode="auto">
          <a:xfrm flipH="1">
            <a:off x="6915150" y="3714750"/>
            <a:ext cx="171450" cy="17145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CC"/>
              </a:buClr>
              <a:buSzPct val="75000"/>
              <a:buFont typeface="Monotype Sorts" pitchFamily="2" charset="2"/>
              <a:buChar char="l"/>
            </a:pPr>
            <a:endParaRPr lang="en-US" sz="1500" b="1" kern="1200">
              <a:solidFill>
                <a:srgbClr val="FFFFFF"/>
              </a:solidFill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8" name="Rectangle 2"/>
          <p:cNvSpPr txBox="1">
            <a:spLocks noChangeArrowheads="1"/>
          </p:cNvSpPr>
          <p:nvPr/>
        </p:nvSpPr>
        <p:spPr>
          <a:xfrm>
            <a:off x="1620179" y="151935"/>
            <a:ext cx="4646807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9pPr>
          </a:lstStyle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altLang="en-US" sz="3200" b="1" dirty="0" smtClean="0">
                <a:solidFill>
                  <a:srgbClr val="000000"/>
                </a:solidFill>
                <a:latin typeface="Gabriola" panose="04040605051002020D02" pitchFamily="82" charset="0"/>
                <a:ea typeface="Arial"/>
                <a:cs typeface="Arial"/>
                <a:sym typeface="Arial"/>
              </a:rPr>
              <a:t>Inserting a new Node</a:t>
            </a:r>
            <a:endParaRPr lang="en-US" altLang="en-US" sz="3200" b="1" dirty="0">
              <a:solidFill>
                <a:srgbClr val="000000"/>
              </a:solidFill>
              <a:latin typeface="Gabriola" panose="04040605051002020D02" pitchFamily="82" charset="0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33274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092819" y="629811"/>
            <a:ext cx="6698166" cy="4098306"/>
          </a:xfrm>
        </p:spPr>
        <p:txBody>
          <a:bodyPr/>
          <a:lstStyle/>
          <a:p>
            <a:pPr marL="400050" indent="-400050"/>
            <a:r>
              <a:rPr lang="en-US" altLang="en-US" sz="2400" b="1" dirty="0">
                <a:latin typeface="Gabriola" panose="04040605051002020D02" pitchFamily="82" charset="0"/>
              </a:rPr>
              <a:t>Possible cases of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InsertNode</a:t>
            </a: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85800" lvl="1" indent="-342900">
              <a:buFont typeface="Monotype Sorts" pitchFamily="2" charset="2"/>
              <a:buAutoNum type="arabicPeriod"/>
            </a:pPr>
            <a:r>
              <a:rPr lang="en-US" altLang="en-US" sz="2400" b="1" dirty="0">
                <a:latin typeface="Gabriola" panose="04040605051002020D02" pitchFamily="82" charset="0"/>
              </a:rPr>
              <a:t>Insert into an empty list</a:t>
            </a:r>
          </a:p>
          <a:p>
            <a:pPr marL="685800" lvl="1" indent="-342900">
              <a:buFont typeface="Monotype Sorts" pitchFamily="2" charset="2"/>
              <a:buAutoNum type="arabicPeriod"/>
            </a:pPr>
            <a:r>
              <a:rPr lang="en-US" altLang="en-US" sz="2400" b="1" dirty="0">
                <a:latin typeface="Gabriola" panose="04040605051002020D02" pitchFamily="82" charset="0"/>
              </a:rPr>
              <a:t>Insert in front</a:t>
            </a:r>
          </a:p>
          <a:p>
            <a:pPr marL="685800" lvl="1" indent="-342900">
              <a:buFont typeface="Monotype Sorts" pitchFamily="2" charset="2"/>
              <a:buAutoNum type="arabicPeriod"/>
            </a:pPr>
            <a:r>
              <a:rPr lang="en-US" altLang="en-US" sz="2400" b="1" dirty="0">
                <a:latin typeface="Gabriola" panose="04040605051002020D02" pitchFamily="82" charset="0"/>
              </a:rPr>
              <a:t>Insert at back</a:t>
            </a:r>
          </a:p>
          <a:p>
            <a:pPr marL="685800" lvl="1" indent="-342900">
              <a:buFont typeface="Monotype Sorts" pitchFamily="2" charset="2"/>
              <a:buAutoNum type="arabicPeriod"/>
            </a:pPr>
            <a:r>
              <a:rPr lang="en-US" altLang="en-US" sz="2400" b="1" dirty="0">
                <a:latin typeface="Gabriola" panose="04040605051002020D02" pitchFamily="82" charset="0"/>
              </a:rPr>
              <a:t>Insert in middle</a:t>
            </a:r>
          </a:p>
          <a:p>
            <a:pPr marL="400050" indent="-400050"/>
            <a:r>
              <a:rPr lang="en-US" altLang="en-US" sz="2400" b="1" dirty="0">
                <a:latin typeface="Gabriola" panose="04040605051002020D02" pitchFamily="82" charset="0"/>
              </a:rPr>
              <a:t>But, in fact, only need to handle two cases</a:t>
            </a:r>
          </a:p>
          <a:p>
            <a:pPr marL="685800" lvl="1" indent="-342900"/>
            <a:r>
              <a:rPr lang="en-US" altLang="en-US" sz="2400" b="1" dirty="0">
                <a:latin typeface="Gabriola" panose="04040605051002020D02" pitchFamily="82" charset="0"/>
              </a:rPr>
              <a:t>Insert as the first node (Case 1 and Case 2)</a:t>
            </a:r>
          </a:p>
          <a:p>
            <a:pPr marL="685800" lvl="1" indent="-342900"/>
            <a:r>
              <a:rPr lang="en-US" altLang="en-US" sz="2400" b="1" dirty="0">
                <a:latin typeface="Gabriola" panose="04040605051002020D02" pitchFamily="82" charset="0"/>
              </a:rPr>
              <a:t>Insert in the middle or at the end of the list (Case 3 and Case 4)</a:t>
            </a:r>
          </a:p>
          <a:p>
            <a:pPr marL="400050" indent="-400050"/>
            <a:endParaRPr lang="en-US" altLang="en-US" sz="2400" b="1" dirty="0">
              <a:latin typeface="Gabriola" panose="04040605051002020D02" pitchFamily="82" charset="0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1620179" y="151935"/>
            <a:ext cx="4646807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9pPr>
          </a:lstStyle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altLang="en-US" sz="3200" b="1" dirty="0" smtClean="0">
                <a:solidFill>
                  <a:srgbClr val="000000"/>
                </a:solidFill>
                <a:latin typeface="Gabriola" panose="04040605051002020D02" pitchFamily="82" charset="0"/>
                <a:ea typeface="Arial"/>
                <a:cs typeface="Arial"/>
                <a:sym typeface="Arial"/>
              </a:rPr>
              <a:t>Inserting a new Node</a:t>
            </a:r>
            <a:endParaRPr lang="en-US" altLang="en-US" sz="3200" b="1" dirty="0">
              <a:solidFill>
                <a:srgbClr val="000000"/>
              </a:solidFill>
              <a:latin typeface="Gabriola" panose="04040605051002020D02" pitchFamily="82" charset="0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11752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fld id="{7AED3AB2-ABF1-4444-BF61-C0682D5F0ABD}" type="slidenum">
              <a:rPr lang="en-US" altLang="en-US" kern="120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+mn-cs"/>
              </a:rPr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t>27</a:t>
            </a:fld>
            <a:endParaRPr lang="en-US" altLang="en-US" kern="1200">
              <a:solidFill>
                <a:srgbClr val="FFFFFF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grpSp>
        <p:nvGrpSpPr>
          <p:cNvPr id="23555" name="Group 3"/>
          <p:cNvGrpSpPr>
            <a:grpSpLocks/>
          </p:cNvGrpSpPr>
          <p:nvPr/>
        </p:nvGrpSpPr>
        <p:grpSpPr bwMode="auto">
          <a:xfrm>
            <a:off x="2014538" y="2214564"/>
            <a:ext cx="5300663" cy="829867"/>
            <a:chOff x="732" y="2231"/>
            <a:chExt cx="4452" cy="697"/>
          </a:xfrm>
          <a:solidFill>
            <a:schemeClr val="tx1">
              <a:lumMod val="50000"/>
            </a:schemeClr>
          </a:solidFill>
        </p:grpSpPr>
        <p:grpSp>
          <p:nvGrpSpPr>
            <p:cNvPr id="23556" name="Group 4"/>
            <p:cNvGrpSpPr>
              <a:grpSpLocks/>
            </p:cNvGrpSpPr>
            <p:nvPr/>
          </p:nvGrpSpPr>
          <p:grpSpPr bwMode="auto">
            <a:xfrm>
              <a:off x="4272" y="2682"/>
              <a:ext cx="912" cy="243"/>
              <a:chOff x="3792" y="3501"/>
              <a:chExt cx="912" cy="243"/>
            </a:xfrm>
            <a:grpFill/>
          </p:grpSpPr>
          <p:sp>
            <p:nvSpPr>
              <p:cNvPr id="23557" name="Rectangle 5"/>
              <p:cNvSpPr>
                <a:spLocks noChangeArrowheads="1"/>
              </p:cNvSpPr>
              <p:nvPr/>
            </p:nvSpPr>
            <p:spPr bwMode="auto">
              <a:xfrm>
                <a:off x="3792" y="3502"/>
                <a:ext cx="623" cy="242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</a:pPr>
                <a:r>
                  <a:rPr lang="en-US" altLang="en-US" sz="1800" kern="1200">
                    <a:solidFill>
                      <a:srgbClr val="FFFFFF"/>
                    </a:solidFill>
                    <a:latin typeface="Verdana" panose="020B0604030504040204" pitchFamily="34" charset="0"/>
                    <a:ea typeface="+mn-ea"/>
                    <a:cs typeface="+mn-cs"/>
                  </a:rPr>
                  <a:t>three</a:t>
                </a:r>
              </a:p>
            </p:txBody>
          </p:sp>
          <p:sp>
            <p:nvSpPr>
              <p:cNvPr id="23558" name="Rectangle 6"/>
              <p:cNvSpPr>
                <a:spLocks noChangeArrowheads="1"/>
              </p:cNvSpPr>
              <p:nvPr/>
            </p:nvSpPr>
            <p:spPr bwMode="auto">
              <a:xfrm>
                <a:off x="4416" y="3501"/>
                <a:ext cx="288" cy="242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fontAlgn="base">
                  <a:spcBef>
                    <a:spcPct val="0"/>
                  </a:spcBef>
                  <a:spcAft>
                    <a:spcPct val="0"/>
                  </a:spcAft>
                  <a:buClrTx/>
                </a:pPr>
                <a:endParaRPr lang="en-US" sz="2700" kern="1200">
                  <a:solidFill>
                    <a:srgbClr val="FFFFFF"/>
                  </a:solidFill>
                  <a:latin typeface="Times New Roman" panose="02020603050405020304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23559" name="Oval 7"/>
              <p:cNvSpPr>
                <a:spLocks noChangeArrowheads="1"/>
              </p:cNvSpPr>
              <p:nvPr/>
            </p:nvSpPr>
            <p:spPr bwMode="auto">
              <a:xfrm>
                <a:off x="4512" y="3552"/>
                <a:ext cx="96" cy="96"/>
              </a:xfrm>
              <a:prstGeom prst="ellipse">
                <a:avLst/>
              </a:prstGeom>
              <a:grp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fontAlgn="base">
                  <a:spcBef>
                    <a:spcPct val="0"/>
                  </a:spcBef>
                  <a:spcAft>
                    <a:spcPct val="0"/>
                  </a:spcAft>
                  <a:buClrTx/>
                </a:pPr>
                <a:endParaRPr lang="en-US" sz="2700" kern="1200">
                  <a:solidFill>
                    <a:srgbClr val="FFFFFF"/>
                  </a:solidFill>
                  <a:latin typeface="Times New Roman" panose="02020603050405020304" pitchFamily="18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23560" name="Group 8"/>
            <p:cNvGrpSpPr>
              <a:grpSpLocks/>
            </p:cNvGrpSpPr>
            <p:nvPr/>
          </p:nvGrpSpPr>
          <p:grpSpPr bwMode="auto">
            <a:xfrm>
              <a:off x="3024" y="2682"/>
              <a:ext cx="1248" cy="243"/>
              <a:chOff x="2544" y="3501"/>
              <a:chExt cx="1248" cy="243"/>
            </a:xfrm>
            <a:grpFill/>
          </p:grpSpPr>
          <p:sp>
            <p:nvSpPr>
              <p:cNvPr id="23561" name="Rectangle 9"/>
              <p:cNvSpPr>
                <a:spLocks noChangeArrowheads="1"/>
              </p:cNvSpPr>
              <p:nvPr/>
            </p:nvSpPr>
            <p:spPr bwMode="auto">
              <a:xfrm>
                <a:off x="2544" y="3502"/>
                <a:ext cx="623" cy="242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</a:pPr>
                <a:r>
                  <a:rPr lang="en-US" altLang="en-US" sz="1800" kern="1200">
                    <a:solidFill>
                      <a:srgbClr val="FFFFFF"/>
                    </a:solidFill>
                    <a:latin typeface="Verdana" panose="020B0604030504040204" pitchFamily="34" charset="0"/>
                    <a:ea typeface="+mn-ea"/>
                    <a:cs typeface="+mn-cs"/>
                  </a:rPr>
                  <a:t>two</a:t>
                </a:r>
              </a:p>
            </p:txBody>
          </p:sp>
          <p:sp>
            <p:nvSpPr>
              <p:cNvPr id="23562" name="Rectangle 10"/>
              <p:cNvSpPr>
                <a:spLocks noChangeArrowheads="1"/>
              </p:cNvSpPr>
              <p:nvPr/>
            </p:nvSpPr>
            <p:spPr bwMode="auto">
              <a:xfrm>
                <a:off x="3168" y="3501"/>
                <a:ext cx="288" cy="242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fontAlgn="base">
                  <a:spcBef>
                    <a:spcPct val="0"/>
                  </a:spcBef>
                  <a:spcAft>
                    <a:spcPct val="0"/>
                  </a:spcAft>
                  <a:buClrTx/>
                </a:pPr>
                <a:endParaRPr lang="en-US" sz="2700" kern="1200">
                  <a:solidFill>
                    <a:srgbClr val="FFFFFF"/>
                  </a:solidFill>
                  <a:latin typeface="Times New Roman" panose="02020603050405020304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23563" name="Oval 11"/>
              <p:cNvSpPr>
                <a:spLocks noChangeArrowheads="1"/>
              </p:cNvSpPr>
              <p:nvPr/>
            </p:nvSpPr>
            <p:spPr bwMode="auto">
              <a:xfrm>
                <a:off x="3264" y="3552"/>
                <a:ext cx="96" cy="96"/>
              </a:xfrm>
              <a:prstGeom prst="ellipse">
                <a:avLst/>
              </a:prstGeom>
              <a:grp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fontAlgn="base">
                  <a:spcBef>
                    <a:spcPct val="0"/>
                  </a:spcBef>
                  <a:spcAft>
                    <a:spcPct val="0"/>
                  </a:spcAft>
                  <a:buClrTx/>
                </a:pPr>
                <a:endParaRPr lang="en-US" sz="2700" kern="1200">
                  <a:solidFill>
                    <a:srgbClr val="FFFFFF"/>
                  </a:solidFill>
                  <a:latin typeface="Times New Roman" panose="02020603050405020304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23564" name="Line 12"/>
              <p:cNvSpPr>
                <a:spLocks noChangeShapeType="1"/>
              </p:cNvSpPr>
              <p:nvPr/>
            </p:nvSpPr>
            <p:spPr bwMode="auto">
              <a:xfrm>
                <a:off x="3312" y="3600"/>
                <a:ext cx="480" cy="0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  <a:round/>
                <a:headEnd/>
                <a:tailEnd type="triangl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fontAlgn="base">
                  <a:spcBef>
                    <a:spcPct val="0"/>
                  </a:spcBef>
                  <a:spcAft>
                    <a:spcPct val="0"/>
                  </a:spcAft>
                  <a:buClrTx/>
                </a:pPr>
                <a:endParaRPr lang="en-US" sz="2700" kern="1200">
                  <a:solidFill>
                    <a:srgbClr val="FFFFFF"/>
                  </a:solidFill>
                  <a:latin typeface="Times New Roman" panose="02020603050405020304" pitchFamily="18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23565" name="Group 13"/>
            <p:cNvGrpSpPr>
              <a:grpSpLocks/>
            </p:cNvGrpSpPr>
            <p:nvPr/>
          </p:nvGrpSpPr>
          <p:grpSpPr bwMode="auto">
            <a:xfrm>
              <a:off x="1776" y="2685"/>
              <a:ext cx="1248" cy="243"/>
              <a:chOff x="1296" y="3504"/>
              <a:chExt cx="1248" cy="243"/>
            </a:xfrm>
            <a:grpFill/>
          </p:grpSpPr>
          <p:sp>
            <p:nvSpPr>
              <p:cNvPr id="23566" name="Rectangle 14"/>
              <p:cNvSpPr>
                <a:spLocks noChangeArrowheads="1"/>
              </p:cNvSpPr>
              <p:nvPr/>
            </p:nvSpPr>
            <p:spPr bwMode="auto">
              <a:xfrm>
                <a:off x="1296" y="3505"/>
                <a:ext cx="623" cy="242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</a:pPr>
                <a:r>
                  <a:rPr lang="en-US" altLang="en-US" sz="1800" kern="1200">
                    <a:solidFill>
                      <a:srgbClr val="FFFFFF"/>
                    </a:solidFill>
                    <a:latin typeface="Verdana" panose="020B0604030504040204" pitchFamily="34" charset="0"/>
                    <a:ea typeface="+mn-ea"/>
                    <a:cs typeface="+mn-cs"/>
                  </a:rPr>
                  <a:t>one</a:t>
                </a:r>
              </a:p>
            </p:txBody>
          </p:sp>
          <p:sp>
            <p:nvSpPr>
              <p:cNvPr id="23567" name="Rectangle 15"/>
              <p:cNvSpPr>
                <a:spLocks noChangeArrowheads="1"/>
              </p:cNvSpPr>
              <p:nvPr/>
            </p:nvSpPr>
            <p:spPr bwMode="auto">
              <a:xfrm>
                <a:off x="1920" y="3504"/>
                <a:ext cx="288" cy="242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fontAlgn="base">
                  <a:spcBef>
                    <a:spcPct val="0"/>
                  </a:spcBef>
                  <a:spcAft>
                    <a:spcPct val="0"/>
                  </a:spcAft>
                  <a:buClrTx/>
                </a:pPr>
                <a:endParaRPr lang="en-US" sz="2700" kern="1200">
                  <a:solidFill>
                    <a:srgbClr val="FFFFFF"/>
                  </a:solidFill>
                  <a:latin typeface="Times New Roman" panose="02020603050405020304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23568" name="Oval 16"/>
              <p:cNvSpPr>
                <a:spLocks noChangeArrowheads="1"/>
              </p:cNvSpPr>
              <p:nvPr/>
            </p:nvSpPr>
            <p:spPr bwMode="auto">
              <a:xfrm>
                <a:off x="2016" y="3555"/>
                <a:ext cx="96" cy="96"/>
              </a:xfrm>
              <a:prstGeom prst="ellipse">
                <a:avLst/>
              </a:prstGeom>
              <a:grp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fontAlgn="base">
                  <a:spcBef>
                    <a:spcPct val="0"/>
                  </a:spcBef>
                  <a:spcAft>
                    <a:spcPct val="0"/>
                  </a:spcAft>
                  <a:buClrTx/>
                </a:pPr>
                <a:endParaRPr lang="en-US" sz="2700" kern="1200">
                  <a:solidFill>
                    <a:srgbClr val="FFFFFF"/>
                  </a:solidFill>
                  <a:latin typeface="Times New Roman" panose="02020603050405020304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23569" name="Line 17"/>
              <p:cNvSpPr>
                <a:spLocks noChangeShapeType="1"/>
              </p:cNvSpPr>
              <p:nvPr/>
            </p:nvSpPr>
            <p:spPr bwMode="auto">
              <a:xfrm>
                <a:off x="2064" y="3603"/>
                <a:ext cx="480" cy="0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  <a:round/>
                <a:headEnd/>
                <a:tailEnd type="triangl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fontAlgn="base">
                  <a:spcBef>
                    <a:spcPct val="0"/>
                  </a:spcBef>
                  <a:spcAft>
                    <a:spcPct val="0"/>
                  </a:spcAft>
                  <a:buClrTx/>
                </a:pPr>
                <a:endParaRPr lang="en-US" sz="2700" kern="1200">
                  <a:solidFill>
                    <a:srgbClr val="FFFFFF"/>
                  </a:solidFill>
                  <a:latin typeface="Times New Roman" panose="02020603050405020304" pitchFamily="18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23570" name="Group 18"/>
            <p:cNvGrpSpPr>
              <a:grpSpLocks/>
            </p:cNvGrpSpPr>
            <p:nvPr/>
          </p:nvGrpSpPr>
          <p:grpSpPr bwMode="auto">
            <a:xfrm>
              <a:off x="732" y="2231"/>
              <a:ext cx="852" cy="284"/>
              <a:chOff x="732" y="3050"/>
              <a:chExt cx="852" cy="284"/>
            </a:xfrm>
            <a:grpFill/>
          </p:grpSpPr>
          <p:grpSp>
            <p:nvGrpSpPr>
              <p:cNvPr id="23571" name="Group 19"/>
              <p:cNvGrpSpPr>
                <a:grpSpLocks/>
              </p:cNvGrpSpPr>
              <p:nvPr/>
            </p:nvGrpSpPr>
            <p:grpSpPr bwMode="auto">
              <a:xfrm>
                <a:off x="1296" y="3072"/>
                <a:ext cx="288" cy="240"/>
                <a:chOff x="960" y="1584"/>
                <a:chExt cx="288" cy="240"/>
              </a:xfrm>
              <a:grpFill/>
            </p:grpSpPr>
            <p:sp>
              <p:nvSpPr>
                <p:cNvPr id="23572" name="Oval 20"/>
                <p:cNvSpPr>
                  <a:spLocks noChangeArrowheads="1"/>
                </p:cNvSpPr>
                <p:nvPr/>
              </p:nvSpPr>
              <p:spPr bwMode="auto">
                <a:xfrm>
                  <a:off x="1056" y="1632"/>
                  <a:ext cx="96" cy="96"/>
                </a:xfrm>
                <a:prstGeom prst="ellipse">
                  <a:avLst/>
                </a:prstGeom>
                <a:grp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 fontAlgn="base">
                    <a:spcBef>
                      <a:spcPct val="0"/>
                    </a:spcBef>
                    <a:spcAft>
                      <a:spcPct val="0"/>
                    </a:spcAft>
                    <a:buClrTx/>
                  </a:pPr>
                  <a:endParaRPr lang="en-US" sz="2700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3573" name="Rectangle 21"/>
                <p:cNvSpPr>
                  <a:spLocks noChangeArrowheads="1"/>
                </p:cNvSpPr>
                <p:nvPr/>
              </p:nvSpPr>
              <p:spPr bwMode="auto">
                <a:xfrm>
                  <a:off x="960" y="1584"/>
                  <a:ext cx="288" cy="240"/>
                </a:xfrm>
                <a:prstGeom prst="rect">
                  <a:avLst/>
                </a:prstGeom>
                <a:grp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 fontAlgn="base">
                    <a:spcBef>
                      <a:spcPct val="0"/>
                    </a:spcBef>
                    <a:spcAft>
                      <a:spcPct val="0"/>
                    </a:spcAft>
                    <a:buClrTx/>
                  </a:pPr>
                  <a:endParaRPr lang="en-US" sz="2700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3574" name="Text Box 22"/>
              <p:cNvSpPr txBox="1">
                <a:spLocks noChangeArrowheads="1"/>
              </p:cNvSpPr>
              <p:nvPr/>
            </p:nvSpPr>
            <p:spPr bwMode="auto">
              <a:xfrm>
                <a:off x="732" y="3050"/>
                <a:ext cx="450" cy="284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defTabSz="685800" eaLnBrk="0" fontAlgn="base" hangingPunct="0">
                  <a:spcBef>
                    <a:spcPct val="50000"/>
                  </a:spcBef>
                  <a:spcAft>
                    <a:spcPct val="0"/>
                  </a:spcAft>
                  <a:buClrTx/>
                </a:pPr>
                <a:r>
                  <a:rPr lang="en-US" altLang="en-US" sz="1600" b="1" kern="1200" dirty="0" smtClean="0">
                    <a:solidFill>
                      <a:srgbClr val="FFFF99"/>
                    </a:solidFill>
                    <a:latin typeface="Gabriola" panose="04040605051002020D02" pitchFamily="82" charset="0"/>
                    <a:ea typeface="+mn-ea"/>
                    <a:cs typeface="+mn-cs"/>
                  </a:rPr>
                  <a:t>head</a:t>
                </a:r>
                <a:endParaRPr lang="en-US" altLang="en-US" sz="1600" b="1" kern="1200" dirty="0">
                  <a:solidFill>
                    <a:srgbClr val="FFFF99"/>
                  </a:solidFill>
                  <a:latin typeface="Gabriola" panose="04040605051002020D02" pitchFamily="82" charset="0"/>
                  <a:ea typeface="+mn-ea"/>
                  <a:cs typeface="+mn-cs"/>
                </a:endParaRPr>
              </a:p>
            </p:txBody>
          </p:sp>
        </p:grpSp>
        <p:sp>
          <p:nvSpPr>
            <p:cNvPr id="23575" name="Line 23"/>
            <p:cNvSpPr>
              <a:spLocks noChangeShapeType="1"/>
            </p:cNvSpPr>
            <p:nvPr/>
          </p:nvSpPr>
          <p:spPr bwMode="auto">
            <a:xfrm>
              <a:off x="1440" y="2349"/>
              <a:ext cx="336" cy="336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2700" kern="120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</p:grpSp>
      <p:grpSp>
        <p:nvGrpSpPr>
          <p:cNvPr id="23581" name="Group 29"/>
          <p:cNvGrpSpPr>
            <a:grpSpLocks/>
          </p:cNvGrpSpPr>
          <p:nvPr/>
        </p:nvGrpSpPr>
        <p:grpSpPr bwMode="auto">
          <a:xfrm>
            <a:off x="4743450" y="1428754"/>
            <a:ext cx="1657350" cy="308372"/>
            <a:chOff x="3984" y="2160"/>
            <a:chExt cx="1392" cy="259"/>
          </a:xfrm>
          <a:solidFill>
            <a:schemeClr val="tx1">
              <a:lumMod val="75000"/>
            </a:schemeClr>
          </a:solidFill>
        </p:grpSpPr>
        <p:grpSp>
          <p:nvGrpSpPr>
            <p:cNvPr id="23576" name="Group 24"/>
            <p:cNvGrpSpPr>
              <a:grpSpLocks/>
            </p:cNvGrpSpPr>
            <p:nvPr/>
          </p:nvGrpSpPr>
          <p:grpSpPr bwMode="auto">
            <a:xfrm>
              <a:off x="4511" y="2160"/>
              <a:ext cx="865" cy="243"/>
              <a:chOff x="4416" y="2160"/>
              <a:chExt cx="865" cy="243"/>
            </a:xfrm>
            <a:grpFill/>
          </p:grpSpPr>
          <p:sp>
            <p:nvSpPr>
              <p:cNvPr id="23577" name="Rectangle 25"/>
              <p:cNvSpPr>
                <a:spLocks noChangeArrowheads="1"/>
              </p:cNvSpPr>
              <p:nvPr/>
            </p:nvSpPr>
            <p:spPr bwMode="auto">
              <a:xfrm>
                <a:off x="4416" y="2161"/>
                <a:ext cx="576" cy="242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</a:pPr>
                <a:r>
                  <a:rPr lang="en-US" altLang="en-US" sz="1800" kern="1200">
                    <a:solidFill>
                      <a:srgbClr val="FFFFFF"/>
                    </a:solidFill>
                    <a:latin typeface="Verdana" panose="020B0604030504040204" pitchFamily="34" charset="0"/>
                    <a:ea typeface="+mn-ea"/>
                    <a:cs typeface="+mn-cs"/>
                  </a:rPr>
                  <a:t>2.5</a:t>
                </a:r>
              </a:p>
            </p:txBody>
          </p:sp>
          <p:sp>
            <p:nvSpPr>
              <p:cNvPr id="23578" name="Rectangle 26"/>
              <p:cNvSpPr>
                <a:spLocks noChangeArrowheads="1"/>
              </p:cNvSpPr>
              <p:nvPr/>
            </p:nvSpPr>
            <p:spPr bwMode="auto">
              <a:xfrm>
                <a:off x="4993" y="2160"/>
                <a:ext cx="288" cy="242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fontAlgn="base">
                  <a:spcBef>
                    <a:spcPct val="0"/>
                  </a:spcBef>
                  <a:spcAft>
                    <a:spcPct val="0"/>
                  </a:spcAft>
                  <a:buClrTx/>
                </a:pPr>
                <a:endParaRPr lang="en-US" sz="2700" kern="1200">
                  <a:solidFill>
                    <a:srgbClr val="FFFFFF"/>
                  </a:solidFill>
                  <a:latin typeface="Times New Roman" panose="02020603050405020304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23579" name="Oval 27"/>
              <p:cNvSpPr>
                <a:spLocks noChangeArrowheads="1"/>
              </p:cNvSpPr>
              <p:nvPr/>
            </p:nvSpPr>
            <p:spPr bwMode="auto">
              <a:xfrm>
                <a:off x="5089" y="2211"/>
                <a:ext cx="96" cy="96"/>
              </a:xfrm>
              <a:prstGeom prst="ellipse">
                <a:avLst/>
              </a:prstGeom>
              <a:grp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fontAlgn="base">
                  <a:spcBef>
                    <a:spcPct val="0"/>
                  </a:spcBef>
                  <a:spcAft>
                    <a:spcPct val="0"/>
                  </a:spcAft>
                  <a:buClrTx/>
                </a:pPr>
                <a:endParaRPr lang="en-US" sz="2700" kern="1200">
                  <a:solidFill>
                    <a:srgbClr val="FFFFFF"/>
                  </a:solidFill>
                  <a:latin typeface="Times New Roman" panose="02020603050405020304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23580" name="Text Box 28"/>
            <p:cNvSpPr txBox="1">
              <a:spLocks noChangeArrowheads="1"/>
            </p:cNvSpPr>
            <p:nvPr/>
          </p:nvSpPr>
          <p:spPr bwMode="auto">
            <a:xfrm>
              <a:off x="3984" y="2160"/>
              <a:ext cx="431" cy="259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defTabSz="685800" eaLnBrk="0" fontAlgn="base" hangingPunct="0">
                <a:spcBef>
                  <a:spcPct val="50000"/>
                </a:spcBef>
                <a:spcAft>
                  <a:spcPct val="0"/>
                </a:spcAft>
                <a:buClrTx/>
              </a:pPr>
              <a:r>
                <a:rPr lang="en-US" altLang="en-US" kern="1200" dirty="0">
                  <a:solidFill>
                    <a:srgbClr val="FFFF99"/>
                  </a:solidFill>
                  <a:latin typeface="Gabriola" panose="04040605051002020D02" pitchFamily="82" charset="0"/>
                  <a:ea typeface="+mn-ea"/>
                  <a:cs typeface="+mn-cs"/>
                </a:rPr>
                <a:t>node</a:t>
              </a:r>
              <a:endParaRPr lang="en-US" altLang="en-US" sz="1600" kern="1200" dirty="0">
                <a:solidFill>
                  <a:srgbClr val="FFFF99"/>
                </a:solidFill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</p:grpSp>
      <p:sp>
        <p:nvSpPr>
          <p:cNvPr id="23583" name="Text Box 31"/>
          <p:cNvSpPr txBox="1">
            <a:spLocks noChangeArrowheads="1"/>
          </p:cNvSpPr>
          <p:nvPr/>
        </p:nvSpPr>
        <p:spPr bwMode="auto">
          <a:xfrm>
            <a:off x="1714500" y="3371850"/>
            <a:ext cx="5372100" cy="46166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2400" b="1" kern="1200" dirty="0">
                <a:solidFill>
                  <a:srgbClr val="FFFFFF"/>
                </a:solidFill>
                <a:latin typeface="Gabriola" panose="04040605051002020D02" pitchFamily="82" charset="0"/>
                <a:ea typeface="+mn-ea"/>
                <a:cs typeface="+mn-cs"/>
              </a:rPr>
              <a:t>Find the node you want to insert after</a:t>
            </a:r>
            <a:endParaRPr lang="en-US" altLang="en-US" sz="2000" b="1" kern="1200" dirty="0">
              <a:solidFill>
                <a:srgbClr val="FFFFFF"/>
              </a:solidFill>
              <a:latin typeface="Gabriola" panose="04040605051002020D02" pitchFamily="82" charset="0"/>
              <a:ea typeface="+mn-ea"/>
              <a:cs typeface="+mn-cs"/>
            </a:endParaRPr>
          </a:p>
        </p:txBody>
      </p:sp>
      <p:sp>
        <p:nvSpPr>
          <p:cNvPr id="23584" name="Text Box 32"/>
          <p:cNvSpPr txBox="1">
            <a:spLocks noChangeArrowheads="1"/>
          </p:cNvSpPr>
          <p:nvPr/>
        </p:nvSpPr>
        <p:spPr bwMode="auto">
          <a:xfrm>
            <a:off x="1714500" y="3868542"/>
            <a:ext cx="5543550" cy="46166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2400" b="1" i="1" kern="1200" dirty="0">
                <a:solidFill>
                  <a:srgbClr val="FFFFFF"/>
                </a:solidFill>
                <a:latin typeface="Gabriola" panose="04040605051002020D02" pitchFamily="82" charset="0"/>
                <a:ea typeface="+mn-ea"/>
                <a:cs typeface="+mn-cs"/>
              </a:rPr>
              <a:t>First, </a:t>
            </a:r>
            <a:r>
              <a:rPr lang="en-US" altLang="en-US" sz="2400" b="1" kern="1200" dirty="0">
                <a:solidFill>
                  <a:srgbClr val="FFFFFF"/>
                </a:solidFill>
                <a:latin typeface="Gabriola" panose="04040605051002020D02" pitchFamily="82" charset="0"/>
                <a:ea typeface="+mn-ea"/>
                <a:cs typeface="+mn-cs"/>
              </a:rPr>
              <a:t>copy the link from the node that's already in the list</a:t>
            </a:r>
          </a:p>
        </p:txBody>
      </p:sp>
      <p:sp>
        <p:nvSpPr>
          <p:cNvPr id="23585" name="Text Box 33"/>
          <p:cNvSpPr txBox="1">
            <a:spLocks noChangeArrowheads="1"/>
          </p:cNvSpPr>
          <p:nvPr/>
        </p:nvSpPr>
        <p:spPr bwMode="auto">
          <a:xfrm>
            <a:off x="1714500" y="4357801"/>
            <a:ext cx="5943600" cy="46166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2400" b="1" i="1" kern="1200" dirty="0">
                <a:solidFill>
                  <a:srgbClr val="FFFFFF"/>
                </a:solidFill>
                <a:latin typeface="Gabriola" panose="04040605051002020D02" pitchFamily="82" charset="0"/>
                <a:ea typeface="+mn-ea"/>
                <a:cs typeface="+mn-cs"/>
              </a:rPr>
              <a:t>Then,</a:t>
            </a:r>
            <a:r>
              <a:rPr lang="en-US" altLang="en-US" sz="2400" b="1" kern="1200" dirty="0">
                <a:solidFill>
                  <a:srgbClr val="FFFFFF"/>
                </a:solidFill>
                <a:latin typeface="Gabriola" panose="04040605051002020D02" pitchFamily="82" charset="0"/>
                <a:ea typeface="+mn-ea"/>
                <a:cs typeface="+mn-cs"/>
              </a:rPr>
              <a:t> change the link in the node that's already in the list </a:t>
            </a:r>
          </a:p>
        </p:txBody>
      </p:sp>
      <p:sp>
        <p:nvSpPr>
          <p:cNvPr id="23586" name="Freeform 34"/>
          <p:cNvSpPr>
            <a:spLocks/>
          </p:cNvSpPr>
          <p:nvPr/>
        </p:nvSpPr>
        <p:spPr bwMode="auto">
          <a:xfrm>
            <a:off x="5657850" y="1739503"/>
            <a:ext cx="550069" cy="1117997"/>
          </a:xfrm>
          <a:custGeom>
            <a:avLst/>
            <a:gdLst>
              <a:gd name="T0" fmla="*/ 0 w 462"/>
              <a:gd name="T1" fmla="*/ 939 h 939"/>
              <a:gd name="T2" fmla="*/ 39 w 462"/>
              <a:gd name="T3" fmla="*/ 554 h 939"/>
              <a:gd name="T4" fmla="*/ 231 w 462"/>
              <a:gd name="T5" fmla="*/ 208 h 939"/>
              <a:gd name="T6" fmla="*/ 462 w 462"/>
              <a:gd name="T7" fmla="*/ 0 h 9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62" h="939">
                <a:moveTo>
                  <a:pt x="0" y="939"/>
                </a:moveTo>
                <a:cubicBezTo>
                  <a:pt x="6" y="875"/>
                  <a:pt x="0" y="676"/>
                  <a:pt x="39" y="554"/>
                </a:cubicBezTo>
                <a:cubicBezTo>
                  <a:pt x="78" y="432"/>
                  <a:pt x="161" y="300"/>
                  <a:pt x="231" y="208"/>
                </a:cubicBezTo>
                <a:cubicBezTo>
                  <a:pt x="301" y="116"/>
                  <a:pt x="414" y="43"/>
                  <a:pt x="462" y="0"/>
                </a:cubicBezTo>
              </a:path>
            </a:pathLst>
          </a:custGeom>
          <a:noFill/>
          <a:ln w="19050" cap="flat">
            <a:solidFill>
              <a:srgbClr val="FF9900"/>
            </a:solidFill>
            <a:prstDash val="dash"/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lang="en-US" sz="2700" kern="1200">
              <a:solidFill>
                <a:srgbClr val="FFFFFF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23587" name="Line 35"/>
          <p:cNvSpPr>
            <a:spLocks noChangeShapeType="1"/>
          </p:cNvSpPr>
          <p:nvPr/>
        </p:nvSpPr>
        <p:spPr bwMode="auto">
          <a:xfrm>
            <a:off x="6229350" y="1543050"/>
            <a:ext cx="114300" cy="12001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lang="en-US" sz="2700" kern="1200">
              <a:solidFill>
                <a:srgbClr val="FFFFFF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23588" name="Line 36"/>
          <p:cNvSpPr>
            <a:spLocks noChangeShapeType="1"/>
          </p:cNvSpPr>
          <p:nvPr/>
        </p:nvSpPr>
        <p:spPr bwMode="auto">
          <a:xfrm flipH="1" flipV="1">
            <a:off x="5486400" y="1771650"/>
            <a:ext cx="171450" cy="10858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lang="en-US" sz="2700" kern="1200">
              <a:solidFill>
                <a:srgbClr val="FFFFFF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23589" name="Freeform 37"/>
          <p:cNvSpPr>
            <a:spLocks/>
          </p:cNvSpPr>
          <p:nvPr/>
        </p:nvSpPr>
        <p:spPr bwMode="auto">
          <a:xfrm>
            <a:off x="5853112" y="2738438"/>
            <a:ext cx="376238" cy="285750"/>
          </a:xfrm>
          <a:custGeom>
            <a:avLst/>
            <a:gdLst>
              <a:gd name="T0" fmla="*/ 0 w 316"/>
              <a:gd name="T1" fmla="*/ 230 h 240"/>
              <a:gd name="T2" fmla="*/ 62 w 316"/>
              <a:gd name="T3" fmla="*/ 77 h 240"/>
              <a:gd name="T4" fmla="*/ 92 w 316"/>
              <a:gd name="T5" fmla="*/ 0 h 240"/>
              <a:gd name="T6" fmla="*/ 108 w 316"/>
              <a:gd name="T7" fmla="*/ 184 h 240"/>
              <a:gd name="T8" fmla="*/ 162 w 316"/>
              <a:gd name="T9" fmla="*/ 107 h 240"/>
              <a:gd name="T10" fmla="*/ 200 w 316"/>
              <a:gd name="T11" fmla="*/ 15 h 240"/>
              <a:gd name="T12" fmla="*/ 231 w 316"/>
              <a:gd name="T13" fmla="*/ 238 h 240"/>
              <a:gd name="T14" fmla="*/ 269 w 316"/>
              <a:gd name="T15" fmla="*/ 154 h 240"/>
              <a:gd name="T16" fmla="*/ 300 w 316"/>
              <a:gd name="T17" fmla="*/ 92 h 240"/>
              <a:gd name="T18" fmla="*/ 315 w 316"/>
              <a:gd name="T19" fmla="*/ 7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16" h="240">
                <a:moveTo>
                  <a:pt x="0" y="230"/>
                </a:moveTo>
                <a:cubicBezTo>
                  <a:pt x="46" y="170"/>
                  <a:pt x="42" y="152"/>
                  <a:pt x="62" y="77"/>
                </a:cubicBezTo>
                <a:cubicBezTo>
                  <a:pt x="69" y="52"/>
                  <a:pt x="84" y="26"/>
                  <a:pt x="92" y="0"/>
                </a:cubicBezTo>
                <a:cubicBezTo>
                  <a:pt x="108" y="59"/>
                  <a:pt x="69" y="136"/>
                  <a:pt x="108" y="184"/>
                </a:cubicBezTo>
                <a:cubicBezTo>
                  <a:pt x="128" y="208"/>
                  <a:pt x="162" y="107"/>
                  <a:pt x="162" y="107"/>
                </a:cubicBezTo>
                <a:cubicBezTo>
                  <a:pt x="171" y="48"/>
                  <a:pt x="177" y="63"/>
                  <a:pt x="200" y="15"/>
                </a:cubicBezTo>
                <a:cubicBezTo>
                  <a:pt x="218" y="89"/>
                  <a:pt x="220" y="163"/>
                  <a:pt x="231" y="238"/>
                </a:cubicBezTo>
                <a:cubicBezTo>
                  <a:pt x="276" y="193"/>
                  <a:pt x="237" y="240"/>
                  <a:pt x="269" y="154"/>
                </a:cubicBezTo>
                <a:cubicBezTo>
                  <a:pt x="277" y="132"/>
                  <a:pt x="300" y="92"/>
                  <a:pt x="300" y="92"/>
                </a:cubicBezTo>
                <a:cubicBezTo>
                  <a:pt x="316" y="18"/>
                  <a:pt x="315" y="47"/>
                  <a:pt x="315" y="7"/>
                </a:cubicBezTo>
              </a:path>
            </a:pathLst>
          </a:custGeom>
          <a:noFill/>
          <a:ln w="19050" cmpd="sng">
            <a:solidFill>
              <a:srgbClr val="FF99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lang="en-US" sz="2700" kern="1200">
              <a:solidFill>
                <a:srgbClr val="FFFFFF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23593" name="Rectangle 41"/>
          <p:cNvSpPr>
            <a:spLocks noChangeArrowheads="1"/>
          </p:cNvSpPr>
          <p:nvPr/>
        </p:nvSpPr>
        <p:spPr bwMode="auto">
          <a:xfrm>
            <a:off x="4686300" y="2686050"/>
            <a:ext cx="1200150" cy="400050"/>
          </a:xfrm>
          <a:prstGeom prst="rect">
            <a:avLst/>
          </a:prstGeom>
          <a:noFill/>
          <a:ln w="57150">
            <a:solidFill>
              <a:srgbClr val="FF99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lang="en-US" sz="2700" kern="1200">
              <a:solidFill>
                <a:srgbClr val="FFFFFF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9" name="Rectangle 2"/>
          <p:cNvSpPr txBox="1">
            <a:spLocks noChangeArrowheads="1"/>
          </p:cNvSpPr>
          <p:nvPr/>
        </p:nvSpPr>
        <p:spPr>
          <a:xfrm>
            <a:off x="1620179" y="151935"/>
            <a:ext cx="4646807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9pPr>
          </a:lstStyle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altLang="en-US" sz="3200" b="1" dirty="0" smtClean="0">
                <a:solidFill>
                  <a:srgbClr val="000000"/>
                </a:solidFill>
                <a:latin typeface="Gabriola" panose="04040605051002020D02" pitchFamily="82" charset="0"/>
                <a:ea typeface="Arial"/>
                <a:cs typeface="Arial"/>
                <a:sym typeface="Arial"/>
              </a:rPr>
              <a:t>Inserting a new Node (After)</a:t>
            </a:r>
            <a:endParaRPr lang="en-US" altLang="en-US" sz="3200" b="1" dirty="0">
              <a:solidFill>
                <a:srgbClr val="000000"/>
              </a:solidFill>
              <a:latin typeface="Gabriola" panose="04040605051002020D02" pitchFamily="82" charset="0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31102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3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359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3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358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3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3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3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3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83" grpId="0" animBg="1" autoUpdateAnimBg="0"/>
      <p:bldP spid="23584" grpId="0" animBg="1" autoUpdateAnimBg="0"/>
      <p:bldP spid="23585" grpId="0" animBg="1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1312301" y="705315"/>
            <a:ext cx="7162626" cy="4339650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  <a:effectLst/>
        </p:spPr>
        <p:txBody>
          <a:bodyPr wrap="square" anchor="ctr"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Node* List::</a:t>
            </a:r>
            <a:r>
              <a:rPr lang="en-US" altLang="en-US" sz="1200" kern="1200" dirty="0" err="1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InsertNode</a:t>
            </a: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en-US" sz="1200" kern="1200" dirty="0" err="1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index, </a:t>
            </a:r>
            <a:r>
              <a:rPr lang="en-US" altLang="en-US" sz="1200" kern="1200" dirty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double</a:t>
            </a: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x) {</a:t>
            </a:r>
            <a:endParaRPr lang="en-US" altLang="en-US" sz="1200" kern="1200" dirty="0"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en-US" altLang="en-US" sz="1200" kern="1200" dirty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if</a:t>
            </a: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(index &lt; 0) </a:t>
            </a:r>
            <a:r>
              <a:rPr lang="en-US" altLang="en-US" sz="1200" kern="1200" dirty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return</a:t>
            </a: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NULL;	</a:t>
            </a:r>
            <a:endParaRPr lang="en-US" altLang="en-US" sz="1200" kern="1200" dirty="0"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</a:t>
            </a:r>
            <a:endParaRPr lang="en-US" altLang="en-US" sz="1200" kern="1200" dirty="0"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en-US" altLang="en-US" sz="1200" kern="1200" dirty="0" err="1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en-US" sz="1200" kern="1200" dirty="0" err="1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currIndex</a:t>
            </a: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=	1;</a:t>
            </a:r>
            <a:endParaRPr lang="en-US" altLang="en-US" sz="1200" kern="1200" dirty="0"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Node* </a:t>
            </a:r>
            <a:r>
              <a:rPr lang="en-US" altLang="en-US" sz="1200" kern="1200" dirty="0" err="1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currNode</a:t>
            </a: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=	head;</a:t>
            </a:r>
            <a:endParaRPr lang="en-US" altLang="en-US" sz="1200" kern="1200" dirty="0"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en-US" altLang="en-US" sz="1200" kern="1200" dirty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while</a:t>
            </a: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(</a:t>
            </a:r>
            <a:r>
              <a:rPr lang="en-US" altLang="en-US" sz="1200" kern="1200" dirty="0" err="1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currNode</a:t>
            </a: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&amp;&amp; index &gt; </a:t>
            </a:r>
            <a:r>
              <a:rPr lang="en-US" altLang="en-US" sz="1200" kern="1200" dirty="0" err="1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currIndex</a:t>
            </a: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) {</a:t>
            </a:r>
            <a:endParaRPr lang="en-US" altLang="en-US" sz="1200" kern="1200" dirty="0"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	</a:t>
            </a:r>
            <a:r>
              <a:rPr lang="en-US" altLang="en-US" sz="1200" kern="1200" dirty="0" err="1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currNode</a:t>
            </a: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=	</a:t>
            </a:r>
            <a:r>
              <a:rPr lang="en-US" altLang="en-US" sz="1200" kern="1200" dirty="0" err="1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currNode</a:t>
            </a: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-&gt;next;</a:t>
            </a:r>
            <a:endParaRPr lang="en-US" altLang="en-US" sz="1200" kern="1200" dirty="0"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	</a:t>
            </a:r>
            <a:r>
              <a:rPr lang="en-US" altLang="en-US" sz="1200" kern="1200" dirty="0" err="1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currIndex</a:t>
            </a: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++;</a:t>
            </a:r>
            <a:endParaRPr lang="en-US" altLang="en-US" sz="1200" kern="1200" dirty="0"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}</a:t>
            </a:r>
            <a:endParaRPr lang="en-US" altLang="en-US" sz="1200" kern="1200" dirty="0"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en-US" altLang="en-US" sz="1200" kern="1200" dirty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if</a:t>
            </a: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(index &gt; 0 &amp;&amp; </a:t>
            </a:r>
            <a:r>
              <a:rPr lang="en-US" altLang="en-US" sz="1200" kern="1200" dirty="0" err="1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currNode</a:t>
            </a: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== NULL) </a:t>
            </a:r>
            <a:r>
              <a:rPr lang="en-US" altLang="en-US" sz="1200" kern="1200" dirty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return</a:t>
            </a: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NULL;</a:t>
            </a:r>
            <a:endParaRPr lang="en-US" altLang="en-US" sz="1200" kern="1200" dirty="0"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</a:t>
            </a:r>
            <a:endParaRPr lang="en-US" altLang="en-US" sz="1200" kern="1200" dirty="0"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en-US" altLang="en-US" sz="1200" kern="1200" dirty="0">
                <a:solidFill>
                  <a:srgbClr val="9900CC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Node* </a:t>
            </a:r>
            <a:r>
              <a:rPr lang="en-US" altLang="en-US" sz="1200" kern="1200" dirty="0" err="1">
                <a:solidFill>
                  <a:srgbClr val="9900CC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newNode</a:t>
            </a:r>
            <a:r>
              <a:rPr lang="en-US" altLang="en-US" sz="1200" kern="1200" dirty="0">
                <a:solidFill>
                  <a:srgbClr val="9900CC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=	new	Node;</a:t>
            </a:r>
            <a:endParaRPr lang="en-US" altLang="en-US" sz="1200" kern="1200" dirty="0">
              <a:solidFill>
                <a:srgbClr val="9900CC"/>
              </a:solidFill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200" kern="1200" dirty="0">
                <a:solidFill>
                  <a:srgbClr val="9900CC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en-US" altLang="en-US" sz="1200" kern="1200" dirty="0" err="1">
                <a:solidFill>
                  <a:srgbClr val="9900CC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newNode</a:t>
            </a:r>
            <a:r>
              <a:rPr lang="en-US" altLang="en-US" sz="1200" kern="1200" dirty="0">
                <a:solidFill>
                  <a:srgbClr val="9900CC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-&gt;data	=	x;	</a:t>
            </a:r>
            <a:endParaRPr lang="en-US" altLang="en-US" sz="1200" kern="1200" dirty="0">
              <a:solidFill>
                <a:srgbClr val="9900CC"/>
              </a:solidFill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200" kern="1200" dirty="0">
                <a:solidFill>
                  <a:srgbClr val="9900CC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if (index == 0) {</a:t>
            </a:r>
            <a:endParaRPr lang="en-US" altLang="en-US" sz="1200" kern="1200" dirty="0">
              <a:solidFill>
                <a:srgbClr val="9900CC"/>
              </a:solidFill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200" kern="1200" dirty="0">
                <a:solidFill>
                  <a:srgbClr val="9900CC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	</a:t>
            </a:r>
            <a:r>
              <a:rPr lang="en-US" altLang="en-US" sz="1200" kern="1200" dirty="0" err="1">
                <a:solidFill>
                  <a:srgbClr val="9900CC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newNode</a:t>
            </a:r>
            <a:r>
              <a:rPr lang="en-US" altLang="en-US" sz="1200" kern="1200" dirty="0">
                <a:solidFill>
                  <a:srgbClr val="9900CC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-&gt;next	=	head;</a:t>
            </a:r>
            <a:endParaRPr lang="en-US" altLang="en-US" sz="1200" kern="1200" dirty="0">
              <a:solidFill>
                <a:srgbClr val="9900CC"/>
              </a:solidFill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200" kern="1200" dirty="0">
                <a:solidFill>
                  <a:srgbClr val="9900CC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	head		=	</a:t>
            </a:r>
            <a:r>
              <a:rPr lang="en-US" altLang="en-US" sz="1200" kern="1200" dirty="0" err="1">
                <a:solidFill>
                  <a:srgbClr val="9900CC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newNode</a:t>
            </a:r>
            <a:r>
              <a:rPr lang="en-US" altLang="en-US" sz="1200" kern="1200" dirty="0">
                <a:solidFill>
                  <a:srgbClr val="9900CC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;</a:t>
            </a:r>
            <a:endParaRPr lang="en-US" altLang="en-US" sz="1200" kern="1200" dirty="0">
              <a:solidFill>
                <a:srgbClr val="9900CC"/>
              </a:solidFill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200" kern="1200" dirty="0">
                <a:solidFill>
                  <a:srgbClr val="9900CC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}</a:t>
            </a:r>
            <a:endParaRPr lang="en-US" altLang="en-US" sz="1200" kern="1200" dirty="0">
              <a:solidFill>
                <a:srgbClr val="9900CC"/>
              </a:solidFill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200" kern="1200" dirty="0">
                <a:solidFill>
                  <a:srgbClr val="9900CC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else {</a:t>
            </a:r>
            <a:endParaRPr lang="en-US" altLang="en-US" sz="1200" kern="1200" dirty="0">
              <a:solidFill>
                <a:srgbClr val="9900CC"/>
              </a:solidFill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200" kern="1200" dirty="0">
                <a:solidFill>
                  <a:srgbClr val="9900CC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	</a:t>
            </a:r>
            <a:r>
              <a:rPr lang="en-US" altLang="en-US" sz="1200" kern="1200" dirty="0" err="1">
                <a:solidFill>
                  <a:srgbClr val="9900CC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newNode</a:t>
            </a:r>
            <a:r>
              <a:rPr lang="en-US" altLang="en-US" sz="1200" kern="1200" dirty="0">
                <a:solidFill>
                  <a:srgbClr val="9900CC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-&gt;next	=	</a:t>
            </a:r>
            <a:r>
              <a:rPr lang="en-US" altLang="en-US" sz="1200" kern="1200" dirty="0" err="1">
                <a:solidFill>
                  <a:srgbClr val="9900CC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currNode</a:t>
            </a:r>
            <a:r>
              <a:rPr lang="en-US" altLang="en-US" sz="1200" kern="1200" dirty="0">
                <a:solidFill>
                  <a:srgbClr val="9900CC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-&gt;next;</a:t>
            </a:r>
            <a:endParaRPr lang="en-US" altLang="en-US" sz="1200" kern="1200" dirty="0">
              <a:solidFill>
                <a:srgbClr val="9900CC"/>
              </a:solidFill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200" kern="1200" dirty="0">
                <a:solidFill>
                  <a:srgbClr val="9900CC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	</a:t>
            </a:r>
            <a:r>
              <a:rPr lang="en-US" altLang="en-US" sz="1200" kern="1200" dirty="0" err="1">
                <a:solidFill>
                  <a:srgbClr val="9900CC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currNode</a:t>
            </a:r>
            <a:r>
              <a:rPr lang="en-US" altLang="en-US" sz="1200" kern="1200" dirty="0">
                <a:solidFill>
                  <a:srgbClr val="9900CC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-&gt;next	=	</a:t>
            </a:r>
            <a:r>
              <a:rPr lang="en-US" altLang="en-US" sz="1200" kern="1200" dirty="0" err="1">
                <a:solidFill>
                  <a:srgbClr val="9900CC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newNode</a:t>
            </a:r>
            <a:r>
              <a:rPr lang="en-US" altLang="en-US" sz="1200" kern="1200" dirty="0">
                <a:solidFill>
                  <a:srgbClr val="9900CC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;</a:t>
            </a:r>
            <a:endParaRPr lang="en-US" altLang="en-US" sz="1200" kern="1200" dirty="0">
              <a:solidFill>
                <a:srgbClr val="9900CC"/>
              </a:solidFill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200" kern="1200" dirty="0">
                <a:solidFill>
                  <a:srgbClr val="9900CC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}</a:t>
            </a:r>
            <a:endParaRPr lang="en-US" altLang="en-US" sz="1200" kern="1200" dirty="0">
              <a:solidFill>
                <a:srgbClr val="9900CC"/>
              </a:solidFill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200" kern="1200" dirty="0">
                <a:solidFill>
                  <a:srgbClr val="9900CC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return </a:t>
            </a:r>
            <a:r>
              <a:rPr lang="en-US" altLang="en-US" sz="1200" kern="1200" dirty="0" err="1">
                <a:solidFill>
                  <a:srgbClr val="9900CC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newNode</a:t>
            </a:r>
            <a:r>
              <a:rPr lang="en-US" altLang="en-US" sz="1200" kern="1200" dirty="0">
                <a:solidFill>
                  <a:srgbClr val="9900CC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;</a:t>
            </a:r>
            <a:endParaRPr lang="en-US" altLang="en-US" sz="1200" kern="1200" dirty="0">
              <a:solidFill>
                <a:srgbClr val="9900CC"/>
              </a:solidFill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1943100" y="976662"/>
            <a:ext cx="4629150" cy="1657350"/>
          </a:xfrm>
          <a:prstGeom prst="rect">
            <a:avLst/>
          </a:prstGeom>
          <a:noFill/>
          <a:ln w="31750">
            <a:solidFill>
              <a:srgbClr val="FFCC00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CC"/>
              </a:buClr>
              <a:buSzPct val="75000"/>
              <a:buFont typeface="Monotype Sorts" pitchFamily="2" charset="2"/>
              <a:buChar char="l"/>
            </a:pPr>
            <a:endParaRPr lang="en-US" sz="1500" b="1" kern="1200">
              <a:solidFill>
                <a:srgbClr val="FFFFFF"/>
              </a:solidFill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2535" name="AutoShape 7"/>
          <p:cNvSpPr>
            <a:spLocks/>
          </p:cNvSpPr>
          <p:nvPr/>
        </p:nvSpPr>
        <p:spPr bwMode="auto">
          <a:xfrm>
            <a:off x="6745093" y="1206190"/>
            <a:ext cx="1655491" cy="801029"/>
          </a:xfrm>
          <a:prstGeom prst="borderCallout1">
            <a:avLst>
              <a:gd name="adj1" fmla="val 7500"/>
              <a:gd name="adj2" fmla="val -3032"/>
              <a:gd name="adj3" fmla="val 64898"/>
              <a:gd name="adj4" fmla="val -36741"/>
            </a:avLst>
          </a:prstGeom>
          <a:solidFill>
            <a:schemeClr val="tx1"/>
          </a:solidFill>
          <a:ln w="31750">
            <a:solidFill>
              <a:schemeClr val="hlink"/>
            </a:solidFill>
            <a:miter lim="800000"/>
            <a:headEnd type="triangle" w="sm" len="sm"/>
            <a:tailEnd type="none" w="sm" len="sm"/>
          </a:ln>
          <a:effectLst/>
        </p:spPr>
        <p:txBody>
          <a:bodyPr/>
          <a:lstStyle/>
          <a:p>
            <a:pPr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CC"/>
              </a:buClr>
              <a:buSzPct val="75000"/>
            </a:pPr>
            <a:r>
              <a:rPr lang="en-US" altLang="en-US" sz="1600" b="1" kern="1200" dirty="0">
                <a:solidFill>
                  <a:schemeClr val="bg1"/>
                </a:solidFill>
                <a:latin typeface="Gabriola" panose="04040605051002020D02" pitchFamily="82" charset="0"/>
                <a:ea typeface="+mn-ea"/>
                <a:cs typeface="+mn-cs"/>
              </a:rPr>
              <a:t>Try to locate </a:t>
            </a:r>
            <a:r>
              <a:rPr lang="en-US" altLang="en-US" sz="1600" b="1" kern="1200" dirty="0" err="1">
                <a:solidFill>
                  <a:schemeClr val="bg1"/>
                </a:solidFill>
                <a:latin typeface="Gabriola" panose="04040605051002020D02" pitchFamily="82" charset="0"/>
                <a:ea typeface="+mn-ea"/>
                <a:cs typeface="+mn-cs"/>
              </a:rPr>
              <a:t>index’th</a:t>
            </a:r>
            <a:r>
              <a:rPr lang="en-US" altLang="en-US" sz="1600" b="1" kern="1200" dirty="0">
                <a:solidFill>
                  <a:schemeClr val="bg1"/>
                </a:solidFill>
                <a:latin typeface="Gabriola" panose="04040605051002020D02" pitchFamily="82" charset="0"/>
                <a:ea typeface="+mn-ea"/>
                <a:cs typeface="+mn-cs"/>
              </a:rPr>
              <a:t> node. If it doesn’t exist, return NULL</a:t>
            </a:r>
            <a:r>
              <a:rPr lang="en-US" altLang="en-US" sz="1600" b="1" kern="1200" dirty="0">
                <a:latin typeface="Gabriola" panose="04040605051002020D02" pitchFamily="82" charset="0"/>
                <a:ea typeface="+mn-ea"/>
                <a:cs typeface="+mn-cs"/>
              </a:rPr>
              <a:t>.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1620179" y="151935"/>
            <a:ext cx="4646807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9pPr>
          </a:lstStyle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altLang="en-US" sz="3200" b="1" dirty="0" smtClean="0">
                <a:solidFill>
                  <a:srgbClr val="000000"/>
                </a:solidFill>
                <a:latin typeface="Gabriola" panose="04040605051002020D02" pitchFamily="82" charset="0"/>
                <a:ea typeface="Arial"/>
                <a:cs typeface="Arial"/>
                <a:sym typeface="Arial"/>
              </a:rPr>
              <a:t>Inserting a new Node</a:t>
            </a:r>
            <a:endParaRPr lang="en-US" altLang="en-US" sz="3200" b="1" dirty="0">
              <a:solidFill>
                <a:srgbClr val="000000"/>
              </a:solidFill>
              <a:latin typeface="Gabriola" panose="04040605051002020D02" pitchFamily="82" charset="0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9323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1318255" y="693481"/>
            <a:ext cx="6941083" cy="4339650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  <a:effectLst/>
        </p:spPr>
        <p:txBody>
          <a:bodyPr wrap="square" anchor="ctr"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Node* List::</a:t>
            </a:r>
            <a:r>
              <a:rPr lang="en-US" altLang="en-US" sz="1200" kern="1200" dirty="0" err="1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InsertNode</a:t>
            </a: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en-US" sz="1200" kern="1200" dirty="0" err="1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index, </a:t>
            </a:r>
            <a:r>
              <a:rPr lang="en-US" altLang="en-US" sz="1200" kern="1200" dirty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double</a:t>
            </a: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x) {</a:t>
            </a:r>
            <a:endParaRPr lang="en-US" altLang="en-US" sz="1200" kern="1200" dirty="0"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en-US" altLang="en-US" sz="1200" kern="1200" dirty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if</a:t>
            </a: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(index &lt; 0) </a:t>
            </a:r>
            <a:r>
              <a:rPr lang="en-US" altLang="en-US" sz="1200" kern="1200" dirty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return</a:t>
            </a: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NULL;	</a:t>
            </a:r>
            <a:endParaRPr lang="en-US" altLang="en-US" sz="1200" kern="1200" dirty="0"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</a:t>
            </a:r>
            <a:endParaRPr lang="en-US" altLang="en-US" sz="1200" kern="1200" dirty="0"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en-US" altLang="en-US" sz="1200" kern="1200" dirty="0" err="1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en-US" sz="1200" kern="1200" dirty="0" err="1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currIndex</a:t>
            </a: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=	1;</a:t>
            </a:r>
            <a:endParaRPr lang="en-US" altLang="en-US" sz="1200" kern="1200" dirty="0"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Node* </a:t>
            </a:r>
            <a:r>
              <a:rPr lang="en-US" altLang="en-US" sz="1200" kern="1200" dirty="0" err="1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currNode</a:t>
            </a: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=	head;</a:t>
            </a:r>
            <a:endParaRPr lang="en-US" altLang="en-US" sz="1200" kern="1200" dirty="0"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en-US" altLang="en-US" sz="1200" kern="1200" dirty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while</a:t>
            </a: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(</a:t>
            </a:r>
            <a:r>
              <a:rPr lang="en-US" altLang="en-US" sz="1200" kern="1200" dirty="0" err="1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currNode</a:t>
            </a: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&amp;&amp; index &gt; </a:t>
            </a:r>
            <a:r>
              <a:rPr lang="en-US" altLang="en-US" sz="1200" kern="1200" dirty="0" err="1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currIndex</a:t>
            </a: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) {</a:t>
            </a:r>
            <a:endParaRPr lang="en-US" altLang="en-US" sz="1200" kern="1200" dirty="0"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	</a:t>
            </a:r>
            <a:r>
              <a:rPr lang="en-US" altLang="en-US" sz="1200" kern="1200" dirty="0" err="1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currNode</a:t>
            </a: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=	</a:t>
            </a:r>
            <a:r>
              <a:rPr lang="en-US" altLang="en-US" sz="1200" kern="1200" dirty="0" err="1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currNode</a:t>
            </a: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-&gt;next;</a:t>
            </a:r>
            <a:endParaRPr lang="en-US" altLang="en-US" sz="1200" kern="1200" dirty="0"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	</a:t>
            </a:r>
            <a:r>
              <a:rPr lang="en-US" altLang="en-US" sz="1200" kern="1200" dirty="0" err="1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currIndex</a:t>
            </a: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++;</a:t>
            </a:r>
            <a:endParaRPr lang="en-US" altLang="en-US" sz="1200" kern="1200" dirty="0"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}</a:t>
            </a:r>
            <a:endParaRPr lang="en-US" altLang="en-US" sz="1200" kern="1200" dirty="0"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en-US" altLang="en-US" sz="1200" kern="1200" dirty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if</a:t>
            </a: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(index &gt; 0 &amp;&amp; </a:t>
            </a:r>
            <a:r>
              <a:rPr lang="en-US" altLang="en-US" sz="1200" kern="1200" dirty="0" err="1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currNode</a:t>
            </a: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== NULL) </a:t>
            </a:r>
            <a:r>
              <a:rPr lang="en-US" altLang="en-US" sz="1200" kern="1200" dirty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return</a:t>
            </a: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NULL;</a:t>
            </a:r>
            <a:endParaRPr lang="en-US" altLang="en-US" sz="1200" kern="1200" dirty="0"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</a:t>
            </a:r>
            <a:endParaRPr lang="en-US" altLang="en-US" sz="1200" kern="1200" dirty="0" smtClean="0"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200" kern="1200" dirty="0" smtClean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Node* </a:t>
            </a:r>
            <a:r>
              <a:rPr lang="en-US" altLang="en-US" sz="1200" kern="1200" dirty="0" err="1" smtClean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newNode</a:t>
            </a:r>
            <a:r>
              <a:rPr lang="en-US" altLang="en-US" sz="1200" kern="1200" dirty="0" smtClean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=	</a:t>
            </a:r>
            <a:r>
              <a:rPr lang="en-US" altLang="en-US" sz="1200" kern="1200" dirty="0" smtClean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new</a:t>
            </a:r>
            <a:r>
              <a:rPr lang="en-US" altLang="en-US" sz="1200" kern="1200" dirty="0" smtClean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Node;</a:t>
            </a:r>
            <a:endParaRPr lang="en-US" altLang="en-US" sz="1200" kern="1200" dirty="0" smtClean="0"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en-US" altLang="en-US" sz="1200" kern="1200" dirty="0" err="1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newNode</a:t>
            </a: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-&gt;data	=	x;	</a:t>
            </a:r>
            <a:endParaRPr lang="en-US" altLang="en-US" sz="1200" kern="1200" dirty="0"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en-US" altLang="en-US" sz="1200" kern="1200" dirty="0" smtClean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/>
            </a:r>
            <a:br>
              <a:rPr lang="en-US" altLang="en-US" sz="1200" kern="1200" dirty="0" smtClean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</a:br>
            <a:r>
              <a:rPr lang="en-US" altLang="en-US" sz="1200" kern="1200" dirty="0" smtClean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en-US" altLang="en-US" sz="1200" kern="1200" dirty="0" smtClean="0">
                <a:solidFill>
                  <a:srgbClr val="9900CC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if </a:t>
            </a:r>
            <a:r>
              <a:rPr lang="en-US" altLang="en-US" sz="1200" kern="1200" dirty="0">
                <a:solidFill>
                  <a:srgbClr val="9900CC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(index == 0) {</a:t>
            </a:r>
            <a:endParaRPr lang="en-US" altLang="en-US" sz="1200" kern="1200" dirty="0">
              <a:solidFill>
                <a:srgbClr val="9900CC"/>
              </a:solidFill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200" kern="1200" dirty="0">
                <a:solidFill>
                  <a:srgbClr val="9900CC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	</a:t>
            </a:r>
            <a:r>
              <a:rPr lang="en-US" altLang="en-US" sz="1200" kern="1200" dirty="0" err="1">
                <a:solidFill>
                  <a:srgbClr val="9900CC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newNode</a:t>
            </a:r>
            <a:r>
              <a:rPr lang="en-US" altLang="en-US" sz="1200" kern="1200" dirty="0">
                <a:solidFill>
                  <a:srgbClr val="9900CC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-&gt;next	=	head;</a:t>
            </a:r>
            <a:endParaRPr lang="en-US" altLang="en-US" sz="1200" kern="1200" dirty="0">
              <a:solidFill>
                <a:srgbClr val="9900CC"/>
              </a:solidFill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200" kern="1200" dirty="0">
                <a:solidFill>
                  <a:srgbClr val="9900CC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	head		=	</a:t>
            </a:r>
            <a:r>
              <a:rPr lang="en-US" altLang="en-US" sz="1200" kern="1200" dirty="0" err="1">
                <a:solidFill>
                  <a:srgbClr val="9900CC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newNode</a:t>
            </a:r>
            <a:r>
              <a:rPr lang="en-US" altLang="en-US" sz="1200" kern="1200" dirty="0">
                <a:solidFill>
                  <a:srgbClr val="9900CC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;</a:t>
            </a:r>
            <a:endParaRPr lang="en-US" altLang="en-US" sz="1200" kern="1200" dirty="0">
              <a:solidFill>
                <a:srgbClr val="9900CC"/>
              </a:solidFill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200" kern="1200" dirty="0">
                <a:solidFill>
                  <a:srgbClr val="9900CC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}</a:t>
            </a:r>
            <a:endParaRPr lang="en-US" altLang="en-US" sz="1200" kern="1200" dirty="0">
              <a:solidFill>
                <a:srgbClr val="9900CC"/>
              </a:solidFill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200" kern="1200" dirty="0">
                <a:solidFill>
                  <a:srgbClr val="9900CC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else {</a:t>
            </a:r>
            <a:endParaRPr lang="en-US" altLang="en-US" sz="1200" kern="1200" dirty="0">
              <a:solidFill>
                <a:srgbClr val="9900CC"/>
              </a:solidFill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200" kern="1200" dirty="0">
                <a:solidFill>
                  <a:srgbClr val="9900CC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	</a:t>
            </a:r>
            <a:r>
              <a:rPr lang="en-US" altLang="en-US" sz="1200" kern="1200" dirty="0" err="1">
                <a:solidFill>
                  <a:srgbClr val="9900CC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newNode</a:t>
            </a:r>
            <a:r>
              <a:rPr lang="en-US" altLang="en-US" sz="1200" kern="1200" dirty="0">
                <a:solidFill>
                  <a:srgbClr val="9900CC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-&gt;next	=	</a:t>
            </a:r>
            <a:r>
              <a:rPr lang="en-US" altLang="en-US" sz="1200" kern="1200" dirty="0" err="1">
                <a:solidFill>
                  <a:srgbClr val="9900CC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currNode</a:t>
            </a:r>
            <a:r>
              <a:rPr lang="en-US" altLang="en-US" sz="1200" kern="1200" dirty="0">
                <a:solidFill>
                  <a:srgbClr val="9900CC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-&gt;next;</a:t>
            </a:r>
            <a:endParaRPr lang="en-US" altLang="en-US" sz="1200" kern="1200" dirty="0">
              <a:solidFill>
                <a:srgbClr val="9900CC"/>
              </a:solidFill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200" kern="1200" dirty="0">
                <a:solidFill>
                  <a:srgbClr val="9900CC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	</a:t>
            </a:r>
            <a:r>
              <a:rPr lang="en-US" altLang="en-US" sz="1200" kern="1200" dirty="0" err="1">
                <a:solidFill>
                  <a:srgbClr val="9900CC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currNode</a:t>
            </a:r>
            <a:r>
              <a:rPr lang="en-US" altLang="en-US" sz="1200" kern="1200" dirty="0">
                <a:solidFill>
                  <a:srgbClr val="9900CC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-&gt;next	=	</a:t>
            </a:r>
            <a:r>
              <a:rPr lang="en-US" altLang="en-US" sz="1200" kern="1200" dirty="0" err="1">
                <a:solidFill>
                  <a:srgbClr val="9900CC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newNode</a:t>
            </a:r>
            <a:r>
              <a:rPr lang="en-US" altLang="en-US" sz="1200" kern="1200" dirty="0">
                <a:solidFill>
                  <a:srgbClr val="9900CC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;</a:t>
            </a:r>
            <a:endParaRPr lang="en-US" altLang="en-US" sz="1200" kern="1200" dirty="0">
              <a:solidFill>
                <a:srgbClr val="9900CC"/>
              </a:solidFill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200" kern="1200" dirty="0">
                <a:solidFill>
                  <a:srgbClr val="9900CC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}</a:t>
            </a:r>
            <a:endParaRPr lang="en-US" altLang="en-US" sz="1200" kern="1200" dirty="0">
              <a:solidFill>
                <a:srgbClr val="9900CC"/>
              </a:solidFill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200" kern="1200" dirty="0">
                <a:solidFill>
                  <a:srgbClr val="9900CC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return </a:t>
            </a:r>
            <a:r>
              <a:rPr lang="en-US" altLang="en-US" sz="1200" kern="1200" dirty="0" err="1">
                <a:solidFill>
                  <a:srgbClr val="9900CC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newNode</a:t>
            </a:r>
            <a:r>
              <a:rPr lang="en-US" altLang="en-US" sz="1200" kern="1200" dirty="0" smtClean="0">
                <a:solidFill>
                  <a:srgbClr val="9900CC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;}</a:t>
            </a:r>
            <a:endParaRPr lang="en-US" altLang="en-US" sz="1200" kern="1200" dirty="0">
              <a:solidFill>
                <a:srgbClr val="9900CC"/>
              </a:solidFill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1821832" y="2729492"/>
            <a:ext cx="4629150" cy="457200"/>
          </a:xfrm>
          <a:prstGeom prst="rect">
            <a:avLst/>
          </a:prstGeom>
          <a:noFill/>
          <a:ln w="31750">
            <a:solidFill>
              <a:srgbClr val="FFCC00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CC"/>
              </a:buClr>
              <a:buSzPct val="75000"/>
              <a:buFont typeface="Monotype Sorts" pitchFamily="2" charset="2"/>
              <a:buChar char="l"/>
            </a:pPr>
            <a:endParaRPr lang="en-US" sz="1500" b="1" kern="1200">
              <a:solidFill>
                <a:srgbClr val="FFFFFF"/>
              </a:solidFill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3557" name="AutoShape 5"/>
          <p:cNvSpPr>
            <a:spLocks/>
          </p:cNvSpPr>
          <p:nvPr/>
        </p:nvSpPr>
        <p:spPr bwMode="auto">
          <a:xfrm>
            <a:off x="6115050" y="3371850"/>
            <a:ext cx="1467779" cy="389828"/>
          </a:xfrm>
          <a:prstGeom prst="borderCallout1">
            <a:avLst>
              <a:gd name="adj1" fmla="val 30000"/>
              <a:gd name="adj2" fmla="val -3032"/>
              <a:gd name="adj3" fmla="val -114167"/>
              <a:gd name="adj4" fmla="val -31185"/>
            </a:avLst>
          </a:prstGeom>
          <a:solidFill>
            <a:schemeClr val="tx1"/>
          </a:solidFill>
          <a:ln w="31750">
            <a:solidFill>
              <a:schemeClr val="hlink"/>
            </a:solidFill>
            <a:miter lim="800000"/>
            <a:headEnd type="triangle" w="sm" len="sm"/>
            <a:tailEnd type="none" w="sm" len="sm"/>
          </a:ln>
          <a:effectLst/>
        </p:spPr>
        <p:txBody>
          <a:bodyPr/>
          <a:lstStyle/>
          <a:p>
            <a:pPr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CC"/>
              </a:buClr>
              <a:buSzPct val="75000"/>
            </a:pPr>
            <a:r>
              <a:rPr lang="en-US" altLang="en-US" sz="1600" b="1" kern="1200" dirty="0">
                <a:solidFill>
                  <a:schemeClr val="bg1"/>
                </a:solidFill>
                <a:latin typeface="Gabriola" panose="04040605051002020D02" pitchFamily="82" charset="0"/>
                <a:ea typeface="+mn-ea"/>
                <a:cs typeface="+mn-cs"/>
              </a:rPr>
              <a:t>Create a new node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1620179" y="151935"/>
            <a:ext cx="4646807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9pPr>
          </a:lstStyle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altLang="en-US" sz="3200" b="1" dirty="0" smtClean="0">
                <a:solidFill>
                  <a:srgbClr val="000000"/>
                </a:solidFill>
                <a:latin typeface="Gabriola" panose="04040605051002020D02" pitchFamily="82" charset="0"/>
                <a:ea typeface="Arial"/>
                <a:cs typeface="Arial"/>
                <a:sym typeface="Arial"/>
              </a:rPr>
              <a:t>Inserting a new Node</a:t>
            </a:r>
            <a:endParaRPr lang="en-US" altLang="en-US" sz="3200" b="1" dirty="0">
              <a:solidFill>
                <a:srgbClr val="000000"/>
              </a:solidFill>
              <a:latin typeface="Gabriola" panose="04040605051002020D02" pitchFamily="82" charset="0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92090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23"/>
          <p:cNvSpPr txBox="1">
            <a:spLocks noGrp="1"/>
          </p:cNvSpPr>
          <p:nvPr>
            <p:ph type="title"/>
          </p:nvPr>
        </p:nvSpPr>
        <p:spPr>
          <a:xfrm>
            <a:off x="-157842" y="749975"/>
            <a:ext cx="2607128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 smtClean="0">
                <a:solidFill>
                  <a:schemeClr val="accent3">
                    <a:lumMod val="50000"/>
                  </a:schemeClr>
                </a:solidFill>
                <a:latin typeface="Gabriola" panose="04040605051002020D02" pitchFamily="82" charset="0"/>
              </a:rPr>
              <a:t>Entry level </a:t>
            </a:r>
            <a:br>
              <a:rPr lang="en" sz="3200" b="1" dirty="0" smtClean="0">
                <a:solidFill>
                  <a:schemeClr val="accent3">
                    <a:lumMod val="50000"/>
                  </a:schemeClr>
                </a:solidFill>
                <a:latin typeface="Gabriola" panose="04040605051002020D02" pitchFamily="82" charset="0"/>
              </a:rPr>
            </a:br>
            <a:r>
              <a:rPr lang="en" sz="3200" b="1" dirty="0" smtClean="0">
                <a:solidFill>
                  <a:schemeClr val="accent3">
                    <a:lumMod val="50000"/>
                  </a:schemeClr>
                </a:solidFill>
                <a:latin typeface="Gabriola" panose="04040605051002020D02" pitchFamily="82" charset="0"/>
              </a:rPr>
              <a:t>Questions</a:t>
            </a:r>
            <a:endParaRPr sz="3200" b="1" dirty="0">
              <a:solidFill>
                <a:schemeClr val="accent3">
                  <a:lumMod val="50000"/>
                </a:schemeClr>
              </a:solidFill>
              <a:latin typeface="Gabriola" panose="04040605051002020D02" pitchFamily="82" charset="0"/>
            </a:endParaRPr>
          </a:p>
        </p:txBody>
      </p:sp>
      <p:sp>
        <p:nvSpPr>
          <p:cNvPr id="459" name="Google Shape;459;p23"/>
          <p:cNvSpPr txBox="1">
            <a:spLocks noGrp="1"/>
          </p:cNvSpPr>
          <p:nvPr>
            <p:ph type="body" idx="1"/>
          </p:nvPr>
        </p:nvSpPr>
        <p:spPr>
          <a:xfrm>
            <a:off x="2683000" y="678537"/>
            <a:ext cx="5434984" cy="330053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Why Linked Lists, when we already have arrays?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b="1" dirty="0">
              <a:solidFill>
                <a:schemeClr val="accent5">
                  <a:lumMod val="50000"/>
                </a:schemeClr>
              </a:solidFill>
              <a:latin typeface="Gabriola" panose="04040605051002020D02" pitchFamily="82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How to carry out the operations similar to arrays in the Linked Lists?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b="1" dirty="0">
              <a:solidFill>
                <a:schemeClr val="accent5">
                  <a:lumMod val="50000"/>
                </a:schemeClr>
              </a:solidFill>
              <a:latin typeface="Gabriola" panose="04040605051002020D02" pitchFamily="82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How can the Linked Lists possibly be implemented?</a:t>
            </a:r>
            <a:r>
              <a:rPr lang="en-US" dirty="0"/>
              <a:t/>
            </a:r>
            <a:br>
              <a:rPr lang="en-US" dirty="0"/>
            </a:br>
            <a:endParaRPr dirty="0"/>
          </a:p>
        </p:txBody>
      </p:sp>
      <p:sp>
        <p:nvSpPr>
          <p:cNvPr id="462" name="Google Shape;462;p23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76071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1334604" y="698345"/>
            <a:ext cx="6777908" cy="4339650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  <a:effectLst/>
        </p:spPr>
        <p:txBody>
          <a:bodyPr wrap="square" anchor="ctr"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Node* List::</a:t>
            </a:r>
            <a:r>
              <a:rPr lang="en-US" altLang="en-US" sz="1200" kern="1200" dirty="0" err="1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InsertNode</a:t>
            </a: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en-US" sz="1200" kern="1200" dirty="0" err="1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index, </a:t>
            </a:r>
            <a:r>
              <a:rPr lang="en-US" altLang="en-US" sz="1200" kern="1200" dirty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double</a:t>
            </a: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x) {</a:t>
            </a:r>
            <a:endParaRPr lang="en-US" altLang="en-US" sz="1200" kern="1200" dirty="0"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en-US" altLang="en-US" sz="1200" kern="1200" dirty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if</a:t>
            </a: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(index &lt; 0) </a:t>
            </a:r>
            <a:r>
              <a:rPr lang="en-US" altLang="en-US" sz="1200" kern="1200" dirty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return</a:t>
            </a: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NULL;	</a:t>
            </a:r>
            <a:endParaRPr lang="en-US" altLang="en-US" sz="1200" kern="1200" dirty="0"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</a:t>
            </a:r>
            <a:endParaRPr lang="en-US" altLang="en-US" sz="1200" kern="1200" dirty="0"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en-US" altLang="en-US" sz="1200" kern="1200" dirty="0" err="1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en-US" sz="1200" kern="1200" dirty="0" err="1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currIndex</a:t>
            </a: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=	1;</a:t>
            </a:r>
            <a:endParaRPr lang="en-US" altLang="en-US" sz="1200" kern="1200" dirty="0"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Node* </a:t>
            </a:r>
            <a:r>
              <a:rPr lang="en-US" altLang="en-US" sz="1200" kern="1200" dirty="0" err="1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currNode</a:t>
            </a: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=	head;</a:t>
            </a:r>
            <a:endParaRPr lang="en-US" altLang="en-US" sz="1200" kern="1200" dirty="0"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en-US" altLang="en-US" sz="1200" kern="1200" dirty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while</a:t>
            </a: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(</a:t>
            </a:r>
            <a:r>
              <a:rPr lang="en-US" altLang="en-US" sz="1200" kern="1200" dirty="0" err="1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currNode</a:t>
            </a: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&amp;&amp; index &gt; </a:t>
            </a:r>
            <a:r>
              <a:rPr lang="en-US" altLang="en-US" sz="1200" kern="1200" dirty="0" err="1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currIndex</a:t>
            </a: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) {</a:t>
            </a:r>
            <a:endParaRPr lang="en-US" altLang="en-US" sz="1200" kern="1200" dirty="0"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	</a:t>
            </a:r>
            <a:r>
              <a:rPr lang="en-US" altLang="en-US" sz="1200" kern="1200" dirty="0" err="1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currNode</a:t>
            </a: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=	</a:t>
            </a:r>
            <a:r>
              <a:rPr lang="en-US" altLang="en-US" sz="1200" kern="1200" dirty="0" err="1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currNode</a:t>
            </a: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-&gt;next;</a:t>
            </a:r>
            <a:endParaRPr lang="en-US" altLang="en-US" sz="1200" kern="1200" dirty="0"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	</a:t>
            </a:r>
            <a:r>
              <a:rPr lang="en-US" altLang="en-US" sz="1200" kern="1200" dirty="0" err="1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currIndex</a:t>
            </a: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++;</a:t>
            </a:r>
            <a:endParaRPr lang="en-US" altLang="en-US" sz="1200" kern="1200" dirty="0"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}</a:t>
            </a:r>
            <a:endParaRPr lang="en-US" altLang="en-US" sz="1200" kern="1200" dirty="0"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en-US" altLang="en-US" sz="1200" kern="1200" dirty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if</a:t>
            </a: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(index &gt; 0 &amp;&amp; </a:t>
            </a:r>
            <a:r>
              <a:rPr lang="en-US" altLang="en-US" sz="1200" kern="1200" dirty="0" err="1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currNode</a:t>
            </a: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== NULL) </a:t>
            </a:r>
            <a:r>
              <a:rPr lang="en-US" altLang="en-US" sz="1200" kern="1200" dirty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return</a:t>
            </a: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NULL;</a:t>
            </a:r>
            <a:endParaRPr lang="en-US" altLang="en-US" sz="1200" kern="1200" dirty="0"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</a:t>
            </a:r>
            <a:endParaRPr lang="en-US" altLang="en-US" sz="1200" kern="1200" dirty="0"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Node* </a:t>
            </a:r>
            <a:r>
              <a:rPr lang="en-US" altLang="en-US" sz="1200" kern="1200" dirty="0" err="1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newNode</a:t>
            </a: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=	</a:t>
            </a:r>
            <a:r>
              <a:rPr lang="en-US" altLang="en-US" sz="1200" kern="1200" dirty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new</a:t>
            </a: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Node;</a:t>
            </a:r>
            <a:endParaRPr lang="en-US" altLang="en-US" sz="1200" kern="1200" dirty="0"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en-US" altLang="en-US" sz="1200" kern="1200" dirty="0" err="1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newNode</a:t>
            </a: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-&gt;data	=	x;	</a:t>
            </a:r>
            <a:endParaRPr lang="en-US" altLang="en-US" sz="1200" kern="1200" dirty="0"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en-US" altLang="en-US" sz="1200" kern="1200" dirty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if</a:t>
            </a: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(index == 0) {</a:t>
            </a:r>
            <a:endParaRPr lang="en-US" altLang="en-US" sz="1200" kern="1200" dirty="0"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	</a:t>
            </a:r>
            <a:r>
              <a:rPr lang="en-US" altLang="en-US" sz="1200" kern="1200" dirty="0" err="1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newNode</a:t>
            </a: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-&gt;next	=	head;</a:t>
            </a:r>
            <a:endParaRPr lang="en-US" altLang="en-US" sz="1200" kern="1200" dirty="0"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	head		=	</a:t>
            </a:r>
            <a:r>
              <a:rPr lang="en-US" altLang="en-US" sz="1200" kern="1200" dirty="0" err="1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newNode</a:t>
            </a: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;</a:t>
            </a:r>
            <a:endParaRPr lang="en-US" altLang="en-US" sz="1200" kern="1200" dirty="0"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}</a:t>
            </a:r>
            <a:endParaRPr lang="en-US" altLang="en-US" sz="1200" kern="1200" dirty="0"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en-US" altLang="en-US" sz="1200" kern="1200" dirty="0">
                <a:solidFill>
                  <a:srgbClr val="9900CC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else {</a:t>
            </a:r>
            <a:endParaRPr lang="en-US" altLang="en-US" sz="1200" kern="1200" dirty="0">
              <a:solidFill>
                <a:srgbClr val="9900CC"/>
              </a:solidFill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200" kern="1200" dirty="0">
                <a:solidFill>
                  <a:srgbClr val="9900CC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	</a:t>
            </a:r>
            <a:r>
              <a:rPr lang="en-US" altLang="en-US" sz="1200" kern="1200" dirty="0" err="1">
                <a:solidFill>
                  <a:srgbClr val="9900CC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newNode</a:t>
            </a:r>
            <a:r>
              <a:rPr lang="en-US" altLang="en-US" sz="1200" kern="1200" dirty="0">
                <a:solidFill>
                  <a:srgbClr val="9900CC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-&gt;next	=	</a:t>
            </a:r>
            <a:r>
              <a:rPr lang="en-US" altLang="en-US" sz="1200" kern="1200" dirty="0" err="1">
                <a:solidFill>
                  <a:srgbClr val="9900CC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currNode</a:t>
            </a:r>
            <a:r>
              <a:rPr lang="en-US" altLang="en-US" sz="1200" kern="1200" dirty="0">
                <a:solidFill>
                  <a:srgbClr val="9900CC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-&gt;next;</a:t>
            </a:r>
            <a:endParaRPr lang="en-US" altLang="en-US" sz="1200" kern="1200" dirty="0">
              <a:solidFill>
                <a:srgbClr val="9900CC"/>
              </a:solidFill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200" kern="1200" dirty="0">
                <a:solidFill>
                  <a:srgbClr val="9900CC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	</a:t>
            </a:r>
            <a:r>
              <a:rPr lang="en-US" altLang="en-US" sz="1200" kern="1200" dirty="0" err="1">
                <a:solidFill>
                  <a:srgbClr val="9900CC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currNode</a:t>
            </a:r>
            <a:r>
              <a:rPr lang="en-US" altLang="en-US" sz="1200" kern="1200" dirty="0">
                <a:solidFill>
                  <a:srgbClr val="9900CC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-&gt;next	=	</a:t>
            </a:r>
            <a:r>
              <a:rPr lang="en-US" altLang="en-US" sz="1200" kern="1200" dirty="0" err="1">
                <a:solidFill>
                  <a:srgbClr val="9900CC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newNode</a:t>
            </a:r>
            <a:r>
              <a:rPr lang="en-US" altLang="en-US" sz="1200" kern="1200" dirty="0">
                <a:solidFill>
                  <a:srgbClr val="9900CC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;</a:t>
            </a:r>
            <a:endParaRPr lang="en-US" altLang="en-US" sz="1200" kern="1200" dirty="0">
              <a:solidFill>
                <a:srgbClr val="9900CC"/>
              </a:solidFill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200" kern="1200" dirty="0">
                <a:solidFill>
                  <a:srgbClr val="9900CC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}</a:t>
            </a:r>
            <a:endParaRPr lang="en-US" altLang="en-US" sz="1200" kern="1200" dirty="0">
              <a:solidFill>
                <a:srgbClr val="9900CC"/>
              </a:solidFill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200" kern="1200" dirty="0">
                <a:solidFill>
                  <a:srgbClr val="9900CC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return </a:t>
            </a:r>
            <a:r>
              <a:rPr lang="en-US" altLang="en-US" sz="1200" kern="1200" dirty="0" err="1">
                <a:solidFill>
                  <a:srgbClr val="9900CC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newNode</a:t>
            </a:r>
            <a:r>
              <a:rPr lang="en-US" altLang="en-US" sz="1200" kern="1200" dirty="0">
                <a:solidFill>
                  <a:srgbClr val="9900CC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;</a:t>
            </a:r>
            <a:endParaRPr lang="en-US" altLang="en-US" sz="1200" kern="1200" dirty="0">
              <a:solidFill>
                <a:srgbClr val="9900CC"/>
              </a:solidFill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2002633" y="3142960"/>
            <a:ext cx="4629150" cy="745100"/>
          </a:xfrm>
          <a:prstGeom prst="rect">
            <a:avLst/>
          </a:prstGeom>
          <a:noFill/>
          <a:ln w="31750">
            <a:solidFill>
              <a:srgbClr val="FFCC00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CC"/>
              </a:buClr>
              <a:buSzPct val="75000"/>
              <a:buFont typeface="Monotype Sorts" pitchFamily="2" charset="2"/>
              <a:buChar char="l"/>
            </a:pPr>
            <a:endParaRPr lang="en-US" sz="1500" b="1" kern="1200">
              <a:solidFill>
                <a:srgbClr val="FFFFFF"/>
              </a:solidFill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4581" name="AutoShape 5"/>
          <p:cNvSpPr>
            <a:spLocks/>
          </p:cNvSpPr>
          <p:nvPr/>
        </p:nvSpPr>
        <p:spPr bwMode="auto">
          <a:xfrm>
            <a:off x="6312099" y="2681288"/>
            <a:ext cx="1771650" cy="366713"/>
          </a:xfrm>
          <a:prstGeom prst="borderCallout1">
            <a:avLst>
              <a:gd name="adj1" fmla="val 30000"/>
              <a:gd name="adj2" fmla="val -2565"/>
              <a:gd name="adj3" fmla="val 176250"/>
              <a:gd name="adj4" fmla="val -8972"/>
            </a:avLst>
          </a:prstGeom>
          <a:solidFill>
            <a:schemeClr val="tx1"/>
          </a:solidFill>
          <a:ln w="31750">
            <a:solidFill>
              <a:schemeClr val="hlink"/>
            </a:solidFill>
            <a:miter lim="800000"/>
            <a:headEnd type="triangle" w="sm" len="sm"/>
            <a:tailEnd type="none" w="sm" len="sm"/>
          </a:ln>
          <a:effectLst/>
        </p:spPr>
        <p:txBody>
          <a:bodyPr/>
          <a:lstStyle/>
          <a:p>
            <a:pPr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CC"/>
              </a:buClr>
              <a:buSzPct val="75000"/>
            </a:pPr>
            <a:r>
              <a:rPr lang="en-US" altLang="en-US" sz="1600" b="1" kern="1200" dirty="0">
                <a:solidFill>
                  <a:schemeClr val="bg1"/>
                </a:solidFill>
                <a:latin typeface="Gabriola" panose="04040605051002020D02" pitchFamily="82" charset="0"/>
                <a:ea typeface="+mn-ea"/>
                <a:cs typeface="+mn-cs"/>
              </a:rPr>
              <a:t>Insert as first element</a:t>
            </a:r>
          </a:p>
        </p:txBody>
      </p:sp>
      <p:sp>
        <p:nvSpPr>
          <p:cNvPr id="24582" name="Rectangle 6"/>
          <p:cNvSpPr>
            <a:spLocks noChangeArrowheads="1"/>
          </p:cNvSpPr>
          <p:nvPr/>
        </p:nvSpPr>
        <p:spPr bwMode="auto">
          <a:xfrm>
            <a:off x="7543801" y="3371851"/>
            <a:ext cx="288131" cy="288131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CC"/>
              </a:buClr>
              <a:buSzPct val="75000"/>
              <a:buFont typeface="Monotype Sorts" pitchFamily="2" charset="2"/>
              <a:buChar char="l"/>
            </a:pPr>
            <a:endParaRPr lang="en-US" sz="1500" b="1" kern="1200">
              <a:solidFill>
                <a:srgbClr val="FFFFFF"/>
              </a:solidFill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4584" name="Rectangle 8"/>
          <p:cNvSpPr>
            <a:spLocks noChangeArrowheads="1"/>
          </p:cNvSpPr>
          <p:nvPr/>
        </p:nvSpPr>
        <p:spPr bwMode="auto">
          <a:xfrm>
            <a:off x="7258050" y="3376613"/>
            <a:ext cx="285750" cy="28575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CC"/>
              </a:buClr>
              <a:buSzPct val="75000"/>
              <a:buFont typeface="Monotype Sorts" pitchFamily="2" charset="2"/>
              <a:buChar char="l"/>
            </a:pPr>
            <a:endParaRPr lang="en-US" sz="1500" b="1" kern="1200">
              <a:solidFill>
                <a:srgbClr val="FFFFFF"/>
              </a:solidFill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4588" name="Text Box 12"/>
          <p:cNvSpPr txBox="1">
            <a:spLocks noChangeArrowheads="1"/>
          </p:cNvSpPr>
          <p:nvPr/>
        </p:nvSpPr>
        <p:spPr bwMode="auto">
          <a:xfrm>
            <a:off x="6716630" y="3143250"/>
            <a:ext cx="394660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zh-CN" sz="1100" b="1" kern="1200" dirty="0">
                <a:solidFill>
                  <a:srgbClr val="FFCCFF"/>
                </a:solidFill>
                <a:latin typeface="Gabriola" panose="04040605051002020D02" pitchFamily="82" charset="0"/>
                <a:ea typeface="宋体" panose="02010600030101010101" pitchFamily="2" charset="-122"/>
                <a:cs typeface="+mn-cs"/>
              </a:rPr>
              <a:t>h</a:t>
            </a:r>
            <a:r>
              <a:rPr lang="en-US" altLang="en-US" sz="1100" b="1" kern="1200" dirty="0">
                <a:solidFill>
                  <a:srgbClr val="FFCCFF"/>
                </a:solidFill>
                <a:latin typeface="Gabriola" panose="04040605051002020D02" pitchFamily="82" charset="0"/>
                <a:ea typeface="+mn-ea"/>
                <a:cs typeface="+mn-cs"/>
              </a:rPr>
              <a:t>ead</a:t>
            </a:r>
          </a:p>
        </p:txBody>
      </p:sp>
      <p:sp>
        <p:nvSpPr>
          <p:cNvPr id="24589" name="Rectangle 13"/>
          <p:cNvSpPr>
            <a:spLocks noChangeArrowheads="1"/>
          </p:cNvSpPr>
          <p:nvPr/>
        </p:nvSpPr>
        <p:spPr bwMode="auto">
          <a:xfrm>
            <a:off x="6800851" y="3376613"/>
            <a:ext cx="288131" cy="288131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CC"/>
              </a:buClr>
              <a:buSzPct val="75000"/>
              <a:buFont typeface="Monotype Sorts" pitchFamily="2" charset="2"/>
              <a:buChar char="l"/>
            </a:pPr>
            <a:endParaRPr lang="en-US" sz="1500" b="1" kern="1200">
              <a:solidFill>
                <a:srgbClr val="FFFFFF"/>
              </a:solidFill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4587" name="Line 11"/>
          <p:cNvSpPr>
            <a:spLocks noChangeShapeType="1"/>
          </p:cNvSpPr>
          <p:nvPr/>
        </p:nvSpPr>
        <p:spPr bwMode="auto">
          <a:xfrm flipV="1">
            <a:off x="6958013" y="3514725"/>
            <a:ext cx="278606" cy="7144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CC"/>
              </a:buClr>
              <a:buSzPct val="75000"/>
              <a:buFont typeface="Monotype Sorts" pitchFamily="2" charset="2"/>
              <a:buChar char="l"/>
            </a:pPr>
            <a:endParaRPr lang="en-US" sz="1500" b="1" kern="1200">
              <a:solidFill>
                <a:srgbClr val="FFFFFF"/>
              </a:solidFill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4590" name="Rectangle 14"/>
          <p:cNvSpPr>
            <a:spLocks noChangeArrowheads="1"/>
          </p:cNvSpPr>
          <p:nvPr/>
        </p:nvSpPr>
        <p:spPr bwMode="auto">
          <a:xfrm>
            <a:off x="7208044" y="3860007"/>
            <a:ext cx="288131" cy="288131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CC"/>
              </a:buClr>
              <a:buSzPct val="75000"/>
              <a:buFont typeface="Monotype Sorts" pitchFamily="2" charset="2"/>
              <a:buChar char="l"/>
            </a:pPr>
            <a:endParaRPr lang="en-US" sz="1500" b="1" kern="1200">
              <a:solidFill>
                <a:srgbClr val="FFFFFF"/>
              </a:solidFill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4591" name="Rectangle 15"/>
          <p:cNvSpPr>
            <a:spLocks noChangeArrowheads="1"/>
          </p:cNvSpPr>
          <p:nvPr/>
        </p:nvSpPr>
        <p:spPr bwMode="auto">
          <a:xfrm>
            <a:off x="6922294" y="3864769"/>
            <a:ext cx="285750" cy="28575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CC"/>
              </a:buClr>
              <a:buSzPct val="75000"/>
              <a:buFont typeface="Monotype Sorts" pitchFamily="2" charset="2"/>
              <a:buChar char="l"/>
            </a:pPr>
            <a:endParaRPr lang="en-US" sz="1500" b="1" kern="1200">
              <a:solidFill>
                <a:srgbClr val="FFFFFF"/>
              </a:solidFill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4592" name="Line 16"/>
          <p:cNvSpPr>
            <a:spLocks noChangeShapeType="1"/>
          </p:cNvSpPr>
          <p:nvPr/>
        </p:nvSpPr>
        <p:spPr bwMode="auto">
          <a:xfrm flipV="1">
            <a:off x="7708107" y="3507582"/>
            <a:ext cx="278606" cy="714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CC"/>
              </a:buClr>
              <a:buSzPct val="75000"/>
              <a:buFont typeface="Monotype Sorts" pitchFamily="2" charset="2"/>
              <a:buChar char="l"/>
            </a:pPr>
            <a:endParaRPr lang="en-US" sz="1500" b="1" kern="1200">
              <a:solidFill>
                <a:srgbClr val="FFFFFF"/>
              </a:solidFill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4593" name="Text Box 17"/>
          <p:cNvSpPr txBox="1">
            <a:spLocks noChangeArrowheads="1"/>
          </p:cNvSpPr>
          <p:nvPr/>
        </p:nvSpPr>
        <p:spPr bwMode="auto">
          <a:xfrm>
            <a:off x="6800851" y="4171950"/>
            <a:ext cx="794147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zh-CN" sz="1100" b="1" kern="1200" dirty="0" err="1">
                <a:solidFill>
                  <a:srgbClr val="FFCCFF"/>
                </a:solidFill>
                <a:latin typeface="Gabriola" panose="04040605051002020D02" pitchFamily="82" charset="0"/>
                <a:ea typeface="宋体" panose="02010600030101010101" pitchFamily="2" charset="-122"/>
                <a:cs typeface="+mn-cs"/>
              </a:rPr>
              <a:t>newNode</a:t>
            </a:r>
            <a:endParaRPr lang="en-US" altLang="en-US" sz="1100" b="1" kern="1200" dirty="0">
              <a:solidFill>
                <a:srgbClr val="FFCCFF"/>
              </a:solidFill>
              <a:latin typeface="Gabriola" panose="04040605051002020D02" pitchFamily="82" charset="0"/>
              <a:ea typeface="+mn-ea"/>
              <a:cs typeface="+mn-cs"/>
            </a:endParaRPr>
          </a:p>
        </p:txBody>
      </p:sp>
      <p:sp>
        <p:nvSpPr>
          <p:cNvPr id="24594" name="Line 18"/>
          <p:cNvSpPr>
            <a:spLocks noChangeShapeType="1"/>
          </p:cNvSpPr>
          <p:nvPr/>
        </p:nvSpPr>
        <p:spPr bwMode="auto">
          <a:xfrm>
            <a:off x="6972300" y="3600450"/>
            <a:ext cx="0" cy="242888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CC"/>
              </a:buClr>
              <a:buSzPct val="75000"/>
              <a:buFont typeface="Monotype Sorts" pitchFamily="2" charset="2"/>
              <a:buChar char="l"/>
            </a:pPr>
            <a:endParaRPr lang="en-US" sz="1500" b="1" kern="1200">
              <a:solidFill>
                <a:srgbClr val="FFFFFF"/>
              </a:solidFill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4595" name="Line 19"/>
          <p:cNvSpPr>
            <a:spLocks noChangeShapeType="1"/>
          </p:cNvSpPr>
          <p:nvPr/>
        </p:nvSpPr>
        <p:spPr bwMode="auto">
          <a:xfrm flipV="1">
            <a:off x="7372350" y="3657600"/>
            <a:ext cx="0" cy="3429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CC"/>
              </a:buClr>
              <a:buSzPct val="75000"/>
              <a:buFont typeface="Monotype Sorts" pitchFamily="2" charset="2"/>
              <a:buChar char="l"/>
            </a:pPr>
            <a:endParaRPr lang="en-US" sz="1500" b="1" kern="1200">
              <a:solidFill>
                <a:srgbClr val="FFFFFF"/>
              </a:solidFill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7" name="Rectangle 2"/>
          <p:cNvSpPr txBox="1">
            <a:spLocks noChangeArrowheads="1"/>
          </p:cNvSpPr>
          <p:nvPr/>
        </p:nvSpPr>
        <p:spPr>
          <a:xfrm>
            <a:off x="1620179" y="151935"/>
            <a:ext cx="4646807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9pPr>
          </a:lstStyle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altLang="en-US" sz="3200" b="1" dirty="0" smtClean="0">
                <a:solidFill>
                  <a:srgbClr val="000000"/>
                </a:solidFill>
                <a:latin typeface="Gabriola" panose="04040605051002020D02" pitchFamily="82" charset="0"/>
                <a:ea typeface="Arial"/>
                <a:cs typeface="Arial"/>
                <a:sym typeface="Arial"/>
              </a:rPr>
              <a:t>Inserting a new Node</a:t>
            </a:r>
            <a:endParaRPr lang="en-US" altLang="en-US" sz="3200" b="1" dirty="0">
              <a:solidFill>
                <a:srgbClr val="000000"/>
              </a:solidFill>
              <a:latin typeface="Gabriola" panose="04040605051002020D02" pitchFamily="82" charset="0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6130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ChangeArrowheads="1"/>
          </p:cNvSpPr>
          <p:nvPr/>
        </p:nvSpPr>
        <p:spPr bwMode="auto">
          <a:xfrm>
            <a:off x="1300975" y="645058"/>
            <a:ext cx="6906321" cy="4339650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  <a:effectLst/>
        </p:spPr>
        <p:txBody>
          <a:bodyPr wrap="square" anchor="ctr"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Node* List::</a:t>
            </a:r>
            <a:r>
              <a:rPr lang="en-US" altLang="en-US" sz="1200" kern="1200" dirty="0" err="1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InsertNode</a:t>
            </a: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en-US" sz="1200" kern="1200" dirty="0" err="1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index, </a:t>
            </a:r>
            <a:r>
              <a:rPr lang="en-US" altLang="en-US" sz="1200" kern="1200" dirty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double</a:t>
            </a: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x) {</a:t>
            </a:r>
            <a:endParaRPr lang="en-US" altLang="en-US" sz="1200" kern="1200" dirty="0"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en-US" altLang="en-US" sz="1200" kern="1200" dirty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if</a:t>
            </a: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(index &lt; 0) </a:t>
            </a:r>
            <a:r>
              <a:rPr lang="en-US" altLang="en-US" sz="1200" kern="1200" dirty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return</a:t>
            </a: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NULL;	</a:t>
            </a:r>
            <a:endParaRPr lang="en-US" altLang="en-US" sz="1200" kern="1200" dirty="0"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</a:t>
            </a:r>
            <a:endParaRPr lang="en-US" altLang="en-US" sz="1200" kern="1200" dirty="0"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en-US" altLang="en-US" sz="1200" kern="1200" dirty="0" err="1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en-US" sz="1200" kern="1200" dirty="0" err="1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currIndex</a:t>
            </a: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=	1;</a:t>
            </a:r>
            <a:endParaRPr lang="en-US" altLang="en-US" sz="1200" kern="1200" dirty="0"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Node* </a:t>
            </a:r>
            <a:r>
              <a:rPr lang="en-US" altLang="en-US" sz="1200" kern="1200" dirty="0" err="1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currNode</a:t>
            </a: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=	head;</a:t>
            </a:r>
            <a:endParaRPr lang="en-US" altLang="en-US" sz="1200" kern="1200" dirty="0"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en-US" altLang="en-US" sz="1200" kern="1200" dirty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while</a:t>
            </a: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(</a:t>
            </a:r>
            <a:r>
              <a:rPr lang="en-US" altLang="en-US" sz="1200" kern="1200" dirty="0" err="1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currNode</a:t>
            </a: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&amp;&amp; index &gt; </a:t>
            </a:r>
            <a:r>
              <a:rPr lang="en-US" altLang="en-US" sz="1200" kern="1200" dirty="0" err="1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currIndex</a:t>
            </a: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) {</a:t>
            </a:r>
            <a:endParaRPr lang="en-US" altLang="en-US" sz="1200" kern="1200" dirty="0"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	</a:t>
            </a:r>
            <a:r>
              <a:rPr lang="en-US" altLang="en-US" sz="1200" kern="1200" dirty="0" err="1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currNode</a:t>
            </a: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=	</a:t>
            </a:r>
            <a:r>
              <a:rPr lang="en-US" altLang="en-US" sz="1200" kern="1200" dirty="0" err="1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currNode</a:t>
            </a: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-&gt;next;</a:t>
            </a:r>
            <a:endParaRPr lang="en-US" altLang="en-US" sz="1200" kern="1200" dirty="0"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	</a:t>
            </a:r>
            <a:r>
              <a:rPr lang="en-US" altLang="en-US" sz="1200" kern="1200" dirty="0" err="1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currIndex</a:t>
            </a: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++;</a:t>
            </a:r>
            <a:endParaRPr lang="en-US" altLang="en-US" sz="1200" kern="1200" dirty="0"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}</a:t>
            </a:r>
            <a:endParaRPr lang="en-US" altLang="en-US" sz="1200" kern="1200" dirty="0"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en-US" altLang="en-US" sz="1200" kern="1200" dirty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if</a:t>
            </a: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(index &gt; 0 &amp;&amp; </a:t>
            </a:r>
            <a:r>
              <a:rPr lang="en-US" altLang="en-US" sz="1200" kern="1200" dirty="0" err="1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currNode</a:t>
            </a: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== NULL) </a:t>
            </a:r>
            <a:r>
              <a:rPr lang="en-US" altLang="en-US" sz="1200" kern="1200" dirty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return</a:t>
            </a: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NULL;</a:t>
            </a:r>
            <a:endParaRPr lang="en-US" altLang="en-US" sz="1200" kern="1200" dirty="0"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</a:t>
            </a:r>
            <a:endParaRPr lang="en-US" altLang="en-US" sz="1200" kern="1200" dirty="0"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Node* </a:t>
            </a:r>
            <a:r>
              <a:rPr lang="en-US" altLang="en-US" sz="1200" kern="1200" dirty="0" err="1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newNode</a:t>
            </a: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=	</a:t>
            </a:r>
            <a:r>
              <a:rPr lang="en-US" altLang="en-US" sz="1200" kern="1200" dirty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new</a:t>
            </a: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Node;</a:t>
            </a:r>
            <a:endParaRPr lang="en-US" altLang="en-US" sz="1200" kern="1200" dirty="0"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en-US" altLang="en-US" sz="1200" kern="1200" dirty="0" err="1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newNode</a:t>
            </a: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-&gt;data	=	x;	</a:t>
            </a:r>
            <a:endParaRPr lang="en-US" altLang="en-US" sz="1200" kern="1200" dirty="0"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en-US" altLang="en-US" sz="1200" kern="1200" dirty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if</a:t>
            </a: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(index == 0) {</a:t>
            </a:r>
            <a:endParaRPr lang="en-US" altLang="en-US" sz="1200" kern="1200" dirty="0"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	</a:t>
            </a:r>
            <a:r>
              <a:rPr lang="en-US" altLang="en-US" sz="1200" kern="1200" dirty="0" err="1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newNode</a:t>
            </a: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-&gt;next	=	head;</a:t>
            </a:r>
            <a:endParaRPr lang="en-US" altLang="en-US" sz="1200" kern="1200" dirty="0"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	head		=	</a:t>
            </a:r>
            <a:r>
              <a:rPr lang="en-US" altLang="en-US" sz="1200" kern="1200" dirty="0" err="1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newNode</a:t>
            </a: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;</a:t>
            </a:r>
            <a:endParaRPr lang="en-US" altLang="en-US" sz="1200" kern="1200" dirty="0"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}</a:t>
            </a:r>
            <a:endParaRPr lang="en-US" altLang="en-US" sz="1200" kern="1200" dirty="0"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en-US" altLang="en-US" sz="1200" kern="1200" dirty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else</a:t>
            </a: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{</a:t>
            </a:r>
            <a:endParaRPr lang="en-US" altLang="en-US" sz="1200" kern="1200" dirty="0"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	</a:t>
            </a:r>
            <a:r>
              <a:rPr lang="en-US" altLang="en-US" sz="1200" kern="1200" dirty="0" err="1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newNode</a:t>
            </a: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-&gt;next	=	</a:t>
            </a:r>
            <a:r>
              <a:rPr lang="en-US" altLang="en-US" sz="1200" kern="1200" dirty="0" err="1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currNode</a:t>
            </a: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-&gt;next;</a:t>
            </a:r>
            <a:endParaRPr lang="en-US" altLang="en-US" sz="1200" kern="1200" dirty="0"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	</a:t>
            </a:r>
            <a:r>
              <a:rPr lang="en-US" altLang="en-US" sz="1200" kern="1200" dirty="0" err="1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currNode</a:t>
            </a: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-&gt;next	=	</a:t>
            </a:r>
            <a:r>
              <a:rPr lang="en-US" altLang="en-US" sz="1200" kern="1200" dirty="0" err="1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newNode</a:t>
            </a: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;</a:t>
            </a:r>
            <a:endParaRPr lang="en-US" altLang="en-US" sz="1200" kern="1200" dirty="0"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}</a:t>
            </a:r>
            <a:endParaRPr lang="en-US" altLang="en-US" sz="1200" kern="1200" dirty="0"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en-US" altLang="en-US" sz="1200" kern="1200" dirty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return</a:t>
            </a: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en-US" sz="1200" kern="1200" dirty="0" err="1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newNode</a:t>
            </a: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;</a:t>
            </a:r>
            <a:endParaRPr lang="en-US" altLang="en-US" sz="1200" kern="1200" dirty="0"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1997869" y="3829051"/>
            <a:ext cx="4400550" cy="742950"/>
          </a:xfrm>
          <a:prstGeom prst="rect">
            <a:avLst/>
          </a:prstGeom>
          <a:noFill/>
          <a:ln w="31750">
            <a:solidFill>
              <a:srgbClr val="FFCC00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CC"/>
              </a:buClr>
              <a:buSzPct val="75000"/>
              <a:buFont typeface="Monotype Sorts" pitchFamily="2" charset="2"/>
              <a:buChar char="l"/>
            </a:pPr>
            <a:endParaRPr lang="en-US" sz="1500" b="1" kern="1200">
              <a:solidFill>
                <a:srgbClr val="FFFFFF"/>
              </a:solidFill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5605" name="AutoShape 5"/>
          <p:cNvSpPr>
            <a:spLocks/>
          </p:cNvSpPr>
          <p:nvPr/>
        </p:nvSpPr>
        <p:spPr bwMode="auto">
          <a:xfrm>
            <a:off x="6122860" y="3309441"/>
            <a:ext cx="1702595" cy="383976"/>
          </a:xfrm>
          <a:prstGeom prst="borderCallout1">
            <a:avLst>
              <a:gd name="adj1" fmla="val 30000"/>
              <a:gd name="adj2" fmla="val -2565"/>
              <a:gd name="adj3" fmla="val 176250"/>
              <a:gd name="adj4" fmla="val -8972"/>
            </a:avLst>
          </a:prstGeom>
          <a:solidFill>
            <a:schemeClr val="tx1"/>
          </a:solidFill>
          <a:ln w="31750">
            <a:solidFill>
              <a:schemeClr val="hlink"/>
            </a:solidFill>
            <a:miter lim="800000"/>
            <a:headEnd type="triangle" w="sm" len="sm"/>
            <a:tailEnd type="none" w="sm" len="sm"/>
          </a:ln>
          <a:effectLst/>
        </p:spPr>
        <p:txBody>
          <a:bodyPr/>
          <a:lstStyle/>
          <a:p>
            <a:pPr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CC"/>
              </a:buClr>
              <a:buSzPct val="75000"/>
            </a:pPr>
            <a:r>
              <a:rPr lang="en-US" altLang="zh-CN" sz="1600" b="1" kern="1200" dirty="0">
                <a:solidFill>
                  <a:schemeClr val="bg1"/>
                </a:solidFill>
                <a:latin typeface="Gabriola" panose="04040605051002020D02" pitchFamily="82" charset="0"/>
                <a:ea typeface="宋体" panose="02010600030101010101" pitchFamily="2" charset="-122"/>
                <a:cs typeface="+mn-cs"/>
              </a:rPr>
              <a:t>Insert after </a:t>
            </a:r>
            <a:r>
              <a:rPr lang="en-US" altLang="zh-CN" sz="1600" b="1" kern="1200" dirty="0" err="1">
                <a:solidFill>
                  <a:schemeClr val="bg1"/>
                </a:solidFill>
                <a:latin typeface="Gabriola" panose="04040605051002020D02" pitchFamily="82" charset="0"/>
                <a:ea typeface="宋体" panose="02010600030101010101" pitchFamily="2" charset="-122"/>
                <a:cs typeface="+mn-cs"/>
              </a:rPr>
              <a:t>currNode</a:t>
            </a:r>
            <a:endParaRPr lang="en-US" altLang="en-US" sz="1600" b="1" kern="1200" dirty="0">
              <a:solidFill>
                <a:schemeClr val="bg1"/>
              </a:solidFill>
              <a:latin typeface="Gabriola" panose="04040605051002020D02" pitchFamily="82" charset="0"/>
              <a:ea typeface="+mn-ea"/>
              <a:cs typeface="+mn-cs"/>
            </a:endParaRPr>
          </a:p>
        </p:txBody>
      </p:sp>
      <p:sp>
        <p:nvSpPr>
          <p:cNvPr id="25606" name="Rectangle 6"/>
          <p:cNvSpPr>
            <a:spLocks noChangeArrowheads="1"/>
          </p:cNvSpPr>
          <p:nvPr/>
        </p:nvSpPr>
        <p:spPr bwMode="auto">
          <a:xfrm>
            <a:off x="7543801" y="4061223"/>
            <a:ext cx="288131" cy="288131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CC"/>
              </a:buClr>
              <a:buSzPct val="75000"/>
              <a:buFont typeface="Monotype Sorts" pitchFamily="2" charset="2"/>
              <a:buChar char="l"/>
            </a:pPr>
            <a:endParaRPr lang="en-US" sz="1500" b="1" kern="1200">
              <a:solidFill>
                <a:srgbClr val="FFFFFF"/>
              </a:solidFill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5607" name="Rectangle 7"/>
          <p:cNvSpPr>
            <a:spLocks noChangeArrowheads="1"/>
          </p:cNvSpPr>
          <p:nvPr/>
        </p:nvSpPr>
        <p:spPr bwMode="auto">
          <a:xfrm>
            <a:off x="7258050" y="4062413"/>
            <a:ext cx="285750" cy="28575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CC"/>
              </a:buClr>
              <a:buSzPct val="75000"/>
              <a:buFont typeface="Monotype Sorts" pitchFamily="2" charset="2"/>
              <a:buChar char="l"/>
            </a:pPr>
            <a:endParaRPr lang="en-US" sz="1500" b="1" kern="1200">
              <a:solidFill>
                <a:srgbClr val="FFFFFF"/>
              </a:solidFill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5611" name="Rectangle 11"/>
          <p:cNvSpPr>
            <a:spLocks noChangeArrowheads="1"/>
          </p:cNvSpPr>
          <p:nvPr/>
        </p:nvSpPr>
        <p:spPr bwMode="auto">
          <a:xfrm>
            <a:off x="7208044" y="4545807"/>
            <a:ext cx="288131" cy="288131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CC"/>
              </a:buClr>
              <a:buSzPct val="75000"/>
              <a:buFont typeface="Monotype Sorts" pitchFamily="2" charset="2"/>
              <a:buChar char="l"/>
            </a:pPr>
            <a:endParaRPr lang="en-US" sz="1500" b="1" kern="1200">
              <a:solidFill>
                <a:srgbClr val="FFFFFF"/>
              </a:solidFill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5612" name="Rectangle 12"/>
          <p:cNvSpPr>
            <a:spLocks noChangeArrowheads="1"/>
          </p:cNvSpPr>
          <p:nvPr/>
        </p:nvSpPr>
        <p:spPr bwMode="auto">
          <a:xfrm>
            <a:off x="6922294" y="4550569"/>
            <a:ext cx="285750" cy="28575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CC"/>
              </a:buClr>
              <a:buSzPct val="75000"/>
              <a:buFont typeface="Monotype Sorts" pitchFamily="2" charset="2"/>
              <a:buChar char="l"/>
            </a:pPr>
            <a:endParaRPr lang="en-US" sz="1500" b="1" kern="1200">
              <a:solidFill>
                <a:srgbClr val="FFFFFF"/>
              </a:solidFill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5613" name="Line 13"/>
          <p:cNvSpPr>
            <a:spLocks noChangeShapeType="1"/>
          </p:cNvSpPr>
          <p:nvPr/>
        </p:nvSpPr>
        <p:spPr bwMode="auto">
          <a:xfrm flipV="1">
            <a:off x="7708107" y="4193382"/>
            <a:ext cx="278606" cy="714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CC"/>
              </a:buClr>
              <a:buSzPct val="75000"/>
              <a:buFont typeface="Monotype Sorts" pitchFamily="2" charset="2"/>
              <a:buChar char="l"/>
            </a:pPr>
            <a:endParaRPr lang="en-US" sz="1500" b="1" kern="1200">
              <a:solidFill>
                <a:srgbClr val="FFFFFF"/>
              </a:solidFill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5614" name="Text Box 14"/>
          <p:cNvSpPr txBox="1">
            <a:spLocks noChangeArrowheads="1"/>
          </p:cNvSpPr>
          <p:nvPr/>
        </p:nvSpPr>
        <p:spPr bwMode="auto">
          <a:xfrm>
            <a:off x="6800851" y="4783410"/>
            <a:ext cx="794147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zh-CN" sz="1100" b="1" kern="1200" dirty="0" err="1">
                <a:solidFill>
                  <a:srgbClr val="FFCC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newNode</a:t>
            </a:r>
            <a:endParaRPr lang="en-US" altLang="en-US" sz="1100" b="1" kern="1200" dirty="0">
              <a:solidFill>
                <a:srgbClr val="FFCCFF"/>
              </a:solidFill>
              <a:latin typeface="Courier New" panose="02070309020205020404" pitchFamily="49" charset="0"/>
              <a:ea typeface="+mn-ea"/>
              <a:cs typeface="+mn-cs"/>
            </a:endParaRPr>
          </a:p>
        </p:txBody>
      </p:sp>
      <p:sp>
        <p:nvSpPr>
          <p:cNvPr id="25616" name="Line 16"/>
          <p:cNvSpPr>
            <a:spLocks noChangeShapeType="1"/>
          </p:cNvSpPr>
          <p:nvPr/>
        </p:nvSpPr>
        <p:spPr bwMode="auto">
          <a:xfrm flipV="1">
            <a:off x="7372350" y="4343400"/>
            <a:ext cx="0" cy="3429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CC"/>
              </a:buClr>
              <a:buSzPct val="75000"/>
              <a:buFont typeface="Monotype Sorts" pitchFamily="2" charset="2"/>
              <a:buChar char="l"/>
            </a:pPr>
            <a:endParaRPr lang="en-US" sz="1500" b="1" kern="1200">
              <a:solidFill>
                <a:srgbClr val="FFFFFF"/>
              </a:solidFill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5620" name="Rectangle 20"/>
          <p:cNvSpPr>
            <a:spLocks noChangeArrowheads="1"/>
          </p:cNvSpPr>
          <p:nvPr/>
        </p:nvSpPr>
        <p:spPr bwMode="auto">
          <a:xfrm>
            <a:off x="6781801" y="4061223"/>
            <a:ext cx="288131" cy="288131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CC"/>
              </a:buClr>
              <a:buSzPct val="75000"/>
              <a:buFont typeface="Monotype Sorts" pitchFamily="2" charset="2"/>
              <a:buChar char="l"/>
            </a:pPr>
            <a:endParaRPr lang="en-US" sz="1500" b="1" kern="1200">
              <a:solidFill>
                <a:srgbClr val="FFFFFF"/>
              </a:solidFill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5621" name="Rectangle 21"/>
          <p:cNvSpPr>
            <a:spLocks noChangeArrowheads="1"/>
          </p:cNvSpPr>
          <p:nvPr/>
        </p:nvSpPr>
        <p:spPr bwMode="auto">
          <a:xfrm>
            <a:off x="6496050" y="4062413"/>
            <a:ext cx="285750" cy="28575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CC"/>
              </a:buClr>
              <a:buSzPct val="75000"/>
              <a:buFont typeface="Monotype Sorts" pitchFamily="2" charset="2"/>
              <a:buChar char="l"/>
            </a:pPr>
            <a:endParaRPr lang="en-US" sz="1500" b="1" kern="1200">
              <a:solidFill>
                <a:srgbClr val="FFFFFF"/>
              </a:solidFill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5622" name="Line 22"/>
          <p:cNvSpPr>
            <a:spLocks noChangeShapeType="1"/>
          </p:cNvSpPr>
          <p:nvPr/>
        </p:nvSpPr>
        <p:spPr bwMode="auto">
          <a:xfrm flipV="1">
            <a:off x="6946107" y="4193382"/>
            <a:ext cx="278606" cy="7144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CC"/>
              </a:buClr>
              <a:buSzPct val="75000"/>
              <a:buFont typeface="Monotype Sorts" pitchFamily="2" charset="2"/>
              <a:buChar char="l"/>
            </a:pPr>
            <a:endParaRPr lang="en-US" sz="1500" b="1" kern="1200">
              <a:solidFill>
                <a:srgbClr val="FFFFFF"/>
              </a:solidFill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5615" name="Line 15"/>
          <p:cNvSpPr>
            <a:spLocks noChangeShapeType="1"/>
          </p:cNvSpPr>
          <p:nvPr/>
        </p:nvSpPr>
        <p:spPr bwMode="auto">
          <a:xfrm>
            <a:off x="6972300" y="4286250"/>
            <a:ext cx="0" cy="242888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CC"/>
              </a:buClr>
              <a:buSzPct val="75000"/>
              <a:buFont typeface="Monotype Sorts" pitchFamily="2" charset="2"/>
              <a:buChar char="l"/>
            </a:pPr>
            <a:endParaRPr lang="en-US" sz="1500" b="1" kern="1200">
              <a:solidFill>
                <a:srgbClr val="FFFFFF"/>
              </a:solidFill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5623" name="Text Box 23"/>
          <p:cNvSpPr txBox="1">
            <a:spLocks noChangeArrowheads="1"/>
          </p:cNvSpPr>
          <p:nvPr/>
        </p:nvSpPr>
        <p:spPr bwMode="auto">
          <a:xfrm>
            <a:off x="6336985" y="3776064"/>
            <a:ext cx="938767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zh-CN" sz="1100" b="1" kern="1200" dirty="0" err="1">
                <a:solidFill>
                  <a:srgbClr val="FFCC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currNode</a:t>
            </a:r>
            <a:endParaRPr lang="en-US" altLang="en-US" sz="1100" b="1" kern="1200" dirty="0">
              <a:solidFill>
                <a:srgbClr val="FFCCFF"/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19" name="Rectangle 2"/>
          <p:cNvSpPr txBox="1">
            <a:spLocks noChangeArrowheads="1"/>
          </p:cNvSpPr>
          <p:nvPr/>
        </p:nvSpPr>
        <p:spPr>
          <a:xfrm>
            <a:off x="1690178" y="92462"/>
            <a:ext cx="4646807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9pPr>
          </a:lstStyle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altLang="en-US" sz="3200" b="1" dirty="0" smtClean="0">
                <a:solidFill>
                  <a:srgbClr val="000000"/>
                </a:solidFill>
                <a:latin typeface="Gabriola" panose="04040605051002020D02" pitchFamily="82" charset="0"/>
                <a:ea typeface="Arial"/>
                <a:cs typeface="Arial"/>
                <a:sym typeface="Arial"/>
              </a:rPr>
              <a:t>Inserting a new Node</a:t>
            </a:r>
            <a:endParaRPr lang="en-US" altLang="en-US" sz="3200" b="1" dirty="0">
              <a:solidFill>
                <a:srgbClr val="000000"/>
              </a:solidFill>
              <a:latin typeface="Gabriola" panose="04040605051002020D02" pitchFamily="82" charset="0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64307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25"/>
          <p:cNvSpPr txBox="1">
            <a:spLocks noGrp="1"/>
          </p:cNvSpPr>
          <p:nvPr>
            <p:ph type="title" idx="4294967295"/>
          </p:nvPr>
        </p:nvSpPr>
        <p:spPr>
          <a:xfrm>
            <a:off x="4334905" y="162058"/>
            <a:ext cx="4754100" cy="13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dirty="0" smtClean="0">
                <a:solidFill>
                  <a:schemeClr val="tx2">
                    <a:lumMod val="10000"/>
                  </a:schemeClr>
                </a:solidFill>
                <a:latin typeface="Gabriola" panose="04040605051002020D02" pitchFamily="82" charset="0"/>
              </a:rPr>
              <a:t>Recap</a:t>
            </a:r>
            <a:endParaRPr sz="4800" b="1" dirty="0">
              <a:solidFill>
                <a:schemeClr val="tx2">
                  <a:lumMod val="10000"/>
                </a:schemeClr>
              </a:solidFill>
              <a:latin typeface="Gabriola" panose="04040605051002020D02" pitchFamily="82" charset="0"/>
            </a:endParaRPr>
          </a:p>
        </p:txBody>
      </p:sp>
      <p:sp>
        <p:nvSpPr>
          <p:cNvPr id="476" name="Google Shape;476;p25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37"/>
          <p:cNvSpPr txBox="1">
            <a:spLocks noGrp="1"/>
          </p:cNvSpPr>
          <p:nvPr>
            <p:ph type="ctrTitle" idx="4294967295"/>
          </p:nvPr>
        </p:nvSpPr>
        <p:spPr>
          <a:xfrm rot="20301971">
            <a:off x="2429934" y="1904892"/>
            <a:ext cx="6593700" cy="272001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 b="1" dirty="0" smtClean="0">
                <a:solidFill>
                  <a:srgbClr val="FF0000"/>
                </a:solidFill>
                <a:latin typeface="Gabriola" panose="04040605051002020D02" pitchFamily="82" charset="0"/>
              </a:rPr>
              <a:t>Thank You</a:t>
            </a:r>
            <a:endParaRPr sz="9600" b="1" dirty="0">
              <a:solidFill>
                <a:srgbClr val="FF0000"/>
              </a:solidFill>
              <a:latin typeface="Gabriola" panose="04040605051002020D02" pitchFamily="82" charset="0"/>
            </a:endParaRPr>
          </a:p>
        </p:txBody>
      </p:sp>
      <p:sp>
        <p:nvSpPr>
          <p:cNvPr id="616" name="Google Shape;616;p37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23"/>
          <p:cNvSpPr txBox="1">
            <a:spLocks noGrp="1"/>
          </p:cNvSpPr>
          <p:nvPr>
            <p:ph type="title"/>
          </p:nvPr>
        </p:nvSpPr>
        <p:spPr>
          <a:xfrm>
            <a:off x="-157842" y="749975"/>
            <a:ext cx="2607128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 smtClean="0">
                <a:solidFill>
                  <a:schemeClr val="accent3">
                    <a:lumMod val="50000"/>
                  </a:schemeClr>
                </a:solidFill>
                <a:latin typeface="Gabriola" panose="04040605051002020D02" pitchFamily="82" charset="0"/>
              </a:rPr>
              <a:t>Outline [Module 3 (Part 1)]</a:t>
            </a:r>
            <a:endParaRPr sz="3600" b="1" dirty="0">
              <a:solidFill>
                <a:schemeClr val="accent3">
                  <a:lumMod val="50000"/>
                </a:schemeClr>
              </a:solidFill>
              <a:latin typeface="Gabriola" panose="04040605051002020D02" pitchFamily="82" charset="0"/>
            </a:endParaRPr>
          </a:p>
        </p:txBody>
      </p:sp>
      <p:sp>
        <p:nvSpPr>
          <p:cNvPr id="459" name="Google Shape;459;p23"/>
          <p:cNvSpPr txBox="1">
            <a:spLocks noGrp="1"/>
          </p:cNvSpPr>
          <p:nvPr>
            <p:ph type="body" idx="1"/>
          </p:nvPr>
        </p:nvSpPr>
        <p:spPr>
          <a:xfrm>
            <a:off x="2683000" y="678537"/>
            <a:ext cx="5434984" cy="35148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Linked List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Arrays vs Linked Lists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Singly Linked List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Doubly Linked List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Circular Linked List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Implementation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Applications 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b="1" dirty="0">
              <a:solidFill>
                <a:schemeClr val="accent5">
                  <a:lumMod val="50000"/>
                </a:schemeClr>
              </a:solidFill>
              <a:latin typeface="Gabriola" panose="04040605051002020D02" pitchFamily="82" charset="0"/>
            </a:endParaRPr>
          </a:p>
        </p:txBody>
      </p:sp>
      <p:sp>
        <p:nvSpPr>
          <p:cNvPr id="462" name="Google Shape;462;p23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10775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2"/>
          <p:cNvGrpSpPr>
            <a:grpSpLocks/>
          </p:cNvGrpSpPr>
          <p:nvPr/>
        </p:nvGrpSpPr>
        <p:grpSpPr bwMode="auto">
          <a:xfrm>
            <a:off x="2343150" y="800100"/>
            <a:ext cx="3429000" cy="800100"/>
            <a:chOff x="1008" y="672"/>
            <a:chExt cx="2880" cy="672"/>
          </a:xfrm>
        </p:grpSpPr>
        <p:sp>
          <p:nvSpPr>
            <p:cNvPr id="7194" name="Rectangle 4"/>
            <p:cNvSpPr>
              <a:spLocks noChangeArrowheads="1"/>
            </p:cNvSpPr>
            <p:nvPr/>
          </p:nvSpPr>
          <p:spPr bwMode="auto">
            <a:xfrm>
              <a:off x="1008" y="1008"/>
              <a:ext cx="288" cy="336"/>
            </a:xfrm>
            <a:prstGeom prst="rect">
              <a:avLst/>
            </a:prstGeom>
            <a:solidFill>
              <a:srgbClr val="FFFF99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800" b="1" kern="1200" dirty="0">
                  <a:solidFill>
                    <a:srgbClr val="000066"/>
                  </a:solidFill>
                  <a:latin typeface="Gabriola" panose="04040605051002020D02" pitchFamily="82" charset="0"/>
                  <a:cs typeface="+mn-cs"/>
                </a:rPr>
                <a:t>1</a:t>
              </a:r>
            </a:p>
          </p:txBody>
        </p:sp>
        <p:sp>
          <p:nvSpPr>
            <p:cNvPr id="7195" name="Rectangle 13"/>
            <p:cNvSpPr>
              <a:spLocks noChangeArrowheads="1"/>
            </p:cNvSpPr>
            <p:nvPr/>
          </p:nvSpPr>
          <p:spPr bwMode="auto">
            <a:xfrm>
              <a:off x="1296" y="1008"/>
              <a:ext cx="288" cy="336"/>
            </a:xfrm>
            <a:prstGeom prst="rect">
              <a:avLst/>
            </a:prstGeom>
            <a:solidFill>
              <a:srgbClr val="FFFF99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800" b="1" kern="1200" dirty="0">
                  <a:solidFill>
                    <a:srgbClr val="000066"/>
                  </a:solidFill>
                  <a:latin typeface="Gabriola" panose="04040605051002020D02" pitchFamily="82" charset="0"/>
                  <a:cs typeface="+mn-cs"/>
                </a:rPr>
                <a:t>0</a:t>
              </a:r>
            </a:p>
          </p:txBody>
        </p:sp>
        <p:sp>
          <p:nvSpPr>
            <p:cNvPr id="7196" name="Rectangle 14"/>
            <p:cNvSpPr>
              <a:spLocks noChangeArrowheads="1"/>
            </p:cNvSpPr>
            <p:nvPr/>
          </p:nvSpPr>
          <p:spPr bwMode="auto">
            <a:xfrm>
              <a:off x="1584" y="1008"/>
              <a:ext cx="288" cy="336"/>
            </a:xfrm>
            <a:prstGeom prst="rect">
              <a:avLst/>
            </a:prstGeom>
            <a:solidFill>
              <a:srgbClr val="FFFF99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800" b="1" kern="1200">
                  <a:solidFill>
                    <a:srgbClr val="000066"/>
                  </a:solidFill>
                  <a:latin typeface="Gabriola" panose="04040605051002020D02" pitchFamily="82" charset="0"/>
                  <a:cs typeface="+mn-cs"/>
                </a:rPr>
                <a:t>1</a:t>
              </a:r>
            </a:p>
          </p:txBody>
        </p:sp>
        <p:sp>
          <p:nvSpPr>
            <p:cNvPr id="7197" name="Rectangle 15"/>
            <p:cNvSpPr>
              <a:spLocks noChangeArrowheads="1"/>
            </p:cNvSpPr>
            <p:nvPr/>
          </p:nvSpPr>
          <p:spPr bwMode="auto">
            <a:xfrm>
              <a:off x="1872" y="1008"/>
              <a:ext cx="288" cy="336"/>
            </a:xfrm>
            <a:prstGeom prst="rect">
              <a:avLst/>
            </a:prstGeom>
            <a:solidFill>
              <a:srgbClr val="FFFF99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800" b="1" kern="1200">
                  <a:solidFill>
                    <a:srgbClr val="000066"/>
                  </a:solidFill>
                  <a:latin typeface="Gabriola" panose="04040605051002020D02" pitchFamily="82" charset="0"/>
                  <a:cs typeface="+mn-cs"/>
                </a:rPr>
                <a:t>1</a:t>
              </a:r>
            </a:p>
          </p:txBody>
        </p:sp>
        <p:sp>
          <p:nvSpPr>
            <p:cNvPr id="7198" name="Rectangle 16"/>
            <p:cNvSpPr>
              <a:spLocks noChangeArrowheads="1"/>
            </p:cNvSpPr>
            <p:nvPr/>
          </p:nvSpPr>
          <p:spPr bwMode="auto">
            <a:xfrm>
              <a:off x="2160" y="1008"/>
              <a:ext cx="288" cy="336"/>
            </a:xfrm>
            <a:prstGeom prst="rect">
              <a:avLst/>
            </a:prstGeom>
            <a:solidFill>
              <a:srgbClr val="FFFF99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800" b="1" kern="1200">
                  <a:solidFill>
                    <a:srgbClr val="000066"/>
                  </a:solidFill>
                  <a:latin typeface="Gabriola" panose="04040605051002020D02" pitchFamily="82" charset="0"/>
                  <a:cs typeface="+mn-cs"/>
                </a:rPr>
                <a:t>0</a:t>
              </a:r>
            </a:p>
          </p:txBody>
        </p:sp>
        <p:sp>
          <p:nvSpPr>
            <p:cNvPr id="7199" name="Rectangle 17"/>
            <p:cNvSpPr>
              <a:spLocks noChangeArrowheads="1"/>
            </p:cNvSpPr>
            <p:nvPr/>
          </p:nvSpPr>
          <p:spPr bwMode="auto">
            <a:xfrm>
              <a:off x="2448" y="1008"/>
              <a:ext cx="288" cy="336"/>
            </a:xfrm>
            <a:prstGeom prst="rect">
              <a:avLst/>
            </a:prstGeom>
            <a:solidFill>
              <a:srgbClr val="FFFF99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800" b="1" kern="1200" dirty="0">
                  <a:solidFill>
                    <a:srgbClr val="000066"/>
                  </a:solidFill>
                  <a:latin typeface="Gabriola" panose="04040605051002020D02" pitchFamily="82" charset="0"/>
                  <a:cs typeface="+mn-cs"/>
                </a:rPr>
                <a:t>1</a:t>
              </a:r>
            </a:p>
          </p:txBody>
        </p:sp>
        <p:sp>
          <p:nvSpPr>
            <p:cNvPr id="7200" name="Rectangle 18"/>
            <p:cNvSpPr>
              <a:spLocks noChangeArrowheads="1"/>
            </p:cNvSpPr>
            <p:nvPr/>
          </p:nvSpPr>
          <p:spPr bwMode="auto">
            <a:xfrm>
              <a:off x="2736" y="1008"/>
              <a:ext cx="288" cy="336"/>
            </a:xfrm>
            <a:prstGeom prst="rect">
              <a:avLst/>
            </a:prstGeom>
            <a:solidFill>
              <a:srgbClr val="FFFF99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800" b="1" kern="1200">
                  <a:solidFill>
                    <a:srgbClr val="000066"/>
                  </a:solidFill>
                  <a:latin typeface="Gabriola" panose="04040605051002020D02" pitchFamily="82" charset="0"/>
                  <a:cs typeface="+mn-cs"/>
                </a:rPr>
                <a:t>0</a:t>
              </a:r>
            </a:p>
          </p:txBody>
        </p:sp>
        <p:sp>
          <p:nvSpPr>
            <p:cNvPr id="7201" name="Rectangle 19"/>
            <p:cNvSpPr>
              <a:spLocks noChangeArrowheads="1"/>
            </p:cNvSpPr>
            <p:nvPr/>
          </p:nvSpPr>
          <p:spPr bwMode="auto">
            <a:xfrm>
              <a:off x="3024" y="1008"/>
              <a:ext cx="288" cy="336"/>
            </a:xfrm>
            <a:prstGeom prst="rect">
              <a:avLst/>
            </a:prstGeom>
            <a:solidFill>
              <a:srgbClr val="FFFF99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800" b="1" kern="1200" dirty="0">
                  <a:solidFill>
                    <a:srgbClr val="000066"/>
                  </a:solidFill>
                  <a:latin typeface="Gabriola" panose="04040605051002020D02" pitchFamily="82" charset="0"/>
                  <a:cs typeface="+mn-cs"/>
                </a:rPr>
                <a:t>1</a:t>
              </a:r>
            </a:p>
          </p:txBody>
        </p:sp>
        <p:sp>
          <p:nvSpPr>
            <p:cNvPr id="7202" name="Rectangle 20"/>
            <p:cNvSpPr>
              <a:spLocks noChangeArrowheads="1"/>
            </p:cNvSpPr>
            <p:nvPr/>
          </p:nvSpPr>
          <p:spPr bwMode="auto">
            <a:xfrm>
              <a:off x="3312" y="1008"/>
              <a:ext cx="288" cy="336"/>
            </a:xfrm>
            <a:prstGeom prst="rect">
              <a:avLst/>
            </a:prstGeom>
            <a:solidFill>
              <a:srgbClr val="FFFF99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800" b="1" kern="1200" dirty="0">
                  <a:solidFill>
                    <a:srgbClr val="000066"/>
                  </a:solidFill>
                  <a:latin typeface="Gabriola" panose="04040605051002020D02" pitchFamily="82" charset="0"/>
                  <a:cs typeface="+mn-cs"/>
                </a:rPr>
                <a:t>0</a:t>
              </a:r>
            </a:p>
          </p:txBody>
        </p:sp>
        <p:sp>
          <p:nvSpPr>
            <p:cNvPr id="7203" name="Rectangle 21"/>
            <p:cNvSpPr>
              <a:spLocks noChangeArrowheads="1"/>
            </p:cNvSpPr>
            <p:nvPr/>
          </p:nvSpPr>
          <p:spPr bwMode="auto">
            <a:xfrm>
              <a:off x="3600" y="1008"/>
              <a:ext cx="288" cy="336"/>
            </a:xfrm>
            <a:prstGeom prst="rect">
              <a:avLst/>
            </a:prstGeom>
            <a:solidFill>
              <a:srgbClr val="FFFF99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800" b="1" kern="1200" dirty="0">
                  <a:solidFill>
                    <a:srgbClr val="000066"/>
                  </a:solidFill>
                  <a:latin typeface="Gabriola" panose="04040605051002020D02" pitchFamily="82" charset="0"/>
                  <a:cs typeface="+mn-cs"/>
                </a:rPr>
                <a:t>0</a:t>
              </a:r>
            </a:p>
          </p:txBody>
        </p:sp>
        <p:sp>
          <p:nvSpPr>
            <p:cNvPr id="7204" name="Rectangle 26"/>
            <p:cNvSpPr>
              <a:spLocks noChangeArrowheads="1"/>
            </p:cNvSpPr>
            <p:nvPr/>
          </p:nvSpPr>
          <p:spPr bwMode="auto">
            <a:xfrm>
              <a:off x="1008" y="672"/>
              <a:ext cx="288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800" b="1" kern="1200">
                  <a:solidFill>
                    <a:srgbClr val="000066"/>
                  </a:solidFill>
                  <a:latin typeface="Gabriola" panose="04040605051002020D02" pitchFamily="82" charset="0"/>
                  <a:cs typeface="+mn-cs"/>
                </a:rPr>
                <a:t>1</a:t>
              </a:r>
            </a:p>
          </p:txBody>
        </p:sp>
        <p:sp>
          <p:nvSpPr>
            <p:cNvPr id="7205" name="Rectangle 27"/>
            <p:cNvSpPr>
              <a:spLocks noChangeArrowheads="1"/>
            </p:cNvSpPr>
            <p:nvPr/>
          </p:nvSpPr>
          <p:spPr bwMode="auto">
            <a:xfrm>
              <a:off x="1296" y="672"/>
              <a:ext cx="288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800" b="1" kern="1200">
                  <a:solidFill>
                    <a:srgbClr val="000066"/>
                  </a:solidFill>
                  <a:latin typeface="Gabriola" panose="04040605051002020D02" pitchFamily="82" charset="0"/>
                  <a:cs typeface="+mn-cs"/>
                </a:rPr>
                <a:t>2</a:t>
              </a:r>
            </a:p>
          </p:txBody>
        </p:sp>
        <p:sp>
          <p:nvSpPr>
            <p:cNvPr id="7206" name="Rectangle 28"/>
            <p:cNvSpPr>
              <a:spLocks noChangeArrowheads="1"/>
            </p:cNvSpPr>
            <p:nvPr/>
          </p:nvSpPr>
          <p:spPr bwMode="auto">
            <a:xfrm>
              <a:off x="1584" y="672"/>
              <a:ext cx="288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800" b="1" kern="1200">
                  <a:solidFill>
                    <a:srgbClr val="000066"/>
                  </a:solidFill>
                  <a:latin typeface="Gabriola" panose="04040605051002020D02" pitchFamily="82" charset="0"/>
                  <a:cs typeface="+mn-cs"/>
                </a:rPr>
                <a:t>3</a:t>
              </a:r>
            </a:p>
          </p:txBody>
        </p:sp>
        <p:sp>
          <p:nvSpPr>
            <p:cNvPr id="7207" name="Rectangle 29"/>
            <p:cNvSpPr>
              <a:spLocks noChangeArrowheads="1"/>
            </p:cNvSpPr>
            <p:nvPr/>
          </p:nvSpPr>
          <p:spPr bwMode="auto">
            <a:xfrm>
              <a:off x="1872" y="672"/>
              <a:ext cx="288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800" b="1" kern="1200" dirty="0">
                  <a:solidFill>
                    <a:srgbClr val="000066"/>
                  </a:solidFill>
                  <a:latin typeface="Gabriola" panose="04040605051002020D02" pitchFamily="82" charset="0"/>
                  <a:cs typeface="+mn-cs"/>
                </a:rPr>
                <a:t>4</a:t>
              </a:r>
            </a:p>
          </p:txBody>
        </p:sp>
        <p:sp>
          <p:nvSpPr>
            <p:cNvPr id="7208" name="Rectangle 30"/>
            <p:cNvSpPr>
              <a:spLocks noChangeArrowheads="1"/>
            </p:cNvSpPr>
            <p:nvPr/>
          </p:nvSpPr>
          <p:spPr bwMode="auto">
            <a:xfrm>
              <a:off x="2160" y="672"/>
              <a:ext cx="288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800" b="1" kern="1200">
                  <a:solidFill>
                    <a:srgbClr val="000066"/>
                  </a:solidFill>
                  <a:latin typeface="Gabriola" panose="04040605051002020D02" pitchFamily="82" charset="0"/>
                  <a:cs typeface="+mn-cs"/>
                </a:rPr>
                <a:t>5</a:t>
              </a:r>
            </a:p>
          </p:txBody>
        </p:sp>
        <p:sp>
          <p:nvSpPr>
            <p:cNvPr id="7209" name="Rectangle 31"/>
            <p:cNvSpPr>
              <a:spLocks noChangeArrowheads="1"/>
            </p:cNvSpPr>
            <p:nvPr/>
          </p:nvSpPr>
          <p:spPr bwMode="auto">
            <a:xfrm>
              <a:off x="2448" y="672"/>
              <a:ext cx="288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800" b="1" kern="1200">
                  <a:solidFill>
                    <a:srgbClr val="000066"/>
                  </a:solidFill>
                  <a:latin typeface="Gabriola" panose="04040605051002020D02" pitchFamily="82" charset="0"/>
                  <a:cs typeface="+mn-cs"/>
                </a:rPr>
                <a:t>6</a:t>
              </a:r>
            </a:p>
          </p:txBody>
        </p:sp>
        <p:sp>
          <p:nvSpPr>
            <p:cNvPr id="7210" name="Rectangle 32"/>
            <p:cNvSpPr>
              <a:spLocks noChangeArrowheads="1"/>
            </p:cNvSpPr>
            <p:nvPr/>
          </p:nvSpPr>
          <p:spPr bwMode="auto">
            <a:xfrm>
              <a:off x="2736" y="672"/>
              <a:ext cx="288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800" b="1" kern="1200">
                  <a:solidFill>
                    <a:srgbClr val="000066"/>
                  </a:solidFill>
                  <a:latin typeface="Gabriola" panose="04040605051002020D02" pitchFamily="82" charset="0"/>
                  <a:cs typeface="+mn-cs"/>
                </a:rPr>
                <a:t>7</a:t>
              </a:r>
            </a:p>
          </p:txBody>
        </p:sp>
        <p:sp>
          <p:nvSpPr>
            <p:cNvPr id="7211" name="Rectangle 33"/>
            <p:cNvSpPr>
              <a:spLocks noChangeArrowheads="1"/>
            </p:cNvSpPr>
            <p:nvPr/>
          </p:nvSpPr>
          <p:spPr bwMode="auto">
            <a:xfrm>
              <a:off x="3024" y="672"/>
              <a:ext cx="288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800" b="1" kern="1200">
                  <a:solidFill>
                    <a:srgbClr val="000066"/>
                  </a:solidFill>
                  <a:latin typeface="Gabriola" panose="04040605051002020D02" pitchFamily="82" charset="0"/>
                  <a:cs typeface="+mn-cs"/>
                </a:rPr>
                <a:t>8</a:t>
              </a:r>
            </a:p>
          </p:txBody>
        </p:sp>
        <p:sp>
          <p:nvSpPr>
            <p:cNvPr id="7212" name="Rectangle 34"/>
            <p:cNvSpPr>
              <a:spLocks noChangeArrowheads="1"/>
            </p:cNvSpPr>
            <p:nvPr/>
          </p:nvSpPr>
          <p:spPr bwMode="auto">
            <a:xfrm>
              <a:off x="3312" y="672"/>
              <a:ext cx="288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800" b="1" kern="1200">
                  <a:solidFill>
                    <a:srgbClr val="000066"/>
                  </a:solidFill>
                  <a:latin typeface="Gabriola" panose="04040605051002020D02" pitchFamily="82" charset="0"/>
                  <a:cs typeface="+mn-cs"/>
                </a:rPr>
                <a:t>9</a:t>
              </a:r>
            </a:p>
          </p:txBody>
        </p:sp>
        <p:sp>
          <p:nvSpPr>
            <p:cNvPr id="7213" name="Rectangle 35"/>
            <p:cNvSpPr>
              <a:spLocks noChangeArrowheads="1"/>
            </p:cNvSpPr>
            <p:nvPr/>
          </p:nvSpPr>
          <p:spPr bwMode="auto">
            <a:xfrm>
              <a:off x="3600" y="672"/>
              <a:ext cx="288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800" b="1" kern="1200">
                  <a:solidFill>
                    <a:srgbClr val="000066"/>
                  </a:solidFill>
                  <a:latin typeface="Gabriola" panose="04040605051002020D02" pitchFamily="82" charset="0"/>
                  <a:cs typeface="+mn-cs"/>
                </a:rPr>
                <a:t>10</a:t>
              </a:r>
            </a:p>
          </p:txBody>
        </p:sp>
      </p:grpSp>
      <p:sp>
        <p:nvSpPr>
          <p:cNvPr id="101412" name="Text Box 36"/>
          <p:cNvSpPr txBox="1">
            <a:spLocks noChangeArrowheads="1"/>
          </p:cNvSpPr>
          <p:nvPr/>
        </p:nvSpPr>
        <p:spPr bwMode="auto">
          <a:xfrm>
            <a:off x="1943100" y="1885951"/>
            <a:ext cx="520065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defTabSz="685800" eaLnBrk="0" fontAlgn="base" hangingPunct="0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US" sz="1800" b="1" i="1" kern="1200" dirty="0">
                <a:solidFill>
                  <a:srgbClr val="FF0000"/>
                </a:solidFill>
                <a:latin typeface="Gabriola" panose="04040605051002020D02" pitchFamily="82" charset="0"/>
                <a:cs typeface="+mn-cs"/>
              </a:rPr>
              <a:t>Array</a:t>
            </a:r>
            <a:r>
              <a:rPr lang="en-US" altLang="en-US" sz="1800" b="1" kern="1200" dirty="0">
                <a:solidFill>
                  <a:srgbClr val="000066"/>
                </a:solidFill>
                <a:latin typeface="Gabriola" panose="04040605051002020D02" pitchFamily="82" charset="0"/>
                <a:cs typeface="+mn-cs"/>
              </a:rPr>
              <a:t>: a vector:  stored consecutively in memory, and typically allocated in advance </a:t>
            </a:r>
          </a:p>
        </p:txBody>
      </p:sp>
      <p:sp>
        <p:nvSpPr>
          <p:cNvPr id="101437" name="Text Box 61"/>
          <p:cNvSpPr txBox="1">
            <a:spLocks noChangeArrowheads="1"/>
          </p:cNvSpPr>
          <p:nvPr/>
        </p:nvSpPr>
        <p:spPr bwMode="auto">
          <a:xfrm>
            <a:off x="2171700" y="4286251"/>
            <a:ext cx="49720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defTabSz="685800" eaLnBrk="0" fontAlgn="base" hangingPunct="0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US" sz="1800" b="1" i="1" kern="1200" dirty="0">
                <a:solidFill>
                  <a:srgbClr val="FF0000"/>
                </a:solidFill>
                <a:latin typeface="Gabriola" panose="04040605051002020D02" pitchFamily="82" charset="0"/>
                <a:cs typeface="+mn-cs"/>
              </a:rPr>
              <a:t>cells</a:t>
            </a:r>
            <a:r>
              <a:rPr lang="en-US" altLang="en-US" sz="1800" b="1" kern="1200" dirty="0">
                <a:solidFill>
                  <a:srgbClr val="000066"/>
                </a:solidFill>
                <a:latin typeface="Gabriola" panose="04040605051002020D02" pitchFamily="82" charset="0"/>
                <a:cs typeface="+mn-cs"/>
              </a:rPr>
              <a:t>:  hold fields of numbers and pointers to implement lists.</a:t>
            </a:r>
          </a:p>
        </p:txBody>
      </p:sp>
      <p:grpSp>
        <p:nvGrpSpPr>
          <p:cNvPr id="3" name="Group 65"/>
          <p:cNvGrpSpPr>
            <a:grpSpLocks/>
          </p:cNvGrpSpPr>
          <p:nvPr/>
        </p:nvGrpSpPr>
        <p:grpSpPr bwMode="auto">
          <a:xfrm>
            <a:off x="1485900" y="2905125"/>
            <a:ext cx="5486400" cy="1152525"/>
            <a:chOff x="288" y="2440"/>
            <a:chExt cx="4608" cy="968"/>
          </a:xfrm>
        </p:grpSpPr>
        <p:sp>
          <p:nvSpPr>
            <p:cNvPr id="7177" name="Rectangle 37"/>
            <p:cNvSpPr>
              <a:spLocks noChangeArrowheads="1"/>
            </p:cNvSpPr>
            <p:nvPr/>
          </p:nvSpPr>
          <p:spPr bwMode="auto">
            <a:xfrm>
              <a:off x="384" y="3120"/>
              <a:ext cx="336" cy="288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800" b="1" kern="1200">
                  <a:solidFill>
                    <a:srgbClr val="000066"/>
                  </a:solidFill>
                  <a:latin typeface="Gabriola" panose="04040605051002020D02" pitchFamily="82" charset="0"/>
                  <a:cs typeface="+mn-cs"/>
                </a:rPr>
                <a:t>1</a:t>
              </a:r>
            </a:p>
          </p:txBody>
        </p:sp>
        <p:sp>
          <p:nvSpPr>
            <p:cNvPr id="7178" name="Rectangle 38"/>
            <p:cNvSpPr>
              <a:spLocks noChangeArrowheads="1"/>
            </p:cNvSpPr>
            <p:nvPr/>
          </p:nvSpPr>
          <p:spPr bwMode="auto">
            <a:xfrm>
              <a:off x="720" y="3120"/>
              <a:ext cx="336" cy="288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altLang="en-US" sz="1800" kern="1200">
                <a:solidFill>
                  <a:srgbClr val="000066"/>
                </a:solidFill>
                <a:latin typeface="Gabriola" panose="04040605051002020D02" pitchFamily="82" charset="0"/>
                <a:cs typeface="+mn-cs"/>
              </a:endParaRPr>
            </a:p>
          </p:txBody>
        </p:sp>
        <p:sp>
          <p:nvSpPr>
            <p:cNvPr id="7179" name="Line 39"/>
            <p:cNvSpPr>
              <a:spLocks noChangeShapeType="1"/>
            </p:cNvSpPr>
            <p:nvPr/>
          </p:nvSpPr>
          <p:spPr bwMode="auto">
            <a:xfrm>
              <a:off x="912" y="3264"/>
              <a:ext cx="4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800" kern="1200">
                <a:solidFill>
                  <a:srgbClr val="000066"/>
                </a:solidFill>
                <a:latin typeface="Gabriola" panose="04040605051002020D02" pitchFamily="82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180" name="Rectangle 42"/>
            <p:cNvSpPr>
              <a:spLocks noChangeArrowheads="1"/>
            </p:cNvSpPr>
            <p:nvPr/>
          </p:nvSpPr>
          <p:spPr bwMode="auto">
            <a:xfrm>
              <a:off x="1344" y="3120"/>
              <a:ext cx="336" cy="288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800" b="1" kern="1200">
                  <a:solidFill>
                    <a:srgbClr val="000066"/>
                  </a:solidFill>
                  <a:latin typeface="Gabriola" panose="04040605051002020D02" pitchFamily="82" charset="0"/>
                  <a:cs typeface="+mn-cs"/>
                </a:rPr>
                <a:t>6</a:t>
              </a:r>
            </a:p>
          </p:txBody>
        </p:sp>
        <p:sp>
          <p:nvSpPr>
            <p:cNvPr id="7181" name="Rectangle 43"/>
            <p:cNvSpPr>
              <a:spLocks noChangeArrowheads="1"/>
            </p:cNvSpPr>
            <p:nvPr/>
          </p:nvSpPr>
          <p:spPr bwMode="auto">
            <a:xfrm>
              <a:off x="1680" y="3120"/>
              <a:ext cx="336" cy="288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altLang="en-US" sz="1800" kern="1200">
                <a:solidFill>
                  <a:srgbClr val="000066"/>
                </a:solidFill>
                <a:latin typeface="Gabriola" panose="04040605051002020D02" pitchFamily="82" charset="0"/>
                <a:cs typeface="+mn-cs"/>
              </a:endParaRPr>
            </a:p>
          </p:txBody>
        </p:sp>
        <p:sp>
          <p:nvSpPr>
            <p:cNvPr id="7182" name="Line 44"/>
            <p:cNvSpPr>
              <a:spLocks noChangeShapeType="1"/>
            </p:cNvSpPr>
            <p:nvPr/>
          </p:nvSpPr>
          <p:spPr bwMode="auto">
            <a:xfrm>
              <a:off x="1872" y="3264"/>
              <a:ext cx="4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800" kern="1200">
                <a:solidFill>
                  <a:srgbClr val="000066"/>
                </a:solidFill>
                <a:latin typeface="Gabriola" panose="04040605051002020D02" pitchFamily="82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183" name="Rectangle 46"/>
            <p:cNvSpPr>
              <a:spLocks noChangeArrowheads="1"/>
            </p:cNvSpPr>
            <p:nvPr/>
          </p:nvSpPr>
          <p:spPr bwMode="auto">
            <a:xfrm>
              <a:off x="2304" y="3120"/>
              <a:ext cx="336" cy="288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800" b="1" kern="1200">
                  <a:solidFill>
                    <a:srgbClr val="000066"/>
                  </a:solidFill>
                  <a:latin typeface="Gabriola" panose="04040605051002020D02" pitchFamily="82" charset="0"/>
                  <a:cs typeface="+mn-cs"/>
                </a:rPr>
                <a:t>3</a:t>
              </a:r>
            </a:p>
          </p:txBody>
        </p:sp>
        <p:sp>
          <p:nvSpPr>
            <p:cNvPr id="7184" name="Rectangle 47"/>
            <p:cNvSpPr>
              <a:spLocks noChangeArrowheads="1"/>
            </p:cNvSpPr>
            <p:nvPr/>
          </p:nvSpPr>
          <p:spPr bwMode="auto">
            <a:xfrm>
              <a:off x="2640" y="3120"/>
              <a:ext cx="336" cy="288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altLang="en-US" sz="1800" kern="1200">
                <a:solidFill>
                  <a:srgbClr val="000066"/>
                </a:solidFill>
                <a:latin typeface="Gabriola" panose="04040605051002020D02" pitchFamily="82" charset="0"/>
                <a:cs typeface="+mn-cs"/>
              </a:endParaRPr>
            </a:p>
          </p:txBody>
        </p:sp>
        <p:sp>
          <p:nvSpPr>
            <p:cNvPr id="7185" name="Line 48"/>
            <p:cNvSpPr>
              <a:spLocks noChangeShapeType="1"/>
            </p:cNvSpPr>
            <p:nvPr/>
          </p:nvSpPr>
          <p:spPr bwMode="auto">
            <a:xfrm>
              <a:off x="2832" y="3264"/>
              <a:ext cx="4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800" kern="1200">
                <a:solidFill>
                  <a:srgbClr val="000066"/>
                </a:solidFill>
                <a:latin typeface="Gabriola" panose="04040605051002020D02" pitchFamily="82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186" name="Rectangle 50"/>
            <p:cNvSpPr>
              <a:spLocks noChangeArrowheads="1"/>
            </p:cNvSpPr>
            <p:nvPr/>
          </p:nvSpPr>
          <p:spPr bwMode="auto">
            <a:xfrm>
              <a:off x="3264" y="3120"/>
              <a:ext cx="336" cy="288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800" b="1" kern="1200">
                  <a:solidFill>
                    <a:srgbClr val="000066"/>
                  </a:solidFill>
                  <a:latin typeface="Gabriola" panose="04040605051002020D02" pitchFamily="82" charset="0"/>
                  <a:cs typeface="+mn-cs"/>
                </a:rPr>
                <a:t>8</a:t>
              </a:r>
            </a:p>
          </p:txBody>
        </p:sp>
        <p:sp>
          <p:nvSpPr>
            <p:cNvPr id="7187" name="Rectangle 51"/>
            <p:cNvSpPr>
              <a:spLocks noChangeArrowheads="1"/>
            </p:cNvSpPr>
            <p:nvPr/>
          </p:nvSpPr>
          <p:spPr bwMode="auto">
            <a:xfrm>
              <a:off x="3600" y="3120"/>
              <a:ext cx="336" cy="288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altLang="en-US" sz="1800" kern="1200">
                <a:solidFill>
                  <a:srgbClr val="000066"/>
                </a:solidFill>
                <a:latin typeface="Gabriola" panose="04040605051002020D02" pitchFamily="82" charset="0"/>
                <a:cs typeface="+mn-cs"/>
              </a:endParaRPr>
            </a:p>
          </p:txBody>
        </p:sp>
        <p:sp>
          <p:nvSpPr>
            <p:cNvPr id="7188" name="Line 52"/>
            <p:cNvSpPr>
              <a:spLocks noChangeShapeType="1"/>
            </p:cNvSpPr>
            <p:nvPr/>
          </p:nvSpPr>
          <p:spPr bwMode="auto">
            <a:xfrm>
              <a:off x="3792" y="3264"/>
              <a:ext cx="4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800" kern="1200">
                <a:solidFill>
                  <a:srgbClr val="000066"/>
                </a:solidFill>
                <a:latin typeface="Gabriola" panose="04040605051002020D02" pitchFamily="82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189" name="Rectangle 54"/>
            <p:cNvSpPr>
              <a:spLocks noChangeArrowheads="1"/>
            </p:cNvSpPr>
            <p:nvPr/>
          </p:nvSpPr>
          <p:spPr bwMode="auto">
            <a:xfrm>
              <a:off x="4224" y="3120"/>
              <a:ext cx="336" cy="288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800" b="1" kern="1200">
                  <a:solidFill>
                    <a:srgbClr val="000066"/>
                  </a:solidFill>
                  <a:latin typeface="Gabriola" panose="04040605051002020D02" pitchFamily="82" charset="0"/>
                  <a:cs typeface="+mn-cs"/>
                </a:rPr>
                <a:t>4</a:t>
              </a:r>
            </a:p>
          </p:txBody>
        </p:sp>
        <p:sp>
          <p:nvSpPr>
            <p:cNvPr id="7190" name="Rectangle 55"/>
            <p:cNvSpPr>
              <a:spLocks noChangeArrowheads="1"/>
            </p:cNvSpPr>
            <p:nvPr/>
          </p:nvSpPr>
          <p:spPr bwMode="auto">
            <a:xfrm>
              <a:off x="4560" y="3120"/>
              <a:ext cx="336" cy="288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altLang="en-US" sz="1800" kern="1200">
                <a:solidFill>
                  <a:srgbClr val="000066"/>
                </a:solidFill>
                <a:latin typeface="Gabriola" panose="04040605051002020D02" pitchFamily="82" charset="0"/>
                <a:cs typeface="+mn-cs"/>
              </a:endParaRPr>
            </a:p>
          </p:txBody>
        </p:sp>
        <p:sp>
          <p:nvSpPr>
            <p:cNvPr id="7191" name="Text Box 58"/>
            <p:cNvSpPr txBox="1">
              <a:spLocks noChangeArrowheads="1"/>
            </p:cNvSpPr>
            <p:nvPr/>
          </p:nvSpPr>
          <p:spPr bwMode="auto">
            <a:xfrm>
              <a:off x="288" y="2440"/>
              <a:ext cx="528" cy="310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defTabSz="685800" eaLnBrk="0" fontAlgn="base" hangingPunct="0">
                <a:spcBef>
                  <a:spcPct val="50000"/>
                </a:spcBef>
                <a:spcAft>
                  <a:spcPct val="0"/>
                </a:spcAft>
                <a:buClrTx/>
              </a:pPr>
              <a:r>
                <a:rPr lang="en-US" altLang="en-US" sz="1800" b="1" kern="1200">
                  <a:solidFill>
                    <a:srgbClr val="000066"/>
                  </a:solidFill>
                  <a:latin typeface="Gabriola" panose="04040605051002020D02" pitchFamily="82" charset="0"/>
                  <a:cs typeface="+mn-cs"/>
                </a:rPr>
                <a:t>first</a:t>
              </a:r>
            </a:p>
          </p:txBody>
        </p:sp>
        <p:sp>
          <p:nvSpPr>
            <p:cNvPr id="7192" name="Line 60"/>
            <p:cNvSpPr>
              <a:spLocks noChangeShapeType="1"/>
            </p:cNvSpPr>
            <p:nvPr/>
          </p:nvSpPr>
          <p:spPr bwMode="auto">
            <a:xfrm>
              <a:off x="576" y="2736"/>
              <a:ext cx="0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800" kern="1200">
                <a:solidFill>
                  <a:srgbClr val="000066"/>
                </a:solidFill>
                <a:latin typeface="Gabriola" panose="04040605051002020D02" pitchFamily="82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193" name="Oval 64"/>
            <p:cNvSpPr>
              <a:spLocks noChangeArrowheads="1"/>
            </p:cNvSpPr>
            <p:nvPr/>
          </p:nvSpPr>
          <p:spPr bwMode="auto">
            <a:xfrm>
              <a:off x="4665" y="3207"/>
              <a:ext cx="96" cy="96"/>
            </a:xfrm>
            <a:prstGeom prst="ellipse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altLang="en-US" sz="1800" kern="1200">
                <a:solidFill>
                  <a:srgbClr val="000066"/>
                </a:solidFill>
                <a:latin typeface="Gabriola" panose="04040605051002020D02" pitchFamily="82" charset="0"/>
                <a:cs typeface="+mn-cs"/>
              </a:endParaRPr>
            </a:p>
          </p:txBody>
        </p:sp>
      </p:grpSp>
      <p:sp>
        <p:nvSpPr>
          <p:cNvPr id="101442" name="Text Box 66"/>
          <p:cNvSpPr txBox="1">
            <a:spLocks noChangeArrowheads="1"/>
          </p:cNvSpPr>
          <p:nvPr/>
        </p:nvSpPr>
        <p:spPr bwMode="auto">
          <a:xfrm>
            <a:off x="3371850" y="3143250"/>
            <a:ext cx="3371850" cy="369332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defTabSz="685800" eaLnBrk="0" fontAlgn="base" hangingPunct="0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US" sz="1800" b="1" kern="1200">
                <a:solidFill>
                  <a:srgbClr val="000066"/>
                </a:solidFill>
                <a:latin typeface="Gabriola" panose="04040605051002020D02" pitchFamily="82" charset="0"/>
                <a:cs typeface="+mn-cs"/>
              </a:rPr>
              <a:t>This is a singly linked list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657350" y="189132"/>
            <a:ext cx="480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latin typeface="Gabriola" panose="04040605051002020D02" pitchFamily="82" charset="0"/>
              </a:rPr>
              <a:t>Two Standard Data Structures</a:t>
            </a:r>
            <a:endParaRPr lang="en-US" sz="3200" b="1" dirty="0">
              <a:latin typeface="Gabriola" panose="040406050510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7535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14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1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1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412" grpId="0" build="p" autoUpdateAnimBg="0"/>
      <p:bldP spid="101437" grpId="0" build="p" autoUpdateAnimBg="0"/>
      <p:bldP spid="101442" grpId="0" animBg="1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8"/>
          <p:cNvGrpSpPr>
            <a:grpSpLocks/>
          </p:cNvGrpSpPr>
          <p:nvPr/>
        </p:nvGrpSpPr>
        <p:grpSpPr bwMode="auto">
          <a:xfrm>
            <a:off x="1543050" y="1371600"/>
            <a:ext cx="4914900" cy="800100"/>
            <a:chOff x="533400" y="1828800"/>
            <a:chExt cx="6553200" cy="1066800"/>
          </a:xfrm>
        </p:grpSpPr>
        <p:grpSp>
          <p:nvGrpSpPr>
            <p:cNvPr id="8219" name="Group 62"/>
            <p:cNvGrpSpPr>
              <a:grpSpLocks/>
            </p:cNvGrpSpPr>
            <p:nvPr/>
          </p:nvGrpSpPr>
          <p:grpSpPr bwMode="auto">
            <a:xfrm>
              <a:off x="2514600" y="1828800"/>
              <a:ext cx="4572000" cy="1066800"/>
              <a:chOff x="1008" y="672"/>
              <a:chExt cx="2880" cy="672"/>
            </a:xfrm>
          </p:grpSpPr>
          <p:sp>
            <p:nvSpPr>
              <p:cNvPr id="8221" name="Rectangle 4"/>
              <p:cNvSpPr>
                <a:spLocks noChangeArrowheads="1"/>
              </p:cNvSpPr>
              <p:nvPr/>
            </p:nvSpPr>
            <p:spPr bwMode="auto">
              <a:xfrm>
                <a:off x="1008" y="1008"/>
                <a:ext cx="288" cy="336"/>
              </a:xfrm>
              <a:prstGeom prst="rect">
                <a:avLst/>
              </a:prstGeom>
              <a:solidFill>
                <a:srgbClr val="FFFF99"/>
              </a:solidFill>
              <a:ln w="2857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</a:pPr>
                <a:r>
                  <a:rPr lang="en-US" altLang="en-US" sz="1800" b="1" kern="1200">
                    <a:solidFill>
                      <a:srgbClr val="000066"/>
                    </a:solidFill>
                    <a:latin typeface="Gabriola" panose="04040605051002020D02" pitchFamily="82" charset="0"/>
                    <a:cs typeface="+mn-cs"/>
                  </a:rPr>
                  <a:t>1</a:t>
                </a:r>
              </a:p>
            </p:txBody>
          </p:sp>
          <p:sp>
            <p:nvSpPr>
              <p:cNvPr id="8222" name="Rectangle 13"/>
              <p:cNvSpPr>
                <a:spLocks noChangeArrowheads="1"/>
              </p:cNvSpPr>
              <p:nvPr/>
            </p:nvSpPr>
            <p:spPr bwMode="auto">
              <a:xfrm>
                <a:off x="1296" y="1008"/>
                <a:ext cx="288" cy="336"/>
              </a:xfrm>
              <a:prstGeom prst="rect">
                <a:avLst/>
              </a:prstGeom>
              <a:solidFill>
                <a:srgbClr val="FFFF99"/>
              </a:solidFill>
              <a:ln w="2857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</a:pPr>
                <a:r>
                  <a:rPr lang="en-US" altLang="en-US" sz="1800" b="1" kern="1200">
                    <a:solidFill>
                      <a:srgbClr val="000066"/>
                    </a:solidFill>
                    <a:latin typeface="Gabriola" panose="04040605051002020D02" pitchFamily="82" charset="0"/>
                    <a:cs typeface="+mn-cs"/>
                  </a:rPr>
                  <a:t>0</a:t>
                </a:r>
              </a:p>
            </p:txBody>
          </p:sp>
          <p:sp>
            <p:nvSpPr>
              <p:cNvPr id="8223" name="Rectangle 14"/>
              <p:cNvSpPr>
                <a:spLocks noChangeArrowheads="1"/>
              </p:cNvSpPr>
              <p:nvPr/>
            </p:nvSpPr>
            <p:spPr bwMode="auto">
              <a:xfrm>
                <a:off x="1584" y="1008"/>
                <a:ext cx="288" cy="336"/>
              </a:xfrm>
              <a:prstGeom prst="rect">
                <a:avLst/>
              </a:prstGeom>
              <a:solidFill>
                <a:srgbClr val="FFFF99"/>
              </a:solidFill>
              <a:ln w="2857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</a:pPr>
                <a:r>
                  <a:rPr lang="en-US" altLang="en-US" sz="1800" b="1" kern="1200">
                    <a:solidFill>
                      <a:srgbClr val="000066"/>
                    </a:solidFill>
                    <a:latin typeface="Gabriola" panose="04040605051002020D02" pitchFamily="82" charset="0"/>
                    <a:cs typeface="+mn-cs"/>
                  </a:rPr>
                  <a:t>1</a:t>
                </a:r>
              </a:p>
            </p:txBody>
          </p:sp>
          <p:sp>
            <p:nvSpPr>
              <p:cNvPr id="8224" name="Rectangle 15"/>
              <p:cNvSpPr>
                <a:spLocks noChangeArrowheads="1"/>
              </p:cNvSpPr>
              <p:nvPr/>
            </p:nvSpPr>
            <p:spPr bwMode="auto">
              <a:xfrm>
                <a:off x="1872" y="1008"/>
                <a:ext cx="288" cy="336"/>
              </a:xfrm>
              <a:prstGeom prst="rect">
                <a:avLst/>
              </a:prstGeom>
              <a:solidFill>
                <a:srgbClr val="FFFF99"/>
              </a:solidFill>
              <a:ln w="2857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</a:pPr>
                <a:r>
                  <a:rPr lang="en-US" altLang="en-US" sz="1800" b="1" kern="1200">
                    <a:solidFill>
                      <a:srgbClr val="000066"/>
                    </a:solidFill>
                    <a:latin typeface="Gabriola" panose="04040605051002020D02" pitchFamily="82" charset="0"/>
                    <a:cs typeface="+mn-cs"/>
                  </a:rPr>
                  <a:t>1</a:t>
                </a:r>
              </a:p>
            </p:txBody>
          </p:sp>
          <p:sp>
            <p:nvSpPr>
              <p:cNvPr id="8225" name="Rectangle 16"/>
              <p:cNvSpPr>
                <a:spLocks noChangeArrowheads="1"/>
              </p:cNvSpPr>
              <p:nvPr/>
            </p:nvSpPr>
            <p:spPr bwMode="auto">
              <a:xfrm>
                <a:off x="2160" y="1008"/>
                <a:ext cx="288" cy="336"/>
              </a:xfrm>
              <a:prstGeom prst="rect">
                <a:avLst/>
              </a:prstGeom>
              <a:solidFill>
                <a:srgbClr val="FFFF99"/>
              </a:solidFill>
              <a:ln w="2857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</a:pPr>
                <a:r>
                  <a:rPr lang="en-US" altLang="en-US" sz="1800" b="1" kern="1200">
                    <a:solidFill>
                      <a:srgbClr val="000066"/>
                    </a:solidFill>
                    <a:latin typeface="Gabriola" panose="04040605051002020D02" pitchFamily="82" charset="0"/>
                    <a:cs typeface="+mn-cs"/>
                  </a:rPr>
                  <a:t>0</a:t>
                </a:r>
              </a:p>
            </p:txBody>
          </p:sp>
          <p:sp>
            <p:nvSpPr>
              <p:cNvPr id="8226" name="Rectangle 17"/>
              <p:cNvSpPr>
                <a:spLocks noChangeArrowheads="1"/>
              </p:cNvSpPr>
              <p:nvPr/>
            </p:nvSpPr>
            <p:spPr bwMode="auto">
              <a:xfrm>
                <a:off x="2448" y="1008"/>
                <a:ext cx="288" cy="336"/>
              </a:xfrm>
              <a:prstGeom prst="rect">
                <a:avLst/>
              </a:prstGeom>
              <a:solidFill>
                <a:srgbClr val="FFFF99"/>
              </a:solidFill>
              <a:ln w="2857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</a:pPr>
                <a:r>
                  <a:rPr lang="en-US" altLang="en-US" sz="1800" b="1" kern="1200">
                    <a:solidFill>
                      <a:srgbClr val="000066"/>
                    </a:solidFill>
                    <a:latin typeface="Gabriola" panose="04040605051002020D02" pitchFamily="82" charset="0"/>
                    <a:cs typeface="+mn-cs"/>
                  </a:rPr>
                  <a:t>1</a:t>
                </a:r>
              </a:p>
            </p:txBody>
          </p:sp>
          <p:sp>
            <p:nvSpPr>
              <p:cNvPr id="8227" name="Rectangle 18"/>
              <p:cNvSpPr>
                <a:spLocks noChangeArrowheads="1"/>
              </p:cNvSpPr>
              <p:nvPr/>
            </p:nvSpPr>
            <p:spPr bwMode="auto">
              <a:xfrm>
                <a:off x="2736" y="1008"/>
                <a:ext cx="288" cy="336"/>
              </a:xfrm>
              <a:prstGeom prst="rect">
                <a:avLst/>
              </a:prstGeom>
              <a:solidFill>
                <a:srgbClr val="FFFF99"/>
              </a:solidFill>
              <a:ln w="2857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</a:pPr>
                <a:r>
                  <a:rPr lang="en-US" altLang="en-US" sz="1800" b="1" kern="1200">
                    <a:solidFill>
                      <a:srgbClr val="000066"/>
                    </a:solidFill>
                    <a:latin typeface="Gabriola" panose="04040605051002020D02" pitchFamily="82" charset="0"/>
                    <a:cs typeface="+mn-cs"/>
                  </a:rPr>
                  <a:t>0</a:t>
                </a:r>
              </a:p>
            </p:txBody>
          </p:sp>
          <p:sp>
            <p:nvSpPr>
              <p:cNvPr id="8228" name="Rectangle 19"/>
              <p:cNvSpPr>
                <a:spLocks noChangeArrowheads="1"/>
              </p:cNvSpPr>
              <p:nvPr/>
            </p:nvSpPr>
            <p:spPr bwMode="auto">
              <a:xfrm>
                <a:off x="3024" y="1008"/>
                <a:ext cx="288" cy="336"/>
              </a:xfrm>
              <a:prstGeom prst="rect">
                <a:avLst/>
              </a:prstGeom>
              <a:solidFill>
                <a:srgbClr val="FFFF99"/>
              </a:solidFill>
              <a:ln w="2857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</a:pPr>
                <a:r>
                  <a:rPr lang="en-US" altLang="en-US" sz="1800" b="1" kern="1200">
                    <a:solidFill>
                      <a:srgbClr val="000066"/>
                    </a:solidFill>
                    <a:latin typeface="Gabriola" panose="04040605051002020D02" pitchFamily="82" charset="0"/>
                    <a:cs typeface="+mn-cs"/>
                  </a:rPr>
                  <a:t>1</a:t>
                </a:r>
              </a:p>
            </p:txBody>
          </p:sp>
          <p:sp>
            <p:nvSpPr>
              <p:cNvPr id="8229" name="Rectangle 20"/>
              <p:cNvSpPr>
                <a:spLocks noChangeArrowheads="1"/>
              </p:cNvSpPr>
              <p:nvPr/>
            </p:nvSpPr>
            <p:spPr bwMode="auto">
              <a:xfrm>
                <a:off x="3312" y="1008"/>
                <a:ext cx="288" cy="336"/>
              </a:xfrm>
              <a:prstGeom prst="rect">
                <a:avLst/>
              </a:prstGeom>
              <a:solidFill>
                <a:srgbClr val="FFFF99"/>
              </a:solidFill>
              <a:ln w="2857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</a:pPr>
                <a:r>
                  <a:rPr lang="en-US" altLang="en-US" sz="1800" b="1" kern="1200">
                    <a:solidFill>
                      <a:srgbClr val="000066"/>
                    </a:solidFill>
                    <a:latin typeface="Gabriola" panose="04040605051002020D02" pitchFamily="82" charset="0"/>
                    <a:cs typeface="+mn-cs"/>
                  </a:rPr>
                  <a:t>0</a:t>
                </a:r>
              </a:p>
            </p:txBody>
          </p:sp>
          <p:sp>
            <p:nvSpPr>
              <p:cNvPr id="8230" name="Rectangle 21"/>
              <p:cNvSpPr>
                <a:spLocks noChangeArrowheads="1"/>
              </p:cNvSpPr>
              <p:nvPr/>
            </p:nvSpPr>
            <p:spPr bwMode="auto">
              <a:xfrm>
                <a:off x="3600" y="1008"/>
                <a:ext cx="288" cy="336"/>
              </a:xfrm>
              <a:prstGeom prst="rect">
                <a:avLst/>
              </a:prstGeom>
              <a:solidFill>
                <a:srgbClr val="FFFF99"/>
              </a:solidFill>
              <a:ln w="2857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</a:pPr>
                <a:r>
                  <a:rPr lang="en-US" altLang="en-US" sz="1800" b="1" kern="1200">
                    <a:solidFill>
                      <a:srgbClr val="000066"/>
                    </a:solidFill>
                    <a:latin typeface="Gabriola" panose="04040605051002020D02" pitchFamily="82" charset="0"/>
                    <a:cs typeface="+mn-cs"/>
                  </a:rPr>
                  <a:t>0</a:t>
                </a:r>
              </a:p>
            </p:txBody>
          </p:sp>
          <p:sp>
            <p:nvSpPr>
              <p:cNvPr id="8231" name="Rectangle 26"/>
              <p:cNvSpPr>
                <a:spLocks noChangeArrowheads="1"/>
              </p:cNvSpPr>
              <p:nvPr/>
            </p:nvSpPr>
            <p:spPr bwMode="auto">
              <a:xfrm>
                <a:off x="1008" y="672"/>
                <a:ext cx="288" cy="3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</a:pPr>
                <a:r>
                  <a:rPr lang="en-US" altLang="en-US" sz="1800" b="1" kern="1200">
                    <a:solidFill>
                      <a:srgbClr val="000066"/>
                    </a:solidFill>
                    <a:latin typeface="Gabriola" panose="04040605051002020D02" pitchFamily="82" charset="0"/>
                    <a:cs typeface="+mn-cs"/>
                  </a:rPr>
                  <a:t>1</a:t>
                </a:r>
              </a:p>
            </p:txBody>
          </p:sp>
          <p:sp>
            <p:nvSpPr>
              <p:cNvPr id="8232" name="Rectangle 27"/>
              <p:cNvSpPr>
                <a:spLocks noChangeArrowheads="1"/>
              </p:cNvSpPr>
              <p:nvPr/>
            </p:nvSpPr>
            <p:spPr bwMode="auto">
              <a:xfrm>
                <a:off x="1296" y="672"/>
                <a:ext cx="288" cy="3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</a:pPr>
                <a:r>
                  <a:rPr lang="en-US" altLang="en-US" sz="1800" b="1" kern="1200">
                    <a:solidFill>
                      <a:srgbClr val="000066"/>
                    </a:solidFill>
                    <a:latin typeface="Gabriola" panose="04040605051002020D02" pitchFamily="82" charset="0"/>
                    <a:cs typeface="+mn-cs"/>
                  </a:rPr>
                  <a:t>2</a:t>
                </a:r>
              </a:p>
            </p:txBody>
          </p:sp>
          <p:sp>
            <p:nvSpPr>
              <p:cNvPr id="8233" name="Rectangle 28"/>
              <p:cNvSpPr>
                <a:spLocks noChangeArrowheads="1"/>
              </p:cNvSpPr>
              <p:nvPr/>
            </p:nvSpPr>
            <p:spPr bwMode="auto">
              <a:xfrm>
                <a:off x="1584" y="672"/>
                <a:ext cx="288" cy="3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</a:pPr>
                <a:r>
                  <a:rPr lang="en-US" altLang="en-US" sz="1800" b="1" kern="1200">
                    <a:solidFill>
                      <a:srgbClr val="000066"/>
                    </a:solidFill>
                    <a:latin typeface="Gabriola" panose="04040605051002020D02" pitchFamily="82" charset="0"/>
                    <a:cs typeface="+mn-cs"/>
                  </a:rPr>
                  <a:t>3</a:t>
                </a:r>
              </a:p>
            </p:txBody>
          </p:sp>
          <p:sp>
            <p:nvSpPr>
              <p:cNvPr id="8234" name="Rectangle 29"/>
              <p:cNvSpPr>
                <a:spLocks noChangeArrowheads="1"/>
              </p:cNvSpPr>
              <p:nvPr/>
            </p:nvSpPr>
            <p:spPr bwMode="auto">
              <a:xfrm>
                <a:off x="1872" y="672"/>
                <a:ext cx="288" cy="3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</a:pPr>
                <a:r>
                  <a:rPr lang="en-US" altLang="en-US" sz="1800" b="1" kern="1200">
                    <a:solidFill>
                      <a:srgbClr val="000066"/>
                    </a:solidFill>
                    <a:latin typeface="Gabriola" panose="04040605051002020D02" pitchFamily="82" charset="0"/>
                    <a:cs typeface="+mn-cs"/>
                  </a:rPr>
                  <a:t>4</a:t>
                </a:r>
              </a:p>
            </p:txBody>
          </p:sp>
          <p:sp>
            <p:nvSpPr>
              <p:cNvPr id="8235" name="Rectangle 30"/>
              <p:cNvSpPr>
                <a:spLocks noChangeArrowheads="1"/>
              </p:cNvSpPr>
              <p:nvPr/>
            </p:nvSpPr>
            <p:spPr bwMode="auto">
              <a:xfrm>
                <a:off x="2160" y="672"/>
                <a:ext cx="288" cy="3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</a:pPr>
                <a:r>
                  <a:rPr lang="en-US" altLang="en-US" sz="1800" b="1" kern="1200">
                    <a:solidFill>
                      <a:srgbClr val="000066"/>
                    </a:solidFill>
                    <a:latin typeface="Gabriola" panose="04040605051002020D02" pitchFamily="82" charset="0"/>
                    <a:cs typeface="+mn-cs"/>
                  </a:rPr>
                  <a:t>5</a:t>
                </a:r>
              </a:p>
            </p:txBody>
          </p:sp>
          <p:sp>
            <p:nvSpPr>
              <p:cNvPr id="8236" name="Rectangle 31"/>
              <p:cNvSpPr>
                <a:spLocks noChangeArrowheads="1"/>
              </p:cNvSpPr>
              <p:nvPr/>
            </p:nvSpPr>
            <p:spPr bwMode="auto">
              <a:xfrm>
                <a:off x="2448" y="672"/>
                <a:ext cx="288" cy="3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</a:pPr>
                <a:r>
                  <a:rPr lang="en-US" altLang="en-US" sz="1800" b="1" kern="1200">
                    <a:solidFill>
                      <a:srgbClr val="000066"/>
                    </a:solidFill>
                    <a:latin typeface="Gabriola" panose="04040605051002020D02" pitchFamily="82" charset="0"/>
                    <a:cs typeface="+mn-cs"/>
                  </a:rPr>
                  <a:t>6</a:t>
                </a:r>
              </a:p>
            </p:txBody>
          </p:sp>
          <p:sp>
            <p:nvSpPr>
              <p:cNvPr id="8237" name="Rectangle 32"/>
              <p:cNvSpPr>
                <a:spLocks noChangeArrowheads="1"/>
              </p:cNvSpPr>
              <p:nvPr/>
            </p:nvSpPr>
            <p:spPr bwMode="auto">
              <a:xfrm>
                <a:off x="2736" y="672"/>
                <a:ext cx="288" cy="3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</a:pPr>
                <a:r>
                  <a:rPr lang="en-US" altLang="en-US" sz="1800" b="1" kern="1200">
                    <a:solidFill>
                      <a:srgbClr val="000066"/>
                    </a:solidFill>
                    <a:latin typeface="Gabriola" panose="04040605051002020D02" pitchFamily="82" charset="0"/>
                    <a:cs typeface="+mn-cs"/>
                  </a:rPr>
                  <a:t>7</a:t>
                </a:r>
              </a:p>
            </p:txBody>
          </p:sp>
          <p:sp>
            <p:nvSpPr>
              <p:cNvPr id="8238" name="Rectangle 33"/>
              <p:cNvSpPr>
                <a:spLocks noChangeArrowheads="1"/>
              </p:cNvSpPr>
              <p:nvPr/>
            </p:nvSpPr>
            <p:spPr bwMode="auto">
              <a:xfrm>
                <a:off x="3024" y="672"/>
                <a:ext cx="288" cy="3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</a:pPr>
                <a:r>
                  <a:rPr lang="en-US" altLang="en-US" sz="1800" b="1" kern="1200">
                    <a:solidFill>
                      <a:srgbClr val="000066"/>
                    </a:solidFill>
                    <a:latin typeface="Gabriola" panose="04040605051002020D02" pitchFamily="82" charset="0"/>
                    <a:cs typeface="+mn-cs"/>
                  </a:rPr>
                  <a:t>8</a:t>
                </a:r>
              </a:p>
            </p:txBody>
          </p:sp>
          <p:sp>
            <p:nvSpPr>
              <p:cNvPr id="8239" name="Rectangle 34"/>
              <p:cNvSpPr>
                <a:spLocks noChangeArrowheads="1"/>
              </p:cNvSpPr>
              <p:nvPr/>
            </p:nvSpPr>
            <p:spPr bwMode="auto">
              <a:xfrm>
                <a:off x="3312" y="672"/>
                <a:ext cx="288" cy="3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</a:pPr>
                <a:r>
                  <a:rPr lang="en-US" altLang="en-US" sz="1800" b="1" kern="1200">
                    <a:solidFill>
                      <a:srgbClr val="000066"/>
                    </a:solidFill>
                    <a:latin typeface="Gabriola" panose="04040605051002020D02" pitchFamily="82" charset="0"/>
                    <a:cs typeface="+mn-cs"/>
                  </a:rPr>
                  <a:t>9</a:t>
                </a:r>
              </a:p>
            </p:txBody>
          </p:sp>
          <p:sp>
            <p:nvSpPr>
              <p:cNvPr id="8240" name="Rectangle 35"/>
              <p:cNvSpPr>
                <a:spLocks noChangeArrowheads="1"/>
              </p:cNvSpPr>
              <p:nvPr/>
            </p:nvSpPr>
            <p:spPr bwMode="auto">
              <a:xfrm>
                <a:off x="3600" y="672"/>
                <a:ext cx="288" cy="3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</a:pPr>
                <a:r>
                  <a:rPr lang="en-US" altLang="en-US" sz="1800" b="1" kern="1200">
                    <a:solidFill>
                      <a:srgbClr val="000066"/>
                    </a:solidFill>
                    <a:latin typeface="Gabriola" panose="04040605051002020D02" pitchFamily="82" charset="0"/>
                    <a:cs typeface="+mn-cs"/>
                  </a:rPr>
                  <a:t>10</a:t>
                </a:r>
              </a:p>
            </p:txBody>
          </p:sp>
        </p:grpSp>
        <p:sp>
          <p:nvSpPr>
            <p:cNvPr id="44" name="TextBox 43"/>
            <p:cNvSpPr txBox="1"/>
            <p:nvPr/>
          </p:nvSpPr>
          <p:spPr>
            <a:xfrm>
              <a:off x="533400" y="2222817"/>
              <a:ext cx="1524000" cy="49244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r>
                <a:rPr lang="en-US" sz="1800" b="1" kern="1200" dirty="0">
                  <a:solidFill>
                    <a:srgbClr val="000066"/>
                  </a:solidFill>
                  <a:latin typeface="Gabriola" panose="04040605051002020D02" pitchFamily="82" charset="0"/>
                  <a:ea typeface="ＭＳ Ｐゴシック" panose="020B0600070205080204" pitchFamily="34" charset="-128"/>
                  <a:cs typeface="+mn-cs"/>
                </a:rPr>
                <a:t>Array    A</a:t>
              </a:r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1657350" y="857250"/>
            <a:ext cx="3257550" cy="36933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lang="en-US" sz="1800" b="1" kern="1200" dirty="0">
                <a:solidFill>
                  <a:srgbClr val="000066"/>
                </a:solidFill>
                <a:latin typeface="Gabriola" panose="04040605051002020D02" pitchFamily="82" charset="0"/>
                <a:ea typeface="ＭＳ Ｐゴシック" panose="020B0600070205080204" pitchFamily="34" charset="-128"/>
                <a:cs typeface="+mn-cs"/>
              </a:rPr>
              <a:t>subset  S = {1, 3, 4, 6, 8}</a:t>
            </a:r>
          </a:p>
        </p:txBody>
      </p:sp>
      <p:grpSp>
        <p:nvGrpSpPr>
          <p:cNvPr id="4" name="Group 49"/>
          <p:cNvGrpSpPr>
            <a:grpSpLocks/>
          </p:cNvGrpSpPr>
          <p:nvPr/>
        </p:nvGrpSpPr>
        <p:grpSpPr bwMode="auto">
          <a:xfrm>
            <a:off x="1485900" y="2905125"/>
            <a:ext cx="5486400" cy="1152525"/>
            <a:chOff x="457200" y="3873500"/>
            <a:chExt cx="7315200" cy="1536700"/>
          </a:xfrm>
        </p:grpSpPr>
        <p:grpSp>
          <p:nvGrpSpPr>
            <p:cNvPr id="8200" name="Group 65"/>
            <p:cNvGrpSpPr>
              <a:grpSpLocks/>
            </p:cNvGrpSpPr>
            <p:nvPr/>
          </p:nvGrpSpPr>
          <p:grpSpPr bwMode="auto">
            <a:xfrm>
              <a:off x="457200" y="3873500"/>
              <a:ext cx="7315200" cy="1536700"/>
              <a:chOff x="288" y="2440"/>
              <a:chExt cx="4608" cy="968"/>
            </a:xfrm>
          </p:grpSpPr>
          <p:sp>
            <p:nvSpPr>
              <p:cNvPr id="8202" name="Rectangle 37"/>
              <p:cNvSpPr>
                <a:spLocks noChangeArrowheads="1"/>
              </p:cNvSpPr>
              <p:nvPr/>
            </p:nvSpPr>
            <p:spPr bwMode="auto">
              <a:xfrm>
                <a:off x="384" y="3120"/>
                <a:ext cx="336" cy="288"/>
              </a:xfrm>
              <a:prstGeom prst="rect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</a:pPr>
                <a:r>
                  <a:rPr lang="en-US" altLang="en-US" sz="1800" b="1" kern="1200">
                    <a:solidFill>
                      <a:srgbClr val="000066"/>
                    </a:solidFill>
                    <a:latin typeface="Gabriola" panose="04040605051002020D02" pitchFamily="82" charset="0"/>
                    <a:cs typeface="+mn-cs"/>
                  </a:rPr>
                  <a:t>1</a:t>
                </a:r>
              </a:p>
            </p:txBody>
          </p:sp>
          <p:sp>
            <p:nvSpPr>
              <p:cNvPr id="8203" name="Rectangle 38"/>
              <p:cNvSpPr>
                <a:spLocks noChangeArrowheads="1"/>
              </p:cNvSpPr>
              <p:nvPr/>
            </p:nvSpPr>
            <p:spPr bwMode="auto">
              <a:xfrm>
                <a:off x="720" y="3120"/>
                <a:ext cx="336" cy="288"/>
              </a:xfrm>
              <a:prstGeom prst="rect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</a:pPr>
                <a:endParaRPr lang="en-US" altLang="en-US" sz="1800" b="1" kern="1200">
                  <a:solidFill>
                    <a:srgbClr val="000066"/>
                  </a:solidFill>
                  <a:latin typeface="Gabriola" panose="04040605051002020D02" pitchFamily="82" charset="0"/>
                  <a:cs typeface="+mn-cs"/>
                </a:endParaRPr>
              </a:p>
            </p:txBody>
          </p:sp>
          <p:sp>
            <p:nvSpPr>
              <p:cNvPr id="8204" name="Line 39"/>
              <p:cNvSpPr>
                <a:spLocks noChangeShapeType="1"/>
              </p:cNvSpPr>
              <p:nvPr/>
            </p:nvSpPr>
            <p:spPr bwMode="auto">
              <a:xfrm>
                <a:off x="912" y="3264"/>
                <a:ext cx="43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</a:pPr>
                <a:endParaRPr lang="en-US" sz="1800" b="1" kern="1200">
                  <a:solidFill>
                    <a:srgbClr val="000066"/>
                  </a:solidFill>
                  <a:latin typeface="Gabriola" panose="04040605051002020D02" pitchFamily="82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205" name="Rectangle 42"/>
              <p:cNvSpPr>
                <a:spLocks noChangeArrowheads="1"/>
              </p:cNvSpPr>
              <p:nvPr/>
            </p:nvSpPr>
            <p:spPr bwMode="auto">
              <a:xfrm>
                <a:off x="1344" y="3120"/>
                <a:ext cx="336" cy="288"/>
              </a:xfrm>
              <a:prstGeom prst="rect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</a:pPr>
                <a:r>
                  <a:rPr lang="en-US" altLang="en-US" sz="1800" b="1" kern="1200">
                    <a:solidFill>
                      <a:srgbClr val="000066"/>
                    </a:solidFill>
                    <a:latin typeface="Gabriola" panose="04040605051002020D02" pitchFamily="82" charset="0"/>
                    <a:cs typeface="+mn-cs"/>
                  </a:rPr>
                  <a:t>6</a:t>
                </a:r>
              </a:p>
            </p:txBody>
          </p:sp>
          <p:sp>
            <p:nvSpPr>
              <p:cNvPr id="8206" name="Rectangle 43"/>
              <p:cNvSpPr>
                <a:spLocks noChangeArrowheads="1"/>
              </p:cNvSpPr>
              <p:nvPr/>
            </p:nvSpPr>
            <p:spPr bwMode="auto">
              <a:xfrm>
                <a:off x="1680" y="3120"/>
                <a:ext cx="336" cy="288"/>
              </a:xfrm>
              <a:prstGeom prst="rect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</a:pPr>
                <a:endParaRPr lang="en-US" altLang="en-US" sz="1800" b="1" kern="1200">
                  <a:solidFill>
                    <a:srgbClr val="000066"/>
                  </a:solidFill>
                  <a:latin typeface="Gabriola" panose="04040605051002020D02" pitchFamily="82" charset="0"/>
                  <a:cs typeface="+mn-cs"/>
                </a:endParaRPr>
              </a:p>
            </p:txBody>
          </p:sp>
          <p:sp>
            <p:nvSpPr>
              <p:cNvPr id="8207" name="Line 44"/>
              <p:cNvSpPr>
                <a:spLocks noChangeShapeType="1"/>
              </p:cNvSpPr>
              <p:nvPr/>
            </p:nvSpPr>
            <p:spPr bwMode="auto">
              <a:xfrm>
                <a:off x="1872" y="3264"/>
                <a:ext cx="43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</a:pPr>
                <a:endParaRPr lang="en-US" sz="1800" b="1" kern="1200">
                  <a:solidFill>
                    <a:srgbClr val="000066"/>
                  </a:solidFill>
                  <a:latin typeface="Gabriola" panose="04040605051002020D02" pitchFamily="82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208" name="Rectangle 46"/>
              <p:cNvSpPr>
                <a:spLocks noChangeArrowheads="1"/>
              </p:cNvSpPr>
              <p:nvPr/>
            </p:nvSpPr>
            <p:spPr bwMode="auto">
              <a:xfrm>
                <a:off x="2304" y="3120"/>
                <a:ext cx="336" cy="288"/>
              </a:xfrm>
              <a:prstGeom prst="rect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</a:pPr>
                <a:r>
                  <a:rPr lang="en-US" altLang="en-US" sz="1800" b="1" kern="1200">
                    <a:solidFill>
                      <a:srgbClr val="000066"/>
                    </a:solidFill>
                    <a:latin typeface="Gabriola" panose="04040605051002020D02" pitchFamily="82" charset="0"/>
                    <a:cs typeface="+mn-cs"/>
                  </a:rPr>
                  <a:t>3</a:t>
                </a:r>
              </a:p>
            </p:txBody>
          </p:sp>
          <p:sp>
            <p:nvSpPr>
              <p:cNvPr id="8209" name="Rectangle 47"/>
              <p:cNvSpPr>
                <a:spLocks noChangeArrowheads="1"/>
              </p:cNvSpPr>
              <p:nvPr/>
            </p:nvSpPr>
            <p:spPr bwMode="auto">
              <a:xfrm>
                <a:off x="2640" y="3120"/>
                <a:ext cx="336" cy="288"/>
              </a:xfrm>
              <a:prstGeom prst="rect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</a:pPr>
                <a:endParaRPr lang="en-US" altLang="en-US" sz="1800" b="1" kern="1200">
                  <a:solidFill>
                    <a:srgbClr val="000066"/>
                  </a:solidFill>
                  <a:latin typeface="Gabriola" panose="04040605051002020D02" pitchFamily="82" charset="0"/>
                  <a:cs typeface="+mn-cs"/>
                </a:endParaRPr>
              </a:p>
            </p:txBody>
          </p:sp>
          <p:sp>
            <p:nvSpPr>
              <p:cNvPr id="8210" name="Line 48"/>
              <p:cNvSpPr>
                <a:spLocks noChangeShapeType="1"/>
              </p:cNvSpPr>
              <p:nvPr/>
            </p:nvSpPr>
            <p:spPr bwMode="auto">
              <a:xfrm>
                <a:off x="2832" y="3264"/>
                <a:ext cx="43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</a:pPr>
                <a:endParaRPr lang="en-US" sz="1800" b="1" kern="1200">
                  <a:solidFill>
                    <a:srgbClr val="000066"/>
                  </a:solidFill>
                  <a:latin typeface="Gabriola" panose="04040605051002020D02" pitchFamily="82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211" name="Rectangle 50"/>
              <p:cNvSpPr>
                <a:spLocks noChangeArrowheads="1"/>
              </p:cNvSpPr>
              <p:nvPr/>
            </p:nvSpPr>
            <p:spPr bwMode="auto">
              <a:xfrm>
                <a:off x="3264" y="3120"/>
                <a:ext cx="336" cy="288"/>
              </a:xfrm>
              <a:prstGeom prst="rect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</a:pPr>
                <a:r>
                  <a:rPr lang="en-US" altLang="en-US" sz="1800" b="1" kern="1200">
                    <a:solidFill>
                      <a:srgbClr val="000066"/>
                    </a:solidFill>
                    <a:latin typeface="Gabriola" panose="04040605051002020D02" pitchFamily="82" charset="0"/>
                    <a:cs typeface="+mn-cs"/>
                  </a:rPr>
                  <a:t>8</a:t>
                </a:r>
              </a:p>
            </p:txBody>
          </p:sp>
          <p:sp>
            <p:nvSpPr>
              <p:cNvPr id="8212" name="Rectangle 51"/>
              <p:cNvSpPr>
                <a:spLocks noChangeArrowheads="1"/>
              </p:cNvSpPr>
              <p:nvPr/>
            </p:nvSpPr>
            <p:spPr bwMode="auto">
              <a:xfrm>
                <a:off x="3600" y="3120"/>
                <a:ext cx="336" cy="288"/>
              </a:xfrm>
              <a:prstGeom prst="rect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</a:pPr>
                <a:endParaRPr lang="en-US" altLang="en-US" sz="1800" b="1" kern="1200">
                  <a:solidFill>
                    <a:srgbClr val="000066"/>
                  </a:solidFill>
                  <a:latin typeface="Gabriola" panose="04040605051002020D02" pitchFamily="82" charset="0"/>
                  <a:cs typeface="+mn-cs"/>
                </a:endParaRPr>
              </a:p>
            </p:txBody>
          </p:sp>
          <p:sp>
            <p:nvSpPr>
              <p:cNvPr id="8213" name="Line 52"/>
              <p:cNvSpPr>
                <a:spLocks noChangeShapeType="1"/>
              </p:cNvSpPr>
              <p:nvPr/>
            </p:nvSpPr>
            <p:spPr bwMode="auto">
              <a:xfrm>
                <a:off x="3792" y="3264"/>
                <a:ext cx="43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</a:pPr>
                <a:endParaRPr lang="en-US" sz="1800" b="1" kern="1200">
                  <a:solidFill>
                    <a:srgbClr val="000066"/>
                  </a:solidFill>
                  <a:latin typeface="Gabriola" panose="04040605051002020D02" pitchFamily="82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214" name="Rectangle 54"/>
              <p:cNvSpPr>
                <a:spLocks noChangeArrowheads="1"/>
              </p:cNvSpPr>
              <p:nvPr/>
            </p:nvSpPr>
            <p:spPr bwMode="auto">
              <a:xfrm>
                <a:off x="4224" y="3120"/>
                <a:ext cx="336" cy="288"/>
              </a:xfrm>
              <a:prstGeom prst="rect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</a:pPr>
                <a:r>
                  <a:rPr lang="en-US" altLang="en-US" sz="1800" b="1" kern="1200">
                    <a:solidFill>
                      <a:srgbClr val="000066"/>
                    </a:solidFill>
                    <a:latin typeface="Gabriola" panose="04040605051002020D02" pitchFamily="82" charset="0"/>
                    <a:cs typeface="+mn-cs"/>
                  </a:rPr>
                  <a:t>4</a:t>
                </a:r>
              </a:p>
            </p:txBody>
          </p:sp>
          <p:sp>
            <p:nvSpPr>
              <p:cNvPr id="8215" name="Rectangle 55"/>
              <p:cNvSpPr>
                <a:spLocks noChangeArrowheads="1"/>
              </p:cNvSpPr>
              <p:nvPr/>
            </p:nvSpPr>
            <p:spPr bwMode="auto">
              <a:xfrm>
                <a:off x="4560" y="3120"/>
                <a:ext cx="336" cy="288"/>
              </a:xfrm>
              <a:prstGeom prst="rect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</a:pPr>
                <a:endParaRPr lang="en-US" altLang="en-US" sz="1800" b="1" kern="1200">
                  <a:solidFill>
                    <a:srgbClr val="000066"/>
                  </a:solidFill>
                  <a:latin typeface="Gabriola" panose="04040605051002020D02" pitchFamily="82" charset="0"/>
                  <a:cs typeface="+mn-cs"/>
                </a:endParaRPr>
              </a:p>
            </p:txBody>
          </p:sp>
          <p:sp>
            <p:nvSpPr>
              <p:cNvPr id="8216" name="Text Box 58"/>
              <p:cNvSpPr txBox="1">
                <a:spLocks noChangeArrowheads="1"/>
              </p:cNvSpPr>
              <p:nvPr/>
            </p:nvSpPr>
            <p:spPr bwMode="auto">
              <a:xfrm>
                <a:off x="288" y="2440"/>
                <a:ext cx="528" cy="310"/>
              </a:xfrm>
              <a:prstGeom prst="rect">
                <a:avLst/>
              </a:prstGeom>
              <a:solidFill>
                <a:srgbClr val="FFFF00"/>
              </a:solidFill>
              <a:ln w="12700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defTabSz="685800" eaLnBrk="0" fontAlgn="base" hangingPunct="0">
                  <a:spcBef>
                    <a:spcPct val="50000"/>
                  </a:spcBef>
                  <a:spcAft>
                    <a:spcPct val="0"/>
                  </a:spcAft>
                  <a:buClrTx/>
                </a:pPr>
                <a:r>
                  <a:rPr lang="en-US" altLang="en-US" sz="1800" b="1" kern="1200">
                    <a:solidFill>
                      <a:srgbClr val="000066"/>
                    </a:solidFill>
                    <a:latin typeface="Gabriola" panose="04040605051002020D02" pitchFamily="82" charset="0"/>
                    <a:cs typeface="+mn-cs"/>
                  </a:rPr>
                  <a:t>first</a:t>
                </a:r>
              </a:p>
            </p:txBody>
          </p:sp>
          <p:sp>
            <p:nvSpPr>
              <p:cNvPr id="8217" name="Line 60"/>
              <p:cNvSpPr>
                <a:spLocks noChangeShapeType="1"/>
              </p:cNvSpPr>
              <p:nvPr/>
            </p:nvSpPr>
            <p:spPr bwMode="auto">
              <a:xfrm>
                <a:off x="576" y="2736"/>
                <a:ext cx="0" cy="38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</a:pPr>
                <a:endParaRPr lang="en-US" sz="1800" b="1" kern="1200">
                  <a:solidFill>
                    <a:srgbClr val="000066"/>
                  </a:solidFill>
                  <a:latin typeface="Gabriola" panose="04040605051002020D02" pitchFamily="82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218" name="Oval 64"/>
              <p:cNvSpPr>
                <a:spLocks noChangeArrowheads="1"/>
              </p:cNvSpPr>
              <p:nvPr/>
            </p:nvSpPr>
            <p:spPr bwMode="auto">
              <a:xfrm>
                <a:off x="4665" y="3207"/>
                <a:ext cx="96" cy="96"/>
              </a:xfrm>
              <a:prstGeom prst="ellipse">
                <a:avLst/>
              </a:prstGeom>
              <a:solidFill>
                <a:schemeClr val="bg2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</a:pPr>
                <a:endParaRPr lang="en-US" altLang="en-US" sz="1800" b="1" kern="1200">
                  <a:solidFill>
                    <a:srgbClr val="000066"/>
                  </a:solidFill>
                  <a:latin typeface="Gabriola" panose="04040605051002020D02" pitchFamily="82" charset="0"/>
                  <a:cs typeface="+mn-cs"/>
                </a:endParaRPr>
              </a:p>
            </p:txBody>
          </p:sp>
        </p:grpSp>
        <p:sp>
          <p:nvSpPr>
            <p:cNvPr id="47" name="TextBox 46"/>
            <p:cNvSpPr txBox="1"/>
            <p:nvPr/>
          </p:nvSpPr>
          <p:spPr>
            <a:xfrm>
              <a:off x="2667000" y="3886200"/>
              <a:ext cx="1524000" cy="49244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r>
                <a:rPr lang="en-US" sz="1800" b="1" kern="1200" dirty="0">
                  <a:solidFill>
                    <a:srgbClr val="000066"/>
                  </a:solidFill>
                  <a:latin typeface="Gabriola" panose="04040605051002020D02" pitchFamily="82" charset="0"/>
                  <a:ea typeface="ＭＳ Ｐゴシック" panose="020B0600070205080204" pitchFamily="34" charset="-128"/>
                  <a:cs typeface="+mn-cs"/>
                </a:rPr>
                <a:t>List L</a:t>
              </a:r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1600200" y="4400551"/>
            <a:ext cx="5429250" cy="6463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lang="en-US" sz="1800" b="1" kern="1200" dirty="0">
                <a:solidFill>
                  <a:srgbClr val="000066"/>
                </a:solidFill>
                <a:latin typeface="Gabriola" panose="04040605051002020D02" pitchFamily="82" charset="0"/>
                <a:ea typeface="ＭＳ Ｐゴシック" panose="020B0600070205080204" pitchFamily="34" charset="-128"/>
                <a:cs typeface="+mn-cs"/>
              </a:rPr>
              <a:t>The choice of data structure depends on what operations need to be carried out.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657350" y="189132"/>
            <a:ext cx="480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Gabriola" panose="04040605051002020D02" pitchFamily="82" charset="0"/>
              </a:rPr>
              <a:t>Representations of subsets of a set</a:t>
            </a:r>
          </a:p>
        </p:txBody>
      </p:sp>
    </p:spTree>
    <p:extLst>
      <p:ext uri="{BB962C8B-B14F-4D97-AF65-F5344CB8AC3E}">
        <p14:creationId xmlns:p14="http://schemas.microsoft.com/office/powerpoint/2010/main" val="1295529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3"/>
          <p:cNvGrpSpPr>
            <a:grpSpLocks/>
          </p:cNvGrpSpPr>
          <p:nvPr/>
        </p:nvGrpSpPr>
        <p:grpSpPr bwMode="auto">
          <a:xfrm>
            <a:off x="1600200" y="3362325"/>
            <a:ext cx="914400" cy="1152525"/>
            <a:chOff x="609600" y="4483100"/>
            <a:chExt cx="1219200" cy="1536700"/>
          </a:xfrm>
        </p:grpSpPr>
        <p:sp>
          <p:nvSpPr>
            <p:cNvPr id="9236" name="Rectangle 37"/>
            <p:cNvSpPr>
              <a:spLocks noChangeArrowheads="1"/>
            </p:cNvSpPr>
            <p:nvPr/>
          </p:nvSpPr>
          <p:spPr bwMode="auto">
            <a:xfrm>
              <a:off x="762000" y="5562600"/>
              <a:ext cx="533400" cy="457200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800" b="1" kern="1200">
                  <a:solidFill>
                    <a:srgbClr val="000066"/>
                  </a:solidFill>
                  <a:latin typeface="Gabriola" panose="04040605051002020D02" pitchFamily="82" charset="0"/>
                  <a:cs typeface="+mn-cs"/>
                </a:rPr>
                <a:t>0</a:t>
              </a:r>
            </a:p>
          </p:txBody>
        </p:sp>
        <p:sp>
          <p:nvSpPr>
            <p:cNvPr id="9237" name="Rectangle 38"/>
            <p:cNvSpPr>
              <a:spLocks noChangeArrowheads="1"/>
            </p:cNvSpPr>
            <p:nvPr/>
          </p:nvSpPr>
          <p:spPr bwMode="auto">
            <a:xfrm>
              <a:off x="1295400" y="5562600"/>
              <a:ext cx="533400" cy="457200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altLang="en-US" sz="1800" kern="1200">
                <a:solidFill>
                  <a:srgbClr val="000066"/>
                </a:solidFill>
                <a:latin typeface="Gabriola" panose="04040605051002020D02" pitchFamily="82" charset="0"/>
                <a:cs typeface="+mn-cs"/>
              </a:endParaRPr>
            </a:p>
          </p:txBody>
        </p:sp>
        <p:sp>
          <p:nvSpPr>
            <p:cNvPr id="9238" name="Text Box 58"/>
            <p:cNvSpPr txBox="1">
              <a:spLocks noChangeArrowheads="1"/>
            </p:cNvSpPr>
            <p:nvPr/>
          </p:nvSpPr>
          <p:spPr bwMode="auto">
            <a:xfrm>
              <a:off x="609600" y="4483100"/>
              <a:ext cx="838200" cy="492443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defTabSz="685800" eaLnBrk="0" fontAlgn="base" hangingPunct="0">
                <a:spcBef>
                  <a:spcPct val="50000"/>
                </a:spcBef>
                <a:spcAft>
                  <a:spcPct val="0"/>
                </a:spcAft>
                <a:buClrTx/>
              </a:pPr>
              <a:r>
                <a:rPr lang="en-US" altLang="en-US" sz="1800" b="1" kern="1200">
                  <a:solidFill>
                    <a:srgbClr val="000066"/>
                  </a:solidFill>
                  <a:latin typeface="Gabriola" panose="04040605051002020D02" pitchFamily="82" charset="0"/>
                  <a:cs typeface="+mn-cs"/>
                </a:rPr>
                <a:t>first</a:t>
              </a:r>
            </a:p>
          </p:txBody>
        </p:sp>
        <p:sp>
          <p:nvSpPr>
            <p:cNvPr id="9239" name="Line 60"/>
            <p:cNvSpPr>
              <a:spLocks noChangeShapeType="1"/>
            </p:cNvSpPr>
            <p:nvPr/>
          </p:nvSpPr>
          <p:spPr bwMode="auto">
            <a:xfrm>
              <a:off x="1066800" y="4953000"/>
              <a:ext cx="0" cy="6096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800" kern="1200">
                <a:solidFill>
                  <a:srgbClr val="000066"/>
                </a:solidFill>
                <a:latin typeface="Gabriola" panose="04040605051002020D02" pitchFamily="82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9240" name="Oval 64"/>
            <p:cNvSpPr>
              <a:spLocks noChangeArrowheads="1"/>
            </p:cNvSpPr>
            <p:nvPr/>
          </p:nvSpPr>
          <p:spPr bwMode="auto">
            <a:xfrm>
              <a:off x="1447800" y="5700713"/>
              <a:ext cx="152400" cy="152400"/>
            </a:xfrm>
            <a:prstGeom prst="ellipse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altLang="en-US" sz="1800" kern="1200">
                <a:solidFill>
                  <a:srgbClr val="000066"/>
                </a:solidFill>
                <a:latin typeface="Gabriola" panose="04040605051002020D02" pitchFamily="82" charset="0"/>
                <a:cs typeface="+mn-cs"/>
              </a:endParaRPr>
            </a:p>
          </p:txBody>
        </p:sp>
      </p:grpSp>
      <p:sp>
        <p:nvSpPr>
          <p:cNvPr id="46" name="TextBox 45"/>
          <p:cNvSpPr txBox="1">
            <a:spLocks noChangeArrowheads="1"/>
          </p:cNvSpPr>
          <p:nvPr/>
        </p:nvSpPr>
        <p:spPr bwMode="auto">
          <a:xfrm>
            <a:off x="1657350" y="857250"/>
            <a:ext cx="32575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800" b="1" kern="1200">
                <a:solidFill>
                  <a:srgbClr val="000066"/>
                </a:solidFill>
                <a:latin typeface="Gabriola" panose="04040605051002020D02" pitchFamily="82" charset="0"/>
                <a:cs typeface="+mn-cs"/>
              </a:rPr>
              <a:t>Initialize:  subset  S = ∅</a:t>
            </a:r>
          </a:p>
        </p:txBody>
      </p:sp>
      <p:grpSp>
        <p:nvGrpSpPr>
          <p:cNvPr id="3" name="Group 22"/>
          <p:cNvGrpSpPr>
            <a:grpSpLocks/>
          </p:cNvGrpSpPr>
          <p:nvPr/>
        </p:nvGrpSpPr>
        <p:grpSpPr bwMode="auto">
          <a:xfrm>
            <a:off x="1543050" y="1428750"/>
            <a:ext cx="3429000" cy="800100"/>
            <a:chOff x="533400" y="1905000"/>
            <a:chExt cx="4572000" cy="1066800"/>
          </a:xfrm>
        </p:grpSpPr>
        <p:sp>
          <p:nvSpPr>
            <p:cNvPr id="9225" name="Rectangle 4"/>
            <p:cNvSpPr>
              <a:spLocks noChangeArrowheads="1"/>
            </p:cNvSpPr>
            <p:nvPr/>
          </p:nvSpPr>
          <p:spPr bwMode="auto">
            <a:xfrm>
              <a:off x="533400" y="2438400"/>
              <a:ext cx="457200" cy="533400"/>
            </a:xfrm>
            <a:prstGeom prst="rect">
              <a:avLst/>
            </a:prstGeom>
            <a:solidFill>
              <a:srgbClr val="FFFF99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800" b="1" kern="1200">
                  <a:solidFill>
                    <a:srgbClr val="000066"/>
                  </a:solidFill>
                  <a:latin typeface="Gabriola" panose="04040605051002020D02" pitchFamily="82" charset="0"/>
                  <a:cs typeface="+mn-cs"/>
                </a:rPr>
                <a:t>0</a:t>
              </a:r>
            </a:p>
          </p:txBody>
        </p:sp>
        <p:sp>
          <p:nvSpPr>
            <p:cNvPr id="9226" name="Rectangle 13"/>
            <p:cNvSpPr>
              <a:spLocks noChangeArrowheads="1"/>
            </p:cNvSpPr>
            <p:nvPr/>
          </p:nvSpPr>
          <p:spPr bwMode="auto">
            <a:xfrm>
              <a:off x="990600" y="2438400"/>
              <a:ext cx="457200" cy="533400"/>
            </a:xfrm>
            <a:prstGeom prst="rect">
              <a:avLst/>
            </a:prstGeom>
            <a:solidFill>
              <a:srgbClr val="FFFF99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800" b="1" kern="1200">
                  <a:solidFill>
                    <a:srgbClr val="000066"/>
                  </a:solidFill>
                  <a:latin typeface="Gabriola" panose="04040605051002020D02" pitchFamily="82" charset="0"/>
                  <a:cs typeface="+mn-cs"/>
                </a:rPr>
                <a:t>0</a:t>
              </a:r>
            </a:p>
          </p:txBody>
        </p:sp>
        <p:sp>
          <p:nvSpPr>
            <p:cNvPr id="9227" name="Rectangle 14"/>
            <p:cNvSpPr>
              <a:spLocks noChangeArrowheads="1"/>
            </p:cNvSpPr>
            <p:nvPr/>
          </p:nvSpPr>
          <p:spPr bwMode="auto">
            <a:xfrm>
              <a:off x="1447800" y="2438400"/>
              <a:ext cx="457200" cy="533400"/>
            </a:xfrm>
            <a:prstGeom prst="rect">
              <a:avLst/>
            </a:prstGeom>
            <a:solidFill>
              <a:srgbClr val="FFFF99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800" b="1" kern="1200">
                  <a:solidFill>
                    <a:srgbClr val="000066"/>
                  </a:solidFill>
                  <a:latin typeface="Gabriola" panose="04040605051002020D02" pitchFamily="82" charset="0"/>
                  <a:cs typeface="+mn-cs"/>
                </a:rPr>
                <a:t>0</a:t>
              </a:r>
            </a:p>
          </p:txBody>
        </p:sp>
        <p:sp>
          <p:nvSpPr>
            <p:cNvPr id="9228" name="Rectangle 15"/>
            <p:cNvSpPr>
              <a:spLocks noChangeArrowheads="1"/>
            </p:cNvSpPr>
            <p:nvPr/>
          </p:nvSpPr>
          <p:spPr bwMode="auto">
            <a:xfrm>
              <a:off x="1905000" y="2438400"/>
              <a:ext cx="457200" cy="533400"/>
            </a:xfrm>
            <a:prstGeom prst="rect">
              <a:avLst/>
            </a:prstGeom>
            <a:solidFill>
              <a:srgbClr val="FFFF99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800" b="1" kern="1200">
                  <a:solidFill>
                    <a:srgbClr val="000066"/>
                  </a:solidFill>
                  <a:latin typeface="Gabriola" panose="04040605051002020D02" pitchFamily="82" charset="0"/>
                  <a:cs typeface="+mn-cs"/>
                </a:rPr>
                <a:t>0</a:t>
              </a:r>
            </a:p>
          </p:txBody>
        </p:sp>
        <p:sp>
          <p:nvSpPr>
            <p:cNvPr id="9229" name="Rectangle 21"/>
            <p:cNvSpPr>
              <a:spLocks noChangeArrowheads="1"/>
            </p:cNvSpPr>
            <p:nvPr/>
          </p:nvSpPr>
          <p:spPr bwMode="auto">
            <a:xfrm>
              <a:off x="4648200" y="2438400"/>
              <a:ext cx="457200" cy="533400"/>
            </a:xfrm>
            <a:prstGeom prst="rect">
              <a:avLst/>
            </a:prstGeom>
            <a:solidFill>
              <a:srgbClr val="FFFF99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800" b="1" kern="1200">
                  <a:solidFill>
                    <a:srgbClr val="000066"/>
                  </a:solidFill>
                  <a:latin typeface="Gabriola" panose="04040605051002020D02" pitchFamily="82" charset="0"/>
                  <a:cs typeface="+mn-cs"/>
                </a:rPr>
                <a:t>0</a:t>
              </a:r>
            </a:p>
          </p:txBody>
        </p:sp>
        <p:sp>
          <p:nvSpPr>
            <p:cNvPr id="9230" name="Rectangle 26"/>
            <p:cNvSpPr>
              <a:spLocks noChangeArrowheads="1"/>
            </p:cNvSpPr>
            <p:nvPr/>
          </p:nvSpPr>
          <p:spPr bwMode="auto">
            <a:xfrm>
              <a:off x="533400" y="1905000"/>
              <a:ext cx="457200" cy="533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800" b="1" kern="1200">
                  <a:solidFill>
                    <a:srgbClr val="000066"/>
                  </a:solidFill>
                  <a:latin typeface="Gabriola" panose="04040605051002020D02" pitchFamily="82" charset="0"/>
                  <a:cs typeface="+mn-cs"/>
                </a:rPr>
                <a:t>1</a:t>
              </a:r>
            </a:p>
          </p:txBody>
        </p:sp>
        <p:sp>
          <p:nvSpPr>
            <p:cNvPr id="9231" name="Rectangle 27"/>
            <p:cNvSpPr>
              <a:spLocks noChangeArrowheads="1"/>
            </p:cNvSpPr>
            <p:nvPr/>
          </p:nvSpPr>
          <p:spPr bwMode="auto">
            <a:xfrm>
              <a:off x="990600" y="1905000"/>
              <a:ext cx="457200" cy="533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800" b="1" kern="1200">
                  <a:solidFill>
                    <a:srgbClr val="000066"/>
                  </a:solidFill>
                  <a:latin typeface="Gabriola" panose="04040605051002020D02" pitchFamily="82" charset="0"/>
                  <a:cs typeface="+mn-cs"/>
                </a:rPr>
                <a:t>2</a:t>
              </a:r>
            </a:p>
          </p:txBody>
        </p:sp>
        <p:sp>
          <p:nvSpPr>
            <p:cNvPr id="9232" name="Rectangle 28"/>
            <p:cNvSpPr>
              <a:spLocks noChangeArrowheads="1"/>
            </p:cNvSpPr>
            <p:nvPr/>
          </p:nvSpPr>
          <p:spPr bwMode="auto">
            <a:xfrm>
              <a:off x="1447800" y="1905000"/>
              <a:ext cx="457200" cy="533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800" b="1" kern="1200">
                  <a:solidFill>
                    <a:srgbClr val="000066"/>
                  </a:solidFill>
                  <a:latin typeface="Gabriola" panose="04040605051002020D02" pitchFamily="82" charset="0"/>
                  <a:cs typeface="+mn-cs"/>
                </a:rPr>
                <a:t>3</a:t>
              </a:r>
            </a:p>
          </p:txBody>
        </p:sp>
        <p:sp>
          <p:nvSpPr>
            <p:cNvPr id="9233" name="Rectangle 29"/>
            <p:cNvSpPr>
              <a:spLocks noChangeArrowheads="1"/>
            </p:cNvSpPr>
            <p:nvPr/>
          </p:nvSpPr>
          <p:spPr bwMode="auto">
            <a:xfrm>
              <a:off x="1905000" y="1905000"/>
              <a:ext cx="457200" cy="533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800" b="1" kern="1200">
                  <a:solidFill>
                    <a:srgbClr val="000066"/>
                  </a:solidFill>
                  <a:latin typeface="Gabriola" panose="04040605051002020D02" pitchFamily="82" charset="0"/>
                  <a:cs typeface="+mn-cs"/>
                </a:rPr>
                <a:t>4</a:t>
              </a:r>
            </a:p>
          </p:txBody>
        </p:sp>
        <p:sp>
          <p:nvSpPr>
            <p:cNvPr id="9234" name="Rectangle 35"/>
            <p:cNvSpPr>
              <a:spLocks noChangeArrowheads="1"/>
            </p:cNvSpPr>
            <p:nvPr/>
          </p:nvSpPr>
          <p:spPr bwMode="auto">
            <a:xfrm>
              <a:off x="4648200" y="1905000"/>
              <a:ext cx="457200" cy="533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800" b="1" kern="1200">
                  <a:solidFill>
                    <a:srgbClr val="000066"/>
                  </a:solidFill>
                  <a:latin typeface="Gabriola" panose="04040605051002020D02" pitchFamily="82" charset="0"/>
                  <a:cs typeface="+mn-cs"/>
                </a:rPr>
                <a:t>n</a:t>
              </a:r>
            </a:p>
          </p:txBody>
        </p:sp>
        <p:sp>
          <p:nvSpPr>
            <p:cNvPr id="9235" name="TextBox 48"/>
            <p:cNvSpPr txBox="1">
              <a:spLocks noChangeArrowheads="1"/>
            </p:cNvSpPr>
            <p:nvPr/>
          </p:nvSpPr>
          <p:spPr bwMode="auto">
            <a:xfrm>
              <a:off x="2819400" y="2362200"/>
              <a:ext cx="1066800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800" kern="1200">
                  <a:solidFill>
                    <a:srgbClr val="000066"/>
                  </a:solidFill>
                  <a:latin typeface="Gabriola" panose="04040605051002020D02" pitchFamily="82" charset="0"/>
                  <a:cs typeface="+mn-cs"/>
                </a:rPr>
                <a:t>…</a:t>
              </a:r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5829300" y="1828800"/>
            <a:ext cx="1657350" cy="36933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lang="en-US" sz="1800" b="1" kern="1200" dirty="0" err="1">
                <a:solidFill>
                  <a:srgbClr val="000066"/>
                </a:solidFill>
                <a:latin typeface="Gabriola" panose="04040605051002020D02" pitchFamily="82" charset="0"/>
                <a:ea typeface="ＭＳ Ｐゴシック" panose="020B0600070205080204" pitchFamily="34" charset="-128"/>
                <a:cs typeface="+mn-cs"/>
              </a:rPr>
              <a:t>O(n</a:t>
            </a:r>
            <a:r>
              <a:rPr lang="en-US" sz="1800" b="1" kern="1200" dirty="0">
                <a:solidFill>
                  <a:srgbClr val="000066"/>
                </a:solidFill>
                <a:latin typeface="Gabriola" panose="04040605051002020D02" pitchFamily="82" charset="0"/>
                <a:ea typeface="ＭＳ Ｐゴシック" panose="020B0600070205080204" pitchFamily="34" charset="-128"/>
                <a:cs typeface="+mn-cs"/>
              </a:rPr>
              <a:t>) steps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5886450" y="3886200"/>
            <a:ext cx="1657350" cy="36933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lang="en-US" sz="1800" b="1" kern="1200" dirty="0">
                <a:solidFill>
                  <a:srgbClr val="000066"/>
                </a:solidFill>
                <a:latin typeface="Gabriola" panose="04040605051002020D02" pitchFamily="82" charset="0"/>
                <a:ea typeface="ＭＳ Ｐゴシック" panose="020B0600070205080204" pitchFamily="34" charset="-128"/>
                <a:cs typeface="+mn-cs"/>
              </a:rPr>
              <a:t>O(1) steps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657350" y="189132"/>
            <a:ext cx="480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Gabriola" panose="04040605051002020D02" pitchFamily="82" charset="0"/>
              </a:rPr>
              <a:t>Example 1: </a:t>
            </a:r>
            <a:r>
              <a:rPr lang="en-US" sz="3200" b="1" dirty="0" smtClean="0">
                <a:latin typeface="Gabriola" panose="04040605051002020D02" pitchFamily="82" charset="0"/>
              </a:rPr>
              <a:t>Creating </a:t>
            </a:r>
            <a:r>
              <a:rPr lang="en-US" sz="3200" b="1" dirty="0">
                <a:latin typeface="Gabriola" panose="04040605051002020D02" pitchFamily="82" charset="0"/>
              </a:rPr>
              <a:t>an empty set</a:t>
            </a:r>
          </a:p>
        </p:txBody>
      </p:sp>
    </p:spTree>
    <p:extLst>
      <p:ext uri="{BB962C8B-B14F-4D97-AF65-F5344CB8AC3E}">
        <p14:creationId xmlns:p14="http://schemas.microsoft.com/office/powerpoint/2010/main" val="4265165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50" grpId="0"/>
      <p:bldP spid="5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2"/>
          <p:cNvGrpSpPr>
            <a:grpSpLocks/>
          </p:cNvGrpSpPr>
          <p:nvPr/>
        </p:nvGrpSpPr>
        <p:grpSpPr bwMode="auto">
          <a:xfrm>
            <a:off x="1428750" y="1371600"/>
            <a:ext cx="3429000" cy="800100"/>
            <a:chOff x="1008" y="672"/>
            <a:chExt cx="2880" cy="672"/>
          </a:xfrm>
        </p:grpSpPr>
        <p:sp>
          <p:nvSpPr>
            <p:cNvPr id="10267" name="Rectangle 4"/>
            <p:cNvSpPr>
              <a:spLocks noChangeArrowheads="1"/>
            </p:cNvSpPr>
            <p:nvPr/>
          </p:nvSpPr>
          <p:spPr bwMode="auto">
            <a:xfrm>
              <a:off x="1008" y="1008"/>
              <a:ext cx="288" cy="336"/>
            </a:xfrm>
            <a:prstGeom prst="rect">
              <a:avLst/>
            </a:prstGeom>
            <a:solidFill>
              <a:srgbClr val="FFFF99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800" b="1" kern="1200">
                  <a:solidFill>
                    <a:srgbClr val="000066"/>
                  </a:solidFill>
                  <a:latin typeface="Gabriola" panose="04040605051002020D02" pitchFamily="82" charset="0"/>
                  <a:cs typeface="+mn-cs"/>
                </a:rPr>
                <a:t>1</a:t>
              </a:r>
            </a:p>
          </p:txBody>
        </p:sp>
        <p:sp>
          <p:nvSpPr>
            <p:cNvPr id="10268" name="Rectangle 13"/>
            <p:cNvSpPr>
              <a:spLocks noChangeArrowheads="1"/>
            </p:cNvSpPr>
            <p:nvPr/>
          </p:nvSpPr>
          <p:spPr bwMode="auto">
            <a:xfrm>
              <a:off x="1296" y="1008"/>
              <a:ext cx="288" cy="336"/>
            </a:xfrm>
            <a:prstGeom prst="rect">
              <a:avLst/>
            </a:prstGeom>
            <a:solidFill>
              <a:srgbClr val="FFFF99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800" b="1" kern="1200">
                  <a:solidFill>
                    <a:srgbClr val="000066"/>
                  </a:solidFill>
                  <a:latin typeface="Gabriola" panose="04040605051002020D02" pitchFamily="82" charset="0"/>
                  <a:cs typeface="+mn-cs"/>
                </a:rPr>
                <a:t>0</a:t>
              </a:r>
            </a:p>
          </p:txBody>
        </p:sp>
        <p:sp>
          <p:nvSpPr>
            <p:cNvPr id="10269" name="Rectangle 14"/>
            <p:cNvSpPr>
              <a:spLocks noChangeArrowheads="1"/>
            </p:cNvSpPr>
            <p:nvPr/>
          </p:nvSpPr>
          <p:spPr bwMode="auto">
            <a:xfrm>
              <a:off x="1584" y="1008"/>
              <a:ext cx="288" cy="336"/>
            </a:xfrm>
            <a:prstGeom prst="rect">
              <a:avLst/>
            </a:prstGeom>
            <a:solidFill>
              <a:srgbClr val="FFFF99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800" b="1" kern="1200">
                  <a:solidFill>
                    <a:srgbClr val="000066"/>
                  </a:solidFill>
                  <a:latin typeface="Gabriola" panose="04040605051002020D02" pitchFamily="82" charset="0"/>
                  <a:cs typeface="+mn-cs"/>
                </a:rPr>
                <a:t>1</a:t>
              </a:r>
            </a:p>
          </p:txBody>
        </p:sp>
        <p:sp>
          <p:nvSpPr>
            <p:cNvPr id="10270" name="Rectangle 15"/>
            <p:cNvSpPr>
              <a:spLocks noChangeArrowheads="1"/>
            </p:cNvSpPr>
            <p:nvPr/>
          </p:nvSpPr>
          <p:spPr bwMode="auto">
            <a:xfrm>
              <a:off x="1872" y="1008"/>
              <a:ext cx="288" cy="336"/>
            </a:xfrm>
            <a:prstGeom prst="rect">
              <a:avLst/>
            </a:prstGeom>
            <a:solidFill>
              <a:srgbClr val="FFFF99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800" b="1" kern="1200">
                  <a:solidFill>
                    <a:srgbClr val="000066"/>
                  </a:solidFill>
                  <a:latin typeface="Gabriola" panose="04040605051002020D02" pitchFamily="82" charset="0"/>
                  <a:cs typeface="+mn-cs"/>
                </a:rPr>
                <a:t>1</a:t>
              </a:r>
            </a:p>
          </p:txBody>
        </p:sp>
        <p:sp>
          <p:nvSpPr>
            <p:cNvPr id="10271" name="Rectangle 16"/>
            <p:cNvSpPr>
              <a:spLocks noChangeArrowheads="1"/>
            </p:cNvSpPr>
            <p:nvPr/>
          </p:nvSpPr>
          <p:spPr bwMode="auto">
            <a:xfrm>
              <a:off x="2160" y="1008"/>
              <a:ext cx="288" cy="336"/>
            </a:xfrm>
            <a:prstGeom prst="rect">
              <a:avLst/>
            </a:prstGeom>
            <a:solidFill>
              <a:srgbClr val="FFFF99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800" b="1" kern="1200">
                  <a:solidFill>
                    <a:srgbClr val="000066"/>
                  </a:solidFill>
                  <a:latin typeface="Gabriola" panose="04040605051002020D02" pitchFamily="82" charset="0"/>
                  <a:cs typeface="+mn-cs"/>
                </a:rPr>
                <a:t>0</a:t>
              </a:r>
            </a:p>
          </p:txBody>
        </p:sp>
        <p:sp>
          <p:nvSpPr>
            <p:cNvPr id="10272" name="Rectangle 17"/>
            <p:cNvSpPr>
              <a:spLocks noChangeArrowheads="1"/>
            </p:cNvSpPr>
            <p:nvPr/>
          </p:nvSpPr>
          <p:spPr bwMode="auto">
            <a:xfrm>
              <a:off x="2448" y="1008"/>
              <a:ext cx="288" cy="336"/>
            </a:xfrm>
            <a:prstGeom prst="rect">
              <a:avLst/>
            </a:prstGeom>
            <a:solidFill>
              <a:srgbClr val="FFFF99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800" b="1" kern="1200">
                  <a:solidFill>
                    <a:srgbClr val="000066"/>
                  </a:solidFill>
                  <a:latin typeface="Gabriola" panose="04040605051002020D02" pitchFamily="82" charset="0"/>
                  <a:cs typeface="+mn-cs"/>
                </a:rPr>
                <a:t>1</a:t>
              </a:r>
            </a:p>
          </p:txBody>
        </p:sp>
        <p:sp>
          <p:nvSpPr>
            <p:cNvPr id="10273" name="Rectangle 18"/>
            <p:cNvSpPr>
              <a:spLocks noChangeArrowheads="1"/>
            </p:cNvSpPr>
            <p:nvPr/>
          </p:nvSpPr>
          <p:spPr bwMode="auto">
            <a:xfrm>
              <a:off x="2736" y="1008"/>
              <a:ext cx="288" cy="336"/>
            </a:xfrm>
            <a:prstGeom prst="rect">
              <a:avLst/>
            </a:prstGeom>
            <a:solidFill>
              <a:srgbClr val="FFFF99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800" b="1" kern="1200">
                  <a:solidFill>
                    <a:srgbClr val="000066"/>
                  </a:solidFill>
                  <a:latin typeface="Gabriola" panose="04040605051002020D02" pitchFamily="82" charset="0"/>
                  <a:cs typeface="+mn-cs"/>
                </a:rPr>
                <a:t>0</a:t>
              </a:r>
            </a:p>
          </p:txBody>
        </p:sp>
        <p:sp>
          <p:nvSpPr>
            <p:cNvPr id="10274" name="Rectangle 19"/>
            <p:cNvSpPr>
              <a:spLocks noChangeArrowheads="1"/>
            </p:cNvSpPr>
            <p:nvPr/>
          </p:nvSpPr>
          <p:spPr bwMode="auto">
            <a:xfrm>
              <a:off x="3024" y="1008"/>
              <a:ext cx="288" cy="336"/>
            </a:xfrm>
            <a:prstGeom prst="rect">
              <a:avLst/>
            </a:prstGeom>
            <a:solidFill>
              <a:srgbClr val="FFFF99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800" b="1" kern="1200">
                  <a:solidFill>
                    <a:srgbClr val="000066"/>
                  </a:solidFill>
                  <a:latin typeface="Gabriola" panose="04040605051002020D02" pitchFamily="82" charset="0"/>
                  <a:cs typeface="+mn-cs"/>
                </a:rPr>
                <a:t>1</a:t>
              </a:r>
            </a:p>
          </p:txBody>
        </p:sp>
        <p:sp>
          <p:nvSpPr>
            <p:cNvPr id="10275" name="Rectangle 20"/>
            <p:cNvSpPr>
              <a:spLocks noChangeArrowheads="1"/>
            </p:cNvSpPr>
            <p:nvPr/>
          </p:nvSpPr>
          <p:spPr bwMode="auto">
            <a:xfrm>
              <a:off x="3312" y="1008"/>
              <a:ext cx="288" cy="336"/>
            </a:xfrm>
            <a:prstGeom prst="rect">
              <a:avLst/>
            </a:prstGeom>
            <a:solidFill>
              <a:srgbClr val="FFFF99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800" b="1" kern="1200">
                  <a:solidFill>
                    <a:srgbClr val="000066"/>
                  </a:solidFill>
                  <a:latin typeface="Gabriola" panose="04040605051002020D02" pitchFamily="82" charset="0"/>
                  <a:cs typeface="+mn-cs"/>
                </a:rPr>
                <a:t>0</a:t>
              </a:r>
            </a:p>
          </p:txBody>
        </p:sp>
        <p:sp>
          <p:nvSpPr>
            <p:cNvPr id="10276" name="Rectangle 21"/>
            <p:cNvSpPr>
              <a:spLocks noChangeArrowheads="1"/>
            </p:cNvSpPr>
            <p:nvPr/>
          </p:nvSpPr>
          <p:spPr bwMode="auto">
            <a:xfrm>
              <a:off x="3600" y="1008"/>
              <a:ext cx="288" cy="336"/>
            </a:xfrm>
            <a:prstGeom prst="rect">
              <a:avLst/>
            </a:prstGeom>
            <a:solidFill>
              <a:srgbClr val="FFFF99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800" b="1" kern="1200">
                  <a:solidFill>
                    <a:srgbClr val="000066"/>
                  </a:solidFill>
                  <a:latin typeface="Gabriola" panose="04040605051002020D02" pitchFamily="82" charset="0"/>
                  <a:cs typeface="+mn-cs"/>
                </a:rPr>
                <a:t>0</a:t>
              </a:r>
            </a:p>
          </p:txBody>
        </p:sp>
        <p:sp>
          <p:nvSpPr>
            <p:cNvPr id="10277" name="Rectangle 26"/>
            <p:cNvSpPr>
              <a:spLocks noChangeArrowheads="1"/>
            </p:cNvSpPr>
            <p:nvPr/>
          </p:nvSpPr>
          <p:spPr bwMode="auto">
            <a:xfrm>
              <a:off x="1008" y="672"/>
              <a:ext cx="288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800" b="1" kern="1200">
                  <a:solidFill>
                    <a:srgbClr val="000066"/>
                  </a:solidFill>
                  <a:latin typeface="Gabriola" panose="04040605051002020D02" pitchFamily="82" charset="0"/>
                  <a:cs typeface="+mn-cs"/>
                </a:rPr>
                <a:t>1</a:t>
              </a:r>
            </a:p>
          </p:txBody>
        </p:sp>
        <p:sp>
          <p:nvSpPr>
            <p:cNvPr id="10278" name="Rectangle 27"/>
            <p:cNvSpPr>
              <a:spLocks noChangeArrowheads="1"/>
            </p:cNvSpPr>
            <p:nvPr/>
          </p:nvSpPr>
          <p:spPr bwMode="auto">
            <a:xfrm>
              <a:off x="1296" y="672"/>
              <a:ext cx="288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800" b="1" kern="1200">
                  <a:solidFill>
                    <a:srgbClr val="000066"/>
                  </a:solidFill>
                  <a:latin typeface="Gabriola" panose="04040605051002020D02" pitchFamily="82" charset="0"/>
                  <a:cs typeface="+mn-cs"/>
                </a:rPr>
                <a:t>2</a:t>
              </a:r>
            </a:p>
          </p:txBody>
        </p:sp>
        <p:sp>
          <p:nvSpPr>
            <p:cNvPr id="10279" name="Rectangle 28"/>
            <p:cNvSpPr>
              <a:spLocks noChangeArrowheads="1"/>
            </p:cNvSpPr>
            <p:nvPr/>
          </p:nvSpPr>
          <p:spPr bwMode="auto">
            <a:xfrm>
              <a:off x="1584" y="672"/>
              <a:ext cx="288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800" b="1" kern="1200">
                  <a:solidFill>
                    <a:srgbClr val="000066"/>
                  </a:solidFill>
                  <a:latin typeface="Gabriola" panose="04040605051002020D02" pitchFamily="82" charset="0"/>
                  <a:cs typeface="+mn-cs"/>
                </a:rPr>
                <a:t>3</a:t>
              </a:r>
            </a:p>
          </p:txBody>
        </p:sp>
        <p:sp>
          <p:nvSpPr>
            <p:cNvPr id="10280" name="Rectangle 29"/>
            <p:cNvSpPr>
              <a:spLocks noChangeArrowheads="1"/>
            </p:cNvSpPr>
            <p:nvPr/>
          </p:nvSpPr>
          <p:spPr bwMode="auto">
            <a:xfrm>
              <a:off x="1872" y="672"/>
              <a:ext cx="288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800" b="1" kern="1200">
                  <a:solidFill>
                    <a:srgbClr val="000066"/>
                  </a:solidFill>
                  <a:latin typeface="Gabriola" panose="04040605051002020D02" pitchFamily="82" charset="0"/>
                  <a:cs typeface="+mn-cs"/>
                </a:rPr>
                <a:t>4</a:t>
              </a:r>
            </a:p>
          </p:txBody>
        </p:sp>
        <p:sp>
          <p:nvSpPr>
            <p:cNvPr id="10281" name="Rectangle 30"/>
            <p:cNvSpPr>
              <a:spLocks noChangeArrowheads="1"/>
            </p:cNvSpPr>
            <p:nvPr/>
          </p:nvSpPr>
          <p:spPr bwMode="auto">
            <a:xfrm>
              <a:off x="2160" y="672"/>
              <a:ext cx="288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800" b="1" kern="1200">
                  <a:solidFill>
                    <a:srgbClr val="000066"/>
                  </a:solidFill>
                  <a:latin typeface="Gabriola" panose="04040605051002020D02" pitchFamily="82" charset="0"/>
                  <a:cs typeface="+mn-cs"/>
                </a:rPr>
                <a:t>5</a:t>
              </a:r>
            </a:p>
          </p:txBody>
        </p:sp>
        <p:sp>
          <p:nvSpPr>
            <p:cNvPr id="10282" name="Rectangle 31"/>
            <p:cNvSpPr>
              <a:spLocks noChangeArrowheads="1"/>
            </p:cNvSpPr>
            <p:nvPr/>
          </p:nvSpPr>
          <p:spPr bwMode="auto">
            <a:xfrm>
              <a:off x="2448" y="672"/>
              <a:ext cx="288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800" b="1" kern="1200">
                  <a:solidFill>
                    <a:srgbClr val="000066"/>
                  </a:solidFill>
                  <a:latin typeface="Gabriola" panose="04040605051002020D02" pitchFamily="82" charset="0"/>
                  <a:cs typeface="+mn-cs"/>
                </a:rPr>
                <a:t>6</a:t>
              </a:r>
            </a:p>
          </p:txBody>
        </p:sp>
        <p:sp>
          <p:nvSpPr>
            <p:cNvPr id="10283" name="Rectangle 32"/>
            <p:cNvSpPr>
              <a:spLocks noChangeArrowheads="1"/>
            </p:cNvSpPr>
            <p:nvPr/>
          </p:nvSpPr>
          <p:spPr bwMode="auto">
            <a:xfrm>
              <a:off x="2736" y="672"/>
              <a:ext cx="288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800" b="1" kern="1200">
                  <a:solidFill>
                    <a:srgbClr val="000066"/>
                  </a:solidFill>
                  <a:latin typeface="Gabriola" panose="04040605051002020D02" pitchFamily="82" charset="0"/>
                  <a:cs typeface="+mn-cs"/>
                </a:rPr>
                <a:t>7</a:t>
              </a:r>
            </a:p>
          </p:txBody>
        </p:sp>
        <p:sp>
          <p:nvSpPr>
            <p:cNvPr id="10284" name="Rectangle 33"/>
            <p:cNvSpPr>
              <a:spLocks noChangeArrowheads="1"/>
            </p:cNvSpPr>
            <p:nvPr/>
          </p:nvSpPr>
          <p:spPr bwMode="auto">
            <a:xfrm>
              <a:off x="3024" y="672"/>
              <a:ext cx="288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800" b="1" kern="1200">
                  <a:solidFill>
                    <a:srgbClr val="000066"/>
                  </a:solidFill>
                  <a:latin typeface="Gabriola" panose="04040605051002020D02" pitchFamily="82" charset="0"/>
                  <a:cs typeface="+mn-cs"/>
                </a:rPr>
                <a:t>8</a:t>
              </a:r>
            </a:p>
          </p:txBody>
        </p:sp>
        <p:sp>
          <p:nvSpPr>
            <p:cNvPr id="10285" name="Rectangle 34"/>
            <p:cNvSpPr>
              <a:spLocks noChangeArrowheads="1"/>
            </p:cNvSpPr>
            <p:nvPr/>
          </p:nvSpPr>
          <p:spPr bwMode="auto">
            <a:xfrm>
              <a:off x="3312" y="672"/>
              <a:ext cx="288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800" b="1" kern="1200">
                  <a:solidFill>
                    <a:srgbClr val="000066"/>
                  </a:solidFill>
                  <a:latin typeface="Gabriola" panose="04040605051002020D02" pitchFamily="82" charset="0"/>
                  <a:cs typeface="+mn-cs"/>
                </a:rPr>
                <a:t>9</a:t>
              </a:r>
            </a:p>
          </p:txBody>
        </p:sp>
        <p:sp>
          <p:nvSpPr>
            <p:cNvPr id="10286" name="Rectangle 35"/>
            <p:cNvSpPr>
              <a:spLocks noChangeArrowheads="1"/>
            </p:cNvSpPr>
            <p:nvPr/>
          </p:nvSpPr>
          <p:spPr bwMode="auto">
            <a:xfrm>
              <a:off x="3600" y="672"/>
              <a:ext cx="288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800" b="1" kern="1200">
                  <a:solidFill>
                    <a:srgbClr val="000066"/>
                  </a:solidFill>
                  <a:latin typeface="Gabriola" panose="04040605051002020D02" pitchFamily="82" charset="0"/>
                  <a:cs typeface="+mn-cs"/>
                </a:rPr>
                <a:t>10</a:t>
              </a:r>
            </a:p>
          </p:txBody>
        </p:sp>
      </p:grpSp>
      <p:grpSp>
        <p:nvGrpSpPr>
          <p:cNvPr id="3" name="Group 65"/>
          <p:cNvGrpSpPr>
            <a:grpSpLocks/>
          </p:cNvGrpSpPr>
          <p:nvPr/>
        </p:nvGrpSpPr>
        <p:grpSpPr bwMode="auto">
          <a:xfrm>
            <a:off x="1485900" y="2905125"/>
            <a:ext cx="5486400" cy="1152525"/>
            <a:chOff x="288" y="2440"/>
            <a:chExt cx="4608" cy="968"/>
          </a:xfrm>
        </p:grpSpPr>
        <p:sp>
          <p:nvSpPr>
            <p:cNvPr id="10250" name="Rectangle 37"/>
            <p:cNvSpPr>
              <a:spLocks noChangeArrowheads="1"/>
            </p:cNvSpPr>
            <p:nvPr/>
          </p:nvSpPr>
          <p:spPr bwMode="auto">
            <a:xfrm>
              <a:off x="384" y="3120"/>
              <a:ext cx="336" cy="288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800" b="1" kern="1200">
                  <a:solidFill>
                    <a:srgbClr val="000066"/>
                  </a:solidFill>
                  <a:latin typeface="Gabriola" panose="04040605051002020D02" pitchFamily="82" charset="0"/>
                  <a:cs typeface="+mn-cs"/>
                </a:rPr>
                <a:t>1</a:t>
              </a:r>
            </a:p>
          </p:txBody>
        </p:sp>
        <p:sp>
          <p:nvSpPr>
            <p:cNvPr id="10251" name="Rectangle 38"/>
            <p:cNvSpPr>
              <a:spLocks noChangeArrowheads="1"/>
            </p:cNvSpPr>
            <p:nvPr/>
          </p:nvSpPr>
          <p:spPr bwMode="auto">
            <a:xfrm>
              <a:off x="720" y="3120"/>
              <a:ext cx="336" cy="288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altLang="en-US" sz="1800" b="1" kern="1200">
                <a:solidFill>
                  <a:srgbClr val="000066"/>
                </a:solidFill>
                <a:latin typeface="Gabriola" panose="04040605051002020D02" pitchFamily="82" charset="0"/>
                <a:cs typeface="+mn-cs"/>
              </a:endParaRPr>
            </a:p>
          </p:txBody>
        </p:sp>
        <p:sp>
          <p:nvSpPr>
            <p:cNvPr id="10252" name="Line 39"/>
            <p:cNvSpPr>
              <a:spLocks noChangeShapeType="1"/>
            </p:cNvSpPr>
            <p:nvPr/>
          </p:nvSpPr>
          <p:spPr bwMode="auto">
            <a:xfrm>
              <a:off x="912" y="3264"/>
              <a:ext cx="4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800" b="1" kern="1200">
                <a:solidFill>
                  <a:srgbClr val="000066"/>
                </a:solidFill>
                <a:latin typeface="Gabriola" panose="04040605051002020D02" pitchFamily="82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0253" name="Rectangle 42"/>
            <p:cNvSpPr>
              <a:spLocks noChangeArrowheads="1"/>
            </p:cNvSpPr>
            <p:nvPr/>
          </p:nvSpPr>
          <p:spPr bwMode="auto">
            <a:xfrm>
              <a:off x="1344" y="3120"/>
              <a:ext cx="336" cy="288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800" b="1" kern="1200">
                  <a:solidFill>
                    <a:srgbClr val="000066"/>
                  </a:solidFill>
                  <a:latin typeface="Gabriola" panose="04040605051002020D02" pitchFamily="82" charset="0"/>
                  <a:cs typeface="+mn-cs"/>
                </a:rPr>
                <a:t>6</a:t>
              </a:r>
            </a:p>
          </p:txBody>
        </p:sp>
        <p:sp>
          <p:nvSpPr>
            <p:cNvPr id="10254" name="Rectangle 43"/>
            <p:cNvSpPr>
              <a:spLocks noChangeArrowheads="1"/>
            </p:cNvSpPr>
            <p:nvPr/>
          </p:nvSpPr>
          <p:spPr bwMode="auto">
            <a:xfrm>
              <a:off x="1680" y="3120"/>
              <a:ext cx="336" cy="288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altLang="en-US" sz="1800" b="1" kern="1200">
                <a:solidFill>
                  <a:srgbClr val="000066"/>
                </a:solidFill>
                <a:latin typeface="Gabriola" panose="04040605051002020D02" pitchFamily="82" charset="0"/>
                <a:cs typeface="+mn-cs"/>
              </a:endParaRPr>
            </a:p>
          </p:txBody>
        </p:sp>
        <p:sp>
          <p:nvSpPr>
            <p:cNvPr id="10255" name="Line 44"/>
            <p:cNvSpPr>
              <a:spLocks noChangeShapeType="1"/>
            </p:cNvSpPr>
            <p:nvPr/>
          </p:nvSpPr>
          <p:spPr bwMode="auto">
            <a:xfrm>
              <a:off x="1872" y="3264"/>
              <a:ext cx="4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800" b="1" kern="1200">
                <a:solidFill>
                  <a:srgbClr val="000066"/>
                </a:solidFill>
                <a:latin typeface="Gabriola" panose="04040605051002020D02" pitchFamily="82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0256" name="Rectangle 46"/>
            <p:cNvSpPr>
              <a:spLocks noChangeArrowheads="1"/>
            </p:cNvSpPr>
            <p:nvPr/>
          </p:nvSpPr>
          <p:spPr bwMode="auto">
            <a:xfrm>
              <a:off x="2304" y="3120"/>
              <a:ext cx="336" cy="288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800" b="1" kern="1200">
                  <a:solidFill>
                    <a:srgbClr val="000066"/>
                  </a:solidFill>
                  <a:latin typeface="Gabriola" panose="04040605051002020D02" pitchFamily="82" charset="0"/>
                  <a:cs typeface="+mn-cs"/>
                </a:rPr>
                <a:t>3</a:t>
              </a:r>
            </a:p>
          </p:txBody>
        </p:sp>
        <p:sp>
          <p:nvSpPr>
            <p:cNvPr id="10257" name="Rectangle 47"/>
            <p:cNvSpPr>
              <a:spLocks noChangeArrowheads="1"/>
            </p:cNvSpPr>
            <p:nvPr/>
          </p:nvSpPr>
          <p:spPr bwMode="auto">
            <a:xfrm>
              <a:off x="2640" y="3120"/>
              <a:ext cx="336" cy="288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altLang="en-US" sz="1800" b="1" kern="1200">
                <a:solidFill>
                  <a:srgbClr val="000066"/>
                </a:solidFill>
                <a:latin typeface="Gabriola" panose="04040605051002020D02" pitchFamily="82" charset="0"/>
                <a:cs typeface="+mn-cs"/>
              </a:endParaRPr>
            </a:p>
          </p:txBody>
        </p:sp>
        <p:sp>
          <p:nvSpPr>
            <p:cNvPr id="10258" name="Line 48"/>
            <p:cNvSpPr>
              <a:spLocks noChangeShapeType="1"/>
            </p:cNvSpPr>
            <p:nvPr/>
          </p:nvSpPr>
          <p:spPr bwMode="auto">
            <a:xfrm>
              <a:off x="2832" y="3264"/>
              <a:ext cx="4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800" b="1" kern="1200">
                <a:solidFill>
                  <a:srgbClr val="000066"/>
                </a:solidFill>
                <a:latin typeface="Gabriola" panose="04040605051002020D02" pitchFamily="82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0259" name="Rectangle 50"/>
            <p:cNvSpPr>
              <a:spLocks noChangeArrowheads="1"/>
            </p:cNvSpPr>
            <p:nvPr/>
          </p:nvSpPr>
          <p:spPr bwMode="auto">
            <a:xfrm>
              <a:off x="3264" y="3120"/>
              <a:ext cx="336" cy="288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800" b="1" kern="1200">
                  <a:solidFill>
                    <a:srgbClr val="000066"/>
                  </a:solidFill>
                  <a:latin typeface="Gabriola" panose="04040605051002020D02" pitchFamily="82" charset="0"/>
                  <a:cs typeface="+mn-cs"/>
                </a:rPr>
                <a:t>8</a:t>
              </a:r>
            </a:p>
          </p:txBody>
        </p:sp>
        <p:sp>
          <p:nvSpPr>
            <p:cNvPr id="10260" name="Rectangle 51"/>
            <p:cNvSpPr>
              <a:spLocks noChangeArrowheads="1"/>
            </p:cNvSpPr>
            <p:nvPr/>
          </p:nvSpPr>
          <p:spPr bwMode="auto">
            <a:xfrm>
              <a:off x="3600" y="3120"/>
              <a:ext cx="336" cy="288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altLang="en-US" sz="1800" b="1" kern="1200">
                <a:solidFill>
                  <a:srgbClr val="000066"/>
                </a:solidFill>
                <a:latin typeface="Gabriola" panose="04040605051002020D02" pitchFamily="82" charset="0"/>
                <a:cs typeface="+mn-cs"/>
              </a:endParaRPr>
            </a:p>
          </p:txBody>
        </p:sp>
        <p:sp>
          <p:nvSpPr>
            <p:cNvPr id="10261" name="Line 52"/>
            <p:cNvSpPr>
              <a:spLocks noChangeShapeType="1"/>
            </p:cNvSpPr>
            <p:nvPr/>
          </p:nvSpPr>
          <p:spPr bwMode="auto">
            <a:xfrm>
              <a:off x="3792" y="3264"/>
              <a:ext cx="4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800" b="1" kern="1200">
                <a:solidFill>
                  <a:srgbClr val="000066"/>
                </a:solidFill>
                <a:latin typeface="Gabriola" panose="04040605051002020D02" pitchFamily="82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0262" name="Rectangle 54"/>
            <p:cNvSpPr>
              <a:spLocks noChangeArrowheads="1"/>
            </p:cNvSpPr>
            <p:nvPr/>
          </p:nvSpPr>
          <p:spPr bwMode="auto">
            <a:xfrm>
              <a:off x="4224" y="3120"/>
              <a:ext cx="336" cy="288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800" b="1" kern="1200">
                  <a:solidFill>
                    <a:srgbClr val="000066"/>
                  </a:solidFill>
                  <a:latin typeface="Gabriola" panose="04040605051002020D02" pitchFamily="82" charset="0"/>
                  <a:cs typeface="+mn-cs"/>
                </a:rPr>
                <a:t>4</a:t>
              </a:r>
            </a:p>
          </p:txBody>
        </p:sp>
        <p:sp>
          <p:nvSpPr>
            <p:cNvPr id="10263" name="Rectangle 55"/>
            <p:cNvSpPr>
              <a:spLocks noChangeArrowheads="1"/>
            </p:cNvSpPr>
            <p:nvPr/>
          </p:nvSpPr>
          <p:spPr bwMode="auto">
            <a:xfrm>
              <a:off x="4560" y="3120"/>
              <a:ext cx="336" cy="288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altLang="en-US" sz="1800" b="1" kern="1200">
                <a:solidFill>
                  <a:srgbClr val="000066"/>
                </a:solidFill>
                <a:latin typeface="Gabriola" panose="04040605051002020D02" pitchFamily="82" charset="0"/>
                <a:cs typeface="+mn-cs"/>
              </a:endParaRPr>
            </a:p>
          </p:txBody>
        </p:sp>
        <p:sp>
          <p:nvSpPr>
            <p:cNvPr id="10264" name="Text Box 58"/>
            <p:cNvSpPr txBox="1">
              <a:spLocks noChangeArrowheads="1"/>
            </p:cNvSpPr>
            <p:nvPr/>
          </p:nvSpPr>
          <p:spPr bwMode="auto">
            <a:xfrm>
              <a:off x="288" y="2440"/>
              <a:ext cx="528" cy="310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defTabSz="685800" eaLnBrk="0" fontAlgn="base" hangingPunct="0">
                <a:spcBef>
                  <a:spcPct val="50000"/>
                </a:spcBef>
                <a:spcAft>
                  <a:spcPct val="0"/>
                </a:spcAft>
                <a:buClrTx/>
              </a:pPr>
              <a:r>
                <a:rPr lang="en-US" altLang="en-US" sz="1800" b="1" kern="1200">
                  <a:solidFill>
                    <a:srgbClr val="000066"/>
                  </a:solidFill>
                  <a:latin typeface="Gabriola" panose="04040605051002020D02" pitchFamily="82" charset="0"/>
                  <a:cs typeface="+mn-cs"/>
                </a:rPr>
                <a:t>first</a:t>
              </a:r>
            </a:p>
          </p:txBody>
        </p:sp>
        <p:sp>
          <p:nvSpPr>
            <p:cNvPr id="10265" name="Line 60"/>
            <p:cNvSpPr>
              <a:spLocks noChangeShapeType="1"/>
            </p:cNvSpPr>
            <p:nvPr/>
          </p:nvSpPr>
          <p:spPr bwMode="auto">
            <a:xfrm>
              <a:off x="576" y="2736"/>
              <a:ext cx="0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800" b="1" kern="1200">
                <a:solidFill>
                  <a:srgbClr val="000066"/>
                </a:solidFill>
                <a:latin typeface="Gabriola" panose="04040605051002020D02" pitchFamily="82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0266" name="Oval 64"/>
            <p:cNvSpPr>
              <a:spLocks noChangeArrowheads="1"/>
            </p:cNvSpPr>
            <p:nvPr/>
          </p:nvSpPr>
          <p:spPr bwMode="auto">
            <a:xfrm>
              <a:off x="4665" y="3207"/>
              <a:ext cx="96" cy="96"/>
            </a:xfrm>
            <a:prstGeom prst="ellipse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altLang="en-US" sz="1800" b="1" kern="1200">
                <a:solidFill>
                  <a:srgbClr val="000066"/>
                </a:solidFill>
                <a:latin typeface="Gabriola" panose="04040605051002020D02" pitchFamily="82" charset="0"/>
                <a:cs typeface="+mn-cs"/>
              </a:endParaRPr>
            </a:p>
          </p:txBody>
        </p:sp>
      </p:grp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2228850" y="2857500"/>
            <a:ext cx="54292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800" b="1" kern="1200">
                <a:solidFill>
                  <a:srgbClr val="000066"/>
                </a:solidFill>
                <a:latin typeface="Gabriola" panose="04040605051002020D02" pitchFamily="82" charset="0"/>
                <a:cs typeface="+mn-cs"/>
              </a:rPr>
              <a:t> To determine if 9 ∈ S?, one needs to scan the entire list.  </a:t>
            </a:r>
          </a:p>
        </p:txBody>
      </p:sp>
      <p:sp>
        <p:nvSpPr>
          <p:cNvPr id="49" name="TextBox 48"/>
          <p:cNvSpPr txBox="1">
            <a:spLocks noChangeArrowheads="1"/>
          </p:cNvSpPr>
          <p:nvPr/>
        </p:nvSpPr>
        <p:spPr bwMode="auto">
          <a:xfrm>
            <a:off x="3143250" y="800100"/>
            <a:ext cx="13144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800" b="1" kern="1200" dirty="0" smtClean="0">
                <a:solidFill>
                  <a:srgbClr val="000066"/>
                </a:solidFill>
                <a:latin typeface="Gabriola" panose="04040605051002020D02" pitchFamily="82" charset="0"/>
                <a:cs typeface="+mn-cs"/>
              </a:rPr>
              <a:t>Does </a:t>
            </a:r>
            <a:r>
              <a:rPr lang="en-US" altLang="en-US" sz="1800" b="1" kern="1200" dirty="0">
                <a:solidFill>
                  <a:srgbClr val="000066"/>
                </a:solidFill>
                <a:latin typeface="Gabriola" panose="04040605051002020D02" pitchFamily="82" charset="0"/>
                <a:cs typeface="+mn-cs"/>
              </a:rPr>
              <a:t>9 ∈ S?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5657850" y="1771650"/>
            <a:ext cx="1543050" cy="36933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lang="en-US" sz="1800" b="1" kern="1200" dirty="0">
                <a:solidFill>
                  <a:srgbClr val="000066"/>
                </a:solidFill>
                <a:latin typeface="Gabriola" panose="04040605051002020D02" pitchFamily="82" charset="0"/>
                <a:ea typeface="ＭＳ Ｐゴシック" panose="020B0600070205080204" pitchFamily="34" charset="-128"/>
                <a:cs typeface="+mn-cs"/>
              </a:rPr>
              <a:t>O(1) steps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5772150" y="4343400"/>
            <a:ext cx="1543050" cy="36933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lang="en-US" sz="1800" b="1" kern="1200" dirty="0" err="1">
                <a:solidFill>
                  <a:srgbClr val="000066"/>
                </a:solidFill>
                <a:latin typeface="Gabriola" panose="04040605051002020D02" pitchFamily="82" charset="0"/>
                <a:ea typeface="ＭＳ Ｐゴシック" panose="020B0600070205080204" pitchFamily="34" charset="-128"/>
                <a:cs typeface="+mn-cs"/>
              </a:rPr>
              <a:t>O(n</a:t>
            </a:r>
            <a:r>
              <a:rPr lang="en-US" sz="1800" b="1" kern="1200" dirty="0">
                <a:solidFill>
                  <a:srgbClr val="000066"/>
                </a:solidFill>
                <a:latin typeface="Gabriola" panose="04040605051002020D02" pitchFamily="82" charset="0"/>
                <a:ea typeface="ＭＳ Ｐゴシック" panose="020B0600070205080204" pitchFamily="34" charset="-128"/>
                <a:cs typeface="+mn-cs"/>
              </a:rPr>
              <a:t>) steps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657350" y="189132"/>
            <a:ext cx="44460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Gabriola" panose="04040605051002020D02" pitchFamily="82" charset="0"/>
              </a:rPr>
              <a:t>Example </a:t>
            </a:r>
            <a:r>
              <a:rPr lang="en-US" sz="3200" b="1" dirty="0" smtClean="0">
                <a:latin typeface="Gabriola" panose="04040605051002020D02" pitchFamily="82" charset="0"/>
              </a:rPr>
              <a:t>2: Does </a:t>
            </a:r>
            <a:r>
              <a:rPr lang="en-US" sz="3200" b="1" dirty="0">
                <a:latin typeface="Gabriola" panose="04040605051002020D02" pitchFamily="82" charset="0"/>
              </a:rPr>
              <a:t>x ∈ S?</a:t>
            </a:r>
          </a:p>
        </p:txBody>
      </p:sp>
    </p:spTree>
    <p:extLst>
      <p:ext uri="{BB962C8B-B14F-4D97-AF65-F5344CB8AC3E}">
        <p14:creationId xmlns:p14="http://schemas.microsoft.com/office/powerpoint/2010/main" val="3187972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49" grpId="0"/>
      <p:bldP spid="50" grpId="0"/>
      <p:bldP spid="5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3200400" y="2800350"/>
            <a:ext cx="3429000" cy="800100"/>
            <a:chOff x="1008" y="672"/>
            <a:chExt cx="2880" cy="672"/>
          </a:xfrm>
        </p:grpSpPr>
        <p:sp>
          <p:nvSpPr>
            <p:cNvPr id="11290" name="Rectangle 4"/>
            <p:cNvSpPr>
              <a:spLocks noChangeArrowheads="1"/>
            </p:cNvSpPr>
            <p:nvPr/>
          </p:nvSpPr>
          <p:spPr bwMode="auto">
            <a:xfrm>
              <a:off x="1008" y="1008"/>
              <a:ext cx="288" cy="336"/>
            </a:xfrm>
            <a:prstGeom prst="rect">
              <a:avLst/>
            </a:prstGeom>
            <a:solidFill>
              <a:srgbClr val="FFFF99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800" b="1" kern="1200">
                  <a:solidFill>
                    <a:srgbClr val="000066"/>
                  </a:solidFill>
                  <a:latin typeface="Gabriola" panose="04040605051002020D02" pitchFamily="82" charset="0"/>
                  <a:cs typeface="+mn-cs"/>
                </a:rPr>
                <a:t>6</a:t>
              </a:r>
            </a:p>
          </p:txBody>
        </p:sp>
        <p:sp>
          <p:nvSpPr>
            <p:cNvPr id="11291" name="Rectangle 5"/>
            <p:cNvSpPr>
              <a:spLocks noChangeArrowheads="1"/>
            </p:cNvSpPr>
            <p:nvPr/>
          </p:nvSpPr>
          <p:spPr bwMode="auto">
            <a:xfrm>
              <a:off x="1296" y="1008"/>
              <a:ext cx="288" cy="336"/>
            </a:xfrm>
            <a:prstGeom prst="rect">
              <a:avLst/>
            </a:prstGeom>
            <a:solidFill>
              <a:srgbClr val="FFFF99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altLang="en-US" sz="1800" b="1" kern="1200">
                <a:solidFill>
                  <a:srgbClr val="000066"/>
                </a:solidFill>
                <a:latin typeface="Gabriola" panose="04040605051002020D02" pitchFamily="82" charset="0"/>
                <a:cs typeface="+mn-cs"/>
              </a:endParaRPr>
            </a:p>
          </p:txBody>
        </p:sp>
        <p:sp>
          <p:nvSpPr>
            <p:cNvPr id="11292" name="Rectangle 6"/>
            <p:cNvSpPr>
              <a:spLocks noChangeArrowheads="1"/>
            </p:cNvSpPr>
            <p:nvPr/>
          </p:nvSpPr>
          <p:spPr bwMode="auto">
            <a:xfrm>
              <a:off x="1584" y="1008"/>
              <a:ext cx="288" cy="336"/>
            </a:xfrm>
            <a:prstGeom prst="rect">
              <a:avLst/>
            </a:prstGeom>
            <a:solidFill>
              <a:srgbClr val="FFFF99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800" b="1" kern="1200">
                  <a:solidFill>
                    <a:srgbClr val="000066"/>
                  </a:solidFill>
                  <a:latin typeface="Gabriola" panose="04040605051002020D02" pitchFamily="82" charset="0"/>
                  <a:cs typeface="+mn-cs"/>
                </a:rPr>
                <a:t>8</a:t>
              </a:r>
            </a:p>
          </p:txBody>
        </p:sp>
        <p:sp>
          <p:nvSpPr>
            <p:cNvPr id="11293" name="Rectangle 7"/>
            <p:cNvSpPr>
              <a:spLocks noChangeArrowheads="1"/>
            </p:cNvSpPr>
            <p:nvPr/>
          </p:nvSpPr>
          <p:spPr bwMode="auto">
            <a:xfrm>
              <a:off x="1872" y="1008"/>
              <a:ext cx="288" cy="336"/>
            </a:xfrm>
            <a:prstGeom prst="rect">
              <a:avLst/>
            </a:prstGeom>
            <a:solidFill>
              <a:srgbClr val="FFFF99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800" b="1" kern="1200">
                  <a:solidFill>
                    <a:srgbClr val="000066"/>
                  </a:solidFill>
                  <a:latin typeface="Gabriola" panose="04040605051002020D02" pitchFamily="82" charset="0"/>
                  <a:cs typeface="+mn-cs"/>
                </a:rPr>
                <a:t>∅</a:t>
              </a:r>
            </a:p>
          </p:txBody>
        </p:sp>
        <p:sp>
          <p:nvSpPr>
            <p:cNvPr id="11294" name="Rectangle 8"/>
            <p:cNvSpPr>
              <a:spLocks noChangeArrowheads="1"/>
            </p:cNvSpPr>
            <p:nvPr/>
          </p:nvSpPr>
          <p:spPr bwMode="auto">
            <a:xfrm>
              <a:off x="2160" y="1008"/>
              <a:ext cx="288" cy="336"/>
            </a:xfrm>
            <a:prstGeom prst="rect">
              <a:avLst/>
            </a:prstGeom>
            <a:solidFill>
              <a:srgbClr val="FFFF99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altLang="en-US" sz="1800" b="1" kern="1200">
                <a:solidFill>
                  <a:srgbClr val="000066"/>
                </a:solidFill>
                <a:latin typeface="Gabriola" panose="04040605051002020D02" pitchFamily="82" charset="0"/>
                <a:cs typeface="+mn-cs"/>
              </a:endParaRPr>
            </a:p>
          </p:txBody>
        </p:sp>
        <p:sp>
          <p:nvSpPr>
            <p:cNvPr id="11295" name="Rectangle 9"/>
            <p:cNvSpPr>
              <a:spLocks noChangeArrowheads="1"/>
            </p:cNvSpPr>
            <p:nvPr/>
          </p:nvSpPr>
          <p:spPr bwMode="auto">
            <a:xfrm>
              <a:off x="2448" y="1008"/>
              <a:ext cx="288" cy="336"/>
            </a:xfrm>
            <a:prstGeom prst="rect">
              <a:avLst/>
            </a:prstGeom>
            <a:solidFill>
              <a:srgbClr val="FFFF99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800" b="1" kern="1200">
                  <a:solidFill>
                    <a:srgbClr val="000066"/>
                  </a:solidFill>
                  <a:latin typeface="Gabriola" panose="04040605051002020D02" pitchFamily="82" charset="0"/>
                  <a:cs typeface="+mn-cs"/>
                </a:rPr>
                <a:t>3</a:t>
              </a:r>
            </a:p>
          </p:txBody>
        </p:sp>
        <p:sp>
          <p:nvSpPr>
            <p:cNvPr id="11296" name="Rectangle 10"/>
            <p:cNvSpPr>
              <a:spLocks noChangeArrowheads="1"/>
            </p:cNvSpPr>
            <p:nvPr/>
          </p:nvSpPr>
          <p:spPr bwMode="auto">
            <a:xfrm>
              <a:off x="2736" y="1008"/>
              <a:ext cx="288" cy="336"/>
            </a:xfrm>
            <a:prstGeom prst="rect">
              <a:avLst/>
            </a:prstGeom>
            <a:solidFill>
              <a:srgbClr val="FFFF99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altLang="en-US" sz="1800" b="1" kern="1200">
                <a:solidFill>
                  <a:srgbClr val="000066"/>
                </a:solidFill>
                <a:latin typeface="Gabriola" panose="04040605051002020D02" pitchFamily="82" charset="0"/>
                <a:cs typeface="+mn-cs"/>
              </a:endParaRPr>
            </a:p>
          </p:txBody>
        </p:sp>
        <p:sp>
          <p:nvSpPr>
            <p:cNvPr id="11297" name="Rectangle 11"/>
            <p:cNvSpPr>
              <a:spLocks noChangeArrowheads="1"/>
            </p:cNvSpPr>
            <p:nvPr/>
          </p:nvSpPr>
          <p:spPr bwMode="auto">
            <a:xfrm>
              <a:off x="3024" y="1008"/>
              <a:ext cx="288" cy="336"/>
            </a:xfrm>
            <a:prstGeom prst="rect">
              <a:avLst/>
            </a:prstGeom>
            <a:solidFill>
              <a:srgbClr val="FFFF99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800" b="1" kern="1200">
                  <a:solidFill>
                    <a:srgbClr val="000066"/>
                  </a:solidFill>
                  <a:latin typeface="Gabriola" panose="04040605051002020D02" pitchFamily="82" charset="0"/>
                  <a:cs typeface="+mn-cs"/>
                </a:rPr>
                <a:t>4</a:t>
              </a:r>
            </a:p>
          </p:txBody>
        </p:sp>
        <p:sp>
          <p:nvSpPr>
            <p:cNvPr id="11298" name="Rectangle 12"/>
            <p:cNvSpPr>
              <a:spLocks noChangeArrowheads="1"/>
            </p:cNvSpPr>
            <p:nvPr/>
          </p:nvSpPr>
          <p:spPr bwMode="auto">
            <a:xfrm>
              <a:off x="3312" y="1008"/>
              <a:ext cx="288" cy="336"/>
            </a:xfrm>
            <a:prstGeom prst="rect">
              <a:avLst/>
            </a:prstGeom>
            <a:solidFill>
              <a:srgbClr val="FFFF99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altLang="en-US" sz="1800" b="1" kern="1200">
                <a:solidFill>
                  <a:srgbClr val="000066"/>
                </a:solidFill>
                <a:latin typeface="Gabriola" panose="04040605051002020D02" pitchFamily="82" charset="0"/>
                <a:cs typeface="+mn-cs"/>
              </a:endParaRPr>
            </a:p>
          </p:txBody>
        </p:sp>
        <p:sp>
          <p:nvSpPr>
            <p:cNvPr id="11299" name="Rectangle 13"/>
            <p:cNvSpPr>
              <a:spLocks noChangeArrowheads="1"/>
            </p:cNvSpPr>
            <p:nvPr/>
          </p:nvSpPr>
          <p:spPr bwMode="auto">
            <a:xfrm>
              <a:off x="3600" y="1008"/>
              <a:ext cx="288" cy="336"/>
            </a:xfrm>
            <a:prstGeom prst="rect">
              <a:avLst/>
            </a:prstGeom>
            <a:solidFill>
              <a:srgbClr val="FFFF99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altLang="en-US" sz="1800" b="1" kern="1200">
                <a:solidFill>
                  <a:srgbClr val="000066"/>
                </a:solidFill>
                <a:latin typeface="Gabriola" panose="04040605051002020D02" pitchFamily="82" charset="0"/>
                <a:cs typeface="+mn-cs"/>
              </a:endParaRPr>
            </a:p>
          </p:txBody>
        </p:sp>
        <p:sp>
          <p:nvSpPr>
            <p:cNvPr id="11300" name="Rectangle 14"/>
            <p:cNvSpPr>
              <a:spLocks noChangeArrowheads="1"/>
            </p:cNvSpPr>
            <p:nvPr/>
          </p:nvSpPr>
          <p:spPr bwMode="auto">
            <a:xfrm>
              <a:off x="1008" y="672"/>
              <a:ext cx="288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800" b="1" kern="1200">
                  <a:solidFill>
                    <a:srgbClr val="000066"/>
                  </a:solidFill>
                  <a:latin typeface="Gabriola" panose="04040605051002020D02" pitchFamily="82" charset="0"/>
                  <a:cs typeface="+mn-cs"/>
                </a:rPr>
                <a:t>1</a:t>
              </a:r>
            </a:p>
          </p:txBody>
        </p:sp>
        <p:sp>
          <p:nvSpPr>
            <p:cNvPr id="11301" name="Rectangle 15"/>
            <p:cNvSpPr>
              <a:spLocks noChangeArrowheads="1"/>
            </p:cNvSpPr>
            <p:nvPr/>
          </p:nvSpPr>
          <p:spPr bwMode="auto">
            <a:xfrm>
              <a:off x="1296" y="672"/>
              <a:ext cx="288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800" b="1" kern="1200">
                  <a:solidFill>
                    <a:srgbClr val="000066"/>
                  </a:solidFill>
                  <a:latin typeface="Gabriola" panose="04040605051002020D02" pitchFamily="82" charset="0"/>
                  <a:cs typeface="+mn-cs"/>
                </a:rPr>
                <a:t>2</a:t>
              </a:r>
            </a:p>
          </p:txBody>
        </p:sp>
        <p:sp>
          <p:nvSpPr>
            <p:cNvPr id="11302" name="Rectangle 16"/>
            <p:cNvSpPr>
              <a:spLocks noChangeArrowheads="1"/>
            </p:cNvSpPr>
            <p:nvPr/>
          </p:nvSpPr>
          <p:spPr bwMode="auto">
            <a:xfrm>
              <a:off x="1584" y="672"/>
              <a:ext cx="288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800" b="1" kern="1200">
                  <a:solidFill>
                    <a:srgbClr val="000066"/>
                  </a:solidFill>
                  <a:latin typeface="Gabriola" panose="04040605051002020D02" pitchFamily="82" charset="0"/>
                  <a:cs typeface="+mn-cs"/>
                </a:rPr>
                <a:t>3</a:t>
              </a:r>
            </a:p>
          </p:txBody>
        </p:sp>
        <p:sp>
          <p:nvSpPr>
            <p:cNvPr id="11303" name="Rectangle 17"/>
            <p:cNvSpPr>
              <a:spLocks noChangeArrowheads="1"/>
            </p:cNvSpPr>
            <p:nvPr/>
          </p:nvSpPr>
          <p:spPr bwMode="auto">
            <a:xfrm>
              <a:off x="1872" y="672"/>
              <a:ext cx="288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800" b="1" kern="1200">
                  <a:solidFill>
                    <a:srgbClr val="000066"/>
                  </a:solidFill>
                  <a:latin typeface="Gabriola" panose="04040605051002020D02" pitchFamily="82" charset="0"/>
                  <a:cs typeface="+mn-cs"/>
                </a:rPr>
                <a:t>4</a:t>
              </a:r>
            </a:p>
          </p:txBody>
        </p:sp>
        <p:sp>
          <p:nvSpPr>
            <p:cNvPr id="11304" name="Rectangle 18"/>
            <p:cNvSpPr>
              <a:spLocks noChangeArrowheads="1"/>
            </p:cNvSpPr>
            <p:nvPr/>
          </p:nvSpPr>
          <p:spPr bwMode="auto">
            <a:xfrm>
              <a:off x="2160" y="672"/>
              <a:ext cx="288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800" b="1" kern="1200">
                  <a:solidFill>
                    <a:srgbClr val="000066"/>
                  </a:solidFill>
                  <a:latin typeface="Gabriola" panose="04040605051002020D02" pitchFamily="82" charset="0"/>
                  <a:cs typeface="+mn-cs"/>
                </a:rPr>
                <a:t>5</a:t>
              </a:r>
            </a:p>
          </p:txBody>
        </p:sp>
        <p:sp>
          <p:nvSpPr>
            <p:cNvPr id="11305" name="Rectangle 19"/>
            <p:cNvSpPr>
              <a:spLocks noChangeArrowheads="1"/>
            </p:cNvSpPr>
            <p:nvPr/>
          </p:nvSpPr>
          <p:spPr bwMode="auto">
            <a:xfrm>
              <a:off x="2448" y="672"/>
              <a:ext cx="288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800" b="1" kern="1200">
                  <a:solidFill>
                    <a:srgbClr val="000066"/>
                  </a:solidFill>
                  <a:latin typeface="Gabriola" panose="04040605051002020D02" pitchFamily="82" charset="0"/>
                  <a:cs typeface="+mn-cs"/>
                </a:rPr>
                <a:t>6</a:t>
              </a:r>
            </a:p>
          </p:txBody>
        </p:sp>
        <p:sp>
          <p:nvSpPr>
            <p:cNvPr id="11306" name="Rectangle 20"/>
            <p:cNvSpPr>
              <a:spLocks noChangeArrowheads="1"/>
            </p:cNvSpPr>
            <p:nvPr/>
          </p:nvSpPr>
          <p:spPr bwMode="auto">
            <a:xfrm>
              <a:off x="2736" y="672"/>
              <a:ext cx="288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800" b="1" kern="1200">
                  <a:solidFill>
                    <a:srgbClr val="000066"/>
                  </a:solidFill>
                  <a:latin typeface="Gabriola" panose="04040605051002020D02" pitchFamily="82" charset="0"/>
                  <a:cs typeface="+mn-cs"/>
                </a:rPr>
                <a:t>7</a:t>
              </a:r>
            </a:p>
          </p:txBody>
        </p:sp>
        <p:sp>
          <p:nvSpPr>
            <p:cNvPr id="11307" name="Rectangle 21"/>
            <p:cNvSpPr>
              <a:spLocks noChangeArrowheads="1"/>
            </p:cNvSpPr>
            <p:nvPr/>
          </p:nvSpPr>
          <p:spPr bwMode="auto">
            <a:xfrm>
              <a:off x="3024" y="672"/>
              <a:ext cx="288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800" b="1" kern="1200">
                  <a:solidFill>
                    <a:srgbClr val="000066"/>
                  </a:solidFill>
                  <a:latin typeface="Gabriola" panose="04040605051002020D02" pitchFamily="82" charset="0"/>
                  <a:cs typeface="+mn-cs"/>
                </a:rPr>
                <a:t>8</a:t>
              </a:r>
            </a:p>
          </p:txBody>
        </p:sp>
        <p:sp>
          <p:nvSpPr>
            <p:cNvPr id="11308" name="Rectangle 22"/>
            <p:cNvSpPr>
              <a:spLocks noChangeArrowheads="1"/>
            </p:cNvSpPr>
            <p:nvPr/>
          </p:nvSpPr>
          <p:spPr bwMode="auto">
            <a:xfrm>
              <a:off x="3312" y="672"/>
              <a:ext cx="288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800" b="1" kern="1200">
                  <a:solidFill>
                    <a:srgbClr val="000066"/>
                  </a:solidFill>
                  <a:latin typeface="Gabriola" panose="04040605051002020D02" pitchFamily="82" charset="0"/>
                  <a:cs typeface="+mn-cs"/>
                </a:rPr>
                <a:t>9</a:t>
              </a:r>
            </a:p>
          </p:txBody>
        </p:sp>
        <p:sp>
          <p:nvSpPr>
            <p:cNvPr id="11309" name="Rectangle 23"/>
            <p:cNvSpPr>
              <a:spLocks noChangeArrowheads="1"/>
            </p:cNvSpPr>
            <p:nvPr/>
          </p:nvSpPr>
          <p:spPr bwMode="auto">
            <a:xfrm>
              <a:off x="3600" y="672"/>
              <a:ext cx="288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800" b="1" kern="1200">
                  <a:solidFill>
                    <a:srgbClr val="000066"/>
                  </a:solidFill>
                  <a:latin typeface="Gabriola" panose="04040605051002020D02" pitchFamily="82" charset="0"/>
                  <a:cs typeface="+mn-cs"/>
                </a:rPr>
                <a:t>10</a:t>
              </a:r>
            </a:p>
          </p:txBody>
        </p:sp>
      </p:grpSp>
      <p:grpSp>
        <p:nvGrpSpPr>
          <p:cNvPr id="3" name="Group 26"/>
          <p:cNvGrpSpPr>
            <a:grpSpLocks/>
          </p:cNvGrpSpPr>
          <p:nvPr/>
        </p:nvGrpSpPr>
        <p:grpSpPr bwMode="auto">
          <a:xfrm>
            <a:off x="1600200" y="1124879"/>
            <a:ext cx="5486400" cy="1152525"/>
            <a:chOff x="288" y="2440"/>
            <a:chExt cx="4608" cy="968"/>
          </a:xfrm>
        </p:grpSpPr>
        <p:sp>
          <p:nvSpPr>
            <p:cNvPr id="11273" name="Rectangle 27"/>
            <p:cNvSpPr>
              <a:spLocks noChangeArrowheads="1"/>
            </p:cNvSpPr>
            <p:nvPr/>
          </p:nvSpPr>
          <p:spPr bwMode="auto">
            <a:xfrm>
              <a:off x="384" y="3120"/>
              <a:ext cx="336" cy="288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800" b="1" kern="1200">
                  <a:solidFill>
                    <a:srgbClr val="000066"/>
                  </a:solidFill>
                  <a:latin typeface="Gabriola" panose="04040605051002020D02" pitchFamily="82" charset="0"/>
                  <a:cs typeface="+mn-cs"/>
                </a:rPr>
                <a:t>1</a:t>
              </a:r>
            </a:p>
          </p:txBody>
        </p:sp>
        <p:sp>
          <p:nvSpPr>
            <p:cNvPr id="11274" name="Rectangle 28"/>
            <p:cNvSpPr>
              <a:spLocks noChangeArrowheads="1"/>
            </p:cNvSpPr>
            <p:nvPr/>
          </p:nvSpPr>
          <p:spPr bwMode="auto">
            <a:xfrm>
              <a:off x="720" y="3120"/>
              <a:ext cx="336" cy="288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altLang="en-US" sz="1800" b="1" kern="1200">
                <a:solidFill>
                  <a:srgbClr val="000066"/>
                </a:solidFill>
                <a:latin typeface="Gabriola" panose="04040605051002020D02" pitchFamily="82" charset="0"/>
                <a:cs typeface="+mn-cs"/>
              </a:endParaRPr>
            </a:p>
          </p:txBody>
        </p:sp>
        <p:sp>
          <p:nvSpPr>
            <p:cNvPr id="11275" name="Line 29"/>
            <p:cNvSpPr>
              <a:spLocks noChangeShapeType="1"/>
            </p:cNvSpPr>
            <p:nvPr/>
          </p:nvSpPr>
          <p:spPr bwMode="auto">
            <a:xfrm>
              <a:off x="912" y="3264"/>
              <a:ext cx="4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800" b="1" kern="1200">
                <a:solidFill>
                  <a:srgbClr val="000066"/>
                </a:solidFill>
                <a:latin typeface="Gabriola" panose="04040605051002020D02" pitchFamily="82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1276" name="Rectangle 30"/>
            <p:cNvSpPr>
              <a:spLocks noChangeArrowheads="1"/>
            </p:cNvSpPr>
            <p:nvPr/>
          </p:nvSpPr>
          <p:spPr bwMode="auto">
            <a:xfrm>
              <a:off x="1344" y="3120"/>
              <a:ext cx="336" cy="288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800" b="1" kern="1200">
                  <a:solidFill>
                    <a:srgbClr val="000066"/>
                  </a:solidFill>
                  <a:latin typeface="Gabriola" panose="04040605051002020D02" pitchFamily="82" charset="0"/>
                  <a:cs typeface="+mn-cs"/>
                </a:rPr>
                <a:t>6</a:t>
              </a:r>
            </a:p>
          </p:txBody>
        </p:sp>
        <p:sp>
          <p:nvSpPr>
            <p:cNvPr id="11277" name="Rectangle 31"/>
            <p:cNvSpPr>
              <a:spLocks noChangeArrowheads="1"/>
            </p:cNvSpPr>
            <p:nvPr/>
          </p:nvSpPr>
          <p:spPr bwMode="auto">
            <a:xfrm>
              <a:off x="1680" y="3120"/>
              <a:ext cx="336" cy="288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altLang="en-US" sz="1800" b="1" kern="1200">
                <a:solidFill>
                  <a:srgbClr val="000066"/>
                </a:solidFill>
                <a:latin typeface="Gabriola" panose="04040605051002020D02" pitchFamily="82" charset="0"/>
                <a:cs typeface="+mn-cs"/>
              </a:endParaRPr>
            </a:p>
          </p:txBody>
        </p:sp>
        <p:sp>
          <p:nvSpPr>
            <p:cNvPr id="11278" name="Line 32"/>
            <p:cNvSpPr>
              <a:spLocks noChangeShapeType="1"/>
            </p:cNvSpPr>
            <p:nvPr/>
          </p:nvSpPr>
          <p:spPr bwMode="auto">
            <a:xfrm>
              <a:off x="1872" y="3264"/>
              <a:ext cx="4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800" b="1" kern="1200">
                <a:solidFill>
                  <a:srgbClr val="000066"/>
                </a:solidFill>
                <a:latin typeface="Gabriola" panose="04040605051002020D02" pitchFamily="82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1279" name="Rectangle 33"/>
            <p:cNvSpPr>
              <a:spLocks noChangeArrowheads="1"/>
            </p:cNvSpPr>
            <p:nvPr/>
          </p:nvSpPr>
          <p:spPr bwMode="auto">
            <a:xfrm>
              <a:off x="2304" y="3120"/>
              <a:ext cx="336" cy="288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800" b="1" kern="1200">
                  <a:solidFill>
                    <a:srgbClr val="000066"/>
                  </a:solidFill>
                  <a:latin typeface="Gabriola" panose="04040605051002020D02" pitchFamily="82" charset="0"/>
                  <a:cs typeface="+mn-cs"/>
                </a:rPr>
                <a:t>3</a:t>
              </a:r>
            </a:p>
          </p:txBody>
        </p:sp>
        <p:sp>
          <p:nvSpPr>
            <p:cNvPr id="11280" name="Rectangle 34"/>
            <p:cNvSpPr>
              <a:spLocks noChangeArrowheads="1"/>
            </p:cNvSpPr>
            <p:nvPr/>
          </p:nvSpPr>
          <p:spPr bwMode="auto">
            <a:xfrm>
              <a:off x="2640" y="3120"/>
              <a:ext cx="336" cy="288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altLang="en-US" sz="1800" b="1" kern="1200">
                <a:solidFill>
                  <a:srgbClr val="000066"/>
                </a:solidFill>
                <a:latin typeface="Gabriola" panose="04040605051002020D02" pitchFamily="82" charset="0"/>
                <a:cs typeface="+mn-cs"/>
              </a:endParaRPr>
            </a:p>
          </p:txBody>
        </p:sp>
        <p:sp>
          <p:nvSpPr>
            <p:cNvPr id="11281" name="Line 35"/>
            <p:cNvSpPr>
              <a:spLocks noChangeShapeType="1"/>
            </p:cNvSpPr>
            <p:nvPr/>
          </p:nvSpPr>
          <p:spPr bwMode="auto">
            <a:xfrm>
              <a:off x="2832" y="3264"/>
              <a:ext cx="4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800" b="1" kern="1200">
                <a:solidFill>
                  <a:srgbClr val="000066"/>
                </a:solidFill>
                <a:latin typeface="Gabriola" panose="04040605051002020D02" pitchFamily="82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1282" name="Rectangle 36"/>
            <p:cNvSpPr>
              <a:spLocks noChangeArrowheads="1"/>
            </p:cNvSpPr>
            <p:nvPr/>
          </p:nvSpPr>
          <p:spPr bwMode="auto">
            <a:xfrm>
              <a:off x="3264" y="3120"/>
              <a:ext cx="336" cy="288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800" b="1" kern="1200">
                  <a:solidFill>
                    <a:srgbClr val="000066"/>
                  </a:solidFill>
                  <a:latin typeface="Gabriola" panose="04040605051002020D02" pitchFamily="82" charset="0"/>
                  <a:cs typeface="+mn-cs"/>
                </a:rPr>
                <a:t>8</a:t>
              </a:r>
            </a:p>
          </p:txBody>
        </p:sp>
        <p:sp>
          <p:nvSpPr>
            <p:cNvPr id="11283" name="Rectangle 37"/>
            <p:cNvSpPr>
              <a:spLocks noChangeArrowheads="1"/>
            </p:cNvSpPr>
            <p:nvPr/>
          </p:nvSpPr>
          <p:spPr bwMode="auto">
            <a:xfrm>
              <a:off x="3600" y="3120"/>
              <a:ext cx="336" cy="288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altLang="en-US" sz="1800" b="1" kern="1200">
                <a:solidFill>
                  <a:srgbClr val="000066"/>
                </a:solidFill>
                <a:latin typeface="Gabriola" panose="04040605051002020D02" pitchFamily="82" charset="0"/>
                <a:cs typeface="+mn-cs"/>
              </a:endParaRPr>
            </a:p>
          </p:txBody>
        </p:sp>
        <p:sp>
          <p:nvSpPr>
            <p:cNvPr id="11284" name="Line 38"/>
            <p:cNvSpPr>
              <a:spLocks noChangeShapeType="1"/>
            </p:cNvSpPr>
            <p:nvPr/>
          </p:nvSpPr>
          <p:spPr bwMode="auto">
            <a:xfrm>
              <a:off x="3792" y="3264"/>
              <a:ext cx="4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800" b="1" kern="1200">
                <a:solidFill>
                  <a:srgbClr val="000066"/>
                </a:solidFill>
                <a:latin typeface="Gabriola" panose="04040605051002020D02" pitchFamily="82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1285" name="Rectangle 39"/>
            <p:cNvSpPr>
              <a:spLocks noChangeArrowheads="1"/>
            </p:cNvSpPr>
            <p:nvPr/>
          </p:nvSpPr>
          <p:spPr bwMode="auto">
            <a:xfrm>
              <a:off x="4224" y="3120"/>
              <a:ext cx="336" cy="288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800" b="1" kern="1200">
                  <a:solidFill>
                    <a:srgbClr val="000066"/>
                  </a:solidFill>
                  <a:latin typeface="Gabriola" panose="04040605051002020D02" pitchFamily="82" charset="0"/>
                  <a:cs typeface="+mn-cs"/>
                </a:rPr>
                <a:t>4</a:t>
              </a:r>
            </a:p>
          </p:txBody>
        </p:sp>
        <p:sp>
          <p:nvSpPr>
            <p:cNvPr id="11286" name="Rectangle 40"/>
            <p:cNvSpPr>
              <a:spLocks noChangeArrowheads="1"/>
            </p:cNvSpPr>
            <p:nvPr/>
          </p:nvSpPr>
          <p:spPr bwMode="auto">
            <a:xfrm>
              <a:off x="4560" y="3120"/>
              <a:ext cx="336" cy="288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altLang="en-US" sz="1800" b="1" kern="1200">
                <a:solidFill>
                  <a:srgbClr val="000066"/>
                </a:solidFill>
                <a:latin typeface="Gabriola" panose="04040605051002020D02" pitchFamily="82" charset="0"/>
                <a:cs typeface="+mn-cs"/>
              </a:endParaRPr>
            </a:p>
          </p:txBody>
        </p:sp>
        <p:sp>
          <p:nvSpPr>
            <p:cNvPr id="11287" name="Text Box 41"/>
            <p:cNvSpPr txBox="1">
              <a:spLocks noChangeArrowheads="1"/>
            </p:cNvSpPr>
            <p:nvPr/>
          </p:nvSpPr>
          <p:spPr bwMode="auto">
            <a:xfrm>
              <a:off x="288" y="2440"/>
              <a:ext cx="528" cy="310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defTabSz="685800" eaLnBrk="0" fontAlgn="base" hangingPunct="0">
                <a:spcBef>
                  <a:spcPct val="50000"/>
                </a:spcBef>
                <a:spcAft>
                  <a:spcPct val="0"/>
                </a:spcAft>
                <a:buClrTx/>
              </a:pPr>
              <a:r>
                <a:rPr lang="en-US" altLang="en-US" sz="1800" b="1" kern="1200">
                  <a:solidFill>
                    <a:srgbClr val="000066"/>
                  </a:solidFill>
                  <a:latin typeface="Gabriola" panose="04040605051002020D02" pitchFamily="82" charset="0"/>
                  <a:cs typeface="+mn-cs"/>
                </a:rPr>
                <a:t>first</a:t>
              </a:r>
            </a:p>
          </p:txBody>
        </p:sp>
        <p:sp>
          <p:nvSpPr>
            <p:cNvPr id="11288" name="Line 42"/>
            <p:cNvSpPr>
              <a:spLocks noChangeShapeType="1"/>
            </p:cNvSpPr>
            <p:nvPr/>
          </p:nvSpPr>
          <p:spPr bwMode="auto">
            <a:xfrm>
              <a:off x="576" y="2736"/>
              <a:ext cx="0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800" b="1" kern="1200">
                <a:solidFill>
                  <a:srgbClr val="000066"/>
                </a:solidFill>
                <a:latin typeface="Gabriola" panose="04040605051002020D02" pitchFamily="82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1289" name="Oval 43"/>
            <p:cNvSpPr>
              <a:spLocks noChangeArrowheads="1"/>
            </p:cNvSpPr>
            <p:nvPr/>
          </p:nvSpPr>
          <p:spPr bwMode="auto">
            <a:xfrm>
              <a:off x="4665" y="3207"/>
              <a:ext cx="96" cy="96"/>
            </a:xfrm>
            <a:prstGeom prst="ellipse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altLang="en-US" sz="1800" b="1" kern="1200">
                <a:solidFill>
                  <a:srgbClr val="000066"/>
                </a:solidFill>
                <a:latin typeface="Gabriola" panose="04040605051002020D02" pitchFamily="82" charset="0"/>
                <a:cs typeface="+mn-cs"/>
              </a:endParaRPr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1371600" y="3200400"/>
            <a:ext cx="1543050" cy="36933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lang="en-US" sz="1800" b="1" kern="1200" dirty="0">
                <a:solidFill>
                  <a:srgbClr val="000066"/>
                </a:solidFill>
                <a:latin typeface="Gabriola" panose="04040605051002020D02" pitchFamily="82" charset="0"/>
                <a:ea typeface="ＭＳ Ｐゴシック" panose="020B0600070205080204" pitchFamily="34" charset="-128"/>
                <a:cs typeface="+mn-cs"/>
              </a:rPr>
              <a:t>Array:  Next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428750" y="4000500"/>
            <a:ext cx="5314950" cy="36933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lang="en-US" sz="1800" b="1" kern="1200" dirty="0">
                <a:solidFill>
                  <a:srgbClr val="000066"/>
                </a:solidFill>
                <a:latin typeface="Gabriola" panose="04040605051002020D02" pitchFamily="82" charset="0"/>
                <a:ea typeface="ＭＳ Ｐゴシック" panose="020B0600070205080204" pitchFamily="34" charset="-128"/>
                <a:cs typeface="+mn-cs"/>
              </a:rPr>
              <a:t>If </a:t>
            </a:r>
            <a:r>
              <a:rPr lang="en-US" sz="1800" b="1" kern="1200" dirty="0" err="1">
                <a:solidFill>
                  <a:srgbClr val="000066"/>
                </a:solidFill>
                <a:latin typeface="Gabriola" panose="04040605051002020D02" pitchFamily="82" charset="0"/>
                <a:ea typeface="ＭＳ Ｐゴシック" panose="020B0600070205080204" pitchFamily="34" charset="-128"/>
                <a:cs typeface="+mn-cs"/>
              </a:rPr>
              <a:t>Next(j</a:t>
            </a:r>
            <a:r>
              <a:rPr lang="en-US" sz="1800" b="1" kern="1200" dirty="0">
                <a:solidFill>
                  <a:srgbClr val="000066"/>
                </a:solidFill>
                <a:latin typeface="Gabriola" panose="04040605051002020D02" pitchFamily="82" charset="0"/>
                <a:ea typeface="ＭＳ Ｐゴシック" panose="020B0600070205080204" pitchFamily="34" charset="-128"/>
                <a:cs typeface="+mn-cs"/>
              </a:rPr>
              <a:t>) is empty, then </a:t>
            </a:r>
            <a:r>
              <a:rPr lang="en-US" sz="1800" b="1" kern="1200" dirty="0" err="1">
                <a:solidFill>
                  <a:srgbClr val="000066"/>
                </a:solidFill>
                <a:latin typeface="Gabriola" panose="04040605051002020D02" pitchFamily="82" charset="0"/>
                <a:ea typeface="ＭＳ Ｐゴシック" panose="020B0600070205080204" pitchFamily="34" charset="-128"/>
                <a:cs typeface="+mn-cs"/>
              </a:rPr>
              <a:t>j</a:t>
            </a:r>
            <a:r>
              <a:rPr lang="en-US" sz="1800" b="1" kern="1200" dirty="0">
                <a:solidFill>
                  <a:srgbClr val="000066"/>
                </a:solidFill>
                <a:latin typeface="Gabriola" panose="04040605051002020D02" pitchFamily="82" charset="0"/>
                <a:ea typeface="ＭＳ Ｐゴシック" panose="020B0600070205080204" pitchFamily="34" charset="-128"/>
                <a:cs typeface="+mn-cs"/>
              </a:rPr>
              <a:t> is not on the list</a:t>
            </a:r>
          </a:p>
        </p:txBody>
      </p:sp>
      <p:sp>
        <p:nvSpPr>
          <p:cNvPr id="54" name="TextBox 53"/>
          <p:cNvSpPr txBox="1">
            <a:spLocks noChangeArrowheads="1"/>
          </p:cNvSpPr>
          <p:nvPr/>
        </p:nvSpPr>
        <p:spPr bwMode="auto">
          <a:xfrm>
            <a:off x="1428750" y="4514850"/>
            <a:ext cx="58864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800" b="1" kern="1200">
                <a:solidFill>
                  <a:srgbClr val="000066"/>
                </a:solidFill>
                <a:latin typeface="Gabriola" panose="04040605051002020D02" pitchFamily="82" charset="0"/>
                <a:cs typeface="+mn-cs"/>
              </a:rPr>
              <a:t>If Next(j) = ∅, then j is the last element on the list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657350" y="189132"/>
            <a:ext cx="52685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Gabriola" panose="04040605051002020D02" pitchFamily="82" charset="0"/>
              </a:rPr>
              <a:t>Representing a linked list as an array</a:t>
            </a:r>
          </a:p>
        </p:txBody>
      </p:sp>
    </p:spTree>
    <p:extLst>
      <p:ext uri="{BB962C8B-B14F-4D97-AF65-F5344CB8AC3E}">
        <p14:creationId xmlns:p14="http://schemas.microsoft.com/office/powerpoint/2010/main" val="3234070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53" grpId="0"/>
      <p:bldP spid="54" grpId="0"/>
    </p:bldLst>
  </p:timing>
</p:sld>
</file>

<file path=ppt/theme/theme1.xml><?xml version="1.0" encoding="utf-8"?>
<a:theme xmlns:a="http://schemas.openxmlformats.org/drawingml/2006/main" name="Kent template">
  <a:themeElements>
    <a:clrScheme name="Custom 347">
      <a:dk1>
        <a:srgbClr val="4A5C65"/>
      </a:dk1>
      <a:lt1>
        <a:srgbClr val="FFFFFF"/>
      </a:lt1>
      <a:dk2>
        <a:srgbClr val="A6BCC9"/>
      </a:dk2>
      <a:lt2>
        <a:srgbClr val="DEE9F2"/>
      </a:lt2>
      <a:accent1>
        <a:srgbClr val="02BDC7"/>
      </a:accent1>
      <a:accent2>
        <a:srgbClr val="FFB600"/>
      </a:accent2>
      <a:accent3>
        <a:srgbClr val="FF9755"/>
      </a:accent3>
      <a:accent4>
        <a:srgbClr val="FD6C68"/>
      </a:accent4>
      <a:accent5>
        <a:srgbClr val="FC4067"/>
      </a:accent5>
      <a:accent6>
        <a:srgbClr val="A6BCC9"/>
      </a:accent6>
      <a:hlink>
        <a:srgbClr val="02BDC7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8A9BD2750EAC24EB70E1DF2481FFEB8" ma:contentTypeVersion="2" ma:contentTypeDescription="Create a new document." ma:contentTypeScope="" ma:versionID="a6a8f17024444c1ab20352b26fcdc8ac">
  <xsd:schema xmlns:xsd="http://www.w3.org/2001/XMLSchema" xmlns:xs="http://www.w3.org/2001/XMLSchema" xmlns:p="http://schemas.microsoft.com/office/2006/metadata/properties" xmlns:ns2="d3ad3ddf-2d0a-4bb3-9b93-e7da77996da3" targetNamespace="http://schemas.microsoft.com/office/2006/metadata/properties" ma:root="true" ma:fieldsID="fd82186439fbc82e038b348f6a489cf1" ns2:_="">
    <xsd:import namespace="d3ad3ddf-2d0a-4bb3-9b93-e7da77996da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3ad3ddf-2d0a-4bb3-9b93-e7da77996da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5CEE8D0-7E77-448C-B3E7-12D109ED0C86}"/>
</file>

<file path=customXml/itemProps2.xml><?xml version="1.0" encoding="utf-8"?>
<ds:datastoreItem xmlns:ds="http://schemas.openxmlformats.org/officeDocument/2006/customXml" ds:itemID="{DE263B5A-442F-495F-A7CD-A404308451A7}"/>
</file>

<file path=customXml/itemProps3.xml><?xml version="1.0" encoding="utf-8"?>
<ds:datastoreItem xmlns:ds="http://schemas.openxmlformats.org/officeDocument/2006/customXml" ds:itemID="{6D03F0C1-D668-46EA-AB8A-5ADB746791E0}"/>
</file>

<file path=docProps/app.xml><?xml version="1.0" encoding="utf-8"?>
<Properties xmlns="http://schemas.openxmlformats.org/officeDocument/2006/extended-properties" xmlns:vt="http://schemas.openxmlformats.org/officeDocument/2006/docPropsVTypes">
  <TotalTime>1289</TotalTime>
  <Words>2239</Words>
  <Application>Microsoft Office PowerPoint</Application>
  <PresentationFormat>On-screen Show (16:9)</PresentationFormat>
  <Paragraphs>448</Paragraphs>
  <Slides>33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7" baseType="lpstr">
      <vt:lpstr>Symbol</vt:lpstr>
      <vt:lpstr>Times New Roman</vt:lpstr>
      <vt:lpstr>Arial</vt:lpstr>
      <vt:lpstr>宋体</vt:lpstr>
      <vt:lpstr>ＭＳ Ｐゴシック</vt:lpstr>
      <vt:lpstr>Lato Light</vt:lpstr>
      <vt:lpstr>Gabriola</vt:lpstr>
      <vt:lpstr>Verdana</vt:lpstr>
      <vt:lpstr>Courier New</vt:lpstr>
      <vt:lpstr>Wingdings 2</vt:lpstr>
      <vt:lpstr>Roboto Slab Regular</vt:lpstr>
      <vt:lpstr>Wingdings</vt:lpstr>
      <vt:lpstr>Monotype Sorts</vt:lpstr>
      <vt:lpstr>Kent template</vt:lpstr>
      <vt:lpstr>Singly Linked List (SLL)</vt:lpstr>
      <vt:lpstr>PowerPoint Presentation</vt:lpstr>
      <vt:lpstr>Entry level  Questions</vt:lpstr>
      <vt:lpstr>Outline [Module 3 (Part 1)]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Traversing a SLL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Recap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2</dc:title>
  <dc:creator>Rouf Khan</dc:creator>
  <cp:lastModifiedBy>Rouf Khan</cp:lastModifiedBy>
  <cp:revision>104</cp:revision>
  <dcterms:modified xsi:type="dcterms:W3CDTF">2021-07-30T04:33:06Z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0x010100E8A9BD2750EAC24EB70E1DF2481FFEB8</vt:lpwstr>
  </property>
</Properties>
</file>