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33"/>
  </p:notesMasterIdLst>
  <p:sldIdLst>
    <p:sldId id="295" r:id="rId5"/>
    <p:sldId id="258" r:id="rId6"/>
    <p:sldId id="347" r:id="rId7"/>
    <p:sldId id="352" r:id="rId8"/>
    <p:sldId id="407" r:id="rId9"/>
    <p:sldId id="409" r:id="rId10"/>
    <p:sldId id="408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266" r:id="rId31"/>
    <p:sldId id="278" r:id="rId32"/>
  </p:sldIdLst>
  <p:sldSz cx="9144000" cy="5143500" type="screen16x9"/>
  <p:notesSz cx="6858000" cy="9144000"/>
  <p:embeddedFontLst>
    <p:embeddedFont>
      <p:font typeface="Roboto Slab Regular" panose="020B0604020202020204" charset="0"/>
      <p:regular r:id="rId34"/>
      <p:bold r:id="rId35"/>
    </p:embeddedFont>
    <p:embeddedFont>
      <p:font typeface="Lato Light" panose="020B0604020202020204" charset="0"/>
      <p:regular r:id="rId36"/>
      <p:bold r:id="rId37"/>
      <p:italic r:id="rId38"/>
      <p:boldItalic r:id="rId39"/>
    </p:embeddedFont>
    <p:embeddedFont>
      <p:font typeface="宋体" panose="02010600030101010101" pitchFamily="2" charset="-122"/>
      <p:regular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Arial Unicode MS" panose="020B0604020202020204" charset="-128"/>
      <p:regular r:id="rId43"/>
    </p:embeddedFont>
    <p:embeddedFont>
      <p:font typeface="Gabriola" panose="04040605051002020D02" pitchFamily="82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57778-F59E-43F5-B6FB-CDE7F7342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80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Doubly Linked List (DLL)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1219200" y="1214554"/>
            <a:ext cx="6629400" cy="216054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lIns="69056" tIns="34529" rIns="69056" bIns="34529"/>
          <a:lstStyle>
            <a:lvl1pPr marL="342900" indent="-342900" algn="l"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SzPct val="75000"/>
              <a:buFont typeface="Monotype Sorts" pitchFamily="2" charset="2"/>
              <a:buChar char="*"/>
            </a:pP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insertNode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(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NodePtr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Head, 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int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item)</a:t>
            </a: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SzPct val="75000"/>
              <a:buNone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	//add new node to ordered doubly linked list</a:t>
            </a: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SzPct val="75000"/>
              <a:buNone/>
            </a:pPr>
            <a:endParaRPr lang="en-US" altLang="zh-TW" sz="1400" kern="1200" dirty="0">
              <a:solidFill>
                <a:srgbClr val="FFFFFF"/>
              </a:solidFill>
              <a:latin typeface="Courier New" panose="02070309020205020404" pitchFamily="49" charset="0"/>
              <a:ea typeface="PMingLiU" pitchFamily="18" charset="-120"/>
              <a:cs typeface="+mn-cs"/>
            </a:endParaRP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SzPct val="75000"/>
              <a:buFont typeface="Monotype Sorts" pitchFamily="2" charset="2"/>
              <a:buChar char="*"/>
            </a:pP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deleteNode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(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NodePtr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Head, 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int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item)</a:t>
            </a: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SzPct val="75000"/>
              <a:buNone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 //remove a node from doubly linked list</a:t>
            </a: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SzPct val="75000"/>
              <a:buNone/>
            </a:pPr>
            <a:endParaRPr lang="en-US" altLang="zh-TW" sz="1400" kern="1200" dirty="0">
              <a:solidFill>
                <a:srgbClr val="FFFFFF"/>
              </a:solidFill>
              <a:latin typeface="Courier New" panose="02070309020205020404" pitchFamily="49" charset="0"/>
              <a:ea typeface="PMingLiU" pitchFamily="18" charset="-120"/>
              <a:cs typeface="+mn-cs"/>
            </a:endParaRP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SzPct val="75000"/>
              <a:buFont typeface="Monotype Sorts" pitchFamily="2" charset="2"/>
              <a:buChar char="*"/>
            </a:pP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searchNode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(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NodePtr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Head, 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int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item)</a:t>
            </a: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SzPct val="75000"/>
              <a:buFont typeface="Monotype Sorts" pitchFamily="2" charset="2"/>
              <a:buChar char="*"/>
            </a:pPr>
            <a:endParaRPr lang="en-US" altLang="zh-TW" sz="1400" kern="1200" dirty="0">
              <a:solidFill>
                <a:srgbClr val="FFFFFF"/>
              </a:solidFill>
              <a:latin typeface="Courier New" panose="02070309020205020404" pitchFamily="49" charset="0"/>
              <a:ea typeface="PMingLiU" pitchFamily="18" charset="-120"/>
              <a:cs typeface="+mn-cs"/>
            </a:endParaRP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SzPct val="75000"/>
              <a:buFont typeface="Monotype Sorts" pitchFamily="2" charset="2"/>
              <a:buChar char="*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print(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NodePtr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Head, 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int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item)</a:t>
            </a: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FF"/>
              </a:buClr>
              <a:buSzPct val="75000"/>
              <a:buNone/>
            </a:pPr>
            <a:endParaRPr lang="en-US" altLang="zh-TW" sz="1400" kern="1200" dirty="0">
              <a:solidFill>
                <a:srgbClr val="FFFFFF"/>
              </a:solidFill>
              <a:latin typeface="Courier New" panose="02070309020205020404" pitchFamily="49" charset="0"/>
              <a:ea typeface="PMingLiU" pitchFamily="18" charset="-120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462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DLL – Operations 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419" y="1052182"/>
            <a:ext cx="6435625" cy="3086100"/>
          </a:xfrm>
        </p:spPr>
        <p:txBody>
          <a:bodyPr/>
          <a:lstStyle/>
          <a:p>
            <a:r>
              <a:rPr lang="en-US" altLang="zh-TW" b="1" dirty="0">
                <a:latin typeface="Gabriola" panose="04040605051002020D02" pitchFamily="82" charset="0"/>
                <a:ea typeface="PMingLiU" pitchFamily="18" charset="-120"/>
              </a:rPr>
              <a:t>Insert a node New before Cur (not at front or rear)</a:t>
            </a:r>
          </a:p>
        </p:txBody>
      </p:sp>
      <p:grpSp>
        <p:nvGrpSpPr>
          <p:cNvPr id="410633" name="Group 9"/>
          <p:cNvGrpSpPr>
            <a:grpSpLocks/>
          </p:cNvGrpSpPr>
          <p:nvPr/>
        </p:nvGrpSpPr>
        <p:grpSpPr bwMode="auto">
          <a:xfrm>
            <a:off x="6815138" y="3486150"/>
            <a:ext cx="800100" cy="400050"/>
            <a:chOff x="1104" y="1488"/>
            <a:chExt cx="768" cy="336"/>
          </a:xfrm>
          <a:solidFill>
            <a:schemeClr val="tx1">
              <a:lumMod val="50000"/>
            </a:schemeClr>
          </a:solidFill>
        </p:grpSpPr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18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70</a:t>
              </a:r>
            </a:p>
          </p:txBody>
        </p:sp>
        <p:sp>
          <p:nvSpPr>
            <p:cNvPr id="410635" name="Rectangle 11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3343275" y="3486150"/>
            <a:ext cx="800100" cy="400050"/>
            <a:chOff x="1104" y="1488"/>
            <a:chExt cx="768" cy="336"/>
          </a:xfrm>
          <a:solidFill>
            <a:schemeClr val="tx1">
              <a:lumMod val="50000"/>
            </a:schemeClr>
          </a:solidFill>
        </p:grpSpPr>
        <p:sp>
          <p:nvSpPr>
            <p:cNvPr id="410638" name="Rectangle 14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18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20</a:t>
              </a:r>
            </a:p>
          </p:txBody>
        </p:sp>
        <p:sp>
          <p:nvSpPr>
            <p:cNvPr id="410639" name="Rectangle 15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0640" name="Rectangle 16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10641" name="Group 17"/>
          <p:cNvGrpSpPr>
            <a:grpSpLocks/>
          </p:cNvGrpSpPr>
          <p:nvPr/>
        </p:nvGrpSpPr>
        <p:grpSpPr bwMode="auto">
          <a:xfrm>
            <a:off x="5657850" y="3486150"/>
            <a:ext cx="800100" cy="400050"/>
            <a:chOff x="1104" y="1488"/>
            <a:chExt cx="768" cy="336"/>
          </a:xfrm>
          <a:solidFill>
            <a:schemeClr val="tx1">
              <a:lumMod val="50000"/>
            </a:schemeClr>
          </a:solidFill>
        </p:grpSpPr>
        <p:sp>
          <p:nvSpPr>
            <p:cNvPr id="410642" name="Rectangle 18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18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55</a:t>
              </a:r>
            </a:p>
          </p:txBody>
        </p:sp>
        <p:sp>
          <p:nvSpPr>
            <p:cNvPr id="410643" name="Rectangle 19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0644" name="Rectangle 20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10645" name="Group 21"/>
          <p:cNvGrpSpPr>
            <a:grpSpLocks/>
          </p:cNvGrpSpPr>
          <p:nvPr/>
        </p:nvGrpSpPr>
        <p:grpSpPr bwMode="auto">
          <a:xfrm>
            <a:off x="4446985" y="4011216"/>
            <a:ext cx="800100" cy="400050"/>
            <a:chOff x="1104" y="1488"/>
            <a:chExt cx="768" cy="336"/>
          </a:xfrm>
          <a:solidFill>
            <a:schemeClr val="tx1">
              <a:lumMod val="50000"/>
            </a:schemeClr>
          </a:solidFill>
        </p:grpSpPr>
        <p:sp>
          <p:nvSpPr>
            <p:cNvPr id="410646" name="Rectangle 22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18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40</a:t>
              </a:r>
            </a:p>
          </p:txBody>
        </p:sp>
        <p:sp>
          <p:nvSpPr>
            <p:cNvPr id="410647" name="Rectangle 23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0648" name="Rectangle 24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10652" name="Line 28"/>
          <p:cNvSpPr>
            <a:spLocks noChangeShapeType="1"/>
          </p:cNvSpPr>
          <p:nvPr/>
        </p:nvSpPr>
        <p:spPr bwMode="auto">
          <a:xfrm>
            <a:off x="4171950" y="3714750"/>
            <a:ext cx="28575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53" name="Line 29"/>
          <p:cNvSpPr>
            <a:spLocks noChangeShapeType="1"/>
          </p:cNvSpPr>
          <p:nvPr/>
        </p:nvSpPr>
        <p:spPr bwMode="auto">
          <a:xfrm rot="10918189">
            <a:off x="4114800" y="3771900"/>
            <a:ext cx="342900" cy="514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54" name="Line 30"/>
          <p:cNvSpPr>
            <a:spLocks noChangeShapeType="1"/>
          </p:cNvSpPr>
          <p:nvPr/>
        </p:nvSpPr>
        <p:spPr bwMode="auto">
          <a:xfrm flipV="1">
            <a:off x="5257800" y="3657600"/>
            <a:ext cx="457200" cy="514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55" name="Line 31"/>
          <p:cNvSpPr>
            <a:spLocks noChangeShapeType="1"/>
          </p:cNvSpPr>
          <p:nvPr/>
        </p:nvSpPr>
        <p:spPr bwMode="auto">
          <a:xfrm rot="10918189" flipV="1">
            <a:off x="5256610" y="3829050"/>
            <a:ext cx="400050" cy="51316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56" name="Line 32"/>
          <p:cNvSpPr>
            <a:spLocks noChangeShapeType="1"/>
          </p:cNvSpPr>
          <p:nvPr/>
        </p:nvSpPr>
        <p:spPr bwMode="auto">
          <a:xfrm>
            <a:off x="6457950" y="3600450"/>
            <a:ext cx="3429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57" name="Line 33"/>
          <p:cNvSpPr>
            <a:spLocks noChangeShapeType="1"/>
          </p:cNvSpPr>
          <p:nvPr/>
        </p:nvSpPr>
        <p:spPr bwMode="auto">
          <a:xfrm rot="10918189">
            <a:off x="6457950" y="3771900"/>
            <a:ext cx="342900" cy="119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58" name="Text Box 34"/>
          <p:cNvSpPr txBox="1">
            <a:spLocks noChangeArrowheads="1"/>
          </p:cNvSpPr>
          <p:nvPr/>
        </p:nvSpPr>
        <p:spPr bwMode="auto">
          <a:xfrm>
            <a:off x="2240276" y="4106422"/>
            <a:ext cx="465192" cy="30008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Head</a:t>
            </a:r>
          </a:p>
        </p:txBody>
      </p:sp>
      <p:sp>
        <p:nvSpPr>
          <p:cNvPr id="410659" name="Line 35"/>
          <p:cNvSpPr>
            <a:spLocks noChangeShapeType="1"/>
          </p:cNvSpPr>
          <p:nvPr/>
        </p:nvSpPr>
        <p:spPr bwMode="auto">
          <a:xfrm flipV="1">
            <a:off x="2843212" y="3657600"/>
            <a:ext cx="441525" cy="617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60" name="Line 36"/>
          <p:cNvSpPr>
            <a:spLocks noChangeShapeType="1"/>
          </p:cNvSpPr>
          <p:nvPr/>
        </p:nvSpPr>
        <p:spPr bwMode="auto">
          <a:xfrm flipH="1">
            <a:off x="2228850" y="3486150"/>
            <a:ext cx="114300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61" name="Line 37"/>
          <p:cNvSpPr>
            <a:spLocks noChangeShapeType="1"/>
          </p:cNvSpPr>
          <p:nvPr/>
        </p:nvSpPr>
        <p:spPr bwMode="auto">
          <a:xfrm flipH="1">
            <a:off x="7429500" y="3486150"/>
            <a:ext cx="17145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62" name="Text Box 38"/>
          <p:cNvSpPr txBox="1">
            <a:spLocks noChangeArrowheads="1"/>
          </p:cNvSpPr>
          <p:nvPr/>
        </p:nvSpPr>
        <p:spPr bwMode="auto">
          <a:xfrm>
            <a:off x="4629149" y="4803838"/>
            <a:ext cx="557213" cy="30008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New</a:t>
            </a:r>
          </a:p>
        </p:txBody>
      </p:sp>
      <p:sp>
        <p:nvSpPr>
          <p:cNvPr id="410663" name="Text Box 39"/>
          <p:cNvSpPr txBox="1">
            <a:spLocks noChangeArrowheads="1"/>
          </p:cNvSpPr>
          <p:nvPr/>
        </p:nvSpPr>
        <p:spPr bwMode="auto">
          <a:xfrm>
            <a:off x="5886450" y="4400550"/>
            <a:ext cx="386644" cy="30008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Cur</a:t>
            </a:r>
          </a:p>
        </p:txBody>
      </p:sp>
      <p:sp>
        <p:nvSpPr>
          <p:cNvPr id="410665" name="Line 41"/>
          <p:cNvSpPr>
            <a:spLocks noChangeShapeType="1"/>
          </p:cNvSpPr>
          <p:nvPr/>
        </p:nvSpPr>
        <p:spPr bwMode="auto">
          <a:xfrm rot="19331333" flipV="1">
            <a:off x="4743450" y="4429126"/>
            <a:ext cx="328613" cy="44053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67" name="Line 43"/>
          <p:cNvSpPr>
            <a:spLocks noChangeShapeType="1"/>
          </p:cNvSpPr>
          <p:nvPr/>
        </p:nvSpPr>
        <p:spPr bwMode="auto">
          <a:xfrm rot="19331333" flipV="1">
            <a:off x="5943600" y="3943351"/>
            <a:ext cx="328613" cy="44053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70" name="Rectangle 46"/>
          <p:cNvSpPr>
            <a:spLocks noChangeArrowheads="1"/>
          </p:cNvSpPr>
          <p:nvPr/>
        </p:nvSpPr>
        <p:spPr bwMode="auto">
          <a:xfrm>
            <a:off x="1518657" y="1717738"/>
            <a:ext cx="3429000" cy="127727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New-&gt;next = Cur;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New-&gt;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= Cur-&gt;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Cur-&gt;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= New;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(New-&gt;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)-&gt;next = New;</a:t>
            </a:r>
          </a:p>
        </p:txBody>
      </p:sp>
      <p:sp>
        <p:nvSpPr>
          <p:cNvPr id="410671" name="Line 47"/>
          <p:cNvSpPr>
            <a:spLocks noChangeShapeType="1"/>
          </p:cNvSpPr>
          <p:nvPr/>
        </p:nvSpPr>
        <p:spPr bwMode="auto">
          <a:xfrm>
            <a:off x="4171950" y="3543300"/>
            <a:ext cx="15430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72" name="Line 48"/>
          <p:cNvSpPr>
            <a:spLocks noChangeShapeType="1"/>
          </p:cNvSpPr>
          <p:nvPr/>
        </p:nvSpPr>
        <p:spPr bwMode="auto">
          <a:xfrm flipH="1">
            <a:off x="4171950" y="3657600"/>
            <a:ext cx="14859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2336006" y="3417259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79652" y="186054"/>
            <a:ext cx="581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Inserting a Node before a given node in DLL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2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4137" y="1143000"/>
            <a:ext cx="7619999" cy="1624361"/>
          </a:xfrm>
        </p:spPr>
        <p:txBody>
          <a:bodyPr/>
          <a:lstStyle/>
          <a:p>
            <a:r>
              <a:rPr lang="en-US" altLang="zh-TW" b="1" dirty="0">
                <a:latin typeface="Gabriola" panose="04040605051002020D02" pitchFamily="82" charset="0"/>
                <a:ea typeface="PMingLiU" pitchFamily="18" charset="-120"/>
              </a:rPr>
              <a:t>To simplify insertion and deletion by avoiding special cases of deletion and insertion at front and rear, a </a:t>
            </a:r>
            <a:r>
              <a:rPr lang="en-US" altLang="zh-TW" b="1" u="sng" dirty="0">
                <a:latin typeface="Gabriola" panose="04040605051002020D02" pitchFamily="82" charset="0"/>
                <a:ea typeface="PMingLiU" pitchFamily="18" charset="-120"/>
              </a:rPr>
              <a:t>dummy head node </a:t>
            </a:r>
            <a:r>
              <a:rPr lang="en-US" altLang="zh-TW" b="1" dirty="0">
                <a:latin typeface="Gabriola" panose="04040605051002020D02" pitchFamily="82" charset="0"/>
                <a:ea typeface="PMingLiU" pitchFamily="18" charset="-120"/>
              </a:rPr>
              <a:t>is added at the head of the list	</a:t>
            </a:r>
          </a:p>
          <a:p>
            <a:r>
              <a:rPr lang="en-US" altLang="zh-TW" b="1" dirty="0">
                <a:latin typeface="Gabriola" panose="04040605051002020D02" pitchFamily="82" charset="0"/>
                <a:ea typeface="PMingLiU" pitchFamily="18" charset="-120"/>
              </a:rPr>
              <a:t>The last node also points to the dummy head node as its </a:t>
            </a:r>
            <a:r>
              <a:rPr lang="en-US" altLang="zh-TW" b="1" dirty="0" smtClean="0">
                <a:latin typeface="Gabriola" panose="04040605051002020D02" pitchFamily="82" charset="0"/>
                <a:ea typeface="PMingLiU" pitchFamily="18" charset="-120"/>
              </a:rPr>
              <a:t>successor</a:t>
            </a:r>
            <a:endParaRPr lang="en-US" altLang="zh-TW" b="1" dirty="0">
              <a:latin typeface="Gabriola" panose="04040605051002020D02" pitchFamily="82" charset="0"/>
              <a:ea typeface="PMingLiU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9653" y="186054"/>
            <a:ext cx="454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DLL with a Dummy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57550" y="171450"/>
            <a:ext cx="5886450" cy="857250"/>
          </a:xfrm>
        </p:spPr>
        <p:txBody>
          <a:bodyPr/>
          <a:lstStyle/>
          <a:p>
            <a:r>
              <a:rPr lang="en-US" altLang="zh-TW" sz="3000">
                <a:ea typeface="PMingLiU" pitchFamily="18" charset="-120"/>
              </a:rPr>
              <a:t>Doubly Linked Lists </a:t>
            </a:r>
            <a:br>
              <a:rPr lang="en-US" altLang="zh-TW" sz="3000">
                <a:ea typeface="PMingLiU" pitchFamily="18" charset="-120"/>
              </a:rPr>
            </a:br>
            <a:r>
              <a:rPr lang="en-US" altLang="zh-TW" sz="3000">
                <a:ea typeface="PMingLiU" pitchFamily="18" charset="-120"/>
              </a:rPr>
              <a:t>with Dummy Head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3677" y="780585"/>
            <a:ext cx="7794011" cy="4081346"/>
          </a:xfrm>
        </p:spPr>
        <p:txBody>
          <a:bodyPr/>
          <a:lstStyle/>
          <a:p>
            <a:pPr lvl="1"/>
            <a:r>
              <a:rPr lang="en-US" altLang="zh-TW" b="1" dirty="0">
                <a:latin typeface="Gabriola" panose="04040605051002020D02" pitchFamily="82" charset="0"/>
                <a:ea typeface="PMingLiU" pitchFamily="18" charset="-120"/>
              </a:rPr>
              <a:t>Non-Empty List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PMingLiU" pitchFamily="18" charset="-120"/>
              </a:rPr>
              <a:t>	</a:t>
            </a:r>
          </a:p>
          <a:p>
            <a:pPr lvl="1">
              <a:buFont typeface="Monotype Sorts" pitchFamily="2" charset="2"/>
              <a:buNone/>
            </a:pPr>
            <a:endParaRPr lang="en-US" altLang="zh-TW" dirty="0">
              <a:ea typeface="PMingLiU" pitchFamily="18" charset="-120"/>
            </a:endParaRPr>
          </a:p>
          <a:p>
            <a:pPr lvl="1">
              <a:buFont typeface="Monotype Sorts" pitchFamily="2" charset="2"/>
              <a:buNone/>
            </a:pPr>
            <a:endParaRPr lang="en-US" altLang="zh-TW" dirty="0">
              <a:ea typeface="PMingLiU" pitchFamily="18" charset="-120"/>
            </a:endParaRPr>
          </a:p>
          <a:p>
            <a:pPr lvl="1">
              <a:buFont typeface="Monotype Sorts" pitchFamily="2" charset="2"/>
              <a:buNone/>
            </a:pPr>
            <a:endParaRPr lang="en-US" altLang="zh-TW" dirty="0">
              <a:ea typeface="PMingLiU" pitchFamily="18" charset="-120"/>
            </a:endParaRPr>
          </a:p>
          <a:p>
            <a:pPr lvl="1"/>
            <a:endParaRPr lang="en-US" altLang="zh-TW" dirty="0">
              <a:ea typeface="PMingLiU" pitchFamily="18" charset="-120"/>
            </a:endParaRPr>
          </a:p>
          <a:p>
            <a:pPr lvl="1"/>
            <a:r>
              <a:rPr lang="en-US" altLang="zh-TW" b="1" dirty="0">
                <a:latin typeface="Gabriola" panose="04040605051002020D02" pitchFamily="82" charset="0"/>
                <a:ea typeface="PMingLiU" pitchFamily="18" charset="-120"/>
              </a:rPr>
              <a:t>Empty List</a:t>
            </a:r>
          </a:p>
        </p:txBody>
      </p:sp>
      <p:grpSp>
        <p:nvGrpSpPr>
          <p:cNvPr id="412742" name="Group 70"/>
          <p:cNvGrpSpPr>
            <a:grpSpLocks/>
          </p:cNvGrpSpPr>
          <p:nvPr/>
        </p:nvGrpSpPr>
        <p:grpSpPr bwMode="auto">
          <a:xfrm>
            <a:off x="1414462" y="1415660"/>
            <a:ext cx="6090048" cy="1588297"/>
            <a:chOff x="228" y="1189"/>
            <a:chExt cx="5115" cy="1334"/>
          </a:xfrm>
        </p:grpSpPr>
        <p:grpSp>
          <p:nvGrpSpPr>
            <p:cNvPr id="412677" name="Group 5"/>
            <p:cNvGrpSpPr>
              <a:grpSpLocks/>
            </p:cNvGrpSpPr>
            <p:nvPr/>
          </p:nvGrpSpPr>
          <p:grpSpPr bwMode="auto">
            <a:xfrm>
              <a:off x="4735" y="1614"/>
              <a:ext cx="593" cy="304"/>
              <a:chOff x="1104" y="1488"/>
              <a:chExt cx="768" cy="336"/>
            </a:xfrm>
          </p:grpSpPr>
          <p:sp>
            <p:nvSpPr>
              <p:cNvPr id="412678" name="Rectangle 6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zh-TW" altLang="en-US" sz="1800" kern="1200">
                    <a:solidFill>
                      <a:srgbClr val="800080"/>
                    </a:solidFill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70</a:t>
                </a:r>
              </a:p>
            </p:txBody>
          </p:sp>
          <p:sp>
            <p:nvSpPr>
              <p:cNvPr id="412679" name="Rectangle 7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680" name="Rectangle 8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2681" name="Group 9"/>
            <p:cNvGrpSpPr>
              <a:grpSpLocks/>
            </p:cNvGrpSpPr>
            <p:nvPr/>
          </p:nvGrpSpPr>
          <p:grpSpPr bwMode="auto">
            <a:xfrm>
              <a:off x="2163" y="1614"/>
              <a:ext cx="593" cy="304"/>
              <a:chOff x="1104" y="1488"/>
              <a:chExt cx="768" cy="336"/>
            </a:xfrm>
          </p:grpSpPr>
          <p:sp>
            <p:nvSpPr>
              <p:cNvPr id="412682" name="Rectangle 10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zh-TW" altLang="en-US" sz="1800" kern="1200">
                    <a:solidFill>
                      <a:srgbClr val="800080"/>
                    </a:solidFill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20</a:t>
                </a:r>
              </a:p>
            </p:txBody>
          </p:sp>
          <p:sp>
            <p:nvSpPr>
              <p:cNvPr id="412683" name="Rectangle 11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684" name="Rectangle 12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2685" name="Group 13"/>
            <p:cNvGrpSpPr>
              <a:grpSpLocks/>
            </p:cNvGrpSpPr>
            <p:nvPr/>
          </p:nvGrpSpPr>
          <p:grpSpPr bwMode="auto">
            <a:xfrm>
              <a:off x="3878" y="1614"/>
              <a:ext cx="593" cy="304"/>
              <a:chOff x="1104" y="1488"/>
              <a:chExt cx="768" cy="336"/>
            </a:xfrm>
          </p:grpSpPr>
          <p:sp>
            <p:nvSpPr>
              <p:cNvPr id="412686" name="Rectangle 14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zh-TW" altLang="en-US" sz="1800" kern="1200">
                    <a:solidFill>
                      <a:srgbClr val="800080"/>
                    </a:solidFill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55</a:t>
                </a:r>
              </a:p>
            </p:txBody>
          </p:sp>
          <p:sp>
            <p:nvSpPr>
              <p:cNvPr id="412687" name="Rectangle 15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688" name="Rectangle 16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2689" name="Group 17"/>
            <p:cNvGrpSpPr>
              <a:grpSpLocks/>
            </p:cNvGrpSpPr>
            <p:nvPr/>
          </p:nvGrpSpPr>
          <p:grpSpPr bwMode="auto">
            <a:xfrm>
              <a:off x="3020" y="1614"/>
              <a:ext cx="593" cy="304"/>
              <a:chOff x="1104" y="1488"/>
              <a:chExt cx="768" cy="336"/>
            </a:xfrm>
          </p:grpSpPr>
          <p:sp>
            <p:nvSpPr>
              <p:cNvPr id="412690" name="Rectangle 18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zh-TW" altLang="en-US" sz="1800" kern="1200">
                    <a:solidFill>
                      <a:srgbClr val="800080"/>
                    </a:solidFill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40</a:t>
                </a:r>
              </a:p>
            </p:txBody>
          </p:sp>
          <p:sp>
            <p:nvSpPr>
              <p:cNvPr id="412691" name="Rectangle 19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692" name="Rectangle 20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2693" name="Group 21"/>
            <p:cNvGrpSpPr>
              <a:grpSpLocks/>
            </p:cNvGrpSpPr>
            <p:nvPr/>
          </p:nvGrpSpPr>
          <p:grpSpPr bwMode="auto">
            <a:xfrm>
              <a:off x="1898" y="1700"/>
              <a:ext cx="254" cy="132"/>
              <a:chOff x="1500" y="2016"/>
              <a:chExt cx="288" cy="145"/>
            </a:xfrm>
          </p:grpSpPr>
          <p:sp>
            <p:nvSpPr>
              <p:cNvPr id="412694" name="Line 22"/>
              <p:cNvSpPr>
                <a:spLocks noChangeShapeType="1"/>
              </p:cNvSpPr>
              <p:nvPr/>
            </p:nvSpPr>
            <p:spPr bwMode="auto">
              <a:xfrm>
                <a:off x="1500" y="201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695" name="Line 23"/>
              <p:cNvSpPr>
                <a:spLocks noChangeShapeType="1"/>
              </p:cNvSpPr>
              <p:nvPr/>
            </p:nvSpPr>
            <p:spPr bwMode="auto">
              <a:xfrm rot="10918189">
                <a:off x="1500" y="2160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2696" name="Group 24"/>
            <p:cNvGrpSpPr>
              <a:grpSpLocks/>
            </p:cNvGrpSpPr>
            <p:nvPr/>
          </p:nvGrpSpPr>
          <p:grpSpPr bwMode="auto">
            <a:xfrm>
              <a:off x="2777" y="1700"/>
              <a:ext cx="254" cy="132"/>
              <a:chOff x="2496" y="2064"/>
              <a:chExt cx="288" cy="145"/>
            </a:xfrm>
          </p:grpSpPr>
          <p:sp>
            <p:nvSpPr>
              <p:cNvPr id="412697" name="Line 25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698" name="Line 26"/>
              <p:cNvSpPr>
                <a:spLocks noChangeShapeType="1"/>
              </p:cNvSpPr>
              <p:nvPr/>
            </p:nvSpPr>
            <p:spPr bwMode="auto">
              <a:xfrm rot="10918189">
                <a:off x="2496" y="2208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2699" name="Group 27"/>
            <p:cNvGrpSpPr>
              <a:grpSpLocks/>
            </p:cNvGrpSpPr>
            <p:nvPr/>
          </p:nvGrpSpPr>
          <p:grpSpPr bwMode="auto">
            <a:xfrm>
              <a:off x="3624" y="1700"/>
              <a:ext cx="1101" cy="132"/>
              <a:chOff x="3456" y="2016"/>
              <a:chExt cx="1248" cy="145"/>
            </a:xfrm>
          </p:grpSpPr>
          <p:grpSp>
            <p:nvGrpSpPr>
              <p:cNvPr id="412700" name="Group 28"/>
              <p:cNvGrpSpPr>
                <a:grpSpLocks/>
              </p:cNvGrpSpPr>
              <p:nvPr/>
            </p:nvGrpSpPr>
            <p:grpSpPr bwMode="auto">
              <a:xfrm>
                <a:off x="3456" y="2016"/>
                <a:ext cx="288" cy="145"/>
                <a:chOff x="3456" y="2016"/>
                <a:chExt cx="288" cy="145"/>
              </a:xfrm>
            </p:grpSpPr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auto">
                <a:xfrm>
                  <a:off x="3456" y="2016"/>
                  <a:ext cx="288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 defTabSz="685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CCCC"/>
                    </a:buClr>
                    <a:buSzPct val="75000"/>
                    <a:buFont typeface="Monotype Sorts" pitchFamily="2" charset="2"/>
                    <a:buChar char="l"/>
                  </a:pPr>
                  <a:endParaRPr lang="en-US" sz="1500" b="1" kern="120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auto">
                <a:xfrm rot="10918189">
                  <a:off x="3456" y="2160"/>
                  <a:ext cx="288" cy="1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 defTabSz="6858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CCCC"/>
                    </a:buClr>
                    <a:buSzPct val="75000"/>
                    <a:buFont typeface="Monotype Sorts" pitchFamily="2" charset="2"/>
                    <a:buChar char="l"/>
                  </a:pPr>
                  <a:endParaRPr lang="en-US" sz="1500" b="1" kern="1200">
                    <a:solidFill>
                      <a:srgbClr val="FFFFFF"/>
                    </a:solidFill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2703" name="Line 31"/>
              <p:cNvSpPr>
                <a:spLocks noChangeShapeType="1"/>
              </p:cNvSpPr>
              <p:nvPr/>
            </p:nvSpPr>
            <p:spPr bwMode="auto">
              <a:xfrm>
                <a:off x="4416" y="201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704" name="Line 32"/>
              <p:cNvSpPr>
                <a:spLocks noChangeShapeType="1"/>
              </p:cNvSpPr>
              <p:nvPr/>
            </p:nvSpPr>
            <p:spPr bwMode="auto">
              <a:xfrm rot="10918189">
                <a:off x="4416" y="2160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12705" name="Text Box 33"/>
            <p:cNvSpPr txBox="1">
              <a:spLocks noChangeArrowheads="1"/>
            </p:cNvSpPr>
            <p:nvPr/>
          </p:nvSpPr>
          <p:spPr bwMode="auto">
            <a:xfrm>
              <a:off x="631" y="2265"/>
              <a:ext cx="445" cy="25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57175" indent="-257175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</a:pPr>
              <a:r>
                <a:rPr lang="en-US" altLang="zh-TW" sz="1400" b="1" kern="1200" dirty="0">
                  <a:ln w="0"/>
                  <a:latin typeface="Gabriola" panose="04040605051002020D02" pitchFamily="82" charset="0"/>
                  <a:ea typeface="PMingLiU" pitchFamily="18" charset="-120"/>
                </a:rPr>
                <a:t>Head</a:t>
              </a:r>
            </a:p>
          </p:txBody>
        </p:sp>
        <p:sp>
          <p:nvSpPr>
            <p:cNvPr id="412706" name="Line 34"/>
            <p:cNvSpPr>
              <a:spLocks noChangeShapeType="1"/>
            </p:cNvSpPr>
            <p:nvPr/>
          </p:nvSpPr>
          <p:spPr bwMode="auto">
            <a:xfrm flipV="1">
              <a:off x="819" y="1918"/>
              <a:ext cx="0" cy="34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412714" name="Group 42"/>
            <p:cNvGrpSpPr>
              <a:grpSpLocks/>
            </p:cNvGrpSpPr>
            <p:nvPr/>
          </p:nvGrpSpPr>
          <p:grpSpPr bwMode="auto">
            <a:xfrm>
              <a:off x="1337" y="1614"/>
              <a:ext cx="593" cy="304"/>
              <a:chOff x="1104" y="1488"/>
              <a:chExt cx="768" cy="336"/>
            </a:xfrm>
          </p:grpSpPr>
          <p:sp>
            <p:nvSpPr>
              <p:cNvPr id="412715" name="Rectangle 43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zh-TW" altLang="en-US" sz="1800" kern="1200">
                    <a:solidFill>
                      <a:srgbClr val="800080"/>
                    </a:solidFill>
                    <a:latin typeface="Times New Roman" panose="02020603050405020304" pitchFamily="18" charset="0"/>
                    <a:ea typeface="PMingLiU" pitchFamily="18" charset="-120"/>
                    <a:cs typeface="+mn-cs"/>
                  </a:rPr>
                  <a:t>10</a:t>
                </a:r>
              </a:p>
            </p:txBody>
          </p:sp>
          <p:sp>
            <p:nvSpPr>
              <p:cNvPr id="412716" name="Rectangle 44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717" name="Rectangle 45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2718" name="Group 46"/>
            <p:cNvGrpSpPr>
              <a:grpSpLocks/>
            </p:cNvGrpSpPr>
            <p:nvPr/>
          </p:nvGrpSpPr>
          <p:grpSpPr bwMode="auto">
            <a:xfrm>
              <a:off x="522" y="1614"/>
              <a:ext cx="593" cy="304"/>
              <a:chOff x="1104" y="1488"/>
              <a:chExt cx="768" cy="336"/>
            </a:xfrm>
          </p:grpSpPr>
          <p:sp>
            <p:nvSpPr>
              <p:cNvPr id="412719" name="Rectangle 47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zh-TW" altLang="en-US" sz="1800" kern="1200">
                  <a:solidFill>
                    <a:srgbClr val="800080"/>
                  </a:solidFill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412720" name="Rectangle 48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721" name="Rectangle 49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2722" name="Group 50"/>
            <p:cNvGrpSpPr>
              <a:grpSpLocks/>
            </p:cNvGrpSpPr>
            <p:nvPr/>
          </p:nvGrpSpPr>
          <p:grpSpPr bwMode="auto">
            <a:xfrm>
              <a:off x="1115" y="1700"/>
              <a:ext cx="254" cy="132"/>
              <a:chOff x="1500" y="2016"/>
              <a:chExt cx="288" cy="145"/>
            </a:xfrm>
          </p:grpSpPr>
          <p:sp>
            <p:nvSpPr>
              <p:cNvPr id="412723" name="Line 51"/>
              <p:cNvSpPr>
                <a:spLocks noChangeShapeType="1"/>
              </p:cNvSpPr>
              <p:nvPr/>
            </p:nvSpPr>
            <p:spPr bwMode="auto">
              <a:xfrm>
                <a:off x="1500" y="201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724" name="Line 52"/>
              <p:cNvSpPr>
                <a:spLocks noChangeShapeType="1"/>
              </p:cNvSpPr>
              <p:nvPr/>
            </p:nvSpPr>
            <p:spPr bwMode="auto">
              <a:xfrm rot="10918189">
                <a:off x="1500" y="2160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12725" name="Text Box 53"/>
            <p:cNvSpPr txBox="1">
              <a:spLocks noChangeArrowheads="1"/>
            </p:cNvSpPr>
            <p:nvPr/>
          </p:nvSpPr>
          <p:spPr bwMode="auto">
            <a:xfrm>
              <a:off x="228" y="1189"/>
              <a:ext cx="1183" cy="233"/>
            </a:xfrm>
            <a:prstGeom prst="rect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57175" indent="-257175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</a:pPr>
              <a:r>
                <a:rPr lang="en-US" altLang="zh-TW" sz="1200" b="1" kern="1200" dirty="0">
                  <a:solidFill>
                    <a:srgbClr val="FFFFFF"/>
                  </a:solidFill>
                  <a:latin typeface="Gabriola" panose="04040605051002020D02" pitchFamily="82" charset="0"/>
                  <a:ea typeface="PMingLiU" pitchFamily="18" charset="-120"/>
                </a:rPr>
                <a:t>Dummy Head Node</a:t>
              </a:r>
            </a:p>
          </p:txBody>
        </p:sp>
        <p:cxnSp>
          <p:nvCxnSpPr>
            <p:cNvPr id="412728" name="AutoShape 56"/>
            <p:cNvCxnSpPr>
              <a:cxnSpLocks noChangeShapeType="1"/>
              <a:stCxn id="412680" idx="3"/>
              <a:endCxn id="412720" idx="1"/>
            </p:cNvCxnSpPr>
            <p:nvPr/>
          </p:nvCxnSpPr>
          <p:spPr bwMode="auto">
            <a:xfrm flipH="1">
              <a:off x="522" y="1766"/>
              <a:ext cx="4806" cy="1"/>
            </a:xfrm>
            <a:prstGeom prst="bentConnector5">
              <a:avLst>
                <a:gd name="adj1" fmla="val -2995"/>
                <a:gd name="adj2" fmla="val -29600000"/>
                <a:gd name="adj3" fmla="val 102995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2730" name="AutoShape 58"/>
            <p:cNvCxnSpPr>
              <a:cxnSpLocks noChangeShapeType="1"/>
            </p:cNvCxnSpPr>
            <p:nvPr/>
          </p:nvCxnSpPr>
          <p:spPr bwMode="auto">
            <a:xfrm rot="5400000" flipH="1" flipV="1">
              <a:off x="3124" y="-244"/>
              <a:ext cx="152" cy="4287"/>
            </a:xfrm>
            <a:prstGeom prst="bentConnector4">
              <a:avLst>
                <a:gd name="adj1" fmla="val -94736"/>
                <a:gd name="adj2" fmla="val 103361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12732" name="Line 60"/>
          <p:cNvSpPr>
            <a:spLocks noChangeShapeType="1"/>
          </p:cNvSpPr>
          <p:nvPr/>
        </p:nvSpPr>
        <p:spPr bwMode="auto">
          <a:xfrm flipV="1">
            <a:off x="4394597" y="4183857"/>
            <a:ext cx="0" cy="49768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2731" name="Text Box 59"/>
          <p:cNvSpPr txBox="1">
            <a:spLocks noChangeArrowheads="1"/>
          </p:cNvSpPr>
          <p:nvPr/>
        </p:nvSpPr>
        <p:spPr bwMode="auto">
          <a:xfrm>
            <a:off x="4114801" y="4629150"/>
            <a:ext cx="60785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 dirty="0">
                <a:latin typeface="Arial" panose="020B0604020202020204" pitchFamily="34" charset="0"/>
                <a:ea typeface="PMingLiU" pitchFamily="18" charset="-120"/>
                <a:cs typeface="+mn-cs"/>
              </a:rPr>
              <a:t>Head</a:t>
            </a:r>
          </a:p>
        </p:txBody>
      </p:sp>
      <p:grpSp>
        <p:nvGrpSpPr>
          <p:cNvPr id="412733" name="Group 61"/>
          <p:cNvGrpSpPr>
            <a:grpSpLocks/>
          </p:cNvGrpSpPr>
          <p:nvPr/>
        </p:nvGrpSpPr>
        <p:grpSpPr bwMode="auto">
          <a:xfrm>
            <a:off x="3782617" y="3756422"/>
            <a:ext cx="1221581" cy="451247"/>
            <a:chOff x="1104" y="1488"/>
            <a:chExt cx="768" cy="336"/>
          </a:xfrm>
        </p:grpSpPr>
        <p:sp>
          <p:nvSpPr>
            <p:cNvPr id="412734" name="Rectangle 62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1800" kern="1200" dirty="0">
                <a:solidFill>
                  <a:srgbClr val="800080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endParaRPr>
            </a:p>
          </p:txBody>
        </p:sp>
        <p:sp>
          <p:nvSpPr>
            <p:cNvPr id="412735" name="Rectangle 63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2736" name="Rectangle 64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12737" name="Text Box 65"/>
          <p:cNvSpPr txBox="1">
            <a:spLocks noChangeArrowheads="1"/>
          </p:cNvSpPr>
          <p:nvPr/>
        </p:nvSpPr>
        <p:spPr bwMode="auto">
          <a:xfrm>
            <a:off x="3486151" y="3081454"/>
            <a:ext cx="1263487" cy="307777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400" b="1" kern="1200" dirty="0">
                <a:solidFill>
                  <a:schemeClr val="bg1"/>
                </a:solidFill>
                <a:latin typeface="Gabriola" panose="04040605051002020D02" pitchFamily="82" charset="0"/>
                <a:ea typeface="PMingLiU" pitchFamily="18" charset="-120"/>
              </a:rPr>
              <a:t>Dummy Head Node</a:t>
            </a:r>
          </a:p>
        </p:txBody>
      </p:sp>
      <p:cxnSp>
        <p:nvCxnSpPr>
          <p:cNvPr id="412739" name="AutoShape 67"/>
          <p:cNvCxnSpPr>
            <a:cxnSpLocks noChangeShapeType="1"/>
            <a:stCxn id="412736" idx="3"/>
            <a:endCxn id="412735" idx="1"/>
          </p:cNvCxnSpPr>
          <p:nvPr/>
        </p:nvCxnSpPr>
        <p:spPr bwMode="auto">
          <a:xfrm flipH="1">
            <a:off x="3782617" y="3982642"/>
            <a:ext cx="1221581" cy="1190"/>
          </a:xfrm>
          <a:prstGeom prst="bentConnector5">
            <a:avLst>
              <a:gd name="adj1" fmla="val -83306"/>
              <a:gd name="adj2" fmla="val -43000000"/>
              <a:gd name="adj3" fmla="val 124282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2740" name="AutoShape 68"/>
          <p:cNvCxnSpPr>
            <a:cxnSpLocks noChangeShapeType="1"/>
          </p:cNvCxnSpPr>
          <p:nvPr/>
        </p:nvCxnSpPr>
        <p:spPr bwMode="auto">
          <a:xfrm flipV="1">
            <a:off x="3782617" y="4040982"/>
            <a:ext cx="1221581" cy="130969"/>
          </a:xfrm>
          <a:prstGeom prst="bentConnector5">
            <a:avLst>
              <a:gd name="adj1" fmla="val -18046"/>
              <a:gd name="adj2" fmla="val -236366"/>
              <a:gd name="adj3" fmla="val 124282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TextBox 57"/>
          <p:cNvSpPr txBox="1"/>
          <p:nvPr/>
        </p:nvSpPr>
        <p:spPr>
          <a:xfrm>
            <a:off x="1679653" y="186054"/>
            <a:ext cx="454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DLL with a Dummy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5200184" y="3097718"/>
            <a:ext cx="60785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 dirty="0">
                <a:latin typeface="Arial" panose="020B0604020202020204" pitchFamily="34" charset="0"/>
                <a:ea typeface="PMingLiU" pitchFamily="18" charset="-120"/>
                <a:cs typeface="+mn-cs"/>
              </a:rPr>
              <a:t>Head</a:t>
            </a:r>
          </a:p>
        </p:txBody>
      </p: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4868000" y="2224990"/>
            <a:ext cx="1221581" cy="451247"/>
            <a:chOff x="1104" y="1488"/>
            <a:chExt cx="768" cy="336"/>
          </a:xfrm>
        </p:grpSpPr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1800" kern="1200" dirty="0">
                <a:solidFill>
                  <a:srgbClr val="800080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endParaRPr>
            </a:p>
          </p:txBody>
        </p:sp>
        <p:sp>
          <p:nvSpPr>
            <p:cNvPr id="14" name="Rectangle 63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6" name="Text Box 65"/>
          <p:cNvSpPr txBox="1">
            <a:spLocks noChangeArrowheads="1"/>
          </p:cNvSpPr>
          <p:nvPr/>
        </p:nvSpPr>
        <p:spPr bwMode="auto">
          <a:xfrm>
            <a:off x="4571534" y="1550022"/>
            <a:ext cx="1263487" cy="307777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400" b="1" kern="1200" dirty="0">
                <a:solidFill>
                  <a:schemeClr val="bg1"/>
                </a:solidFill>
                <a:latin typeface="Gabriola" panose="04040605051002020D02" pitchFamily="82" charset="0"/>
                <a:ea typeface="PMingLiU" pitchFamily="18" charset="-120"/>
              </a:rPr>
              <a:t>Dummy Head Node</a:t>
            </a:r>
          </a:p>
        </p:txBody>
      </p:sp>
      <p:cxnSp>
        <p:nvCxnSpPr>
          <p:cNvPr id="17" name="AutoShape 67"/>
          <p:cNvCxnSpPr>
            <a:cxnSpLocks noChangeShapeType="1"/>
            <a:stCxn id="15" idx="3"/>
            <a:endCxn id="14" idx="1"/>
          </p:cNvCxnSpPr>
          <p:nvPr/>
        </p:nvCxnSpPr>
        <p:spPr bwMode="auto">
          <a:xfrm flipH="1">
            <a:off x="4868000" y="2451210"/>
            <a:ext cx="1221581" cy="1190"/>
          </a:xfrm>
          <a:prstGeom prst="bentConnector5">
            <a:avLst>
              <a:gd name="adj1" fmla="val -83306"/>
              <a:gd name="adj2" fmla="val -43000000"/>
              <a:gd name="adj3" fmla="val 124282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AutoShape 68"/>
          <p:cNvCxnSpPr>
            <a:cxnSpLocks noChangeShapeType="1"/>
          </p:cNvCxnSpPr>
          <p:nvPr/>
        </p:nvCxnSpPr>
        <p:spPr bwMode="auto">
          <a:xfrm flipV="1">
            <a:off x="4868000" y="2509550"/>
            <a:ext cx="1221581" cy="130969"/>
          </a:xfrm>
          <a:prstGeom prst="bentConnector5">
            <a:avLst>
              <a:gd name="adj1" fmla="val -18046"/>
              <a:gd name="adj2" fmla="val -236366"/>
              <a:gd name="adj3" fmla="val 124282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Line 60"/>
          <p:cNvSpPr>
            <a:spLocks noChangeShapeType="1"/>
          </p:cNvSpPr>
          <p:nvPr/>
        </p:nvSpPr>
        <p:spPr bwMode="auto">
          <a:xfrm flipV="1">
            <a:off x="5487417" y="2676237"/>
            <a:ext cx="0" cy="49768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0496" y="1677413"/>
            <a:ext cx="3486614" cy="1169551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void </a:t>
            </a:r>
            <a:r>
              <a:rPr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createHead</a:t>
            </a:r>
            <a:r>
              <a:rPr lang="en-US" altLang="zh-TW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NodePtr</a:t>
            </a:r>
            <a:r>
              <a:rPr lang="en-US" altLang="zh-TW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&amp; Head){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Head = new Node;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Head-&gt;next = Head;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Head-&gt;</a:t>
            </a:r>
            <a:r>
              <a:rPr lang="en-US" altLang="zh-TW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= Head;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79653" y="186054"/>
            <a:ext cx="410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Dummy Node Creation 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94330" y="2761188"/>
            <a:ext cx="7612247" cy="1997075"/>
            <a:chOff x="457" y="2921"/>
            <a:chExt cx="4979" cy="125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4837" y="3160"/>
              <a:ext cx="593" cy="304"/>
              <a:chOff x="1104" y="1488"/>
              <a:chExt cx="768" cy="336"/>
            </a:xfrm>
          </p:grpSpPr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1">
                    <a:solidFill>
                      <a:srgbClr val="800080"/>
                    </a:solidFill>
                    <a:latin typeface="Gabriola" panose="04040605051002020D02" pitchFamily="82" charset="0"/>
                    <a:ea typeface="PMingLiU" pitchFamily="18" charset="-120"/>
                  </a:rPr>
                  <a:t>70</a:t>
                </a: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8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265" y="3160"/>
              <a:ext cx="593" cy="304"/>
              <a:chOff x="1104" y="1488"/>
              <a:chExt cx="768" cy="336"/>
            </a:xfrm>
          </p:grpSpPr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1">
                    <a:solidFill>
                      <a:srgbClr val="800080"/>
                    </a:solidFill>
                    <a:latin typeface="Gabriola" panose="04040605051002020D02" pitchFamily="82" charset="0"/>
                    <a:ea typeface="PMingLiU" pitchFamily="18" charset="-120"/>
                  </a:rPr>
                  <a:t>20</a:t>
                </a: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980" y="3160"/>
              <a:ext cx="593" cy="304"/>
              <a:chOff x="1104" y="1488"/>
              <a:chExt cx="768" cy="336"/>
            </a:xfrm>
          </p:grpSpPr>
          <p:sp>
            <p:nvSpPr>
              <p:cNvPr id="43" name="Rectangle 14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1">
                    <a:solidFill>
                      <a:srgbClr val="800080"/>
                    </a:solidFill>
                    <a:latin typeface="Gabriola" panose="04040605051002020D02" pitchFamily="82" charset="0"/>
                    <a:ea typeface="PMingLiU" pitchFamily="18" charset="-120"/>
                  </a:rPr>
                  <a:t>55</a:t>
                </a:r>
              </a:p>
            </p:txBody>
          </p:sp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16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22" y="3160"/>
              <a:ext cx="593" cy="304"/>
              <a:chOff x="1104" y="1488"/>
              <a:chExt cx="768" cy="336"/>
            </a:xfrm>
          </p:grpSpPr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1">
                    <a:solidFill>
                      <a:srgbClr val="800080"/>
                    </a:solidFill>
                    <a:latin typeface="Gabriola" panose="04040605051002020D02" pitchFamily="82" charset="0"/>
                    <a:ea typeface="PMingLiU" pitchFamily="18" charset="-120"/>
                  </a:rPr>
                  <a:t>40</a:t>
                </a:r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20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2000" y="3246"/>
              <a:ext cx="254" cy="132"/>
              <a:chOff x="1500" y="2016"/>
              <a:chExt cx="288" cy="145"/>
            </a:xfrm>
          </p:grpSpPr>
          <p:sp>
            <p:nvSpPr>
              <p:cNvPr id="38" name="Line 22"/>
              <p:cNvSpPr>
                <a:spLocks noChangeShapeType="1"/>
              </p:cNvSpPr>
              <p:nvPr/>
            </p:nvSpPr>
            <p:spPr bwMode="auto">
              <a:xfrm>
                <a:off x="1500" y="2016"/>
                <a:ext cx="288" cy="0"/>
              </a:xfrm>
              <a:prstGeom prst="line">
                <a:avLst/>
              </a:prstGeom>
              <a:ln>
                <a:prstDash val="sysDash"/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23"/>
              <p:cNvSpPr>
                <a:spLocks noChangeShapeType="1"/>
              </p:cNvSpPr>
              <p:nvPr/>
            </p:nvSpPr>
            <p:spPr bwMode="auto">
              <a:xfrm rot="10918189">
                <a:off x="1500" y="2160"/>
                <a:ext cx="288" cy="1"/>
              </a:xfrm>
              <a:prstGeom prst="line">
                <a:avLst/>
              </a:prstGeom>
              <a:ln>
                <a:prstDash val="sysDash"/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879" y="3246"/>
              <a:ext cx="254" cy="132"/>
              <a:chOff x="2496" y="2064"/>
              <a:chExt cx="288" cy="145"/>
            </a:xfrm>
          </p:grpSpPr>
          <p:sp>
            <p:nvSpPr>
              <p:cNvPr id="36" name="Line 25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6"/>
              <p:cNvSpPr>
                <a:spLocks noChangeShapeType="1"/>
              </p:cNvSpPr>
              <p:nvPr/>
            </p:nvSpPr>
            <p:spPr bwMode="auto">
              <a:xfrm rot="10918189">
                <a:off x="2496" y="2208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3726" y="3246"/>
              <a:ext cx="1101" cy="132"/>
              <a:chOff x="3456" y="2016"/>
              <a:chExt cx="1248" cy="145"/>
            </a:xfrm>
          </p:grpSpPr>
          <p:grpSp>
            <p:nvGrpSpPr>
              <p:cNvPr id="31" name="Group 28"/>
              <p:cNvGrpSpPr>
                <a:grpSpLocks/>
              </p:cNvGrpSpPr>
              <p:nvPr/>
            </p:nvGrpSpPr>
            <p:grpSpPr bwMode="auto">
              <a:xfrm>
                <a:off x="3456" y="2016"/>
                <a:ext cx="288" cy="145"/>
                <a:chOff x="3456" y="2016"/>
                <a:chExt cx="288" cy="145"/>
              </a:xfrm>
            </p:grpSpPr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>
                  <a:off x="3456" y="2016"/>
                  <a:ext cx="288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 rot="10918189">
                  <a:off x="3456" y="2160"/>
                  <a:ext cx="288" cy="1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4416" y="201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 rot="10918189">
                <a:off x="4416" y="2160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700" y="3946"/>
              <a:ext cx="3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 b="1" dirty="0">
                  <a:latin typeface="Gabriola" panose="04040605051002020D02" pitchFamily="82" charset="0"/>
                  <a:ea typeface="PMingLiU" pitchFamily="18" charset="-120"/>
                </a:rPr>
                <a:t>Head</a:t>
              </a: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918" y="3464"/>
              <a:ext cx="3" cy="43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439" y="3160"/>
              <a:ext cx="593" cy="304"/>
              <a:chOff x="1104" y="1488"/>
              <a:chExt cx="768" cy="336"/>
            </a:xfrm>
          </p:grpSpPr>
          <p:sp>
            <p:nvSpPr>
              <p:cNvPr id="28" name="Rectangle 36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1" dirty="0">
                    <a:solidFill>
                      <a:srgbClr val="800080"/>
                    </a:solidFill>
                    <a:latin typeface="Gabriola" panose="04040605051002020D02" pitchFamily="82" charset="0"/>
                    <a:ea typeface="PMingLiU" pitchFamily="18" charset="-120"/>
                  </a:rPr>
                  <a:t>10</a:t>
                </a:r>
              </a:p>
            </p:txBody>
          </p:sp>
          <p:sp>
            <p:nvSpPr>
              <p:cNvPr id="29" name="Rectangle 37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38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624" y="3160"/>
              <a:ext cx="593" cy="304"/>
              <a:chOff x="1104" y="1488"/>
              <a:chExt cx="768" cy="336"/>
            </a:xfrm>
          </p:grpSpPr>
          <p:sp>
            <p:nvSpPr>
              <p:cNvPr id="25" name="Rectangle 40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400" b="0">
                  <a:solidFill>
                    <a:srgbClr val="800080"/>
                  </a:solidFill>
                  <a:latin typeface="Times New Roman" panose="02020603050405020304" pitchFamily="18" charset="0"/>
                  <a:ea typeface="PMingLiU" pitchFamily="18" charset="-120"/>
                </a:endParaRPr>
              </a:p>
            </p:txBody>
          </p:sp>
          <p:sp>
            <p:nvSpPr>
              <p:cNvPr id="26" name="Rectangle 41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42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43"/>
            <p:cNvGrpSpPr>
              <a:grpSpLocks/>
            </p:cNvGrpSpPr>
            <p:nvPr/>
          </p:nvGrpSpPr>
          <p:grpSpPr bwMode="auto">
            <a:xfrm>
              <a:off x="1217" y="3246"/>
              <a:ext cx="254" cy="132"/>
              <a:chOff x="1500" y="2016"/>
              <a:chExt cx="288" cy="145"/>
            </a:xfrm>
          </p:grpSpPr>
          <p:sp>
            <p:nvSpPr>
              <p:cNvPr id="23" name="Line 44"/>
              <p:cNvSpPr>
                <a:spLocks noChangeShapeType="1"/>
              </p:cNvSpPr>
              <p:nvPr/>
            </p:nvSpPr>
            <p:spPr bwMode="auto">
              <a:xfrm>
                <a:off x="1500" y="2016"/>
                <a:ext cx="288" cy="0"/>
              </a:xfrm>
              <a:prstGeom prst="line">
                <a:avLst/>
              </a:prstGeom>
              <a:ln>
                <a:prstDash val="sysDash"/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45"/>
              <p:cNvSpPr>
                <a:spLocks noChangeShapeType="1"/>
              </p:cNvSpPr>
              <p:nvPr/>
            </p:nvSpPr>
            <p:spPr bwMode="auto">
              <a:xfrm rot="10918189">
                <a:off x="1500" y="2160"/>
                <a:ext cx="288" cy="1"/>
              </a:xfrm>
              <a:prstGeom prst="line">
                <a:avLst/>
              </a:prstGeom>
              <a:ln>
                <a:prstDash val="sysDash"/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457" y="2921"/>
              <a:ext cx="8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400" b="1" dirty="0">
                  <a:latin typeface="Gabriola" panose="04040605051002020D02" pitchFamily="82" charset="0"/>
                  <a:ea typeface="PMingLiU" pitchFamily="18" charset="-120"/>
                </a:rPr>
                <a:t>Dummy Head Node</a:t>
              </a:r>
            </a:p>
          </p:txBody>
        </p:sp>
        <p:cxnSp>
          <p:nvCxnSpPr>
            <p:cNvPr id="17" name="AutoShape 47"/>
            <p:cNvCxnSpPr>
              <a:cxnSpLocks noChangeShapeType="1"/>
              <a:stCxn id="51" idx="3"/>
              <a:endCxn id="26" idx="1"/>
            </p:cNvCxnSpPr>
            <p:nvPr/>
          </p:nvCxnSpPr>
          <p:spPr bwMode="auto">
            <a:xfrm flipH="1">
              <a:off x="624" y="3312"/>
              <a:ext cx="4806" cy="1"/>
            </a:xfrm>
            <a:prstGeom prst="bentConnector5">
              <a:avLst>
                <a:gd name="adj1" fmla="val -2995"/>
                <a:gd name="adj2" fmla="val -38700000"/>
                <a:gd name="adj3" fmla="val 102995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AutoShape 48"/>
            <p:cNvCxnSpPr>
              <a:cxnSpLocks noChangeShapeType="1"/>
            </p:cNvCxnSpPr>
            <p:nvPr/>
          </p:nvCxnSpPr>
          <p:spPr bwMode="auto">
            <a:xfrm rot="10800000" flipH="1" flipV="1">
              <a:off x="630" y="3370"/>
              <a:ext cx="4806" cy="1"/>
            </a:xfrm>
            <a:prstGeom prst="bentConnector5">
              <a:avLst>
                <a:gd name="adj1" fmla="val -2995"/>
                <a:gd name="adj2" fmla="val 43799995"/>
                <a:gd name="adj3" fmla="val 102995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AutoShape 50"/>
            <p:cNvCxnSpPr>
              <a:cxnSpLocks noChangeShapeType="1"/>
            </p:cNvCxnSpPr>
            <p:nvPr/>
          </p:nvCxnSpPr>
          <p:spPr bwMode="auto">
            <a:xfrm rot="5400000" flipV="1">
              <a:off x="1781" y="2411"/>
              <a:ext cx="1" cy="1440"/>
            </a:xfrm>
            <a:prstGeom prst="curvedConnector3">
              <a:avLst>
                <a:gd name="adj1" fmla="val -13200005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AutoShape 51"/>
            <p:cNvCxnSpPr>
              <a:cxnSpLocks noChangeShapeType="1"/>
            </p:cNvCxnSpPr>
            <p:nvPr/>
          </p:nvCxnSpPr>
          <p:spPr bwMode="auto">
            <a:xfrm rot="5400000">
              <a:off x="1829" y="2747"/>
              <a:ext cx="1" cy="1440"/>
            </a:xfrm>
            <a:prstGeom prst="curvedConnector3">
              <a:avLst>
                <a:gd name="adj1" fmla="val 1440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1631" y="3946"/>
              <a:ext cx="3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 b="1" dirty="0">
                  <a:latin typeface="Gabriola" panose="04040605051002020D02" pitchFamily="82" charset="0"/>
                  <a:ea typeface="PMingLiU" pitchFamily="18" charset="-120"/>
                </a:rPr>
                <a:t>Cur</a:t>
              </a:r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 flipV="1">
              <a:off x="1782" y="3464"/>
              <a:ext cx="3" cy="43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1318533" y="1495922"/>
            <a:ext cx="4652610" cy="95410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(Cur-&gt;</a:t>
            </a:r>
            <a:r>
              <a:rPr lang="en-US" altLang="zh-TW" sz="1400" b="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)-&gt;next = Cur-&gt;next;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(Cur-&gt;next)-&gt;</a:t>
            </a:r>
            <a:r>
              <a:rPr lang="en-US" altLang="zh-TW" sz="1400" b="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= Cur-&gt;</a:t>
            </a:r>
            <a:r>
              <a:rPr lang="en-US" altLang="zh-TW" sz="1400" b="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;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delete Cur;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79653" y="186054"/>
            <a:ext cx="410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10698" y="847029"/>
            <a:ext cx="305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Gabriola" panose="04040605051002020D02" pitchFamily="82" charset="0"/>
                <a:ea typeface="PMingLiU" pitchFamily="18" charset="-120"/>
              </a:rPr>
              <a:t>Delete a node </a:t>
            </a:r>
            <a:r>
              <a:rPr lang="en-US" altLang="zh-TW" sz="1800" dirty="0">
                <a:latin typeface="Courier New" panose="02070309020205020404" pitchFamily="49" charset="0"/>
                <a:ea typeface="PMingLiU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sz="2000" b="1" dirty="0">
                <a:latin typeface="Gabriola" panose="04040605051002020D02" pitchFamily="82" charset="0"/>
                <a:ea typeface="PMingLiU" pitchFamily="18" charset="-120"/>
              </a:rPr>
              <a:t> at front</a:t>
            </a:r>
          </a:p>
        </p:txBody>
      </p:sp>
    </p:spTree>
    <p:extLst>
      <p:ext uri="{BB962C8B-B14F-4D97-AF65-F5344CB8AC3E}">
        <p14:creationId xmlns:p14="http://schemas.microsoft.com/office/powerpoint/2010/main" val="343785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 smtClean="0">
                <a:latin typeface="Gabriola" panose="04040605051002020D02" pitchFamily="82" charset="0"/>
              </a:rPr>
              <a:t>16</a:t>
            </a:fld>
            <a:endParaRPr lang="en" b="1">
              <a:latin typeface="Gabriola" panose="04040605051002020D02" pitchFamily="82" charset="0"/>
            </a:endParaRPr>
          </a:p>
        </p:txBody>
      </p: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849371" y="2696845"/>
            <a:ext cx="7023994" cy="1916113"/>
            <a:chOff x="488" y="2510"/>
            <a:chExt cx="4894" cy="1207"/>
          </a:xfrm>
        </p:grpSpPr>
        <p:grpSp>
          <p:nvGrpSpPr>
            <p:cNvPr id="4" name="Group 1029"/>
            <p:cNvGrpSpPr>
              <a:grpSpLocks/>
            </p:cNvGrpSpPr>
            <p:nvPr/>
          </p:nvGrpSpPr>
          <p:grpSpPr bwMode="auto">
            <a:xfrm>
              <a:off x="4783" y="2718"/>
              <a:ext cx="593" cy="304"/>
              <a:chOff x="1104" y="1488"/>
              <a:chExt cx="768" cy="336"/>
            </a:xfrm>
          </p:grpSpPr>
          <p:sp>
            <p:nvSpPr>
              <p:cNvPr id="46" name="Rectangle 1030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1">
                    <a:solidFill>
                      <a:schemeClr val="tx1"/>
                    </a:solidFill>
                    <a:latin typeface="Gabriola" panose="04040605051002020D02" pitchFamily="82" charset="0"/>
                    <a:ea typeface="PMingLiU" pitchFamily="18" charset="-120"/>
                  </a:rPr>
                  <a:t>70</a:t>
                </a:r>
              </a:p>
            </p:txBody>
          </p:sp>
          <p:sp>
            <p:nvSpPr>
              <p:cNvPr id="47" name="Rectangle 1031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  <p:sp>
            <p:nvSpPr>
              <p:cNvPr id="48" name="Rectangle 1032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</p:grpSp>
        <p:grpSp>
          <p:nvGrpSpPr>
            <p:cNvPr id="5" name="Group 1045"/>
            <p:cNvGrpSpPr>
              <a:grpSpLocks/>
            </p:cNvGrpSpPr>
            <p:nvPr/>
          </p:nvGrpSpPr>
          <p:grpSpPr bwMode="auto">
            <a:xfrm>
              <a:off x="1946" y="2804"/>
              <a:ext cx="254" cy="132"/>
              <a:chOff x="1500" y="2016"/>
              <a:chExt cx="288" cy="145"/>
            </a:xfrm>
          </p:grpSpPr>
          <p:sp>
            <p:nvSpPr>
              <p:cNvPr id="44" name="Line 1046"/>
              <p:cNvSpPr>
                <a:spLocks noChangeShapeType="1"/>
              </p:cNvSpPr>
              <p:nvPr/>
            </p:nvSpPr>
            <p:spPr bwMode="auto">
              <a:xfrm>
                <a:off x="1500" y="201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45" name="Line 1047"/>
              <p:cNvSpPr>
                <a:spLocks noChangeShapeType="1"/>
              </p:cNvSpPr>
              <p:nvPr/>
            </p:nvSpPr>
            <p:spPr bwMode="auto">
              <a:xfrm rot="10918189">
                <a:off x="1500" y="2160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6" name="Line 1055"/>
            <p:cNvSpPr>
              <a:spLocks noChangeShapeType="1"/>
            </p:cNvSpPr>
            <p:nvPr/>
          </p:nvSpPr>
          <p:spPr bwMode="auto">
            <a:xfrm>
              <a:off x="4519" y="2804"/>
              <a:ext cx="25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sp>
          <p:nvSpPr>
            <p:cNvPr id="7" name="Line 1056"/>
            <p:cNvSpPr>
              <a:spLocks noChangeShapeType="1"/>
            </p:cNvSpPr>
            <p:nvPr/>
          </p:nvSpPr>
          <p:spPr bwMode="auto">
            <a:xfrm rot="10918189">
              <a:off x="4519" y="2935"/>
              <a:ext cx="254" cy="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sp>
          <p:nvSpPr>
            <p:cNvPr id="8" name="Text Box 1057"/>
            <p:cNvSpPr txBox="1">
              <a:spLocks noChangeArrowheads="1"/>
            </p:cNvSpPr>
            <p:nvPr/>
          </p:nvSpPr>
          <p:spPr bwMode="auto">
            <a:xfrm>
              <a:off x="644" y="3484"/>
              <a:ext cx="393" cy="23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 b="1" dirty="0">
                  <a:solidFill>
                    <a:schemeClr val="bg1"/>
                  </a:solidFill>
                  <a:latin typeface="Gabriola" panose="04040605051002020D02" pitchFamily="82" charset="0"/>
                  <a:ea typeface="PMingLiU" pitchFamily="18" charset="-120"/>
                </a:rPr>
                <a:t>Head</a:t>
              </a:r>
            </a:p>
          </p:txBody>
        </p:sp>
        <p:sp>
          <p:nvSpPr>
            <p:cNvPr id="9" name="Line 1058"/>
            <p:cNvSpPr>
              <a:spLocks noChangeShapeType="1"/>
            </p:cNvSpPr>
            <p:nvPr/>
          </p:nvSpPr>
          <p:spPr bwMode="auto">
            <a:xfrm flipV="1">
              <a:off x="864" y="3022"/>
              <a:ext cx="3" cy="43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grpSp>
          <p:nvGrpSpPr>
            <p:cNvPr id="10" name="Group 1059"/>
            <p:cNvGrpSpPr>
              <a:grpSpLocks/>
            </p:cNvGrpSpPr>
            <p:nvPr/>
          </p:nvGrpSpPr>
          <p:grpSpPr bwMode="auto">
            <a:xfrm>
              <a:off x="1385" y="2718"/>
              <a:ext cx="593" cy="304"/>
              <a:chOff x="1104" y="1488"/>
              <a:chExt cx="768" cy="336"/>
            </a:xfrm>
          </p:grpSpPr>
          <p:sp>
            <p:nvSpPr>
              <p:cNvPr id="41" name="Rectangle 1060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1">
                    <a:solidFill>
                      <a:schemeClr val="tx1"/>
                    </a:solidFill>
                    <a:latin typeface="Gabriola" panose="04040605051002020D02" pitchFamily="82" charset="0"/>
                    <a:ea typeface="PMingLiU" pitchFamily="18" charset="-120"/>
                  </a:rPr>
                  <a:t>10</a:t>
                </a:r>
              </a:p>
            </p:txBody>
          </p:sp>
          <p:sp>
            <p:nvSpPr>
              <p:cNvPr id="42" name="Rectangle 1061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  <p:sp>
            <p:nvSpPr>
              <p:cNvPr id="43" name="Rectangle 1062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</p:grpSp>
        <p:grpSp>
          <p:nvGrpSpPr>
            <p:cNvPr id="11" name="Group 1063"/>
            <p:cNvGrpSpPr>
              <a:grpSpLocks/>
            </p:cNvGrpSpPr>
            <p:nvPr/>
          </p:nvGrpSpPr>
          <p:grpSpPr bwMode="auto">
            <a:xfrm>
              <a:off x="570" y="2718"/>
              <a:ext cx="593" cy="304"/>
              <a:chOff x="1104" y="1488"/>
              <a:chExt cx="768" cy="336"/>
            </a:xfrm>
          </p:grpSpPr>
          <p:sp>
            <p:nvSpPr>
              <p:cNvPr id="38" name="Rectangle 1064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TW" altLang="en-US" sz="2400" b="1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</a:endParaRPr>
              </a:p>
            </p:txBody>
          </p:sp>
          <p:sp>
            <p:nvSpPr>
              <p:cNvPr id="39" name="Rectangle 1065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  <p:sp>
            <p:nvSpPr>
              <p:cNvPr id="40" name="Rectangle 1066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</p:grpSp>
        <p:grpSp>
          <p:nvGrpSpPr>
            <p:cNvPr id="12" name="Group 1067"/>
            <p:cNvGrpSpPr>
              <a:grpSpLocks/>
            </p:cNvGrpSpPr>
            <p:nvPr/>
          </p:nvGrpSpPr>
          <p:grpSpPr bwMode="auto">
            <a:xfrm>
              <a:off x="1163" y="2804"/>
              <a:ext cx="254" cy="132"/>
              <a:chOff x="1500" y="2016"/>
              <a:chExt cx="288" cy="145"/>
            </a:xfrm>
          </p:grpSpPr>
          <p:sp>
            <p:nvSpPr>
              <p:cNvPr id="36" name="Line 1068"/>
              <p:cNvSpPr>
                <a:spLocks noChangeShapeType="1"/>
              </p:cNvSpPr>
              <p:nvPr/>
            </p:nvSpPr>
            <p:spPr bwMode="auto">
              <a:xfrm>
                <a:off x="1500" y="201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7" name="Line 1069"/>
              <p:cNvSpPr>
                <a:spLocks noChangeShapeType="1"/>
              </p:cNvSpPr>
              <p:nvPr/>
            </p:nvSpPr>
            <p:spPr bwMode="auto">
              <a:xfrm rot="10918189">
                <a:off x="1500" y="2160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13" name="Text Box 1070"/>
            <p:cNvSpPr txBox="1">
              <a:spLocks noChangeArrowheads="1"/>
            </p:cNvSpPr>
            <p:nvPr/>
          </p:nvSpPr>
          <p:spPr bwMode="auto">
            <a:xfrm>
              <a:off x="488" y="2510"/>
              <a:ext cx="89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400" b="1" dirty="0">
                  <a:latin typeface="Gabriola" panose="04040605051002020D02" pitchFamily="82" charset="0"/>
                  <a:ea typeface="PMingLiU" pitchFamily="18" charset="-120"/>
                </a:rPr>
                <a:t>Dummy Head Node</a:t>
              </a:r>
            </a:p>
          </p:txBody>
        </p:sp>
        <p:cxnSp>
          <p:nvCxnSpPr>
            <p:cNvPr id="14" name="AutoShape 1071"/>
            <p:cNvCxnSpPr>
              <a:cxnSpLocks noChangeShapeType="1"/>
              <a:stCxn id="48" idx="3"/>
              <a:endCxn id="39" idx="1"/>
            </p:cNvCxnSpPr>
            <p:nvPr/>
          </p:nvCxnSpPr>
          <p:spPr bwMode="auto">
            <a:xfrm flipH="1">
              <a:off x="570" y="2870"/>
              <a:ext cx="4806" cy="1"/>
            </a:xfrm>
            <a:prstGeom prst="bentConnector5">
              <a:avLst>
                <a:gd name="adj1" fmla="val -2995"/>
                <a:gd name="adj2" fmla="val -38700000"/>
                <a:gd name="adj3" fmla="val 102995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AutoShape 1072"/>
            <p:cNvCxnSpPr>
              <a:cxnSpLocks noChangeShapeType="1"/>
            </p:cNvCxnSpPr>
            <p:nvPr/>
          </p:nvCxnSpPr>
          <p:spPr bwMode="auto">
            <a:xfrm rot="10800000" flipH="1" flipV="1">
              <a:off x="576" y="2928"/>
              <a:ext cx="4806" cy="1"/>
            </a:xfrm>
            <a:prstGeom prst="bentConnector5">
              <a:avLst>
                <a:gd name="adj1" fmla="val -2995"/>
                <a:gd name="adj2" fmla="val 43799995"/>
                <a:gd name="adj3" fmla="val 102995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078"/>
            <p:cNvGrpSpPr>
              <a:grpSpLocks/>
            </p:cNvGrpSpPr>
            <p:nvPr/>
          </p:nvGrpSpPr>
          <p:grpSpPr bwMode="auto">
            <a:xfrm>
              <a:off x="2208" y="2736"/>
              <a:ext cx="592" cy="288"/>
              <a:chOff x="1104" y="1488"/>
              <a:chExt cx="768" cy="336"/>
            </a:xfrm>
          </p:grpSpPr>
          <p:sp>
            <p:nvSpPr>
              <p:cNvPr id="33" name="Rectangle 1079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1">
                    <a:solidFill>
                      <a:schemeClr val="tx1"/>
                    </a:solidFill>
                    <a:latin typeface="Gabriola" panose="04040605051002020D02" pitchFamily="82" charset="0"/>
                    <a:ea typeface="PMingLiU" pitchFamily="18" charset="-120"/>
                  </a:rPr>
                  <a:t>20</a:t>
                </a:r>
              </a:p>
            </p:txBody>
          </p:sp>
          <p:sp>
            <p:nvSpPr>
              <p:cNvPr id="34" name="Rectangle 1080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  <p:sp>
            <p:nvSpPr>
              <p:cNvPr id="35" name="Rectangle 1081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</p:grpSp>
        <p:grpSp>
          <p:nvGrpSpPr>
            <p:cNvPr id="17" name="Group 1082"/>
            <p:cNvGrpSpPr>
              <a:grpSpLocks/>
            </p:cNvGrpSpPr>
            <p:nvPr/>
          </p:nvGrpSpPr>
          <p:grpSpPr bwMode="auto">
            <a:xfrm>
              <a:off x="3920" y="2736"/>
              <a:ext cx="592" cy="288"/>
              <a:chOff x="1104" y="1488"/>
              <a:chExt cx="768" cy="336"/>
            </a:xfrm>
          </p:grpSpPr>
          <p:sp>
            <p:nvSpPr>
              <p:cNvPr id="30" name="Rectangle 1083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1">
                    <a:solidFill>
                      <a:schemeClr val="tx1"/>
                    </a:solidFill>
                    <a:latin typeface="Gabriola" panose="04040605051002020D02" pitchFamily="82" charset="0"/>
                    <a:ea typeface="PMingLiU" pitchFamily="18" charset="-120"/>
                  </a:rPr>
                  <a:t>55</a:t>
                </a:r>
              </a:p>
            </p:txBody>
          </p:sp>
          <p:sp>
            <p:nvSpPr>
              <p:cNvPr id="31" name="Rectangle 1084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  <p:sp>
            <p:nvSpPr>
              <p:cNvPr id="32" name="Rectangle 1085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</p:grpSp>
        <p:grpSp>
          <p:nvGrpSpPr>
            <p:cNvPr id="18" name="Group 1086"/>
            <p:cNvGrpSpPr>
              <a:grpSpLocks/>
            </p:cNvGrpSpPr>
            <p:nvPr/>
          </p:nvGrpSpPr>
          <p:grpSpPr bwMode="auto">
            <a:xfrm>
              <a:off x="3064" y="2736"/>
              <a:ext cx="592" cy="288"/>
              <a:chOff x="1104" y="1488"/>
              <a:chExt cx="768" cy="336"/>
            </a:xfrm>
          </p:grpSpPr>
          <p:sp>
            <p:nvSpPr>
              <p:cNvPr id="27" name="Rectangle 1087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TW" altLang="en-US" sz="2400" b="1">
                    <a:solidFill>
                      <a:schemeClr val="tx1"/>
                    </a:solidFill>
                    <a:latin typeface="Gabriola" panose="04040605051002020D02" pitchFamily="82" charset="0"/>
                    <a:ea typeface="PMingLiU" pitchFamily="18" charset="-120"/>
                  </a:rPr>
                  <a:t>40</a:t>
                </a:r>
              </a:p>
            </p:txBody>
          </p:sp>
          <p:sp>
            <p:nvSpPr>
              <p:cNvPr id="28" name="Rectangle 1088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  <p:sp>
            <p:nvSpPr>
              <p:cNvPr id="29" name="Rectangle 1089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chemeClr val="tx1"/>
                  </a:solidFill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19" name="Line 1090"/>
            <p:cNvSpPr>
              <a:spLocks noChangeShapeType="1"/>
            </p:cNvSpPr>
            <p:nvPr/>
          </p:nvSpPr>
          <p:spPr bwMode="auto">
            <a:xfrm>
              <a:off x="2821" y="2818"/>
              <a:ext cx="254" cy="0"/>
            </a:xfrm>
            <a:prstGeom prst="line">
              <a:avLst/>
            </a:prstGeom>
            <a:ln>
              <a:prstDash val="sysDash"/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sp>
          <p:nvSpPr>
            <p:cNvPr id="20" name="Line 1091"/>
            <p:cNvSpPr>
              <a:spLocks noChangeShapeType="1"/>
            </p:cNvSpPr>
            <p:nvPr/>
          </p:nvSpPr>
          <p:spPr bwMode="auto">
            <a:xfrm rot="10918189">
              <a:off x="2779" y="2941"/>
              <a:ext cx="296" cy="1"/>
            </a:xfrm>
            <a:prstGeom prst="line">
              <a:avLst/>
            </a:prstGeom>
            <a:ln>
              <a:prstDash val="sysDash"/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sp>
          <p:nvSpPr>
            <p:cNvPr id="21" name="Line 1092"/>
            <p:cNvSpPr>
              <a:spLocks noChangeShapeType="1"/>
            </p:cNvSpPr>
            <p:nvPr/>
          </p:nvSpPr>
          <p:spPr bwMode="auto">
            <a:xfrm>
              <a:off x="3666" y="2818"/>
              <a:ext cx="254" cy="0"/>
            </a:xfrm>
            <a:prstGeom prst="line">
              <a:avLst/>
            </a:prstGeom>
            <a:solidFill>
              <a:schemeClr val="tx1">
                <a:lumMod val="50000"/>
              </a:schemeClr>
            </a:solidFill>
            <a:ln>
              <a:prstDash val="sysDash"/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solidFill>
                  <a:schemeClr val="bg1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2" name="Line 1093"/>
            <p:cNvSpPr>
              <a:spLocks noChangeShapeType="1"/>
            </p:cNvSpPr>
            <p:nvPr/>
          </p:nvSpPr>
          <p:spPr bwMode="auto">
            <a:xfrm rot="10918189">
              <a:off x="3666" y="2942"/>
              <a:ext cx="254" cy="1"/>
            </a:xfrm>
            <a:prstGeom prst="line">
              <a:avLst/>
            </a:prstGeom>
            <a:ln>
              <a:prstDash val="sysDash"/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sp>
          <p:nvSpPr>
            <p:cNvPr id="23" name="Text Box 1094"/>
            <p:cNvSpPr txBox="1">
              <a:spLocks noChangeArrowheads="1"/>
            </p:cNvSpPr>
            <p:nvPr/>
          </p:nvSpPr>
          <p:spPr bwMode="auto">
            <a:xfrm>
              <a:off x="3230" y="3484"/>
              <a:ext cx="406" cy="231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zh-TW" sz="1800" b="1" dirty="0">
                  <a:solidFill>
                    <a:schemeClr val="bg1"/>
                  </a:solidFill>
                  <a:latin typeface="Gabriola" panose="04040605051002020D02" pitchFamily="82" charset="0"/>
                  <a:ea typeface="PMingLiU" pitchFamily="18" charset="-120"/>
                </a:rPr>
                <a:t>Cur</a:t>
              </a:r>
            </a:p>
          </p:txBody>
        </p:sp>
        <p:sp>
          <p:nvSpPr>
            <p:cNvPr id="24" name="Line 1095"/>
            <p:cNvSpPr>
              <a:spLocks noChangeShapeType="1"/>
            </p:cNvSpPr>
            <p:nvPr/>
          </p:nvSpPr>
          <p:spPr bwMode="auto">
            <a:xfrm rot="19331333" flipV="1">
              <a:off x="3240" y="3050"/>
              <a:ext cx="311" cy="37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cxnSp>
          <p:nvCxnSpPr>
            <p:cNvPr id="25" name="AutoShape 1096"/>
            <p:cNvCxnSpPr>
              <a:cxnSpLocks noChangeShapeType="1"/>
              <a:stCxn id="35" idx="0"/>
              <a:endCxn id="31" idx="0"/>
            </p:cNvCxnSpPr>
            <p:nvPr/>
          </p:nvCxnSpPr>
          <p:spPr bwMode="auto">
            <a:xfrm rot="5400000" flipV="1">
              <a:off x="3359" y="2103"/>
              <a:ext cx="1" cy="1268"/>
            </a:xfrm>
            <a:prstGeom prst="curvedConnector3">
              <a:avLst>
                <a:gd name="adj1" fmla="val -1440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AutoShape 1097"/>
            <p:cNvCxnSpPr>
              <a:cxnSpLocks noChangeShapeType="1"/>
              <a:stCxn id="31" idx="2"/>
              <a:endCxn id="35" idx="2"/>
            </p:cNvCxnSpPr>
            <p:nvPr/>
          </p:nvCxnSpPr>
          <p:spPr bwMode="auto">
            <a:xfrm rot="5400000">
              <a:off x="3359" y="2391"/>
              <a:ext cx="1" cy="1268"/>
            </a:xfrm>
            <a:prstGeom prst="curvedConnector3">
              <a:avLst>
                <a:gd name="adj1" fmla="val 1440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1077"/>
          <p:cNvSpPr>
            <a:spLocks noChangeArrowheads="1"/>
          </p:cNvSpPr>
          <p:nvPr/>
        </p:nvSpPr>
        <p:spPr bwMode="auto">
          <a:xfrm>
            <a:off x="1492027" y="1489522"/>
            <a:ext cx="5026486" cy="95410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(Cur-&gt;</a:t>
            </a:r>
            <a:r>
              <a:rPr lang="en-US" altLang="zh-TW" sz="1400" b="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)-&gt;next = Cur-&gt;next;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(Cur-&gt;next)-&gt;</a:t>
            </a:r>
            <a:r>
              <a:rPr lang="en-US" altLang="zh-TW" sz="1400" b="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= Cur-&gt;</a:t>
            </a:r>
            <a:r>
              <a:rPr lang="en-US" altLang="zh-TW" sz="1400" b="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; 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TW" sz="1400" b="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delete Cur;	// same as delete front!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179831" y="918220"/>
            <a:ext cx="2698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Gabriola" panose="04040605051002020D02" pitchFamily="82" charset="0"/>
                <a:ea typeface="PMingLiU" pitchFamily="18" charset="-120"/>
              </a:rPr>
              <a:t>Delete a node </a:t>
            </a:r>
            <a:r>
              <a:rPr lang="en-US" altLang="zh-TW" sz="1600" dirty="0">
                <a:latin typeface="Courier New" panose="02070309020205020404" pitchFamily="49" charset="0"/>
                <a:ea typeface="PMingLiU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sz="2000" b="1" dirty="0">
                <a:latin typeface="Gabriola" panose="04040605051002020D02" pitchFamily="82" charset="0"/>
                <a:ea typeface="PMingLiU" pitchFamily="18" charset="-120"/>
              </a:rPr>
              <a:t> in the middle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79653" y="186054"/>
            <a:ext cx="410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7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0085" y="762001"/>
            <a:ext cx="5158740" cy="535334"/>
          </a:xfrm>
        </p:spPr>
        <p:txBody>
          <a:bodyPr/>
          <a:lstStyle/>
          <a:p>
            <a:r>
              <a:rPr lang="en-US" altLang="zh-TW" b="1" dirty="0">
                <a:latin typeface="Gabriola" panose="04040605051002020D02" pitchFamily="82" charset="0"/>
                <a:ea typeface="PMingLiU" pitchFamily="18" charset="-120"/>
              </a:rPr>
              <a:t>Delete a node </a:t>
            </a:r>
            <a:r>
              <a:rPr lang="en-US" altLang="zh-TW" sz="1600" dirty="0">
                <a:latin typeface="Courier New" panose="02070309020205020404" pitchFamily="49" charset="0"/>
                <a:ea typeface="PMingLiU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b="1" dirty="0">
                <a:latin typeface="Gabriola" panose="04040605051002020D02" pitchFamily="82" charset="0"/>
                <a:ea typeface="PMingLiU" pitchFamily="18" charset="-120"/>
              </a:rPr>
              <a:t> at rear</a:t>
            </a:r>
          </a:p>
        </p:txBody>
      </p:sp>
      <p:sp>
        <p:nvSpPr>
          <p:cNvPr id="414773" name="Rectangle 53"/>
          <p:cNvSpPr>
            <a:spLocks noChangeArrowheads="1"/>
          </p:cNvSpPr>
          <p:nvPr/>
        </p:nvSpPr>
        <p:spPr bwMode="auto">
          <a:xfrm>
            <a:off x="1885950" y="1584275"/>
            <a:ext cx="5379244" cy="95410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(Cur-&gt;</a:t>
            </a:r>
            <a:r>
              <a:rPr lang="en-US" altLang="zh-TW" sz="14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)-&gt;next = Cur-&gt;next;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(Cur-&gt;next)-&gt;</a:t>
            </a:r>
            <a:r>
              <a:rPr lang="en-US" altLang="zh-TW" sz="14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= Cur-&gt;</a:t>
            </a:r>
            <a:r>
              <a:rPr lang="en-US" altLang="zh-TW" sz="14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; 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delete Cur;	// same as delete front and middle!</a:t>
            </a:r>
          </a:p>
        </p:txBody>
      </p:sp>
      <p:grpSp>
        <p:nvGrpSpPr>
          <p:cNvPr id="414776" name="Group 56"/>
          <p:cNvGrpSpPr>
            <a:grpSpLocks/>
          </p:cNvGrpSpPr>
          <p:nvPr/>
        </p:nvGrpSpPr>
        <p:grpSpPr bwMode="auto">
          <a:xfrm>
            <a:off x="1828800" y="3230879"/>
            <a:ext cx="5779294" cy="1443038"/>
            <a:chOff x="576" y="2592"/>
            <a:chExt cx="4854" cy="1212"/>
          </a:xfrm>
        </p:grpSpPr>
        <p:grpSp>
          <p:nvGrpSpPr>
            <p:cNvPr id="414725" name="Group 5"/>
            <p:cNvGrpSpPr>
              <a:grpSpLocks/>
            </p:cNvGrpSpPr>
            <p:nvPr/>
          </p:nvGrpSpPr>
          <p:grpSpPr bwMode="auto">
            <a:xfrm>
              <a:off x="4831" y="2766"/>
              <a:ext cx="593" cy="304"/>
              <a:chOff x="1104" y="1488"/>
              <a:chExt cx="768" cy="336"/>
            </a:xfrm>
          </p:grpSpPr>
          <p:sp>
            <p:nvSpPr>
              <p:cNvPr id="414726" name="Rectangle 6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zh-TW" altLang="en-US" sz="1800" b="1" kern="1200" dirty="0">
                    <a:solidFill>
                      <a:srgbClr val="800080"/>
                    </a:solidFill>
                    <a:latin typeface="Gabriola" panose="04040605051002020D02" pitchFamily="82" charset="0"/>
                    <a:ea typeface="PMingLiU" pitchFamily="18" charset="-120"/>
                  </a:rPr>
                  <a:t>70</a:t>
                </a:r>
              </a:p>
            </p:txBody>
          </p:sp>
          <p:sp>
            <p:nvSpPr>
              <p:cNvPr id="414727" name="Rectangle 7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728" name="Rectangle 8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4729" name="Group 9"/>
            <p:cNvGrpSpPr>
              <a:grpSpLocks/>
            </p:cNvGrpSpPr>
            <p:nvPr/>
          </p:nvGrpSpPr>
          <p:grpSpPr bwMode="auto">
            <a:xfrm>
              <a:off x="2259" y="2766"/>
              <a:ext cx="593" cy="304"/>
              <a:chOff x="1104" y="1488"/>
              <a:chExt cx="768" cy="336"/>
            </a:xfrm>
          </p:grpSpPr>
          <p:sp>
            <p:nvSpPr>
              <p:cNvPr id="414730" name="Rectangle 10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zh-TW" altLang="en-US" sz="1800" b="1" kern="1200" dirty="0">
                    <a:solidFill>
                      <a:srgbClr val="800080"/>
                    </a:solidFill>
                    <a:latin typeface="Gabriola" panose="04040605051002020D02" pitchFamily="82" charset="0"/>
                    <a:ea typeface="PMingLiU" pitchFamily="18" charset="-120"/>
                  </a:rPr>
                  <a:t>20</a:t>
                </a:r>
              </a:p>
            </p:txBody>
          </p:sp>
          <p:sp>
            <p:nvSpPr>
              <p:cNvPr id="414731" name="Rectangle 11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732" name="Rectangle 12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4733" name="Group 13"/>
            <p:cNvGrpSpPr>
              <a:grpSpLocks/>
            </p:cNvGrpSpPr>
            <p:nvPr/>
          </p:nvGrpSpPr>
          <p:grpSpPr bwMode="auto">
            <a:xfrm>
              <a:off x="3974" y="2766"/>
              <a:ext cx="593" cy="304"/>
              <a:chOff x="1104" y="1488"/>
              <a:chExt cx="768" cy="336"/>
            </a:xfrm>
          </p:grpSpPr>
          <p:sp>
            <p:nvSpPr>
              <p:cNvPr id="414734" name="Rectangle 14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zh-TW" altLang="en-US" sz="1800" b="1" kern="1200" dirty="0">
                    <a:solidFill>
                      <a:srgbClr val="800080"/>
                    </a:solidFill>
                    <a:latin typeface="Gabriola" panose="04040605051002020D02" pitchFamily="82" charset="0"/>
                    <a:ea typeface="PMingLiU" pitchFamily="18" charset="-120"/>
                  </a:rPr>
                  <a:t>55</a:t>
                </a:r>
              </a:p>
            </p:txBody>
          </p:sp>
          <p:sp>
            <p:nvSpPr>
              <p:cNvPr id="414735" name="Rectangle 15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736" name="Rectangle 16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4737" name="Group 17"/>
            <p:cNvGrpSpPr>
              <a:grpSpLocks/>
            </p:cNvGrpSpPr>
            <p:nvPr/>
          </p:nvGrpSpPr>
          <p:grpSpPr bwMode="auto">
            <a:xfrm>
              <a:off x="3116" y="2766"/>
              <a:ext cx="593" cy="304"/>
              <a:chOff x="1104" y="1488"/>
              <a:chExt cx="768" cy="336"/>
            </a:xfrm>
          </p:grpSpPr>
          <p:sp>
            <p:nvSpPr>
              <p:cNvPr id="414738" name="Rectangle 18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zh-TW" altLang="en-US" sz="1800" b="1" kern="1200" dirty="0">
                    <a:solidFill>
                      <a:srgbClr val="800080"/>
                    </a:solidFill>
                    <a:latin typeface="Gabriola" panose="04040605051002020D02" pitchFamily="82" charset="0"/>
                    <a:ea typeface="PMingLiU" pitchFamily="18" charset="-120"/>
                  </a:rPr>
                  <a:t>40</a:t>
                </a:r>
              </a:p>
            </p:txBody>
          </p:sp>
          <p:sp>
            <p:nvSpPr>
              <p:cNvPr id="414739" name="Rectangle 19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740" name="Rectangle 20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4741" name="Group 21"/>
            <p:cNvGrpSpPr>
              <a:grpSpLocks/>
            </p:cNvGrpSpPr>
            <p:nvPr/>
          </p:nvGrpSpPr>
          <p:grpSpPr bwMode="auto">
            <a:xfrm>
              <a:off x="1994" y="2852"/>
              <a:ext cx="254" cy="132"/>
              <a:chOff x="1500" y="2016"/>
              <a:chExt cx="288" cy="145"/>
            </a:xfrm>
          </p:grpSpPr>
          <p:sp>
            <p:nvSpPr>
              <p:cNvPr id="414742" name="Line 22"/>
              <p:cNvSpPr>
                <a:spLocks noChangeShapeType="1"/>
              </p:cNvSpPr>
              <p:nvPr/>
            </p:nvSpPr>
            <p:spPr bwMode="auto">
              <a:xfrm>
                <a:off x="1500" y="201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743" name="Line 23"/>
              <p:cNvSpPr>
                <a:spLocks noChangeShapeType="1"/>
              </p:cNvSpPr>
              <p:nvPr/>
            </p:nvSpPr>
            <p:spPr bwMode="auto">
              <a:xfrm rot="10918189">
                <a:off x="1500" y="2160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4744" name="Group 24"/>
            <p:cNvGrpSpPr>
              <a:grpSpLocks/>
            </p:cNvGrpSpPr>
            <p:nvPr/>
          </p:nvGrpSpPr>
          <p:grpSpPr bwMode="auto">
            <a:xfrm>
              <a:off x="2873" y="2852"/>
              <a:ext cx="254" cy="132"/>
              <a:chOff x="2496" y="2064"/>
              <a:chExt cx="288" cy="145"/>
            </a:xfrm>
          </p:grpSpPr>
          <p:sp>
            <p:nvSpPr>
              <p:cNvPr id="414745" name="Line 25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746" name="Line 26"/>
              <p:cNvSpPr>
                <a:spLocks noChangeShapeType="1"/>
              </p:cNvSpPr>
              <p:nvPr/>
            </p:nvSpPr>
            <p:spPr bwMode="auto">
              <a:xfrm rot="10918189">
                <a:off x="2496" y="2208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4748" name="Group 28"/>
            <p:cNvGrpSpPr>
              <a:grpSpLocks/>
            </p:cNvGrpSpPr>
            <p:nvPr/>
          </p:nvGrpSpPr>
          <p:grpSpPr bwMode="auto">
            <a:xfrm>
              <a:off x="3720" y="2852"/>
              <a:ext cx="254" cy="132"/>
              <a:chOff x="3456" y="2016"/>
              <a:chExt cx="288" cy="145"/>
            </a:xfrm>
          </p:grpSpPr>
          <p:sp>
            <p:nvSpPr>
              <p:cNvPr id="414749" name="Line 29"/>
              <p:cNvSpPr>
                <a:spLocks noChangeShapeType="1"/>
              </p:cNvSpPr>
              <p:nvPr/>
            </p:nvSpPr>
            <p:spPr bwMode="auto">
              <a:xfrm>
                <a:off x="3456" y="201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750" name="Line 30"/>
              <p:cNvSpPr>
                <a:spLocks noChangeShapeType="1"/>
              </p:cNvSpPr>
              <p:nvPr/>
            </p:nvSpPr>
            <p:spPr bwMode="auto">
              <a:xfrm rot="10918189">
                <a:off x="3456" y="2160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14751" name="Line 31"/>
            <p:cNvSpPr>
              <a:spLocks noChangeShapeType="1"/>
            </p:cNvSpPr>
            <p:nvPr/>
          </p:nvSpPr>
          <p:spPr bwMode="auto">
            <a:xfrm>
              <a:off x="4567" y="2852"/>
              <a:ext cx="254" cy="0"/>
            </a:xfrm>
            <a:prstGeom prst="line">
              <a:avLst/>
            </a:prstGeom>
            <a:ln>
              <a:prstDash val="sysDash"/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4752" name="Line 32"/>
            <p:cNvSpPr>
              <a:spLocks noChangeShapeType="1"/>
            </p:cNvSpPr>
            <p:nvPr/>
          </p:nvSpPr>
          <p:spPr bwMode="auto">
            <a:xfrm rot="10918189">
              <a:off x="4567" y="2983"/>
              <a:ext cx="254" cy="1"/>
            </a:xfrm>
            <a:prstGeom prst="line">
              <a:avLst/>
            </a:prstGeom>
            <a:ln>
              <a:prstDash val="sysDash"/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4753" name="Text Box 33"/>
            <p:cNvSpPr txBox="1">
              <a:spLocks noChangeArrowheads="1"/>
            </p:cNvSpPr>
            <p:nvPr/>
          </p:nvSpPr>
          <p:spPr bwMode="auto">
            <a:xfrm>
              <a:off x="624" y="3552"/>
              <a:ext cx="391" cy="25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57175" indent="-257175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</a:pPr>
              <a:r>
                <a:rPr lang="en-US" altLang="zh-TW" sz="1350" b="1" kern="1200" dirty="0">
                  <a:solidFill>
                    <a:srgbClr val="FFFFFF"/>
                  </a:solidFill>
                  <a:latin typeface="Gabriola" panose="04040605051002020D02" pitchFamily="82" charset="0"/>
                  <a:ea typeface="PMingLiU" pitchFamily="18" charset="-120"/>
                </a:rPr>
                <a:t>Head</a:t>
              </a:r>
            </a:p>
          </p:txBody>
        </p:sp>
        <p:sp>
          <p:nvSpPr>
            <p:cNvPr id="414754" name="Line 34"/>
            <p:cNvSpPr>
              <a:spLocks noChangeShapeType="1"/>
            </p:cNvSpPr>
            <p:nvPr/>
          </p:nvSpPr>
          <p:spPr bwMode="auto">
            <a:xfrm flipV="1">
              <a:off x="912" y="3070"/>
              <a:ext cx="3" cy="43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414755" name="Group 35"/>
            <p:cNvGrpSpPr>
              <a:grpSpLocks/>
            </p:cNvGrpSpPr>
            <p:nvPr/>
          </p:nvGrpSpPr>
          <p:grpSpPr bwMode="auto">
            <a:xfrm>
              <a:off x="1433" y="2766"/>
              <a:ext cx="593" cy="304"/>
              <a:chOff x="1104" y="1488"/>
              <a:chExt cx="768" cy="336"/>
            </a:xfrm>
          </p:grpSpPr>
          <p:sp>
            <p:nvSpPr>
              <p:cNvPr id="414756" name="Rectangle 36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zh-TW" altLang="en-US" sz="1800" b="1" kern="1200" dirty="0">
                    <a:solidFill>
                      <a:srgbClr val="800080"/>
                    </a:solidFill>
                    <a:latin typeface="Gabriola" panose="04040605051002020D02" pitchFamily="82" charset="0"/>
                    <a:ea typeface="PMingLiU" pitchFamily="18" charset="-120"/>
                  </a:rPr>
                  <a:t>10</a:t>
                </a:r>
              </a:p>
            </p:txBody>
          </p:sp>
          <p:sp>
            <p:nvSpPr>
              <p:cNvPr id="414757" name="Rectangle 37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758" name="Rectangle 38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4759" name="Group 39"/>
            <p:cNvGrpSpPr>
              <a:grpSpLocks/>
            </p:cNvGrpSpPr>
            <p:nvPr/>
          </p:nvGrpSpPr>
          <p:grpSpPr bwMode="auto">
            <a:xfrm>
              <a:off x="618" y="2766"/>
              <a:ext cx="593" cy="304"/>
              <a:chOff x="1104" y="1488"/>
              <a:chExt cx="768" cy="336"/>
            </a:xfrm>
          </p:grpSpPr>
          <p:sp>
            <p:nvSpPr>
              <p:cNvPr id="414760" name="Rectangle 40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384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zh-TW" altLang="en-US" sz="1800" kern="1200">
                  <a:solidFill>
                    <a:srgbClr val="800080"/>
                  </a:solidFill>
                  <a:latin typeface="Times New Roman" panose="02020603050405020304" pitchFamily="18" charset="0"/>
                  <a:ea typeface="PMingLiU" pitchFamily="18" charset="-120"/>
                  <a:cs typeface="+mn-cs"/>
                </a:endParaRPr>
              </a:p>
            </p:txBody>
          </p:sp>
          <p:sp>
            <p:nvSpPr>
              <p:cNvPr id="414761" name="Rectangle 41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762" name="Rectangle 42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192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14763" name="Group 43"/>
            <p:cNvGrpSpPr>
              <a:grpSpLocks/>
            </p:cNvGrpSpPr>
            <p:nvPr/>
          </p:nvGrpSpPr>
          <p:grpSpPr bwMode="auto">
            <a:xfrm>
              <a:off x="1211" y="2852"/>
              <a:ext cx="254" cy="132"/>
              <a:chOff x="1500" y="2016"/>
              <a:chExt cx="288" cy="145"/>
            </a:xfrm>
          </p:grpSpPr>
          <p:sp>
            <p:nvSpPr>
              <p:cNvPr id="414764" name="Line 44"/>
              <p:cNvSpPr>
                <a:spLocks noChangeShapeType="1"/>
              </p:cNvSpPr>
              <p:nvPr/>
            </p:nvSpPr>
            <p:spPr bwMode="auto">
              <a:xfrm>
                <a:off x="1500" y="201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4765" name="Line 45"/>
              <p:cNvSpPr>
                <a:spLocks noChangeShapeType="1"/>
              </p:cNvSpPr>
              <p:nvPr/>
            </p:nvSpPr>
            <p:spPr bwMode="auto">
              <a:xfrm rot="10918189">
                <a:off x="1500" y="2160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14766" name="Text Box 46"/>
            <p:cNvSpPr txBox="1">
              <a:spLocks noChangeArrowheads="1"/>
            </p:cNvSpPr>
            <p:nvPr/>
          </p:nvSpPr>
          <p:spPr bwMode="auto">
            <a:xfrm>
              <a:off x="576" y="2592"/>
              <a:ext cx="851" cy="21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57175" indent="-257175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</a:pPr>
              <a:r>
                <a:rPr lang="en-US" altLang="zh-TW" sz="1050" b="1" kern="1200">
                  <a:ln w="0"/>
                  <a:latin typeface="Gabriola" panose="04040605051002020D02" pitchFamily="82" charset="0"/>
                  <a:ea typeface="PMingLiU" pitchFamily="18" charset="-120"/>
                </a:rPr>
                <a:t>Dummy Head Node</a:t>
              </a:r>
            </a:p>
          </p:txBody>
        </p:sp>
        <p:cxnSp>
          <p:nvCxnSpPr>
            <p:cNvPr id="414767" name="AutoShape 47"/>
            <p:cNvCxnSpPr>
              <a:cxnSpLocks noChangeShapeType="1"/>
            </p:cNvCxnSpPr>
            <p:nvPr/>
          </p:nvCxnSpPr>
          <p:spPr bwMode="auto">
            <a:xfrm flipH="1">
              <a:off x="618" y="2918"/>
              <a:ext cx="4806" cy="1"/>
            </a:xfrm>
            <a:prstGeom prst="bentConnector5">
              <a:avLst>
                <a:gd name="adj1" fmla="val -2995"/>
                <a:gd name="adj2" fmla="val -38700000"/>
                <a:gd name="adj3" fmla="val 102995"/>
              </a:avLst>
            </a:prstGeom>
            <a:ln>
              <a:prstDash val="sysDash"/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4768" name="AutoShape 48"/>
            <p:cNvCxnSpPr>
              <a:cxnSpLocks noChangeShapeType="1"/>
            </p:cNvCxnSpPr>
            <p:nvPr/>
          </p:nvCxnSpPr>
          <p:spPr bwMode="auto">
            <a:xfrm rot="10800000" flipH="1" flipV="1">
              <a:off x="624" y="2976"/>
              <a:ext cx="4806" cy="1"/>
            </a:xfrm>
            <a:prstGeom prst="bentConnector5">
              <a:avLst>
                <a:gd name="adj1" fmla="val -2995"/>
                <a:gd name="adj2" fmla="val 43799995"/>
                <a:gd name="adj3" fmla="val 102995"/>
              </a:avLst>
            </a:prstGeom>
            <a:ln>
              <a:prstDash val="sysDash"/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4771" name="Text Box 51"/>
            <p:cNvSpPr txBox="1">
              <a:spLocks noChangeArrowheads="1"/>
            </p:cNvSpPr>
            <p:nvPr/>
          </p:nvSpPr>
          <p:spPr bwMode="auto">
            <a:xfrm>
              <a:off x="4896" y="3552"/>
              <a:ext cx="325" cy="25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257175" indent="-257175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</a:pPr>
              <a:r>
                <a:rPr lang="en-US" altLang="zh-TW" sz="1350" b="1" kern="1200" dirty="0">
                  <a:solidFill>
                    <a:srgbClr val="FFFFFF"/>
                  </a:solidFill>
                  <a:latin typeface="Gabriola" panose="04040605051002020D02" pitchFamily="82" charset="0"/>
                  <a:ea typeface="PMingLiU" pitchFamily="18" charset="-120"/>
                </a:rPr>
                <a:t>Cur</a:t>
              </a:r>
            </a:p>
          </p:txBody>
        </p:sp>
        <p:sp>
          <p:nvSpPr>
            <p:cNvPr id="414772" name="Line 52"/>
            <p:cNvSpPr>
              <a:spLocks noChangeShapeType="1"/>
            </p:cNvSpPr>
            <p:nvPr/>
          </p:nvSpPr>
          <p:spPr bwMode="auto">
            <a:xfrm flipV="1">
              <a:off x="5136" y="3072"/>
              <a:ext cx="3" cy="43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414774" name="AutoShape 54"/>
            <p:cNvCxnSpPr>
              <a:cxnSpLocks noChangeShapeType="1"/>
            </p:cNvCxnSpPr>
            <p:nvPr/>
          </p:nvCxnSpPr>
          <p:spPr bwMode="auto">
            <a:xfrm rot="5400000" flipH="1">
              <a:off x="2592" y="864"/>
              <a:ext cx="78" cy="3917"/>
            </a:xfrm>
            <a:prstGeom prst="bentConnector4">
              <a:avLst>
                <a:gd name="adj1" fmla="val 682051"/>
                <a:gd name="adj2" fmla="val 103676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4775" name="AutoShape 55"/>
            <p:cNvCxnSpPr>
              <a:cxnSpLocks noChangeShapeType="1"/>
              <a:stCxn id="414761" idx="1"/>
            </p:cNvCxnSpPr>
            <p:nvPr/>
          </p:nvCxnSpPr>
          <p:spPr bwMode="auto">
            <a:xfrm rot="10800000" flipH="1" flipV="1">
              <a:off x="618" y="2918"/>
              <a:ext cx="3949" cy="106"/>
            </a:xfrm>
            <a:prstGeom prst="bentConnector5">
              <a:avLst>
                <a:gd name="adj1" fmla="val -6838"/>
                <a:gd name="adj2" fmla="val 284903"/>
                <a:gd name="adj3" fmla="val 102454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679653" y="186054"/>
            <a:ext cx="410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4858" y="1276500"/>
            <a:ext cx="6750205" cy="2046560"/>
          </a:xfrm>
          <a:prstGeom prst="rect">
            <a:avLst/>
          </a:prstGeom>
          <a:solidFill>
            <a:schemeClr val="tx1">
              <a:lumMod val="50000"/>
            </a:schemeClr>
          </a:solidFill>
          <a:ln/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void </a:t>
            </a:r>
            <a:r>
              <a:rPr lang="en-US" altLang="zh-TW" dirty="0" err="1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deleteNode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</a:t>
            </a:r>
            <a:r>
              <a:rPr lang="en-US" altLang="zh-TW" dirty="0" err="1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NodePtr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Head, </a:t>
            </a:r>
            <a:r>
              <a:rPr lang="en-US" altLang="zh-TW" dirty="0" err="1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item){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dirty="0" err="1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NodePtr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Cur;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Cur = </a:t>
            </a:r>
            <a:r>
              <a:rPr lang="en-US" altLang="zh-TW" dirty="0" err="1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searchNode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(Head, item);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if(Cur != NULL){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Cur-&gt;</a:t>
            </a:r>
            <a:r>
              <a:rPr lang="en-US" altLang="zh-TW" dirty="0" err="1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-&gt;next = Cur-&gt;next;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Cur-&gt;next-&gt;</a:t>
            </a:r>
            <a:r>
              <a:rPr lang="en-US" altLang="zh-TW" dirty="0" err="1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= Cur-&gt;</a:t>
            </a:r>
            <a:r>
              <a:rPr lang="en-US" altLang="zh-TW" dirty="0" err="1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delete Cur;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}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3" y="186054"/>
            <a:ext cx="410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DLL Delete Node Function 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3216" y="908043"/>
            <a:ext cx="7177174" cy="682633"/>
          </a:xfrm>
        </p:spPr>
        <p:txBody>
          <a:bodyPr/>
          <a:lstStyle/>
          <a:p>
            <a:r>
              <a:rPr lang="en-US" altLang="zh-TW" sz="2400" b="1" dirty="0">
                <a:latin typeface="Gabriola" panose="04040605051002020D02" pitchFamily="82" charset="0"/>
                <a:ea typeface="PMingLiU" pitchFamily="18" charset="-120"/>
              </a:rPr>
              <a:t>Insert a Node </a:t>
            </a:r>
            <a:r>
              <a:rPr lang="en-US" altLang="zh-TW" sz="1800" dirty="0">
                <a:latin typeface="Courier New" panose="02070309020205020404" pitchFamily="49" charset="0"/>
                <a:ea typeface="PMingLiU" pitchFamily="18" charset="-120"/>
                <a:cs typeface="Courier New" panose="02070309020205020404" pitchFamily="49" charset="0"/>
              </a:rPr>
              <a:t>New</a:t>
            </a:r>
            <a:r>
              <a:rPr lang="en-US" altLang="zh-TW" sz="2400" b="1" dirty="0">
                <a:latin typeface="Gabriola" panose="04040605051002020D02" pitchFamily="82" charset="0"/>
                <a:ea typeface="PMingLiU" pitchFamily="18" charset="-120"/>
              </a:rPr>
              <a:t> after dummy node and before </a:t>
            </a:r>
            <a:r>
              <a:rPr lang="en-US" altLang="zh-TW" sz="1800" dirty="0">
                <a:latin typeface="Courier New" panose="02070309020205020404" pitchFamily="49" charset="0"/>
                <a:ea typeface="PMingLiU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sz="2400" b="1" dirty="0">
                <a:latin typeface="Gabriola" panose="04040605051002020D02" pitchFamily="82" charset="0"/>
                <a:ea typeface="PMingLiU" pitchFamily="18" charset="-120"/>
              </a:rPr>
              <a:t> </a:t>
            </a:r>
          </a:p>
        </p:txBody>
      </p:sp>
      <p:sp>
        <p:nvSpPr>
          <p:cNvPr id="418820" name="Line 4"/>
          <p:cNvSpPr>
            <a:spLocks noChangeShapeType="1"/>
          </p:cNvSpPr>
          <p:nvPr/>
        </p:nvSpPr>
        <p:spPr bwMode="auto">
          <a:xfrm flipV="1">
            <a:off x="3314700" y="3942160"/>
            <a:ext cx="0" cy="457200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3028951" y="4343400"/>
            <a:ext cx="5148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600" b="1" kern="1200" dirty="0">
                <a:solidFill>
                  <a:sysClr val="windowText" lastClr="000000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Head</a:t>
            </a:r>
          </a:p>
        </p:txBody>
      </p:sp>
      <p:grpSp>
        <p:nvGrpSpPr>
          <p:cNvPr id="418822" name="Group 6"/>
          <p:cNvGrpSpPr>
            <a:grpSpLocks/>
          </p:cNvGrpSpPr>
          <p:nvPr/>
        </p:nvGrpSpPr>
        <p:grpSpPr bwMode="auto">
          <a:xfrm>
            <a:off x="3200400" y="3599260"/>
            <a:ext cx="706041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18823" name="Rectangle 7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400" b="1" kern="1200">
                <a:solidFill>
                  <a:srgbClr val="800080"/>
                </a:solidFill>
                <a:latin typeface="Gabriola" panose="04040605051002020D02" pitchFamily="82" charset="0"/>
                <a:ea typeface="PMingLiU" pitchFamily="18" charset="-120"/>
                <a:cs typeface="+mn-cs"/>
              </a:endParaRPr>
            </a:p>
          </p:txBody>
        </p:sp>
        <p:sp>
          <p:nvSpPr>
            <p:cNvPr id="418824" name="Rectangle 8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8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18825" name="Rectangle 9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8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418826" name="Text Box 10"/>
          <p:cNvSpPr txBox="1">
            <a:spLocks noChangeArrowheads="1"/>
          </p:cNvSpPr>
          <p:nvPr/>
        </p:nvSpPr>
        <p:spPr bwMode="auto">
          <a:xfrm>
            <a:off x="3026941" y="3338132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200" b="1" kern="1200" dirty="0">
                <a:latin typeface="Gabriola" panose="04040605051002020D02" pitchFamily="82" charset="0"/>
                <a:ea typeface="PMingLiU" pitchFamily="18" charset="-120"/>
                <a:cs typeface="+mn-cs"/>
              </a:rPr>
              <a:t>Dummy Head Node</a:t>
            </a:r>
          </a:p>
        </p:txBody>
      </p:sp>
      <p:sp>
        <p:nvSpPr>
          <p:cNvPr id="418828" name="Line 12"/>
          <p:cNvSpPr>
            <a:spLocks noChangeShapeType="1"/>
          </p:cNvSpPr>
          <p:nvPr/>
        </p:nvSpPr>
        <p:spPr bwMode="auto">
          <a:xfrm flipV="1">
            <a:off x="6229350" y="4000500"/>
            <a:ext cx="0" cy="400050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8829" name="Text Box 13"/>
          <p:cNvSpPr txBox="1">
            <a:spLocks noChangeArrowheads="1"/>
          </p:cNvSpPr>
          <p:nvPr/>
        </p:nvSpPr>
        <p:spPr bwMode="auto">
          <a:xfrm>
            <a:off x="5886450" y="4343400"/>
            <a:ext cx="4251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600" b="1" kern="1200" dirty="0">
                <a:latin typeface="Gabriola" panose="04040605051002020D02" pitchFamily="82" charset="0"/>
                <a:ea typeface="PMingLiU" pitchFamily="18" charset="-120"/>
                <a:cs typeface="+mn-cs"/>
              </a:rPr>
              <a:t>Cur</a:t>
            </a:r>
          </a:p>
        </p:txBody>
      </p:sp>
      <p:sp>
        <p:nvSpPr>
          <p:cNvPr id="418830" name="Text Box 14"/>
          <p:cNvSpPr txBox="1">
            <a:spLocks noChangeArrowheads="1"/>
          </p:cNvSpPr>
          <p:nvPr/>
        </p:nvSpPr>
        <p:spPr bwMode="auto">
          <a:xfrm>
            <a:off x="4692724" y="3607594"/>
            <a:ext cx="44435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zh-TW" altLang="en-US" sz="1500" b="1" kern="1200">
              <a:solidFill>
                <a:srgbClr val="FFFFFF"/>
              </a:solidFill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grpSp>
        <p:nvGrpSpPr>
          <p:cNvPr id="418831" name="Group 15"/>
          <p:cNvGrpSpPr>
            <a:grpSpLocks/>
          </p:cNvGrpSpPr>
          <p:nvPr/>
        </p:nvGrpSpPr>
        <p:grpSpPr bwMode="auto">
          <a:xfrm>
            <a:off x="5772150" y="3599260"/>
            <a:ext cx="706041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18832" name="Rectangle 16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24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20</a:t>
              </a:r>
            </a:p>
          </p:txBody>
        </p:sp>
        <p:sp>
          <p:nvSpPr>
            <p:cNvPr id="418833" name="Rectangle 17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8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18834" name="Rectangle 18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8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418835" name="Line 19"/>
          <p:cNvSpPr>
            <a:spLocks noChangeShapeType="1"/>
          </p:cNvSpPr>
          <p:nvPr/>
        </p:nvSpPr>
        <p:spPr bwMode="auto">
          <a:xfrm>
            <a:off x="3943350" y="3656410"/>
            <a:ext cx="1828800" cy="1190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8836" name="Line 20"/>
          <p:cNvSpPr>
            <a:spLocks noChangeShapeType="1"/>
          </p:cNvSpPr>
          <p:nvPr/>
        </p:nvSpPr>
        <p:spPr bwMode="auto">
          <a:xfrm flipH="1" flipV="1">
            <a:off x="3943350" y="3770710"/>
            <a:ext cx="1828800" cy="1190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18838" name="AutoShape 22"/>
          <p:cNvCxnSpPr>
            <a:cxnSpLocks noChangeShapeType="1"/>
          </p:cNvCxnSpPr>
          <p:nvPr/>
        </p:nvCxnSpPr>
        <p:spPr bwMode="auto">
          <a:xfrm flipV="1">
            <a:off x="3200400" y="3886200"/>
            <a:ext cx="3277791" cy="47625"/>
          </a:xfrm>
          <a:prstGeom prst="bentConnector5">
            <a:avLst>
              <a:gd name="adj1" fmla="val -7704"/>
              <a:gd name="adj2" fmla="val -1655000"/>
              <a:gd name="adj3" fmla="val 105231"/>
            </a:avLst>
          </a:prstGeom>
          <a:noFill/>
          <a:ln w="31750">
            <a:solidFill>
              <a:schemeClr val="tx1">
                <a:lumMod val="50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8839" name="AutoShape 23"/>
          <p:cNvCxnSpPr>
            <a:cxnSpLocks noChangeShapeType="1"/>
            <a:stCxn id="418834" idx="3"/>
          </p:cNvCxnSpPr>
          <p:nvPr/>
        </p:nvCxnSpPr>
        <p:spPr bwMode="auto">
          <a:xfrm flipH="1" flipV="1">
            <a:off x="3200400" y="3714750"/>
            <a:ext cx="3277791" cy="65485"/>
          </a:xfrm>
          <a:prstGeom prst="bentConnector5">
            <a:avLst>
              <a:gd name="adj1" fmla="val -5231"/>
              <a:gd name="adj2" fmla="val 652727"/>
              <a:gd name="adj3" fmla="val 106065"/>
            </a:avLst>
          </a:prstGeom>
          <a:noFill/>
          <a:ln w="31750">
            <a:solidFill>
              <a:schemeClr val="tx1">
                <a:lumMod val="50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8840" name="Rectangle 24"/>
          <p:cNvSpPr>
            <a:spLocks noChangeArrowheads="1"/>
          </p:cNvSpPr>
          <p:nvPr/>
        </p:nvSpPr>
        <p:spPr bwMode="auto">
          <a:xfrm>
            <a:off x="2971800" y="1885951"/>
            <a:ext cx="3429000" cy="127727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New-&gt;next = Cur;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New-&gt;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= Cur-&gt;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Cur-&gt;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= New;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(New-&gt;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)-&gt;next = New;</a:t>
            </a:r>
          </a:p>
        </p:txBody>
      </p:sp>
      <p:grpSp>
        <p:nvGrpSpPr>
          <p:cNvPr id="418843" name="Group 27"/>
          <p:cNvGrpSpPr>
            <a:grpSpLocks/>
          </p:cNvGrpSpPr>
          <p:nvPr/>
        </p:nvGrpSpPr>
        <p:grpSpPr bwMode="auto">
          <a:xfrm>
            <a:off x="4457700" y="3829050"/>
            <a:ext cx="800100" cy="400050"/>
            <a:chOff x="1104" y="1488"/>
            <a:chExt cx="768" cy="336"/>
          </a:xfrm>
          <a:solidFill>
            <a:schemeClr val="bg1"/>
          </a:solidFill>
        </p:grpSpPr>
        <p:sp>
          <p:nvSpPr>
            <p:cNvPr id="418844" name="Rectangle 28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24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10</a:t>
              </a:r>
            </a:p>
          </p:txBody>
        </p:sp>
        <p:sp>
          <p:nvSpPr>
            <p:cNvPr id="418845" name="Rectangle 29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8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18846" name="Rectangle 30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8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418847" name="Line 31"/>
          <p:cNvSpPr>
            <a:spLocks noChangeShapeType="1"/>
          </p:cNvSpPr>
          <p:nvPr/>
        </p:nvSpPr>
        <p:spPr bwMode="auto">
          <a:xfrm>
            <a:off x="3943350" y="3829050"/>
            <a:ext cx="514350" cy="228600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8848" name="Line 32"/>
          <p:cNvSpPr>
            <a:spLocks noChangeShapeType="1"/>
          </p:cNvSpPr>
          <p:nvPr/>
        </p:nvSpPr>
        <p:spPr bwMode="auto">
          <a:xfrm rot="10918189">
            <a:off x="3829050" y="3940969"/>
            <a:ext cx="639366" cy="217885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8849" name="Line 33"/>
          <p:cNvSpPr>
            <a:spLocks noChangeShapeType="1"/>
          </p:cNvSpPr>
          <p:nvPr/>
        </p:nvSpPr>
        <p:spPr bwMode="auto">
          <a:xfrm flipV="1">
            <a:off x="5257800" y="3771900"/>
            <a:ext cx="514350" cy="342900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8850" name="Line 34"/>
          <p:cNvSpPr>
            <a:spLocks noChangeShapeType="1"/>
          </p:cNvSpPr>
          <p:nvPr/>
        </p:nvSpPr>
        <p:spPr bwMode="auto">
          <a:xfrm rot="10918189" flipV="1">
            <a:off x="5256610" y="3883819"/>
            <a:ext cx="516731" cy="344091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8851" name="Text Box 35"/>
          <p:cNvSpPr txBox="1">
            <a:spLocks noChangeArrowheads="1"/>
          </p:cNvSpPr>
          <p:nvPr/>
        </p:nvSpPr>
        <p:spPr bwMode="auto">
          <a:xfrm>
            <a:off x="4972050" y="4400550"/>
            <a:ext cx="685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600" b="1" kern="1200" dirty="0">
                <a:latin typeface="Gabriola" panose="04040605051002020D02" pitchFamily="82" charset="0"/>
                <a:ea typeface="PMingLiU" pitchFamily="18" charset="-120"/>
                <a:cs typeface="+mn-cs"/>
              </a:rPr>
              <a:t>New</a:t>
            </a:r>
          </a:p>
        </p:txBody>
      </p:sp>
      <p:sp>
        <p:nvSpPr>
          <p:cNvPr id="418852" name="Line 36"/>
          <p:cNvSpPr>
            <a:spLocks noChangeShapeType="1"/>
          </p:cNvSpPr>
          <p:nvPr/>
        </p:nvSpPr>
        <p:spPr bwMode="auto">
          <a:xfrm rot="19331333" flipH="1" flipV="1">
            <a:off x="5014913" y="4152900"/>
            <a:ext cx="10716" cy="339329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9653" y="186054"/>
            <a:ext cx="410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Inserting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6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949711" y="776721"/>
            <a:ext cx="6841273" cy="777463"/>
          </a:xfrm>
        </p:spPr>
        <p:txBody>
          <a:bodyPr/>
          <a:lstStyle/>
          <a:p>
            <a:r>
              <a:rPr lang="en-US" altLang="zh-TW" sz="2400" b="1" dirty="0">
                <a:latin typeface="Gabriola" panose="04040605051002020D02" pitchFamily="82" charset="0"/>
                <a:ea typeface="PMingLiU" pitchFamily="18" charset="-120"/>
              </a:rPr>
              <a:t>Insert a Node </a:t>
            </a:r>
            <a:r>
              <a:rPr lang="en-US" altLang="zh-TW" sz="1800" dirty="0">
                <a:latin typeface="Courier New" panose="02070309020205020404" pitchFamily="49" charset="0"/>
                <a:ea typeface="PMingLiU" pitchFamily="18" charset="-120"/>
                <a:cs typeface="Courier New" panose="02070309020205020404" pitchFamily="49" charset="0"/>
              </a:rPr>
              <a:t>New</a:t>
            </a:r>
            <a:r>
              <a:rPr lang="en-US" altLang="zh-TW" sz="2400" b="1" dirty="0">
                <a:latin typeface="Gabriola" panose="04040605051002020D02" pitchFamily="82" charset="0"/>
                <a:ea typeface="PMingLiU" pitchFamily="18" charset="-120"/>
              </a:rPr>
              <a:t> in the middle and before </a:t>
            </a:r>
            <a:r>
              <a:rPr lang="en-US" altLang="zh-TW" sz="1800" dirty="0">
                <a:latin typeface="Courier New" panose="02070309020205020404" pitchFamily="49" charset="0"/>
                <a:ea typeface="PMingLiU" pitchFamily="18" charset="-120"/>
                <a:cs typeface="Courier New" panose="02070309020205020404" pitchFamily="49" charset="0"/>
              </a:rPr>
              <a:t>Cur</a:t>
            </a:r>
          </a:p>
        </p:txBody>
      </p:sp>
      <p:sp>
        <p:nvSpPr>
          <p:cNvPr id="429060" name="Rectangle 1028"/>
          <p:cNvSpPr>
            <a:spLocks noChangeArrowheads="1"/>
          </p:cNvSpPr>
          <p:nvPr/>
        </p:nvSpPr>
        <p:spPr bwMode="auto">
          <a:xfrm>
            <a:off x="1300163" y="1762372"/>
            <a:ext cx="6000750" cy="127727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New-&gt;next = Cur;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New-&gt;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= Cur-&gt;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Cur-&gt;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= New;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(New-&gt;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)-&gt;next = New; // same as insert front!</a:t>
            </a:r>
          </a:p>
        </p:txBody>
      </p:sp>
      <p:grpSp>
        <p:nvGrpSpPr>
          <p:cNvPr id="429061" name="Group 1029"/>
          <p:cNvGrpSpPr>
            <a:grpSpLocks/>
          </p:cNvGrpSpPr>
          <p:nvPr/>
        </p:nvGrpSpPr>
        <p:grpSpPr bwMode="auto">
          <a:xfrm>
            <a:off x="5886450" y="3543300"/>
            <a:ext cx="706041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29062" name="Rectangle 1030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 dirty="0" smtClean="0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55</a:t>
              </a:r>
              <a:endParaRPr kumimoji="1" lang="zh-TW" altLang="en-US" sz="2000" b="1" kern="1200" dirty="0">
                <a:solidFill>
                  <a:schemeClr val="tx1"/>
                </a:solidFill>
                <a:latin typeface="Gabriola" panose="04040605051002020D02" pitchFamily="82" charset="0"/>
                <a:ea typeface="PMingLiU" pitchFamily="18" charset="-120"/>
                <a:cs typeface="+mn-cs"/>
              </a:endParaRPr>
            </a:p>
          </p:txBody>
        </p:sp>
        <p:sp>
          <p:nvSpPr>
            <p:cNvPr id="429063" name="Rectangle 1031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29064" name="Rectangle 1032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429065" name="Group 1033"/>
          <p:cNvGrpSpPr>
            <a:grpSpLocks/>
          </p:cNvGrpSpPr>
          <p:nvPr/>
        </p:nvGrpSpPr>
        <p:grpSpPr bwMode="auto">
          <a:xfrm>
            <a:off x="3459957" y="3624262"/>
            <a:ext cx="302419" cy="157163"/>
            <a:chOff x="1500" y="2016"/>
            <a:chExt cx="288" cy="145"/>
          </a:xfrm>
        </p:grpSpPr>
        <p:sp>
          <p:nvSpPr>
            <p:cNvPr id="429066" name="Line 1034"/>
            <p:cNvSpPr>
              <a:spLocks noChangeShapeType="1"/>
            </p:cNvSpPr>
            <p:nvPr/>
          </p:nvSpPr>
          <p:spPr bwMode="auto">
            <a:xfrm>
              <a:off x="1500" y="2016"/>
              <a:ext cx="288" cy="0"/>
            </a:xfrm>
            <a:prstGeom prst="line">
              <a:avLst/>
            </a:prstGeom>
            <a:noFill/>
            <a:ln w="31750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29067" name="Line 1035"/>
            <p:cNvSpPr>
              <a:spLocks noChangeShapeType="1"/>
            </p:cNvSpPr>
            <p:nvPr/>
          </p:nvSpPr>
          <p:spPr bwMode="auto">
            <a:xfrm rot="10918189">
              <a:off x="1500" y="2160"/>
              <a:ext cx="288" cy="1"/>
            </a:xfrm>
            <a:prstGeom prst="line">
              <a:avLst/>
            </a:prstGeom>
            <a:noFill/>
            <a:ln w="31750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29068" name="Text Box 1036"/>
          <p:cNvSpPr txBox="1">
            <a:spLocks noChangeArrowheads="1"/>
          </p:cNvSpPr>
          <p:nvPr/>
        </p:nvSpPr>
        <p:spPr bwMode="auto">
          <a:xfrm>
            <a:off x="1909911" y="4412166"/>
            <a:ext cx="470000" cy="3000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Head</a:t>
            </a:r>
          </a:p>
        </p:txBody>
      </p:sp>
      <p:sp>
        <p:nvSpPr>
          <p:cNvPr id="429069" name="Line 1037"/>
          <p:cNvSpPr>
            <a:spLocks noChangeShapeType="1"/>
          </p:cNvSpPr>
          <p:nvPr/>
        </p:nvSpPr>
        <p:spPr bwMode="auto">
          <a:xfrm flipV="1">
            <a:off x="2171701" y="3883819"/>
            <a:ext cx="3572" cy="516731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29070" name="Group 1038"/>
          <p:cNvGrpSpPr>
            <a:grpSpLocks/>
          </p:cNvGrpSpPr>
          <p:nvPr/>
        </p:nvGrpSpPr>
        <p:grpSpPr bwMode="auto">
          <a:xfrm>
            <a:off x="2792017" y="3521869"/>
            <a:ext cx="706040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29071" name="Rectangle 1039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20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10</a:t>
              </a:r>
            </a:p>
          </p:txBody>
        </p:sp>
        <p:sp>
          <p:nvSpPr>
            <p:cNvPr id="429072" name="Rectangle 1040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29073" name="Rectangle 1041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429074" name="Group 1042"/>
          <p:cNvGrpSpPr>
            <a:grpSpLocks/>
          </p:cNvGrpSpPr>
          <p:nvPr/>
        </p:nvGrpSpPr>
        <p:grpSpPr bwMode="auto">
          <a:xfrm>
            <a:off x="1821656" y="3521869"/>
            <a:ext cx="706041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29075" name="Rectangle 1043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1800" kern="1200">
                <a:solidFill>
                  <a:srgbClr val="800080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endParaRPr>
            </a:p>
          </p:txBody>
        </p:sp>
        <p:sp>
          <p:nvSpPr>
            <p:cNvPr id="429076" name="Rectangle 1044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29077" name="Rectangle 1045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29078" name="Group 1046"/>
          <p:cNvGrpSpPr>
            <a:grpSpLocks/>
          </p:cNvGrpSpPr>
          <p:nvPr/>
        </p:nvGrpSpPr>
        <p:grpSpPr bwMode="auto">
          <a:xfrm>
            <a:off x="2527698" y="3624262"/>
            <a:ext cx="302419" cy="157163"/>
            <a:chOff x="1500" y="2016"/>
            <a:chExt cx="288" cy="145"/>
          </a:xfrm>
        </p:grpSpPr>
        <p:sp>
          <p:nvSpPr>
            <p:cNvPr id="429079" name="Line 1047"/>
            <p:cNvSpPr>
              <a:spLocks noChangeShapeType="1"/>
            </p:cNvSpPr>
            <p:nvPr/>
          </p:nvSpPr>
          <p:spPr bwMode="auto">
            <a:xfrm>
              <a:off x="1500" y="2016"/>
              <a:ext cx="288" cy="0"/>
            </a:xfrm>
            <a:prstGeom prst="line">
              <a:avLst/>
            </a:prstGeom>
            <a:noFill/>
            <a:ln w="31750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29080" name="Line 1048"/>
            <p:cNvSpPr>
              <a:spLocks noChangeShapeType="1"/>
            </p:cNvSpPr>
            <p:nvPr/>
          </p:nvSpPr>
          <p:spPr bwMode="auto">
            <a:xfrm rot="10918189">
              <a:off x="1500" y="2160"/>
              <a:ext cx="288" cy="1"/>
            </a:xfrm>
            <a:prstGeom prst="line">
              <a:avLst/>
            </a:prstGeom>
            <a:noFill/>
            <a:ln w="31750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429082" name="AutoShape 1050"/>
          <p:cNvCxnSpPr>
            <a:cxnSpLocks noChangeShapeType="1"/>
            <a:stCxn id="429064" idx="3"/>
            <a:endCxn id="429076" idx="1"/>
          </p:cNvCxnSpPr>
          <p:nvPr/>
        </p:nvCxnSpPr>
        <p:spPr bwMode="auto">
          <a:xfrm flipH="1" flipV="1">
            <a:off x="1821657" y="3702844"/>
            <a:ext cx="4770835" cy="21431"/>
          </a:xfrm>
          <a:prstGeom prst="bentConnector5">
            <a:avLst>
              <a:gd name="adj1" fmla="val -3593"/>
              <a:gd name="adj2" fmla="val 1744444"/>
              <a:gd name="adj3" fmla="val 103593"/>
            </a:avLst>
          </a:prstGeom>
          <a:noFill/>
          <a:ln w="31750">
            <a:solidFill>
              <a:schemeClr val="tx1">
                <a:lumMod val="50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9083" name="AutoShape 1051"/>
          <p:cNvCxnSpPr>
            <a:cxnSpLocks noChangeShapeType="1"/>
          </p:cNvCxnSpPr>
          <p:nvPr/>
        </p:nvCxnSpPr>
        <p:spPr bwMode="auto">
          <a:xfrm flipV="1">
            <a:off x="1771650" y="3771900"/>
            <a:ext cx="4820841" cy="104775"/>
          </a:xfrm>
          <a:prstGeom prst="bentConnector5">
            <a:avLst>
              <a:gd name="adj1" fmla="val -2051"/>
              <a:gd name="adj2" fmla="val -865912"/>
              <a:gd name="adj3" fmla="val 103528"/>
            </a:avLst>
          </a:prstGeom>
          <a:noFill/>
          <a:ln w="31750">
            <a:solidFill>
              <a:schemeClr val="tx1">
                <a:lumMod val="50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429084" name="Group 1052"/>
          <p:cNvGrpSpPr>
            <a:grpSpLocks/>
          </p:cNvGrpSpPr>
          <p:nvPr/>
        </p:nvGrpSpPr>
        <p:grpSpPr bwMode="auto">
          <a:xfrm>
            <a:off x="3771900" y="3543300"/>
            <a:ext cx="704850" cy="342900"/>
            <a:chOff x="1104" y="1488"/>
            <a:chExt cx="768" cy="336"/>
          </a:xfrm>
          <a:solidFill>
            <a:schemeClr val="bg1"/>
          </a:solidFill>
        </p:grpSpPr>
        <p:sp>
          <p:nvSpPr>
            <p:cNvPr id="429085" name="Rectangle 1053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20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20</a:t>
              </a:r>
            </a:p>
          </p:txBody>
        </p:sp>
        <p:sp>
          <p:nvSpPr>
            <p:cNvPr id="429086" name="Rectangle 1054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29087" name="Rectangle 1055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429088" name="Text Box 1056"/>
          <p:cNvSpPr txBox="1">
            <a:spLocks noChangeArrowheads="1"/>
          </p:cNvSpPr>
          <p:nvPr/>
        </p:nvSpPr>
        <p:spPr bwMode="auto">
          <a:xfrm>
            <a:off x="5997179" y="4387474"/>
            <a:ext cx="492880" cy="3000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Cur</a:t>
            </a:r>
          </a:p>
        </p:txBody>
      </p:sp>
      <p:sp>
        <p:nvSpPr>
          <p:cNvPr id="429089" name="Line 1057"/>
          <p:cNvSpPr>
            <a:spLocks noChangeShapeType="1"/>
          </p:cNvSpPr>
          <p:nvPr/>
        </p:nvSpPr>
        <p:spPr bwMode="auto">
          <a:xfrm rot="19331333" flipV="1">
            <a:off x="6115051" y="3943350"/>
            <a:ext cx="289322" cy="378619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9090" name="Line 1058"/>
          <p:cNvSpPr>
            <a:spLocks noChangeShapeType="1"/>
          </p:cNvSpPr>
          <p:nvPr/>
        </p:nvSpPr>
        <p:spPr bwMode="auto">
          <a:xfrm>
            <a:off x="4514850" y="3600450"/>
            <a:ext cx="1314450" cy="0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9091" name="Line 1059"/>
          <p:cNvSpPr>
            <a:spLocks noChangeShapeType="1"/>
          </p:cNvSpPr>
          <p:nvPr/>
        </p:nvSpPr>
        <p:spPr bwMode="auto">
          <a:xfrm flipH="1" flipV="1">
            <a:off x="4457700" y="3714750"/>
            <a:ext cx="1371600" cy="0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29092" name="Group 1060"/>
          <p:cNvGrpSpPr>
            <a:grpSpLocks/>
          </p:cNvGrpSpPr>
          <p:nvPr/>
        </p:nvGrpSpPr>
        <p:grpSpPr bwMode="auto">
          <a:xfrm>
            <a:off x="4822032" y="3755232"/>
            <a:ext cx="683419" cy="359569"/>
            <a:chOff x="1104" y="1488"/>
            <a:chExt cx="768" cy="336"/>
          </a:xfrm>
          <a:solidFill>
            <a:schemeClr val="bg1"/>
          </a:solidFill>
        </p:grpSpPr>
        <p:sp>
          <p:nvSpPr>
            <p:cNvPr id="429093" name="Rectangle 1061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20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40</a:t>
              </a:r>
            </a:p>
          </p:txBody>
        </p:sp>
        <p:sp>
          <p:nvSpPr>
            <p:cNvPr id="429094" name="Rectangle 1062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29095" name="Rectangle 1063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429096" name="Line 1064"/>
          <p:cNvSpPr>
            <a:spLocks noChangeShapeType="1"/>
          </p:cNvSpPr>
          <p:nvPr/>
        </p:nvSpPr>
        <p:spPr bwMode="auto">
          <a:xfrm>
            <a:off x="4457701" y="3829050"/>
            <a:ext cx="364331" cy="132160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9097" name="Line 1065"/>
          <p:cNvSpPr>
            <a:spLocks noChangeShapeType="1"/>
          </p:cNvSpPr>
          <p:nvPr/>
        </p:nvSpPr>
        <p:spPr bwMode="auto">
          <a:xfrm rot="10918189">
            <a:off x="4399360" y="3887391"/>
            <a:ext cx="431006" cy="165497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9098" name="Line 1066"/>
          <p:cNvSpPr>
            <a:spLocks noChangeShapeType="1"/>
          </p:cNvSpPr>
          <p:nvPr/>
        </p:nvSpPr>
        <p:spPr bwMode="auto">
          <a:xfrm flipV="1">
            <a:off x="5505450" y="3771901"/>
            <a:ext cx="323850" cy="240506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9099" name="Line 1067"/>
          <p:cNvSpPr>
            <a:spLocks noChangeShapeType="1"/>
          </p:cNvSpPr>
          <p:nvPr/>
        </p:nvSpPr>
        <p:spPr bwMode="auto">
          <a:xfrm rot="10918189" flipV="1">
            <a:off x="5501879" y="3883819"/>
            <a:ext cx="325040" cy="227410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9100" name="Text Box 1068"/>
          <p:cNvSpPr txBox="1">
            <a:spLocks noChangeArrowheads="1"/>
          </p:cNvSpPr>
          <p:nvPr/>
        </p:nvSpPr>
        <p:spPr bwMode="auto">
          <a:xfrm>
            <a:off x="4992887" y="4449801"/>
            <a:ext cx="476531" cy="3000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New</a:t>
            </a:r>
          </a:p>
        </p:txBody>
      </p:sp>
      <p:sp>
        <p:nvSpPr>
          <p:cNvPr id="429101" name="Line 1069"/>
          <p:cNvSpPr>
            <a:spLocks noChangeShapeType="1"/>
          </p:cNvSpPr>
          <p:nvPr/>
        </p:nvSpPr>
        <p:spPr bwMode="auto">
          <a:xfrm rot="19331333" flipV="1">
            <a:off x="5108973" y="4118373"/>
            <a:ext cx="191690" cy="240506"/>
          </a:xfrm>
          <a:prstGeom prst="line">
            <a:avLst/>
          </a:prstGeom>
          <a:noFill/>
          <a:ln w="31750">
            <a:solidFill>
              <a:schemeClr val="tx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1667224" y="3308777"/>
            <a:ext cx="11079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200" b="1" kern="1200" dirty="0">
                <a:latin typeface="Gabriola" panose="04040605051002020D02" pitchFamily="82" charset="0"/>
                <a:ea typeface="PMingLiU" pitchFamily="18" charset="-120"/>
                <a:cs typeface="+mn-cs"/>
              </a:rPr>
              <a:t>Dummy Head Node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79653" y="186054"/>
            <a:ext cx="410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Inserting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0433" y="735569"/>
            <a:ext cx="6653560" cy="53145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2400" b="1" dirty="0">
                <a:latin typeface="Gabriola" panose="04040605051002020D02" pitchFamily="82" charset="0"/>
                <a:ea typeface="PMingLiU" pitchFamily="18" charset="-120"/>
              </a:rPr>
              <a:t>Insert a Node </a:t>
            </a:r>
            <a:r>
              <a:rPr lang="en-US" altLang="zh-TW" sz="1800" dirty="0">
                <a:latin typeface="Courier New" panose="02070309020205020404" pitchFamily="49" charset="0"/>
                <a:ea typeface="PMingLiU" pitchFamily="18" charset="-120"/>
                <a:cs typeface="Courier New" panose="02070309020205020404" pitchFamily="49" charset="0"/>
              </a:rPr>
              <a:t>New</a:t>
            </a:r>
            <a:r>
              <a:rPr lang="en-US" altLang="zh-TW" sz="2400" b="1" dirty="0">
                <a:latin typeface="Gabriola" panose="04040605051002020D02" pitchFamily="82" charset="0"/>
                <a:ea typeface="PMingLiU" pitchFamily="18" charset="-120"/>
              </a:rPr>
              <a:t> at Rear (with </a:t>
            </a:r>
            <a:r>
              <a:rPr lang="en-US" altLang="zh-TW" sz="1800" dirty="0">
                <a:latin typeface="Courier New" panose="02070309020205020404" pitchFamily="49" charset="0"/>
                <a:ea typeface="PMingLiU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sz="2400" b="1" dirty="0">
                <a:latin typeface="Gabriola" panose="04040605051002020D02" pitchFamily="82" charset="0"/>
                <a:ea typeface="PMingLiU" pitchFamily="18" charset="-120"/>
              </a:rPr>
              <a:t> pointing to dummy head)</a:t>
            </a:r>
          </a:p>
        </p:txBody>
      </p:sp>
      <p:sp>
        <p:nvSpPr>
          <p:cNvPr id="436227" name="Rectangle 3"/>
          <p:cNvSpPr>
            <a:spLocks noChangeArrowheads="1"/>
          </p:cNvSpPr>
          <p:nvPr/>
        </p:nvSpPr>
        <p:spPr bwMode="auto">
          <a:xfrm>
            <a:off x="1469000" y="1614733"/>
            <a:ext cx="6000750" cy="127727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New-&gt;next = Cur;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New-&gt;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= Cur-&gt;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Cur-&gt;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= New;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(New-&gt;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)-&gt;next = New; // same as insert front!</a:t>
            </a:r>
            <a:endParaRPr lang="en-US" altLang="zh-TW" sz="1400" kern="1200" dirty="0">
              <a:solidFill>
                <a:srgbClr val="FFFFFF"/>
              </a:solidFill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grpSp>
        <p:nvGrpSpPr>
          <p:cNvPr id="436228" name="Group 4"/>
          <p:cNvGrpSpPr>
            <a:grpSpLocks/>
          </p:cNvGrpSpPr>
          <p:nvPr/>
        </p:nvGrpSpPr>
        <p:grpSpPr bwMode="auto">
          <a:xfrm>
            <a:off x="6723460" y="3750469"/>
            <a:ext cx="706040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36229" name="Rectangle 5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20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70</a:t>
              </a:r>
            </a:p>
          </p:txBody>
        </p:sp>
        <p:sp>
          <p:nvSpPr>
            <p:cNvPr id="436230" name="Rectangle 6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36231" name="Rectangle 7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436232" name="Group 8"/>
          <p:cNvGrpSpPr>
            <a:grpSpLocks/>
          </p:cNvGrpSpPr>
          <p:nvPr/>
        </p:nvGrpSpPr>
        <p:grpSpPr bwMode="auto">
          <a:xfrm>
            <a:off x="3661173" y="3750469"/>
            <a:ext cx="706040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36233" name="Rectangle 9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20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20</a:t>
              </a:r>
            </a:p>
          </p:txBody>
        </p:sp>
        <p:sp>
          <p:nvSpPr>
            <p:cNvPr id="436234" name="Rectangle 10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36235" name="Rectangle 11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436236" name="Group 12"/>
          <p:cNvGrpSpPr>
            <a:grpSpLocks/>
          </p:cNvGrpSpPr>
          <p:nvPr/>
        </p:nvGrpSpPr>
        <p:grpSpPr bwMode="auto">
          <a:xfrm>
            <a:off x="5703094" y="3750469"/>
            <a:ext cx="706041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36237" name="Rectangle 13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20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55</a:t>
              </a:r>
            </a:p>
          </p:txBody>
        </p:sp>
        <p:sp>
          <p:nvSpPr>
            <p:cNvPr id="436238" name="Rectangle 14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36239" name="Rectangle 15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436240" name="Group 16"/>
          <p:cNvGrpSpPr>
            <a:grpSpLocks/>
          </p:cNvGrpSpPr>
          <p:nvPr/>
        </p:nvGrpSpPr>
        <p:grpSpPr bwMode="auto">
          <a:xfrm>
            <a:off x="4681538" y="3750469"/>
            <a:ext cx="706041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36241" name="Rectangle 17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20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40</a:t>
              </a:r>
            </a:p>
          </p:txBody>
        </p:sp>
        <p:sp>
          <p:nvSpPr>
            <p:cNvPr id="436242" name="Rectangle 18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36243" name="Rectangle 19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436244" name="Group 20"/>
          <p:cNvGrpSpPr>
            <a:grpSpLocks/>
          </p:cNvGrpSpPr>
          <p:nvPr/>
        </p:nvGrpSpPr>
        <p:grpSpPr bwMode="auto">
          <a:xfrm>
            <a:off x="3345657" y="3852862"/>
            <a:ext cx="302419" cy="157163"/>
            <a:chOff x="1500" y="2016"/>
            <a:chExt cx="288" cy="145"/>
          </a:xfrm>
          <a:solidFill>
            <a:schemeClr val="tx1">
              <a:lumMod val="50000"/>
            </a:schemeClr>
          </a:solidFill>
        </p:grpSpPr>
        <p:sp>
          <p:nvSpPr>
            <p:cNvPr id="436245" name="Line 21"/>
            <p:cNvSpPr>
              <a:spLocks noChangeShapeType="1"/>
            </p:cNvSpPr>
            <p:nvPr/>
          </p:nvSpPr>
          <p:spPr bwMode="auto">
            <a:xfrm>
              <a:off x="1500" y="2016"/>
              <a:ext cx="288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36246" name="Line 22"/>
            <p:cNvSpPr>
              <a:spLocks noChangeShapeType="1"/>
            </p:cNvSpPr>
            <p:nvPr/>
          </p:nvSpPr>
          <p:spPr bwMode="auto">
            <a:xfrm rot="10918189">
              <a:off x="1500" y="2160"/>
              <a:ext cx="288" cy="1"/>
            </a:xfrm>
            <a:prstGeom prst="line">
              <a:avLst/>
            </a:prstGeom>
            <a:grp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436247" name="Group 23"/>
          <p:cNvGrpSpPr>
            <a:grpSpLocks/>
          </p:cNvGrpSpPr>
          <p:nvPr/>
        </p:nvGrpSpPr>
        <p:grpSpPr bwMode="auto">
          <a:xfrm>
            <a:off x="4392216" y="3852862"/>
            <a:ext cx="302419" cy="157163"/>
            <a:chOff x="2496" y="2064"/>
            <a:chExt cx="288" cy="145"/>
          </a:xfrm>
          <a:solidFill>
            <a:schemeClr val="tx1">
              <a:lumMod val="50000"/>
            </a:schemeClr>
          </a:solidFill>
        </p:grpSpPr>
        <p:sp>
          <p:nvSpPr>
            <p:cNvPr id="436248" name="Line 24"/>
            <p:cNvSpPr>
              <a:spLocks noChangeShapeType="1"/>
            </p:cNvSpPr>
            <p:nvPr/>
          </p:nvSpPr>
          <p:spPr bwMode="auto">
            <a:xfrm>
              <a:off x="2496" y="2064"/>
              <a:ext cx="288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36249" name="Line 25"/>
            <p:cNvSpPr>
              <a:spLocks noChangeShapeType="1"/>
            </p:cNvSpPr>
            <p:nvPr/>
          </p:nvSpPr>
          <p:spPr bwMode="auto">
            <a:xfrm rot="10918189">
              <a:off x="2496" y="2208"/>
              <a:ext cx="288" cy="1"/>
            </a:xfrm>
            <a:prstGeom prst="line">
              <a:avLst/>
            </a:prstGeom>
            <a:grp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436250" name="Group 26"/>
          <p:cNvGrpSpPr>
            <a:grpSpLocks/>
          </p:cNvGrpSpPr>
          <p:nvPr/>
        </p:nvGrpSpPr>
        <p:grpSpPr bwMode="auto">
          <a:xfrm>
            <a:off x="5400675" y="3852862"/>
            <a:ext cx="302419" cy="157163"/>
            <a:chOff x="3456" y="2016"/>
            <a:chExt cx="288" cy="145"/>
          </a:xfrm>
          <a:solidFill>
            <a:schemeClr val="tx1">
              <a:lumMod val="50000"/>
            </a:schemeClr>
          </a:solidFill>
        </p:grpSpPr>
        <p:sp>
          <p:nvSpPr>
            <p:cNvPr id="436251" name="Line 27"/>
            <p:cNvSpPr>
              <a:spLocks noChangeShapeType="1"/>
            </p:cNvSpPr>
            <p:nvPr/>
          </p:nvSpPr>
          <p:spPr bwMode="auto">
            <a:xfrm>
              <a:off x="3456" y="2016"/>
              <a:ext cx="288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36252" name="Line 28"/>
            <p:cNvSpPr>
              <a:spLocks noChangeShapeType="1"/>
            </p:cNvSpPr>
            <p:nvPr/>
          </p:nvSpPr>
          <p:spPr bwMode="auto">
            <a:xfrm rot="10918189">
              <a:off x="3456" y="2160"/>
              <a:ext cx="288" cy="1"/>
            </a:xfrm>
            <a:prstGeom prst="line">
              <a:avLst/>
            </a:prstGeom>
            <a:grp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436253" name="Line 29"/>
          <p:cNvSpPr>
            <a:spLocks noChangeShapeType="1"/>
          </p:cNvSpPr>
          <p:nvPr/>
        </p:nvSpPr>
        <p:spPr bwMode="auto">
          <a:xfrm>
            <a:off x="6409135" y="3852863"/>
            <a:ext cx="302419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436254" name="Line 30"/>
          <p:cNvSpPr>
            <a:spLocks noChangeShapeType="1"/>
          </p:cNvSpPr>
          <p:nvPr/>
        </p:nvSpPr>
        <p:spPr bwMode="auto">
          <a:xfrm rot="10918189">
            <a:off x="6409135" y="4008835"/>
            <a:ext cx="302419" cy="119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2004291" y="4686300"/>
            <a:ext cx="465192" cy="30008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Head</a:t>
            </a:r>
          </a:p>
        </p:txBody>
      </p:sp>
      <p:sp>
        <p:nvSpPr>
          <p:cNvPr id="436256" name="Line 32"/>
          <p:cNvSpPr>
            <a:spLocks noChangeShapeType="1"/>
          </p:cNvSpPr>
          <p:nvPr/>
        </p:nvSpPr>
        <p:spPr bwMode="auto">
          <a:xfrm flipV="1">
            <a:off x="2253259" y="4146105"/>
            <a:ext cx="3572" cy="51673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436257" name="Group 33"/>
          <p:cNvGrpSpPr>
            <a:grpSpLocks/>
          </p:cNvGrpSpPr>
          <p:nvPr/>
        </p:nvGrpSpPr>
        <p:grpSpPr bwMode="auto">
          <a:xfrm>
            <a:off x="2677717" y="3750469"/>
            <a:ext cx="706040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36258" name="Rectangle 34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2000" b="1" kern="1200" dirty="0">
                  <a:solidFill>
                    <a:schemeClr val="tx1"/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10</a:t>
              </a:r>
            </a:p>
          </p:txBody>
        </p:sp>
        <p:sp>
          <p:nvSpPr>
            <p:cNvPr id="436259" name="Rectangle 35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36260" name="Rectangle 36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07356" y="3750469"/>
            <a:ext cx="706041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36262" name="Rectangle 38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2000" kern="1200">
                <a:solidFill>
                  <a:schemeClr val="tx1"/>
                </a:solidFill>
                <a:latin typeface="Gabriola" panose="04040605051002020D02" pitchFamily="82" charset="0"/>
                <a:ea typeface="PMingLiU" pitchFamily="18" charset="-120"/>
                <a:cs typeface="+mn-cs"/>
              </a:endParaRPr>
            </a:p>
          </p:txBody>
        </p:sp>
        <p:sp>
          <p:nvSpPr>
            <p:cNvPr id="436263" name="Rectangle 39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36264" name="Rectangle 40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600" b="1" kern="120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436265" name="Group 41"/>
          <p:cNvGrpSpPr>
            <a:grpSpLocks/>
          </p:cNvGrpSpPr>
          <p:nvPr/>
        </p:nvGrpSpPr>
        <p:grpSpPr bwMode="auto">
          <a:xfrm>
            <a:off x="2413398" y="3852862"/>
            <a:ext cx="302419" cy="157163"/>
            <a:chOff x="1500" y="2016"/>
            <a:chExt cx="288" cy="145"/>
          </a:xfrm>
          <a:solidFill>
            <a:schemeClr val="tx1">
              <a:lumMod val="50000"/>
            </a:schemeClr>
          </a:solidFill>
        </p:grpSpPr>
        <p:sp>
          <p:nvSpPr>
            <p:cNvPr id="436266" name="Line 42"/>
            <p:cNvSpPr>
              <a:spLocks noChangeShapeType="1"/>
            </p:cNvSpPr>
            <p:nvPr/>
          </p:nvSpPr>
          <p:spPr bwMode="auto">
            <a:xfrm>
              <a:off x="1500" y="2016"/>
              <a:ext cx="288" cy="0"/>
            </a:xfrm>
            <a:prstGeom prst="line">
              <a:avLst/>
            </a:prstGeom>
            <a:grp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436267" name="Line 43"/>
            <p:cNvSpPr>
              <a:spLocks noChangeShapeType="1"/>
            </p:cNvSpPr>
            <p:nvPr/>
          </p:nvSpPr>
          <p:spPr bwMode="auto">
            <a:xfrm rot="10918189">
              <a:off x="1500" y="2160"/>
              <a:ext cx="288" cy="1"/>
            </a:xfrm>
            <a:prstGeom prst="line">
              <a:avLst/>
            </a:prstGeom>
            <a:grp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436268" name="Text Box 44"/>
          <p:cNvSpPr txBox="1">
            <a:spLocks noChangeArrowheads="1"/>
          </p:cNvSpPr>
          <p:nvPr/>
        </p:nvSpPr>
        <p:spPr bwMode="auto">
          <a:xfrm>
            <a:off x="1657350" y="3468960"/>
            <a:ext cx="992579" cy="25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050" b="1" kern="1200" dirty="0">
                <a:latin typeface="Gabriola" panose="04040605051002020D02" pitchFamily="82" charset="0"/>
                <a:ea typeface="PMingLiU" pitchFamily="18" charset="-120"/>
                <a:cs typeface="+mn-cs"/>
              </a:rPr>
              <a:t>Dummy Head Node</a:t>
            </a:r>
          </a:p>
        </p:txBody>
      </p:sp>
      <p:cxnSp>
        <p:nvCxnSpPr>
          <p:cNvPr id="436269" name="AutoShape 45"/>
          <p:cNvCxnSpPr>
            <a:cxnSpLocks noChangeShapeType="1"/>
          </p:cNvCxnSpPr>
          <p:nvPr/>
        </p:nvCxnSpPr>
        <p:spPr bwMode="auto">
          <a:xfrm flipH="1">
            <a:off x="1707357" y="3931444"/>
            <a:ext cx="5722144" cy="1191"/>
          </a:xfrm>
          <a:prstGeom prst="bentConnector5">
            <a:avLst>
              <a:gd name="adj1" fmla="val -2995"/>
              <a:gd name="adj2" fmla="val -38700000"/>
              <a:gd name="adj3" fmla="val 102995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6270" name="AutoShape 46"/>
          <p:cNvCxnSpPr>
            <a:cxnSpLocks noChangeShapeType="1"/>
          </p:cNvCxnSpPr>
          <p:nvPr/>
        </p:nvCxnSpPr>
        <p:spPr bwMode="auto">
          <a:xfrm rot="10800000" flipH="1" flipV="1">
            <a:off x="1714500" y="4000500"/>
            <a:ext cx="5722144" cy="1191"/>
          </a:xfrm>
          <a:prstGeom prst="bentConnector5">
            <a:avLst>
              <a:gd name="adj1" fmla="val -2995"/>
              <a:gd name="adj2" fmla="val 43799995"/>
              <a:gd name="adj3" fmla="val 102995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6271" name="Text Box 47"/>
          <p:cNvSpPr txBox="1">
            <a:spLocks noChangeArrowheads="1"/>
          </p:cNvSpPr>
          <p:nvPr/>
        </p:nvSpPr>
        <p:spPr bwMode="auto">
          <a:xfrm>
            <a:off x="1578328" y="4671991"/>
            <a:ext cx="386644" cy="30008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Cur</a:t>
            </a:r>
          </a:p>
        </p:txBody>
      </p:sp>
      <p:sp>
        <p:nvSpPr>
          <p:cNvPr id="436272" name="Line 48"/>
          <p:cNvSpPr>
            <a:spLocks noChangeShapeType="1"/>
          </p:cNvSpPr>
          <p:nvPr/>
        </p:nvSpPr>
        <p:spPr bwMode="auto">
          <a:xfrm flipV="1">
            <a:off x="1828801" y="4114801"/>
            <a:ext cx="3572" cy="51673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cxnSp>
        <p:nvCxnSpPr>
          <p:cNvPr id="436273" name="AutoShape 49"/>
          <p:cNvCxnSpPr>
            <a:cxnSpLocks noChangeShapeType="1"/>
          </p:cNvCxnSpPr>
          <p:nvPr/>
        </p:nvCxnSpPr>
        <p:spPr bwMode="auto">
          <a:xfrm rot="5400000" flipH="1">
            <a:off x="4057055" y="1486495"/>
            <a:ext cx="92869" cy="4663679"/>
          </a:xfrm>
          <a:prstGeom prst="bentConnector4">
            <a:avLst>
              <a:gd name="adj1" fmla="val 682051"/>
              <a:gd name="adj2" fmla="val 103676"/>
            </a:avLst>
          </a:prstGeom>
          <a:noFill/>
          <a:ln w="3175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6274" name="AutoShape 50"/>
          <p:cNvCxnSpPr>
            <a:cxnSpLocks noChangeShapeType="1"/>
            <a:stCxn id="436263" idx="1"/>
          </p:cNvCxnSpPr>
          <p:nvPr/>
        </p:nvCxnSpPr>
        <p:spPr bwMode="auto">
          <a:xfrm rot="10800000" flipH="1" flipV="1">
            <a:off x="1707356" y="3931444"/>
            <a:ext cx="4701779" cy="126206"/>
          </a:xfrm>
          <a:prstGeom prst="bentConnector5">
            <a:avLst>
              <a:gd name="adj1" fmla="val -6838"/>
              <a:gd name="adj2" fmla="val 284903"/>
              <a:gd name="adj3" fmla="val 102454"/>
            </a:avLst>
          </a:prstGeom>
          <a:noFill/>
          <a:ln w="3175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6275" name="Text Box 51"/>
          <p:cNvSpPr txBox="1">
            <a:spLocks noChangeArrowheads="1"/>
          </p:cNvSpPr>
          <p:nvPr/>
        </p:nvSpPr>
        <p:spPr bwMode="auto">
          <a:xfrm>
            <a:off x="6899970" y="4662836"/>
            <a:ext cx="410690" cy="30008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New</a:t>
            </a:r>
          </a:p>
        </p:txBody>
      </p:sp>
      <p:sp>
        <p:nvSpPr>
          <p:cNvPr id="436276" name="Line 52"/>
          <p:cNvSpPr>
            <a:spLocks noChangeShapeType="1"/>
          </p:cNvSpPr>
          <p:nvPr/>
        </p:nvSpPr>
        <p:spPr bwMode="auto">
          <a:xfrm flipV="1">
            <a:off x="7143751" y="4114801"/>
            <a:ext cx="3572" cy="51673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9653" y="186054"/>
            <a:ext cx="410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Inserting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9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6011" y="873183"/>
            <a:ext cx="6602477" cy="634560"/>
          </a:xfrm>
        </p:spPr>
        <p:txBody>
          <a:bodyPr/>
          <a:lstStyle/>
          <a:p>
            <a:r>
              <a:rPr lang="en-US" altLang="zh-TW" b="1" dirty="0">
                <a:latin typeface="Gabriola" panose="04040605051002020D02" pitchFamily="82" charset="0"/>
                <a:ea typeface="PMingLiU" pitchFamily="18" charset="-120"/>
              </a:rPr>
              <a:t>Insert a Node </a:t>
            </a:r>
            <a:r>
              <a:rPr lang="en-US" altLang="zh-TW" sz="1800" dirty="0" smtClean="0">
                <a:latin typeface="Courier New" panose="02070309020205020404" pitchFamily="49" charset="0"/>
                <a:ea typeface="PMingLiU" pitchFamily="18" charset="-120"/>
                <a:cs typeface="Courier New" panose="02070309020205020404" pitchFamily="49" charset="0"/>
              </a:rPr>
              <a:t>New </a:t>
            </a:r>
            <a:r>
              <a:rPr lang="en-US" altLang="zh-TW" b="1" dirty="0" smtClean="0">
                <a:latin typeface="Gabriola" panose="04040605051002020D02" pitchFamily="82" charset="0"/>
                <a:ea typeface="PMingLiU" pitchFamily="18" charset="-120"/>
              </a:rPr>
              <a:t>to </a:t>
            </a:r>
            <a:r>
              <a:rPr lang="en-US" altLang="zh-TW" b="1" dirty="0">
                <a:latin typeface="Gabriola" panose="04040605051002020D02" pitchFamily="82" charset="0"/>
                <a:ea typeface="PMingLiU" pitchFamily="18" charset="-120"/>
              </a:rPr>
              <a:t>Empty List (with </a:t>
            </a:r>
            <a:r>
              <a:rPr lang="en-US" altLang="zh-TW" sz="1800" dirty="0">
                <a:latin typeface="Courier New" panose="02070309020205020404" pitchFamily="49" charset="0"/>
                <a:ea typeface="PMingLiU" pitchFamily="18" charset="-120"/>
                <a:cs typeface="Courier New" panose="02070309020205020404" pitchFamily="49" charset="0"/>
              </a:rPr>
              <a:t>Cur</a:t>
            </a:r>
            <a:r>
              <a:rPr lang="en-US" altLang="zh-TW" b="1" dirty="0">
                <a:latin typeface="Gabriola" panose="04040605051002020D02" pitchFamily="82" charset="0"/>
                <a:ea typeface="PMingLiU" pitchFamily="18" charset="-120"/>
              </a:rPr>
              <a:t> pointing to dummy head node)</a:t>
            </a:r>
          </a:p>
        </p:txBody>
      </p:sp>
      <p:sp>
        <p:nvSpPr>
          <p:cNvPr id="428036" name="Line 4"/>
          <p:cNvSpPr>
            <a:spLocks noChangeShapeType="1"/>
          </p:cNvSpPr>
          <p:nvPr/>
        </p:nvSpPr>
        <p:spPr bwMode="auto">
          <a:xfrm flipV="1">
            <a:off x="3314700" y="428625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3078109" y="4691649"/>
            <a:ext cx="465192" cy="3000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 dirty="0">
                <a:solidFill>
                  <a:schemeClr val="bg1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Head</a:t>
            </a:r>
          </a:p>
        </p:txBody>
      </p: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3200400" y="3943350"/>
            <a:ext cx="706041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28039" name="Rectangle 7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zh-TW" altLang="en-US" sz="1800" kern="12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endParaRPr>
            </a:p>
          </p:txBody>
        </p:sp>
        <p:sp>
          <p:nvSpPr>
            <p:cNvPr id="428040" name="Rectangle 8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28041" name="Rectangle 9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28042" name="Text Box 10"/>
          <p:cNvSpPr txBox="1">
            <a:spLocks noChangeArrowheads="1"/>
          </p:cNvSpPr>
          <p:nvPr/>
        </p:nvSpPr>
        <p:spPr bwMode="auto">
          <a:xfrm>
            <a:off x="3017271" y="3674113"/>
            <a:ext cx="1037463" cy="2616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100" b="1" kern="1200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Dummy Head Node</a:t>
            </a:r>
          </a:p>
        </p:txBody>
      </p:sp>
      <p:cxnSp>
        <p:nvCxnSpPr>
          <p:cNvPr id="428043" name="AutoShape 11"/>
          <p:cNvCxnSpPr>
            <a:cxnSpLocks noChangeShapeType="1"/>
          </p:cNvCxnSpPr>
          <p:nvPr/>
        </p:nvCxnSpPr>
        <p:spPr bwMode="auto">
          <a:xfrm flipH="1">
            <a:off x="3200400" y="4000500"/>
            <a:ext cx="706041" cy="1191"/>
          </a:xfrm>
          <a:prstGeom prst="bentConnector5">
            <a:avLst>
              <a:gd name="adj1" fmla="val -60542"/>
              <a:gd name="adj2" fmla="val -29600000"/>
              <a:gd name="adj3" fmla="val 124282"/>
            </a:avLst>
          </a:prstGeom>
          <a:noFill/>
          <a:ln w="3175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8044" name="Line 12"/>
          <p:cNvSpPr>
            <a:spLocks noChangeShapeType="1"/>
          </p:cNvSpPr>
          <p:nvPr/>
        </p:nvSpPr>
        <p:spPr bwMode="auto">
          <a:xfrm flipV="1">
            <a:off x="4925616" y="4306491"/>
            <a:ext cx="0" cy="4000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4732865" y="4664951"/>
            <a:ext cx="410690" cy="30008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New</a:t>
            </a:r>
          </a:p>
        </p:txBody>
      </p:sp>
      <p:sp>
        <p:nvSpPr>
          <p:cNvPr id="428046" name="Text Box 14"/>
          <p:cNvSpPr txBox="1">
            <a:spLocks noChangeArrowheads="1"/>
          </p:cNvSpPr>
          <p:nvPr/>
        </p:nvSpPr>
        <p:spPr bwMode="auto">
          <a:xfrm>
            <a:off x="4692724" y="3951685"/>
            <a:ext cx="44435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zh-TW" altLang="en-US" sz="1500" b="1" kern="1200">
              <a:solidFill>
                <a:srgbClr val="FFFFFF"/>
              </a:solidFill>
              <a:latin typeface="Arial" panose="020B0604020202020204" pitchFamily="34" charset="0"/>
              <a:ea typeface="PMingLiU" pitchFamily="18" charset="-120"/>
              <a:cs typeface="+mn-cs"/>
            </a:endParaRPr>
          </a:p>
        </p:txBody>
      </p:sp>
      <p:grpSp>
        <p:nvGrpSpPr>
          <p:cNvPr id="428047" name="Group 15"/>
          <p:cNvGrpSpPr>
            <a:grpSpLocks/>
          </p:cNvGrpSpPr>
          <p:nvPr/>
        </p:nvGrpSpPr>
        <p:grpSpPr bwMode="auto">
          <a:xfrm>
            <a:off x="4572000" y="3943350"/>
            <a:ext cx="706041" cy="361950"/>
            <a:chOff x="1104" y="1488"/>
            <a:chExt cx="768" cy="336"/>
          </a:xfrm>
          <a:solidFill>
            <a:schemeClr val="bg1"/>
          </a:solidFill>
        </p:grpSpPr>
        <p:sp>
          <p:nvSpPr>
            <p:cNvPr id="428048" name="Rectangle 16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2000" b="1" kern="1200" dirty="0">
                  <a:solidFill>
                    <a:schemeClr val="tx1">
                      <a:lumMod val="50000"/>
                    </a:schemeClr>
                  </a:solidFill>
                  <a:latin typeface="Gabriola" panose="04040605051002020D02" pitchFamily="82" charset="0"/>
                  <a:ea typeface="PMingLiU" pitchFamily="18" charset="-120"/>
                  <a:cs typeface="+mn-cs"/>
                </a:rPr>
                <a:t>20</a:t>
              </a:r>
            </a:p>
          </p:txBody>
        </p:sp>
        <p:sp>
          <p:nvSpPr>
            <p:cNvPr id="428049" name="Rectangle 17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28050" name="Rectangle 18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28051" name="Line 19"/>
          <p:cNvSpPr>
            <a:spLocks noChangeShapeType="1"/>
          </p:cNvSpPr>
          <p:nvPr/>
        </p:nvSpPr>
        <p:spPr bwMode="auto">
          <a:xfrm>
            <a:off x="3943350" y="4057650"/>
            <a:ext cx="6286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8052" name="Line 20"/>
          <p:cNvSpPr>
            <a:spLocks noChangeShapeType="1"/>
          </p:cNvSpPr>
          <p:nvPr/>
        </p:nvSpPr>
        <p:spPr bwMode="auto">
          <a:xfrm flipH="1">
            <a:off x="3943350" y="4114800"/>
            <a:ext cx="6286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428053" name="AutoShape 21"/>
          <p:cNvCxnSpPr>
            <a:cxnSpLocks noChangeShapeType="1"/>
          </p:cNvCxnSpPr>
          <p:nvPr/>
        </p:nvCxnSpPr>
        <p:spPr bwMode="auto">
          <a:xfrm rot="10800000" flipH="1" flipV="1">
            <a:off x="3200400" y="4286250"/>
            <a:ext cx="706041" cy="1191"/>
          </a:xfrm>
          <a:prstGeom prst="bentConnector5">
            <a:avLst>
              <a:gd name="adj1" fmla="val -24282"/>
              <a:gd name="adj2" fmla="val 31399995"/>
              <a:gd name="adj3" fmla="val 124282"/>
            </a:avLst>
          </a:prstGeom>
          <a:noFill/>
          <a:ln w="31750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8054" name="AutoShape 22"/>
          <p:cNvCxnSpPr>
            <a:cxnSpLocks noChangeShapeType="1"/>
          </p:cNvCxnSpPr>
          <p:nvPr/>
        </p:nvCxnSpPr>
        <p:spPr bwMode="auto">
          <a:xfrm rot="10800000" flipH="1" flipV="1">
            <a:off x="3200400" y="4171950"/>
            <a:ext cx="2077641" cy="1191"/>
          </a:xfrm>
          <a:prstGeom prst="bentConnector5">
            <a:avLst>
              <a:gd name="adj1" fmla="val -16046"/>
              <a:gd name="adj2" fmla="val 68599995"/>
              <a:gd name="adj3" fmla="val 108250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8055" name="AutoShape 23"/>
          <p:cNvCxnSpPr>
            <a:cxnSpLocks noChangeShapeType="1"/>
          </p:cNvCxnSpPr>
          <p:nvPr/>
        </p:nvCxnSpPr>
        <p:spPr bwMode="auto">
          <a:xfrm flipH="1">
            <a:off x="3200400" y="4057650"/>
            <a:ext cx="2077641" cy="1191"/>
          </a:xfrm>
          <a:prstGeom prst="bentConnector5">
            <a:avLst>
              <a:gd name="adj1" fmla="val -8250"/>
              <a:gd name="adj2" fmla="val -43100000"/>
              <a:gd name="adj3" fmla="val 117245"/>
            </a:avLst>
          </a:prstGeom>
          <a:noFill/>
          <a:ln w="317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2543175" y="1820928"/>
            <a:ext cx="3429000" cy="127727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New-&gt;next = Cur;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New-&gt;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= Cur-&gt;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Cur-&gt;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 = New;</a:t>
            </a:r>
          </a:p>
          <a:p>
            <a:pPr marL="257175" indent="-257175"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CCFF"/>
              </a:buClr>
              <a:buSzPct val="75000"/>
            </a:pP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(New-&gt;</a:t>
            </a:r>
            <a:r>
              <a:rPr lang="en-US" altLang="zh-TW" sz="14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prev</a:t>
            </a:r>
            <a:r>
              <a:rPr lang="en-US" altLang="zh-TW" sz="1400" kern="1200" dirty="0">
                <a:solidFill>
                  <a:srgbClr val="FFFFFF"/>
                </a:solidFill>
                <a:latin typeface="Courier New" panose="02070309020205020404" pitchFamily="49" charset="0"/>
                <a:ea typeface="PMingLiU" pitchFamily="18" charset="-120"/>
                <a:cs typeface="+mn-cs"/>
              </a:rPr>
              <a:t>)-&gt;next = New;</a:t>
            </a:r>
          </a:p>
        </p:txBody>
      </p:sp>
      <p:sp>
        <p:nvSpPr>
          <p:cNvPr id="428057" name="Line 25"/>
          <p:cNvSpPr>
            <a:spLocks noChangeShapeType="1"/>
          </p:cNvSpPr>
          <p:nvPr/>
        </p:nvSpPr>
        <p:spPr bwMode="auto">
          <a:xfrm flipV="1">
            <a:off x="3886200" y="4286250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8058" name="Text Box 26"/>
          <p:cNvSpPr txBox="1">
            <a:spLocks noChangeArrowheads="1"/>
          </p:cNvSpPr>
          <p:nvPr/>
        </p:nvSpPr>
        <p:spPr bwMode="auto">
          <a:xfrm>
            <a:off x="3668317" y="4684215"/>
            <a:ext cx="386644" cy="3000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 dirty="0">
                <a:solidFill>
                  <a:schemeClr val="bg1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Cur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9653" y="186054"/>
            <a:ext cx="410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Inserting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89063" y="877888"/>
            <a:ext cx="6365875" cy="4057650"/>
          </a:xfrm>
          <a:solidFill>
            <a:schemeClr val="tx1">
              <a:lumMod val="50000"/>
            </a:schemeClr>
          </a:solidFill>
          <a:ln/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void </a:t>
            </a:r>
            <a:r>
              <a:rPr lang="en-US" altLang="zh-TW" sz="12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insertNode</a:t>
            </a: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NodePtr</a:t>
            </a: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Head, </a:t>
            </a:r>
            <a:r>
              <a:rPr lang="en-US" altLang="zh-TW" sz="12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int</a:t>
            </a: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item){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2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NodePtr</a:t>
            </a: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New, Cur;                  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New = new Node;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New-&gt;data = item</a:t>
            </a:r>
            <a:r>
              <a:rPr lang="en-US" altLang="zh-TW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;</a:t>
            </a:r>
            <a:endParaRPr lang="en-US" altLang="zh-TW" sz="1200" dirty="0">
              <a:solidFill>
                <a:schemeClr val="bg1"/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Cur = Head-&gt;next;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while(Cur != Head){	//position Cur for insertion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if(Cur-&gt;data </a:t>
            </a:r>
            <a:r>
              <a:rPr lang="en-US" altLang="zh-TW" sz="1200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&lt; </a:t>
            </a: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item)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	Cur = Cur-&gt;next;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else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	break;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New-&gt;next = Cur;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New-&gt;</a:t>
            </a:r>
            <a:r>
              <a:rPr lang="en-US" altLang="zh-TW" sz="12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= Cur-&gt;</a:t>
            </a:r>
            <a:r>
              <a:rPr lang="en-US" altLang="zh-TW" sz="12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Cur-&gt;</a:t>
            </a:r>
            <a:r>
              <a:rPr lang="en-US" altLang="zh-TW" sz="12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= New;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(New-&gt;</a:t>
            </a:r>
            <a:r>
              <a:rPr lang="en-US" altLang="zh-TW" sz="12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prev</a:t>
            </a: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)-&gt;next = New;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12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200" dirty="0">
              <a:solidFill>
                <a:schemeClr val="bg1"/>
              </a:solidFill>
              <a:latin typeface="Courier New" panose="02070309020205020404" pitchFamily="49" charset="0"/>
              <a:ea typeface="PMingLiU" pitchFamily="18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9653" y="186054"/>
            <a:ext cx="410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DLL Insertion Node Function 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50819" y="950641"/>
            <a:ext cx="6400800" cy="3859251"/>
          </a:xfrm>
          <a:solidFill>
            <a:schemeClr val="tx1">
              <a:lumMod val="50000"/>
            </a:schemeClr>
          </a:solidFill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4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NodePtr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</a:t>
            </a:r>
            <a:r>
              <a:rPr lang="en-US" altLang="zh-TW" sz="14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searchNode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</a:t>
            </a:r>
            <a:r>
              <a:rPr lang="en-US" altLang="zh-TW" sz="14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NodePtr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Head, </a:t>
            </a:r>
            <a:r>
              <a:rPr lang="en-US" altLang="zh-TW" sz="14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int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item){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NodeP</a:t>
            </a:r>
            <a:r>
              <a:rPr lang="en-US" altLang="zh-TW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400" dirty="0" err="1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tr</a:t>
            </a:r>
            <a:r>
              <a:rPr lang="en-US" altLang="zh-TW" sz="1400" dirty="0" smtClean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Cur = Head-&gt;next;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while(Cur != Head){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if(Cur-&gt;data == item)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	return Cur;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if(Cur-&gt;data &lt; item)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	Cur = Cur-&gt;next;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else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	break;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return NULL;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zh-TW" sz="1400" dirty="0">
              <a:solidFill>
                <a:schemeClr val="bg1"/>
              </a:solidFill>
              <a:latin typeface="Courier New" panose="02070309020205020404" pitchFamily="49" charset="0"/>
              <a:ea typeface="PMingLiU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9653" y="186054"/>
            <a:ext cx="410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DLL </a:t>
            </a:r>
            <a:r>
              <a:rPr lang="en-US" sz="3200" b="1" u="sng" dirty="0" smtClean="0">
                <a:latin typeface="Gabriola" panose="04040605051002020D02" pitchFamily="82" charset="0"/>
              </a:rPr>
              <a:t>Searching</a:t>
            </a:r>
            <a:r>
              <a:rPr lang="en-US" sz="3200" b="1" dirty="0" smtClean="0">
                <a:latin typeface="Gabriola" panose="04040605051002020D02" pitchFamily="82" charset="0"/>
              </a:rPr>
              <a:t> a Node Function 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628775" y="1333501"/>
            <a:ext cx="5886450" cy="2651201"/>
          </a:xfrm>
          <a:solidFill>
            <a:schemeClr val="tx1">
              <a:lumMod val="50000"/>
            </a:schemeClr>
          </a:solidFill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void print(</a:t>
            </a:r>
            <a:r>
              <a:rPr lang="en-US" altLang="zh-TW" sz="14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NodePtr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Head){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4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NodePtr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Cur=Head-&gt;next;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while(Cur != Head){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</a:t>
            </a:r>
            <a:r>
              <a:rPr lang="en-US" altLang="zh-TW" sz="14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cout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&lt;&lt; Cur-&gt;data &lt;&lt; " ";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Cur = Cur-&gt;next;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4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cout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&lt;&lt; </a:t>
            </a:r>
            <a:r>
              <a:rPr lang="en-US" altLang="zh-TW" sz="140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endl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zh-TW" sz="1400" dirty="0">
              <a:solidFill>
                <a:schemeClr val="bg1"/>
              </a:solidFill>
              <a:latin typeface="Courier New" panose="02070309020205020404" pitchFamily="49" charset="0"/>
              <a:ea typeface="PMingLiU" pitchFamily="18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5025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DLL </a:t>
            </a:r>
            <a:r>
              <a:rPr lang="en-US" sz="3200" b="1" u="sng" dirty="0" smtClean="0">
                <a:latin typeface="Gabriola" panose="04040605051002020D02" pitchFamily="82" charset="0"/>
              </a:rPr>
              <a:t>Printing</a:t>
            </a:r>
            <a:r>
              <a:rPr lang="en-US" sz="3200" b="1" dirty="0" smtClean="0">
                <a:latin typeface="Gabriola" panose="04040605051002020D02" pitchFamily="82" charset="0"/>
              </a:rPr>
              <a:t> the whole List Function 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93181" y="96644"/>
            <a:ext cx="6757639" cy="4980878"/>
          </a:xfrm>
          <a:solidFill>
            <a:schemeClr val="tx1">
              <a:lumMod val="50000"/>
            </a:schemeClr>
          </a:solidFill>
          <a:ln/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void main(){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NodePtr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Head, temp;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    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createHead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(Head);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print(Head);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insertNode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(Head, 3);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print(Head);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insertNode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(Head, 5); 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print(Head);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insertNode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(Head, 2);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print(Head);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insertNode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(Head, 7);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insertNode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(Head, 1);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insertNode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(Head, 8);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print(Head);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deleteNode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(Head, 7);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deleteNode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(Head, 0);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print(Head);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temp = 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searchNode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(Head,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if(temp != NULL)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cout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&lt;&lt; "Data is contained in the list" &lt;&lt; 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endl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else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		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cout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 &lt;&lt; "Data is NOT contained in the list" &lt;&lt; </a:t>
            </a:r>
            <a:r>
              <a:rPr lang="en-US" altLang="zh-TW" sz="1050" dirty="0" err="1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endl</a:t>
            </a: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050" dirty="0">
                <a:solidFill>
                  <a:schemeClr val="bg1"/>
                </a:solidFill>
                <a:latin typeface="Courier New" panose="02070309020205020404" pitchFamily="49" charset="0"/>
                <a:ea typeface="PMingLiU" pitchFamily="18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050" dirty="0">
              <a:solidFill>
                <a:schemeClr val="bg1"/>
              </a:solidFill>
              <a:latin typeface="Courier New" panose="02070309020205020404" pitchFamily="49" charset="0"/>
              <a:ea typeface="PMingLiU" pitchFamily="18" charset="-120"/>
            </a:endParaRPr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4140354" y="859110"/>
            <a:ext cx="3486150" cy="21145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80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Result is: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endParaRPr lang="en-US" altLang="en-US" sz="1500" b="1" kern="1200" dirty="0">
              <a:solidFill>
                <a:srgbClr val="FFFFFF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500" b="1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500" b="1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3 5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500" b="1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2 3 5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500" b="1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1 2 3 5 7 8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500" b="1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1 2 3 5 8</a:t>
            </a:r>
          </a:p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500" b="1" kern="1200" dirty="0">
                <a:solidFill>
                  <a:srgbClr val="FFFFFF"/>
                </a:solidFill>
                <a:latin typeface="Courier New" panose="02070309020205020404" pitchFamily="49" charset="0"/>
                <a:ea typeface="+mn-ea"/>
                <a:cs typeface="+mn-cs"/>
              </a:rPr>
              <a:t>Data is contained in the list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94456" y="2083032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abriola" panose="04040605051002020D02" pitchFamily="82" charset="0"/>
              </a:rPr>
              <a:t>Using the DLL</a:t>
            </a:r>
            <a:endParaRPr lang="en-US" sz="24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6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Why Linked Lists, when we already have arrays?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to carry out the operations similar to arrays in the Linked Lists?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can the Linked Lists possibly be implemented?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3 (Part 1)]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Gabriola" panose="04040605051002020D02" pitchFamily="82" charset="0"/>
              </a:rPr>
              <a:t>Arrays vs Linked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Gabriola" panose="04040605051002020D02" pitchFamily="82" charset="0"/>
              </a:rPr>
              <a:t>Singly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Doubly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Circular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Applications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5995" y="676425"/>
            <a:ext cx="7759390" cy="25454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i="1" u="sng" dirty="0">
                <a:solidFill>
                  <a:schemeClr val="hlink"/>
                </a:solidFill>
                <a:latin typeface="Gabriola" panose="04040605051002020D02" pitchFamily="82" charset="0"/>
              </a:rPr>
              <a:t>Doubly linked </a:t>
            </a:r>
            <a:r>
              <a:rPr lang="en-US" altLang="en-US" sz="1800" b="1" i="1" u="sng" dirty="0" smtClean="0">
                <a:solidFill>
                  <a:schemeClr val="hlink"/>
                </a:solidFill>
                <a:latin typeface="Gabriola" panose="04040605051002020D02" pitchFamily="82" charset="0"/>
              </a:rPr>
              <a:t>lists (DLL)</a:t>
            </a:r>
            <a:endParaRPr lang="en-US" altLang="en-US" sz="1800" b="1" i="1" u="sng" dirty="0">
              <a:solidFill>
                <a:schemeClr val="hlink"/>
              </a:solidFill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Each node points to not only successor but the </a:t>
            </a:r>
            <a:r>
              <a:rPr lang="en-US" altLang="en-US" sz="1800" b="1" dirty="0" smtClean="0">
                <a:latin typeface="Gabriola" panose="04040605051002020D02" pitchFamily="82" charset="0"/>
              </a:rPr>
              <a:t>predecessor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1800" dirty="0" err="1">
                <a:solidFill>
                  <a:srgbClr val="FF0000"/>
                </a:solidFill>
                <a:latin typeface="Gabriola" panose="04040605051002020D02" pitchFamily="82" charset="0"/>
                <a:ea typeface="新細明體" pitchFamily="18" charset="-120"/>
              </a:rPr>
              <a:t>prev</a:t>
            </a:r>
            <a:r>
              <a:rPr lang="en-US" altLang="zh-TW" sz="1800" dirty="0">
                <a:latin typeface="Gabriola" panose="04040605051002020D02" pitchFamily="82" charset="0"/>
                <a:ea typeface="新細明體" pitchFamily="18" charset="-120"/>
              </a:rPr>
              <a:t> points to the predecessor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FF0000"/>
                </a:solidFill>
                <a:latin typeface="Gabriola" panose="04040605051002020D02" pitchFamily="82" charset="0"/>
                <a:ea typeface="新細明體" pitchFamily="18" charset="-120"/>
              </a:rPr>
              <a:t>next</a:t>
            </a:r>
            <a:r>
              <a:rPr lang="en-US" altLang="zh-TW" sz="1800" dirty="0">
                <a:latin typeface="Gabriola" panose="04040605051002020D02" pitchFamily="82" charset="0"/>
                <a:ea typeface="新細明體" pitchFamily="18" charset="-120"/>
              </a:rPr>
              <a:t> points to the </a:t>
            </a:r>
            <a:r>
              <a:rPr lang="en-US" altLang="zh-TW" sz="1800" dirty="0" smtClean="0">
                <a:latin typeface="Gabriola" panose="04040605051002020D02" pitchFamily="82" charset="0"/>
                <a:ea typeface="新細明體" pitchFamily="18" charset="-120"/>
              </a:rPr>
              <a:t>successor</a:t>
            </a:r>
            <a:endParaRPr lang="en-US" altLang="en-US" sz="1800" b="1" dirty="0"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There are two </a:t>
            </a:r>
            <a:r>
              <a:rPr lang="en-US" altLang="en-US" sz="1800" b="1" dirty="0">
                <a:latin typeface="Gabriola" panose="04040605051002020D02" pitchFamily="8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NULL: </a:t>
            </a:r>
            <a:r>
              <a:rPr lang="en-US" altLang="en-US" sz="1800" b="1" dirty="0">
                <a:latin typeface="Gabriola" panose="04040605051002020D02" pitchFamily="82" charset="0"/>
              </a:rPr>
              <a:t>at the first and last nodes in the list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Advantage: given a node, it is easy to visit its predecessor. Convenient to traverse lists </a:t>
            </a:r>
            <a:r>
              <a:rPr lang="en-US" altLang="en-US" sz="1800" b="1" dirty="0">
                <a:solidFill>
                  <a:schemeClr val="hlink"/>
                </a:solidFill>
                <a:latin typeface="Gabriola" panose="04040605051002020D02" pitchFamily="82" charset="0"/>
              </a:rPr>
              <a:t>backwards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877741" y="3317081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V="1">
            <a:off x="3106341" y="350043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2420541" y="3317081"/>
            <a:ext cx="457200" cy="457200"/>
            <a:chOff x="1728" y="2880"/>
            <a:chExt cx="384" cy="384"/>
          </a:xfrm>
        </p:grpSpPr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1798" y="2966"/>
              <a:ext cx="25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kern="1200" dirty="0">
                  <a:solidFill>
                    <a:srgbClr val="660066"/>
                  </a:solidFill>
                  <a:latin typeface="Tahoma" panose="020B060403050404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2381250" y="424338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V="1">
            <a:off x="2609850" y="378618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311281" y="4735193"/>
            <a:ext cx="5148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rPr>
              <a:t>Head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1952625" y="33194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724400" y="3317081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6889" name="Group 25"/>
          <p:cNvGrpSpPr>
            <a:grpSpLocks/>
          </p:cNvGrpSpPr>
          <p:nvPr/>
        </p:nvGrpSpPr>
        <p:grpSpPr bwMode="auto">
          <a:xfrm>
            <a:off x="4267200" y="3317081"/>
            <a:ext cx="457200" cy="457200"/>
            <a:chOff x="1728" y="2880"/>
            <a:chExt cx="384" cy="384"/>
          </a:xfrm>
        </p:grpSpPr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1800" y="2966"/>
              <a:ext cx="25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zh-CN" sz="1500" kern="1200" dirty="0">
                  <a:solidFill>
                    <a:srgbClr val="660066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</p:grp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3799285" y="33194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3343275" y="3615929"/>
            <a:ext cx="723900" cy="8334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2014306" y="3386138"/>
            <a:ext cx="34336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kern="1200" dirty="0">
                <a:solidFill>
                  <a:srgbClr val="FFFFFF"/>
                </a:solidFill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  <a:endParaRPr lang="en-US" altLang="en-US" sz="1500" b="1" kern="1200" dirty="0">
              <a:solidFill>
                <a:srgbClr val="FFFFFF"/>
              </a:solidFill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72250" y="3314700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6115050" y="3314700"/>
            <a:ext cx="457200" cy="457200"/>
            <a:chOff x="1728" y="2880"/>
            <a:chExt cx="384" cy="384"/>
          </a:xfrm>
          <a:solidFill>
            <a:schemeClr val="accent3">
              <a:lumMod val="75000"/>
            </a:schemeClr>
          </a:solidFill>
        </p:grpSpPr>
        <p:sp>
          <p:nvSpPr>
            <p:cNvPr id="36902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903" name="Text Box 39"/>
            <p:cNvSpPr txBox="1">
              <a:spLocks noChangeArrowheads="1"/>
            </p:cNvSpPr>
            <p:nvPr/>
          </p:nvSpPr>
          <p:spPr bwMode="auto">
            <a:xfrm>
              <a:off x="1798" y="2966"/>
              <a:ext cx="252" cy="27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zh-CN" sz="1500" kern="1200">
                  <a:solidFill>
                    <a:srgbClr val="660066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5647135" y="3317081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6633931" y="3402807"/>
            <a:ext cx="34336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kern="1200">
                <a:solidFill>
                  <a:srgbClr val="FFFFFF"/>
                </a:solidFill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  <a:endParaRPr lang="en-US" altLang="en-US" sz="1500" b="1" kern="1200">
              <a:solidFill>
                <a:srgbClr val="FFFFFF"/>
              </a:solidFill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 flipH="1">
            <a:off x="5191125" y="3613547"/>
            <a:ext cx="723900" cy="8334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 flipV="1">
            <a:off x="4943475" y="3498056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9652" y="186054"/>
            <a:ext cx="462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Variations of Linked Lists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144858" y="950641"/>
            <a:ext cx="6579220" cy="2082491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Doubly linked lists are useful for playing video and sound files with “rewind” and “instant replay”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They are also useful for other linked data which require “rewind” and “fast forward” of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462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Motivation – DLLs 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fld id="{B195B6F6-0BFC-4D39-B2A0-A7E0DFF5B6F0}" type="slidenum">
              <a:rPr lang="en-US" altLang="en-US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rPr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t>7</a:t>
            </a:fld>
            <a:endParaRPr lang="en-US" altLang="en-US" kern="120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4663" y="767523"/>
            <a:ext cx="3810000" cy="3486150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</a:rPr>
              <a:t>Advantages: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Can be traversed in either direction (may be essential for some programs)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Some operations, such as deletion and inserting before a node, become easier</a:t>
            </a:r>
          </a:p>
          <a:p>
            <a:pPr lvl="1"/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04645" y="767523"/>
            <a:ext cx="3810000" cy="3486150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</a:rPr>
              <a:t>Disadvantages: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Requires more space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List manipulations are slower (because more links must be changed)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Greater chance of having bugs (because more links must be manipulated)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9652" y="186054"/>
            <a:ext cx="462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DLLs compared to SLLs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Rectangle 1026"/>
          <p:cNvSpPr txBox="1">
            <a:spLocks noChangeArrowheads="1"/>
          </p:cNvSpPr>
          <p:nvPr/>
        </p:nvSpPr>
        <p:spPr bwMode="auto">
          <a:xfrm>
            <a:off x="2226294" y="1369225"/>
            <a:ext cx="3531220" cy="234784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/>
              <a:buNone/>
            </a:pP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#include &lt;</a:t>
            </a:r>
            <a:r>
              <a:rPr lang="en-US" altLang="zh-TW" sz="1400" dirty="0" err="1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iostream</a:t>
            </a: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&gt;</a:t>
            </a:r>
          </a:p>
          <a:p>
            <a:pPr>
              <a:buFont typeface="Monotype Sorts"/>
              <a:buNone/>
            </a:pP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using namespace </a:t>
            </a:r>
            <a:r>
              <a:rPr lang="en-US" altLang="zh-TW" sz="1400" dirty="0" err="1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std</a:t>
            </a: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  <a:p>
            <a:pPr>
              <a:buFont typeface="Monotype Sorts"/>
              <a:buNone/>
            </a:pPr>
            <a:r>
              <a:rPr lang="en-US" altLang="zh-TW" sz="1400" dirty="0" err="1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struct</a:t>
            </a: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 Node{</a:t>
            </a:r>
          </a:p>
          <a:p>
            <a:pPr>
              <a:buFont typeface="Monotype Sorts"/>
              <a:buNone/>
            </a:pP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        </a:t>
            </a:r>
            <a:r>
              <a:rPr lang="en-US" altLang="zh-TW" sz="1400" dirty="0" err="1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int</a:t>
            </a: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 data;</a:t>
            </a:r>
          </a:p>
          <a:p>
            <a:pPr>
              <a:buFont typeface="Monotype Sorts"/>
              <a:buNone/>
            </a:pP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        Node* next;</a:t>
            </a:r>
          </a:p>
          <a:p>
            <a:pPr>
              <a:buFont typeface="Monotype Sorts"/>
              <a:buNone/>
            </a:pP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        Node* </a:t>
            </a:r>
            <a:r>
              <a:rPr lang="en-US" altLang="zh-TW" sz="1400" dirty="0" err="1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prev</a:t>
            </a: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  <a:p>
            <a:pPr>
              <a:buFont typeface="Monotype Sorts"/>
              <a:buNone/>
            </a:pP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};</a:t>
            </a:r>
          </a:p>
          <a:p>
            <a:pPr>
              <a:buFont typeface="Monotype Sorts"/>
              <a:buNone/>
            </a:pPr>
            <a:r>
              <a:rPr lang="en-US" altLang="zh-TW" sz="1400" dirty="0" err="1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typedef</a:t>
            </a: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 Node* </a:t>
            </a:r>
            <a:r>
              <a:rPr lang="en-US" altLang="zh-TW" sz="1400" dirty="0" err="1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NodePtr</a:t>
            </a:r>
            <a:r>
              <a:rPr lang="en-US" altLang="zh-TW" sz="1400" dirty="0" smtClean="0">
                <a:solidFill>
                  <a:schemeClr val="tx2"/>
                </a:solidFill>
                <a:latin typeface="Courier New" panose="02070309020205020404" pitchFamily="49" charset="0"/>
                <a:ea typeface="新細明體" pitchFamily="18" charset="-12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652" y="186054"/>
            <a:ext cx="462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DLL – Definition 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7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3253" y="948979"/>
            <a:ext cx="6858522" cy="3245542"/>
          </a:xfrm>
        </p:spPr>
        <p:txBody>
          <a:bodyPr/>
          <a:lstStyle/>
          <a:p>
            <a:r>
              <a:rPr lang="en-US" altLang="zh-TW" sz="1800" dirty="0">
                <a:latin typeface="Gabriola" panose="04040605051002020D02" pitchFamily="82" charset="0"/>
                <a:ea typeface="PMingLiU" pitchFamily="18" charset="-120"/>
              </a:rPr>
              <a:t>In a Doubly Linked List each item points to both its predecessor and successor</a:t>
            </a:r>
          </a:p>
          <a:p>
            <a:pPr lvl="1"/>
            <a:r>
              <a:rPr lang="en-US" altLang="zh-TW" sz="1500" dirty="0" err="1">
                <a:latin typeface="Gabriola" panose="04040605051002020D02" pitchFamily="82" charset="0"/>
                <a:ea typeface="PMingLiU" pitchFamily="18" charset="-120"/>
              </a:rPr>
              <a:t>prev</a:t>
            </a:r>
            <a:r>
              <a:rPr lang="en-US" altLang="zh-TW" sz="1500" dirty="0">
                <a:latin typeface="Gabriola" panose="04040605051002020D02" pitchFamily="82" charset="0"/>
                <a:ea typeface="PMingLiU" pitchFamily="18" charset="-120"/>
              </a:rPr>
              <a:t> points to the predecessor</a:t>
            </a:r>
          </a:p>
          <a:p>
            <a:pPr lvl="1"/>
            <a:r>
              <a:rPr lang="en-US" altLang="zh-TW" sz="1500" dirty="0">
                <a:latin typeface="Gabriola" panose="04040605051002020D02" pitchFamily="82" charset="0"/>
                <a:ea typeface="PMingLiU" pitchFamily="18" charset="-120"/>
              </a:rPr>
              <a:t>next points to the </a:t>
            </a:r>
            <a:r>
              <a:rPr lang="en-US" altLang="zh-TW" sz="1500" dirty="0" smtClean="0">
                <a:latin typeface="Gabriola" panose="04040605051002020D02" pitchFamily="82" charset="0"/>
                <a:ea typeface="PMingLiU" pitchFamily="18" charset="-120"/>
              </a:rPr>
              <a:t>successor </a:t>
            </a:r>
            <a:endParaRPr lang="en-US" altLang="zh-TW" sz="1500" dirty="0">
              <a:latin typeface="Gabriola" panose="04040605051002020D02" pitchFamily="82" charset="0"/>
              <a:ea typeface="PMingLiU" pitchFamily="18" charset="-120"/>
            </a:endParaRPr>
          </a:p>
        </p:txBody>
      </p:sp>
      <p:grpSp>
        <p:nvGrpSpPr>
          <p:cNvPr id="361558" name="Group 86"/>
          <p:cNvGrpSpPr>
            <a:grpSpLocks/>
          </p:cNvGrpSpPr>
          <p:nvPr/>
        </p:nvGrpSpPr>
        <p:grpSpPr bwMode="auto">
          <a:xfrm>
            <a:off x="6700838" y="2457450"/>
            <a:ext cx="800100" cy="400050"/>
            <a:chOff x="1104" y="1488"/>
            <a:chExt cx="768" cy="336"/>
          </a:xfrm>
          <a:solidFill>
            <a:schemeClr val="tx2">
              <a:lumMod val="10000"/>
            </a:schemeClr>
          </a:solidFill>
        </p:grpSpPr>
        <p:sp>
          <p:nvSpPr>
            <p:cNvPr id="361559" name="Rectangle 87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1800" kern="1200" dirty="0">
                  <a:solidFill>
                    <a:schemeClr val="bg1"/>
                  </a:solidFill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70</a:t>
              </a:r>
            </a:p>
          </p:txBody>
        </p:sp>
        <p:sp>
          <p:nvSpPr>
            <p:cNvPr id="361560" name="Rectangle 88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1561" name="Rectangle 89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61563" name="Rectangle 91"/>
          <p:cNvSpPr>
            <a:spLocks noChangeArrowheads="1"/>
          </p:cNvSpPr>
          <p:nvPr/>
        </p:nvSpPr>
        <p:spPr bwMode="auto">
          <a:xfrm>
            <a:off x="3429000" y="2457450"/>
            <a:ext cx="400050" cy="400050"/>
          </a:xfrm>
          <a:prstGeom prst="rect">
            <a:avLst/>
          </a:prstGeom>
          <a:solidFill>
            <a:schemeClr val="tx2">
              <a:lumMod val="10000"/>
            </a:schemeClr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zh-TW" altLang="en-US" sz="1800" kern="1200" dirty="0">
                <a:solidFill>
                  <a:schemeClr val="bg1"/>
                </a:solidFill>
                <a:latin typeface="Times New Roman" panose="02020603050405020304" pitchFamily="18" charset="0"/>
                <a:ea typeface="PMingLiU" pitchFamily="18" charset="-120"/>
                <a:cs typeface="+mn-cs"/>
              </a:rPr>
              <a:t>20</a:t>
            </a:r>
          </a:p>
        </p:txBody>
      </p:sp>
      <p:sp>
        <p:nvSpPr>
          <p:cNvPr id="361564" name="Rectangle 92"/>
          <p:cNvSpPr>
            <a:spLocks noChangeArrowheads="1"/>
          </p:cNvSpPr>
          <p:nvPr/>
        </p:nvSpPr>
        <p:spPr bwMode="auto">
          <a:xfrm>
            <a:off x="3228975" y="2457450"/>
            <a:ext cx="200025" cy="400050"/>
          </a:xfrm>
          <a:prstGeom prst="rect">
            <a:avLst/>
          </a:prstGeom>
          <a:solidFill>
            <a:schemeClr val="tx2">
              <a:lumMod val="10000"/>
            </a:schemeClr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1565" name="Rectangle 93"/>
          <p:cNvSpPr>
            <a:spLocks noChangeArrowheads="1"/>
          </p:cNvSpPr>
          <p:nvPr/>
        </p:nvSpPr>
        <p:spPr bwMode="auto">
          <a:xfrm>
            <a:off x="3829050" y="2457450"/>
            <a:ext cx="200025" cy="400050"/>
          </a:xfrm>
          <a:prstGeom prst="rect">
            <a:avLst/>
          </a:prstGeom>
          <a:solidFill>
            <a:schemeClr val="tx2">
              <a:lumMod val="10000"/>
            </a:schemeClr>
          </a:solidFill>
          <a:ln w="127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61566" name="Group 94"/>
          <p:cNvGrpSpPr>
            <a:grpSpLocks/>
          </p:cNvGrpSpPr>
          <p:nvPr/>
        </p:nvGrpSpPr>
        <p:grpSpPr bwMode="auto">
          <a:xfrm>
            <a:off x="5543550" y="2457450"/>
            <a:ext cx="800100" cy="400050"/>
            <a:chOff x="1104" y="1488"/>
            <a:chExt cx="768" cy="336"/>
          </a:xfrm>
          <a:solidFill>
            <a:schemeClr val="tx2">
              <a:lumMod val="10000"/>
            </a:schemeClr>
          </a:solidFill>
        </p:grpSpPr>
        <p:sp>
          <p:nvSpPr>
            <p:cNvPr id="361567" name="Rectangle 95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1800" kern="1200" dirty="0">
                  <a:solidFill>
                    <a:schemeClr val="bg1"/>
                  </a:solidFill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55</a:t>
              </a:r>
            </a:p>
          </p:txBody>
        </p:sp>
        <p:sp>
          <p:nvSpPr>
            <p:cNvPr id="361568" name="Rectangle 96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1569" name="Rectangle 97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61570" name="Group 98"/>
          <p:cNvGrpSpPr>
            <a:grpSpLocks/>
          </p:cNvGrpSpPr>
          <p:nvPr/>
        </p:nvGrpSpPr>
        <p:grpSpPr bwMode="auto">
          <a:xfrm>
            <a:off x="4386263" y="2457450"/>
            <a:ext cx="800100" cy="400050"/>
            <a:chOff x="1104" y="1488"/>
            <a:chExt cx="768" cy="336"/>
          </a:xfrm>
          <a:solidFill>
            <a:schemeClr val="tx2">
              <a:lumMod val="10000"/>
            </a:schemeClr>
          </a:solidFill>
        </p:grpSpPr>
        <p:sp>
          <p:nvSpPr>
            <p:cNvPr id="361571" name="Rectangle 99"/>
            <p:cNvSpPr>
              <a:spLocks noChangeArrowheads="1"/>
            </p:cNvSpPr>
            <p:nvPr/>
          </p:nvSpPr>
          <p:spPr bwMode="auto">
            <a:xfrm>
              <a:off x="1296" y="1488"/>
              <a:ext cx="384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zh-TW" altLang="en-US" sz="1800" kern="1200" dirty="0">
                  <a:solidFill>
                    <a:schemeClr val="bg1"/>
                  </a:solidFill>
                  <a:latin typeface="Times New Roman" panose="02020603050405020304" pitchFamily="18" charset="0"/>
                  <a:ea typeface="PMingLiU" pitchFamily="18" charset="-120"/>
                  <a:cs typeface="+mn-cs"/>
                </a:rPr>
                <a:t>40</a:t>
              </a:r>
            </a:p>
          </p:txBody>
        </p:sp>
        <p:sp>
          <p:nvSpPr>
            <p:cNvPr id="361572" name="Rectangle 100"/>
            <p:cNvSpPr>
              <a:spLocks noChangeArrowheads="1"/>
            </p:cNvSpPr>
            <p:nvPr/>
          </p:nvSpPr>
          <p:spPr bwMode="auto">
            <a:xfrm>
              <a:off x="1104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1573" name="Rectangle 101"/>
            <p:cNvSpPr>
              <a:spLocks noChangeArrowheads="1"/>
            </p:cNvSpPr>
            <p:nvPr/>
          </p:nvSpPr>
          <p:spPr bwMode="auto">
            <a:xfrm>
              <a:off x="1680" y="1488"/>
              <a:ext cx="192" cy="336"/>
            </a:xfrm>
            <a:prstGeom prst="rect">
              <a:avLst/>
            </a:prstGeom>
            <a:grpFill/>
            <a:ln w="127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61583" name="Group 111"/>
          <p:cNvGrpSpPr>
            <a:grpSpLocks/>
          </p:cNvGrpSpPr>
          <p:nvPr/>
        </p:nvGrpSpPr>
        <p:grpSpPr bwMode="auto">
          <a:xfrm>
            <a:off x="4042551" y="2579445"/>
            <a:ext cx="342900" cy="172641"/>
            <a:chOff x="2496" y="2064"/>
            <a:chExt cx="288" cy="145"/>
          </a:xfrm>
        </p:grpSpPr>
        <p:sp>
          <p:nvSpPr>
            <p:cNvPr id="361576" name="Line 104"/>
            <p:cNvSpPr>
              <a:spLocks noChangeShapeType="1"/>
            </p:cNvSpPr>
            <p:nvPr/>
          </p:nvSpPr>
          <p:spPr bwMode="auto">
            <a:xfrm>
              <a:off x="2496" y="2064"/>
              <a:ext cx="2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1577" name="Line 105"/>
            <p:cNvSpPr>
              <a:spLocks noChangeShapeType="1"/>
            </p:cNvSpPr>
            <p:nvPr/>
          </p:nvSpPr>
          <p:spPr bwMode="auto">
            <a:xfrm rot="10918189">
              <a:off x="2496" y="2208"/>
              <a:ext cx="288" cy="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61585" name="Group 113"/>
          <p:cNvGrpSpPr>
            <a:grpSpLocks/>
          </p:cNvGrpSpPr>
          <p:nvPr/>
        </p:nvGrpSpPr>
        <p:grpSpPr bwMode="auto">
          <a:xfrm>
            <a:off x="5200650" y="2571750"/>
            <a:ext cx="1485900" cy="172641"/>
            <a:chOff x="3456" y="2016"/>
            <a:chExt cx="1248" cy="145"/>
          </a:xfrm>
        </p:grpSpPr>
        <p:grpSp>
          <p:nvGrpSpPr>
            <p:cNvPr id="361584" name="Group 112"/>
            <p:cNvGrpSpPr>
              <a:grpSpLocks/>
            </p:cNvGrpSpPr>
            <p:nvPr/>
          </p:nvGrpSpPr>
          <p:grpSpPr bwMode="auto">
            <a:xfrm>
              <a:off x="3456" y="2016"/>
              <a:ext cx="288" cy="145"/>
              <a:chOff x="3456" y="2016"/>
              <a:chExt cx="288" cy="145"/>
            </a:xfrm>
          </p:grpSpPr>
          <p:sp>
            <p:nvSpPr>
              <p:cNvPr id="361578" name="Line 106"/>
              <p:cNvSpPr>
                <a:spLocks noChangeShapeType="1"/>
              </p:cNvSpPr>
              <p:nvPr/>
            </p:nvSpPr>
            <p:spPr bwMode="auto">
              <a:xfrm>
                <a:off x="3456" y="2016"/>
                <a:ext cx="288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61579" name="Line 107"/>
              <p:cNvSpPr>
                <a:spLocks noChangeShapeType="1"/>
              </p:cNvSpPr>
              <p:nvPr/>
            </p:nvSpPr>
            <p:spPr bwMode="auto">
              <a:xfrm rot="10918189">
                <a:off x="3456" y="2160"/>
                <a:ext cx="288" cy="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 defTabSz="685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CCCC"/>
                  </a:buClr>
                  <a:buSzPct val="75000"/>
                  <a:buFont typeface="Monotype Sorts" pitchFamily="2" charset="2"/>
                  <a:buChar char="l"/>
                </a:pPr>
                <a:endParaRPr lang="en-US" sz="1500" b="1" kern="1200">
                  <a:solidFill>
                    <a:srgbClr val="FFFFFF"/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61580" name="Line 108"/>
            <p:cNvSpPr>
              <a:spLocks noChangeShapeType="1"/>
            </p:cNvSpPr>
            <p:nvPr/>
          </p:nvSpPr>
          <p:spPr bwMode="auto">
            <a:xfrm>
              <a:off x="4416" y="2016"/>
              <a:ext cx="2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1581" name="Line 109"/>
            <p:cNvSpPr>
              <a:spLocks noChangeShapeType="1"/>
            </p:cNvSpPr>
            <p:nvPr/>
          </p:nvSpPr>
          <p:spPr bwMode="auto">
            <a:xfrm rot="10918189">
              <a:off x="4416" y="2160"/>
              <a:ext cx="288" cy="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ctr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pitchFamily="2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61586" name="Text Box 114"/>
          <p:cNvSpPr txBox="1">
            <a:spLocks noChangeArrowheads="1"/>
          </p:cNvSpPr>
          <p:nvPr/>
        </p:nvSpPr>
        <p:spPr bwMode="auto">
          <a:xfrm>
            <a:off x="1943101" y="3086100"/>
            <a:ext cx="60785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350" b="1" kern="1200">
                <a:solidFill>
                  <a:srgbClr val="FFFFFF"/>
                </a:solidFill>
                <a:latin typeface="Arial" panose="020B0604020202020204" pitchFamily="34" charset="0"/>
                <a:ea typeface="PMingLiU" pitchFamily="18" charset="-120"/>
                <a:cs typeface="+mn-cs"/>
              </a:rPr>
              <a:t>Head</a:t>
            </a:r>
          </a:p>
        </p:txBody>
      </p:sp>
      <p:sp>
        <p:nvSpPr>
          <p:cNvPr id="361588" name="Line 116"/>
          <p:cNvSpPr>
            <a:spLocks noChangeShapeType="1"/>
          </p:cNvSpPr>
          <p:nvPr/>
        </p:nvSpPr>
        <p:spPr bwMode="auto">
          <a:xfrm flipH="1">
            <a:off x="2114550" y="2457450"/>
            <a:ext cx="114300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1589" name="Line 117"/>
          <p:cNvSpPr>
            <a:spLocks noChangeShapeType="1"/>
          </p:cNvSpPr>
          <p:nvPr/>
        </p:nvSpPr>
        <p:spPr bwMode="auto">
          <a:xfrm flipH="1">
            <a:off x="7315200" y="2457450"/>
            <a:ext cx="17145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1590" name="Text Box 118"/>
          <p:cNvSpPr txBox="1">
            <a:spLocks noChangeArrowheads="1"/>
          </p:cNvSpPr>
          <p:nvPr/>
        </p:nvSpPr>
        <p:spPr bwMode="auto">
          <a:xfrm>
            <a:off x="4465393" y="3314569"/>
            <a:ext cx="862639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400" b="1" kern="1200" dirty="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Cur </a:t>
            </a:r>
          </a:p>
        </p:txBody>
      </p:sp>
      <p:sp>
        <p:nvSpPr>
          <p:cNvPr id="361591" name="Text Box 119"/>
          <p:cNvSpPr txBox="1">
            <a:spLocks noChangeArrowheads="1"/>
          </p:cNvSpPr>
          <p:nvPr/>
        </p:nvSpPr>
        <p:spPr bwMode="auto">
          <a:xfrm>
            <a:off x="5657850" y="3287286"/>
            <a:ext cx="745717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400" b="1" kern="1200" dirty="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Cur-&gt;next</a:t>
            </a:r>
          </a:p>
        </p:txBody>
      </p:sp>
      <p:sp>
        <p:nvSpPr>
          <p:cNvPr id="361592" name="Text Box 120"/>
          <p:cNvSpPr txBox="1">
            <a:spLocks noChangeArrowheads="1"/>
          </p:cNvSpPr>
          <p:nvPr/>
        </p:nvSpPr>
        <p:spPr bwMode="auto">
          <a:xfrm>
            <a:off x="3279799" y="3287286"/>
            <a:ext cx="740908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TW" sz="1400" b="1" kern="1200" dirty="0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Cur-&gt;</a:t>
            </a:r>
            <a:r>
              <a:rPr lang="en-US" altLang="zh-TW" sz="1400" b="1" kern="1200" dirty="0" err="1">
                <a:solidFill>
                  <a:srgbClr val="FFFFFF"/>
                </a:solidFill>
                <a:latin typeface="Gabriola" panose="04040605051002020D02" pitchFamily="82" charset="0"/>
                <a:ea typeface="PMingLiU" pitchFamily="18" charset="-120"/>
                <a:cs typeface="+mn-cs"/>
              </a:rPr>
              <a:t>prev</a:t>
            </a:r>
            <a:endParaRPr lang="en-US" altLang="zh-TW" sz="1400" b="1" kern="1200" dirty="0">
              <a:solidFill>
                <a:srgbClr val="FFFFFF"/>
              </a:solidFill>
              <a:latin typeface="Gabriola" panose="04040605051002020D02" pitchFamily="82" charset="0"/>
              <a:ea typeface="PMingLiU" pitchFamily="18" charset="-120"/>
              <a:cs typeface="+mn-cs"/>
            </a:endParaRPr>
          </a:p>
        </p:txBody>
      </p:sp>
      <p:sp>
        <p:nvSpPr>
          <p:cNvPr id="361594" name="Line 122"/>
          <p:cNvSpPr>
            <a:spLocks noChangeShapeType="1"/>
          </p:cNvSpPr>
          <p:nvPr/>
        </p:nvSpPr>
        <p:spPr bwMode="auto">
          <a:xfrm rot="19331333" flipV="1">
            <a:off x="3483769" y="2913460"/>
            <a:ext cx="315516" cy="39647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1597" name="Line 125"/>
          <p:cNvSpPr>
            <a:spLocks noChangeShapeType="1"/>
          </p:cNvSpPr>
          <p:nvPr/>
        </p:nvSpPr>
        <p:spPr bwMode="auto">
          <a:xfrm rot="19331333" flipV="1">
            <a:off x="4712429" y="2875965"/>
            <a:ext cx="280694" cy="38004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1598" name="Line 126"/>
          <p:cNvSpPr>
            <a:spLocks noChangeShapeType="1"/>
          </p:cNvSpPr>
          <p:nvPr/>
        </p:nvSpPr>
        <p:spPr bwMode="auto">
          <a:xfrm rot="19331333" flipV="1">
            <a:off x="5829300" y="2914651"/>
            <a:ext cx="315516" cy="40243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2252359" y="2448158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V="1">
            <a:off x="2506357" y="2665766"/>
            <a:ext cx="956620" cy="141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2187214" y="2948732"/>
            <a:ext cx="5148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kern="1200" dirty="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rPr>
              <a:t>Head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9652" y="186054"/>
            <a:ext cx="4624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DLL – Definition 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4BB3DB-1581-46EB-A990-9E53FD9EF1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578FCA-529B-4ADB-9D87-ABB0DD3AED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798055-5296-4DFC-B460-4A0D08602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954</Words>
  <Application>Microsoft Office PowerPoint</Application>
  <PresentationFormat>On-screen Show (16:9)</PresentationFormat>
  <Paragraphs>303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Courier New</vt:lpstr>
      <vt:lpstr>Wingdings</vt:lpstr>
      <vt:lpstr>Arial</vt:lpstr>
      <vt:lpstr>PMingLiU</vt:lpstr>
      <vt:lpstr>Times New Roman</vt:lpstr>
      <vt:lpstr>Roboto Slab Regular</vt:lpstr>
      <vt:lpstr>Lato Light</vt:lpstr>
      <vt:lpstr>宋体</vt:lpstr>
      <vt:lpstr>Tahoma</vt:lpstr>
      <vt:lpstr>Arial Unicode MS</vt:lpstr>
      <vt:lpstr>PMingLiU</vt:lpstr>
      <vt:lpstr>Gabriola</vt:lpstr>
      <vt:lpstr>Symbol</vt:lpstr>
      <vt:lpstr>Monotype Sorts</vt:lpstr>
      <vt:lpstr>Kent template</vt:lpstr>
      <vt:lpstr>Doubly Linked List (DLL)</vt:lpstr>
      <vt:lpstr>PowerPoint Presentation</vt:lpstr>
      <vt:lpstr>Entry level  Questions</vt:lpstr>
      <vt:lpstr>Outline [Module 3 (Part 1)]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Doubly Linked Lists  with Dummy 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133</cp:revision>
  <dcterms:modified xsi:type="dcterms:W3CDTF">2021-08-11T02:55:22Z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