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38"/>
  </p:notesMasterIdLst>
  <p:sldIdLst>
    <p:sldId id="295" r:id="rId5"/>
    <p:sldId id="258" r:id="rId6"/>
    <p:sldId id="347" r:id="rId7"/>
    <p:sldId id="354" r:id="rId8"/>
    <p:sldId id="359" r:id="rId9"/>
    <p:sldId id="360" r:id="rId10"/>
    <p:sldId id="361" r:id="rId11"/>
    <p:sldId id="362" r:id="rId12"/>
    <p:sldId id="387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266" r:id="rId36"/>
    <p:sldId id="27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C7480-6AC0-45E6-80B1-4F6DB463D4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04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76910-AD26-4B76-8726-91BC576F3D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9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49346-B10C-4953-B220-F64C2B6EA6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3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43B813-1CA9-4C3A-ACA6-42B4C61EA91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0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A42BF2-2F1E-451B-8323-B0BB8E4ECF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50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DB4AE-BD79-4899-B9F3-F04D12A4A4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80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874058-194D-46D4-B70F-47363DCB2A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3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18C28-E543-452C-9F05-2B7AF78362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3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1C6A8-8AB0-4031-90F3-B42B0EE6B7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921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9A0E17-2CE4-4A2B-8013-B8CA6C951B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B706D2-A4A4-4FD2-B9F6-28C17DCFC1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87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55690-5697-4B92-87DF-D79B142FE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8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76007-4EDC-4C0C-8D46-A399F5880A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932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651E2-D2AC-49B1-85F3-C87F12C6B6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50CBC2-EEB0-481B-9029-440698921C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91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A808C-6890-43EB-98DE-B64D0F66B1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31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4FD85-4000-42E6-AE92-BFA8679BAB7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232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AC42B6-EA0D-4955-8374-5FDCE80E9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525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8AAA0A-770B-41B0-B448-E692739FE0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80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922E7F-AE0C-48F9-A21B-32982836D5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0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53EDA-6802-4BD9-BD16-C56BD358B1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88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7D937-E9BE-42A1-8B4A-0BB0C723EA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65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776A11-2AB6-48F5-B460-93585F457A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45211A-D88E-4818-AB18-52378B093D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E568A-8213-4322-9412-93BFB1E0D3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17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EA357-E6E6-4225-B9BD-332DF502735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22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0381" y="74613"/>
            <a:ext cx="5754030" cy="487749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Properties of Minimum Spanning Trees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1561" y="562362"/>
            <a:ext cx="7309024" cy="4522594"/>
          </a:xfrm>
        </p:spPr>
        <p:txBody>
          <a:bodyPr/>
          <a:lstStyle/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Minimum spanning tree is not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unique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, but the minimum cost is always unique.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MST has no cycles </a:t>
            </a:r>
            <a:r>
              <a:rPr lang="en-US" altLang="en-US" sz="2400" b="1" dirty="0">
                <a:latin typeface="Gabriola" panose="04040605051002020D02" pitchFamily="82" charset="0"/>
              </a:rPr>
              <a:t>– see why:</a:t>
            </a:r>
          </a:p>
          <a:p>
            <a:pPr marL="685800" lvl="1" indent="-342900">
              <a:lnSpc>
                <a:spcPct val="13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We can take out an edge of a cycle, and still have the  vertices connected while reducing the cost</a:t>
            </a:r>
          </a:p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# of edges in a MST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: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|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V| - 1 </a:t>
            </a:r>
          </a:p>
        </p:txBody>
      </p:sp>
      <p:sp>
        <p:nvSpPr>
          <p:cNvPr id="840755" name="Text Box 51"/>
          <p:cNvSpPr txBox="1">
            <a:spLocks noChangeArrowheads="1"/>
          </p:cNvSpPr>
          <p:nvPr/>
        </p:nvSpPr>
        <p:spPr bwMode="auto">
          <a:xfrm>
            <a:off x="2408635" y="42838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i="1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4075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2" y="1645758"/>
            <a:ext cx="2074069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0757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73" y="1645758"/>
            <a:ext cx="1649015" cy="8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7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0" y="74614"/>
            <a:ext cx="5779380" cy="55848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Growing a MST – Generic Approach</a:t>
            </a:r>
          </a:p>
        </p:txBody>
      </p:sp>
      <p:sp>
        <p:nvSpPr>
          <p:cNvPr id="842809" name="Rectangle 57"/>
          <p:cNvSpPr>
            <a:spLocks noChangeArrowheads="1"/>
          </p:cNvSpPr>
          <p:nvPr/>
        </p:nvSpPr>
        <p:spPr bwMode="auto">
          <a:xfrm>
            <a:off x="1560910" y="2603898"/>
            <a:ext cx="1244203" cy="3833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5107781" y="1965721"/>
            <a:ext cx="2790825" cy="1606152"/>
            <a:chOff x="1670" y="2241"/>
            <a:chExt cx="2344" cy="1349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42765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49"/>
              <a:chOff x="3303" y="2273"/>
              <a:chExt cx="2344" cy="1349"/>
            </a:xfrm>
          </p:grpSpPr>
          <p:sp>
            <p:nvSpPr>
              <p:cNvPr id="84276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4276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4276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84276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4277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4277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84277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4277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4277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i</a:t>
                </a:r>
              </a:p>
            </p:txBody>
          </p:sp>
          <p:sp>
            <p:nvSpPr>
              <p:cNvPr id="84277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4279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4279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4279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4279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1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84279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279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4279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4279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4279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4279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84280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84280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84280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842803" name="Rectangle 51"/>
          <p:cNvSpPr>
            <a:spLocks noChangeArrowheads="1"/>
          </p:cNvSpPr>
          <p:nvPr/>
        </p:nvSpPr>
        <p:spPr bwMode="auto">
          <a:xfrm>
            <a:off x="1250156" y="1078983"/>
            <a:ext cx="4023122" cy="381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Grow a set A of edges (initially empty)</a:t>
            </a: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Incrementally add edges to A such that they would belong </a:t>
            </a:r>
            <a:endParaRPr lang="en-US" altLang="en-US" sz="2400" b="1" kern="1200" dirty="0" smtClean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0" indent="0" defTabSz="685800" fontAlgn="base">
              <a:lnSpc>
                <a:spcPct val="120000"/>
              </a:lnSpc>
              <a:spcAft>
                <a:spcPct val="0"/>
              </a:spcAft>
              <a:buClrTx/>
              <a:buNone/>
            </a:pPr>
            <a:r>
              <a:rPr lang="en-US" altLang="en-US" sz="24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to a MST</a:t>
            </a: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lang="en-US" altLang="en-US" sz="24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lang="en-US" altLang="en-US" sz="2400" b="1" kern="1200" dirty="0" smtClean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628650" lvl="1"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An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edge (u, v) is safe for A if and only if A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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{(u, v)} is also a subset of some MST</a:t>
            </a:r>
          </a:p>
        </p:txBody>
      </p:sp>
      <p:sp>
        <p:nvSpPr>
          <p:cNvPr id="842804" name="Rectangle 52"/>
          <p:cNvSpPr>
            <a:spLocks noChangeArrowheads="1"/>
          </p:cNvSpPr>
          <p:nvPr/>
        </p:nvSpPr>
        <p:spPr bwMode="auto">
          <a:xfrm>
            <a:off x="1516857" y="3433165"/>
            <a:ext cx="4068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Idea:</a:t>
            </a: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 add only “safe”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20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5" y="141744"/>
            <a:ext cx="4805830" cy="464146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Generic MST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5382" y="692349"/>
            <a:ext cx="7604608" cy="4199319"/>
          </a:xfrm>
        </p:spPr>
        <p:txBody>
          <a:bodyPr/>
          <a:lstStyle/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dirty="0">
                <a:latin typeface="Gabriola" panose="04040605051002020D02" pitchFamily="82" charset="0"/>
              </a:rPr>
              <a:t>A ← 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while </a:t>
            </a:r>
            <a:r>
              <a:rPr lang="en-US" altLang="en-US" sz="2400" dirty="0">
                <a:latin typeface="Gabriola" panose="04040605051002020D02" pitchFamily="82" charset="0"/>
              </a:rPr>
              <a:t>A is not a spanning tree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         do </a:t>
            </a:r>
            <a:r>
              <a:rPr lang="en-US" altLang="en-US" sz="2400" dirty="0">
                <a:latin typeface="Gabriola" panose="04040605051002020D02" pitchFamily="82" charset="0"/>
              </a:rPr>
              <a:t>find an edge (u, v) that is </a:t>
            </a:r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safe</a:t>
            </a:r>
            <a:r>
              <a:rPr lang="en-US" altLang="en-US" sz="2400" dirty="0">
                <a:latin typeface="Gabriola" panose="04040605051002020D02" pitchFamily="82" charset="0"/>
              </a:rPr>
              <a:t> for A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dirty="0">
                <a:latin typeface="Gabriola" panose="04040605051002020D02" pitchFamily="82" charset="0"/>
              </a:rPr>
              <a:t>              A ← A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latin typeface="Gabriola" panose="04040605051002020D02" pitchFamily="82" charset="0"/>
              </a:rPr>
              <a:t> {(u, v)} 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return </a:t>
            </a:r>
            <a:r>
              <a:rPr lang="en-US" altLang="en-US" sz="2400" dirty="0">
                <a:latin typeface="Gabriola" panose="04040605051002020D02" pitchFamily="82" charset="0"/>
              </a:rPr>
              <a:t>A</a:t>
            </a:r>
          </a:p>
          <a:p>
            <a:pPr marL="400050" indent="-400050">
              <a:lnSpc>
                <a:spcPct val="140000"/>
              </a:lnSpc>
            </a:pPr>
            <a:endParaRPr lang="en-US" altLang="en-US" sz="2400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40000"/>
              </a:lnSpc>
            </a:pPr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How do we find safe edges?</a:t>
            </a:r>
          </a:p>
        </p:txBody>
      </p:sp>
      <p:grpSp>
        <p:nvGrpSpPr>
          <p:cNvPr id="844804" name="Group 4"/>
          <p:cNvGrpSpPr>
            <a:grpSpLocks/>
          </p:cNvGrpSpPr>
          <p:nvPr/>
        </p:nvGrpSpPr>
        <p:grpSpPr bwMode="auto">
          <a:xfrm>
            <a:off x="5101829" y="2603898"/>
            <a:ext cx="2790825" cy="1606153"/>
            <a:chOff x="3303" y="2273"/>
            <a:chExt cx="2344" cy="1349"/>
          </a:xfrm>
        </p:grpSpPr>
        <p:sp>
          <p:nvSpPr>
            <p:cNvPr id="84480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4480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4480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4480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4480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4481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4481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4481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4481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4481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482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483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483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483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483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483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483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4483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4484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4484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5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739590" y="74613"/>
            <a:ext cx="6490010" cy="49807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Finding Safe Edges</a:t>
            </a:r>
          </a:p>
        </p:txBody>
      </p:sp>
      <p:sp>
        <p:nvSpPr>
          <p:cNvPr id="8468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906966" y="534076"/>
            <a:ext cx="7917366" cy="4461669"/>
          </a:xfrm>
        </p:spPr>
        <p:txBody>
          <a:bodyPr/>
          <a:lstStyle/>
          <a:p>
            <a:pPr marL="400050" indent="-40005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Let’s look at edge (h, g)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Is it safe for A initially?</a:t>
            </a:r>
          </a:p>
          <a:p>
            <a:pPr marL="400050" indent="-40005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Later on: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Let S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 </a:t>
            </a:r>
            <a:r>
              <a:rPr lang="en-US" altLang="en-US" sz="2400" b="1" dirty="0">
                <a:latin typeface="Gabriola" panose="04040605051002020D02" pitchFamily="82" charset="0"/>
              </a:rPr>
              <a:t>V be any set of vertices that includes h but not g (so that g is in V - S)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In any MST, there has to be one edge (at least) that connects S with V - S 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Why not choose the edge with </a:t>
            </a:r>
            <a:r>
              <a:rPr lang="en-US" altLang="en-US" sz="2400" b="1" dirty="0">
                <a:solidFill>
                  <a:srgbClr val="DD0111"/>
                </a:solidFill>
                <a:latin typeface="Gabriola" panose="04040605051002020D02" pitchFamily="82" charset="0"/>
              </a:rPr>
              <a:t>minimum weight</a:t>
            </a:r>
            <a:r>
              <a:rPr lang="en-US" altLang="en-US" sz="2400" b="1" dirty="0">
                <a:latin typeface="Gabriola" panose="04040605051002020D02" pitchFamily="82" charset="0"/>
              </a:rPr>
              <a:t> (h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, g</a:t>
            </a:r>
            <a:r>
              <a:rPr lang="en-US" altLang="en-US" sz="2400" b="1" dirty="0">
                <a:latin typeface="Gabriola" panose="04040605051002020D02" pitchFamily="82" charset="0"/>
              </a:rPr>
              <a:t>)? </a:t>
            </a:r>
          </a:p>
        </p:txBody>
      </p:sp>
      <p:grpSp>
        <p:nvGrpSpPr>
          <p:cNvPr id="846850" name="Group 2"/>
          <p:cNvGrpSpPr>
            <a:grpSpLocks/>
          </p:cNvGrpSpPr>
          <p:nvPr/>
        </p:nvGrpSpPr>
        <p:grpSpPr bwMode="auto">
          <a:xfrm>
            <a:off x="4913710" y="756047"/>
            <a:ext cx="2996804" cy="1733550"/>
            <a:chOff x="3167" y="635"/>
            <a:chExt cx="2517" cy="1456"/>
          </a:xfrm>
        </p:grpSpPr>
        <p:sp>
          <p:nvSpPr>
            <p:cNvPr id="846851" name="Freeform 3"/>
            <p:cNvSpPr>
              <a:spLocks/>
            </p:cNvSpPr>
            <p:nvPr/>
          </p:nvSpPr>
          <p:spPr bwMode="auto">
            <a:xfrm>
              <a:off x="4201" y="706"/>
              <a:ext cx="1483" cy="1373"/>
            </a:xfrm>
            <a:custGeom>
              <a:avLst/>
              <a:gdLst>
                <a:gd name="T0" fmla="*/ 785 w 1483"/>
                <a:gd name="T1" fmla="*/ 19 h 1373"/>
                <a:gd name="T2" fmla="*/ 722 w 1483"/>
                <a:gd name="T3" fmla="*/ 41 h 1373"/>
                <a:gd name="T4" fmla="*/ 686 w 1483"/>
                <a:gd name="T5" fmla="*/ 77 h 1373"/>
                <a:gd name="T6" fmla="*/ 664 w 1483"/>
                <a:gd name="T7" fmla="*/ 118 h 1373"/>
                <a:gd name="T8" fmla="*/ 605 w 1483"/>
                <a:gd name="T9" fmla="*/ 307 h 1373"/>
                <a:gd name="T10" fmla="*/ 569 w 1483"/>
                <a:gd name="T11" fmla="*/ 419 h 1373"/>
                <a:gd name="T12" fmla="*/ 551 w 1483"/>
                <a:gd name="T13" fmla="*/ 446 h 1373"/>
                <a:gd name="T14" fmla="*/ 533 w 1483"/>
                <a:gd name="T15" fmla="*/ 473 h 1373"/>
                <a:gd name="T16" fmla="*/ 470 w 1483"/>
                <a:gd name="T17" fmla="*/ 622 h 1373"/>
                <a:gd name="T18" fmla="*/ 443 w 1483"/>
                <a:gd name="T19" fmla="*/ 658 h 1373"/>
                <a:gd name="T20" fmla="*/ 416 w 1483"/>
                <a:gd name="T21" fmla="*/ 676 h 1373"/>
                <a:gd name="T22" fmla="*/ 371 w 1483"/>
                <a:gd name="T23" fmla="*/ 725 h 1373"/>
                <a:gd name="T24" fmla="*/ 299 w 1483"/>
                <a:gd name="T25" fmla="*/ 802 h 1373"/>
                <a:gd name="T26" fmla="*/ 281 w 1483"/>
                <a:gd name="T27" fmla="*/ 824 h 1373"/>
                <a:gd name="T28" fmla="*/ 268 w 1483"/>
                <a:gd name="T29" fmla="*/ 869 h 1373"/>
                <a:gd name="T30" fmla="*/ 155 w 1483"/>
                <a:gd name="T31" fmla="*/ 991 h 1373"/>
                <a:gd name="T32" fmla="*/ 88 w 1483"/>
                <a:gd name="T33" fmla="*/ 1036 h 1373"/>
                <a:gd name="T34" fmla="*/ 61 w 1483"/>
                <a:gd name="T35" fmla="*/ 1054 h 1373"/>
                <a:gd name="T36" fmla="*/ 43 w 1483"/>
                <a:gd name="T37" fmla="*/ 1076 h 1373"/>
                <a:gd name="T38" fmla="*/ 20 w 1483"/>
                <a:gd name="T39" fmla="*/ 1144 h 1373"/>
                <a:gd name="T40" fmla="*/ 74 w 1483"/>
                <a:gd name="T41" fmla="*/ 1310 h 1373"/>
                <a:gd name="T42" fmla="*/ 263 w 1483"/>
                <a:gd name="T43" fmla="*/ 1373 h 1373"/>
                <a:gd name="T44" fmla="*/ 574 w 1483"/>
                <a:gd name="T45" fmla="*/ 1346 h 1373"/>
                <a:gd name="T46" fmla="*/ 875 w 1483"/>
                <a:gd name="T47" fmla="*/ 1351 h 1373"/>
                <a:gd name="T48" fmla="*/ 1127 w 1483"/>
                <a:gd name="T49" fmla="*/ 1297 h 1373"/>
                <a:gd name="T50" fmla="*/ 1208 w 1483"/>
                <a:gd name="T51" fmla="*/ 1256 h 1373"/>
                <a:gd name="T52" fmla="*/ 1231 w 1483"/>
                <a:gd name="T53" fmla="*/ 1238 h 1373"/>
                <a:gd name="T54" fmla="*/ 1244 w 1483"/>
                <a:gd name="T55" fmla="*/ 1220 h 1373"/>
                <a:gd name="T56" fmla="*/ 1258 w 1483"/>
                <a:gd name="T57" fmla="*/ 1211 h 1373"/>
                <a:gd name="T58" fmla="*/ 1267 w 1483"/>
                <a:gd name="T59" fmla="*/ 1198 h 1373"/>
                <a:gd name="T60" fmla="*/ 1280 w 1483"/>
                <a:gd name="T61" fmla="*/ 1189 h 1373"/>
                <a:gd name="T62" fmla="*/ 1312 w 1483"/>
                <a:gd name="T63" fmla="*/ 1157 h 1373"/>
                <a:gd name="T64" fmla="*/ 1370 w 1483"/>
                <a:gd name="T65" fmla="*/ 1072 h 1373"/>
                <a:gd name="T66" fmla="*/ 1397 w 1483"/>
                <a:gd name="T67" fmla="*/ 1022 h 1373"/>
                <a:gd name="T68" fmla="*/ 1429 w 1483"/>
                <a:gd name="T69" fmla="*/ 937 h 1373"/>
                <a:gd name="T70" fmla="*/ 1465 w 1483"/>
                <a:gd name="T71" fmla="*/ 829 h 1373"/>
                <a:gd name="T72" fmla="*/ 1460 w 1483"/>
                <a:gd name="T73" fmla="*/ 550 h 1373"/>
                <a:gd name="T74" fmla="*/ 1415 w 1483"/>
                <a:gd name="T75" fmla="*/ 379 h 1373"/>
                <a:gd name="T76" fmla="*/ 1388 w 1483"/>
                <a:gd name="T77" fmla="*/ 338 h 1373"/>
                <a:gd name="T78" fmla="*/ 1370 w 1483"/>
                <a:gd name="T79" fmla="*/ 311 h 1373"/>
                <a:gd name="T80" fmla="*/ 1312 w 1483"/>
                <a:gd name="T81" fmla="*/ 221 h 1373"/>
                <a:gd name="T82" fmla="*/ 1217 w 1483"/>
                <a:gd name="T83" fmla="*/ 163 h 1373"/>
                <a:gd name="T84" fmla="*/ 1091 w 1483"/>
                <a:gd name="T85" fmla="*/ 113 h 1373"/>
                <a:gd name="T86" fmla="*/ 1037 w 1483"/>
                <a:gd name="T87" fmla="*/ 82 h 1373"/>
                <a:gd name="T88" fmla="*/ 983 w 1483"/>
                <a:gd name="T89" fmla="*/ 59 h 1373"/>
                <a:gd name="T90" fmla="*/ 785 w 1483"/>
                <a:gd name="T91" fmla="*/ 19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3" h="1373">
                  <a:moveTo>
                    <a:pt x="785" y="19"/>
                  </a:moveTo>
                  <a:cubicBezTo>
                    <a:pt x="761" y="23"/>
                    <a:pt x="745" y="34"/>
                    <a:pt x="722" y="41"/>
                  </a:cubicBezTo>
                  <a:cubicBezTo>
                    <a:pt x="709" y="55"/>
                    <a:pt x="702" y="67"/>
                    <a:pt x="686" y="77"/>
                  </a:cubicBezTo>
                  <a:cubicBezTo>
                    <a:pt x="682" y="92"/>
                    <a:pt x="664" y="118"/>
                    <a:pt x="664" y="118"/>
                  </a:cubicBezTo>
                  <a:cubicBezTo>
                    <a:pt x="646" y="181"/>
                    <a:pt x="623" y="244"/>
                    <a:pt x="605" y="307"/>
                  </a:cubicBezTo>
                  <a:cubicBezTo>
                    <a:pt x="595" y="343"/>
                    <a:pt x="590" y="388"/>
                    <a:pt x="569" y="419"/>
                  </a:cubicBezTo>
                  <a:cubicBezTo>
                    <a:pt x="561" y="446"/>
                    <a:pt x="571" y="421"/>
                    <a:pt x="551" y="446"/>
                  </a:cubicBezTo>
                  <a:cubicBezTo>
                    <a:pt x="544" y="454"/>
                    <a:pt x="533" y="473"/>
                    <a:pt x="533" y="473"/>
                  </a:cubicBezTo>
                  <a:cubicBezTo>
                    <a:pt x="518" y="527"/>
                    <a:pt x="511" y="581"/>
                    <a:pt x="470" y="622"/>
                  </a:cubicBezTo>
                  <a:cubicBezTo>
                    <a:pt x="466" y="634"/>
                    <a:pt x="452" y="650"/>
                    <a:pt x="443" y="658"/>
                  </a:cubicBezTo>
                  <a:cubicBezTo>
                    <a:pt x="435" y="665"/>
                    <a:pt x="416" y="676"/>
                    <a:pt x="416" y="676"/>
                  </a:cubicBezTo>
                  <a:cubicBezTo>
                    <a:pt x="403" y="694"/>
                    <a:pt x="390" y="713"/>
                    <a:pt x="371" y="725"/>
                  </a:cubicBezTo>
                  <a:cubicBezTo>
                    <a:pt x="357" y="747"/>
                    <a:pt x="319" y="782"/>
                    <a:pt x="299" y="802"/>
                  </a:cubicBezTo>
                  <a:cubicBezTo>
                    <a:pt x="286" y="843"/>
                    <a:pt x="308" y="784"/>
                    <a:pt x="281" y="824"/>
                  </a:cubicBezTo>
                  <a:cubicBezTo>
                    <a:pt x="273" y="835"/>
                    <a:pt x="275" y="856"/>
                    <a:pt x="268" y="869"/>
                  </a:cubicBezTo>
                  <a:cubicBezTo>
                    <a:pt x="240" y="919"/>
                    <a:pt x="202" y="960"/>
                    <a:pt x="155" y="991"/>
                  </a:cubicBezTo>
                  <a:cubicBezTo>
                    <a:pt x="133" y="1006"/>
                    <a:pt x="110" y="1021"/>
                    <a:pt x="88" y="1036"/>
                  </a:cubicBezTo>
                  <a:cubicBezTo>
                    <a:pt x="79" y="1042"/>
                    <a:pt x="61" y="1054"/>
                    <a:pt x="61" y="1054"/>
                  </a:cubicBezTo>
                  <a:cubicBezTo>
                    <a:pt x="48" y="1089"/>
                    <a:pt x="67" y="1045"/>
                    <a:pt x="43" y="1076"/>
                  </a:cubicBezTo>
                  <a:cubicBezTo>
                    <a:pt x="31" y="1092"/>
                    <a:pt x="27" y="1125"/>
                    <a:pt x="20" y="1144"/>
                  </a:cubicBezTo>
                  <a:cubicBezTo>
                    <a:pt x="11" y="1210"/>
                    <a:pt x="0" y="1287"/>
                    <a:pt x="74" y="1310"/>
                  </a:cubicBezTo>
                  <a:cubicBezTo>
                    <a:pt x="120" y="1356"/>
                    <a:pt x="202" y="1359"/>
                    <a:pt x="263" y="1373"/>
                  </a:cubicBezTo>
                  <a:cubicBezTo>
                    <a:pt x="394" y="1368"/>
                    <a:pt x="462" y="1362"/>
                    <a:pt x="574" y="1346"/>
                  </a:cubicBezTo>
                  <a:cubicBezTo>
                    <a:pt x="686" y="1350"/>
                    <a:pt x="761" y="1354"/>
                    <a:pt x="875" y="1351"/>
                  </a:cubicBezTo>
                  <a:cubicBezTo>
                    <a:pt x="962" y="1341"/>
                    <a:pt x="1044" y="1323"/>
                    <a:pt x="1127" y="1297"/>
                  </a:cubicBezTo>
                  <a:cubicBezTo>
                    <a:pt x="1153" y="1280"/>
                    <a:pt x="1183" y="1273"/>
                    <a:pt x="1208" y="1256"/>
                  </a:cubicBezTo>
                  <a:cubicBezTo>
                    <a:pt x="1237" y="1215"/>
                    <a:pt x="1196" y="1268"/>
                    <a:pt x="1231" y="1238"/>
                  </a:cubicBezTo>
                  <a:cubicBezTo>
                    <a:pt x="1237" y="1233"/>
                    <a:pt x="1239" y="1225"/>
                    <a:pt x="1244" y="1220"/>
                  </a:cubicBezTo>
                  <a:cubicBezTo>
                    <a:pt x="1248" y="1216"/>
                    <a:pt x="1253" y="1214"/>
                    <a:pt x="1258" y="1211"/>
                  </a:cubicBezTo>
                  <a:cubicBezTo>
                    <a:pt x="1261" y="1207"/>
                    <a:pt x="1263" y="1202"/>
                    <a:pt x="1267" y="1198"/>
                  </a:cubicBezTo>
                  <a:cubicBezTo>
                    <a:pt x="1271" y="1194"/>
                    <a:pt x="1277" y="1193"/>
                    <a:pt x="1280" y="1189"/>
                  </a:cubicBezTo>
                  <a:cubicBezTo>
                    <a:pt x="1309" y="1155"/>
                    <a:pt x="1284" y="1167"/>
                    <a:pt x="1312" y="1157"/>
                  </a:cubicBezTo>
                  <a:cubicBezTo>
                    <a:pt x="1324" y="1117"/>
                    <a:pt x="1353" y="1104"/>
                    <a:pt x="1370" y="1072"/>
                  </a:cubicBezTo>
                  <a:cubicBezTo>
                    <a:pt x="1381" y="1052"/>
                    <a:pt x="1377" y="1036"/>
                    <a:pt x="1397" y="1022"/>
                  </a:cubicBezTo>
                  <a:cubicBezTo>
                    <a:pt x="1405" y="993"/>
                    <a:pt x="1412" y="962"/>
                    <a:pt x="1429" y="937"/>
                  </a:cubicBezTo>
                  <a:cubicBezTo>
                    <a:pt x="1439" y="901"/>
                    <a:pt x="1452" y="864"/>
                    <a:pt x="1465" y="829"/>
                  </a:cubicBezTo>
                  <a:cubicBezTo>
                    <a:pt x="1468" y="743"/>
                    <a:pt x="1483" y="633"/>
                    <a:pt x="1460" y="550"/>
                  </a:cubicBezTo>
                  <a:cubicBezTo>
                    <a:pt x="1453" y="495"/>
                    <a:pt x="1443" y="428"/>
                    <a:pt x="1415" y="379"/>
                  </a:cubicBezTo>
                  <a:cubicBezTo>
                    <a:pt x="1407" y="365"/>
                    <a:pt x="1397" y="352"/>
                    <a:pt x="1388" y="338"/>
                  </a:cubicBezTo>
                  <a:cubicBezTo>
                    <a:pt x="1382" y="329"/>
                    <a:pt x="1370" y="311"/>
                    <a:pt x="1370" y="311"/>
                  </a:cubicBezTo>
                  <a:cubicBezTo>
                    <a:pt x="1360" y="279"/>
                    <a:pt x="1340" y="240"/>
                    <a:pt x="1312" y="221"/>
                  </a:cubicBezTo>
                  <a:cubicBezTo>
                    <a:pt x="1296" y="198"/>
                    <a:pt x="1246" y="169"/>
                    <a:pt x="1217" y="163"/>
                  </a:cubicBezTo>
                  <a:cubicBezTo>
                    <a:pt x="1178" y="137"/>
                    <a:pt x="1131" y="136"/>
                    <a:pt x="1091" y="113"/>
                  </a:cubicBezTo>
                  <a:cubicBezTo>
                    <a:pt x="1070" y="101"/>
                    <a:pt x="1059" y="88"/>
                    <a:pt x="1037" y="82"/>
                  </a:cubicBezTo>
                  <a:cubicBezTo>
                    <a:pt x="1020" y="70"/>
                    <a:pt x="1001" y="68"/>
                    <a:pt x="983" y="59"/>
                  </a:cubicBezTo>
                  <a:cubicBezTo>
                    <a:pt x="924" y="28"/>
                    <a:pt x="853" y="0"/>
                    <a:pt x="785" y="19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52" name="Freeform 4"/>
            <p:cNvSpPr>
              <a:spLocks/>
            </p:cNvSpPr>
            <p:nvPr/>
          </p:nvSpPr>
          <p:spPr bwMode="auto">
            <a:xfrm>
              <a:off x="3167" y="635"/>
              <a:ext cx="1513" cy="1456"/>
            </a:xfrm>
            <a:custGeom>
              <a:avLst/>
              <a:gdLst>
                <a:gd name="T0" fmla="*/ 267 w 1513"/>
                <a:gd name="T1" fmla="*/ 175 h 1456"/>
                <a:gd name="T2" fmla="*/ 357 w 1513"/>
                <a:gd name="T3" fmla="*/ 139 h 1456"/>
                <a:gd name="T4" fmla="*/ 447 w 1513"/>
                <a:gd name="T5" fmla="*/ 99 h 1456"/>
                <a:gd name="T6" fmla="*/ 568 w 1513"/>
                <a:gd name="T7" fmla="*/ 63 h 1456"/>
                <a:gd name="T8" fmla="*/ 717 w 1513"/>
                <a:gd name="T9" fmla="*/ 22 h 1456"/>
                <a:gd name="T10" fmla="*/ 784 w 1513"/>
                <a:gd name="T11" fmla="*/ 0 h 1456"/>
                <a:gd name="T12" fmla="*/ 982 w 1513"/>
                <a:gd name="T13" fmla="*/ 18 h 1456"/>
                <a:gd name="T14" fmla="*/ 1041 w 1513"/>
                <a:gd name="T15" fmla="*/ 31 h 1456"/>
                <a:gd name="T16" fmla="*/ 1207 w 1513"/>
                <a:gd name="T17" fmla="*/ 36 h 1456"/>
                <a:gd name="T18" fmla="*/ 1333 w 1513"/>
                <a:gd name="T19" fmla="*/ 72 h 1456"/>
                <a:gd name="T20" fmla="*/ 1360 w 1513"/>
                <a:gd name="T21" fmla="*/ 94 h 1456"/>
                <a:gd name="T22" fmla="*/ 1365 w 1513"/>
                <a:gd name="T23" fmla="*/ 108 h 1456"/>
                <a:gd name="T24" fmla="*/ 1428 w 1513"/>
                <a:gd name="T25" fmla="*/ 171 h 1456"/>
                <a:gd name="T26" fmla="*/ 1450 w 1513"/>
                <a:gd name="T27" fmla="*/ 211 h 1456"/>
                <a:gd name="T28" fmla="*/ 1473 w 1513"/>
                <a:gd name="T29" fmla="*/ 256 h 1456"/>
                <a:gd name="T30" fmla="*/ 1491 w 1513"/>
                <a:gd name="T31" fmla="*/ 310 h 1456"/>
                <a:gd name="T32" fmla="*/ 1504 w 1513"/>
                <a:gd name="T33" fmla="*/ 360 h 1456"/>
                <a:gd name="T34" fmla="*/ 1446 w 1513"/>
                <a:gd name="T35" fmla="*/ 598 h 1456"/>
                <a:gd name="T36" fmla="*/ 1419 w 1513"/>
                <a:gd name="T37" fmla="*/ 652 h 1456"/>
                <a:gd name="T38" fmla="*/ 1329 w 1513"/>
                <a:gd name="T39" fmla="*/ 756 h 1456"/>
                <a:gd name="T40" fmla="*/ 1275 w 1513"/>
                <a:gd name="T41" fmla="*/ 819 h 1456"/>
                <a:gd name="T42" fmla="*/ 1198 w 1513"/>
                <a:gd name="T43" fmla="*/ 877 h 1456"/>
                <a:gd name="T44" fmla="*/ 1068 w 1513"/>
                <a:gd name="T45" fmla="*/ 922 h 1456"/>
                <a:gd name="T46" fmla="*/ 928 w 1513"/>
                <a:gd name="T47" fmla="*/ 1075 h 1456"/>
                <a:gd name="T48" fmla="*/ 910 w 1513"/>
                <a:gd name="T49" fmla="*/ 1120 h 1456"/>
                <a:gd name="T50" fmla="*/ 883 w 1513"/>
                <a:gd name="T51" fmla="*/ 1215 h 1456"/>
                <a:gd name="T52" fmla="*/ 843 w 1513"/>
                <a:gd name="T53" fmla="*/ 1305 h 1456"/>
                <a:gd name="T54" fmla="*/ 780 w 1513"/>
                <a:gd name="T55" fmla="*/ 1381 h 1456"/>
                <a:gd name="T56" fmla="*/ 744 w 1513"/>
                <a:gd name="T57" fmla="*/ 1408 h 1456"/>
                <a:gd name="T58" fmla="*/ 600 w 1513"/>
                <a:gd name="T59" fmla="*/ 1449 h 1456"/>
                <a:gd name="T60" fmla="*/ 415 w 1513"/>
                <a:gd name="T61" fmla="*/ 1426 h 1456"/>
                <a:gd name="T62" fmla="*/ 357 w 1513"/>
                <a:gd name="T63" fmla="*/ 1426 h 1456"/>
                <a:gd name="T64" fmla="*/ 262 w 1513"/>
                <a:gd name="T65" fmla="*/ 1377 h 1456"/>
                <a:gd name="T66" fmla="*/ 235 w 1513"/>
                <a:gd name="T67" fmla="*/ 1359 h 1456"/>
                <a:gd name="T68" fmla="*/ 222 w 1513"/>
                <a:gd name="T69" fmla="*/ 1350 h 1456"/>
                <a:gd name="T70" fmla="*/ 177 w 1513"/>
                <a:gd name="T71" fmla="*/ 1296 h 1456"/>
                <a:gd name="T72" fmla="*/ 132 w 1513"/>
                <a:gd name="T73" fmla="*/ 1242 h 1456"/>
                <a:gd name="T74" fmla="*/ 82 w 1513"/>
                <a:gd name="T75" fmla="*/ 1143 h 1456"/>
                <a:gd name="T76" fmla="*/ 64 w 1513"/>
                <a:gd name="T77" fmla="*/ 1116 h 1456"/>
                <a:gd name="T78" fmla="*/ 55 w 1513"/>
                <a:gd name="T79" fmla="*/ 1102 h 1456"/>
                <a:gd name="T80" fmla="*/ 37 w 1513"/>
                <a:gd name="T81" fmla="*/ 1062 h 1456"/>
                <a:gd name="T82" fmla="*/ 6 w 1513"/>
                <a:gd name="T83" fmla="*/ 954 h 1456"/>
                <a:gd name="T84" fmla="*/ 10 w 1513"/>
                <a:gd name="T85" fmla="*/ 756 h 1456"/>
                <a:gd name="T86" fmla="*/ 28 w 1513"/>
                <a:gd name="T87" fmla="*/ 760 h 1456"/>
                <a:gd name="T88" fmla="*/ 33 w 1513"/>
                <a:gd name="T89" fmla="*/ 742 h 1456"/>
                <a:gd name="T90" fmla="*/ 46 w 1513"/>
                <a:gd name="T91" fmla="*/ 652 h 1456"/>
                <a:gd name="T92" fmla="*/ 69 w 1513"/>
                <a:gd name="T93" fmla="*/ 643 h 1456"/>
                <a:gd name="T94" fmla="*/ 132 w 1513"/>
                <a:gd name="T95" fmla="*/ 369 h 1456"/>
                <a:gd name="T96" fmla="*/ 159 w 1513"/>
                <a:gd name="T97" fmla="*/ 310 h 1456"/>
                <a:gd name="T98" fmla="*/ 217 w 1513"/>
                <a:gd name="T99" fmla="*/ 220 h 1456"/>
                <a:gd name="T100" fmla="*/ 267 w 1513"/>
                <a:gd name="T101" fmla="*/ 175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3" h="1456">
                  <a:moveTo>
                    <a:pt x="267" y="175"/>
                  </a:moveTo>
                  <a:cubicBezTo>
                    <a:pt x="295" y="155"/>
                    <a:pt x="323" y="144"/>
                    <a:pt x="357" y="139"/>
                  </a:cubicBezTo>
                  <a:cubicBezTo>
                    <a:pt x="387" y="124"/>
                    <a:pt x="413" y="107"/>
                    <a:pt x="447" y="99"/>
                  </a:cubicBezTo>
                  <a:cubicBezTo>
                    <a:pt x="480" y="76"/>
                    <a:pt x="529" y="73"/>
                    <a:pt x="568" y="63"/>
                  </a:cubicBezTo>
                  <a:cubicBezTo>
                    <a:pt x="618" y="51"/>
                    <a:pt x="668" y="36"/>
                    <a:pt x="717" y="22"/>
                  </a:cubicBezTo>
                  <a:cubicBezTo>
                    <a:pt x="737" y="8"/>
                    <a:pt x="761" y="7"/>
                    <a:pt x="784" y="0"/>
                  </a:cubicBezTo>
                  <a:cubicBezTo>
                    <a:pt x="853" y="3"/>
                    <a:pt x="915" y="10"/>
                    <a:pt x="982" y="18"/>
                  </a:cubicBezTo>
                  <a:cubicBezTo>
                    <a:pt x="1002" y="20"/>
                    <a:pt x="1021" y="30"/>
                    <a:pt x="1041" y="31"/>
                  </a:cubicBezTo>
                  <a:cubicBezTo>
                    <a:pt x="1096" y="34"/>
                    <a:pt x="1152" y="34"/>
                    <a:pt x="1207" y="36"/>
                  </a:cubicBezTo>
                  <a:cubicBezTo>
                    <a:pt x="1250" y="45"/>
                    <a:pt x="1292" y="56"/>
                    <a:pt x="1333" y="72"/>
                  </a:cubicBezTo>
                  <a:cubicBezTo>
                    <a:pt x="1342" y="80"/>
                    <a:pt x="1353" y="85"/>
                    <a:pt x="1360" y="94"/>
                  </a:cubicBezTo>
                  <a:cubicBezTo>
                    <a:pt x="1363" y="98"/>
                    <a:pt x="1362" y="104"/>
                    <a:pt x="1365" y="108"/>
                  </a:cubicBezTo>
                  <a:cubicBezTo>
                    <a:pt x="1383" y="131"/>
                    <a:pt x="1411" y="145"/>
                    <a:pt x="1428" y="171"/>
                  </a:cubicBezTo>
                  <a:cubicBezTo>
                    <a:pt x="1432" y="186"/>
                    <a:pt x="1450" y="211"/>
                    <a:pt x="1450" y="211"/>
                  </a:cubicBezTo>
                  <a:cubicBezTo>
                    <a:pt x="1455" y="227"/>
                    <a:pt x="1473" y="256"/>
                    <a:pt x="1473" y="256"/>
                  </a:cubicBezTo>
                  <a:cubicBezTo>
                    <a:pt x="1477" y="276"/>
                    <a:pt x="1482" y="292"/>
                    <a:pt x="1491" y="310"/>
                  </a:cubicBezTo>
                  <a:cubicBezTo>
                    <a:pt x="1495" y="327"/>
                    <a:pt x="1504" y="360"/>
                    <a:pt x="1504" y="360"/>
                  </a:cubicBezTo>
                  <a:cubicBezTo>
                    <a:pt x="1513" y="444"/>
                    <a:pt x="1484" y="525"/>
                    <a:pt x="1446" y="598"/>
                  </a:cubicBezTo>
                  <a:cubicBezTo>
                    <a:pt x="1435" y="619"/>
                    <a:pt x="1436" y="635"/>
                    <a:pt x="1419" y="652"/>
                  </a:cubicBezTo>
                  <a:cubicBezTo>
                    <a:pt x="1405" y="690"/>
                    <a:pt x="1355" y="724"/>
                    <a:pt x="1329" y="756"/>
                  </a:cubicBezTo>
                  <a:cubicBezTo>
                    <a:pt x="1311" y="778"/>
                    <a:pt x="1298" y="803"/>
                    <a:pt x="1275" y="819"/>
                  </a:cubicBezTo>
                  <a:cubicBezTo>
                    <a:pt x="1258" y="844"/>
                    <a:pt x="1228" y="869"/>
                    <a:pt x="1198" y="877"/>
                  </a:cubicBezTo>
                  <a:cubicBezTo>
                    <a:pt x="1165" y="900"/>
                    <a:pt x="1108" y="913"/>
                    <a:pt x="1068" y="922"/>
                  </a:cubicBezTo>
                  <a:cubicBezTo>
                    <a:pt x="1001" y="965"/>
                    <a:pt x="973" y="1011"/>
                    <a:pt x="928" y="1075"/>
                  </a:cubicBezTo>
                  <a:cubicBezTo>
                    <a:pt x="924" y="1093"/>
                    <a:pt x="921" y="1105"/>
                    <a:pt x="910" y="1120"/>
                  </a:cubicBezTo>
                  <a:cubicBezTo>
                    <a:pt x="903" y="1153"/>
                    <a:pt x="894" y="1183"/>
                    <a:pt x="883" y="1215"/>
                  </a:cubicBezTo>
                  <a:cubicBezTo>
                    <a:pt x="879" y="1242"/>
                    <a:pt x="866" y="1289"/>
                    <a:pt x="843" y="1305"/>
                  </a:cubicBezTo>
                  <a:cubicBezTo>
                    <a:pt x="831" y="1337"/>
                    <a:pt x="808" y="1362"/>
                    <a:pt x="780" y="1381"/>
                  </a:cubicBezTo>
                  <a:cubicBezTo>
                    <a:pt x="770" y="1397"/>
                    <a:pt x="762" y="1402"/>
                    <a:pt x="744" y="1408"/>
                  </a:cubicBezTo>
                  <a:cubicBezTo>
                    <a:pt x="710" y="1442"/>
                    <a:pt x="644" y="1442"/>
                    <a:pt x="600" y="1449"/>
                  </a:cubicBezTo>
                  <a:cubicBezTo>
                    <a:pt x="531" y="1446"/>
                    <a:pt x="474" y="1456"/>
                    <a:pt x="415" y="1426"/>
                  </a:cubicBezTo>
                  <a:cubicBezTo>
                    <a:pt x="395" y="1440"/>
                    <a:pt x="382" y="1430"/>
                    <a:pt x="357" y="1426"/>
                  </a:cubicBezTo>
                  <a:cubicBezTo>
                    <a:pt x="327" y="1406"/>
                    <a:pt x="297" y="1387"/>
                    <a:pt x="262" y="1377"/>
                  </a:cubicBezTo>
                  <a:cubicBezTo>
                    <a:pt x="253" y="1371"/>
                    <a:pt x="244" y="1365"/>
                    <a:pt x="235" y="1359"/>
                  </a:cubicBezTo>
                  <a:cubicBezTo>
                    <a:pt x="231" y="1356"/>
                    <a:pt x="222" y="1350"/>
                    <a:pt x="222" y="1350"/>
                  </a:cubicBezTo>
                  <a:cubicBezTo>
                    <a:pt x="210" y="1331"/>
                    <a:pt x="193" y="1312"/>
                    <a:pt x="177" y="1296"/>
                  </a:cubicBezTo>
                  <a:cubicBezTo>
                    <a:pt x="168" y="1272"/>
                    <a:pt x="157" y="1250"/>
                    <a:pt x="132" y="1242"/>
                  </a:cubicBezTo>
                  <a:cubicBezTo>
                    <a:pt x="111" y="1210"/>
                    <a:pt x="101" y="1176"/>
                    <a:pt x="82" y="1143"/>
                  </a:cubicBezTo>
                  <a:cubicBezTo>
                    <a:pt x="77" y="1134"/>
                    <a:pt x="70" y="1125"/>
                    <a:pt x="64" y="1116"/>
                  </a:cubicBezTo>
                  <a:cubicBezTo>
                    <a:pt x="61" y="1111"/>
                    <a:pt x="55" y="1102"/>
                    <a:pt x="55" y="1102"/>
                  </a:cubicBezTo>
                  <a:cubicBezTo>
                    <a:pt x="50" y="1087"/>
                    <a:pt x="46" y="1075"/>
                    <a:pt x="37" y="1062"/>
                  </a:cubicBezTo>
                  <a:cubicBezTo>
                    <a:pt x="29" y="1025"/>
                    <a:pt x="17" y="990"/>
                    <a:pt x="6" y="954"/>
                  </a:cubicBezTo>
                  <a:cubicBezTo>
                    <a:pt x="0" y="888"/>
                    <a:pt x="1" y="822"/>
                    <a:pt x="10" y="756"/>
                  </a:cubicBezTo>
                  <a:cubicBezTo>
                    <a:pt x="16" y="757"/>
                    <a:pt x="23" y="763"/>
                    <a:pt x="28" y="760"/>
                  </a:cubicBezTo>
                  <a:cubicBezTo>
                    <a:pt x="33" y="757"/>
                    <a:pt x="32" y="748"/>
                    <a:pt x="33" y="742"/>
                  </a:cubicBezTo>
                  <a:cubicBezTo>
                    <a:pt x="39" y="712"/>
                    <a:pt x="41" y="682"/>
                    <a:pt x="46" y="652"/>
                  </a:cubicBezTo>
                  <a:cubicBezTo>
                    <a:pt x="68" y="680"/>
                    <a:pt x="61" y="666"/>
                    <a:pt x="69" y="643"/>
                  </a:cubicBezTo>
                  <a:cubicBezTo>
                    <a:pt x="80" y="569"/>
                    <a:pt x="88" y="433"/>
                    <a:pt x="132" y="369"/>
                  </a:cubicBezTo>
                  <a:cubicBezTo>
                    <a:pt x="138" y="348"/>
                    <a:pt x="147" y="328"/>
                    <a:pt x="159" y="310"/>
                  </a:cubicBezTo>
                  <a:cubicBezTo>
                    <a:pt x="169" y="279"/>
                    <a:pt x="184" y="233"/>
                    <a:pt x="217" y="220"/>
                  </a:cubicBezTo>
                  <a:cubicBezTo>
                    <a:pt x="230" y="201"/>
                    <a:pt x="251" y="191"/>
                    <a:pt x="267" y="17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53" name="Text Box 5"/>
            <p:cNvSpPr txBox="1">
              <a:spLocks noChangeArrowheads="1"/>
            </p:cNvSpPr>
            <p:nvPr/>
          </p:nvSpPr>
          <p:spPr bwMode="auto">
            <a:xfrm>
              <a:off x="3218" y="1701"/>
              <a:ext cx="2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46854" name="Text Box 6"/>
            <p:cNvSpPr txBox="1">
              <a:spLocks noChangeArrowheads="1"/>
            </p:cNvSpPr>
            <p:nvPr/>
          </p:nvSpPr>
          <p:spPr bwMode="auto">
            <a:xfrm>
              <a:off x="5262" y="744"/>
              <a:ext cx="38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V - S</a:t>
              </a:r>
            </a:p>
          </p:txBody>
        </p:sp>
      </p:grpSp>
      <p:grpSp>
        <p:nvGrpSpPr>
          <p:cNvPr id="846857" name="Group 9"/>
          <p:cNvGrpSpPr>
            <a:grpSpLocks/>
          </p:cNvGrpSpPr>
          <p:nvPr/>
        </p:nvGrpSpPr>
        <p:grpSpPr bwMode="auto">
          <a:xfrm>
            <a:off x="4993481" y="878682"/>
            <a:ext cx="2790825" cy="1606153"/>
            <a:chOff x="3234" y="738"/>
            <a:chExt cx="2344" cy="1349"/>
          </a:xfrm>
        </p:grpSpPr>
        <p:sp>
          <p:nvSpPr>
            <p:cNvPr id="846858" name="Oval 10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46859" name="Oval 11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46860" name="Oval 12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46861" name="Oval 13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46862" name="Oval 14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46863" name="Oval 15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46864" name="Oval 16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46865" name="Oval 17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46866" name="Oval 18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46867" name="Line 19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68" name="Line 20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69" name="Line 21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0" name="Line 22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1" name="Line 23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2" name="Line 24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3" name="Line 25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4" name="Line 26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5" name="Line 27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6" name="Line 28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7" name="Line 29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8" name="Line 30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9" name="Line 31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80" name="Line 32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81" name="Text Box 33"/>
            <p:cNvSpPr txBox="1">
              <a:spLocks noChangeArrowheads="1"/>
            </p:cNvSpPr>
            <p:nvPr/>
          </p:nvSpPr>
          <p:spPr bwMode="auto">
            <a:xfrm>
              <a:off x="3420" y="100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6882" name="Text Box 34"/>
            <p:cNvSpPr txBox="1">
              <a:spLocks noChangeArrowheads="1"/>
            </p:cNvSpPr>
            <p:nvPr/>
          </p:nvSpPr>
          <p:spPr bwMode="auto">
            <a:xfrm>
              <a:off x="4020" y="73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6883" name="Text Box 35"/>
            <p:cNvSpPr txBox="1">
              <a:spLocks noChangeArrowheads="1"/>
            </p:cNvSpPr>
            <p:nvPr/>
          </p:nvSpPr>
          <p:spPr bwMode="auto">
            <a:xfrm>
              <a:off x="4627" y="75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6884" name="Text Box 36"/>
            <p:cNvSpPr txBox="1">
              <a:spLocks noChangeArrowheads="1"/>
            </p:cNvSpPr>
            <p:nvPr/>
          </p:nvSpPr>
          <p:spPr bwMode="auto">
            <a:xfrm>
              <a:off x="3431" y="157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6885" name="Text Box 37"/>
            <p:cNvSpPr txBox="1">
              <a:spLocks noChangeArrowheads="1"/>
            </p:cNvSpPr>
            <p:nvPr/>
          </p:nvSpPr>
          <p:spPr bwMode="auto">
            <a:xfrm>
              <a:off x="3567" y="128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46886" name="Text Box 38"/>
            <p:cNvSpPr txBox="1">
              <a:spLocks noChangeArrowheads="1"/>
            </p:cNvSpPr>
            <p:nvPr/>
          </p:nvSpPr>
          <p:spPr bwMode="auto">
            <a:xfrm>
              <a:off x="4026" y="185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6887" name="Text Box 39"/>
            <p:cNvSpPr txBox="1">
              <a:spLocks noChangeArrowheads="1"/>
            </p:cNvSpPr>
            <p:nvPr/>
          </p:nvSpPr>
          <p:spPr bwMode="auto">
            <a:xfrm>
              <a:off x="4621" y="1845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6888" name="Text Box 40"/>
            <p:cNvSpPr txBox="1">
              <a:spLocks noChangeArrowheads="1"/>
            </p:cNvSpPr>
            <p:nvPr/>
          </p:nvSpPr>
          <p:spPr bwMode="auto">
            <a:xfrm>
              <a:off x="3820" y="150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6889" name="Text Box 41"/>
            <p:cNvSpPr txBox="1">
              <a:spLocks noChangeArrowheads="1"/>
            </p:cNvSpPr>
            <p:nvPr/>
          </p:nvSpPr>
          <p:spPr bwMode="auto">
            <a:xfrm>
              <a:off x="4211" y="110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6890" name="Text Box 42"/>
            <p:cNvSpPr txBox="1">
              <a:spLocks noChangeArrowheads="1"/>
            </p:cNvSpPr>
            <p:nvPr/>
          </p:nvSpPr>
          <p:spPr bwMode="auto">
            <a:xfrm>
              <a:off x="4562" y="133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6891" name="Text Box 43"/>
            <p:cNvSpPr txBox="1">
              <a:spLocks noChangeArrowheads="1"/>
            </p:cNvSpPr>
            <p:nvPr/>
          </p:nvSpPr>
          <p:spPr bwMode="auto">
            <a:xfrm>
              <a:off x="4994" y="1297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46892" name="Text Box 44"/>
            <p:cNvSpPr txBox="1">
              <a:spLocks noChangeArrowheads="1"/>
            </p:cNvSpPr>
            <p:nvPr/>
          </p:nvSpPr>
          <p:spPr bwMode="auto">
            <a:xfrm>
              <a:off x="5219" y="99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46893" name="Text Box 45"/>
            <p:cNvSpPr txBox="1">
              <a:spLocks noChangeArrowheads="1"/>
            </p:cNvSpPr>
            <p:nvPr/>
          </p:nvSpPr>
          <p:spPr bwMode="auto">
            <a:xfrm>
              <a:off x="5201" y="159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46894" name="Text Box 46"/>
            <p:cNvSpPr txBox="1">
              <a:spLocks noChangeArrowheads="1"/>
            </p:cNvSpPr>
            <p:nvPr/>
          </p:nvSpPr>
          <p:spPr bwMode="auto">
            <a:xfrm>
              <a:off x="4220" y="149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03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468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7288" y="156349"/>
            <a:ext cx="5945575" cy="454819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Prim’s Algorithm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9878" y="674687"/>
            <a:ext cx="6148388" cy="38084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The edges in set A always </a:t>
            </a:r>
            <a:r>
              <a:rPr lang="en-US" altLang="en-US" sz="2800" b="1" u="sng" dirty="0">
                <a:latin typeface="Gabriola" panose="04040605051002020D02" pitchFamily="82" charset="0"/>
              </a:rPr>
              <a:t>form a single tree</a:t>
            </a:r>
          </a:p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Starts from an arbitrary “root”: V</a:t>
            </a:r>
            <a:r>
              <a:rPr lang="en-US" altLang="en-US" sz="28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800" b="1" dirty="0">
                <a:latin typeface="Gabriola" panose="04040605051002020D02" pitchFamily="82" charset="0"/>
              </a:rPr>
              <a:t> = {a}</a:t>
            </a:r>
          </a:p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At each step: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Find a light edge crossing (V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, V - 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Add this edge to A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Repeat until the tree spans all vertices</a:t>
            </a:r>
          </a:p>
        </p:txBody>
      </p:sp>
      <p:sp>
        <p:nvSpPr>
          <p:cNvPr id="871428" name="Line 4"/>
          <p:cNvSpPr>
            <a:spLocks noChangeShapeType="1"/>
          </p:cNvSpPr>
          <p:nvPr/>
        </p:nvSpPr>
        <p:spPr bwMode="auto">
          <a:xfrm flipV="1">
            <a:off x="5350669" y="2440781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5112544" y="2712244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5623323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871432" name="Oval 8"/>
          <p:cNvSpPr>
            <a:spLocks noChangeArrowheads="1"/>
          </p:cNvSpPr>
          <p:nvPr/>
        </p:nvSpPr>
        <p:spPr bwMode="auto">
          <a:xfrm>
            <a:off x="6351985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871433" name="Oval 9"/>
          <p:cNvSpPr>
            <a:spLocks noChangeArrowheads="1"/>
          </p:cNvSpPr>
          <p:nvPr/>
        </p:nvSpPr>
        <p:spPr bwMode="auto">
          <a:xfrm>
            <a:off x="7080648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871434" name="Oval 10"/>
          <p:cNvSpPr>
            <a:spLocks noChangeArrowheads="1"/>
          </p:cNvSpPr>
          <p:nvPr/>
        </p:nvSpPr>
        <p:spPr bwMode="auto">
          <a:xfrm>
            <a:off x="7586663" y="2712244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871435" name="Oval 11"/>
          <p:cNvSpPr>
            <a:spLocks noChangeArrowheads="1"/>
          </p:cNvSpPr>
          <p:nvPr/>
        </p:nvSpPr>
        <p:spPr bwMode="auto">
          <a:xfrm>
            <a:off x="5623323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871436" name="Oval 12"/>
          <p:cNvSpPr>
            <a:spLocks noChangeArrowheads="1"/>
          </p:cNvSpPr>
          <p:nvPr/>
        </p:nvSpPr>
        <p:spPr bwMode="auto">
          <a:xfrm>
            <a:off x="6351985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871437" name="Oval 13"/>
          <p:cNvSpPr>
            <a:spLocks noChangeArrowheads="1"/>
          </p:cNvSpPr>
          <p:nvPr/>
        </p:nvSpPr>
        <p:spPr bwMode="auto">
          <a:xfrm>
            <a:off x="7080648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871438" name="Oval 14"/>
          <p:cNvSpPr>
            <a:spLocks noChangeArrowheads="1"/>
          </p:cNvSpPr>
          <p:nvPr/>
        </p:nvSpPr>
        <p:spPr bwMode="auto">
          <a:xfrm>
            <a:off x="5987654" y="271462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871439" name="Line 15"/>
          <p:cNvSpPr>
            <a:spLocks noChangeShapeType="1"/>
          </p:cNvSpPr>
          <p:nvPr/>
        </p:nvSpPr>
        <p:spPr bwMode="auto">
          <a:xfrm>
            <a:off x="5772150" y="2477691"/>
            <a:ext cx="0" cy="7989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0" name="Line 16"/>
          <p:cNvSpPr>
            <a:spLocks noChangeShapeType="1"/>
          </p:cNvSpPr>
          <p:nvPr/>
        </p:nvSpPr>
        <p:spPr bwMode="auto">
          <a:xfrm>
            <a:off x="7242572" y="2478882"/>
            <a:ext cx="0" cy="79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1" name="Line 17"/>
          <p:cNvSpPr>
            <a:spLocks noChangeShapeType="1"/>
          </p:cNvSpPr>
          <p:nvPr/>
        </p:nvSpPr>
        <p:spPr bwMode="auto">
          <a:xfrm>
            <a:off x="5937647" y="230743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2" name="Line 18"/>
          <p:cNvSpPr>
            <a:spLocks noChangeShapeType="1"/>
          </p:cNvSpPr>
          <p:nvPr/>
        </p:nvSpPr>
        <p:spPr bwMode="auto">
          <a:xfrm>
            <a:off x="6665119" y="2309813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3" name="Line 19"/>
          <p:cNvSpPr>
            <a:spLocks noChangeShapeType="1"/>
          </p:cNvSpPr>
          <p:nvPr/>
        </p:nvSpPr>
        <p:spPr bwMode="auto">
          <a:xfrm>
            <a:off x="5937647" y="3429000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4" name="Line 20"/>
          <p:cNvSpPr>
            <a:spLocks noChangeShapeType="1"/>
          </p:cNvSpPr>
          <p:nvPr/>
        </p:nvSpPr>
        <p:spPr bwMode="auto">
          <a:xfrm>
            <a:off x="6673453" y="3433763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5" name="Line 21"/>
          <p:cNvSpPr>
            <a:spLocks noChangeShapeType="1"/>
          </p:cNvSpPr>
          <p:nvPr/>
        </p:nvSpPr>
        <p:spPr bwMode="auto">
          <a:xfrm flipV="1">
            <a:off x="5359004" y="2405062"/>
            <a:ext cx="310753" cy="310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6" name="Line 22"/>
          <p:cNvSpPr>
            <a:spLocks noChangeShapeType="1"/>
          </p:cNvSpPr>
          <p:nvPr/>
        </p:nvSpPr>
        <p:spPr bwMode="auto">
          <a:xfrm flipV="1">
            <a:off x="7359254" y="3003948"/>
            <a:ext cx="310753" cy="310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7" name="Line 23"/>
          <p:cNvSpPr>
            <a:spLocks noChangeShapeType="1"/>
          </p:cNvSpPr>
          <p:nvPr/>
        </p:nvSpPr>
        <p:spPr bwMode="auto">
          <a:xfrm>
            <a:off x="7358063" y="2418160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8" name="Line 24"/>
          <p:cNvSpPr>
            <a:spLocks noChangeShapeType="1"/>
          </p:cNvSpPr>
          <p:nvPr/>
        </p:nvSpPr>
        <p:spPr bwMode="auto">
          <a:xfrm>
            <a:off x="5360194" y="2986088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9" name="Line 25"/>
          <p:cNvSpPr>
            <a:spLocks noChangeShapeType="1"/>
          </p:cNvSpPr>
          <p:nvPr/>
        </p:nvSpPr>
        <p:spPr bwMode="auto">
          <a:xfrm>
            <a:off x="6602016" y="2439591"/>
            <a:ext cx="541734" cy="8632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0" name="Line 26"/>
          <p:cNvSpPr>
            <a:spLocks noChangeShapeType="1"/>
          </p:cNvSpPr>
          <p:nvPr/>
        </p:nvSpPr>
        <p:spPr bwMode="auto">
          <a:xfrm>
            <a:off x="6232923" y="3002757"/>
            <a:ext cx="197644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1" name="Line 27"/>
          <p:cNvSpPr>
            <a:spLocks noChangeShapeType="1"/>
          </p:cNvSpPr>
          <p:nvPr/>
        </p:nvSpPr>
        <p:spPr bwMode="auto">
          <a:xfrm flipV="1">
            <a:off x="5894785" y="3013472"/>
            <a:ext cx="182165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2" name="Line 28"/>
          <p:cNvSpPr>
            <a:spLocks noChangeShapeType="1"/>
          </p:cNvSpPr>
          <p:nvPr/>
        </p:nvSpPr>
        <p:spPr bwMode="auto">
          <a:xfrm flipV="1">
            <a:off x="6232923" y="2439591"/>
            <a:ext cx="186928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3" name="Text Box 29"/>
          <p:cNvSpPr txBox="1">
            <a:spLocks noChangeArrowheads="1"/>
          </p:cNvSpPr>
          <p:nvPr/>
        </p:nvSpPr>
        <p:spPr bwMode="auto">
          <a:xfrm>
            <a:off x="5334000" y="2343151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1454" name="Text Box 30"/>
          <p:cNvSpPr txBox="1">
            <a:spLocks noChangeArrowheads="1"/>
          </p:cNvSpPr>
          <p:nvPr/>
        </p:nvSpPr>
        <p:spPr bwMode="auto">
          <a:xfrm>
            <a:off x="6048375" y="2070498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1455" name="Text Box 31"/>
          <p:cNvSpPr txBox="1">
            <a:spLocks noChangeArrowheads="1"/>
          </p:cNvSpPr>
          <p:nvPr/>
        </p:nvSpPr>
        <p:spPr bwMode="auto">
          <a:xfrm>
            <a:off x="6771085" y="2085976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1456" name="Text Box 32"/>
          <p:cNvSpPr txBox="1">
            <a:spLocks noChangeArrowheads="1"/>
          </p:cNvSpPr>
          <p:nvPr/>
        </p:nvSpPr>
        <p:spPr bwMode="auto">
          <a:xfrm>
            <a:off x="5347097" y="3065860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1457" name="Text Box 33"/>
          <p:cNvSpPr txBox="1">
            <a:spLocks noChangeArrowheads="1"/>
          </p:cNvSpPr>
          <p:nvPr/>
        </p:nvSpPr>
        <p:spPr bwMode="auto">
          <a:xfrm>
            <a:off x="5509023" y="2717007"/>
            <a:ext cx="2551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11</a:t>
            </a:r>
          </a:p>
        </p:txBody>
      </p:sp>
      <p:sp>
        <p:nvSpPr>
          <p:cNvPr id="871458" name="Text Box 34"/>
          <p:cNvSpPr txBox="1">
            <a:spLocks noChangeArrowheads="1"/>
          </p:cNvSpPr>
          <p:nvPr/>
        </p:nvSpPr>
        <p:spPr bwMode="auto">
          <a:xfrm>
            <a:off x="6055519" y="3399235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871459" name="Text Box 35"/>
          <p:cNvSpPr txBox="1">
            <a:spLocks noChangeArrowheads="1"/>
          </p:cNvSpPr>
          <p:nvPr/>
        </p:nvSpPr>
        <p:spPr bwMode="auto">
          <a:xfrm>
            <a:off x="6763941" y="3388519"/>
            <a:ext cx="235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1460" name="Text Box 36"/>
          <p:cNvSpPr txBox="1">
            <a:spLocks noChangeArrowheads="1"/>
          </p:cNvSpPr>
          <p:nvPr/>
        </p:nvSpPr>
        <p:spPr bwMode="auto">
          <a:xfrm>
            <a:off x="5810250" y="2982517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1461" name="Text Box 37"/>
          <p:cNvSpPr txBox="1">
            <a:spLocks noChangeArrowheads="1"/>
          </p:cNvSpPr>
          <p:nvPr/>
        </p:nvSpPr>
        <p:spPr bwMode="auto">
          <a:xfrm>
            <a:off x="6275785" y="2511029"/>
            <a:ext cx="235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1462" name="Text Box 38"/>
          <p:cNvSpPr txBox="1">
            <a:spLocks noChangeArrowheads="1"/>
          </p:cNvSpPr>
          <p:nvPr/>
        </p:nvSpPr>
        <p:spPr bwMode="auto">
          <a:xfrm>
            <a:off x="6693694" y="2783682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1463" name="Text Box 39"/>
          <p:cNvSpPr txBox="1">
            <a:spLocks noChangeArrowheads="1"/>
          </p:cNvSpPr>
          <p:nvPr/>
        </p:nvSpPr>
        <p:spPr bwMode="auto">
          <a:xfrm>
            <a:off x="7208044" y="2736057"/>
            <a:ext cx="2808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14</a:t>
            </a:r>
          </a:p>
        </p:txBody>
      </p:sp>
      <p:sp>
        <p:nvSpPr>
          <p:cNvPr id="871464" name="Text Box 40"/>
          <p:cNvSpPr txBox="1">
            <a:spLocks noChangeArrowheads="1"/>
          </p:cNvSpPr>
          <p:nvPr/>
        </p:nvSpPr>
        <p:spPr bwMode="auto">
          <a:xfrm>
            <a:off x="7475935" y="2371726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9</a:t>
            </a:r>
          </a:p>
        </p:txBody>
      </p:sp>
      <p:sp>
        <p:nvSpPr>
          <p:cNvPr id="871465" name="Text Box 41"/>
          <p:cNvSpPr txBox="1">
            <a:spLocks noChangeArrowheads="1"/>
          </p:cNvSpPr>
          <p:nvPr/>
        </p:nvSpPr>
        <p:spPr bwMode="auto">
          <a:xfrm>
            <a:off x="7454504" y="3094435"/>
            <a:ext cx="2808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10</a:t>
            </a:r>
          </a:p>
        </p:txBody>
      </p:sp>
      <p:sp>
        <p:nvSpPr>
          <p:cNvPr id="871466" name="Text Box 42"/>
          <p:cNvSpPr txBox="1">
            <a:spLocks noChangeArrowheads="1"/>
          </p:cNvSpPr>
          <p:nvPr/>
        </p:nvSpPr>
        <p:spPr bwMode="auto">
          <a:xfrm>
            <a:off x="6286500" y="2965848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6</a:t>
            </a:r>
          </a:p>
        </p:txBody>
      </p:sp>
      <p:sp>
        <p:nvSpPr>
          <p:cNvPr id="871467" name="Oval 43"/>
          <p:cNvSpPr>
            <a:spLocks noChangeArrowheads="1"/>
          </p:cNvSpPr>
          <p:nvPr/>
        </p:nvSpPr>
        <p:spPr bwMode="auto">
          <a:xfrm>
            <a:off x="5611416" y="214788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68" name="Oval 44"/>
          <p:cNvSpPr>
            <a:spLocks noChangeArrowheads="1"/>
          </p:cNvSpPr>
          <p:nvPr/>
        </p:nvSpPr>
        <p:spPr bwMode="auto">
          <a:xfrm>
            <a:off x="5100638" y="2699147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69" name="Freeform 45"/>
          <p:cNvSpPr>
            <a:spLocks/>
          </p:cNvSpPr>
          <p:nvPr/>
        </p:nvSpPr>
        <p:spPr bwMode="auto">
          <a:xfrm>
            <a:off x="5141119" y="2184797"/>
            <a:ext cx="511969" cy="1676400"/>
          </a:xfrm>
          <a:custGeom>
            <a:avLst/>
            <a:gdLst>
              <a:gd name="T0" fmla="*/ 0 w 430"/>
              <a:gd name="T1" fmla="*/ 0 h 1408"/>
              <a:gd name="T2" fmla="*/ 381 w 430"/>
              <a:gd name="T3" fmla="*/ 449 h 1408"/>
              <a:gd name="T4" fmla="*/ 293 w 430"/>
              <a:gd name="T5" fmla="*/ 742 h 1408"/>
              <a:gd name="T6" fmla="*/ 283 w 430"/>
              <a:gd name="T7" fmla="*/ 1299 h 1408"/>
              <a:gd name="T8" fmla="*/ 313 w 430"/>
              <a:gd name="T9" fmla="*/ 1396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1408">
                <a:moveTo>
                  <a:pt x="0" y="0"/>
                </a:moveTo>
                <a:cubicBezTo>
                  <a:pt x="166" y="162"/>
                  <a:pt x="332" y="325"/>
                  <a:pt x="381" y="449"/>
                </a:cubicBezTo>
                <a:cubicBezTo>
                  <a:pt x="430" y="573"/>
                  <a:pt x="309" y="600"/>
                  <a:pt x="293" y="742"/>
                </a:cubicBezTo>
                <a:cubicBezTo>
                  <a:pt x="277" y="884"/>
                  <a:pt x="280" y="1190"/>
                  <a:pt x="283" y="1299"/>
                </a:cubicBezTo>
                <a:cubicBezTo>
                  <a:pt x="286" y="1408"/>
                  <a:pt x="299" y="1402"/>
                  <a:pt x="313" y="1396"/>
                </a:cubicBezTo>
              </a:path>
            </a:pathLst>
          </a:custGeom>
          <a:noFill/>
          <a:ln w="9525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7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7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5249" y="122438"/>
            <a:ext cx="5028446" cy="49867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How to Find Light Edges Quickly?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1031" y="740669"/>
            <a:ext cx="7329720" cy="41624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Use a priority queue Q: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Contains vertices not yet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included in the tree, i.e., (V –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  <a:endParaRPr lang="en-US" altLang="en-US" sz="2400" b="1" baseline="-25000" dirty="0">
              <a:latin typeface="Gabriola" panose="04040605051002020D02" pitchFamily="82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V</a:t>
            </a:r>
            <a:r>
              <a:rPr lang="en-US" altLang="en-US" sz="18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1800" b="1" dirty="0">
                <a:latin typeface="Gabriola" panose="04040605051002020D02" pitchFamily="82" charset="0"/>
              </a:rPr>
              <a:t> = {a}, Q = {b, c, d, e, f, g, h, </a:t>
            </a:r>
            <a:r>
              <a:rPr lang="en-US" altLang="en-US" sz="1800" b="1" dirty="0" err="1">
                <a:latin typeface="Gabriola" panose="04040605051002020D02" pitchFamily="82" charset="0"/>
              </a:rPr>
              <a:t>i</a:t>
            </a:r>
            <a:r>
              <a:rPr lang="en-US" altLang="en-US" sz="1800" b="1" dirty="0">
                <a:latin typeface="Gabriola" panose="04040605051002020D02" pitchFamily="82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We associate a key with each vertex v: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key[v] = minimum weight of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any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edge 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(u, v)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connecting 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v to V</a:t>
            </a:r>
            <a:r>
              <a:rPr lang="en-US" altLang="en-US" sz="24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A</a:t>
            </a:r>
          </a:p>
        </p:txBody>
      </p:sp>
      <p:grpSp>
        <p:nvGrpSpPr>
          <p:cNvPr id="873476" name="Group 4"/>
          <p:cNvGrpSpPr>
            <a:grpSpLocks/>
          </p:cNvGrpSpPr>
          <p:nvPr/>
        </p:nvGrpSpPr>
        <p:grpSpPr bwMode="auto">
          <a:xfrm>
            <a:off x="5042297" y="935832"/>
            <a:ext cx="2790825" cy="1606153"/>
            <a:chOff x="3303" y="2273"/>
            <a:chExt cx="2344" cy="1349"/>
          </a:xfrm>
        </p:grpSpPr>
        <p:sp>
          <p:nvSpPr>
            <p:cNvPr id="873477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3478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3479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3480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3481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3482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3483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3484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3485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3486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7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8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9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0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1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2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3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4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5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6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7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8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9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500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3501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3502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3503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3504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3505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3506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3507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3508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3509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3510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3511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3512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3513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3514" name="Oval 42"/>
          <p:cNvSpPr>
            <a:spLocks noChangeArrowheads="1"/>
          </p:cNvSpPr>
          <p:nvPr/>
        </p:nvSpPr>
        <p:spPr bwMode="auto">
          <a:xfrm>
            <a:off x="5029201" y="156686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735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470870"/>
            <a:ext cx="1935956" cy="15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3517" name="Text Box 45"/>
          <p:cNvSpPr txBox="1">
            <a:spLocks noChangeArrowheads="1"/>
          </p:cNvSpPr>
          <p:nvPr/>
        </p:nvSpPr>
        <p:spPr bwMode="auto">
          <a:xfrm>
            <a:off x="5014186" y="3719513"/>
            <a:ext cx="3113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 dirty="0"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en-US" sz="900" kern="1200" baseline="-25000" dirty="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73518" name="Text Box 46"/>
          <p:cNvSpPr txBox="1">
            <a:spLocks noChangeArrowheads="1"/>
          </p:cNvSpPr>
          <p:nvPr/>
        </p:nvSpPr>
        <p:spPr bwMode="auto">
          <a:xfrm>
            <a:off x="4915827" y="4044755"/>
            <a:ext cx="3113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 dirty="0"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en-US" sz="900" kern="1200" baseline="-25000" dirty="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873519" name="Text Box 47"/>
          <p:cNvSpPr txBox="1">
            <a:spLocks noChangeArrowheads="1"/>
          </p:cNvSpPr>
          <p:nvPr/>
        </p:nvSpPr>
        <p:spPr bwMode="auto">
          <a:xfrm>
            <a:off x="2429293" y="4377739"/>
            <a:ext cx="1600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Key[a]=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min(w</a:t>
            </a:r>
            <a:r>
              <a:rPr lang="en-US" altLang="en-US" sz="20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,w</a:t>
            </a:r>
            <a:r>
              <a:rPr lang="en-US" altLang="en-US" sz="20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sp>
        <p:nvSpPr>
          <p:cNvPr id="873523" name="Oval 51"/>
          <p:cNvSpPr>
            <a:spLocks noChangeArrowheads="1"/>
          </p:cNvSpPr>
          <p:nvPr/>
        </p:nvSpPr>
        <p:spPr bwMode="auto">
          <a:xfrm>
            <a:off x="4839421" y="3999280"/>
            <a:ext cx="114300" cy="125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3524" name="Text Box 52"/>
          <p:cNvSpPr txBox="1">
            <a:spLocks noChangeArrowheads="1"/>
          </p:cNvSpPr>
          <p:nvPr/>
        </p:nvSpPr>
        <p:spPr bwMode="auto">
          <a:xfrm>
            <a:off x="4596778" y="3911747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0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3736" y="126380"/>
            <a:ext cx="5991923" cy="427262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How to Find Light Edges Quickly? (cont.)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5243" y="553641"/>
            <a:ext cx="7154465" cy="4162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After adding a new node to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 we update the weights of all the nodes </a:t>
            </a:r>
            <a:r>
              <a:rPr lang="en-US" altLang="en-US" sz="2400" b="1" u="sng" dirty="0">
                <a:latin typeface="Gabriola" panose="04040605051002020D02" pitchFamily="82" charset="0"/>
              </a:rPr>
              <a:t>adjacent to it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latin typeface="Gabriola" panose="04040605051002020D02" pitchFamily="82" charset="0"/>
              </a:rPr>
              <a:t>             e.g., after adding a to the tree, </a:t>
            </a: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k[b]=4</a:t>
            </a:r>
            <a:r>
              <a:rPr lang="en-US" altLang="en-US" sz="1800" b="1" dirty="0">
                <a:latin typeface="Gabriola" panose="04040605051002020D02" pitchFamily="82" charset="0"/>
              </a:rPr>
              <a:t> and </a:t>
            </a: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k[h]=8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Key of v is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if v is not adjacent to any vertices in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1800" b="1" dirty="0">
              <a:latin typeface="Gabriola" panose="04040605051002020D02" pitchFamily="82" charset="0"/>
            </a:endParaRPr>
          </a:p>
        </p:txBody>
      </p:sp>
      <p:grpSp>
        <p:nvGrpSpPr>
          <p:cNvPr id="945198" name="Group 46"/>
          <p:cNvGrpSpPr>
            <a:grpSpLocks/>
          </p:cNvGrpSpPr>
          <p:nvPr/>
        </p:nvGrpSpPr>
        <p:grpSpPr bwMode="auto">
          <a:xfrm>
            <a:off x="3130154" y="2546748"/>
            <a:ext cx="2790825" cy="1606153"/>
            <a:chOff x="3303" y="2273"/>
            <a:chExt cx="2344" cy="1349"/>
          </a:xfrm>
        </p:grpSpPr>
        <p:sp>
          <p:nvSpPr>
            <p:cNvPr id="945199" name="Oval 4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45200" name="Oval 4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45201" name="Oval 4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45202" name="Oval 5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45203" name="Oval 5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45204" name="Oval 5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45205" name="Oval 5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45206" name="Oval 5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45207" name="Oval 5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45208" name="Line 5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09" name="Line 5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0" name="Line 5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1" name="Line 5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2" name="Line 6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3" name="Line 6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4" name="Line 6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5" name="Line 6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6" name="Line 6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7" name="Line 6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8" name="Line 6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9" name="Line 6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0" name="Line 6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1" name="Line 6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2" name="Text Box 70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45223" name="Text Box 7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5224" name="Text Box 7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45225" name="Text Box 7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5226" name="Text Box 7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45227" name="Text Box 7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45228" name="Text Box 7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45229" name="Text Box 7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45230" name="Text Box 7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45231" name="Text Box 7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45232" name="Text Box 8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45233" name="Text Box 8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45234" name="Text Box 8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45235" name="Text Box 8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945237" name="Oval 85"/>
          <p:cNvSpPr>
            <a:spLocks noChangeArrowheads="1"/>
          </p:cNvSpPr>
          <p:nvPr/>
        </p:nvSpPr>
        <p:spPr bwMode="auto">
          <a:xfrm>
            <a:off x="3127772" y="317777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4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3310" y="140493"/>
            <a:ext cx="5155841" cy="38219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 Algorithm)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66245" y="898022"/>
            <a:ext cx="3146425" cy="1554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	 </a:t>
            </a:r>
            <a:r>
              <a:rPr lang="en-US" altLang="en-US" b="1" dirty="0" smtClean="0">
                <a:latin typeface="Gabriola" panose="04040605051002020D02" pitchFamily="82" charset="0"/>
              </a:rPr>
              <a:t>0 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        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Q = {a,  </a:t>
            </a:r>
            <a:r>
              <a:rPr lang="en-US" altLang="en-US" b="1" dirty="0" smtClean="0">
                <a:latin typeface="Gabriola" panose="04040605051002020D02" pitchFamily="82" charset="0"/>
              </a:rPr>
              <a:t> b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c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d</a:t>
            </a:r>
            <a:r>
              <a:rPr lang="en-US" altLang="en-US" b="1" dirty="0">
                <a:latin typeface="Gabriola" panose="04040605051002020D02" pitchFamily="82" charset="0"/>
              </a:rPr>
              <a:t>, e, </a:t>
            </a:r>
            <a:r>
              <a:rPr lang="en-US" altLang="en-US" b="1" dirty="0" smtClean="0">
                <a:latin typeface="Gabriola" panose="04040605051002020D02" pitchFamily="82" charset="0"/>
              </a:rPr>
              <a:t>  f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g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h,  </a:t>
            </a:r>
            <a:r>
              <a:rPr lang="en-US" altLang="en-US" b="1" dirty="0" err="1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}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 =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Extract-MIN(Q)  a</a:t>
            </a:r>
          </a:p>
        </p:txBody>
      </p:sp>
      <p:grpSp>
        <p:nvGrpSpPr>
          <p:cNvPr id="877572" name="Group 4"/>
          <p:cNvGrpSpPr>
            <a:grpSpLocks/>
          </p:cNvGrpSpPr>
          <p:nvPr/>
        </p:nvGrpSpPr>
        <p:grpSpPr bwMode="auto">
          <a:xfrm>
            <a:off x="1429941" y="902494"/>
            <a:ext cx="2790825" cy="1637109"/>
            <a:chOff x="3303" y="2273"/>
            <a:chExt cx="2344" cy="1375"/>
          </a:xfrm>
        </p:grpSpPr>
        <p:sp>
          <p:nvSpPr>
            <p:cNvPr id="87757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757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757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757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757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757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757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758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758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758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759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759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759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7600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760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760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760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7604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760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760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760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760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760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7610" name="Oval 42"/>
          <p:cNvSpPr>
            <a:spLocks noChangeArrowheads="1"/>
          </p:cNvSpPr>
          <p:nvPr/>
        </p:nvSpPr>
        <p:spPr bwMode="auto">
          <a:xfrm>
            <a:off x="1425178" y="1531144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11" name="Line 43"/>
          <p:cNvSpPr>
            <a:spLocks noChangeShapeType="1"/>
          </p:cNvSpPr>
          <p:nvPr/>
        </p:nvSpPr>
        <p:spPr bwMode="auto">
          <a:xfrm flipV="1">
            <a:off x="1741885" y="3256360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13" name="Oval 45"/>
          <p:cNvSpPr>
            <a:spLocks noChangeArrowheads="1"/>
          </p:cNvSpPr>
          <p:nvPr/>
        </p:nvSpPr>
        <p:spPr bwMode="auto">
          <a:xfrm>
            <a:off x="1503760" y="3527823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877614" name="Oval 46"/>
          <p:cNvSpPr>
            <a:spLocks noChangeArrowheads="1"/>
          </p:cNvSpPr>
          <p:nvPr/>
        </p:nvSpPr>
        <p:spPr bwMode="auto">
          <a:xfrm>
            <a:off x="2014538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877615" name="Oval 47"/>
          <p:cNvSpPr>
            <a:spLocks noChangeArrowheads="1"/>
          </p:cNvSpPr>
          <p:nvPr/>
        </p:nvSpPr>
        <p:spPr bwMode="auto">
          <a:xfrm>
            <a:off x="2743201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877616" name="Oval 48"/>
          <p:cNvSpPr>
            <a:spLocks noChangeArrowheads="1"/>
          </p:cNvSpPr>
          <p:nvPr/>
        </p:nvSpPr>
        <p:spPr bwMode="auto">
          <a:xfrm>
            <a:off x="3471863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877617" name="Oval 49"/>
          <p:cNvSpPr>
            <a:spLocks noChangeArrowheads="1"/>
          </p:cNvSpPr>
          <p:nvPr/>
        </p:nvSpPr>
        <p:spPr bwMode="auto">
          <a:xfrm>
            <a:off x="3977879" y="3527823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877618" name="Oval 50"/>
          <p:cNvSpPr>
            <a:spLocks noChangeArrowheads="1"/>
          </p:cNvSpPr>
          <p:nvPr/>
        </p:nvSpPr>
        <p:spPr bwMode="auto">
          <a:xfrm>
            <a:off x="2014538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877619" name="Oval 51"/>
          <p:cNvSpPr>
            <a:spLocks noChangeArrowheads="1"/>
          </p:cNvSpPr>
          <p:nvPr/>
        </p:nvSpPr>
        <p:spPr bwMode="auto">
          <a:xfrm>
            <a:off x="2743201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877620" name="Oval 52"/>
          <p:cNvSpPr>
            <a:spLocks noChangeArrowheads="1"/>
          </p:cNvSpPr>
          <p:nvPr/>
        </p:nvSpPr>
        <p:spPr bwMode="auto">
          <a:xfrm>
            <a:off x="3471863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877621" name="Oval 53"/>
          <p:cNvSpPr>
            <a:spLocks noChangeArrowheads="1"/>
          </p:cNvSpPr>
          <p:nvPr/>
        </p:nvSpPr>
        <p:spPr bwMode="auto">
          <a:xfrm>
            <a:off x="2378869" y="35302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877622" name="Line 54"/>
          <p:cNvSpPr>
            <a:spLocks noChangeShapeType="1"/>
          </p:cNvSpPr>
          <p:nvPr/>
        </p:nvSpPr>
        <p:spPr bwMode="auto">
          <a:xfrm>
            <a:off x="2163366" y="3293269"/>
            <a:ext cx="0" cy="79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3" name="Line 55"/>
          <p:cNvSpPr>
            <a:spLocks noChangeShapeType="1"/>
          </p:cNvSpPr>
          <p:nvPr/>
        </p:nvSpPr>
        <p:spPr bwMode="auto">
          <a:xfrm>
            <a:off x="3633788" y="3294460"/>
            <a:ext cx="0" cy="7989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4" name="Line 56"/>
          <p:cNvSpPr>
            <a:spLocks noChangeShapeType="1"/>
          </p:cNvSpPr>
          <p:nvPr/>
        </p:nvSpPr>
        <p:spPr bwMode="auto">
          <a:xfrm>
            <a:off x="2328863" y="3123010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5" name="Line 57"/>
          <p:cNvSpPr>
            <a:spLocks noChangeShapeType="1"/>
          </p:cNvSpPr>
          <p:nvPr/>
        </p:nvSpPr>
        <p:spPr bwMode="auto">
          <a:xfrm>
            <a:off x="3056335" y="312539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6" name="Line 58"/>
          <p:cNvSpPr>
            <a:spLocks noChangeShapeType="1"/>
          </p:cNvSpPr>
          <p:nvPr/>
        </p:nvSpPr>
        <p:spPr bwMode="auto">
          <a:xfrm>
            <a:off x="2328863" y="4244579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7" name="Line 59"/>
          <p:cNvSpPr>
            <a:spLocks noChangeShapeType="1"/>
          </p:cNvSpPr>
          <p:nvPr/>
        </p:nvSpPr>
        <p:spPr bwMode="auto">
          <a:xfrm>
            <a:off x="3064669" y="424934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8" name="Line 60"/>
          <p:cNvSpPr>
            <a:spLocks noChangeShapeType="1"/>
          </p:cNvSpPr>
          <p:nvPr/>
        </p:nvSpPr>
        <p:spPr bwMode="auto">
          <a:xfrm flipV="1">
            <a:off x="1760935" y="3244454"/>
            <a:ext cx="310753" cy="310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9" name="Line 61"/>
          <p:cNvSpPr>
            <a:spLocks noChangeShapeType="1"/>
          </p:cNvSpPr>
          <p:nvPr/>
        </p:nvSpPr>
        <p:spPr bwMode="auto">
          <a:xfrm flipV="1">
            <a:off x="3750469" y="3819525"/>
            <a:ext cx="310754" cy="310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0" name="Line 62"/>
          <p:cNvSpPr>
            <a:spLocks noChangeShapeType="1"/>
          </p:cNvSpPr>
          <p:nvPr/>
        </p:nvSpPr>
        <p:spPr bwMode="auto">
          <a:xfrm>
            <a:off x="3749279" y="3233738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1" name="Line 63"/>
          <p:cNvSpPr>
            <a:spLocks noChangeShapeType="1"/>
          </p:cNvSpPr>
          <p:nvPr/>
        </p:nvSpPr>
        <p:spPr bwMode="auto">
          <a:xfrm>
            <a:off x="1751410" y="3801666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2" name="Line 64"/>
          <p:cNvSpPr>
            <a:spLocks noChangeShapeType="1"/>
          </p:cNvSpPr>
          <p:nvPr/>
        </p:nvSpPr>
        <p:spPr bwMode="auto">
          <a:xfrm>
            <a:off x="2993232" y="3255169"/>
            <a:ext cx="541735" cy="8632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3" name="Line 65"/>
          <p:cNvSpPr>
            <a:spLocks noChangeShapeType="1"/>
          </p:cNvSpPr>
          <p:nvPr/>
        </p:nvSpPr>
        <p:spPr bwMode="auto">
          <a:xfrm>
            <a:off x="2624138" y="3818335"/>
            <a:ext cx="197644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4" name="Line 66"/>
          <p:cNvSpPr>
            <a:spLocks noChangeShapeType="1"/>
          </p:cNvSpPr>
          <p:nvPr/>
        </p:nvSpPr>
        <p:spPr bwMode="auto">
          <a:xfrm flipV="1">
            <a:off x="2286000" y="3829051"/>
            <a:ext cx="182166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5" name="Line 67"/>
          <p:cNvSpPr>
            <a:spLocks noChangeShapeType="1"/>
          </p:cNvSpPr>
          <p:nvPr/>
        </p:nvSpPr>
        <p:spPr bwMode="auto">
          <a:xfrm flipV="1">
            <a:off x="2624137" y="3255169"/>
            <a:ext cx="186929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6" name="Text Box 68"/>
          <p:cNvSpPr txBox="1">
            <a:spLocks noChangeArrowheads="1"/>
          </p:cNvSpPr>
          <p:nvPr/>
        </p:nvSpPr>
        <p:spPr bwMode="auto">
          <a:xfrm>
            <a:off x="1713310" y="316944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7637" name="Text Box 69"/>
          <p:cNvSpPr txBox="1">
            <a:spLocks noChangeArrowheads="1"/>
          </p:cNvSpPr>
          <p:nvPr/>
        </p:nvSpPr>
        <p:spPr bwMode="auto">
          <a:xfrm>
            <a:off x="2439591" y="2886076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7638" name="Text Box 70"/>
          <p:cNvSpPr txBox="1">
            <a:spLocks noChangeArrowheads="1"/>
          </p:cNvSpPr>
          <p:nvPr/>
        </p:nvSpPr>
        <p:spPr bwMode="auto">
          <a:xfrm>
            <a:off x="3162300" y="2901554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7639" name="Text Box 71"/>
          <p:cNvSpPr txBox="1">
            <a:spLocks noChangeArrowheads="1"/>
          </p:cNvSpPr>
          <p:nvPr/>
        </p:nvSpPr>
        <p:spPr bwMode="auto">
          <a:xfrm>
            <a:off x="1738312" y="3881438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7640" name="Text Box 72"/>
          <p:cNvSpPr txBox="1">
            <a:spLocks noChangeArrowheads="1"/>
          </p:cNvSpPr>
          <p:nvPr/>
        </p:nvSpPr>
        <p:spPr bwMode="auto">
          <a:xfrm>
            <a:off x="1900238" y="3532585"/>
            <a:ext cx="2648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11</a:t>
            </a:r>
          </a:p>
        </p:txBody>
      </p:sp>
      <p:sp>
        <p:nvSpPr>
          <p:cNvPr id="877641" name="Text Box 73"/>
          <p:cNvSpPr txBox="1">
            <a:spLocks noChangeArrowheads="1"/>
          </p:cNvSpPr>
          <p:nvPr/>
        </p:nvSpPr>
        <p:spPr bwMode="auto">
          <a:xfrm>
            <a:off x="2446735" y="4214813"/>
            <a:ext cx="224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877642" name="Text Box 74"/>
          <p:cNvSpPr txBox="1">
            <a:spLocks noChangeArrowheads="1"/>
          </p:cNvSpPr>
          <p:nvPr/>
        </p:nvSpPr>
        <p:spPr bwMode="auto">
          <a:xfrm>
            <a:off x="3155156" y="4204098"/>
            <a:ext cx="242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7643" name="Text Box 75"/>
          <p:cNvSpPr txBox="1">
            <a:spLocks noChangeArrowheads="1"/>
          </p:cNvSpPr>
          <p:nvPr/>
        </p:nvSpPr>
        <p:spPr bwMode="auto">
          <a:xfrm>
            <a:off x="2201466" y="3798094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7644" name="Text Box 76"/>
          <p:cNvSpPr txBox="1">
            <a:spLocks noChangeArrowheads="1"/>
          </p:cNvSpPr>
          <p:nvPr/>
        </p:nvSpPr>
        <p:spPr bwMode="auto">
          <a:xfrm>
            <a:off x="2667000" y="3326607"/>
            <a:ext cx="242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7645" name="Text Box 77"/>
          <p:cNvSpPr txBox="1">
            <a:spLocks noChangeArrowheads="1"/>
          </p:cNvSpPr>
          <p:nvPr/>
        </p:nvSpPr>
        <p:spPr bwMode="auto">
          <a:xfrm>
            <a:off x="3084910" y="3599260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7646" name="Text Box 78"/>
          <p:cNvSpPr txBox="1">
            <a:spLocks noChangeArrowheads="1"/>
          </p:cNvSpPr>
          <p:nvPr/>
        </p:nvSpPr>
        <p:spPr bwMode="auto">
          <a:xfrm>
            <a:off x="3599260" y="3551635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14</a:t>
            </a:r>
          </a:p>
        </p:txBody>
      </p:sp>
      <p:sp>
        <p:nvSpPr>
          <p:cNvPr id="877647" name="Text Box 79"/>
          <p:cNvSpPr txBox="1">
            <a:spLocks noChangeArrowheads="1"/>
          </p:cNvSpPr>
          <p:nvPr/>
        </p:nvSpPr>
        <p:spPr bwMode="auto">
          <a:xfrm>
            <a:off x="3867150" y="318730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</a:t>
            </a:r>
          </a:p>
        </p:txBody>
      </p:sp>
      <p:sp>
        <p:nvSpPr>
          <p:cNvPr id="877648" name="Text Box 80"/>
          <p:cNvSpPr txBox="1">
            <a:spLocks noChangeArrowheads="1"/>
          </p:cNvSpPr>
          <p:nvPr/>
        </p:nvSpPr>
        <p:spPr bwMode="auto">
          <a:xfrm>
            <a:off x="3845719" y="3910013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10</a:t>
            </a:r>
          </a:p>
        </p:txBody>
      </p:sp>
      <p:sp>
        <p:nvSpPr>
          <p:cNvPr id="877649" name="Text Box 81"/>
          <p:cNvSpPr txBox="1">
            <a:spLocks noChangeArrowheads="1"/>
          </p:cNvSpPr>
          <p:nvPr/>
        </p:nvSpPr>
        <p:spPr bwMode="auto">
          <a:xfrm>
            <a:off x="2677716" y="3781426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</a:t>
            </a:r>
          </a:p>
        </p:txBody>
      </p:sp>
      <p:sp>
        <p:nvSpPr>
          <p:cNvPr id="877650" name="Oval 82"/>
          <p:cNvSpPr>
            <a:spLocks noChangeArrowheads="1"/>
          </p:cNvSpPr>
          <p:nvPr/>
        </p:nvSpPr>
        <p:spPr bwMode="auto">
          <a:xfrm>
            <a:off x="2002632" y="29634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51" name="Oval 83"/>
          <p:cNvSpPr>
            <a:spLocks noChangeArrowheads="1"/>
          </p:cNvSpPr>
          <p:nvPr/>
        </p:nvSpPr>
        <p:spPr bwMode="auto">
          <a:xfrm>
            <a:off x="1498998" y="3521869"/>
            <a:ext cx="329803" cy="325041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52" name="Rectangle 84"/>
          <p:cNvSpPr>
            <a:spLocks noChangeArrowheads="1"/>
          </p:cNvSpPr>
          <p:nvPr/>
        </p:nvSpPr>
        <p:spPr bwMode="auto">
          <a:xfrm>
            <a:off x="4431506" y="2807494"/>
            <a:ext cx="3415904" cy="225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[b] = 4	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[b] = a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[h] = 8	 [h] = a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4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    8 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{b, c,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d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f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0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b</a:t>
            </a:r>
          </a:p>
        </p:txBody>
      </p:sp>
      <p:grpSp>
        <p:nvGrpSpPr>
          <p:cNvPr id="877653" name="Group 85"/>
          <p:cNvGrpSpPr>
            <a:grpSpLocks/>
          </p:cNvGrpSpPr>
          <p:nvPr/>
        </p:nvGrpSpPr>
        <p:grpSpPr bwMode="auto">
          <a:xfrm>
            <a:off x="1944291" y="758428"/>
            <a:ext cx="2325292" cy="1907381"/>
            <a:chOff x="673" y="637"/>
            <a:chExt cx="1953" cy="1602"/>
          </a:xfrm>
        </p:grpSpPr>
        <p:sp>
          <p:nvSpPr>
            <p:cNvPr id="877654" name="Text Box 86"/>
            <p:cNvSpPr txBox="1">
              <a:spLocks noChangeArrowheads="1"/>
            </p:cNvSpPr>
            <p:nvPr/>
          </p:nvSpPr>
          <p:spPr bwMode="auto">
            <a:xfrm>
              <a:off x="682" y="637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5" name="Text Box 87"/>
            <p:cNvSpPr txBox="1">
              <a:spLocks noChangeArrowheads="1"/>
            </p:cNvSpPr>
            <p:nvPr/>
          </p:nvSpPr>
          <p:spPr bwMode="auto">
            <a:xfrm>
              <a:off x="1306" y="638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6" name="Text Box 88"/>
            <p:cNvSpPr txBox="1">
              <a:spLocks noChangeArrowheads="1"/>
            </p:cNvSpPr>
            <p:nvPr/>
          </p:nvSpPr>
          <p:spPr bwMode="auto">
            <a:xfrm>
              <a:off x="1924" y="638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7" name="Text Box 89"/>
            <p:cNvSpPr txBox="1">
              <a:spLocks noChangeArrowheads="1"/>
            </p:cNvSpPr>
            <p:nvPr/>
          </p:nvSpPr>
          <p:spPr bwMode="auto">
            <a:xfrm>
              <a:off x="962" y="1106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8" name="Text Box 90"/>
            <p:cNvSpPr txBox="1">
              <a:spLocks noChangeArrowheads="1"/>
            </p:cNvSpPr>
            <p:nvPr/>
          </p:nvSpPr>
          <p:spPr bwMode="auto">
            <a:xfrm>
              <a:off x="2363" y="1114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9" name="Text Box 91"/>
            <p:cNvSpPr txBox="1">
              <a:spLocks noChangeArrowheads="1"/>
            </p:cNvSpPr>
            <p:nvPr/>
          </p:nvSpPr>
          <p:spPr bwMode="auto">
            <a:xfrm>
              <a:off x="673" y="1980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60" name="Text Box 92"/>
            <p:cNvSpPr txBox="1">
              <a:spLocks noChangeArrowheads="1"/>
            </p:cNvSpPr>
            <p:nvPr/>
          </p:nvSpPr>
          <p:spPr bwMode="auto">
            <a:xfrm>
              <a:off x="1306" y="1959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61" name="Text Box 93"/>
            <p:cNvSpPr txBox="1">
              <a:spLocks noChangeArrowheads="1"/>
            </p:cNvSpPr>
            <p:nvPr/>
          </p:nvSpPr>
          <p:spPr bwMode="auto">
            <a:xfrm>
              <a:off x="1930" y="1952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7664" name="Text Box 96"/>
          <p:cNvSpPr txBox="1">
            <a:spLocks noChangeArrowheads="1"/>
          </p:cNvSpPr>
          <p:nvPr/>
        </p:nvSpPr>
        <p:spPr bwMode="auto">
          <a:xfrm>
            <a:off x="2781300" y="2742010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5" name="Text Box 97"/>
          <p:cNvSpPr txBox="1">
            <a:spLocks noChangeArrowheads="1"/>
          </p:cNvSpPr>
          <p:nvPr/>
        </p:nvSpPr>
        <p:spPr bwMode="auto">
          <a:xfrm>
            <a:off x="3517106" y="2742010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6" name="Text Box 98"/>
          <p:cNvSpPr txBox="1">
            <a:spLocks noChangeArrowheads="1"/>
          </p:cNvSpPr>
          <p:nvPr/>
        </p:nvSpPr>
        <p:spPr bwMode="auto">
          <a:xfrm>
            <a:off x="2399011" y="3304878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7" name="Text Box 99"/>
          <p:cNvSpPr txBox="1">
            <a:spLocks noChangeArrowheads="1"/>
          </p:cNvSpPr>
          <p:nvPr/>
        </p:nvSpPr>
        <p:spPr bwMode="auto">
          <a:xfrm>
            <a:off x="4039791" y="3308747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9" name="Text Box 101"/>
          <p:cNvSpPr txBox="1">
            <a:spLocks noChangeArrowheads="1"/>
          </p:cNvSpPr>
          <p:nvPr/>
        </p:nvSpPr>
        <p:spPr bwMode="auto">
          <a:xfrm>
            <a:off x="2781300" y="4314825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70" name="Text Box 102"/>
          <p:cNvSpPr txBox="1">
            <a:spLocks noChangeArrowheads="1"/>
          </p:cNvSpPr>
          <p:nvPr/>
        </p:nvSpPr>
        <p:spPr bwMode="auto">
          <a:xfrm>
            <a:off x="3524250" y="4306491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71" name="Text Box 103"/>
          <p:cNvSpPr txBox="1">
            <a:spLocks noChangeArrowheads="1"/>
          </p:cNvSpPr>
          <p:nvPr/>
        </p:nvSpPr>
        <p:spPr bwMode="auto">
          <a:xfrm>
            <a:off x="2024062" y="2740819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3" name="Text Box 95"/>
          <p:cNvSpPr txBox="1">
            <a:spLocks noChangeArrowheads="1"/>
          </p:cNvSpPr>
          <p:nvPr/>
        </p:nvSpPr>
        <p:spPr bwMode="auto">
          <a:xfrm>
            <a:off x="2024062" y="2635766"/>
            <a:ext cx="255198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77672" name="Text Box 104"/>
          <p:cNvSpPr txBox="1">
            <a:spLocks noChangeArrowheads="1"/>
          </p:cNvSpPr>
          <p:nvPr/>
        </p:nvSpPr>
        <p:spPr bwMode="auto">
          <a:xfrm>
            <a:off x="2046685" y="4356497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8" name="Text Box 100"/>
          <p:cNvSpPr txBox="1">
            <a:spLocks noChangeArrowheads="1"/>
          </p:cNvSpPr>
          <p:nvPr/>
        </p:nvSpPr>
        <p:spPr bwMode="auto">
          <a:xfrm>
            <a:off x="2085975" y="4435078"/>
            <a:ext cx="25199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87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7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7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7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7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63" grpId="0" animBg="1"/>
      <p:bldP spid="8776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3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584722" y="74613"/>
            <a:ext cx="5693307" cy="42503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grpSp>
        <p:nvGrpSpPr>
          <p:cNvPr id="879618" name="Group 2"/>
          <p:cNvGrpSpPr>
            <a:grpSpLocks/>
          </p:cNvGrpSpPr>
          <p:nvPr/>
        </p:nvGrpSpPr>
        <p:grpSpPr bwMode="auto">
          <a:xfrm>
            <a:off x="1832372" y="2830115"/>
            <a:ext cx="2320529" cy="1960959"/>
            <a:chOff x="579" y="2365"/>
            <a:chExt cx="1949" cy="1647"/>
          </a:xfrm>
        </p:grpSpPr>
        <p:grpSp>
          <p:nvGrpSpPr>
            <p:cNvPr id="879619" name="Group 3"/>
            <p:cNvGrpSpPr>
              <a:grpSpLocks/>
            </p:cNvGrpSpPr>
            <p:nvPr/>
          </p:nvGrpSpPr>
          <p:grpSpPr bwMode="auto">
            <a:xfrm>
              <a:off x="579" y="2365"/>
              <a:ext cx="1949" cy="1647"/>
              <a:chOff x="579" y="2365"/>
              <a:chExt cx="1949" cy="1647"/>
            </a:xfrm>
          </p:grpSpPr>
          <p:sp>
            <p:nvSpPr>
              <p:cNvPr id="879620" name="Text Box 4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2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79621" name="Text Box 5"/>
              <p:cNvSpPr txBox="1">
                <a:spLocks noChangeArrowheads="1"/>
              </p:cNvSpPr>
              <p:nvPr/>
            </p:nvSpPr>
            <p:spPr bwMode="auto">
              <a:xfrm>
                <a:off x="1830" y="2368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2" name="Text Box 6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3" name="Text Box 7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79624" name="Text Box 8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5" name="Text Box 9"/>
              <p:cNvSpPr txBox="1">
                <a:spLocks noChangeArrowheads="1"/>
              </p:cNvSpPr>
              <p:nvPr/>
            </p:nvSpPr>
            <p:spPr bwMode="auto">
              <a:xfrm>
                <a:off x="1836" y="373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6" name="Text Box 10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209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</p:grpSp>
        <p:sp>
          <p:nvSpPr>
            <p:cNvPr id="879627" name="Text Box 11"/>
            <p:cNvSpPr txBox="1">
              <a:spLocks noChangeArrowheads="1"/>
            </p:cNvSpPr>
            <p:nvPr/>
          </p:nvSpPr>
          <p:spPr bwMode="auto">
            <a:xfrm>
              <a:off x="910" y="2884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9628" name="Line 12"/>
          <p:cNvSpPr>
            <a:spLocks noChangeShapeType="1"/>
          </p:cNvSpPr>
          <p:nvPr/>
        </p:nvSpPr>
        <p:spPr bwMode="auto">
          <a:xfrm flipH="1">
            <a:off x="2440781" y="3420666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29" name="Line 13"/>
          <p:cNvSpPr>
            <a:spLocks noChangeShapeType="1"/>
          </p:cNvSpPr>
          <p:nvPr/>
        </p:nvSpPr>
        <p:spPr bwMode="auto">
          <a:xfrm flipV="1">
            <a:off x="2113360" y="134540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31" name="Line 15"/>
          <p:cNvSpPr>
            <a:spLocks noChangeShapeType="1"/>
          </p:cNvSpPr>
          <p:nvPr/>
        </p:nvSpPr>
        <p:spPr bwMode="auto">
          <a:xfrm flipV="1">
            <a:off x="1506142" y="1475185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79632" name="Group 16"/>
          <p:cNvGrpSpPr>
            <a:grpSpLocks/>
          </p:cNvGrpSpPr>
          <p:nvPr/>
        </p:nvGrpSpPr>
        <p:grpSpPr bwMode="auto">
          <a:xfrm>
            <a:off x="1268016" y="1104901"/>
            <a:ext cx="2790825" cy="1606153"/>
            <a:chOff x="3303" y="2273"/>
            <a:chExt cx="2344" cy="1349"/>
          </a:xfrm>
        </p:grpSpPr>
        <p:sp>
          <p:nvSpPr>
            <p:cNvPr id="879633" name="Oval 1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9634" name="Oval 1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9635" name="Oval 1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9636" name="Oval 2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9637" name="Oval 2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9638" name="Oval 2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9639" name="Oval 2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9640" name="Oval 2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9641" name="Oval 2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9642" name="Line 2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3" name="Line 2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4" name="Line 2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5" name="Line 2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6" name="Line 3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7" name="Line 3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8" name="Line 3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9" name="Line 3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0" name="Line 3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1" name="Line 3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2" name="Line 3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3" name="Line 3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4" name="Line 3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5" name="Line 3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6" name="Text Box 40"/>
            <p:cNvSpPr txBox="1">
              <a:spLocks noChangeArrowheads="1"/>
            </p:cNvSpPr>
            <p:nvPr/>
          </p:nvSpPr>
          <p:spPr bwMode="auto">
            <a:xfrm>
              <a:off x="3453" y="2504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657" name="Text Box 4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658" name="Text Box 4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659" name="Text Box 4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660" name="Text Box 4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9661" name="Text Box 4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9662" name="Text Box 4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663" name="Text Box 4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664" name="Text Box 4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665" name="Text Box 4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666" name="Text Box 5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9667" name="Text Box 5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9668" name="Text Box 5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9669" name="Text Box 5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9670" name="Oval 54"/>
          <p:cNvSpPr>
            <a:spLocks noChangeArrowheads="1"/>
          </p:cNvSpPr>
          <p:nvPr/>
        </p:nvSpPr>
        <p:spPr bwMode="auto">
          <a:xfrm>
            <a:off x="1774031" y="1182291"/>
            <a:ext cx="329804" cy="33218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1" name="Oval 55"/>
          <p:cNvSpPr>
            <a:spLocks noChangeArrowheads="1"/>
          </p:cNvSpPr>
          <p:nvPr/>
        </p:nvSpPr>
        <p:spPr bwMode="auto">
          <a:xfrm>
            <a:off x="1263253" y="17335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2" name="Rectangle 56"/>
          <p:cNvSpPr>
            <a:spLocks noChangeArrowheads="1"/>
          </p:cNvSpPr>
          <p:nvPr/>
        </p:nvSpPr>
        <p:spPr bwMode="auto">
          <a:xfrm>
            <a:off x="4195762" y="897731"/>
            <a:ext cx="373647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[c] = 8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[c] = b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[h] = 8	 [h] = a - 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unchanged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 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   8 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{c, d,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f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c</a:t>
            </a:r>
          </a:p>
        </p:txBody>
      </p:sp>
      <p:sp>
        <p:nvSpPr>
          <p:cNvPr id="879673" name="Oval 57"/>
          <p:cNvSpPr>
            <a:spLocks noChangeArrowheads="1"/>
          </p:cNvSpPr>
          <p:nvPr/>
        </p:nvSpPr>
        <p:spPr bwMode="auto">
          <a:xfrm>
            <a:off x="2501503" y="118229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4" name="Line 58"/>
          <p:cNvSpPr>
            <a:spLocks noChangeShapeType="1"/>
          </p:cNvSpPr>
          <p:nvPr/>
        </p:nvSpPr>
        <p:spPr bwMode="auto">
          <a:xfrm flipV="1">
            <a:off x="2174082" y="326826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5" name="Line 59"/>
          <p:cNvSpPr>
            <a:spLocks noChangeShapeType="1"/>
          </p:cNvSpPr>
          <p:nvPr/>
        </p:nvSpPr>
        <p:spPr bwMode="auto">
          <a:xfrm flipV="1">
            <a:off x="1566863" y="3398044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79676" name="Group 60"/>
          <p:cNvGrpSpPr>
            <a:grpSpLocks/>
          </p:cNvGrpSpPr>
          <p:nvPr/>
        </p:nvGrpSpPr>
        <p:grpSpPr bwMode="auto">
          <a:xfrm>
            <a:off x="1328738" y="3027760"/>
            <a:ext cx="2790825" cy="1606153"/>
            <a:chOff x="3303" y="2273"/>
            <a:chExt cx="2344" cy="1349"/>
          </a:xfrm>
        </p:grpSpPr>
        <p:sp>
          <p:nvSpPr>
            <p:cNvPr id="879677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9678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9679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9680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9681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9682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9683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9684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9685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9686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7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8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9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0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1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2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3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4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5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6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7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8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9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700" name="Text Box 84"/>
            <p:cNvSpPr txBox="1">
              <a:spLocks noChangeArrowheads="1"/>
            </p:cNvSpPr>
            <p:nvPr/>
          </p:nvSpPr>
          <p:spPr bwMode="auto">
            <a:xfrm>
              <a:off x="3445" y="248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701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702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703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704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9705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9706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707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708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709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710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9711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9712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9713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9714" name="Oval 98"/>
          <p:cNvSpPr>
            <a:spLocks noChangeArrowheads="1"/>
          </p:cNvSpPr>
          <p:nvPr/>
        </p:nvSpPr>
        <p:spPr bwMode="auto">
          <a:xfrm>
            <a:off x="1827610" y="31051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5" name="Oval 99"/>
          <p:cNvSpPr>
            <a:spLocks noChangeArrowheads="1"/>
          </p:cNvSpPr>
          <p:nvPr/>
        </p:nvSpPr>
        <p:spPr bwMode="auto">
          <a:xfrm>
            <a:off x="1323976" y="3656410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6" name="Rectangle 100"/>
          <p:cNvSpPr>
            <a:spLocks noChangeArrowheads="1"/>
          </p:cNvSpPr>
          <p:nvPr/>
        </p:nvSpPr>
        <p:spPr bwMode="auto">
          <a:xfrm>
            <a:off x="4256485" y="2620566"/>
            <a:ext cx="3675749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[d] = 7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[d] = c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[f] = 4	 [f] = c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] = 2	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	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[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] = c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 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 4   8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2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f,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79717" name="Oval 101"/>
          <p:cNvSpPr>
            <a:spLocks noChangeArrowheads="1"/>
          </p:cNvSpPr>
          <p:nvPr/>
        </p:nvSpPr>
        <p:spPr bwMode="auto">
          <a:xfrm>
            <a:off x="2562225" y="3113485"/>
            <a:ext cx="329804" cy="32385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8" name="Oval 102"/>
          <p:cNvSpPr>
            <a:spLocks noChangeArrowheads="1"/>
          </p:cNvSpPr>
          <p:nvPr/>
        </p:nvSpPr>
        <p:spPr bwMode="auto">
          <a:xfrm>
            <a:off x="2196703" y="366831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9" name="Text Box 103"/>
          <p:cNvSpPr txBox="1">
            <a:spLocks noChangeArrowheads="1"/>
          </p:cNvSpPr>
          <p:nvPr/>
        </p:nvSpPr>
        <p:spPr bwMode="auto">
          <a:xfrm>
            <a:off x="2540794" y="945356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9720" name="Text Box 104"/>
          <p:cNvSpPr txBox="1">
            <a:spLocks noChangeArrowheads="1"/>
          </p:cNvSpPr>
          <p:nvPr/>
        </p:nvSpPr>
        <p:spPr bwMode="auto">
          <a:xfrm>
            <a:off x="2158603" y="1531144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879721" name="Group 105"/>
          <p:cNvGrpSpPr>
            <a:grpSpLocks/>
          </p:cNvGrpSpPr>
          <p:nvPr/>
        </p:nvGrpSpPr>
        <p:grpSpPr bwMode="auto">
          <a:xfrm>
            <a:off x="1787128" y="945356"/>
            <a:ext cx="2320529" cy="1914525"/>
            <a:chOff x="541" y="686"/>
            <a:chExt cx="1949" cy="1608"/>
          </a:xfrm>
        </p:grpSpPr>
        <p:sp>
          <p:nvSpPr>
            <p:cNvPr id="879722" name="Text Box 106"/>
            <p:cNvSpPr txBox="1">
              <a:spLocks noChangeArrowheads="1"/>
            </p:cNvSpPr>
            <p:nvPr/>
          </p:nvSpPr>
          <p:spPr bwMode="auto">
            <a:xfrm>
              <a:off x="550" y="687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79723" name="Text Box 107"/>
            <p:cNvSpPr txBox="1">
              <a:spLocks noChangeArrowheads="1"/>
            </p:cNvSpPr>
            <p:nvPr/>
          </p:nvSpPr>
          <p:spPr bwMode="auto">
            <a:xfrm>
              <a:off x="1792" y="686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4" name="Text Box 108"/>
            <p:cNvSpPr txBox="1">
              <a:spLocks noChangeArrowheads="1"/>
            </p:cNvSpPr>
            <p:nvPr/>
          </p:nvSpPr>
          <p:spPr bwMode="auto">
            <a:xfrm>
              <a:off x="2231" y="1162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5" name="Text Box 109"/>
            <p:cNvSpPr txBox="1">
              <a:spLocks noChangeArrowheads="1"/>
            </p:cNvSpPr>
            <p:nvPr/>
          </p:nvSpPr>
          <p:spPr bwMode="auto">
            <a:xfrm>
              <a:off x="541" y="2042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79726" name="Text Box 110"/>
            <p:cNvSpPr txBox="1">
              <a:spLocks noChangeArrowheads="1"/>
            </p:cNvSpPr>
            <p:nvPr/>
          </p:nvSpPr>
          <p:spPr bwMode="auto">
            <a:xfrm>
              <a:off x="1174" y="2019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7" name="Text Box 111"/>
            <p:cNvSpPr txBox="1">
              <a:spLocks noChangeArrowheads="1"/>
            </p:cNvSpPr>
            <p:nvPr/>
          </p:nvSpPr>
          <p:spPr bwMode="auto">
            <a:xfrm>
              <a:off x="1798" y="2012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9728" name="Text Box 112"/>
          <p:cNvSpPr txBox="1">
            <a:spLocks noChangeArrowheads="1"/>
          </p:cNvSpPr>
          <p:nvPr/>
        </p:nvSpPr>
        <p:spPr bwMode="auto">
          <a:xfrm>
            <a:off x="2560918" y="842543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879729" name="Text Box 113"/>
          <p:cNvSpPr txBox="1">
            <a:spLocks noChangeArrowheads="1"/>
          </p:cNvSpPr>
          <p:nvPr/>
        </p:nvSpPr>
        <p:spPr bwMode="auto">
          <a:xfrm>
            <a:off x="3343330" y="2801496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79730" name="Text Box 114"/>
          <p:cNvSpPr txBox="1">
            <a:spLocks noChangeArrowheads="1"/>
          </p:cNvSpPr>
          <p:nvPr/>
        </p:nvSpPr>
        <p:spPr bwMode="auto">
          <a:xfrm>
            <a:off x="3332560" y="4563666"/>
            <a:ext cx="25199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79731" name="Text Box 115"/>
          <p:cNvSpPr txBox="1">
            <a:spLocks noChangeArrowheads="1"/>
          </p:cNvSpPr>
          <p:nvPr/>
        </p:nvSpPr>
        <p:spPr bwMode="auto">
          <a:xfrm>
            <a:off x="2230041" y="3380185"/>
            <a:ext cx="24077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728" grpId="0" animBg="1"/>
      <p:bldP spid="879729" grpId="0" animBg="1"/>
      <p:bldP spid="879730" grpId="0" animBg="1"/>
      <p:bldP spid="8797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 flipV="1">
            <a:off x="2876551" y="4517231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 flipH="1">
            <a:off x="2445544" y="1558528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68" name="Line 4"/>
          <p:cNvSpPr>
            <a:spLocks noChangeShapeType="1"/>
          </p:cNvSpPr>
          <p:nvPr/>
        </p:nvSpPr>
        <p:spPr bwMode="auto">
          <a:xfrm>
            <a:off x="2819401" y="1528763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70" name="Line 6"/>
          <p:cNvSpPr>
            <a:spLocks noChangeShapeType="1"/>
          </p:cNvSpPr>
          <p:nvPr/>
        </p:nvSpPr>
        <p:spPr bwMode="auto">
          <a:xfrm flipV="1">
            <a:off x="2178844" y="140612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71" name="Line 7"/>
          <p:cNvSpPr>
            <a:spLocks noChangeShapeType="1"/>
          </p:cNvSpPr>
          <p:nvPr/>
        </p:nvSpPr>
        <p:spPr bwMode="auto">
          <a:xfrm flipV="1">
            <a:off x="1571625" y="1535906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672" name="Group 8"/>
          <p:cNvGrpSpPr>
            <a:grpSpLocks/>
          </p:cNvGrpSpPr>
          <p:nvPr/>
        </p:nvGrpSpPr>
        <p:grpSpPr bwMode="auto">
          <a:xfrm>
            <a:off x="1333500" y="1165623"/>
            <a:ext cx="2790825" cy="1606153"/>
            <a:chOff x="3303" y="2273"/>
            <a:chExt cx="2344" cy="1349"/>
          </a:xfrm>
        </p:grpSpPr>
        <p:sp>
          <p:nvSpPr>
            <p:cNvPr id="881673" name="Oval 9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1674" name="Oval 10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1675" name="Oval 11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1676" name="Oval 12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1677" name="Oval 13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1678" name="Oval 14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1679" name="Oval 15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1680" name="Oval 16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1681" name="Oval 17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1682" name="Line 18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3" name="Line 19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4" name="Line 20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5" name="Line 21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6" name="Line 22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7" name="Line 23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8" name="Line 24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9" name="Line 25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0" name="Line 26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1" name="Line 27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2" name="Line 28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3" name="Line 29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4" name="Line 30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5" name="Line 31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6" name="Text Box 32"/>
            <p:cNvSpPr txBox="1">
              <a:spLocks noChangeArrowheads="1"/>
            </p:cNvSpPr>
            <p:nvPr/>
          </p:nvSpPr>
          <p:spPr bwMode="auto">
            <a:xfrm>
              <a:off x="3426" y="249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697" name="Text Box 33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698" name="Text Box 34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699" name="Text Box 35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00" name="Text Box 36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1701" name="Text Box 37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1702" name="Text Box 38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03" name="Text Box 39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04" name="Text Box 40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05" name="Text Box 41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06" name="Text Box 42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1707" name="Text Box 43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1708" name="Text Box 44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1709" name="Text Box 45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1710" name="Oval 46"/>
          <p:cNvSpPr>
            <a:spLocks noChangeArrowheads="1"/>
          </p:cNvSpPr>
          <p:nvPr/>
        </p:nvSpPr>
        <p:spPr bwMode="auto">
          <a:xfrm>
            <a:off x="1832372" y="12430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1" name="Oval 47"/>
          <p:cNvSpPr>
            <a:spLocks noChangeArrowheads="1"/>
          </p:cNvSpPr>
          <p:nvPr/>
        </p:nvSpPr>
        <p:spPr bwMode="auto">
          <a:xfrm>
            <a:off x="1328738" y="1794272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2" name="Rectangle 48"/>
          <p:cNvSpPr>
            <a:spLocks noChangeArrowheads="1"/>
          </p:cNvSpPr>
          <p:nvPr/>
        </p:nvSpPr>
        <p:spPr bwMode="auto">
          <a:xfrm>
            <a:off x="4261248" y="884635"/>
            <a:ext cx="3723025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[h] = 7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[h] =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[g] = 6	 [g] =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 4 6  8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f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h}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f</a:t>
            </a:r>
          </a:p>
        </p:txBody>
      </p:sp>
      <p:sp>
        <p:nvSpPr>
          <p:cNvPr id="881713" name="Oval 49"/>
          <p:cNvSpPr>
            <a:spLocks noChangeArrowheads="1"/>
          </p:cNvSpPr>
          <p:nvPr/>
        </p:nvSpPr>
        <p:spPr bwMode="auto">
          <a:xfrm>
            <a:off x="2566988" y="12430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4" name="Oval 50"/>
          <p:cNvSpPr>
            <a:spLocks noChangeArrowheads="1"/>
          </p:cNvSpPr>
          <p:nvPr/>
        </p:nvSpPr>
        <p:spPr bwMode="auto">
          <a:xfrm>
            <a:off x="2201466" y="1799035"/>
            <a:ext cx="329803" cy="33218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5" name="Oval 51"/>
          <p:cNvSpPr>
            <a:spLocks noChangeArrowheads="1"/>
          </p:cNvSpPr>
          <p:nvPr/>
        </p:nvSpPr>
        <p:spPr bwMode="auto">
          <a:xfrm>
            <a:off x="3294460" y="23479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6" name="Line 52"/>
          <p:cNvSpPr>
            <a:spLocks noChangeShapeType="1"/>
          </p:cNvSpPr>
          <p:nvPr/>
        </p:nvSpPr>
        <p:spPr bwMode="auto">
          <a:xfrm flipH="1">
            <a:off x="2438400" y="3549253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7" name="Line 53"/>
          <p:cNvSpPr>
            <a:spLocks noChangeShapeType="1"/>
          </p:cNvSpPr>
          <p:nvPr/>
        </p:nvSpPr>
        <p:spPr bwMode="auto">
          <a:xfrm>
            <a:off x="2812257" y="3519488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8" name="Line 54"/>
          <p:cNvSpPr>
            <a:spLocks noChangeShapeType="1"/>
          </p:cNvSpPr>
          <p:nvPr/>
        </p:nvSpPr>
        <p:spPr bwMode="auto">
          <a:xfrm flipV="1">
            <a:off x="2171701" y="339685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9" name="Line 55"/>
          <p:cNvSpPr>
            <a:spLocks noChangeShapeType="1"/>
          </p:cNvSpPr>
          <p:nvPr/>
        </p:nvSpPr>
        <p:spPr bwMode="auto">
          <a:xfrm flipV="1">
            <a:off x="1564481" y="3526631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720" name="Group 56"/>
          <p:cNvGrpSpPr>
            <a:grpSpLocks/>
          </p:cNvGrpSpPr>
          <p:nvPr/>
        </p:nvGrpSpPr>
        <p:grpSpPr bwMode="auto">
          <a:xfrm>
            <a:off x="1326356" y="3156348"/>
            <a:ext cx="2790825" cy="1606153"/>
            <a:chOff x="3303" y="2273"/>
            <a:chExt cx="2344" cy="1349"/>
          </a:xfrm>
        </p:grpSpPr>
        <p:sp>
          <p:nvSpPr>
            <p:cNvPr id="881721" name="Oval 5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1722" name="Oval 5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1723" name="Oval 5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1724" name="Oval 6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1725" name="Oval 6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1726" name="Oval 6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1727" name="Oval 6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1728" name="Oval 6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1729" name="Oval 6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1730" name="Line 6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1" name="Line 6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2" name="Line 6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3" name="Line 6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4" name="Line 7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5" name="Line 7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6" name="Line 7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7" name="Line 7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8" name="Line 7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9" name="Line 7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0" name="Line 7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1" name="Line 7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2" name="Line 7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3" name="Line 7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4" name="Text Box 80"/>
            <p:cNvSpPr txBox="1">
              <a:spLocks noChangeArrowheads="1"/>
            </p:cNvSpPr>
            <p:nvPr/>
          </p:nvSpPr>
          <p:spPr bwMode="auto">
            <a:xfrm>
              <a:off x="3425" y="251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45" name="Text Box 8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46" name="Text Box 8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47" name="Text Box 8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48" name="Text Box 8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1749" name="Text Box 8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1750" name="Text Box 8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51" name="Text Box 8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52" name="Text Box 8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53" name="Text Box 8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54" name="Text Box 9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1755" name="Text Box 9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1756" name="Text Box 9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1757" name="Text Box 9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1758" name="Oval 94"/>
          <p:cNvSpPr>
            <a:spLocks noChangeArrowheads="1"/>
          </p:cNvSpPr>
          <p:nvPr/>
        </p:nvSpPr>
        <p:spPr bwMode="auto">
          <a:xfrm>
            <a:off x="1825228" y="323373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59" name="Oval 95"/>
          <p:cNvSpPr>
            <a:spLocks noChangeArrowheads="1"/>
          </p:cNvSpPr>
          <p:nvPr/>
        </p:nvSpPr>
        <p:spPr bwMode="auto">
          <a:xfrm>
            <a:off x="1321594" y="3784997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0" name="Rectangle 96"/>
          <p:cNvSpPr>
            <a:spLocks noChangeArrowheads="1"/>
          </p:cNvSpPr>
          <p:nvPr/>
        </p:nvSpPr>
        <p:spPr bwMode="auto">
          <a:xfrm>
            <a:off x="4364831" y="2847975"/>
            <a:ext cx="3714692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[g] = 2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[g] = f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[d] = 7	 [d] = c </a:t>
            </a:r>
            <a:r>
              <a:rPr lang="en-US" altLang="en-US" sz="15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unchanged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[e] = 10	 [e] = f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7  10  2   8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g</a:t>
            </a:r>
          </a:p>
        </p:txBody>
      </p:sp>
      <p:sp>
        <p:nvSpPr>
          <p:cNvPr id="881761" name="Oval 97"/>
          <p:cNvSpPr>
            <a:spLocks noChangeArrowheads="1"/>
          </p:cNvSpPr>
          <p:nvPr/>
        </p:nvSpPr>
        <p:spPr bwMode="auto">
          <a:xfrm>
            <a:off x="2559844" y="323373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2" name="Oval 98"/>
          <p:cNvSpPr>
            <a:spLocks noChangeArrowheads="1"/>
          </p:cNvSpPr>
          <p:nvPr/>
        </p:nvSpPr>
        <p:spPr bwMode="auto">
          <a:xfrm>
            <a:off x="2194322" y="3796904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3" name="Oval 99"/>
          <p:cNvSpPr>
            <a:spLocks noChangeArrowheads="1"/>
          </p:cNvSpPr>
          <p:nvPr/>
        </p:nvSpPr>
        <p:spPr bwMode="auto">
          <a:xfrm>
            <a:off x="3287316" y="4360069"/>
            <a:ext cx="322659" cy="31075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4" name="Oval 100"/>
          <p:cNvSpPr>
            <a:spLocks noChangeArrowheads="1"/>
          </p:cNvSpPr>
          <p:nvPr/>
        </p:nvSpPr>
        <p:spPr bwMode="auto">
          <a:xfrm>
            <a:off x="2557463" y="434816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765" name="Group 101"/>
          <p:cNvGrpSpPr>
            <a:grpSpLocks/>
          </p:cNvGrpSpPr>
          <p:nvPr/>
        </p:nvGrpSpPr>
        <p:grpSpPr bwMode="auto">
          <a:xfrm>
            <a:off x="1838325" y="907255"/>
            <a:ext cx="2327673" cy="2032396"/>
            <a:chOff x="573" y="2305"/>
            <a:chExt cx="1955" cy="1707"/>
          </a:xfrm>
        </p:grpSpPr>
        <p:grpSp>
          <p:nvGrpSpPr>
            <p:cNvPr id="881766" name="Group 102"/>
            <p:cNvGrpSpPr>
              <a:grpSpLocks/>
            </p:cNvGrpSpPr>
            <p:nvPr/>
          </p:nvGrpSpPr>
          <p:grpSpPr bwMode="auto">
            <a:xfrm>
              <a:off x="573" y="2305"/>
              <a:ext cx="1955" cy="1707"/>
              <a:chOff x="573" y="2305"/>
              <a:chExt cx="1955" cy="1707"/>
            </a:xfrm>
          </p:grpSpPr>
          <p:sp>
            <p:nvSpPr>
              <p:cNvPr id="881767" name="Text Box 103"/>
              <p:cNvSpPr txBox="1">
                <a:spLocks noChangeArrowheads="1"/>
              </p:cNvSpPr>
              <p:nvPr/>
            </p:nvSpPr>
            <p:spPr bwMode="auto">
              <a:xfrm>
                <a:off x="573" y="2305"/>
                <a:ext cx="21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81768" name="Text Box 104"/>
              <p:cNvSpPr txBox="1">
                <a:spLocks noChangeArrowheads="1"/>
              </p:cNvSpPr>
              <p:nvPr/>
            </p:nvSpPr>
            <p:spPr bwMode="auto">
              <a:xfrm>
                <a:off x="1849" y="2339"/>
                <a:ext cx="21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881769" name="Text Box 105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1770" name="Text Box 106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81771" name="Text Box 107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1772" name="Text Box 108"/>
              <p:cNvSpPr txBox="1">
                <a:spLocks noChangeArrowheads="1"/>
              </p:cNvSpPr>
              <p:nvPr/>
            </p:nvSpPr>
            <p:spPr bwMode="auto">
              <a:xfrm>
                <a:off x="1836" y="3732"/>
                <a:ext cx="2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81773" name="Text Box 109"/>
              <p:cNvSpPr txBox="1">
                <a:spLocks noChangeArrowheads="1"/>
              </p:cNvSpPr>
              <p:nvPr/>
            </p:nvSpPr>
            <p:spPr bwMode="auto">
              <a:xfrm>
                <a:off x="1244" y="2327"/>
                <a:ext cx="212" cy="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</p:grpSp>
        <p:sp>
          <p:nvSpPr>
            <p:cNvPr id="881774" name="Text Box 110"/>
            <p:cNvSpPr txBox="1">
              <a:spLocks noChangeArrowheads="1"/>
            </p:cNvSpPr>
            <p:nvPr/>
          </p:nvSpPr>
          <p:spPr bwMode="auto">
            <a:xfrm>
              <a:off x="910" y="2837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1775" name="Text Box 111"/>
          <p:cNvSpPr txBox="1">
            <a:spLocks noChangeArrowheads="1"/>
          </p:cNvSpPr>
          <p:nvPr/>
        </p:nvSpPr>
        <p:spPr bwMode="auto">
          <a:xfrm>
            <a:off x="1881187" y="2692003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81776" name="Text Box 112"/>
          <p:cNvSpPr txBox="1">
            <a:spLocks noChangeArrowheads="1"/>
          </p:cNvSpPr>
          <p:nvPr/>
        </p:nvSpPr>
        <p:spPr bwMode="auto">
          <a:xfrm>
            <a:off x="2619375" y="2689622"/>
            <a:ext cx="25199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6</a:t>
            </a:r>
          </a:p>
        </p:txBody>
      </p:sp>
      <p:grpSp>
        <p:nvGrpSpPr>
          <p:cNvPr id="881777" name="Group 113"/>
          <p:cNvGrpSpPr>
            <a:grpSpLocks/>
          </p:cNvGrpSpPr>
          <p:nvPr/>
        </p:nvGrpSpPr>
        <p:grpSpPr bwMode="auto">
          <a:xfrm>
            <a:off x="1846660" y="2938462"/>
            <a:ext cx="2320529" cy="2039540"/>
            <a:chOff x="591" y="2468"/>
            <a:chExt cx="1949" cy="1713"/>
          </a:xfrm>
        </p:grpSpPr>
        <p:sp>
          <p:nvSpPr>
            <p:cNvPr id="881778" name="Text Box 114"/>
            <p:cNvSpPr txBox="1">
              <a:spLocks noChangeArrowheads="1"/>
            </p:cNvSpPr>
            <p:nvPr/>
          </p:nvSpPr>
          <p:spPr bwMode="auto">
            <a:xfrm>
              <a:off x="600" y="2472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1779" name="Text Box 115"/>
            <p:cNvSpPr txBox="1">
              <a:spLocks noChangeArrowheads="1"/>
            </p:cNvSpPr>
            <p:nvPr/>
          </p:nvSpPr>
          <p:spPr bwMode="auto">
            <a:xfrm>
              <a:off x="1842" y="2473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1780" name="Text Box 116"/>
            <p:cNvSpPr txBox="1">
              <a:spLocks noChangeArrowheads="1"/>
            </p:cNvSpPr>
            <p:nvPr/>
          </p:nvSpPr>
          <p:spPr bwMode="auto">
            <a:xfrm>
              <a:off x="2281" y="2983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81781" name="Text Box 117"/>
            <p:cNvSpPr txBox="1">
              <a:spLocks noChangeArrowheads="1"/>
            </p:cNvSpPr>
            <p:nvPr/>
          </p:nvSpPr>
          <p:spPr bwMode="auto">
            <a:xfrm>
              <a:off x="591" y="3929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1782" name="Text Box 118"/>
            <p:cNvSpPr txBox="1">
              <a:spLocks noChangeArrowheads="1"/>
            </p:cNvSpPr>
            <p:nvPr/>
          </p:nvSpPr>
          <p:spPr bwMode="auto">
            <a:xfrm>
              <a:off x="1224" y="390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881783" name="Text Box 119"/>
            <p:cNvSpPr txBox="1">
              <a:spLocks noChangeArrowheads="1"/>
            </p:cNvSpPr>
            <p:nvPr/>
          </p:nvSpPr>
          <p:spPr bwMode="auto">
            <a:xfrm>
              <a:off x="1848" y="3901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1784" name="Text Box 120"/>
            <p:cNvSpPr txBox="1">
              <a:spLocks noChangeArrowheads="1"/>
            </p:cNvSpPr>
            <p:nvPr/>
          </p:nvSpPr>
          <p:spPr bwMode="auto">
            <a:xfrm>
              <a:off x="1258" y="2468"/>
              <a:ext cx="20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1785" name="Text Box 121"/>
            <p:cNvSpPr txBox="1">
              <a:spLocks noChangeArrowheads="1"/>
            </p:cNvSpPr>
            <p:nvPr/>
          </p:nvSpPr>
          <p:spPr bwMode="auto">
            <a:xfrm>
              <a:off x="909" y="2949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1786" name="Text Box 122"/>
          <p:cNvSpPr txBox="1">
            <a:spLocks noChangeArrowheads="1"/>
          </p:cNvSpPr>
          <p:nvPr/>
        </p:nvSpPr>
        <p:spPr bwMode="auto">
          <a:xfrm>
            <a:off x="2599135" y="4701778"/>
            <a:ext cx="24077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81787" name="Text Box 123"/>
          <p:cNvSpPr txBox="1">
            <a:spLocks noChangeArrowheads="1"/>
          </p:cNvSpPr>
          <p:nvPr/>
        </p:nvSpPr>
        <p:spPr bwMode="auto">
          <a:xfrm>
            <a:off x="3887185" y="3479678"/>
            <a:ext cx="293670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25" name="Rectangle 14"/>
          <p:cNvSpPr txBox="1">
            <a:spLocks noChangeArrowheads="1"/>
          </p:cNvSpPr>
          <p:nvPr/>
        </p:nvSpPr>
        <p:spPr>
          <a:xfrm>
            <a:off x="1584722" y="74613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75" grpId="0" animBg="1"/>
      <p:bldP spid="881776" grpId="0" animBg="1"/>
      <p:bldP spid="881786" grpId="0" animBg="1"/>
      <p:bldP spid="8817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 flipV="1">
            <a:off x="2893219" y="335994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 flipV="1">
            <a:off x="2152651" y="448270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6" name="Line 4"/>
          <p:cNvSpPr>
            <a:spLocks noChangeShapeType="1"/>
          </p:cNvSpPr>
          <p:nvPr/>
        </p:nvSpPr>
        <p:spPr bwMode="auto">
          <a:xfrm flipV="1">
            <a:off x="2893219" y="2496741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 flipV="1">
            <a:off x="2168128" y="2490788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8" name="Line 6"/>
          <p:cNvSpPr>
            <a:spLocks noChangeShapeType="1"/>
          </p:cNvSpPr>
          <p:nvPr/>
        </p:nvSpPr>
        <p:spPr bwMode="auto">
          <a:xfrm flipV="1">
            <a:off x="2875360" y="4491038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9" name="Line 7"/>
          <p:cNvSpPr>
            <a:spLocks noChangeShapeType="1"/>
          </p:cNvSpPr>
          <p:nvPr/>
        </p:nvSpPr>
        <p:spPr bwMode="auto">
          <a:xfrm flipH="1">
            <a:off x="2452688" y="1524001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0" name="Line 8"/>
          <p:cNvSpPr>
            <a:spLocks noChangeShapeType="1"/>
          </p:cNvSpPr>
          <p:nvPr/>
        </p:nvSpPr>
        <p:spPr bwMode="auto">
          <a:xfrm>
            <a:off x="2826544" y="1494235"/>
            <a:ext cx="546497" cy="86796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 flipV="1">
            <a:off x="2185988" y="137160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3" name="Line 11"/>
          <p:cNvSpPr>
            <a:spLocks noChangeShapeType="1"/>
          </p:cNvSpPr>
          <p:nvPr/>
        </p:nvSpPr>
        <p:spPr bwMode="auto">
          <a:xfrm flipV="1">
            <a:off x="1578769" y="1501378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724" name="Group 12"/>
          <p:cNvGrpSpPr>
            <a:grpSpLocks/>
          </p:cNvGrpSpPr>
          <p:nvPr/>
        </p:nvGrpSpPr>
        <p:grpSpPr bwMode="auto">
          <a:xfrm>
            <a:off x="1340644" y="1131094"/>
            <a:ext cx="2790825" cy="1606153"/>
            <a:chOff x="3303" y="2273"/>
            <a:chExt cx="2344" cy="1349"/>
          </a:xfrm>
        </p:grpSpPr>
        <p:sp>
          <p:nvSpPr>
            <p:cNvPr id="883725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3726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3727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3728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3729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3730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3731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3732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3733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3734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5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6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7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8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9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0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1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2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3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4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5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6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7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8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49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50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51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52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3753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3754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755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56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757" name="Text Box 45"/>
            <p:cNvSpPr txBox="1">
              <a:spLocks noChangeArrowheads="1"/>
            </p:cNvSpPr>
            <p:nvPr/>
          </p:nvSpPr>
          <p:spPr bwMode="auto">
            <a:xfrm>
              <a:off x="4587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 dirty="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58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3759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3760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3761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3762" name="Oval 50"/>
          <p:cNvSpPr>
            <a:spLocks noChangeArrowheads="1"/>
          </p:cNvSpPr>
          <p:nvPr/>
        </p:nvSpPr>
        <p:spPr bwMode="auto">
          <a:xfrm>
            <a:off x="1839516" y="12084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3" name="Oval 51"/>
          <p:cNvSpPr>
            <a:spLocks noChangeArrowheads="1"/>
          </p:cNvSpPr>
          <p:nvPr/>
        </p:nvSpPr>
        <p:spPr bwMode="auto">
          <a:xfrm>
            <a:off x="1335882" y="1759744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4" name="Rectangle 52"/>
          <p:cNvSpPr>
            <a:spLocks noChangeArrowheads="1"/>
          </p:cNvSpPr>
          <p:nvPr/>
        </p:nvSpPr>
        <p:spPr bwMode="auto">
          <a:xfrm>
            <a:off x="4264819" y="1028700"/>
            <a:ext cx="3841972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[h] = 1	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[h] = g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10   1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h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h</a:t>
            </a:r>
          </a:p>
        </p:txBody>
      </p:sp>
      <p:sp>
        <p:nvSpPr>
          <p:cNvPr id="883765" name="Oval 53"/>
          <p:cNvSpPr>
            <a:spLocks noChangeArrowheads="1"/>
          </p:cNvSpPr>
          <p:nvPr/>
        </p:nvSpPr>
        <p:spPr bwMode="auto">
          <a:xfrm>
            <a:off x="2574132" y="12084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6" name="Oval 54"/>
          <p:cNvSpPr>
            <a:spLocks noChangeArrowheads="1"/>
          </p:cNvSpPr>
          <p:nvPr/>
        </p:nvSpPr>
        <p:spPr bwMode="auto">
          <a:xfrm>
            <a:off x="2208610" y="17716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7" name="Oval 55"/>
          <p:cNvSpPr>
            <a:spLocks noChangeArrowheads="1"/>
          </p:cNvSpPr>
          <p:nvPr/>
        </p:nvSpPr>
        <p:spPr bwMode="auto">
          <a:xfrm>
            <a:off x="3301603" y="23133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8" name="Line 56"/>
          <p:cNvSpPr>
            <a:spLocks noChangeShapeType="1"/>
          </p:cNvSpPr>
          <p:nvPr/>
        </p:nvSpPr>
        <p:spPr bwMode="auto">
          <a:xfrm flipH="1">
            <a:off x="2437210" y="3515916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9" name="Line 57"/>
          <p:cNvSpPr>
            <a:spLocks noChangeShapeType="1"/>
          </p:cNvSpPr>
          <p:nvPr/>
        </p:nvSpPr>
        <p:spPr bwMode="auto">
          <a:xfrm>
            <a:off x="2811066" y="3486150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70" name="Line 58"/>
          <p:cNvSpPr>
            <a:spLocks noChangeShapeType="1"/>
          </p:cNvSpPr>
          <p:nvPr/>
        </p:nvSpPr>
        <p:spPr bwMode="auto">
          <a:xfrm flipV="1">
            <a:off x="2170510" y="336351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71" name="Line 59"/>
          <p:cNvSpPr>
            <a:spLocks noChangeShapeType="1"/>
          </p:cNvSpPr>
          <p:nvPr/>
        </p:nvSpPr>
        <p:spPr bwMode="auto">
          <a:xfrm flipV="1">
            <a:off x="1563292" y="3493294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772" name="Group 60"/>
          <p:cNvGrpSpPr>
            <a:grpSpLocks/>
          </p:cNvGrpSpPr>
          <p:nvPr/>
        </p:nvGrpSpPr>
        <p:grpSpPr bwMode="auto">
          <a:xfrm>
            <a:off x="1325166" y="3123010"/>
            <a:ext cx="2790825" cy="1606153"/>
            <a:chOff x="3303" y="2273"/>
            <a:chExt cx="2344" cy="1349"/>
          </a:xfrm>
        </p:grpSpPr>
        <p:sp>
          <p:nvSpPr>
            <p:cNvPr id="883773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3774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3775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3776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3777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3778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3779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3780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3781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3782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3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4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5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6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7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8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9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0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1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2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3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4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5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6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97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98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99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800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3801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3802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803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804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805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806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3807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3808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3809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3810" name="Oval 98"/>
          <p:cNvSpPr>
            <a:spLocks noChangeArrowheads="1"/>
          </p:cNvSpPr>
          <p:nvPr/>
        </p:nvSpPr>
        <p:spPr bwMode="auto">
          <a:xfrm>
            <a:off x="1824038" y="32004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1" name="Oval 99"/>
          <p:cNvSpPr>
            <a:spLocks noChangeArrowheads="1"/>
          </p:cNvSpPr>
          <p:nvPr/>
        </p:nvSpPr>
        <p:spPr bwMode="auto">
          <a:xfrm>
            <a:off x="1320403" y="3751660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2" name="Rectangle 100"/>
          <p:cNvSpPr>
            <a:spLocks noChangeArrowheads="1"/>
          </p:cNvSpPr>
          <p:nvPr/>
        </p:nvSpPr>
        <p:spPr bwMode="auto">
          <a:xfrm>
            <a:off x="4364833" y="3036093"/>
            <a:ext cx="3749104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10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83813" name="Oval 101"/>
          <p:cNvSpPr>
            <a:spLocks noChangeArrowheads="1"/>
          </p:cNvSpPr>
          <p:nvPr/>
        </p:nvSpPr>
        <p:spPr bwMode="auto">
          <a:xfrm>
            <a:off x="2558653" y="32004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4" name="Oval 102"/>
          <p:cNvSpPr>
            <a:spLocks noChangeArrowheads="1"/>
          </p:cNvSpPr>
          <p:nvPr/>
        </p:nvSpPr>
        <p:spPr bwMode="auto">
          <a:xfrm>
            <a:off x="2193132" y="37635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5" name="Oval 103"/>
          <p:cNvSpPr>
            <a:spLocks noChangeArrowheads="1"/>
          </p:cNvSpPr>
          <p:nvPr/>
        </p:nvSpPr>
        <p:spPr bwMode="auto">
          <a:xfrm>
            <a:off x="3286126" y="43053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6" name="Oval 104"/>
          <p:cNvSpPr>
            <a:spLocks noChangeArrowheads="1"/>
          </p:cNvSpPr>
          <p:nvPr/>
        </p:nvSpPr>
        <p:spPr bwMode="auto">
          <a:xfrm>
            <a:off x="2556272" y="4314825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7" name="Oval 105"/>
          <p:cNvSpPr>
            <a:spLocks noChangeArrowheads="1"/>
          </p:cNvSpPr>
          <p:nvPr/>
        </p:nvSpPr>
        <p:spPr bwMode="auto">
          <a:xfrm>
            <a:off x="1834753" y="232052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8" name="Oval 106"/>
          <p:cNvSpPr>
            <a:spLocks noChangeArrowheads="1"/>
          </p:cNvSpPr>
          <p:nvPr/>
        </p:nvSpPr>
        <p:spPr bwMode="auto">
          <a:xfrm>
            <a:off x="2571751" y="2331244"/>
            <a:ext cx="336947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9" name="Oval 107"/>
          <p:cNvSpPr>
            <a:spLocks noChangeArrowheads="1"/>
          </p:cNvSpPr>
          <p:nvPr/>
        </p:nvSpPr>
        <p:spPr bwMode="auto">
          <a:xfrm>
            <a:off x="1833563" y="4319588"/>
            <a:ext cx="322660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20" name="Oval 108"/>
          <p:cNvSpPr>
            <a:spLocks noChangeArrowheads="1"/>
          </p:cNvSpPr>
          <p:nvPr/>
        </p:nvSpPr>
        <p:spPr bwMode="auto">
          <a:xfrm>
            <a:off x="3281363" y="319682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821" name="Group 109"/>
          <p:cNvGrpSpPr>
            <a:grpSpLocks/>
          </p:cNvGrpSpPr>
          <p:nvPr/>
        </p:nvGrpSpPr>
        <p:grpSpPr bwMode="auto">
          <a:xfrm>
            <a:off x="1846660" y="914400"/>
            <a:ext cx="2389585" cy="2039540"/>
            <a:chOff x="591" y="2468"/>
            <a:chExt cx="2007" cy="1713"/>
          </a:xfrm>
        </p:grpSpPr>
        <p:sp>
          <p:nvSpPr>
            <p:cNvPr id="883822" name="Text Box 11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23" name="Text Box 11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24" name="Text Box 11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3825" name="Text Box 11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26" name="Text Box 11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3827" name="Text Box 11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28" name="Text Box 116"/>
            <p:cNvSpPr txBox="1">
              <a:spLocks noChangeArrowheads="1"/>
            </p:cNvSpPr>
            <p:nvPr/>
          </p:nvSpPr>
          <p:spPr bwMode="auto">
            <a:xfrm>
              <a:off x="1258" y="246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3829" name="Text Box 11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3830" name="Text Box 118"/>
          <p:cNvSpPr txBox="1">
            <a:spLocks noChangeArrowheads="1"/>
          </p:cNvSpPr>
          <p:nvPr/>
        </p:nvSpPr>
        <p:spPr bwMode="auto">
          <a:xfrm>
            <a:off x="1852612" y="2677716"/>
            <a:ext cx="28084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883831" name="Group 119"/>
          <p:cNvGrpSpPr>
            <a:grpSpLocks/>
          </p:cNvGrpSpPr>
          <p:nvPr/>
        </p:nvGrpSpPr>
        <p:grpSpPr bwMode="auto">
          <a:xfrm>
            <a:off x="1841898" y="2911078"/>
            <a:ext cx="2389585" cy="2039540"/>
            <a:chOff x="591" y="2468"/>
            <a:chExt cx="2007" cy="1713"/>
          </a:xfrm>
        </p:grpSpPr>
        <p:sp>
          <p:nvSpPr>
            <p:cNvPr id="883832" name="Text Box 12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33" name="Text Box 12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34" name="Text Box 12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3835" name="Text Box 12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883836" name="Text Box 12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3837" name="Text Box 12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38" name="Text Box 126"/>
            <p:cNvSpPr txBox="1">
              <a:spLocks noChangeArrowheads="1"/>
            </p:cNvSpPr>
            <p:nvPr/>
          </p:nvSpPr>
          <p:spPr bwMode="auto">
            <a:xfrm>
              <a:off x="1258" y="246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3839" name="Text Box 12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129" name="Rectangle 14"/>
          <p:cNvSpPr txBox="1">
            <a:spLocks noChangeArrowheads="1"/>
          </p:cNvSpPr>
          <p:nvPr/>
        </p:nvSpPr>
        <p:spPr>
          <a:xfrm>
            <a:off x="1583504" y="157767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9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8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3504010" y="2241948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 flipV="1">
            <a:off x="2822972" y="2122885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4" name="Line 4"/>
          <p:cNvSpPr>
            <a:spLocks noChangeShapeType="1"/>
          </p:cNvSpPr>
          <p:nvPr/>
        </p:nvSpPr>
        <p:spPr bwMode="auto">
          <a:xfrm flipV="1">
            <a:off x="2080022" y="323850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 flipV="1">
            <a:off x="2799160" y="325397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7" name="Line 7"/>
          <p:cNvSpPr>
            <a:spLocks noChangeShapeType="1"/>
          </p:cNvSpPr>
          <p:nvPr/>
        </p:nvSpPr>
        <p:spPr bwMode="auto">
          <a:xfrm flipH="1">
            <a:off x="2361010" y="2278857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8" name="Line 8"/>
          <p:cNvSpPr>
            <a:spLocks noChangeShapeType="1"/>
          </p:cNvSpPr>
          <p:nvPr/>
        </p:nvSpPr>
        <p:spPr bwMode="auto">
          <a:xfrm>
            <a:off x="2734866" y="2249092"/>
            <a:ext cx="546497" cy="86796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9" name="Line 9"/>
          <p:cNvSpPr>
            <a:spLocks noChangeShapeType="1"/>
          </p:cNvSpPr>
          <p:nvPr/>
        </p:nvSpPr>
        <p:spPr bwMode="auto">
          <a:xfrm flipV="1">
            <a:off x="2094310" y="212645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70" name="Line 10"/>
          <p:cNvSpPr>
            <a:spLocks noChangeShapeType="1"/>
          </p:cNvSpPr>
          <p:nvPr/>
        </p:nvSpPr>
        <p:spPr bwMode="auto">
          <a:xfrm flipV="1">
            <a:off x="1487092" y="2256235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5771" name="Group 11"/>
          <p:cNvGrpSpPr>
            <a:grpSpLocks/>
          </p:cNvGrpSpPr>
          <p:nvPr/>
        </p:nvGrpSpPr>
        <p:grpSpPr bwMode="auto">
          <a:xfrm>
            <a:off x="1248966" y="1885951"/>
            <a:ext cx="2790825" cy="1606153"/>
            <a:chOff x="3303" y="2273"/>
            <a:chExt cx="2344" cy="1349"/>
          </a:xfrm>
        </p:grpSpPr>
        <p:sp>
          <p:nvSpPr>
            <p:cNvPr id="88577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577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577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577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577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577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577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577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578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578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579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579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579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579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580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580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580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580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580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580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580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580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580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5809" name="Oval 49"/>
          <p:cNvSpPr>
            <a:spLocks noChangeArrowheads="1"/>
          </p:cNvSpPr>
          <p:nvPr/>
        </p:nvSpPr>
        <p:spPr bwMode="auto">
          <a:xfrm>
            <a:off x="1747838" y="19633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0" name="Oval 50"/>
          <p:cNvSpPr>
            <a:spLocks noChangeArrowheads="1"/>
          </p:cNvSpPr>
          <p:nvPr/>
        </p:nvSpPr>
        <p:spPr bwMode="auto">
          <a:xfrm>
            <a:off x="1244203" y="25146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1" name="Rectangle 51"/>
          <p:cNvSpPr>
            <a:spLocks noChangeArrowheads="1"/>
          </p:cNvSpPr>
          <p:nvPr/>
        </p:nvSpPr>
        <p:spPr bwMode="auto">
          <a:xfrm>
            <a:off x="4279106" y="1934766"/>
            <a:ext cx="3950494" cy="184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[e] = 9	  [e] = f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9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{e}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h, d}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e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h, d, e}</a:t>
            </a:r>
          </a:p>
        </p:txBody>
      </p:sp>
      <p:sp>
        <p:nvSpPr>
          <p:cNvPr id="885812" name="Oval 52"/>
          <p:cNvSpPr>
            <a:spLocks noChangeArrowheads="1"/>
          </p:cNvSpPr>
          <p:nvPr/>
        </p:nvSpPr>
        <p:spPr bwMode="auto">
          <a:xfrm>
            <a:off x="2482453" y="19633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3" name="Oval 53"/>
          <p:cNvSpPr>
            <a:spLocks noChangeArrowheads="1"/>
          </p:cNvSpPr>
          <p:nvPr/>
        </p:nvSpPr>
        <p:spPr bwMode="auto">
          <a:xfrm>
            <a:off x="2116932" y="2526507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4" name="Oval 54"/>
          <p:cNvSpPr>
            <a:spLocks noChangeArrowheads="1"/>
          </p:cNvSpPr>
          <p:nvPr/>
        </p:nvSpPr>
        <p:spPr bwMode="auto">
          <a:xfrm>
            <a:off x="3209926" y="30682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5" name="Oval 55"/>
          <p:cNvSpPr>
            <a:spLocks noChangeArrowheads="1"/>
          </p:cNvSpPr>
          <p:nvPr/>
        </p:nvSpPr>
        <p:spPr bwMode="auto">
          <a:xfrm>
            <a:off x="2480072" y="30777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6" name="Oval 56"/>
          <p:cNvSpPr>
            <a:spLocks noChangeArrowheads="1"/>
          </p:cNvSpPr>
          <p:nvPr/>
        </p:nvSpPr>
        <p:spPr bwMode="auto">
          <a:xfrm>
            <a:off x="1746647" y="30682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7" name="Oval 57"/>
          <p:cNvSpPr>
            <a:spLocks noChangeArrowheads="1"/>
          </p:cNvSpPr>
          <p:nvPr/>
        </p:nvSpPr>
        <p:spPr bwMode="auto">
          <a:xfrm>
            <a:off x="3211116" y="1975248"/>
            <a:ext cx="321469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8" name="Oval 58"/>
          <p:cNvSpPr>
            <a:spLocks noChangeArrowheads="1"/>
          </p:cNvSpPr>
          <p:nvPr/>
        </p:nvSpPr>
        <p:spPr bwMode="auto">
          <a:xfrm>
            <a:off x="3715941" y="252293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5819" name="Group 59"/>
          <p:cNvGrpSpPr>
            <a:grpSpLocks/>
          </p:cNvGrpSpPr>
          <p:nvPr/>
        </p:nvGrpSpPr>
        <p:grpSpPr bwMode="auto">
          <a:xfrm>
            <a:off x="1762125" y="1601390"/>
            <a:ext cx="2389585" cy="2099071"/>
            <a:chOff x="591" y="2418"/>
            <a:chExt cx="2007" cy="1763"/>
          </a:xfrm>
        </p:grpSpPr>
        <p:sp>
          <p:nvSpPr>
            <p:cNvPr id="885820" name="Text Box 6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5821" name="Text Box 6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5822" name="Text Box 6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5823" name="Text Box 6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885824" name="Text Box 6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5825" name="Text Box 6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5826" name="Text Box 66"/>
            <p:cNvSpPr txBox="1">
              <a:spLocks noChangeArrowheads="1"/>
            </p:cNvSpPr>
            <p:nvPr/>
          </p:nvSpPr>
          <p:spPr bwMode="auto">
            <a:xfrm>
              <a:off x="1258" y="241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5827" name="Text Box 6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5828" name="Text Box 68"/>
          <p:cNvSpPr txBox="1">
            <a:spLocks noChangeArrowheads="1"/>
          </p:cNvSpPr>
          <p:nvPr/>
        </p:nvSpPr>
        <p:spPr bwMode="auto">
          <a:xfrm>
            <a:off x="3836194" y="2233612"/>
            <a:ext cx="28084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70" name="Rectangle 14"/>
          <p:cNvSpPr txBox="1">
            <a:spLocks noChangeArrowheads="1"/>
          </p:cNvSpPr>
          <p:nvPr/>
        </p:nvSpPr>
        <p:spPr>
          <a:xfrm>
            <a:off x="1583504" y="157767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3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8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814" y="26545"/>
            <a:ext cx="5288292" cy="502885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 (</a:t>
            </a: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V, E, w, r)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2460" y="436166"/>
            <a:ext cx="6762353" cy="4197350"/>
          </a:xfrm>
        </p:spPr>
        <p:txBody>
          <a:bodyPr/>
          <a:lstStyle/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>
                <a:latin typeface="Comic Sans MS" panose="030F0702030302020204" pitchFamily="66" charset="0"/>
              </a:rPr>
              <a:t> Q ← 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b="1" dirty="0"/>
              <a:t> for </a:t>
            </a:r>
            <a:r>
              <a:rPr lang="en-US" altLang="en-US" sz="1500" dirty="0"/>
              <a:t>each </a:t>
            </a:r>
            <a:r>
              <a:rPr lang="en-US" altLang="en-US" sz="1500" dirty="0">
                <a:latin typeface="Comic Sans MS" panose="030F0702030302020204" pitchFamily="66" charset="0"/>
              </a:rPr>
              <a:t>u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</a:t>
            </a:r>
            <a:r>
              <a:rPr lang="en-US" altLang="en-US" sz="1500" dirty="0"/>
              <a:t> V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</a:t>
            </a:r>
            <a:r>
              <a:rPr lang="en-US" altLang="en-US" sz="1500" b="1" dirty="0"/>
              <a:t>do </a:t>
            </a:r>
            <a:r>
              <a:rPr lang="en-US" altLang="en-US" sz="1500" dirty="0">
                <a:latin typeface="Comic Sans MS" panose="030F0702030302020204" pitchFamily="66" charset="0"/>
              </a:rPr>
              <a:t>key[u]</a:t>
            </a:r>
            <a:r>
              <a:rPr lang="en-US" altLang="en-US" sz="1500" dirty="0"/>
              <a:t> ← ∞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</a:t>
            </a:r>
            <a:r>
              <a:rPr lang="en-US" altLang="en-US" sz="1500" dirty="0">
                <a:latin typeface="Comic Sans MS" panose="030F0702030302020204" pitchFamily="66" charset="0"/>
              </a:rPr>
              <a:t>π[u]</a:t>
            </a:r>
            <a:r>
              <a:rPr lang="en-US" altLang="en-US" sz="1500" dirty="0"/>
              <a:t> ← NIL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INSERT(</a:t>
            </a:r>
            <a:r>
              <a:rPr lang="en-US" altLang="en-US" sz="1500" dirty="0">
                <a:latin typeface="Comic Sans MS" panose="030F0702030302020204" pitchFamily="66" charset="0"/>
              </a:rPr>
              <a:t>Q, u</a:t>
            </a:r>
            <a:r>
              <a:rPr lang="en-US" altLang="en-US" sz="1500" dirty="0"/>
              <a:t>)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DECREASE-KEY(</a:t>
            </a:r>
            <a:r>
              <a:rPr lang="en-US" altLang="en-US" sz="1500" dirty="0">
                <a:latin typeface="Comic Sans MS" panose="030F0702030302020204" pitchFamily="66" charset="0"/>
              </a:rPr>
              <a:t>Q, r, 0</a:t>
            </a:r>
            <a:r>
              <a:rPr lang="en-US" altLang="en-US" sz="1500" dirty="0"/>
              <a:t>)         </a:t>
            </a:r>
            <a:r>
              <a:rPr lang="en-US" altLang="en-US" sz="1500" dirty="0">
                <a:cs typeface="Arial" panose="020B0604020202020204" pitchFamily="34" charset="0"/>
              </a:rPr>
              <a:t>► </a:t>
            </a:r>
            <a:r>
              <a:rPr lang="en-US" altLang="en-US" sz="1500" dirty="0">
                <a:latin typeface="Comic Sans MS" panose="030F0702030302020204" pitchFamily="66" charset="0"/>
              </a:rPr>
              <a:t>key[r] ← 0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</a:t>
            </a:r>
            <a:r>
              <a:rPr lang="en-US" altLang="en-US" sz="1500" b="1" dirty="0"/>
              <a:t>while </a:t>
            </a:r>
            <a:r>
              <a:rPr lang="en-US" altLang="en-US" sz="1500" dirty="0">
                <a:latin typeface="Comic Sans MS" panose="030F0702030302020204" pitchFamily="66" charset="0"/>
              </a:rPr>
              <a:t>Q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 </a:t>
            </a:r>
            <a:r>
              <a:rPr lang="en-US" altLang="en-US" sz="1500" dirty="0"/>
              <a:t>  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</a:t>
            </a:r>
            <a:r>
              <a:rPr lang="en-US" altLang="en-US" sz="1500" b="1" dirty="0"/>
              <a:t>do </a:t>
            </a:r>
            <a:r>
              <a:rPr lang="en-US" altLang="en-US" sz="1500" dirty="0">
                <a:latin typeface="Comic Sans MS" panose="030F0702030302020204" pitchFamily="66" charset="0"/>
              </a:rPr>
              <a:t>u</a:t>
            </a:r>
            <a:r>
              <a:rPr lang="en-US" altLang="en-US" sz="1500" dirty="0"/>
              <a:t> ← EXTRACT-MIN(</a:t>
            </a:r>
            <a:r>
              <a:rPr lang="en-US" altLang="en-US" sz="1500" dirty="0">
                <a:latin typeface="Comic Sans MS" panose="030F0702030302020204" pitchFamily="66" charset="0"/>
              </a:rPr>
              <a:t>Q</a:t>
            </a:r>
            <a:r>
              <a:rPr lang="en-US" altLang="en-US" sz="1500" dirty="0"/>
              <a:t>)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</a:t>
            </a:r>
            <a:r>
              <a:rPr lang="en-US" altLang="en-US" sz="1500" b="1" dirty="0"/>
              <a:t>for </a:t>
            </a:r>
            <a:r>
              <a:rPr lang="en-US" altLang="en-US" sz="1500" dirty="0"/>
              <a:t>each </a:t>
            </a:r>
            <a:r>
              <a:rPr lang="en-US" altLang="en-US" sz="1500" dirty="0">
                <a:latin typeface="Comic Sans MS" panose="030F0702030302020204" pitchFamily="66" charset="0"/>
              </a:rPr>
              <a:t>v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</a:t>
            </a:r>
            <a:r>
              <a:rPr lang="en-US" altLang="en-US" sz="1500" dirty="0"/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Adj</a:t>
            </a:r>
            <a:r>
              <a:rPr lang="en-US" altLang="en-US" sz="1500" dirty="0">
                <a:latin typeface="Comic Sans MS" panose="030F0702030302020204" pitchFamily="66" charset="0"/>
              </a:rPr>
              <a:t>[u]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</a:t>
            </a:r>
            <a:r>
              <a:rPr lang="en-US" altLang="en-US" sz="1500" b="1" dirty="0"/>
              <a:t>do if </a:t>
            </a:r>
            <a:r>
              <a:rPr lang="en-US" altLang="en-US" sz="1500" dirty="0">
                <a:latin typeface="Comic Sans MS" panose="030F0702030302020204" pitchFamily="66" charset="0"/>
              </a:rPr>
              <a:t>v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sz="1500" dirty="0">
                <a:latin typeface="Comic Sans MS" panose="030F0702030302020204" pitchFamily="66" charset="0"/>
              </a:rPr>
              <a:t> Q</a:t>
            </a:r>
            <a:r>
              <a:rPr lang="en-US" altLang="en-US" sz="1500" dirty="0"/>
              <a:t> and </a:t>
            </a:r>
            <a:r>
              <a:rPr lang="en-US" altLang="en-US" sz="1500" dirty="0">
                <a:latin typeface="Comic Sans MS" panose="030F0702030302020204" pitchFamily="66" charset="0"/>
              </a:rPr>
              <a:t>w(u, v) &lt; key[v]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         </a:t>
            </a:r>
            <a:r>
              <a:rPr lang="en-US" altLang="en-US" sz="1500" b="1" dirty="0"/>
              <a:t>then </a:t>
            </a:r>
            <a:r>
              <a:rPr lang="en-US" altLang="en-US" sz="1500" dirty="0">
                <a:latin typeface="Comic Sans MS" panose="030F0702030302020204" pitchFamily="66" charset="0"/>
              </a:rPr>
              <a:t>π[v] ← u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                  DECREASE-KEY(</a:t>
            </a:r>
            <a:r>
              <a:rPr lang="en-US" altLang="en-US" sz="1500" dirty="0">
                <a:latin typeface="Comic Sans MS" panose="030F0702030302020204" pitchFamily="66" charset="0"/>
              </a:rPr>
              <a:t>Q, v, w(u, v)</a:t>
            </a:r>
            <a:r>
              <a:rPr lang="en-US" altLang="en-US" sz="1500" dirty="0"/>
              <a:t>)</a:t>
            </a:r>
          </a:p>
        </p:txBody>
      </p:sp>
      <p:sp>
        <p:nvSpPr>
          <p:cNvPr id="887812" name="AutoShape 4"/>
          <p:cNvSpPr>
            <a:spLocks/>
          </p:cNvSpPr>
          <p:nvPr/>
        </p:nvSpPr>
        <p:spPr bwMode="auto">
          <a:xfrm>
            <a:off x="3992167" y="895350"/>
            <a:ext cx="154781" cy="1495425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4185047" y="1444229"/>
            <a:ext cx="21562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O(V)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 if Q is implemented as a min-heap</a:t>
            </a:r>
          </a:p>
        </p:txBody>
      </p:sp>
      <p:sp>
        <p:nvSpPr>
          <p:cNvPr id="887814" name="Line 6"/>
          <p:cNvSpPr>
            <a:spLocks noChangeShapeType="1"/>
          </p:cNvSpPr>
          <p:nvPr/>
        </p:nvSpPr>
        <p:spPr bwMode="auto">
          <a:xfrm flipH="1" flipV="1">
            <a:off x="3059907" y="2840310"/>
            <a:ext cx="17085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5" name="Text Box 7"/>
          <p:cNvSpPr txBox="1">
            <a:spLocks noChangeArrowheads="1"/>
          </p:cNvSpPr>
          <p:nvPr/>
        </p:nvSpPr>
        <p:spPr bwMode="auto">
          <a:xfrm>
            <a:off x="4840486" y="2682830"/>
            <a:ext cx="160972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Executed |V| times</a:t>
            </a:r>
          </a:p>
        </p:txBody>
      </p:sp>
      <p:sp>
        <p:nvSpPr>
          <p:cNvPr id="887816" name="Line 8"/>
          <p:cNvSpPr>
            <a:spLocks noChangeShapeType="1"/>
          </p:cNvSpPr>
          <p:nvPr/>
        </p:nvSpPr>
        <p:spPr bwMode="auto">
          <a:xfrm flipH="1">
            <a:off x="4717256" y="3221831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7" name="Text Box 9"/>
          <p:cNvSpPr txBox="1">
            <a:spLocks noChangeArrowheads="1"/>
          </p:cNvSpPr>
          <p:nvPr/>
        </p:nvSpPr>
        <p:spPr bwMode="auto">
          <a:xfrm>
            <a:off x="5088732" y="3087291"/>
            <a:ext cx="121801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Takes </a:t>
            </a: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O(lgV)</a:t>
            </a:r>
          </a:p>
        </p:txBody>
      </p:sp>
      <p:sp>
        <p:nvSpPr>
          <p:cNvPr id="887818" name="Text Box 10"/>
          <p:cNvSpPr txBox="1">
            <a:spLocks noChangeArrowheads="1"/>
          </p:cNvSpPr>
          <p:nvPr/>
        </p:nvSpPr>
        <p:spPr bwMode="auto">
          <a:xfrm>
            <a:off x="6462712" y="2676525"/>
            <a:ext cx="1234679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Min-heap operations: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O(</a:t>
            </a:r>
            <a:r>
              <a:rPr lang="en-US" altLang="en-US" sz="1350" kern="1200" dirty="0" err="1">
                <a:latin typeface="Comic Sans MS" panose="030F0702030302020204" pitchFamily="66" charset="0"/>
                <a:ea typeface="+mn-ea"/>
                <a:cs typeface="+mn-cs"/>
              </a:rPr>
              <a:t>VlgV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887819" name="AutoShape 11"/>
          <p:cNvSpPr>
            <a:spLocks/>
          </p:cNvSpPr>
          <p:nvPr/>
        </p:nvSpPr>
        <p:spPr bwMode="auto">
          <a:xfrm>
            <a:off x="6371035" y="2770585"/>
            <a:ext cx="66675" cy="578644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0" name="Text Box 12"/>
          <p:cNvSpPr txBox="1">
            <a:spLocks noChangeArrowheads="1"/>
          </p:cNvSpPr>
          <p:nvPr/>
        </p:nvSpPr>
        <p:spPr bwMode="auto">
          <a:xfrm>
            <a:off x="5174456" y="3398044"/>
            <a:ext cx="235633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Executed O(E) times total</a:t>
            </a:r>
          </a:p>
        </p:txBody>
      </p:sp>
      <p:sp>
        <p:nvSpPr>
          <p:cNvPr id="887821" name="Line 13"/>
          <p:cNvSpPr>
            <a:spLocks noChangeShapeType="1"/>
          </p:cNvSpPr>
          <p:nvPr/>
        </p:nvSpPr>
        <p:spPr bwMode="auto">
          <a:xfrm flipH="1">
            <a:off x="4730354" y="3544491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2" name="Line 14"/>
          <p:cNvSpPr>
            <a:spLocks noChangeShapeType="1"/>
          </p:cNvSpPr>
          <p:nvPr/>
        </p:nvSpPr>
        <p:spPr bwMode="auto">
          <a:xfrm flipH="1">
            <a:off x="5699522" y="3861197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3" name="Text Box 15"/>
          <p:cNvSpPr txBox="1">
            <a:spLocks noChangeArrowheads="1"/>
          </p:cNvSpPr>
          <p:nvPr/>
        </p:nvSpPr>
        <p:spPr bwMode="auto">
          <a:xfrm>
            <a:off x="6070997" y="3726656"/>
            <a:ext cx="8751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Constant</a:t>
            </a:r>
            <a:endParaRPr lang="en-US" altLang="en-US" sz="1350" kern="1200" dirty="0"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87824" name="Line 16"/>
          <p:cNvSpPr>
            <a:spLocks noChangeShapeType="1"/>
          </p:cNvSpPr>
          <p:nvPr/>
        </p:nvSpPr>
        <p:spPr bwMode="auto">
          <a:xfrm rot="16200000" flipH="1">
            <a:off x="5051227" y="4284464"/>
            <a:ext cx="2202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5" name="Text Box 17"/>
          <p:cNvSpPr txBox="1">
            <a:spLocks noChangeArrowheads="1"/>
          </p:cNvSpPr>
          <p:nvPr/>
        </p:nvSpPr>
        <p:spPr bwMode="auto">
          <a:xfrm>
            <a:off x="6070997" y="4048125"/>
            <a:ext cx="12180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Takes 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O(</a:t>
            </a:r>
            <a:r>
              <a:rPr lang="en-US" altLang="en-US" sz="1350" kern="1200" dirty="0" err="1">
                <a:latin typeface="Comic Sans MS" panose="030F0702030302020204" pitchFamily="66" charset="0"/>
                <a:ea typeface="+mn-ea"/>
                <a:cs typeface="+mn-cs"/>
              </a:rPr>
              <a:t>lgV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887826" name="Line 18"/>
          <p:cNvSpPr>
            <a:spLocks noChangeShapeType="1"/>
          </p:cNvSpPr>
          <p:nvPr/>
        </p:nvSpPr>
        <p:spPr bwMode="auto">
          <a:xfrm>
            <a:off x="5160169" y="4174331"/>
            <a:ext cx="8727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7" name="Text Box 19"/>
          <p:cNvSpPr txBox="1">
            <a:spLocks noChangeArrowheads="1"/>
          </p:cNvSpPr>
          <p:nvPr/>
        </p:nvSpPr>
        <p:spPr bwMode="auto">
          <a:xfrm>
            <a:off x="7218760" y="3684985"/>
            <a:ext cx="80605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O(ElgV)</a:t>
            </a:r>
          </a:p>
        </p:txBody>
      </p:sp>
      <p:sp>
        <p:nvSpPr>
          <p:cNvPr id="887828" name="AutoShape 20"/>
          <p:cNvSpPr>
            <a:spLocks/>
          </p:cNvSpPr>
          <p:nvPr/>
        </p:nvSpPr>
        <p:spPr bwMode="auto">
          <a:xfrm>
            <a:off x="7194017" y="3411141"/>
            <a:ext cx="114300" cy="883444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4470798" y="1033462"/>
            <a:ext cx="3249215" cy="300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DD0111"/>
                </a:solidFill>
                <a:latin typeface="Arial" panose="020B0604020202020204" pitchFamily="34" charset="0"/>
                <a:ea typeface="+mn-ea"/>
                <a:cs typeface="+mn-cs"/>
              </a:rPr>
              <a:t>Total time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O(VlgV + ElgV) = O(ElgV)</a:t>
            </a:r>
            <a:endParaRPr lang="en-US" alt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31" name="Text Box 23"/>
          <p:cNvSpPr txBox="1">
            <a:spLocks noChangeArrowheads="1"/>
          </p:cNvSpPr>
          <p:nvPr/>
        </p:nvSpPr>
        <p:spPr bwMode="auto">
          <a:xfrm>
            <a:off x="6450806" y="2406253"/>
            <a:ext cx="82034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O(lgV)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887832" name="Line 24"/>
          <p:cNvSpPr>
            <a:spLocks noChangeShapeType="1"/>
          </p:cNvSpPr>
          <p:nvPr/>
        </p:nvSpPr>
        <p:spPr bwMode="auto">
          <a:xfrm flipH="1">
            <a:off x="5816204" y="2534841"/>
            <a:ext cx="58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3" grpId="0"/>
      <p:bldP spid="887815" grpId="0"/>
      <p:bldP spid="887817" grpId="0"/>
      <p:bldP spid="887818" grpId="0"/>
      <p:bldP spid="887820" grpId="0"/>
      <p:bldP spid="887823" grpId="0"/>
      <p:bldP spid="887825" grpId="0"/>
      <p:bldP spid="887827" grpId="0"/>
      <p:bldP spid="8878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946" y="156116"/>
            <a:ext cx="6586654" cy="48322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Prim’s Algorithm 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963" y="888922"/>
            <a:ext cx="7590265" cy="380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Prim’s algorithm is a </a:t>
            </a:r>
            <a:r>
              <a:rPr lang="en-US" altLang="en-US" sz="2400" b="1" dirty="0">
                <a:solidFill>
                  <a:srgbClr val="DD0111"/>
                </a:solidFill>
                <a:latin typeface="Gabriola" panose="04040605051002020D02" pitchFamily="82" charset="0"/>
              </a:rPr>
              <a:t>“greedy”</a:t>
            </a:r>
            <a:r>
              <a:rPr lang="en-US" altLang="en-US" sz="2400" b="1" dirty="0">
                <a:latin typeface="Gabriola" panose="04040605051002020D02" pitchFamily="82" charset="0"/>
              </a:rPr>
              <a:t> algorithm</a:t>
            </a:r>
          </a:p>
          <a:p>
            <a:pPr lvl="1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Greedy algorithms find solutions based on a sequence of choices which are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“locally” </a:t>
            </a:r>
            <a:r>
              <a:rPr lang="en-US" altLang="en-US" sz="2400" b="1" dirty="0">
                <a:latin typeface="Gabriola" panose="04040605051002020D02" pitchFamily="82" charset="0"/>
              </a:rPr>
              <a:t>optimal at each step.</a:t>
            </a:r>
          </a:p>
          <a:p>
            <a:pPr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Nevertheless, Prim’s greedy strategy produces a globally optimum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solution!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3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039" y="135736"/>
            <a:ext cx="6208268" cy="42147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 different instance of </a:t>
            </a:r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the </a:t>
            </a: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generic approach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83" y="2902881"/>
            <a:ext cx="4388989" cy="1951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is a forest containing connected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Initially, each component is a single vertex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Any safe edge merges two of </a:t>
            </a:r>
            <a:r>
              <a:rPr lang="en-US" altLang="en-US" b="1" dirty="0" smtClean="0">
                <a:latin typeface="Gabriola" panose="04040605051002020D02" pitchFamily="82" charset="0"/>
              </a:rPr>
              <a:t>these components </a:t>
            </a:r>
            <a:r>
              <a:rPr lang="en-US" altLang="en-US" b="1" dirty="0">
                <a:latin typeface="Gabriola" panose="04040605051002020D02" pitchFamily="82" charset="0"/>
              </a:rPr>
              <a:t>into one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Each component is a tree</a:t>
            </a:r>
          </a:p>
        </p:txBody>
      </p:sp>
      <p:grpSp>
        <p:nvGrpSpPr>
          <p:cNvPr id="910370" name="Group 34"/>
          <p:cNvGrpSpPr>
            <a:grpSpLocks/>
          </p:cNvGrpSpPr>
          <p:nvPr/>
        </p:nvGrpSpPr>
        <p:grpSpPr bwMode="auto">
          <a:xfrm>
            <a:off x="2708801" y="865585"/>
            <a:ext cx="2188369" cy="2326481"/>
            <a:chOff x="3405" y="1671"/>
            <a:chExt cx="2239" cy="2325"/>
          </a:xfrm>
        </p:grpSpPr>
        <p:sp>
          <p:nvSpPr>
            <p:cNvPr id="910371" name="Freeform 3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2" name="Line 3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3" name="Line 3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4" name="Freeform 38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5" name="Oval 39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0376" name="Oval 40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7" name="Oval 41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8" name="Oval 42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9" name="Oval 43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0" name="Oval 44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1" name="Line 45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2" name="Line 46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3" name="Line 47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4" name="Oval 48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5" name="Oval 49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6" name="Oval 50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0387" name="Line 51"/>
            <p:cNvSpPr>
              <a:spLocks noChangeShapeType="1"/>
            </p:cNvSpPr>
            <p:nvPr/>
          </p:nvSpPr>
          <p:spPr bwMode="auto">
            <a:xfrm>
              <a:off x="4854" y="2489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8" name="Line 52"/>
            <p:cNvSpPr>
              <a:spLocks noChangeShapeType="1"/>
            </p:cNvSpPr>
            <p:nvPr/>
          </p:nvSpPr>
          <p:spPr bwMode="auto">
            <a:xfrm flipV="1">
              <a:off x="4094" y="3353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9" name="Line 53"/>
            <p:cNvSpPr>
              <a:spLocks noChangeShapeType="1"/>
            </p:cNvSpPr>
            <p:nvPr/>
          </p:nvSpPr>
          <p:spPr bwMode="auto">
            <a:xfrm flipV="1">
              <a:off x="4935" y="2961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0" name="Line 54"/>
            <p:cNvSpPr>
              <a:spLocks noChangeShapeType="1"/>
            </p:cNvSpPr>
            <p:nvPr/>
          </p:nvSpPr>
          <p:spPr bwMode="auto">
            <a:xfrm>
              <a:off x="4913" y="3416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1" name="Text Box 55"/>
            <p:cNvSpPr txBox="1">
              <a:spLocks noChangeArrowheads="1"/>
            </p:cNvSpPr>
            <p:nvPr/>
          </p:nvSpPr>
          <p:spPr bwMode="auto">
            <a:xfrm>
              <a:off x="4324" y="1924"/>
              <a:ext cx="261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10392" name="Text Box 56"/>
            <p:cNvSpPr txBox="1">
              <a:spLocks noChangeArrowheads="1"/>
            </p:cNvSpPr>
            <p:nvPr/>
          </p:nvSpPr>
          <p:spPr bwMode="auto">
            <a:xfrm>
              <a:off x="4527" y="3591"/>
              <a:ext cx="47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 - S</a:t>
              </a:r>
            </a:p>
          </p:txBody>
        </p:sp>
        <p:sp>
          <p:nvSpPr>
            <p:cNvPr id="910393" name="Line 57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4" name="Line 58"/>
            <p:cNvSpPr>
              <a:spLocks noChangeShapeType="1"/>
            </p:cNvSpPr>
            <p:nvPr/>
          </p:nvSpPr>
          <p:spPr bwMode="auto">
            <a:xfrm flipH="1">
              <a:off x="3762" y="2493"/>
              <a:ext cx="261" cy="24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5" name="Line 59"/>
            <p:cNvSpPr>
              <a:spLocks noChangeShapeType="1"/>
            </p:cNvSpPr>
            <p:nvPr/>
          </p:nvSpPr>
          <p:spPr bwMode="auto">
            <a:xfrm flipV="1">
              <a:off x="3762" y="2511"/>
              <a:ext cx="252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910400" name="Group 64"/>
          <p:cNvGrpSpPr>
            <a:grpSpLocks/>
          </p:cNvGrpSpPr>
          <p:nvPr/>
        </p:nvGrpSpPr>
        <p:grpSpPr bwMode="auto">
          <a:xfrm>
            <a:off x="5563791" y="2038394"/>
            <a:ext cx="2665809" cy="2584847"/>
            <a:chOff x="3249" y="1900"/>
            <a:chExt cx="2239" cy="2171"/>
          </a:xfrm>
        </p:grpSpPr>
        <p:sp>
          <p:nvSpPr>
            <p:cNvPr id="910341" name="Freeform 5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2" name="Line 6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3" name="Line 7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4" name="Line 8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7" name="Oval 11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0348" name="Oval 12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9" name="Oval 13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0" name="Oval 14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1" name="Oval 15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2" name="Oval 16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3" name="Line 17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4" name="Line 18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5" name="Line 19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6" name="Line 20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7" name="Oval 21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8" name="Oval 22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9" name="Oval 23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0360" name="Line 24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1" name="Line 25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2" name="Line 26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3" name="Line 27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4" name="Text Box 28"/>
            <p:cNvSpPr txBox="1">
              <a:spLocks noChangeArrowheads="1"/>
            </p:cNvSpPr>
            <p:nvPr/>
          </p:nvSpPr>
          <p:spPr bwMode="auto">
            <a:xfrm>
              <a:off x="4199" y="2238"/>
              <a:ext cx="38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tree1</a:t>
              </a:r>
            </a:p>
          </p:txBody>
        </p:sp>
        <p:sp>
          <p:nvSpPr>
            <p:cNvPr id="910365" name="Text Box 29"/>
            <p:cNvSpPr txBox="1">
              <a:spLocks noChangeArrowheads="1"/>
            </p:cNvSpPr>
            <p:nvPr/>
          </p:nvSpPr>
          <p:spPr bwMode="auto">
            <a:xfrm>
              <a:off x="4374" y="3713"/>
              <a:ext cx="40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tree2</a:t>
              </a:r>
            </a:p>
          </p:txBody>
        </p:sp>
        <p:sp>
          <p:nvSpPr>
            <p:cNvPr id="910367" name="Line 3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8" name="Line 3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6" name="Line 60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8" name="Freeform 62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910401" name="Text Box 65"/>
          <p:cNvSpPr txBox="1">
            <a:spLocks noChangeArrowheads="1"/>
          </p:cNvSpPr>
          <p:nvPr/>
        </p:nvSpPr>
        <p:spPr bwMode="auto">
          <a:xfrm>
            <a:off x="1341835" y="1379935"/>
            <a:ext cx="8787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(instance 1)</a:t>
            </a:r>
          </a:p>
        </p:txBody>
      </p:sp>
      <p:sp>
        <p:nvSpPr>
          <p:cNvPr id="910402" name="Text Box 66"/>
          <p:cNvSpPr txBox="1">
            <a:spLocks noChangeArrowheads="1"/>
          </p:cNvSpPr>
          <p:nvPr/>
        </p:nvSpPr>
        <p:spPr bwMode="auto">
          <a:xfrm>
            <a:off x="6267450" y="1738312"/>
            <a:ext cx="8980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(instance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4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9" grpId="0" uiExpand="1" build="p"/>
      <p:bldP spid="910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77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615301" y="148955"/>
            <a:ext cx="5208869" cy="43913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Kruskal’s Algorithm</a:t>
            </a:r>
          </a:p>
        </p:txBody>
      </p:sp>
      <p:sp>
        <p:nvSpPr>
          <p:cNvPr id="918580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729853" y="513743"/>
            <a:ext cx="5707364" cy="4506536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How is it different from Prim’s algorithm?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Prim’s algorithm grows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one tree </a:t>
            </a:r>
            <a:r>
              <a:rPr lang="en-US" altLang="en-US" sz="2800" b="1" dirty="0">
                <a:latin typeface="Gabriola" panose="04040605051002020D02" pitchFamily="82" charset="0"/>
              </a:rPr>
              <a:t>all the time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Kruskal’s algorithm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grows multiple </a:t>
            </a:r>
            <a:r>
              <a:rPr lang="en-US" altLang="en-US" sz="2800" b="1" dirty="0">
                <a:latin typeface="Gabriola" panose="04040605051002020D02" pitchFamily="82" charset="0"/>
              </a:rPr>
              <a:t>trees  (i.e., a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forest) at </a:t>
            </a:r>
            <a:r>
              <a:rPr lang="en-US" altLang="en-US" sz="2800" b="1" dirty="0">
                <a:latin typeface="Gabriola" panose="04040605051002020D02" pitchFamily="82" charset="0"/>
              </a:rPr>
              <a:t>the same time.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Trees are merged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together using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safe</a:t>
            </a:r>
            <a:r>
              <a:rPr lang="en-US" altLang="en-US" sz="2800" b="1" dirty="0">
                <a:latin typeface="Gabriola" panose="04040605051002020D02" pitchFamily="82" charset="0"/>
              </a:rPr>
              <a:t> edges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Since an MST has exactly |V| -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1 edges</a:t>
            </a:r>
            <a:r>
              <a:rPr lang="en-US" altLang="en-US" sz="2800" b="1" dirty="0">
                <a:latin typeface="Gabriola" panose="04040605051002020D02" pitchFamily="82" charset="0"/>
              </a:rPr>
              <a:t>, after |V| - 1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merges, we </a:t>
            </a:r>
            <a:r>
              <a:rPr lang="en-US" altLang="en-US" sz="2800" b="1" dirty="0">
                <a:latin typeface="Gabriola" panose="04040605051002020D02" pitchFamily="82" charset="0"/>
              </a:rPr>
              <a:t>would have only one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component.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endParaRPr lang="en-US" altLang="en-US" sz="2800" b="1" dirty="0">
              <a:latin typeface="Gabriola" panose="04040605051002020D02" pitchFamily="82" charset="0"/>
            </a:endParaRPr>
          </a:p>
        </p:txBody>
      </p:sp>
      <p:grpSp>
        <p:nvGrpSpPr>
          <p:cNvPr id="918653" name="Group 125"/>
          <p:cNvGrpSpPr>
            <a:grpSpLocks/>
          </p:cNvGrpSpPr>
          <p:nvPr/>
        </p:nvGrpSpPr>
        <p:grpSpPr bwMode="auto">
          <a:xfrm>
            <a:off x="6184804" y="1599008"/>
            <a:ext cx="2665810" cy="2584847"/>
            <a:chOff x="3249" y="1900"/>
            <a:chExt cx="2239" cy="2171"/>
          </a:xfrm>
        </p:grpSpPr>
        <p:sp>
          <p:nvSpPr>
            <p:cNvPr id="918654" name="Freeform 126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5" name="Line 127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6" name="Line 128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7" name="Line 129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8" name="Line 130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9" name="Line 131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0" name="Oval 132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8661" name="Oval 133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2" name="Oval 134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3" name="Oval 135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4" name="Oval 136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5" name="Oval 137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6" name="Line 138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7" name="Line 139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8" name="Line 140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9" name="Line 141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0" name="Oval 142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1" name="Oval 143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2" name="Oval 144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8673" name="Line 145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4" name="Line 146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5" name="Line 147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6" name="Line 148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7" name="Text Box 149"/>
            <p:cNvSpPr txBox="1">
              <a:spLocks noChangeArrowheads="1"/>
            </p:cNvSpPr>
            <p:nvPr/>
          </p:nvSpPr>
          <p:spPr bwMode="auto">
            <a:xfrm>
              <a:off x="4199" y="2238"/>
              <a:ext cx="4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tree1</a:t>
              </a:r>
            </a:p>
          </p:txBody>
        </p:sp>
        <p:sp>
          <p:nvSpPr>
            <p:cNvPr id="918678" name="Text Box 150"/>
            <p:cNvSpPr txBox="1">
              <a:spLocks noChangeArrowheads="1"/>
            </p:cNvSpPr>
            <p:nvPr/>
          </p:nvSpPr>
          <p:spPr bwMode="auto">
            <a:xfrm>
              <a:off x="4374" y="3713"/>
              <a:ext cx="46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tree2</a:t>
              </a:r>
            </a:p>
          </p:txBody>
        </p:sp>
        <p:sp>
          <p:nvSpPr>
            <p:cNvPr id="918679" name="Line 15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0" name="Line 15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1" name="Line 153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2" name="Freeform 154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7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145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702420" y="172242"/>
            <a:ext cx="4678147" cy="46236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Kruskal’s Algorithm</a:t>
            </a:r>
          </a:p>
        </p:txBody>
      </p:sp>
      <p:sp>
        <p:nvSpPr>
          <p:cNvPr id="900146" name="Rectangle 50"/>
          <p:cNvSpPr>
            <a:spLocks noGrp="1" noChangeArrowheads="1"/>
          </p:cNvSpPr>
          <p:nvPr>
            <p:ph type="body" idx="4294967295"/>
          </p:nvPr>
        </p:nvSpPr>
        <p:spPr>
          <a:xfrm>
            <a:off x="902494" y="803276"/>
            <a:ext cx="4006453" cy="39957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Start with each vertex being its own component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Repeatedly merge two components into one by choosing the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light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edge that connects them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Which components to consider at each iteration?</a:t>
            </a:r>
          </a:p>
          <a:p>
            <a:pPr lvl="1">
              <a:lnSpc>
                <a:spcPct val="110000"/>
              </a:lnSpc>
            </a:pP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Scan the set of edges in monotonically increasing order by weight</a:t>
            </a:r>
          </a:p>
        </p:txBody>
      </p:sp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6380567" y="1435894"/>
            <a:ext cx="1194199" cy="1881189"/>
            <a:chOff x="4399" y="1206"/>
            <a:chExt cx="1003" cy="1580"/>
          </a:xfrm>
        </p:grpSpPr>
        <p:sp>
          <p:nvSpPr>
            <p:cNvPr id="900099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00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0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We would add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edge (c, f)</a:t>
              </a:r>
            </a:p>
          </p:txBody>
        </p:sp>
        <p:sp>
          <p:nvSpPr>
            <p:cNvPr id="900101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900102" name="Group 6"/>
          <p:cNvGrpSpPr>
            <a:grpSpLocks/>
          </p:cNvGrpSpPr>
          <p:nvPr/>
        </p:nvGrpSpPr>
        <p:grpSpPr bwMode="auto">
          <a:xfrm>
            <a:off x="5317332" y="1419226"/>
            <a:ext cx="1721644" cy="1003697"/>
            <a:chOff x="3506" y="1192"/>
            <a:chExt cx="1446" cy="843"/>
          </a:xfrm>
        </p:grpSpPr>
        <p:sp>
          <p:nvSpPr>
            <p:cNvPr id="900103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4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5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6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00107" name="Group 11"/>
          <p:cNvGrpSpPr>
            <a:grpSpLocks/>
          </p:cNvGrpSpPr>
          <p:nvPr/>
        </p:nvGrpSpPr>
        <p:grpSpPr bwMode="auto">
          <a:xfrm>
            <a:off x="5066110" y="1003697"/>
            <a:ext cx="2790825" cy="1693068"/>
            <a:chOff x="3303" y="2226"/>
            <a:chExt cx="2344" cy="1422"/>
          </a:xfrm>
        </p:grpSpPr>
        <p:sp>
          <p:nvSpPr>
            <p:cNvPr id="900108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00109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00110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00111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00112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00113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00114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00115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00116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00117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18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19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0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1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2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3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4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5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6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7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8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9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30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31" name="Text Box 35"/>
            <p:cNvSpPr txBox="1">
              <a:spLocks noChangeArrowheads="1"/>
            </p:cNvSpPr>
            <p:nvPr/>
          </p:nvSpPr>
          <p:spPr bwMode="auto">
            <a:xfrm>
              <a:off x="3439" y="2483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0132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0133" name="Text Box 37"/>
            <p:cNvSpPr txBox="1">
              <a:spLocks noChangeArrowheads="1"/>
            </p:cNvSpPr>
            <p:nvPr/>
          </p:nvSpPr>
          <p:spPr bwMode="auto">
            <a:xfrm>
              <a:off x="4697" y="2226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0134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0135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00136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00137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0138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0139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0140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0141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00142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00143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00144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11441" y="101598"/>
            <a:ext cx="5465866" cy="46752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(Kruskal’s Algorithm)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8119" y="742553"/>
            <a:ext cx="1587500" cy="3989388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(h, g)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(g,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(a, b)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, g)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d)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(a,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Ignore (b, c)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Add (d, e)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Ignore (e,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(b,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(d, f)</a:t>
            </a:r>
          </a:p>
        </p:txBody>
      </p:sp>
      <p:sp>
        <p:nvSpPr>
          <p:cNvPr id="908290" name="Line 2"/>
          <p:cNvSpPr>
            <a:spLocks noChangeShapeType="1"/>
          </p:cNvSpPr>
          <p:nvPr/>
        </p:nvSpPr>
        <p:spPr bwMode="auto">
          <a:xfrm>
            <a:off x="1688306" y="2055019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 flipV="1">
            <a:off x="1681163" y="1490662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 flipV="1">
            <a:off x="3001566" y="136921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2266951" y="248364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2989660" y="249436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 flipH="1">
            <a:off x="2549129" y="1501378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919413" y="1495425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>
            <a:off x="3674269" y="1475185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08300" name="Group 12"/>
          <p:cNvGrpSpPr>
            <a:grpSpLocks/>
          </p:cNvGrpSpPr>
          <p:nvPr/>
        </p:nvGrpSpPr>
        <p:grpSpPr bwMode="auto">
          <a:xfrm>
            <a:off x="1429941" y="1087041"/>
            <a:ext cx="2790825" cy="1650206"/>
            <a:chOff x="3303" y="2236"/>
            <a:chExt cx="2344" cy="1386"/>
          </a:xfrm>
        </p:grpSpPr>
        <p:sp>
          <p:nvSpPr>
            <p:cNvPr id="908301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08302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08303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08304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08305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08306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08307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08308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08309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08310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1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2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3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4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5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6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7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8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9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0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1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2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3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4" name="Text Box 36"/>
            <p:cNvSpPr txBox="1">
              <a:spLocks noChangeArrowheads="1"/>
            </p:cNvSpPr>
            <p:nvPr/>
          </p:nvSpPr>
          <p:spPr bwMode="auto">
            <a:xfrm>
              <a:off x="3470" y="249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8325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8326" name="Text Box 38"/>
            <p:cNvSpPr txBox="1">
              <a:spLocks noChangeArrowheads="1"/>
            </p:cNvSpPr>
            <p:nvPr/>
          </p:nvSpPr>
          <p:spPr bwMode="auto">
            <a:xfrm>
              <a:off x="4695" y="223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8327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8328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08329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08330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8331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8332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8333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8334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08335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08336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08337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908338" name="Rectangle 50"/>
          <p:cNvSpPr>
            <a:spLocks noChangeArrowheads="1"/>
          </p:cNvSpPr>
          <p:nvPr/>
        </p:nvSpPr>
        <p:spPr bwMode="auto">
          <a:xfrm>
            <a:off x="1338262" y="2851547"/>
            <a:ext cx="1625204" cy="171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1: (h, g)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2: (c,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), (g,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4: (a, b), (c,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6: (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g)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7: (c, d), (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h)</a:t>
            </a:r>
          </a:p>
        </p:txBody>
      </p:sp>
      <p:sp>
        <p:nvSpPr>
          <p:cNvPr id="908339" name="Rectangle 51"/>
          <p:cNvSpPr>
            <a:spLocks noChangeArrowheads="1"/>
          </p:cNvSpPr>
          <p:nvPr/>
        </p:nvSpPr>
        <p:spPr bwMode="auto">
          <a:xfrm>
            <a:off x="2596754" y="2851547"/>
            <a:ext cx="1625203" cy="171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8: (a, h), (b, c) 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9: (d, e)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10: (e,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11: (b, h)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14: (d, f)</a:t>
            </a: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5705426" y="774307"/>
            <a:ext cx="2589313" cy="3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h}, {a}, {b}, {c}, {d}, {e}, {f}, {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{a}, {b}, {d}, {e}, {f}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{a}, {b},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d}, {a,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d}, {a,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</p:txBody>
      </p:sp>
      <p:sp>
        <p:nvSpPr>
          <p:cNvPr id="908341" name="Rectangle 53"/>
          <p:cNvSpPr>
            <a:spLocks noChangeArrowheads="1"/>
          </p:cNvSpPr>
          <p:nvPr/>
        </p:nvSpPr>
        <p:spPr bwMode="auto">
          <a:xfrm>
            <a:off x="1307877" y="4557881"/>
            <a:ext cx="2321469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{a}, {b}, {c}, {d}, {e}, {f}, {g}, {h},</a:t>
            </a:r>
            <a:r>
              <a:rPr lang="en-US" altLang="en-US" sz="1600" b="1" i="1" kern="1200" dirty="0"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{</a:t>
            </a:r>
            <a:r>
              <a:rPr lang="en-US" altLang="en-US" sz="1600" b="1" kern="1200" dirty="0" err="1"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9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08819"/>
            <a:ext cx="6921190" cy="3662459"/>
          </a:xfrm>
        </p:spPr>
        <p:txBody>
          <a:bodyPr/>
          <a:lstStyle/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A ← 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for </a:t>
            </a:r>
            <a:r>
              <a:rPr lang="en-US" altLang="en-US" dirty="0">
                <a:latin typeface="Gabriola" panose="04040605051002020D02" pitchFamily="82" charset="0"/>
              </a:rPr>
              <a:t>each vertex v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Gabriola" panose="04040605051002020D02" pitchFamily="82" charset="0"/>
              </a:rPr>
              <a:t> V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   do </a:t>
            </a:r>
            <a:r>
              <a:rPr lang="en-US" altLang="en-US" dirty="0">
                <a:latin typeface="Gabriola" panose="04040605051002020D02" pitchFamily="82" charset="0"/>
              </a:rPr>
              <a:t>MAKE-SET(v)</a:t>
            </a:r>
          </a:p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sort E into non-decreasing order by w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for </a:t>
            </a:r>
            <a:r>
              <a:rPr lang="en-US" altLang="en-US" dirty="0">
                <a:latin typeface="Gabriola" panose="04040605051002020D02" pitchFamily="82" charset="0"/>
              </a:rPr>
              <a:t>each (u, v) taken from the sorted list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do if </a:t>
            </a:r>
            <a:r>
              <a:rPr lang="en-US" altLang="en-US" dirty="0">
                <a:latin typeface="Gabriola" panose="04040605051002020D02" pitchFamily="82" charset="0"/>
              </a:rPr>
              <a:t>FIND-SET(u)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dirty="0">
                <a:latin typeface="Gabriola" panose="04040605051002020D02" pitchFamily="82" charset="0"/>
              </a:rPr>
              <a:t> FIND-SET(v)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         then </a:t>
            </a:r>
            <a:r>
              <a:rPr lang="en-US" altLang="en-US" dirty="0">
                <a:latin typeface="Gabriola" panose="04040605051002020D02" pitchFamily="82" charset="0"/>
              </a:rPr>
              <a:t>A ← A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Gabriola" panose="04040605051002020D02" pitchFamily="82" charset="0"/>
              </a:rPr>
              <a:t> {(u, v)} </a:t>
            </a:r>
          </a:p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                       UNION(u, v)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return </a:t>
            </a:r>
            <a:r>
              <a:rPr lang="en-US" altLang="en-US" dirty="0">
                <a:latin typeface="Gabriola" panose="04040605051002020D02" pitchFamily="82" charset="0"/>
              </a:rPr>
              <a:t>A</a:t>
            </a:r>
          </a:p>
          <a:p>
            <a:pPr marL="400050" indent="-40005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Running time: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V+ElgE+ElgV</a:t>
            </a:r>
            <a:r>
              <a:rPr lang="en-US" altLang="en-US" sz="2400" b="1" dirty="0">
                <a:latin typeface="Gabriola" panose="04040605051002020D02" pitchFamily="82" charset="0"/>
              </a:rPr>
              <a:t>)=O(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ElgE</a:t>
            </a:r>
            <a:r>
              <a:rPr lang="en-US" altLang="en-US" sz="2400" b="1" dirty="0">
                <a:latin typeface="Gabriola" panose="04040605051002020D02" pitchFamily="82" charset="0"/>
              </a:rPr>
              <a:t>) – dependent on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the 		          implementation </a:t>
            </a:r>
            <a:r>
              <a:rPr lang="en-US" altLang="en-US" sz="2400" b="1" dirty="0">
                <a:latin typeface="Gabriola" panose="04040605051002020D02" pitchFamily="82" charset="0"/>
              </a:rPr>
              <a:t>of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the disjoint-set </a:t>
            </a:r>
            <a:r>
              <a:rPr lang="en-US" altLang="en-US" sz="2400" b="1" dirty="0">
                <a:latin typeface="Gabriola" panose="04040605051002020D02" pitchFamily="82" charset="0"/>
              </a:rPr>
              <a:t>data structure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72642" y="115752"/>
            <a:ext cx="4166519" cy="48492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KRUSKAL(V, E, w)</a:t>
            </a:r>
          </a:p>
        </p:txBody>
      </p:sp>
      <p:sp>
        <p:nvSpPr>
          <p:cNvPr id="924676" name="AutoShape 4"/>
          <p:cNvSpPr>
            <a:spLocks/>
          </p:cNvSpPr>
          <p:nvPr/>
        </p:nvSpPr>
        <p:spPr bwMode="auto">
          <a:xfrm>
            <a:off x="4795838" y="1323975"/>
            <a:ext cx="66675" cy="578644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7" name="AutoShape 5"/>
          <p:cNvSpPr>
            <a:spLocks/>
          </p:cNvSpPr>
          <p:nvPr/>
        </p:nvSpPr>
        <p:spPr bwMode="auto">
          <a:xfrm>
            <a:off x="4790729" y="2010762"/>
            <a:ext cx="71784" cy="365726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8" name="AutoShape 6"/>
          <p:cNvSpPr>
            <a:spLocks/>
          </p:cNvSpPr>
          <p:nvPr/>
        </p:nvSpPr>
        <p:spPr bwMode="auto">
          <a:xfrm>
            <a:off x="4702200" y="2837973"/>
            <a:ext cx="248841" cy="1232297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4899423" y="1404938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O(V)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4877616" y="2021615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ElgE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24681" name="Line 9"/>
          <p:cNvSpPr>
            <a:spLocks noChangeShapeType="1"/>
          </p:cNvSpPr>
          <p:nvPr/>
        </p:nvSpPr>
        <p:spPr bwMode="auto">
          <a:xfrm flipH="1">
            <a:off x="4899423" y="2618127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5242323" y="2462989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O(E)</a:t>
            </a:r>
          </a:p>
        </p:txBody>
      </p:sp>
      <p:sp>
        <p:nvSpPr>
          <p:cNvPr id="924683" name="Text Box 11"/>
          <p:cNvSpPr txBox="1">
            <a:spLocks noChangeArrowheads="1"/>
          </p:cNvSpPr>
          <p:nvPr/>
        </p:nvSpPr>
        <p:spPr bwMode="auto">
          <a:xfrm>
            <a:off x="5353202" y="326945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lgV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4986489" y="3463529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5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9" grpId="0"/>
      <p:bldP spid="924680" grpId="0"/>
      <p:bldP spid="924682" grpId="0"/>
      <p:bldP spid="9246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8925" y="877036"/>
            <a:ext cx="6808967" cy="4137025"/>
          </a:xfrm>
        </p:spPr>
        <p:txBody>
          <a:bodyPr/>
          <a:lstStyle/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altLang="en-US" sz="2800" b="1" dirty="0" smtClean="0">
                <a:latin typeface="Gabriola" panose="04040605051002020D02" pitchFamily="82" charset="0"/>
              </a:rPr>
              <a:t>Running </a:t>
            </a:r>
            <a:r>
              <a:rPr lang="en-US" altLang="en-US" sz="2800" b="1" dirty="0">
                <a:latin typeface="Gabriola" panose="04040605051002020D02" pitchFamily="82" charset="0"/>
              </a:rPr>
              <a:t>time: O(</a:t>
            </a:r>
            <a:r>
              <a:rPr lang="en-US" altLang="en-US" sz="2800" b="1" dirty="0" err="1">
                <a:latin typeface="Gabriola" panose="04040605051002020D02" pitchFamily="82" charset="0"/>
              </a:rPr>
              <a:t>V+ElgE+ElgV</a:t>
            </a:r>
            <a:r>
              <a:rPr lang="en-US" altLang="en-US" sz="2800" b="1" dirty="0">
                <a:latin typeface="Gabriola" panose="04040605051002020D02" pitchFamily="82" charset="0"/>
              </a:rPr>
              <a:t>)=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O(</a:t>
            </a:r>
            <a:r>
              <a:rPr lang="en-US" altLang="en-US" sz="2800" b="1" dirty="0" err="1" smtClean="0">
                <a:latin typeface="Gabriola" panose="04040605051002020D02" pitchFamily="82" charset="0"/>
              </a:rPr>
              <a:t>ElgE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)</a:t>
            </a: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altLang="en-US" sz="2800" b="1" dirty="0" smtClean="0">
                <a:latin typeface="Gabriola" panose="04040605051002020D02" pitchFamily="82" charset="0"/>
              </a:rPr>
              <a:t>Since </a:t>
            </a:r>
            <a:r>
              <a:rPr lang="en-US" altLang="en-US" sz="2800" b="1" dirty="0">
                <a:latin typeface="Gabriola" panose="04040605051002020D02" pitchFamily="82" charset="0"/>
              </a:rPr>
              <a:t>E=O(V</a:t>
            </a:r>
            <a:r>
              <a:rPr lang="en-US" altLang="en-US" sz="28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800" b="1" dirty="0">
                <a:latin typeface="Gabriola" panose="04040605051002020D02" pitchFamily="82" charset="0"/>
              </a:rPr>
              <a:t>), we have </a:t>
            </a:r>
            <a:r>
              <a:rPr lang="en-US" altLang="en-US" sz="2800" b="1" dirty="0" err="1">
                <a:latin typeface="Gabriola" panose="04040605051002020D02" pitchFamily="82" charset="0"/>
              </a:rPr>
              <a:t>lgE</a:t>
            </a:r>
            <a:r>
              <a:rPr lang="en-US" altLang="en-US" sz="2800" b="1" dirty="0">
                <a:latin typeface="Gabriola" panose="04040605051002020D02" pitchFamily="82" charset="0"/>
              </a:rPr>
              <a:t>=O(2lgV)=O(</a:t>
            </a:r>
            <a:r>
              <a:rPr lang="en-US" altLang="en-US" sz="2800" b="1" dirty="0" err="1">
                <a:latin typeface="Gabriola" panose="04040605051002020D02" pitchFamily="82" charset="0"/>
              </a:rPr>
              <a:t>lgV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6" y="133815"/>
            <a:ext cx="5140510" cy="490653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KRUSKAL(V, E, w) (cont.)</a:t>
            </a:r>
          </a:p>
        </p:txBody>
      </p:sp>
      <p:sp>
        <p:nvSpPr>
          <p:cNvPr id="954381" name="AutoShape 13"/>
          <p:cNvSpPr>
            <a:spLocks/>
          </p:cNvSpPr>
          <p:nvPr/>
        </p:nvSpPr>
        <p:spPr bwMode="auto">
          <a:xfrm>
            <a:off x="6426181" y="1086518"/>
            <a:ext cx="446485" cy="883531"/>
          </a:xfrm>
          <a:prstGeom prst="rightBrace">
            <a:avLst>
              <a:gd name="adj1" fmla="val 13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4382" name="Text Box 14"/>
          <p:cNvSpPr txBox="1">
            <a:spLocks noChangeArrowheads="1"/>
          </p:cNvSpPr>
          <p:nvPr/>
        </p:nvSpPr>
        <p:spPr bwMode="auto">
          <a:xfrm>
            <a:off x="6936059" y="1343617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ElgV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95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are the various connections on the social media between the people represented?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find a minimal path from every node to some other node in a graph?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trees and graphs one and the same thing?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2682" y="141522"/>
            <a:ext cx="4668645" cy="46808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Problem 1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0780" y="688820"/>
            <a:ext cx="7419279" cy="4353080"/>
          </a:xfrm>
        </p:spPr>
        <p:txBody>
          <a:bodyPr/>
          <a:lstStyle/>
          <a:p>
            <a:pPr marL="400050" indent="-400050"/>
            <a:r>
              <a:rPr lang="en-US" altLang="en-US" b="1" dirty="0" smtClean="0">
                <a:latin typeface="Gabriola" panose="04040605051002020D02" pitchFamily="82" charset="0"/>
              </a:rPr>
              <a:t>Compare </a:t>
            </a:r>
            <a:r>
              <a:rPr lang="en-US" altLang="en-US" b="1" dirty="0">
                <a:latin typeface="Gabriola" panose="04040605051002020D02" pitchFamily="82" charset="0"/>
              </a:rPr>
              <a:t>Prim’s algorithm with and Kruskal’s algorithm assuming:</a:t>
            </a:r>
          </a:p>
          <a:p>
            <a:pPr marL="400050" indent="-400050"/>
            <a:endParaRPr lang="en-US" altLang="en-US" b="1" dirty="0">
              <a:latin typeface="Gabriola" panose="04040605051002020D02" pitchFamily="82" charset="0"/>
            </a:endParaRPr>
          </a:p>
          <a:p>
            <a:pPr marL="400050" indent="-400050">
              <a:buFontTx/>
              <a:buAutoNum type="alphaLcParenBoth"/>
            </a:pPr>
            <a:r>
              <a:rPr lang="en-US" altLang="en-US" b="1" dirty="0" smtClean="0">
                <a:latin typeface="Gabriola" panose="04040605051002020D02" pitchFamily="82" charset="0"/>
              </a:rPr>
              <a:t>Sparse </a:t>
            </a:r>
            <a:r>
              <a:rPr lang="en-US" altLang="en-US" b="1" dirty="0">
                <a:latin typeface="Gabriola" panose="04040605051002020D02" pitchFamily="82" charset="0"/>
              </a:rPr>
              <a:t>graphs: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In this case, E=O(V</a:t>
            </a:r>
            <a:r>
              <a:rPr lang="en-US" altLang="en-US" sz="1600" b="1" dirty="0" smtClean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endParaRPr lang="en-US" altLang="en-US" sz="1600" b="1" dirty="0" smtClean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1600" b="1" dirty="0" err="1" smtClean="0">
                <a:latin typeface="Gabriola" panose="04040605051002020D02" pitchFamily="82" charset="0"/>
              </a:rPr>
              <a:t>Kruskal</a:t>
            </a:r>
            <a:r>
              <a:rPr lang="en-US" altLang="en-US" sz="1600" b="1" dirty="0">
                <a:latin typeface="Gabriola" panose="04040605051002020D02" pitchFamily="82" charset="0"/>
              </a:rPr>
              <a:t>: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     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ElgE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Prim: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	- binary heap: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ElgV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	- Fibonacci heap: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VlgV+E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3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038" y="96917"/>
            <a:ext cx="5159299" cy="47551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Problem 1 (cont.)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2292" y="645589"/>
            <a:ext cx="7478752" cy="4396311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(</a:t>
            </a:r>
            <a:r>
              <a:rPr lang="en-US" altLang="en-US" sz="2400" b="1" dirty="0">
                <a:latin typeface="Gabriola" panose="04040605051002020D02" pitchFamily="82" charset="0"/>
              </a:rPr>
              <a:t>b)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Dense </a:t>
            </a:r>
            <a:r>
              <a:rPr lang="en-US" altLang="en-US" sz="2400" b="1" dirty="0">
                <a:latin typeface="Gabriola" panose="04040605051002020D02" pitchFamily="82" charset="0"/>
              </a:rPr>
              <a:t>graphs</a:t>
            </a:r>
          </a:p>
          <a:p>
            <a:pPr marL="400050" indent="-40005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In this case, E=O(V</a:t>
            </a:r>
            <a:r>
              <a:rPr lang="en-US" altLang="en-US" sz="2400" b="1" baseline="30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) </a:t>
            </a:r>
          </a:p>
          <a:p>
            <a:pPr marL="400050" indent="-400050">
              <a:buNone/>
            </a:pPr>
            <a:endParaRPr lang="en-US" altLang="en-US" sz="2400" b="1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2400" b="1" dirty="0" err="1" smtClean="0">
                <a:latin typeface="Gabriola" panose="04040605051002020D02" pitchFamily="82" charset="0"/>
              </a:rPr>
              <a:t>Kruskal</a:t>
            </a:r>
            <a:r>
              <a:rPr lang="en-US" altLang="en-US" sz="2400" b="1" dirty="0">
                <a:latin typeface="Gabriola" panose="04040605051002020D02" pitchFamily="82" charset="0"/>
              </a:rPr>
              <a:t>: 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ElgE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)=O(2V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</a:t>
            </a:r>
          </a:p>
          <a:p>
            <a:pPr marL="685800" lvl="1" indent="-342900">
              <a:buNone/>
            </a:pPr>
            <a:endParaRPr lang="en-US" altLang="en-US" sz="2400" b="1" dirty="0" smtClean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Prim</a:t>
            </a:r>
            <a:r>
              <a:rPr lang="en-US" altLang="en-US" sz="2400" b="1" dirty="0">
                <a:latin typeface="Gabriola" panose="04040605051002020D02" pitchFamily="82" charset="0"/>
              </a:rPr>
              <a:t>: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- binary heap: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ElgV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- Fibonacci heap: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VlgV+E</a:t>
            </a:r>
            <a:r>
              <a:rPr lang="en-US" altLang="en-US" sz="2400" b="1" dirty="0">
                <a:latin typeface="Gabriola" panose="04040605051002020D02" pitchFamily="82" charset="0"/>
              </a:rPr>
              <a:t>)=O(VlgV+V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52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(MST)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18062"/>
            <a:ext cx="6052123" cy="432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 and definitions.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Prim’s Algorithm</a:t>
            </a:r>
          </a:p>
          <a:p>
            <a:pPr lvl="2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Example, and Time complexity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Kruskal's Algorithm</a:t>
            </a:r>
          </a:p>
          <a:p>
            <a:pPr lvl="2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Example, and Time complexity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6498" y="74614"/>
            <a:ext cx="4270772" cy="469818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6644" y="513359"/>
            <a:ext cx="7527900" cy="4602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tree (i.e., connected, acyclic graph) which contains all the vertices of the graph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Minimum Spanning Tree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tree with the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minimum sum of weights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forest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If a graph is not connected, then there is a spanning tree for each connected component of the </a:t>
            </a:r>
            <a:r>
              <a:rPr lang="en-US" altLang="en-US" b="1" dirty="0" smtClean="0">
                <a:latin typeface="Gabriola" panose="04040605051002020D02" pitchFamily="82" charset="0"/>
              </a:rPr>
              <a:t>graph. The MSTs form a forest.</a:t>
            </a:r>
            <a:endParaRPr lang="en-US" altLang="en-US" b="1" dirty="0">
              <a:latin typeface="Gabriola" panose="04040605051002020D02" pitchFamily="82" charset="0"/>
            </a:endParaRPr>
          </a:p>
        </p:txBody>
      </p:sp>
      <p:grpSp>
        <p:nvGrpSpPr>
          <p:cNvPr id="891955" name="Group 51"/>
          <p:cNvGrpSpPr>
            <a:grpSpLocks/>
          </p:cNvGrpSpPr>
          <p:nvPr/>
        </p:nvGrpSpPr>
        <p:grpSpPr bwMode="auto">
          <a:xfrm>
            <a:off x="3792461" y="2314634"/>
            <a:ext cx="2790825" cy="1643062"/>
            <a:chOff x="1670" y="2210"/>
            <a:chExt cx="2344" cy="1380"/>
          </a:xfrm>
        </p:grpSpPr>
        <p:sp>
          <p:nvSpPr>
            <p:cNvPr id="891956" name="Line 52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7" name="Line 53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8" name="Line 54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9" name="Line 55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0" name="Line 56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1" name="Line 57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2" name="Line 58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3" name="Line 59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91964" name="Group 60"/>
            <p:cNvGrpSpPr>
              <a:grpSpLocks/>
            </p:cNvGrpSpPr>
            <p:nvPr/>
          </p:nvGrpSpPr>
          <p:grpSpPr bwMode="auto">
            <a:xfrm>
              <a:off x="1670" y="2210"/>
              <a:ext cx="2344" cy="1380"/>
              <a:chOff x="3303" y="2242"/>
              <a:chExt cx="2344" cy="1380"/>
            </a:xfrm>
          </p:grpSpPr>
          <p:sp>
            <p:nvSpPr>
              <p:cNvPr id="891965" name="Oval 61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91966" name="Oval 62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91967" name="Oval 63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 dirty="0">
                    <a:latin typeface="Gabriola" panose="04040605051002020D02" pitchFamily="82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891968" name="Oval 64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91969" name="Oval 65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91970" name="Oval 66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91971" name="Oval 67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91972" name="Oval 68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1973" name="Oval 69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i</a:t>
                </a:r>
              </a:p>
            </p:txBody>
          </p:sp>
          <p:sp>
            <p:nvSpPr>
              <p:cNvPr id="891974" name="Line 70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5" name="Line 71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6" name="Line 72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7" name="Line 73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8" name="Line 74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9" name="Line 75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0" name="Line 7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1" name="Line 77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2" name="Line 78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3" name="Line 79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4" name="Line 80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5" name="Line 81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6" name="Line 82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7" name="Line 83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8" name="Text Box 84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91989" name="Text Box 85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91990" name="Text Box 86"/>
              <p:cNvSpPr txBox="1">
                <a:spLocks noChangeArrowheads="1"/>
              </p:cNvSpPr>
              <p:nvPr/>
            </p:nvSpPr>
            <p:spPr bwMode="auto">
              <a:xfrm>
                <a:off x="4696" y="224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91991" name="Text Box 87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91992" name="Text Box 88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1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891993" name="Text Box 89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91994" name="Text Box 90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91995" name="Text Box 91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91996" name="Text Box 92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91997" name="Text Box 93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91998" name="Text Box 94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891999" name="Text Box 95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892000" name="Text Box 96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892001" name="Text Box 97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9590" y="74614"/>
            <a:ext cx="5456664" cy="5052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Applications of MST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156" y="833438"/>
            <a:ext cx="8229600" cy="3806825"/>
          </a:xfrm>
        </p:spPr>
        <p:txBody>
          <a:bodyPr/>
          <a:lstStyle/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Find the least expensive way to connect a set of cities, terminals, computers, etc.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</p:txBody>
      </p:sp>
      <p:pic>
        <p:nvPicPr>
          <p:cNvPr id="895027" name="Picture 51" descr="BS00369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97" y="2169319"/>
            <a:ext cx="2265759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028" name="Picture 52" descr="BasicHyper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16" y="1856185"/>
            <a:ext cx="1746647" cy="227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8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946" y="74613"/>
            <a:ext cx="4837074" cy="48815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234" y="755650"/>
            <a:ext cx="7116366" cy="3806825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None/>
            </a:pPr>
            <a:r>
              <a:rPr lang="en-US" altLang="en-US" sz="2800" b="1" dirty="0">
                <a:latin typeface="Gabriola" panose="04040605051002020D02" pitchFamily="82" charset="0"/>
              </a:rPr>
              <a:t>Problem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town has a set of houses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and </a:t>
            </a:r>
            <a:r>
              <a:rPr lang="en-US" altLang="en-US" sz="2400" b="1" dirty="0">
                <a:latin typeface="Gabriola" panose="04040605051002020D02" pitchFamily="82" charset="0"/>
              </a:rPr>
              <a:t>a set of roads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road connects 2 and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only 2 </a:t>
            </a:r>
            <a:r>
              <a:rPr lang="en-US" altLang="en-US" sz="2400" b="1" dirty="0">
                <a:latin typeface="Gabriola" panose="04040605051002020D02" pitchFamily="82" charset="0"/>
              </a:rPr>
              <a:t>houses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road connecting houses u and v has a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repair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      cost w(u, v)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Goal</a:t>
            </a:r>
            <a:r>
              <a:rPr lang="en-US" altLang="en-US" sz="2800" b="1" dirty="0">
                <a:latin typeface="Gabriola" panose="04040605051002020D02" pitchFamily="82" charset="0"/>
              </a:rPr>
              <a:t>: Repair enough (and no more) roads such that: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Everyone stays connected </a:t>
            </a:r>
          </a:p>
          <a:p>
            <a:pPr marL="685800" lvl="1" indent="-342900">
              <a:lnSpc>
                <a:spcPct val="90000"/>
              </a:lnSpc>
              <a:buNone/>
            </a:pPr>
            <a:r>
              <a:rPr lang="en-US" altLang="en-US" sz="1800" b="1" dirty="0">
                <a:latin typeface="Gabriola" panose="04040605051002020D02" pitchFamily="82" charset="0"/>
              </a:rPr>
              <a:t>	i.e., can reach every house from all other houses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Total repair cost is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minimum</a:t>
            </a:r>
          </a:p>
        </p:txBody>
      </p:sp>
      <p:grpSp>
        <p:nvGrpSpPr>
          <p:cNvPr id="834564" name="Group 4"/>
          <p:cNvGrpSpPr>
            <a:grpSpLocks/>
          </p:cNvGrpSpPr>
          <p:nvPr/>
        </p:nvGrpSpPr>
        <p:grpSpPr bwMode="auto">
          <a:xfrm>
            <a:off x="5721592" y="1171176"/>
            <a:ext cx="3032522" cy="1606152"/>
            <a:chOff x="3028" y="2088"/>
            <a:chExt cx="2547" cy="1349"/>
          </a:xfrm>
        </p:grpSpPr>
        <p:sp>
          <p:nvSpPr>
            <p:cNvPr id="83456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3456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3456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3456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3456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3457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3457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3457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3457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459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3460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3460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  <p:pic>
          <p:nvPicPr>
            <p:cNvPr id="834602" name="Picture 42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3" name="Picture 43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4" name="Picture 44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5" name="Picture 45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6" name="Picture 46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7" name="Picture 47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8" name="Picture 48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9" name="Picture 49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10" name="Picture 50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9364" y="239151"/>
            <a:ext cx="4765477" cy="404813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1207" y="730879"/>
            <a:ext cx="6107113" cy="1819440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connected, undirected graph:</a:t>
            </a:r>
          </a:p>
          <a:p>
            <a:pPr marL="685800" lvl="1" indent="-342900">
              <a:lnSpc>
                <a:spcPct val="15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Vertices = houses,       Edges = roads</a:t>
            </a:r>
          </a:p>
          <a:p>
            <a:pPr marL="400050" indent="-400050">
              <a:lnSpc>
                <a:spcPct val="15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weight</a:t>
            </a:r>
            <a:r>
              <a:rPr lang="en-US" altLang="en-US" b="1" dirty="0">
                <a:latin typeface="Gabriola" panose="04040605051002020D02" pitchFamily="82" charset="0"/>
              </a:rPr>
              <a:t> w(u, v) on each edge (u, v)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Gabriola" panose="04040605051002020D02" pitchFamily="82" charset="0"/>
              </a:rPr>
              <a:t> 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4748213" y="2486026"/>
            <a:ext cx="3032522" cy="1606153"/>
            <a:chOff x="3028" y="2088"/>
            <a:chExt cx="2547" cy="1349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36614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36615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36616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36617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36618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36619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6638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6640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36641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6642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6645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36648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36649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  <p:pic>
          <p:nvPicPr>
            <p:cNvPr id="836650" name="Picture 42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1" name="Picture 43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2" name="Picture 44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3" name="Picture 45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4" name="Picture 46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5" name="Picture 47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6" name="Picture 48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7" name="Picture 49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8" name="Picture 50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6659" name="Rectangle 51"/>
          <p:cNvSpPr>
            <a:spLocks noChangeArrowheads="1"/>
          </p:cNvSpPr>
          <p:nvPr/>
        </p:nvSpPr>
        <p:spPr bwMode="auto">
          <a:xfrm>
            <a:off x="1579364" y="2575664"/>
            <a:ext cx="6337697" cy="181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3048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Find T 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 E such that: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T connects all vertices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w(T) = </a:t>
            </a:r>
            <a:r>
              <a:rPr lang="el-GR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Σ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(</a:t>
            </a:r>
            <a:r>
              <a:rPr lang="en-US" altLang="en-US" sz="1800" kern="1200" baseline="-25000" dirty="0" err="1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u,v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T</a:t>
            </a:r>
            <a:r>
              <a:rPr lang="en-US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 w(u, v)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 is 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	minimized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0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762067" y="221079"/>
            <a:ext cx="4612539" cy="41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Examples of Spanning Tree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2325291" y="20145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810941" y="25860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2839641" y="25860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325291" y="30432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91979" y="23526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2149079" y="27527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2065735" y="2295526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606279" y="2295526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055019" y="2907506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646760" y="2887266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3932635" y="20169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3418285" y="25884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4446985" y="25884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3932635" y="30456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3673079" y="2297907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4213623" y="229790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662363" y="2909887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5526881" y="20157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5012531" y="25872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6041231" y="25872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5526881" y="30444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5693569" y="235386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5267325" y="2296717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5807869" y="229671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7134225" y="19895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6619875" y="25610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7648575" y="25610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134225" y="30182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6874669" y="2270523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7415213" y="2270523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7455694" y="2862263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2272903" y="3563541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3568390" y="3512344"/>
            <a:ext cx="4413560" cy="50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8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Possible spanning </a:t>
            </a:r>
            <a:r>
              <a:rPr kumimoji="1" lang="en-US" altLang="zh-TW" sz="28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trees of G1</a:t>
            </a:r>
            <a:endParaRPr kumimoji="1" lang="en-US" altLang="zh-TW" sz="2800" b="1" kern="1200" dirty="0">
              <a:solidFill>
                <a:srgbClr val="FF0000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81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5AB92A-8F52-48E8-BB29-5A1BF6C70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E9D2D0-3702-4EB4-877E-4E2B49B1D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27E98B-6789-4DCF-838D-7E98C99015E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3ad3ddf-2d0a-4bb3-9b93-e7da77996da3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2427</Words>
  <Application>Microsoft Office PowerPoint</Application>
  <PresentationFormat>On-screen Show (16:9)</PresentationFormat>
  <Paragraphs>918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Comic Sans MS</vt:lpstr>
      <vt:lpstr>Courier New</vt:lpstr>
      <vt:lpstr>標楷體</vt:lpstr>
      <vt:lpstr>Gabriola</vt:lpstr>
      <vt:lpstr>Lato Light</vt:lpstr>
      <vt:lpstr>新細明體</vt:lpstr>
      <vt:lpstr>Roboto Slab Regular</vt:lpstr>
      <vt:lpstr>Symbol</vt:lpstr>
      <vt:lpstr>Wingdings</vt:lpstr>
      <vt:lpstr>Kent template</vt:lpstr>
      <vt:lpstr>Minimum Spanning Trees!</vt:lpstr>
      <vt:lpstr>PowerPoint Presentation</vt:lpstr>
      <vt:lpstr>Entry level  Questions</vt:lpstr>
      <vt:lpstr>Outline (MST)</vt:lpstr>
      <vt:lpstr>Minimum Spanning Trees</vt:lpstr>
      <vt:lpstr>Applications of MST</vt:lpstr>
      <vt:lpstr>Example</vt:lpstr>
      <vt:lpstr>Minimum Spanning Trees</vt:lpstr>
      <vt:lpstr>PowerPoint Presentation</vt:lpstr>
      <vt:lpstr>Properties of Minimum Spanning Trees</vt:lpstr>
      <vt:lpstr>Growing a MST – Generic Approach</vt:lpstr>
      <vt:lpstr>Generic MST algorithm</vt:lpstr>
      <vt:lpstr>Finding Safe Edges</vt:lpstr>
      <vt:lpstr>Prim’s Algorithm</vt:lpstr>
      <vt:lpstr>How to Find Light Edges Quickly?</vt:lpstr>
      <vt:lpstr>How to Find Light Edges Quickly? (cont.)</vt:lpstr>
      <vt:lpstr>Example (Prim’s Algorithm)</vt:lpstr>
      <vt:lpstr>Example (Prim’s) (cont.)</vt:lpstr>
      <vt:lpstr>PowerPoint Presentation</vt:lpstr>
      <vt:lpstr>PowerPoint Presentation</vt:lpstr>
      <vt:lpstr>PowerPoint Presentation</vt:lpstr>
      <vt:lpstr>PRIM (V, E, w, r)</vt:lpstr>
      <vt:lpstr>Prim’s Algorithm </vt:lpstr>
      <vt:lpstr>A different instance of the generic approach</vt:lpstr>
      <vt:lpstr>Kruskal’s Algorithm</vt:lpstr>
      <vt:lpstr>Kruskal’s Algorithm</vt:lpstr>
      <vt:lpstr>Example (Kruskal’s Algorithm)</vt:lpstr>
      <vt:lpstr>KRUSKAL(V, E, w)</vt:lpstr>
      <vt:lpstr>KRUSKAL(V, E, w) (cont.)</vt:lpstr>
      <vt:lpstr>Problem 1</vt:lpstr>
      <vt:lpstr>Problem 1 (cont.)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207</cp:revision>
  <dcterms:modified xsi:type="dcterms:W3CDTF">2021-09-26T12:33:59Z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