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4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2"/>
  </p:notesMasterIdLst>
  <p:sldIdLst>
    <p:sldId id="295" r:id="rId2"/>
    <p:sldId id="258" r:id="rId3"/>
    <p:sldId id="347" r:id="rId4"/>
    <p:sldId id="352" r:id="rId5"/>
    <p:sldId id="359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61" r:id="rId33"/>
    <p:sldId id="362" r:id="rId34"/>
    <p:sldId id="364" r:id="rId35"/>
    <p:sldId id="365" r:id="rId36"/>
    <p:sldId id="366" r:id="rId37"/>
    <p:sldId id="367" r:id="rId38"/>
    <p:sldId id="368" r:id="rId39"/>
    <p:sldId id="266" r:id="rId40"/>
    <p:sldId id="278" r:id="rId41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43"/>
    </p:embeddedFont>
    <p:embeddedFont>
      <p:font typeface="Monotype Corsiva" panose="03010101010201010101" pitchFamily="66" charset="0"/>
      <p:italic r:id="rId44"/>
    </p:embeddedFont>
    <p:embeddedFont>
      <p:font typeface="Roboto Slab Regular" panose="020B0604020202020204" charset="0"/>
      <p:regular r:id="rId45"/>
      <p:bold r:id="rId46"/>
    </p:embeddedFont>
    <p:embeddedFont>
      <p:font typeface="Lato Light" panose="020B0604020202020204" charset="0"/>
      <p:regular r:id="rId47"/>
      <p:bold r:id="rId48"/>
      <p:italic r:id="rId49"/>
      <p:boldItalic r:id="rId50"/>
    </p:embeddedFont>
    <p:embeddedFont>
      <p:font typeface="Comic Sans MS" panose="030F0702030302020204" pitchFamily="66" charset="0"/>
      <p:regular r:id="rId51"/>
      <p:bold r:id="rId52"/>
      <p:italic r:id="rId53"/>
      <p:boldItalic r:id="rId54"/>
    </p:embeddedFont>
    <p:embeddedFont>
      <p:font typeface="Gabriola" panose="04040605051002020D02" pitchFamily="82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6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E6610-F72D-4905-9353-303ED4B5672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897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32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9B80-BA6D-4774-A67D-3FBE5FE096A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11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aseline="-25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4627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A9137-F7DB-4159-9DB7-F4C2486623F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696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83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4155E-4C1E-4B03-B72E-4AC004EF1C6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9798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10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2296A-DA07-4A01-BAE3-11F23FAA569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990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323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47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98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D34A58-E839-4136-8D35-673F36B304E1}" type="slidenum">
              <a:rPr lang="en-US" altLang="en-US" sz="1000" b="0"/>
              <a:pPr/>
              <a:t>19</a:t>
            </a:fld>
            <a:endParaRPr lang="en-US" altLang="en-US" sz="1000" b="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196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BBDB3E-82E4-4664-BB8D-0600F037CCB8}" type="slidenum">
              <a:rPr lang="en-US" altLang="en-US" sz="1000" b="0"/>
              <a:pPr/>
              <a:t>20</a:t>
            </a:fld>
            <a:endParaRPr lang="en-US" altLang="en-US" sz="1000" b="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313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2CB8E1-B051-457C-ACB7-04DCD7798AB3}" type="slidenum">
              <a:rPr lang="en-US" altLang="en-US" sz="1000" b="0"/>
              <a:pPr/>
              <a:t>21</a:t>
            </a:fld>
            <a:endParaRPr lang="en-US" altLang="en-US" sz="1000" b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00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0FC837-CC53-4BCD-98A0-7B21B7626568}" type="slidenum">
              <a:rPr lang="en-US" altLang="en-US" sz="1000" b="0"/>
              <a:pPr/>
              <a:t>22</a:t>
            </a:fld>
            <a:endParaRPr lang="en-US" altLang="en-US" sz="1000" b="0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641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3ECBD3-3BA9-4565-88E4-8134F4670CAA}" type="slidenum">
              <a:rPr lang="en-US" altLang="en-US" sz="1000" b="0"/>
              <a:pPr/>
              <a:t>23</a:t>
            </a:fld>
            <a:endParaRPr lang="en-US" altLang="en-US" sz="1000" b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814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ECFECD-88C5-4883-A6FA-CD10D7A86426}" type="slidenum">
              <a:rPr lang="en-US" altLang="en-US" sz="1000" b="0"/>
              <a:pPr/>
              <a:t>24</a:t>
            </a:fld>
            <a:endParaRPr lang="en-US" altLang="en-US" sz="1000" b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849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2A709D-91B1-446E-9034-038C6B9508A0}" type="slidenum">
              <a:rPr lang="en-US" altLang="en-US" sz="1000" b="0"/>
              <a:pPr/>
              <a:t>25</a:t>
            </a:fld>
            <a:endParaRPr lang="en-US" altLang="en-US" sz="1000" b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301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4E8822-570D-4E6B-89F8-25A93914B27B}" type="slidenum">
              <a:rPr lang="en-US" altLang="en-US" sz="1000" b="0"/>
              <a:pPr/>
              <a:t>26</a:t>
            </a:fld>
            <a:endParaRPr lang="en-US" altLang="en-US" sz="1000" b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421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0991AF-883C-4D8D-8A93-73ABAA819BC2}" type="slidenum">
              <a:rPr lang="en-US" altLang="en-US" sz="1000" b="0"/>
              <a:pPr/>
              <a:t>27</a:t>
            </a:fld>
            <a:endParaRPr lang="en-US" altLang="en-US" sz="1000" b="0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2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D69474-447E-4D12-9BA6-F379BCD0F355}" type="slidenum">
              <a:rPr lang="en-US" altLang="en-US" sz="1000" b="0"/>
              <a:pPr/>
              <a:t>28</a:t>
            </a:fld>
            <a:endParaRPr lang="en-US" altLang="en-US" sz="1000" b="0"/>
          </a:p>
        </p:txBody>
      </p:sp>
      <p:sp>
        <p:nvSpPr>
          <p:cNvPr id="552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2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81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4BD0A5-B433-487C-A128-5E2F4AE8D352}" type="slidenum">
              <a:rPr lang="en-US" altLang="en-US" sz="1000" b="0"/>
              <a:pPr/>
              <a:t>29</a:t>
            </a:fld>
            <a:endParaRPr lang="en-US" altLang="en-US" sz="1000" b="0"/>
          </a:p>
        </p:txBody>
      </p:sp>
      <p:sp>
        <p:nvSpPr>
          <p:cNvPr id="55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113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BCAEB-61BD-4286-945E-B3773F9B4C2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84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77BB2-9043-4C56-AC9B-62F227EDA06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56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71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12F8-8A3B-4607-9F2F-5E01E0BDDAA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422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48B48-550B-4FC9-A93D-B9CF8475D34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285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A7855-C215-4BFB-A627-ED5A21B2C67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129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17513" y="703263"/>
            <a:ext cx="6164262" cy="3468687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87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7CC36-A40C-42C4-84BE-787E3E107F5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33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17513" y="703263"/>
            <a:ext cx="6164262" cy="3468687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6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240B3-C01F-46DE-A96B-F896CF4A11A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539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17513" y="703263"/>
            <a:ext cx="6164262" cy="3468687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94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A7AC9-FA52-4703-AE57-824B52500C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877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12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BA5534-3DD4-49CB-93B3-4A53F1DA8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5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7D11-F0E9-4CCA-9E1A-B903AC9F3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3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910829"/>
            <a:ext cx="4038600" cy="18466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2871788"/>
            <a:ext cx="4038600" cy="18466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2AA0E490-4D5D-4E92-A91E-8C760D345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92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2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Brute Force 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4EBA9C9D-C368-4951-B6F7-A608D4F1651A}" type="slidenum">
              <a:rPr lang="en-US" altLang="en-US" sz="1600">
                <a:latin typeface="Gabriola" panose="04040605051002020D02" pitchFamily="82" charset="0"/>
              </a:rPr>
              <a:pPr/>
              <a:t>10</a:t>
            </a:fld>
            <a:endParaRPr lang="en-US" altLang="en-US" sz="1600">
              <a:latin typeface="Gabriola" panose="04040605051002020D02" pitchFamily="82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 sz="2800">
                <a:latin typeface="Gabriola" panose="04040605051002020D02" pitchFamily="82" charset="0"/>
              </a:rPr>
              <a:t>Insertion Sort</a:t>
            </a:r>
          </a:p>
        </p:txBody>
      </p:sp>
      <p:pic>
        <p:nvPicPr>
          <p:cNvPr id="279556" name="Picture 4"/>
          <p:cNvPicPr>
            <a:picLocks noChangeAspect="1" noChangeArrowheads="1"/>
          </p:cNvPicPr>
          <p:nvPr>
            <p:ph type="body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437" r="5267" b="9506"/>
          <a:stretch>
            <a:fillRect/>
          </a:stretch>
        </p:blipFill>
        <p:spPr>
          <a:xfrm>
            <a:off x="1548605" y="1002984"/>
            <a:ext cx="3802063" cy="3678238"/>
          </a:xfrm>
          <a:noFill/>
          <a:ln/>
        </p:spPr>
      </p:pic>
      <p:graphicFrame>
        <p:nvGraphicFramePr>
          <p:cNvPr id="279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87223"/>
              </p:ext>
            </p:extLst>
          </p:nvPr>
        </p:nvGraphicFramePr>
        <p:xfrm>
          <a:off x="5405437" y="833302"/>
          <a:ext cx="1491854" cy="6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aint Shop Pro Image" r:id="rId5" imgW="2526829" imgH="1395500" progId="PaintShopPro">
                  <p:embed/>
                </p:oleObj>
              </mc:Choice>
              <mc:Fallback>
                <p:oleObj name="Paint Shop Pro Image" r:id="rId5" imgW="2526829" imgH="1395500" progId="PaintShopPro">
                  <p:embed/>
                  <p:pic>
                    <p:nvPicPr>
                      <p:cNvPr id="27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7" y="833302"/>
                        <a:ext cx="1491854" cy="64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953"/>
              </p:ext>
            </p:extLst>
          </p:nvPr>
        </p:nvGraphicFramePr>
        <p:xfrm>
          <a:off x="5370910" y="1453667"/>
          <a:ext cx="1581150" cy="68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aint Shop Pro Image" r:id="rId7" imgW="2575610" imgH="1385741" progId="PaintShopPro">
                  <p:embed/>
                </p:oleObj>
              </mc:Choice>
              <mc:Fallback>
                <p:oleObj name="Paint Shop Pro Image" r:id="rId7" imgW="2575610" imgH="1385741" progId="PaintShopPro">
                  <p:embed/>
                  <p:pic>
                    <p:nvPicPr>
                      <p:cNvPr id="279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910" y="1453667"/>
                        <a:ext cx="1581150" cy="68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20163"/>
              </p:ext>
            </p:extLst>
          </p:nvPr>
        </p:nvGraphicFramePr>
        <p:xfrm>
          <a:off x="5311378" y="2111059"/>
          <a:ext cx="1603772" cy="73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aint Shop Pro Image" r:id="rId9" imgW="2526829" imgH="1414634" progId="PaintShopPro">
                  <p:embed/>
                </p:oleObj>
              </mc:Choice>
              <mc:Fallback>
                <p:oleObj name="Paint Shop Pro Image" r:id="rId9" imgW="2526829" imgH="1414634" progId="PaintShopPro">
                  <p:embed/>
                  <p:pic>
                    <p:nvPicPr>
                      <p:cNvPr id="279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378" y="2111059"/>
                        <a:ext cx="1603772" cy="73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32177"/>
              </p:ext>
            </p:extLst>
          </p:nvPr>
        </p:nvGraphicFramePr>
        <p:xfrm>
          <a:off x="5287566" y="2798214"/>
          <a:ext cx="1703784" cy="6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Paint Shop Pro Image" r:id="rId11" imgW="2712195" imgH="1453659" progId="PaintShopPro">
                  <p:embed/>
                </p:oleObj>
              </mc:Choice>
              <mc:Fallback>
                <p:oleObj name="Paint Shop Pro Image" r:id="rId11" imgW="2712195" imgH="1453659" progId="PaintShopPro">
                  <p:embed/>
                  <p:pic>
                    <p:nvPicPr>
                      <p:cNvPr id="279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566" y="2798214"/>
                        <a:ext cx="1703784" cy="688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277455"/>
              </p:ext>
            </p:extLst>
          </p:nvPr>
        </p:nvGraphicFramePr>
        <p:xfrm>
          <a:off x="5345906" y="3447339"/>
          <a:ext cx="1581150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Paint Shop Pro Image" r:id="rId13" imgW="2546341" imgH="1424390" progId="PaintShopPro">
                  <p:embed/>
                </p:oleObj>
              </mc:Choice>
              <mc:Fallback>
                <p:oleObj name="Paint Shop Pro Image" r:id="rId13" imgW="2546341" imgH="1424390" progId="PaintShopPro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906" y="3447339"/>
                        <a:ext cx="1581150" cy="70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2116931" y="994172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772966" y="1657350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>
            <a:off x="3464719" y="2240756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>
            <a:off x="4082654" y="2897981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4679156" y="3536156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9785" y="164926"/>
            <a:ext cx="438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Insertion Sort Example</a:t>
            </a:r>
            <a:r>
              <a:rPr lang="en-US" sz="4000" b="1" dirty="0" smtClean="0">
                <a:latin typeface="Gabriola" panose="04040605051002020D02" pitchFamily="82" charset="0"/>
              </a:rPr>
              <a:t>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7530" y="1119963"/>
            <a:ext cx="7572776" cy="33527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18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1800" dirty="0" smtClean="0">
                <a:latin typeface="Gabriola" panose="04040605051002020D02" pitchFamily="82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INSERTION-SORT</a:t>
            </a:r>
            <a:r>
              <a:rPr lang="en-US" altLang="en-US" sz="18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for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j ← 2 </a:t>
            </a: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key ← A[ j ]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     //Insert A[ j ] into the sorted sequence A[1 . . j -1]</a:t>
            </a:r>
            <a:endParaRPr lang="en-US" altLang="en-US" sz="28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← j - 1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while 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] &gt; key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</a:t>
            </a: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do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+ 1] ← A[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]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← 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A[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+ 1] ← key</a:t>
            </a:r>
          </a:p>
          <a:p>
            <a:endParaRPr lang="en-US" altLang="en-US" sz="18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Insertion sort – sorts the elements in place</a:t>
            </a:r>
            <a:endParaRPr lang="en-US" altLang="en-US" sz="18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003206" y="1520424"/>
            <a:ext cx="996728" cy="675406"/>
            <a:chOff x="3936" y="2448"/>
            <a:chExt cx="644" cy="375"/>
          </a:xfrm>
        </p:grpSpPr>
        <p:sp>
          <p:nvSpPr>
            <p:cNvPr id="5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key</a:t>
              </a:r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203106" y="760880"/>
            <a:ext cx="4267200" cy="762000"/>
            <a:chOff x="528" y="1392"/>
            <a:chExt cx="2688" cy="480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8</a:t>
                </a: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7</a:t>
                </a: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6</a:t>
                </a: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5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4</a:t>
                </a: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3</a:t>
                </a: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2</a:t>
                </a: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1</a:t>
                </a: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6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5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7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8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049785" y="164926"/>
            <a:ext cx="43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Insertion Sort Pseudocode!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57914" y="659010"/>
            <a:ext cx="58063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Worst case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</a:t>
            </a:r>
            <a:r>
              <a:rPr lang="en-US" altLang="zh-TW" sz="1600" b="1" dirty="0" err="1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i</a:t>
            </a:r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0	1	2	3	4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-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4	3	2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1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4	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3	2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2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3	4	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2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3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	3	4	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1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4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1	2	3	4	5</a:t>
            </a:r>
            <a:endParaRPr lang="en-US" altLang="zh-TW" sz="1600" b="1" dirty="0">
              <a:solidFill>
                <a:schemeClr val="tx2"/>
              </a:solidFill>
              <a:latin typeface="Gabriola" panose="04040605051002020D02" pitchFamily="82" charset="0"/>
              <a:ea typeface="新細明體" charset="-120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57802"/>
              </p:ext>
            </p:extLst>
          </p:nvPr>
        </p:nvGraphicFramePr>
        <p:xfrm>
          <a:off x="6186487" y="1575248"/>
          <a:ext cx="18573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方程式" r:id="rId3" imgW="2476440" imgH="901440" progId="Equation.2">
                  <p:embed/>
                </p:oleObj>
              </mc:Choice>
              <mc:Fallback>
                <p:oleObj name="方程式" r:id="rId3" imgW="2476440" imgH="901440" progId="Equation.2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7" y="1575248"/>
                        <a:ext cx="18573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143625" y="1485277"/>
            <a:ext cx="1943100" cy="8001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9009" y="2825666"/>
            <a:ext cx="58063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Best </a:t>
            </a:r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case</a:t>
            </a:r>
          </a:p>
          <a:p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</a:t>
            </a:r>
            <a:r>
              <a:rPr lang="en-US" altLang="zh-TW" sz="1600" b="1" dirty="0" err="1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i</a:t>
            </a:r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0	1	2	3	4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-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3	4	5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1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	3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4	5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2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	3	4	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5	1</a:t>
            </a:r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 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3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	3	4	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1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4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1	2	3	4	5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432374" y="3775985"/>
            <a:ext cx="857250" cy="6286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429334" y="3758304"/>
            <a:ext cx="856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O(n)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5798067" y="3303889"/>
            <a:ext cx="345558" cy="36621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257841" y="2811184"/>
            <a:ext cx="16001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Gabriola" panose="04040605051002020D02" pitchFamily="82" charset="0"/>
                <a:ea typeface="新細明體" charset="-120"/>
              </a:rPr>
              <a:t>left out of order (LOO)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9785" y="164926"/>
            <a:ext cx="43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Analysis of Insertion Sort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65F0C815-DA88-47DD-9716-046AA7D6E369}" type="slidenum">
              <a:rPr lang="en-US" altLang="en-US">
                <a:latin typeface="Gabriola" panose="04040605051002020D02" pitchFamily="82" charset="0"/>
              </a:rPr>
              <a:pPr/>
              <a:t>13</a:t>
            </a:fld>
            <a:endParaRPr lang="en-US" altLang="en-US">
              <a:latin typeface="Gabriola" panose="04040605051002020D02" pitchFamily="82" charset="0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0429" y="785998"/>
            <a:ext cx="2157412" cy="38084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cost	 times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        n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	   n-1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0	   n-1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4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   n-1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5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6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7 </a:t>
            </a:r>
            <a:endParaRPr lang="en-US" altLang="en-US" sz="1800" b="1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8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    n-1	   </a:t>
            </a:r>
            <a:endParaRPr lang="en-US" altLang="en-US" sz="1800" b="1" baseline="-250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22016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862780" y="871523"/>
            <a:ext cx="5522913" cy="380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INSERTION-SORT</a:t>
            </a: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j ← 2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key ← A[ j ]</a:t>
            </a:r>
          </a:p>
          <a:p>
            <a:pPr>
              <a:buFontTx/>
              <a:buNone/>
            </a:pPr>
            <a:r>
              <a:rPr lang="en-US" altLang="en-US" sz="1500" dirty="0">
                <a:solidFill>
                  <a:schemeClr val="tx1"/>
                </a:solidFill>
                <a:latin typeface="Gabriola" panose="04040605051002020D02" pitchFamily="82" charset="0"/>
              </a:rPr>
              <a:t>		  Insert A[ j ] into the sorted sequence A[1 . . j -1]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j - 1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	     while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] &gt; key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	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do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]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	 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    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key</a:t>
            </a: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74121"/>
              </p:ext>
            </p:extLst>
          </p:nvPr>
        </p:nvGraphicFramePr>
        <p:xfrm>
          <a:off x="6660950" y="2774936"/>
          <a:ext cx="62507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220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950" y="2774936"/>
                        <a:ext cx="62507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26225"/>
              </p:ext>
            </p:extLst>
          </p:nvPr>
        </p:nvGraphicFramePr>
        <p:xfrm>
          <a:off x="6660950" y="3081069"/>
          <a:ext cx="1015603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220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950" y="3081069"/>
                        <a:ext cx="1015603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64815"/>
              </p:ext>
            </p:extLst>
          </p:nvPr>
        </p:nvGraphicFramePr>
        <p:xfrm>
          <a:off x="6682405" y="3463353"/>
          <a:ext cx="1015603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220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405" y="3463353"/>
                        <a:ext cx="1015603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83060"/>
              </p:ext>
            </p:extLst>
          </p:nvPr>
        </p:nvGraphicFramePr>
        <p:xfrm>
          <a:off x="825109" y="4414333"/>
          <a:ext cx="653057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220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09" y="4414333"/>
                        <a:ext cx="653057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AutoShape 9"/>
          <p:cNvSpPr>
            <a:spLocks noChangeArrowheads="1"/>
          </p:cNvSpPr>
          <p:nvPr/>
        </p:nvSpPr>
        <p:spPr bwMode="auto">
          <a:xfrm rot="13585926">
            <a:off x="1730532" y="2260171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1098698" y="4213618"/>
            <a:ext cx="279990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050" b="1" dirty="0" err="1">
                <a:latin typeface="Gabriola" panose="04040605051002020D02" pitchFamily="82" charset="0"/>
              </a:rPr>
              <a:t>t</a:t>
            </a:r>
            <a:r>
              <a:rPr lang="en-US" altLang="en-US" sz="1050" b="1" baseline="-25000" dirty="0" err="1">
                <a:latin typeface="Gabriola" panose="04040605051002020D02" pitchFamily="82" charset="0"/>
              </a:rPr>
              <a:t>j</a:t>
            </a:r>
            <a:r>
              <a:rPr lang="en-US" altLang="en-US" sz="1050" b="1" dirty="0">
                <a:latin typeface="Gabriola" panose="04040605051002020D02" pitchFamily="82" charset="0"/>
              </a:rPr>
              <a:t>: # of times the while statement is executed at iteration j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9785" y="164926"/>
            <a:ext cx="43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Analysis of Insertion Sort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9A30272F-FFD4-41BC-87E5-E9C8113838C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8513" y="687572"/>
            <a:ext cx="7797800" cy="43416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Gabriola" panose="04040605051002020D02" pitchFamily="82" charset="0"/>
              </a:rPr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Gabriola" panose="04040605051002020D02" pitchFamily="82" charset="0"/>
              </a:rPr>
              <a:t>A[</a:t>
            </a:r>
            <a:r>
              <a:rPr lang="en-US" altLang="en-US" sz="2400" dirty="0" err="1">
                <a:latin typeface="Gabriola" panose="04040605051002020D02" pitchFamily="82" charset="0"/>
              </a:rPr>
              <a:t>i</a:t>
            </a:r>
            <a:r>
              <a:rPr lang="en-US" altLang="en-US" sz="2400" dirty="0">
                <a:latin typeface="Gabriola" panose="04040605051002020D02" pitchFamily="82" charset="0"/>
              </a:rPr>
              <a:t>] ≤ key upon the first time the while loop test is run (when </a:t>
            </a:r>
            <a:r>
              <a:rPr lang="en-US" altLang="en-US" sz="2400" i="1" dirty="0" err="1">
                <a:latin typeface="Gabriola" panose="04040605051002020D02" pitchFamily="82" charset="0"/>
              </a:rPr>
              <a:t>i</a:t>
            </a:r>
            <a:r>
              <a:rPr lang="en-US" altLang="en-US" sz="2400" i="1" dirty="0">
                <a:latin typeface="Gabriola" panose="04040605051002020D02" pitchFamily="82" charset="0"/>
              </a:rPr>
              <a:t> </a:t>
            </a:r>
            <a:r>
              <a:rPr lang="en-US" altLang="en-US" sz="2400" dirty="0">
                <a:latin typeface="Gabriola" panose="04040605051002020D02" pitchFamily="82" charset="0"/>
              </a:rPr>
              <a:t>= </a:t>
            </a:r>
            <a:r>
              <a:rPr lang="en-US" altLang="en-US" sz="2400" i="1" dirty="0">
                <a:latin typeface="Gabriola" panose="04040605051002020D02" pitchFamily="82" charset="0"/>
              </a:rPr>
              <a:t>j </a:t>
            </a:r>
            <a:r>
              <a:rPr lang="en-US" altLang="en-US" sz="2400" dirty="0">
                <a:latin typeface="Gabriola" panose="04040605051002020D02" pitchFamily="82" charset="0"/>
              </a:rPr>
              <a:t>-1)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err="1">
                <a:latin typeface="Gabriola" panose="04040605051002020D02" pitchFamily="82" charset="0"/>
              </a:rPr>
              <a:t>t</a:t>
            </a:r>
            <a:r>
              <a:rPr lang="en-US" altLang="en-US" sz="2400" baseline="-25000" dirty="0" err="1">
                <a:latin typeface="Gabriola" panose="04040605051002020D02" pitchFamily="82" charset="0"/>
              </a:rPr>
              <a:t>j</a:t>
            </a:r>
            <a:r>
              <a:rPr lang="en-US" altLang="en-US" sz="2400" i="1" dirty="0">
                <a:latin typeface="Gabriola" panose="04040605051002020D02" pitchFamily="82" charset="0"/>
              </a:rPr>
              <a:t> </a:t>
            </a:r>
            <a:r>
              <a:rPr lang="en-US" altLang="en-US" sz="2400" dirty="0">
                <a:latin typeface="Gabriola" panose="04040605051002020D02" pitchFamily="82" charset="0"/>
              </a:rPr>
              <a:t>= 1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abriola" panose="04040605051002020D02" pitchFamily="82" charset="0"/>
              </a:rPr>
              <a:t>T(n) =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1</a:t>
            </a:r>
            <a:r>
              <a:rPr lang="en-US" altLang="en-US" sz="2400" dirty="0">
                <a:latin typeface="Gabriola" panose="04040605051002020D02" pitchFamily="82" charset="0"/>
              </a:rPr>
              <a:t>n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2</a:t>
            </a:r>
            <a:r>
              <a:rPr lang="en-US" altLang="en-US" sz="2400" dirty="0">
                <a:latin typeface="Gabriola" panose="04040605051002020D02" pitchFamily="82" charset="0"/>
              </a:rPr>
              <a:t>(n -1)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4</a:t>
            </a:r>
            <a:r>
              <a:rPr lang="en-US" altLang="en-US" sz="2400" dirty="0">
                <a:latin typeface="Gabriola" panose="04040605051002020D02" pitchFamily="82" charset="0"/>
              </a:rPr>
              <a:t>(n -1)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5</a:t>
            </a:r>
            <a:r>
              <a:rPr lang="en-US" altLang="en-US" sz="2400" dirty="0">
                <a:latin typeface="Gabriola" panose="04040605051002020D02" pitchFamily="82" charset="0"/>
              </a:rPr>
              <a:t>(n -1)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8</a:t>
            </a:r>
            <a:r>
              <a:rPr lang="en-US" altLang="en-US" sz="2400" dirty="0">
                <a:latin typeface="Gabriola" panose="04040605051002020D02" pitchFamily="82" charset="0"/>
              </a:rPr>
              <a:t>(n-1) = (c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1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2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4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5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8</a:t>
            </a:r>
            <a:r>
              <a:rPr lang="en-US" altLang="en-US" sz="2400" dirty="0">
                <a:latin typeface="Gabriola" panose="04040605051002020D02" pitchFamily="82" charset="0"/>
              </a:rPr>
              <a:t>)n + (c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2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4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5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8</a:t>
            </a:r>
            <a:r>
              <a:rPr lang="en-US" altLang="en-US" sz="2400" dirty="0">
                <a:latin typeface="Gabriola" panose="04040605051002020D02" pitchFamily="82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latin typeface="Gabriola" panose="04040605051002020D02" pitchFamily="82" charset="0"/>
              </a:rPr>
              <a:t>	= an + b = </a:t>
            </a:r>
            <a:r>
              <a:rPr lang="en-US" altLang="en-US" sz="2400" u="sng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sz="2400" u="sng" dirty="0">
                <a:latin typeface="Gabriola" panose="04040605051002020D02" pitchFamily="82" charset="0"/>
              </a:rPr>
              <a:t>(n)</a:t>
            </a:r>
            <a:r>
              <a:rPr lang="en-US" altLang="en-US" sz="2400" dirty="0">
                <a:latin typeface="Gabriola" panose="04040605051002020D02" pitchFamily="82" charset="0"/>
              </a:rPr>
              <a:t>	</a:t>
            </a:r>
            <a:endParaRPr lang="en-US" altLang="en-US" sz="2400" baseline="30000" dirty="0">
              <a:latin typeface="Gabriola" panose="04040605051002020D02" pitchFamily="82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451499" y="933793"/>
            <a:ext cx="30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rgbClr val="DD0111"/>
                </a:solidFill>
                <a:latin typeface="Gabriola" panose="04040605051002020D02" pitchFamily="82" charset="0"/>
              </a:rPr>
              <a:t>“while </a:t>
            </a:r>
            <a:r>
              <a:rPr lang="en-US" altLang="en-US" sz="2000" dirty="0" err="1">
                <a:solidFill>
                  <a:srgbClr val="DD011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000" dirty="0">
                <a:solidFill>
                  <a:srgbClr val="DD011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2000" dirty="0" err="1">
                <a:solidFill>
                  <a:srgbClr val="DD011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000" dirty="0">
                <a:solidFill>
                  <a:srgbClr val="DD0111"/>
                </a:solidFill>
                <a:latin typeface="Gabriola" panose="04040605051002020D02" pitchFamily="82" charset="0"/>
              </a:rPr>
              <a:t>] &gt; key”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764101"/>
              </p:ext>
            </p:extLst>
          </p:nvPr>
        </p:nvGraphicFramePr>
        <p:xfrm>
          <a:off x="1008554" y="4414837"/>
          <a:ext cx="6530579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4724280" imgH="444240" progId="Equation.3">
                  <p:embed/>
                </p:oleObj>
              </mc:Choice>
              <mc:Fallback>
                <p:oleObj name="Equation" r:id="rId4" imgW="4724280" imgH="444240" progId="Equation.3">
                  <p:embed/>
                  <p:pic>
                    <p:nvPicPr>
                      <p:cNvPr id="222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54" y="4414837"/>
                        <a:ext cx="6530579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9785" y="164926"/>
            <a:ext cx="525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Best Case Analysis of Insertion Sort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15301" y="969593"/>
            <a:ext cx="499730" cy="242888"/>
          </a:xfrm>
        </p:spPr>
        <p:txBody>
          <a:bodyPr/>
          <a:lstStyle/>
          <a:p>
            <a:fld id="{6CF87C59-3361-4A1E-8518-1DBDC4355CF6}" type="slidenum">
              <a:rPr lang="en-US" altLang="en-US">
                <a:latin typeface="Gabriola" panose="04040605051002020D02" pitchFamily="82" charset="0"/>
              </a:rPr>
              <a:pPr/>
              <a:t>15</a:t>
            </a:fld>
            <a:endParaRPr lang="en-US" altLang="en-US" dirty="0">
              <a:latin typeface="Gabriola" panose="04040605051002020D02" pitchFamily="82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8717" y="389861"/>
            <a:ext cx="7576584" cy="4753640"/>
          </a:xfrm>
        </p:spPr>
        <p:txBody>
          <a:bodyPr/>
          <a:lstStyle/>
          <a:p>
            <a:pPr marL="101600" indent="0">
              <a:lnSpc>
                <a:spcPct val="120000"/>
              </a:lnSpc>
              <a:buNone/>
            </a:pPr>
            <a:endParaRPr lang="en-US" altLang="en-US" sz="1800" dirty="0" smtClean="0">
              <a:latin typeface="Gabriola" panose="04040605051002020D02" pitchFamily="82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dirty="0" smtClean="0">
                <a:latin typeface="Gabriola" panose="04040605051002020D02" pitchFamily="82" charset="0"/>
              </a:rPr>
              <a:t>The </a:t>
            </a:r>
            <a:r>
              <a:rPr lang="en-US" altLang="en-US" sz="1800" dirty="0">
                <a:latin typeface="Gabriola" panose="04040605051002020D02" pitchFamily="82" charset="0"/>
              </a:rPr>
              <a:t>array is in </a:t>
            </a:r>
            <a:r>
              <a:rPr lang="en-US" altLang="en-US" sz="1800" u="sng" dirty="0">
                <a:latin typeface="Gabriola" panose="04040605051002020D02" pitchFamily="82" charset="0"/>
              </a:rPr>
              <a:t>reverse sorted </a:t>
            </a:r>
            <a:r>
              <a:rPr lang="en-US" altLang="en-US" sz="1800" dirty="0">
                <a:latin typeface="Gabriola" panose="04040605051002020D02" pitchFamily="82" charset="0"/>
              </a:rPr>
              <a:t>order</a:t>
            </a:r>
          </a:p>
          <a:p>
            <a:pPr lvl="1">
              <a:lnSpc>
                <a:spcPct val="120000"/>
              </a:lnSpc>
            </a:pPr>
            <a:r>
              <a:rPr lang="en-US" altLang="en-US" sz="1500" dirty="0">
                <a:latin typeface="Gabriola" panose="04040605051002020D02" pitchFamily="82" charset="0"/>
              </a:rPr>
              <a:t>Always A[</a:t>
            </a:r>
            <a:r>
              <a:rPr lang="en-US" altLang="en-US" sz="1500" dirty="0" err="1">
                <a:latin typeface="Gabriola" panose="04040605051002020D02" pitchFamily="82" charset="0"/>
              </a:rPr>
              <a:t>i</a:t>
            </a:r>
            <a:r>
              <a:rPr lang="en-US" altLang="en-US" sz="1500" dirty="0">
                <a:latin typeface="Gabriola" panose="04040605051002020D02" pitchFamily="82" charset="0"/>
              </a:rPr>
              <a:t>] &gt; key in </a:t>
            </a:r>
            <a:r>
              <a:rPr lang="en-US" altLang="en-US" sz="1500" b="1" dirty="0">
                <a:latin typeface="Gabriola" panose="04040605051002020D02" pitchFamily="82" charset="0"/>
              </a:rPr>
              <a:t>while</a:t>
            </a:r>
            <a:r>
              <a:rPr lang="en-US" altLang="en-US" sz="1500" dirty="0">
                <a:latin typeface="Gabriola" panose="04040605051002020D02" pitchFamily="82" charset="0"/>
              </a:rPr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altLang="en-US" sz="1500" dirty="0">
                <a:latin typeface="Gabriola" panose="04040605051002020D02" pitchFamily="82" charset="0"/>
              </a:rPr>
              <a:t>Have to compare key</a:t>
            </a:r>
            <a:r>
              <a:rPr lang="en-US" altLang="en-US" sz="1500" i="1" dirty="0">
                <a:latin typeface="Gabriola" panose="04040605051002020D02" pitchFamily="82" charset="0"/>
              </a:rPr>
              <a:t> </a:t>
            </a:r>
            <a:r>
              <a:rPr lang="en-US" altLang="en-US" sz="1500" dirty="0">
                <a:latin typeface="Gabriola" panose="04040605051002020D02" pitchFamily="82" charset="0"/>
              </a:rPr>
              <a:t>with all elements to the left of the j</a:t>
            </a:r>
            <a:r>
              <a:rPr lang="en-US" altLang="en-US" sz="1500" i="1" dirty="0">
                <a:latin typeface="Gabriola" panose="04040605051002020D02" pitchFamily="82" charset="0"/>
              </a:rPr>
              <a:t>-</a:t>
            </a:r>
            <a:r>
              <a:rPr lang="en-US" altLang="en-US" sz="1500" dirty="0" err="1">
                <a:latin typeface="Gabriola" panose="04040605051002020D02" pitchFamily="82" charset="0"/>
              </a:rPr>
              <a:t>th</a:t>
            </a:r>
            <a:r>
              <a:rPr lang="en-US" altLang="en-US" sz="1500" dirty="0">
                <a:latin typeface="Gabriola" panose="04040605051002020D02" pitchFamily="82" charset="0"/>
              </a:rPr>
              <a:t> position </a:t>
            </a:r>
            <a:r>
              <a:rPr lang="en-US" altLang="en-US" sz="1500" dirty="0"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sz="1500" dirty="0">
                <a:latin typeface="Gabriola" panose="04040605051002020D02" pitchFamily="82" charset="0"/>
              </a:rPr>
              <a:t>compare with j-1 elements </a:t>
            </a:r>
            <a:r>
              <a:rPr lang="en-US" altLang="en-US" sz="1500" dirty="0"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sz="1500" dirty="0" err="1">
                <a:latin typeface="Gabriola" panose="04040605051002020D02" pitchFamily="82" charset="0"/>
              </a:rPr>
              <a:t>t</a:t>
            </a:r>
            <a:r>
              <a:rPr lang="en-US" altLang="en-US" sz="1500" baseline="-25000" dirty="0" err="1">
                <a:latin typeface="Gabriola" panose="04040605051002020D02" pitchFamily="82" charset="0"/>
              </a:rPr>
              <a:t>j</a:t>
            </a:r>
            <a:r>
              <a:rPr lang="en-US" altLang="en-US" sz="1500" dirty="0">
                <a:latin typeface="Gabriola" panose="04040605051002020D02" pitchFamily="82" charset="0"/>
              </a:rPr>
              <a:t> = j</a:t>
            </a:r>
            <a:r>
              <a:rPr lang="en-US" altLang="en-US" sz="1500" i="1" dirty="0">
                <a:latin typeface="Gabriola" panose="04040605051002020D02" pitchFamily="82" charset="0"/>
              </a:rPr>
              <a:t> </a:t>
            </a:r>
            <a:endParaRPr lang="en-US" altLang="en-US" sz="1500" dirty="0" smtClean="0">
              <a:latin typeface="Gabriola" panose="04040605051002020D02" pitchFamily="82" charset="0"/>
            </a:endParaRPr>
          </a:p>
          <a:p>
            <a:pPr marL="101600" indent="0">
              <a:buNone/>
            </a:pPr>
            <a:endParaRPr lang="en-US" altLang="en-US" sz="2400" dirty="0" smtClean="0">
              <a:latin typeface="Gabriola" panose="04040605051002020D02" pitchFamily="82" charset="0"/>
            </a:endParaRPr>
          </a:p>
          <a:p>
            <a:endParaRPr lang="en-US" altLang="en-US" sz="1800" dirty="0">
              <a:latin typeface="Gabriola" panose="04040605051002020D02" pitchFamily="82" charset="0"/>
            </a:endParaRPr>
          </a:p>
          <a:p>
            <a:endParaRPr lang="en-US" altLang="en-US" sz="1800" dirty="0">
              <a:latin typeface="Gabriola" panose="04040605051002020D02" pitchFamily="82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Gabriola" panose="04040605051002020D02" pitchFamily="82" charset="0"/>
              </a:rPr>
              <a:t> 				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Gabriola" panose="04040605051002020D02" pitchFamily="82" charset="0"/>
              </a:rPr>
              <a:t>					</a:t>
            </a:r>
            <a:endParaRPr lang="en-US" altLang="en-US" sz="1500" dirty="0" smtClean="0">
              <a:latin typeface="Gabriola" panose="04040605051002020D02" pitchFamily="82" charset="0"/>
            </a:endParaRPr>
          </a:p>
          <a:p>
            <a:pPr lvl="1">
              <a:buFontTx/>
              <a:buNone/>
            </a:pPr>
            <a:r>
              <a:rPr lang="en-US" altLang="en-US" sz="1800" b="1" u="sng" dirty="0" smtClean="0">
                <a:latin typeface="Gabriola" panose="04040605051002020D02" pitchFamily="82" charset="0"/>
              </a:rPr>
              <a:t>T(n</a:t>
            </a:r>
            <a:r>
              <a:rPr lang="en-US" altLang="en-US" sz="1800" b="1" u="sng" dirty="0">
                <a:latin typeface="Gabriola" panose="04040605051002020D02" pitchFamily="82" charset="0"/>
              </a:rPr>
              <a:t>) = </a:t>
            </a:r>
            <a:r>
              <a:rPr lang="en-US" altLang="en-US" sz="1800" b="1" u="sng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sz="1800" b="1" u="sng" dirty="0">
                <a:latin typeface="Gabriola" panose="04040605051002020D02" pitchFamily="82" charset="0"/>
              </a:rPr>
              <a:t>(n</a:t>
            </a:r>
            <a:r>
              <a:rPr lang="en-US" altLang="en-US" sz="1800" b="1" u="sng" baseline="30000" dirty="0">
                <a:latin typeface="Gabriola" panose="04040605051002020D02" pitchFamily="82" charset="0"/>
              </a:rPr>
              <a:t>2</a:t>
            </a:r>
            <a:r>
              <a:rPr lang="en-US" altLang="en-US" sz="1800" b="1" u="sng" dirty="0">
                <a:latin typeface="Gabriola" panose="04040605051002020D02" pitchFamily="82" charset="0"/>
              </a:rPr>
              <a:t>)  </a:t>
            </a:r>
            <a:r>
              <a:rPr lang="en-US" altLang="en-US" sz="1800" dirty="0">
                <a:latin typeface="Gabriola" panose="04040605051002020D02" pitchFamily="82" charset="0"/>
              </a:rPr>
              <a:t>		order of growth in n</a:t>
            </a:r>
            <a:r>
              <a:rPr lang="en-US" altLang="en-US" sz="1800" baseline="30000" dirty="0">
                <a:latin typeface="Gabriola" panose="04040605051002020D02" pitchFamily="82" charset="0"/>
              </a:rPr>
              <a:t>2</a:t>
            </a:r>
            <a:endParaRPr lang="en-US" altLang="en-US" sz="1800" dirty="0">
              <a:latin typeface="Gabriola" panose="04040605051002020D02" pitchFamily="82" charset="0"/>
            </a:endParaRP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72396444"/>
              </p:ext>
            </p:extLst>
          </p:nvPr>
        </p:nvGraphicFramePr>
        <p:xfrm>
          <a:off x="2551510" y="2370535"/>
          <a:ext cx="3412331" cy="38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4" imgW="3898800" imgH="444240" progId="Equation.DSMT4">
                  <p:embed/>
                </p:oleObj>
              </mc:Choice>
              <mc:Fallback>
                <p:oleObj name="Equation" r:id="rId4" imgW="3898800" imgH="444240" progId="Equation.DSMT4">
                  <p:embed/>
                  <p:pic>
                    <p:nvPicPr>
                      <p:cNvPr id="223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510" y="2370535"/>
                        <a:ext cx="3412331" cy="389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27855649"/>
              </p:ext>
            </p:extLst>
          </p:nvPr>
        </p:nvGraphicFramePr>
        <p:xfrm>
          <a:off x="1594247" y="2914650"/>
          <a:ext cx="5990034" cy="49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6" imgW="5232240" imgH="431640" progId="Equation.3">
                  <p:embed/>
                </p:oleObj>
              </mc:Choice>
              <mc:Fallback>
                <p:oleObj name="Equation" r:id="rId6" imgW="5232240" imgH="431640" progId="Equation.3">
                  <p:embed/>
                  <p:pic>
                    <p:nvPicPr>
                      <p:cNvPr id="22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247" y="2914650"/>
                        <a:ext cx="5990034" cy="49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21774"/>
              </p:ext>
            </p:extLst>
          </p:nvPr>
        </p:nvGraphicFramePr>
        <p:xfrm>
          <a:off x="2026223" y="3402806"/>
          <a:ext cx="1422797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8" imgW="901440" imgH="203040" progId="Equation.3">
                  <p:embed/>
                </p:oleObj>
              </mc:Choice>
              <mc:Fallback>
                <p:oleObj name="Equation" r:id="rId8" imgW="901440" imgH="203040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223" y="3402806"/>
                        <a:ext cx="1422797" cy="32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4947684" y="942976"/>
            <a:ext cx="3167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>
                <a:solidFill>
                  <a:srgbClr val="DD0111"/>
                </a:solidFill>
                <a:latin typeface="Gabriola" panose="04040605051002020D02" pitchFamily="82" charset="0"/>
              </a:rPr>
              <a:t>“while </a:t>
            </a:r>
            <a:r>
              <a:rPr lang="en-US" altLang="en-US" sz="1800" dirty="0" err="1">
                <a:solidFill>
                  <a:srgbClr val="DD011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rgbClr val="DD011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1800" dirty="0" err="1">
                <a:solidFill>
                  <a:srgbClr val="DD011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rgbClr val="DD0111"/>
                </a:solidFill>
                <a:latin typeface="Gabriola" panose="04040605051002020D02" pitchFamily="82" charset="0"/>
              </a:rPr>
              <a:t>] &gt; key”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13154"/>
              </p:ext>
            </p:extLst>
          </p:nvPr>
        </p:nvGraphicFramePr>
        <p:xfrm>
          <a:off x="812256" y="4496566"/>
          <a:ext cx="653057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10" imgW="4724280" imgH="444240" progId="Equation.3">
                  <p:embed/>
                </p:oleObj>
              </mc:Choice>
              <mc:Fallback>
                <p:oleObj name="Equation" r:id="rId10" imgW="4724280" imgH="444240" progId="Equation.3">
                  <p:embed/>
                  <p:pic>
                    <p:nvPicPr>
                      <p:cNvPr id="223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256" y="4496566"/>
                        <a:ext cx="653057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1819275" y="2391966"/>
            <a:ext cx="41389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latin typeface="Gabriola" panose="04040605051002020D02" pitchFamily="82" charset="0"/>
              </a:rPr>
              <a:t>using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6243637" y="2407444"/>
            <a:ext cx="5293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latin typeface="Gabriola" panose="04040605051002020D02" pitchFamily="82" charset="0"/>
              </a:rPr>
              <a:t>we have:</a:t>
            </a: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>
            <a:off x="3944541" y="2677716"/>
            <a:ext cx="379809" cy="215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499498" y="2690813"/>
            <a:ext cx="97631" cy="2488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5878116" y="2677716"/>
            <a:ext cx="614363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7033" y="164926"/>
            <a:ext cx="5613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Worst</a:t>
            </a:r>
            <a:r>
              <a:rPr lang="en-US" sz="3600" b="1" dirty="0" smtClean="0">
                <a:latin typeface="Gabriola" panose="04040605051002020D02" pitchFamily="82" charset="0"/>
              </a:rPr>
              <a:t> Case Analysis of Insertion Sort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BA7ED79A-81C5-4B6D-83A7-D52A98B21A78}" type="slidenum">
              <a:rPr lang="en-US" altLang="en-US">
                <a:latin typeface="Gabriola" panose="04040605051002020D02" pitchFamily="82" charset="0"/>
              </a:rPr>
              <a:pPr/>
              <a:t>16</a:t>
            </a:fld>
            <a:endParaRPr lang="en-US" altLang="en-US">
              <a:latin typeface="Gabriola" panose="04040605051002020D02" pitchFamily="82" charset="0"/>
            </a:endParaRP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00986" y="921343"/>
            <a:ext cx="5364163" cy="4064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INSERTION-SORT</a:t>
            </a: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j ← 2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key ← A[ j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500" dirty="0">
                <a:solidFill>
                  <a:schemeClr val="tx1"/>
                </a:solidFill>
                <a:latin typeface="Gabriola" panose="04040605051002020D02" pitchFamily="82" charset="0"/>
              </a:rPr>
              <a:t>		  Insert A[ j ] into the sorted sequence A[1 . . j -1]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j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	     while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] &gt; key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	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do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	 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–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    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key</a:t>
            </a:r>
            <a:endParaRPr lang="en-US" altLang="en-US" sz="1800" dirty="0">
              <a:latin typeface="Gabriola" panose="04040605051002020D02" pitchFamily="82" charset="0"/>
            </a:endParaRPr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1190846" y="3757236"/>
            <a:ext cx="3551617" cy="366713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190847" y="3269862"/>
            <a:ext cx="3544186" cy="378619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5990034" y="938213"/>
            <a:ext cx="2055267" cy="380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  <a:latin typeface="Gabriola" panose="04040605051002020D02" pitchFamily="82" charset="0"/>
              </a:rPr>
              <a:t>cost	 times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0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4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5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6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7 </a:t>
            </a:r>
            <a:endParaRPr lang="en-US" altLang="en-US" sz="18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8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    n-1	   </a:t>
            </a:r>
            <a:endParaRPr lang="en-US" altLang="en-US" sz="1800" baseline="-250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graphicFrame>
        <p:nvGraphicFramePr>
          <p:cNvPr id="224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81431"/>
              </p:ext>
            </p:extLst>
          </p:nvPr>
        </p:nvGraphicFramePr>
        <p:xfrm>
          <a:off x="6913960" y="3063478"/>
          <a:ext cx="62507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2242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960" y="3063478"/>
                        <a:ext cx="62507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4498"/>
              </p:ext>
            </p:extLst>
          </p:nvPr>
        </p:nvGraphicFramePr>
        <p:xfrm>
          <a:off x="6913960" y="3500438"/>
          <a:ext cx="1015603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224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960" y="3500438"/>
                        <a:ext cx="1015603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618223"/>
              </p:ext>
            </p:extLst>
          </p:nvPr>
        </p:nvGraphicFramePr>
        <p:xfrm>
          <a:off x="6913960" y="3932635"/>
          <a:ext cx="1015603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2242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960" y="3932635"/>
                        <a:ext cx="1015603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1756661" y="2632078"/>
            <a:ext cx="1726407" cy="583406"/>
            <a:chOff x="2294" y="2280"/>
            <a:chExt cx="1450" cy="490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2294" y="2280"/>
              <a:ext cx="1317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</a:t>
              </a:r>
              <a:r>
                <a:rPr lang="en-US" altLang="en-US" sz="1050" dirty="0">
                  <a:latin typeface="Gabriola" panose="04040605051002020D02" pitchFamily="82" charset="0"/>
                  <a:sym typeface="Symbol" panose="05050102010706020507" pitchFamily="18" charset="2"/>
                </a:rPr>
                <a:t> </a:t>
              </a:r>
              <a:r>
                <a:rPr lang="en-US" altLang="en-US" sz="21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  <a:r>
                <a:rPr lang="en-US" altLang="en-US" sz="2100" baseline="300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2</a:t>
              </a:r>
              <a:r>
                <a:rPr lang="en-US" altLang="en-US" sz="21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/2 </a:t>
              </a:r>
              <a:r>
                <a:rPr lang="en-US" altLang="en-US" sz="18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224268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3956888" y="4136234"/>
            <a:ext cx="1400175" cy="582216"/>
            <a:chOff x="3101" y="3160"/>
            <a:chExt cx="1176" cy="489"/>
          </a:xfrm>
        </p:grpSpPr>
        <p:sp>
          <p:nvSpPr>
            <p:cNvPr id="224270" name="Text Box 14"/>
            <p:cNvSpPr txBox="1">
              <a:spLocks noChangeArrowheads="1"/>
            </p:cNvSpPr>
            <p:nvPr/>
          </p:nvSpPr>
          <p:spPr bwMode="auto">
            <a:xfrm>
              <a:off x="3101" y="3300"/>
              <a:ext cx="117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</a:t>
              </a:r>
              <a:r>
                <a:rPr lang="en-US" altLang="en-US" sz="1050" dirty="0">
                  <a:latin typeface="Gabriola" panose="04040605051002020D02" pitchFamily="82" charset="0"/>
                  <a:sym typeface="Symbol" panose="05050102010706020507" pitchFamily="18" charset="2"/>
                </a:rPr>
                <a:t> </a:t>
              </a:r>
              <a:r>
                <a:rPr lang="en-US" altLang="en-US" sz="21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  <a:r>
                <a:rPr lang="en-US" altLang="en-US" sz="2100" baseline="300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2</a:t>
              </a:r>
              <a:r>
                <a:rPr lang="en-US" altLang="en-US" sz="21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/2 </a:t>
              </a:r>
              <a:r>
                <a:rPr lang="en-US" altLang="en-US" sz="18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224271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96409" y="372961"/>
            <a:ext cx="658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abriola" panose="04040605051002020D02" pitchFamily="82" charset="0"/>
              </a:rPr>
              <a:t>Comparisons and Exchanges in Insertion Sort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Insertion Sort – Summary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400" dirty="0">
                <a:latin typeface="Gabriola" panose="04040605051002020D02" pitchFamily="82" charset="0"/>
              </a:rPr>
              <a:t>Advantages</a:t>
            </a:r>
          </a:p>
          <a:p>
            <a:pPr lvl="1"/>
            <a:r>
              <a:rPr lang="en-US" altLang="en-US" sz="2400" dirty="0">
                <a:latin typeface="Gabriola" panose="04040605051002020D02" pitchFamily="82" charset="0"/>
              </a:rPr>
              <a:t>Good running time for “almost sorted” arrays 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(n)</a:t>
            </a:r>
          </a:p>
          <a:p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Disadvantages</a:t>
            </a:r>
          </a:p>
          <a:p>
            <a:pPr lvl="1"/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(n</a:t>
            </a:r>
            <a:r>
              <a:rPr lang="en-US" altLang="en-US" sz="2400" baseline="300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running time in 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worst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and 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average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case</a:t>
            </a:r>
          </a:p>
          <a:p>
            <a:pPr lvl="1"/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 n</a:t>
            </a:r>
            <a:r>
              <a:rPr lang="en-US" altLang="en-US" sz="2400" baseline="300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/2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comparisons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and </a:t>
            </a:r>
            <a:r>
              <a:rPr lang="en-US" altLang="en-US" sz="2400" dirty="0" smtClean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exchanges</a:t>
            </a:r>
            <a:endParaRPr lang="en-US" altLang="en-US" sz="2400" baseline="30000" dirty="0">
              <a:solidFill>
                <a:srgbClr val="CC0000"/>
              </a:solidFill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7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862835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Given a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collection</a:t>
            </a:r>
            <a:r>
              <a:rPr lang="en-US" altLang="en-US" sz="2400" b="1" dirty="0">
                <a:latin typeface="Gabriola" panose="04040605051002020D02" pitchFamily="82" charset="0"/>
              </a:rPr>
              <a:t> and an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element </a:t>
            </a:r>
            <a:r>
              <a:rPr lang="en-US" altLang="en-US" sz="2400" b="1" dirty="0">
                <a:latin typeface="Gabriola" panose="04040605051002020D02" pitchFamily="82" charset="0"/>
              </a:rPr>
              <a:t>(key) to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find</a:t>
            </a:r>
            <a:r>
              <a:rPr lang="en-US" altLang="en-US" sz="2400" b="1" dirty="0">
                <a:latin typeface="Gabriola" panose="04040605051002020D02" pitchFamily="82" charset="0"/>
              </a:rPr>
              <a:t>…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Output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Print a message (“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Found</a:t>
            </a:r>
            <a:r>
              <a:rPr lang="en-US" altLang="en-US" sz="2400" b="1" dirty="0">
                <a:latin typeface="Gabriola" panose="04040605051002020D02" pitchFamily="82" charset="0"/>
              </a:rPr>
              <a:t>”, “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Not </a:t>
            </a:r>
            <a:r>
              <a:rPr lang="en-US" altLang="en-US" sz="24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Found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”)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lvl="1"/>
            <a:r>
              <a:rPr lang="en-US" altLang="en-US" sz="2400" b="1" dirty="0" smtClean="0">
                <a:latin typeface="Gabriola" panose="04040605051002020D02" pitchFamily="82" charset="0"/>
              </a:rPr>
              <a:t>If Found? Return </a:t>
            </a:r>
            <a:r>
              <a:rPr lang="en-US" altLang="en-US" sz="2400" b="1" dirty="0">
                <a:latin typeface="Gabriola" panose="04040605051002020D02" pitchFamily="82" charset="0"/>
              </a:rPr>
              <a:t>a value (position of key )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u="sng" dirty="0">
                <a:latin typeface="Gabriola" panose="04040605051002020D02" pitchFamily="82" charset="0"/>
              </a:rPr>
              <a:t>Don’t modify </a:t>
            </a:r>
            <a:r>
              <a:rPr lang="en-US" altLang="en-US" sz="2400" b="1" dirty="0">
                <a:latin typeface="Gabriola" panose="04040605051002020D02" pitchFamily="82" charset="0"/>
              </a:rPr>
              <a:t>the collection in the search!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2214" y="357007"/>
            <a:ext cx="1881925" cy="346249"/>
          </a:xfrm>
        </p:spPr>
        <p:txBody>
          <a:bodyPr spcFirstLastPara="1" wrap="none" lIns="47625" tIns="19050" rIns="47625" bIns="19050" anchor="t" anchorCtr="0">
            <a:sp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 </a:t>
            </a:r>
            <a:r>
              <a:rPr lang="en-US" dirty="0" smtClean="0">
                <a:cs typeface="+mj-cs"/>
              </a:rPr>
              <a:t>Simple Search</a:t>
            </a:r>
          </a:p>
        </p:txBody>
      </p:sp>
      <p:sp>
        <p:nvSpPr>
          <p:cNvPr id="79904" name="Rectangle 32"/>
          <p:cNvSpPr>
            <a:spLocks noGrp="1" noChangeArrowheads="1"/>
          </p:cNvSpPr>
          <p:nvPr>
            <p:ph type="body" idx="4294967295"/>
          </p:nvPr>
        </p:nvSpPr>
        <p:spPr>
          <a:xfrm>
            <a:off x="1573619" y="1099584"/>
            <a:ext cx="5829300" cy="35433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  <a:cs typeface="+mn-cs"/>
              </a:rPr>
              <a:t>A search </a:t>
            </a:r>
            <a:r>
              <a:rPr lang="en-US" sz="2100" b="1" dirty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traverses</a:t>
            </a:r>
            <a:r>
              <a:rPr lang="en-US" sz="2100" b="1" dirty="0">
                <a:latin typeface="Gabriola" panose="04040605051002020D02" pitchFamily="82" charset="0"/>
                <a:cs typeface="+mn-cs"/>
              </a:rPr>
              <a:t> the collection until</a:t>
            </a:r>
          </a:p>
          <a:p>
            <a:pPr marL="685800" lvl="1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</a:rPr>
              <a:t>The desired element is </a:t>
            </a:r>
            <a:r>
              <a:rPr lang="en-US" sz="2100" b="1" dirty="0">
                <a:solidFill>
                  <a:srgbClr val="3333FF"/>
                </a:solidFill>
                <a:latin typeface="Gabriola" panose="04040605051002020D02" pitchFamily="82" charset="0"/>
              </a:rPr>
              <a:t>found</a:t>
            </a:r>
            <a:r>
              <a:rPr lang="en-US" sz="2100" b="1" dirty="0">
                <a:latin typeface="Gabriola" panose="04040605051002020D02" pitchFamily="82" charset="0"/>
              </a:rPr>
              <a:t> </a:t>
            </a:r>
          </a:p>
          <a:p>
            <a:pPr marL="685800" lvl="1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</a:rPr>
              <a:t>Or the collection is </a:t>
            </a:r>
            <a:r>
              <a:rPr lang="en-US" sz="2100" b="1" dirty="0">
                <a:solidFill>
                  <a:srgbClr val="3333FF"/>
                </a:solidFill>
                <a:latin typeface="Gabriola" panose="04040605051002020D02" pitchFamily="82" charset="0"/>
              </a:rPr>
              <a:t>exhausted</a:t>
            </a:r>
          </a:p>
          <a:p>
            <a:pPr marL="685800" lvl="1" indent="-342900">
              <a:lnSpc>
                <a:spcPct val="90000"/>
              </a:lnSpc>
              <a:defRPr/>
            </a:pPr>
            <a:endParaRPr lang="en-US" sz="2100" b="1" dirty="0">
              <a:latin typeface="Gabriola" panose="04040605051002020D02" pitchFamily="82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  <a:cs typeface="+mn-cs"/>
              </a:rPr>
              <a:t>If the collection is </a:t>
            </a:r>
            <a:r>
              <a:rPr lang="en-US" sz="2100" b="1" dirty="0">
                <a:solidFill>
                  <a:srgbClr val="FF0033"/>
                </a:solidFill>
                <a:latin typeface="Gabriola" panose="04040605051002020D02" pitchFamily="82" charset="0"/>
                <a:cs typeface="+mn-cs"/>
              </a:rPr>
              <a:t>ordered</a:t>
            </a:r>
            <a:r>
              <a:rPr lang="en-US" sz="2100" b="1" dirty="0">
                <a:latin typeface="Gabriola" panose="04040605051002020D02" pitchFamily="82" charset="0"/>
                <a:cs typeface="+mn-cs"/>
              </a:rPr>
              <a:t>, I might not have to look at all elements</a:t>
            </a:r>
          </a:p>
          <a:p>
            <a:pPr marL="685800" lvl="1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</a:rPr>
              <a:t>I can </a:t>
            </a:r>
            <a:r>
              <a:rPr lang="en-US" sz="2100" b="1" dirty="0">
                <a:solidFill>
                  <a:srgbClr val="FF0033"/>
                </a:solidFill>
                <a:latin typeface="Gabriola" panose="04040605051002020D02" pitchFamily="82" charset="0"/>
              </a:rPr>
              <a:t>stop looking when I know the element cannot be in the collection</a:t>
            </a:r>
            <a:r>
              <a:rPr lang="en-US" sz="2100" b="1" dirty="0"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171700" y="1227535"/>
            <a:ext cx="13952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7172" y="164926"/>
            <a:ext cx="660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Linear / Sequential Search (A Simple Search!)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68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00200" y="971550"/>
            <a:ext cx="5609228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solidFill>
                  <a:srgbClr val="800000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Array,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500" dirty="0">
                <a:solidFill>
                  <a:srgbClr val="800000"/>
                </a:solidFill>
                <a:latin typeface="Courier New" panose="02070309020205020404" pitchFamily="49" charset="0"/>
              </a:rPr>
              <a:t>target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Num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</a:t>
            </a:r>
            <a:r>
              <a:rPr lang="en-US" altLang="en-US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</a:t>
            </a:r>
            <a:r>
              <a:rPr lang="en-US" altLang="en-US" sz="1500" dirty="0">
                <a:latin typeface="Courier New" panose="02070309020205020404" pitchFamily="49" charset="0"/>
              </a:rPr>
              <a:t>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grpSp>
        <p:nvGrpSpPr>
          <p:cNvPr id="20483" name="Group 11"/>
          <p:cNvGrpSpPr>
            <a:grpSpLocks/>
          </p:cNvGrpSpPr>
          <p:nvPr/>
        </p:nvGrpSpPr>
        <p:grpSpPr bwMode="auto">
          <a:xfrm>
            <a:off x="4000500" y="1989535"/>
            <a:ext cx="3325416" cy="742950"/>
            <a:chOff x="3810000" y="2652232"/>
            <a:chExt cx="4434366" cy="990600"/>
          </a:xfrm>
        </p:grpSpPr>
        <p:cxnSp>
          <p:nvCxnSpPr>
            <p:cNvPr id="5" name="Straight Connector 4"/>
            <p:cNvCxnSpPr>
              <a:cxnSpLocks noChangeShapeType="1"/>
            </p:cNvCxnSpPr>
            <p:nvPr/>
          </p:nvCxnSpPr>
          <p:spPr bwMode="auto">
            <a:xfrm>
              <a:off x="3810000" y="2666519"/>
              <a:ext cx="4420076" cy="0"/>
            </a:xfrm>
            <a:prstGeom prst="line">
              <a:avLst/>
            </a:prstGeom>
            <a:noFill/>
            <a:ln w="50800">
              <a:solidFill>
                <a:srgbClr val="BF7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>
              <a:cxnSpLocks noChangeShapeType="1"/>
            </p:cNvCxnSpPr>
            <p:nvPr/>
          </p:nvCxnSpPr>
          <p:spPr bwMode="auto">
            <a:xfrm>
              <a:off x="3824290" y="3642832"/>
              <a:ext cx="4420076" cy="0"/>
            </a:xfrm>
            <a:prstGeom prst="line">
              <a:avLst/>
            </a:prstGeom>
            <a:noFill/>
            <a:ln w="50800">
              <a:solidFill>
                <a:srgbClr val="BF7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 flipV="1">
              <a:off x="8214200" y="2652232"/>
              <a:ext cx="0" cy="990600"/>
            </a:xfrm>
            <a:prstGeom prst="line">
              <a:avLst/>
            </a:prstGeom>
            <a:noFill/>
            <a:ln w="50800">
              <a:solidFill>
                <a:srgbClr val="BF7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5668566" y="1677591"/>
            <a:ext cx="1436612" cy="323165"/>
          </a:xfrm>
          <a:prstGeom prst="rect">
            <a:avLst/>
          </a:prstGeom>
          <a:solidFill>
            <a:schemeClr val="bg1">
              <a:lumMod val="10000"/>
              <a:alpha val="23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dirty="0">
                <a:latin typeface="Arial" charset="0"/>
                <a:ea typeface="ＭＳ Ｐゴシック" charset="0"/>
              </a:rPr>
              <a:t>Scan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0609" y="282268"/>
            <a:ext cx="596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abriola" panose="04040605051002020D02" pitchFamily="82" charset="0"/>
              </a:rPr>
              <a:t>Un-Ordered Iterative Array Search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1600200" y="342900"/>
            <a:ext cx="5967413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>
                <a:latin typeface="Courier New" panose="02070309020205020404" pitchFamily="49" charset="0"/>
              </a:rPr>
              <a:t>procedure Search(</a:t>
            </a:r>
            <a:r>
              <a:rPr lang="en-US" altLang="en-US" sz="1500">
                <a:solidFill>
                  <a:srgbClr val="800000"/>
                </a:solidFill>
                <a:latin typeface="Courier New" panose="02070309020205020404" pitchFamily="49" charset="0"/>
              </a:rPr>
              <a:t>my_array </a:t>
            </a:r>
            <a:r>
              <a:rPr lang="en-US" altLang="en-US" sz="1500">
                <a:solidFill>
                  <a:srgbClr val="3333FF"/>
                </a:solidFill>
                <a:latin typeface="Courier New" panose="02070309020205020404" pitchFamily="49" charset="0"/>
              </a:rPr>
              <a:t>Array,</a:t>
            </a:r>
          </a:p>
          <a:p>
            <a:pPr algn="l"/>
            <a:r>
              <a:rPr lang="en-US" altLang="en-US" sz="1500">
                <a:solidFill>
                  <a:srgbClr val="3333FF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500">
                <a:solidFill>
                  <a:srgbClr val="800000"/>
                </a:solidFill>
                <a:latin typeface="Courier New" panose="02070309020205020404" pitchFamily="49" charset="0"/>
              </a:rPr>
              <a:t>target</a:t>
            </a:r>
            <a:r>
              <a:rPr lang="en-US" altLang="en-US" sz="1500">
                <a:solidFill>
                  <a:srgbClr val="3333FF"/>
                </a:solidFill>
                <a:latin typeface="Courier New" panose="02070309020205020404" pitchFamily="49" charset="0"/>
              </a:rPr>
              <a:t> Num</a:t>
            </a:r>
            <a:r>
              <a:rPr lang="en-US" altLang="en-US" sz="150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i isoftype Num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i &lt;- 1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  exitif((i &gt; MAX) OR (my_array[i] = target))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  i &lt;- i + 1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endloop</a:t>
            </a:r>
          </a:p>
          <a:p>
            <a:pPr algn="l"/>
            <a:endParaRPr lang="en-US" altLang="en-US" sz="1500">
              <a:latin typeface="Courier New" panose="02070309020205020404" pitchFamily="49" charset="0"/>
            </a:endParaRP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if(i &gt; MAX) then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  print(</a:t>
            </a:r>
            <a:r>
              <a:rPr lang="ja-JP" altLang="en-US" sz="1500"/>
              <a:t>“</a:t>
            </a:r>
            <a:r>
              <a:rPr lang="en-US" altLang="ja-JP" sz="1500">
                <a:latin typeface="Courier New" panose="02070309020205020404" pitchFamily="49" charset="0"/>
              </a:rPr>
              <a:t>Target data not found</a:t>
            </a:r>
            <a:r>
              <a:rPr lang="ja-JP" altLang="en-US" sz="1500"/>
              <a:t>”</a:t>
            </a:r>
            <a:r>
              <a:rPr lang="en-US" altLang="ja-JP" sz="15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  print(</a:t>
            </a:r>
            <a:r>
              <a:rPr lang="ja-JP" altLang="en-US" sz="1500"/>
              <a:t>“</a:t>
            </a:r>
            <a:r>
              <a:rPr lang="en-US" altLang="ja-JP" sz="1500">
                <a:latin typeface="Courier New" panose="02070309020205020404" pitchFamily="49" charset="0"/>
              </a:rPr>
              <a:t>Target data found</a:t>
            </a:r>
            <a:r>
              <a:rPr lang="ja-JP" altLang="en-US" sz="1500"/>
              <a:t>”</a:t>
            </a:r>
            <a:r>
              <a:rPr lang="en-US" altLang="ja-JP" sz="15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endif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endprocedure // Search</a:t>
            </a:r>
          </a:p>
          <a:p>
            <a:pPr algn="l"/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1600200" y="3931444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3333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>
                <a:solidFill>
                  <a:srgbClr val="3333FF"/>
                </a:solidFill>
                <a:latin typeface="Courier New" charset="0"/>
                <a:ea typeface="ＭＳ Ｐゴシック" charset="0"/>
              </a:rPr>
              <a:t>my_array</a:t>
            </a:r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36586" name="Rectangle 10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36587" name="Rectangle 11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36588" name="Rectangle 12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1340644" y="4457700"/>
            <a:ext cx="8322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13</a:t>
            </a:r>
          </a:p>
        </p:txBody>
      </p:sp>
    </p:spTree>
    <p:extLst>
      <p:ext uri="{BB962C8B-B14F-4D97-AF65-F5344CB8AC3E}">
        <p14:creationId xmlns:p14="http://schemas.microsoft.com/office/powerpoint/2010/main" val="81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1488558" y="195024"/>
            <a:ext cx="580969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Num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1407823" y="4063097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39658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39660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39663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39665" name="Text Box 17"/>
          <p:cNvSpPr txBox="1">
            <a:spLocks noChangeArrowheads="1"/>
          </p:cNvSpPr>
          <p:nvPr/>
        </p:nvSpPr>
        <p:spPr bwMode="auto">
          <a:xfrm>
            <a:off x="1294742" y="4386262"/>
            <a:ext cx="87818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ea typeface="ＭＳ Ｐゴシック" charset="0"/>
              </a:rPr>
              <a:t>target = </a:t>
            </a:r>
            <a:r>
              <a:rPr lang="en-US" sz="1050" b="1" u="sng" dirty="0">
                <a:latin typeface="Arial" charset="0"/>
                <a:ea typeface="ＭＳ Ｐゴシック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573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1613491" y="187880"/>
            <a:ext cx="58618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08807" y="4057650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978196" y="4457700"/>
            <a:ext cx="11947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  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714" name="Oval 18"/>
          <p:cNvSpPr>
            <a:spLocks noChangeArrowheads="1"/>
          </p:cNvSpPr>
          <p:nvPr/>
        </p:nvSpPr>
        <p:spPr bwMode="auto">
          <a:xfrm>
            <a:off x="1715112" y="4373588"/>
            <a:ext cx="457200" cy="422139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1715" name="Oval 19"/>
          <p:cNvSpPr>
            <a:spLocks noChangeArrowheads="1"/>
          </p:cNvSpPr>
          <p:nvPr/>
        </p:nvSpPr>
        <p:spPr bwMode="auto">
          <a:xfrm>
            <a:off x="2549463" y="4057650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1672247" y="203864"/>
            <a:ext cx="575725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602331" y="4053230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3751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3754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3755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3757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3758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3760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3761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9797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3762" name="Oval 18"/>
          <p:cNvSpPr>
            <a:spLocks noChangeArrowheads="1"/>
          </p:cNvSpPr>
          <p:nvPr/>
        </p:nvSpPr>
        <p:spPr bwMode="auto">
          <a:xfrm>
            <a:off x="1917358" y="4356058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3763" name="Oval 19"/>
          <p:cNvSpPr>
            <a:spLocks noChangeArrowheads="1"/>
          </p:cNvSpPr>
          <p:nvPr/>
        </p:nvSpPr>
        <p:spPr bwMode="auto">
          <a:xfrm>
            <a:off x="3393996" y="402907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Text Box 2"/>
          <p:cNvSpPr txBox="1">
            <a:spLocks noChangeArrowheads="1"/>
          </p:cNvSpPr>
          <p:nvPr/>
        </p:nvSpPr>
        <p:spPr bwMode="auto">
          <a:xfrm>
            <a:off x="1504124" y="242306"/>
            <a:ext cx="576716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1509861" y="4057650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5797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5799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5801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5806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5809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101662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5810" name="Oval 18"/>
          <p:cNvSpPr>
            <a:spLocks noChangeArrowheads="1"/>
          </p:cNvSpPr>
          <p:nvPr/>
        </p:nvSpPr>
        <p:spPr bwMode="auto">
          <a:xfrm>
            <a:off x="1963556" y="438081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5811" name="Oval 19"/>
          <p:cNvSpPr>
            <a:spLocks noChangeArrowheads="1"/>
          </p:cNvSpPr>
          <p:nvPr/>
        </p:nvSpPr>
        <p:spPr bwMode="auto">
          <a:xfrm>
            <a:off x="4159107" y="402907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433932" y="141133"/>
            <a:ext cx="561122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1529123" y="4058398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7850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7851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7852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7853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7854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7855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7856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7857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9797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7858" name="Oval 18"/>
          <p:cNvSpPr>
            <a:spLocks noChangeArrowheads="1"/>
          </p:cNvSpPr>
          <p:nvPr/>
        </p:nvSpPr>
        <p:spPr bwMode="auto">
          <a:xfrm>
            <a:off x="1917358" y="4356058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7859" name="Oval 19"/>
          <p:cNvSpPr>
            <a:spLocks noChangeArrowheads="1"/>
          </p:cNvSpPr>
          <p:nvPr/>
        </p:nvSpPr>
        <p:spPr bwMode="auto">
          <a:xfrm>
            <a:off x="4987754" y="402907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1340644" y="194968"/>
            <a:ext cx="5781343" cy="405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FF0033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FF0033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FF003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FF0033"/>
                </a:solidFill>
                <a:latin typeface="Courier New" panose="02070309020205020404" pitchFamily="49" charset="0"/>
              </a:rPr>
              <a:t>] = target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9891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520904" y="4041666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9897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9898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9901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9902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9903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9904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9905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9797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9906" name="Oval 18"/>
          <p:cNvSpPr>
            <a:spLocks noChangeArrowheads="1"/>
          </p:cNvSpPr>
          <p:nvPr/>
        </p:nvSpPr>
        <p:spPr bwMode="auto">
          <a:xfrm>
            <a:off x="1947786" y="4339920"/>
            <a:ext cx="457200" cy="441417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9907" name="Oval 19"/>
          <p:cNvSpPr>
            <a:spLocks noChangeArrowheads="1"/>
          </p:cNvSpPr>
          <p:nvPr/>
        </p:nvSpPr>
        <p:spPr bwMode="auto">
          <a:xfrm>
            <a:off x="5778334" y="4041528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9908" name="Line 20"/>
          <p:cNvSpPr>
            <a:spLocks noChangeShapeType="1"/>
          </p:cNvSpPr>
          <p:nvPr/>
        </p:nvSpPr>
        <p:spPr bwMode="auto">
          <a:xfrm flipH="1">
            <a:off x="2914650" y="1864240"/>
            <a:ext cx="2514600" cy="51435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1340644" y="141133"/>
            <a:ext cx="576007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if(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</a:t>
            </a:r>
            <a:r>
              <a:rPr lang="en-US" altLang="en-US" sz="1500" dirty="0">
                <a:latin typeface="Courier New" panose="02070309020205020404" pitchFamily="49" charset="0"/>
              </a:rPr>
              <a:t>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print(</a:t>
            </a:r>
            <a:r>
              <a:rPr lang="ja-JP" altLang="en-US" sz="1500" dirty="0">
                <a:solidFill>
                  <a:srgbClr val="3333FF"/>
                </a:solidFill>
              </a:rPr>
              <a:t>“</a:t>
            </a:r>
            <a:r>
              <a:rPr lang="en-US" altLang="ja-JP" sz="1500" dirty="0">
                <a:solidFill>
                  <a:srgbClr val="3333FF"/>
                </a:solidFill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>
                <a:solidFill>
                  <a:srgbClr val="3333FF"/>
                </a:solidFill>
              </a:rPr>
              <a:t>”</a:t>
            </a:r>
            <a:r>
              <a:rPr lang="en-US" altLang="ja-JP" sz="1500" dirty="0">
                <a:solidFill>
                  <a:srgbClr val="3333F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1520904" y="4096092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51943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51945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8322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target = 13</a:t>
            </a:r>
          </a:p>
        </p:txBody>
      </p:sp>
      <p:sp>
        <p:nvSpPr>
          <p:cNvPr id="551957" name="AutoShape 21"/>
          <p:cNvSpPr>
            <a:spLocks noChangeArrowheads="1"/>
          </p:cNvSpPr>
          <p:nvPr/>
        </p:nvSpPr>
        <p:spPr bwMode="auto">
          <a:xfrm>
            <a:off x="3714750" y="1086608"/>
            <a:ext cx="3257550" cy="1085850"/>
          </a:xfrm>
          <a:prstGeom prst="flowChartDocumen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800" b="1" dirty="0">
                <a:latin typeface="Gabriola" panose="04040605051002020D02" pitchFamily="82" charset="0"/>
                <a:ea typeface="ＭＳ Ｐゴシック" charset="0"/>
              </a:rPr>
              <a:t>Target data </a:t>
            </a:r>
            <a:r>
              <a:rPr lang="en-US" sz="2800" b="1" dirty="0" smtClean="0">
                <a:latin typeface="Gabriola" panose="04040605051002020D02" pitchFamily="82" charset="0"/>
                <a:ea typeface="ＭＳ Ｐゴシック" charset="0"/>
              </a:rPr>
              <a:t>found!</a:t>
            </a:r>
            <a:endParaRPr lang="en-US" sz="2800" b="1" dirty="0">
              <a:latin typeface="Gabriola" panose="04040605051002020D02" pitchFamily="82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1268818" y="203864"/>
            <a:ext cx="558286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endif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1394861" y="4104932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53997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53998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53999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54001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8322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target = 13</a:t>
            </a:r>
          </a:p>
        </p:txBody>
      </p:sp>
    </p:spTree>
    <p:extLst>
      <p:ext uri="{BB962C8B-B14F-4D97-AF65-F5344CB8AC3E}">
        <p14:creationId xmlns:p14="http://schemas.microsoft.com/office/powerpoint/2010/main" val="26886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you mean by brute-force approach?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sort and search for the various element in a given array?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we improve upon the brute force strategy of problem solving approach?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4572000" cy="3037285"/>
          </a:xfrm>
          <a:prstGeom prst="rect">
            <a:avLst/>
          </a:prstGeom>
          <a:solidFill>
            <a:srgbClr val="FB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1314450" y="3711179"/>
            <a:ext cx="26356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800000"/>
                </a:solidFill>
                <a:latin typeface="Gabriola" panose="04040605051002020D02" pitchFamily="82" charset="0"/>
              </a:rPr>
              <a:t>Best Case: </a:t>
            </a:r>
            <a:r>
              <a:rPr lang="en-US" altLang="en-US" sz="1800" dirty="0">
                <a:latin typeface="Gabriola" panose="04040605051002020D02" pitchFamily="82" charset="0"/>
              </a:rPr>
              <a:t>match with the first item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417195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289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290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291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292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8293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294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66838" y="4629150"/>
            <a:ext cx="98616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     7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1989989" y="4527508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518956" y="420052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4943474" y="2442830"/>
            <a:ext cx="2187427" cy="742950"/>
          </a:xfrm>
          <a:prstGeom prst="wedgeRoundRectCallout">
            <a:avLst>
              <a:gd name="adj1" fmla="val -49070"/>
              <a:gd name="adj2" fmla="val 1534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l">
              <a:defRPr/>
            </a:pPr>
            <a:r>
              <a:rPr lang="en-US" sz="1800" b="1" u="sng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Best Case</a:t>
            </a:r>
            <a:r>
              <a:rPr lang="en-US" sz="1800" b="1" u="sng" dirty="0" smtClean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1800" b="1" u="sng" dirty="0" smtClean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  <a:sym typeface="Wingdings"/>
              </a:rPr>
              <a:t>   </a:t>
            </a:r>
            <a:r>
              <a:rPr lang="en-US" sz="1800" b="1" u="sng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  <a:sym typeface="Wingdings"/>
              </a:rPr>
              <a:t>1 comparison</a:t>
            </a:r>
            <a:endParaRPr lang="en-US" sz="1800" b="1" u="sng" dirty="0">
              <a:solidFill>
                <a:srgbClr val="FF0000"/>
              </a:solidFill>
              <a:latin typeface="Gabriola" panose="04040605051002020D02" pitchFamily="8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1328" y="88315"/>
            <a:ext cx="596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Linear Search Analysis: </a:t>
            </a:r>
            <a:r>
              <a:rPr lang="en-US" sz="3600" b="1" smtClean="0">
                <a:latin typeface="Gabriola" panose="04040605051002020D02" pitchFamily="82" charset="0"/>
              </a:rPr>
              <a:t>Best Case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14300"/>
            <a:ext cx="5829300" cy="685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Linear Search Analysis: Worst Case</a:t>
            </a: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4572000" cy="3037285"/>
          </a:xfrm>
          <a:prstGeom prst="rect">
            <a:avLst/>
          </a:prstGeom>
          <a:solidFill>
            <a:srgbClr val="FB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1157288" y="3711179"/>
            <a:ext cx="5750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800000"/>
                </a:solidFill>
              </a:rPr>
              <a:t>Worst Case: </a:t>
            </a:r>
            <a:r>
              <a:rPr lang="en-US" altLang="en-US" sz="1800"/>
              <a:t>match with the last item (or no match)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417195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289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 dirty="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290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291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292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8293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294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02544" y="4629150"/>
            <a:ext cx="86914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 32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228850" y="4572000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858000" y="4171950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5829300" y="2228850"/>
            <a:ext cx="2000250" cy="742950"/>
          </a:xfrm>
          <a:prstGeom prst="wedgeRoundRectCallout">
            <a:avLst>
              <a:gd name="adj1" fmla="val -49070"/>
              <a:gd name="adj2" fmla="val 1534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l">
              <a:defRPr/>
            </a:pPr>
            <a:r>
              <a:rPr lang="en-US" sz="1050" dirty="0">
                <a:latin typeface="Arial" charset="0"/>
                <a:ea typeface="ＭＳ Ｐゴシック" charset="0"/>
                <a:cs typeface="ＭＳ Ｐゴシック" charset="0"/>
              </a:rPr>
              <a:t>Worst Case:</a:t>
            </a:r>
          </a:p>
          <a:p>
            <a:pPr>
              <a:defRPr/>
            </a:pPr>
            <a:r>
              <a:rPr lang="en-US" sz="105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  N comparisons</a:t>
            </a:r>
            <a:endParaRPr lang="en-US" sz="105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82899" y="709765"/>
            <a:ext cx="547687" cy="393700"/>
          </a:xfrm>
        </p:spPr>
        <p:txBody>
          <a:bodyPr/>
          <a:lstStyle/>
          <a:p>
            <a:fld id="{FB6C9B66-8A9A-4588-8222-D5889157CFE8}" type="slidenum">
              <a:rPr lang="en-US" altLang="en-US" sz="2000" b="1">
                <a:latin typeface="Gabriola" panose="04040605051002020D02" pitchFamily="82" charset="0"/>
              </a:rPr>
              <a:pPr/>
              <a:t>32</a:t>
            </a:fld>
            <a:endParaRPr lang="en-US" altLang="en-US" sz="2000" b="1" dirty="0">
              <a:latin typeface="Gabriola" panose="04040605051002020D02" pitchFamily="82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47902"/>
            <a:ext cx="2141538" cy="2630488"/>
          </a:xfrm>
        </p:spPr>
        <p:txBody>
          <a:bodyPr/>
          <a:lstStyle/>
          <a:p>
            <a:r>
              <a:rPr lang="en-US" altLang="en-US" sz="3600" b="1">
                <a:latin typeface="Gabriola" panose="04040605051002020D02" pitchFamily="82" charset="0"/>
              </a:rPr>
              <a:t>Example</a:t>
            </a:r>
          </a:p>
        </p:txBody>
      </p:sp>
      <p:grpSp>
        <p:nvGrpSpPr>
          <p:cNvPr id="232451" name="Group 3"/>
          <p:cNvGrpSpPr>
            <a:grpSpLocks/>
          </p:cNvGrpSpPr>
          <p:nvPr/>
        </p:nvGrpSpPr>
        <p:grpSpPr bwMode="auto">
          <a:xfrm>
            <a:off x="1521619" y="1709493"/>
            <a:ext cx="2365772" cy="317897"/>
            <a:chOff x="221" y="912"/>
            <a:chExt cx="1987" cy="267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59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0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4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5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6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3551634" y="1698776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1521619" y="2356005"/>
            <a:ext cx="2365772" cy="317897"/>
            <a:chOff x="221" y="912"/>
            <a:chExt cx="1987" cy="267"/>
          </a:xfrm>
        </p:grpSpPr>
        <p:sp>
          <p:nvSpPr>
            <p:cNvPr id="232471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72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73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74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75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76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78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2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3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2875360" y="2358391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1521619" y="3002515"/>
            <a:ext cx="2365772" cy="317897"/>
            <a:chOff x="221" y="912"/>
            <a:chExt cx="1987" cy="267"/>
          </a:xfrm>
        </p:grpSpPr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9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9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9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3217069" y="3021568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1521619" y="3664508"/>
            <a:ext cx="2365772" cy="317897"/>
            <a:chOff x="221" y="912"/>
            <a:chExt cx="1987" cy="267"/>
          </a:xfrm>
        </p:grpSpPr>
        <p:sp>
          <p:nvSpPr>
            <p:cNvPr id="232509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10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11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12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13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14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15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16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7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8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9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0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1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2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3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4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5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2877741" y="3668080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4773216" y="2356005"/>
            <a:ext cx="2365772" cy="317897"/>
            <a:chOff x="221" y="912"/>
            <a:chExt cx="1987" cy="267"/>
          </a:xfrm>
        </p:grpSpPr>
        <p:sp>
          <p:nvSpPr>
            <p:cNvPr id="232528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29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30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31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32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33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34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35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6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7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8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9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0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1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2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3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4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6493667" y="1698776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6828828" y="2345290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4785122" y="1686868"/>
            <a:ext cx="2365772" cy="317897"/>
            <a:chOff x="221" y="912"/>
            <a:chExt cx="1987" cy="267"/>
          </a:xfrm>
        </p:grpSpPr>
        <p:sp>
          <p:nvSpPr>
            <p:cNvPr id="232548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49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50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51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52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53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54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55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6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7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8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9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0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1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2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3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4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4773216" y="2995972"/>
            <a:ext cx="2365772" cy="317897"/>
            <a:chOff x="221" y="912"/>
            <a:chExt cx="1987" cy="267"/>
          </a:xfrm>
        </p:grpSpPr>
        <p:sp>
          <p:nvSpPr>
            <p:cNvPr id="232566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67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68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69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70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71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72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73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4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5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6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7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8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9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0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1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2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6828828" y="3007282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4785122" y="3644271"/>
            <a:ext cx="2365772" cy="317897"/>
            <a:chOff x="221" y="912"/>
            <a:chExt cx="1987" cy="267"/>
          </a:xfrm>
        </p:grpSpPr>
        <p:sp>
          <p:nvSpPr>
            <p:cNvPr id="23258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8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8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8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8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9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 dirty="0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9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9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60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60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1396410" y="372961"/>
            <a:ext cx="596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abriola" panose="04040605051002020D02" pitchFamily="82" charset="0"/>
              </a:rPr>
              <a:t>Un-Ordered Iterative Array Search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47DA58F0-AD53-49BF-AA90-86F4C7D342DA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15306" y="1200149"/>
            <a:ext cx="6114255" cy="31146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24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2400" dirty="0" smtClean="0">
                <a:latin typeface="Gabriola" panose="04040605051002020D02" pitchFamily="82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SELECTION-SORT</a:t>
            </a:r>
            <a:r>
              <a:rPr lang="en-US" altLang="en-US" sz="24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buFontTx/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 ← length[A]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for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j ← 1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 - 1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smallest ← j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 for 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← j + 1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   do if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] &lt; A[smallest]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	   then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smallest ← 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en-US" altLang="en-US" sz="24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 exchange A[j] ↔ A[smallest]</a:t>
            </a:r>
            <a:endParaRPr lang="en-US" altLang="en-US"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7253" y="271285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B632DB08-F6CE-4F65-AB86-0A5BB3CF63B1}" type="slidenum">
              <a:rPr lang="en-US" altLang="en-US">
                <a:latin typeface="Gabriola" panose="04040605051002020D02" pitchFamily="82" charset="0"/>
              </a:rPr>
              <a:pPr/>
              <a:t>34</a:t>
            </a:fld>
            <a:endParaRPr lang="en-US" altLang="en-US">
              <a:latin typeface="Gabriola" panose="04040605051002020D02" pitchFamily="82" charset="0"/>
            </a:endParaRPr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 dirty="0">
                <a:latin typeface="Gabriola" panose="04040605051002020D02" pitchFamily="82" charset="0"/>
              </a:rPr>
              <a:t>Analysis of Selection Sort</a:t>
            </a:r>
          </a:p>
        </p:txBody>
      </p:sp>
      <p:sp>
        <p:nvSpPr>
          <p:cNvPr id="233480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1755775" y="874713"/>
            <a:ext cx="7388225" cy="41973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SELECTION-SORT</a:t>
            </a: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 ← length[A]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  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j ← 1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smallest ← j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      for 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 ← j + 1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	   do if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] &lt; A[smallest]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		   then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smallest ← 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en-US" altLang="en-US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      exchange A[j] ↔ A[smallest]</a:t>
            </a:r>
            <a:endParaRPr lang="en-US" altLang="en-US" dirty="0">
              <a:latin typeface="Gabriola" panose="04040605051002020D02" pitchFamily="82" charset="0"/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197894" y="4343400"/>
            <a:ext cx="5698331" cy="366713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2269332" y="3376613"/>
            <a:ext cx="5698331" cy="378619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260872" y="2721769"/>
            <a:ext cx="1087041" cy="910829"/>
            <a:chOff x="99" y="2286"/>
            <a:chExt cx="913" cy="765"/>
          </a:xfrm>
        </p:grpSpPr>
        <p:sp>
          <p:nvSpPr>
            <p:cNvPr id="233477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9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panose="05050102010706020507" pitchFamily="18" charset="2"/>
                <a:buChar char="»"/>
              </a:pP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  <a:r>
                <a:rPr lang="en-US" altLang="en-US" sz="2100" baseline="300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2</a:t>
              </a: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/2 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233478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21400" y="882253"/>
            <a:ext cx="1928416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cost	 times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    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	   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3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4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5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6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7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	   n-1</a:t>
            </a: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80458"/>
              </p:ext>
            </p:extLst>
          </p:nvPr>
        </p:nvGraphicFramePr>
        <p:xfrm>
          <a:off x="6678217" y="2911078"/>
          <a:ext cx="124896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939600" imgH="304560" progId="Equation.3">
                  <p:embed/>
                </p:oleObj>
              </mc:Choice>
              <mc:Fallback>
                <p:oleObj name="Equation" r:id="rId4" imgW="939600" imgH="304560" progId="Equation.3">
                  <p:embed/>
                  <p:pic>
                    <p:nvPicPr>
                      <p:cNvPr id="233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217" y="2911078"/>
                        <a:ext cx="124896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20693"/>
              </p:ext>
            </p:extLst>
          </p:nvPr>
        </p:nvGraphicFramePr>
        <p:xfrm>
          <a:off x="6755607" y="3382566"/>
          <a:ext cx="998935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761760" imgH="304560" progId="Equation.3">
                  <p:embed/>
                </p:oleObj>
              </mc:Choice>
              <mc:Fallback>
                <p:oleObj name="Equation" r:id="rId6" imgW="761760" imgH="304560" progId="Equation.3">
                  <p:embed/>
                  <p:pic>
                    <p:nvPicPr>
                      <p:cNvPr id="233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607" y="3382566"/>
                        <a:ext cx="998935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75377"/>
              </p:ext>
            </p:extLst>
          </p:nvPr>
        </p:nvGraphicFramePr>
        <p:xfrm>
          <a:off x="6761560" y="3890963"/>
          <a:ext cx="1000125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761760" imgH="304560" progId="Equation.3">
                  <p:embed/>
                </p:oleObj>
              </mc:Choice>
              <mc:Fallback>
                <p:oleObj name="Equation" r:id="rId8" imgW="761760" imgH="304560" progId="Equation.3">
                  <p:embed/>
                  <p:pic>
                    <p:nvPicPr>
                      <p:cNvPr id="233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560" y="3890963"/>
                        <a:ext cx="1000125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196578" y="3643312"/>
            <a:ext cx="995363" cy="910829"/>
            <a:chOff x="99" y="2286"/>
            <a:chExt cx="836" cy="765"/>
          </a:xfrm>
        </p:grpSpPr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77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panose="05050102010706020507" pitchFamily="18" charset="2"/>
                <a:buChar char="»"/>
              </a:pP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23348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graphicFrame>
        <p:nvGraphicFramePr>
          <p:cNvPr id="233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93397"/>
              </p:ext>
            </p:extLst>
          </p:nvPr>
        </p:nvGraphicFramePr>
        <p:xfrm>
          <a:off x="1320404" y="4742260"/>
          <a:ext cx="5962650" cy="40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0" imgW="5410080" imgH="444240" progId="Equation.DSMT4">
                  <p:embed/>
                </p:oleObj>
              </mc:Choice>
              <mc:Fallback>
                <p:oleObj name="Equation" r:id="rId10" imgW="5410080" imgH="444240" progId="Equation.DSMT4">
                  <p:embed/>
                  <p:pic>
                    <p:nvPicPr>
                      <p:cNvPr id="233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04" y="4742260"/>
                        <a:ext cx="5962650" cy="40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74639" y="205532"/>
            <a:ext cx="51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Selection Sort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Bubble Sort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Repeatedly pass through the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Swaps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adjacent elements that are out of order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797642" y="3077587"/>
            <a:ext cx="3154363" cy="423862"/>
            <a:chOff x="221" y="912"/>
            <a:chExt cx="1987" cy="267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</p:grp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231298" y="2520669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797642" y="2398187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31507" y="2702993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1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90163" y="2709352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2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501155" y="2724894"/>
            <a:ext cx="365920" cy="28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n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4379986" y="379148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580736" y="3628977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j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9559E796-826F-4085-9AA7-6ABEB6D93FD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1371600" y="914400"/>
            <a:ext cx="2400300" cy="563166"/>
            <a:chOff x="192" y="768"/>
            <a:chExt cx="2016" cy="473"/>
          </a:xfrm>
        </p:grpSpPr>
        <p:grpSp>
          <p:nvGrpSpPr>
            <p:cNvPr id="227332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227333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34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35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36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37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38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39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40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1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2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3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4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5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6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7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8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9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50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51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52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371601" y="1519238"/>
            <a:ext cx="2422922" cy="563166"/>
            <a:chOff x="192" y="1344"/>
            <a:chExt cx="2035" cy="473"/>
          </a:xfrm>
        </p:grpSpPr>
        <p:grpSp>
          <p:nvGrpSpPr>
            <p:cNvPr id="22735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227355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56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57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58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59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60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61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62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3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4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5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6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7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8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9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70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71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72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73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371601" y="2124077"/>
            <a:ext cx="2422922" cy="586978"/>
            <a:chOff x="192" y="1900"/>
            <a:chExt cx="2035" cy="493"/>
          </a:xfrm>
        </p:grpSpPr>
        <p:grpSp>
          <p:nvGrpSpPr>
            <p:cNvPr id="227376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22737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7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7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8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8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8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8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8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9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9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371601" y="2743200"/>
            <a:ext cx="2422922" cy="563166"/>
            <a:chOff x="192" y="2304"/>
            <a:chExt cx="2035" cy="473"/>
          </a:xfrm>
        </p:grpSpPr>
        <p:grpSp>
          <p:nvGrpSpPr>
            <p:cNvPr id="227398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227399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00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01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02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03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04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05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06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7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8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9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0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1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2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3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4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5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16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17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418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371601" y="3371851"/>
            <a:ext cx="2422922" cy="563166"/>
            <a:chOff x="192" y="2832"/>
            <a:chExt cx="2035" cy="473"/>
          </a:xfrm>
        </p:grpSpPr>
        <p:grpSp>
          <p:nvGrpSpPr>
            <p:cNvPr id="227420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227421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22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23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24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25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26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27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28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29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0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1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2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3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4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5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6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7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38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39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440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371601" y="3976689"/>
            <a:ext cx="2422922" cy="586978"/>
            <a:chOff x="192" y="3340"/>
            <a:chExt cx="2035" cy="493"/>
          </a:xfrm>
        </p:grpSpPr>
        <p:grpSp>
          <p:nvGrpSpPr>
            <p:cNvPr id="227442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43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44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45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46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47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48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49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50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1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2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3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4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5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6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7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8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9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60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61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371601" y="4581527"/>
            <a:ext cx="2422922" cy="586978"/>
            <a:chOff x="192" y="3340"/>
            <a:chExt cx="2035" cy="493"/>
          </a:xfrm>
        </p:grpSpPr>
        <p:grpSp>
          <p:nvGrpSpPr>
            <p:cNvPr id="227463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81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82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4835128" y="914401"/>
            <a:ext cx="2365772" cy="586978"/>
            <a:chOff x="3101" y="768"/>
            <a:chExt cx="1987" cy="493"/>
          </a:xfrm>
        </p:grpSpPr>
        <p:grpSp>
          <p:nvGrpSpPr>
            <p:cNvPr id="227484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227485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86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87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88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89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90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91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92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3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4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5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6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7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8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9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00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01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0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2</a:t>
              </a:r>
            </a:p>
          </p:txBody>
        </p:sp>
        <p:sp>
          <p:nvSpPr>
            <p:cNvPr id="22750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4835128" y="1519238"/>
            <a:ext cx="2365772" cy="586978"/>
            <a:chOff x="3101" y="1400"/>
            <a:chExt cx="1987" cy="493"/>
          </a:xfrm>
        </p:grpSpPr>
        <p:grpSp>
          <p:nvGrpSpPr>
            <p:cNvPr id="227505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227506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07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08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09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10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11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12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13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4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5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6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7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8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9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0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1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2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23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3</a:t>
              </a:r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4835128" y="2124077"/>
            <a:ext cx="2365772" cy="586978"/>
            <a:chOff x="3101" y="2024"/>
            <a:chExt cx="1987" cy="493"/>
          </a:xfrm>
        </p:grpSpPr>
        <p:grpSp>
          <p:nvGrpSpPr>
            <p:cNvPr id="227526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227527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28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29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30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31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32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33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34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5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6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7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8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9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0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1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2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3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44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4</a:t>
              </a:r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4835128" y="2743202"/>
            <a:ext cx="2365772" cy="586978"/>
            <a:chOff x="3101" y="2688"/>
            <a:chExt cx="1987" cy="493"/>
          </a:xfrm>
        </p:grpSpPr>
        <p:grpSp>
          <p:nvGrpSpPr>
            <p:cNvPr id="227547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227548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49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50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51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52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53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54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55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6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7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8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9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0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1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2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3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4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65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5</a:t>
              </a:r>
            </a:p>
          </p:txBody>
        </p:sp>
        <p:sp>
          <p:nvSpPr>
            <p:cNvPr id="227566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4835128" y="3371852"/>
            <a:ext cx="2365772" cy="586978"/>
            <a:chOff x="3101" y="3312"/>
            <a:chExt cx="1987" cy="493"/>
          </a:xfrm>
        </p:grpSpPr>
        <p:grpSp>
          <p:nvGrpSpPr>
            <p:cNvPr id="227568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227569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70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71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72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73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74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75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76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7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8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9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0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1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2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3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4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5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86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6</a:t>
              </a:r>
            </a:p>
          </p:txBody>
        </p:sp>
        <p:sp>
          <p:nvSpPr>
            <p:cNvPr id="227587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4835129" y="3976689"/>
            <a:ext cx="2471738" cy="791766"/>
            <a:chOff x="3101" y="3340"/>
            <a:chExt cx="2076" cy="665"/>
          </a:xfrm>
        </p:grpSpPr>
        <p:grpSp>
          <p:nvGrpSpPr>
            <p:cNvPr id="227589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227590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91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92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93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94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95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96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97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98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99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0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1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2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3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4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5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6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607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7</a:t>
              </a:r>
            </a:p>
          </p:txBody>
        </p:sp>
        <p:sp>
          <p:nvSpPr>
            <p:cNvPr id="227608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2790825" y="157967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12889" y="1426105"/>
            <a:ext cx="6905095" cy="25616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28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2800" dirty="0" smtClean="0">
                <a:latin typeface="Gabriola" panose="04040605051002020D02" pitchFamily="82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BUBBLESORT(A)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for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 1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to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length[A]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 for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j  length[A] 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downto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+ 1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         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 if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A[j] &lt; A[j -1]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	       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then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exchange A[j]  A[j-1]	</a:t>
            </a:r>
            <a:endParaRPr lang="en-US" altLang="en-US" sz="2800" dirty="0">
              <a:solidFill>
                <a:schemeClr val="tx1"/>
              </a:solidFill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53" y="271285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78456" y="830522"/>
            <a:ext cx="484818" cy="242887"/>
          </a:xfrm>
        </p:spPr>
        <p:txBody>
          <a:bodyPr/>
          <a:lstStyle/>
          <a:p>
            <a:fld id="{B7BCAE7D-96FE-4959-A0F5-507BE6A3E44C}" type="slidenum">
              <a:rPr lang="en-US" altLang="en-US"/>
              <a:pPr/>
              <a:t>38</a:t>
            </a:fld>
            <a:endParaRPr lang="en-US" alt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14747" y="4606000"/>
            <a:ext cx="2703513" cy="47148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Thus</a:t>
            </a:r>
            <a:r>
              <a:rPr lang="en-US" altLang="en-US" sz="1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T(n</a:t>
            </a:r>
            <a:r>
              <a:rPr lang="en-US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) = </a:t>
            </a:r>
            <a:r>
              <a:rPr lang="en-US" altLang="en-US" sz="1800" b="1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sz="1800" b="1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800" b="1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22938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79803529"/>
              </p:ext>
            </p:extLst>
          </p:nvPr>
        </p:nvGraphicFramePr>
        <p:xfrm>
          <a:off x="935888" y="3905913"/>
          <a:ext cx="50895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3238200" imgH="444240" progId="Equation.DSMT4">
                  <p:embed/>
                </p:oleObj>
              </mc:Choice>
              <mc:Fallback>
                <p:oleObj name="Equation" r:id="rId4" imgW="3238200" imgH="444240" progId="Equation.DSMT4">
                  <p:embed/>
                  <p:pic>
                    <p:nvPicPr>
                      <p:cNvPr id="229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88" y="3905913"/>
                        <a:ext cx="50895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4544094" y="2119313"/>
            <a:ext cx="2788040" cy="355997"/>
          </a:xfrm>
          <a:prstGeom prst="roundRect">
            <a:avLst>
              <a:gd name="adj" fmla="val 16667"/>
            </a:avLst>
          </a:prstGeom>
          <a:solidFill>
            <a:srgbClr val="CC0000">
              <a:alpha val="2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3556398" y="1779985"/>
            <a:ext cx="2116931" cy="3726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660400" y="750094"/>
            <a:ext cx="72186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1800" dirty="0"/>
              <a:t> BUBBLESORT(A)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	</a:t>
            </a:r>
            <a:r>
              <a:rPr lang="en-US" altLang="en-US" sz="1800" b="1" dirty="0"/>
              <a:t>for</a:t>
            </a:r>
            <a:r>
              <a:rPr lang="en-US" altLang="en-US" sz="1800" dirty="0"/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dirty="0">
                <a:sym typeface="Symbol" panose="05050102010706020507" pitchFamily="18" charset="2"/>
              </a:rPr>
              <a:t>do for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 err="1"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          </a:t>
            </a:r>
            <a:r>
              <a:rPr lang="en-US" altLang="en-US" sz="1800" b="1" dirty="0">
                <a:sym typeface="Symbol" panose="05050102010706020507" pitchFamily="18" charset="2"/>
              </a:rPr>
              <a:t>do if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	        </a:t>
            </a:r>
            <a:r>
              <a:rPr lang="en-US" altLang="en-US" sz="1800" b="1" dirty="0">
                <a:sym typeface="Symbol" panose="05050102010706020507" pitchFamily="18" charset="2"/>
              </a:rPr>
              <a:t>then</a:t>
            </a:r>
            <a:r>
              <a:rPr lang="en-US" altLang="en-US" sz="1800" dirty="0">
                <a:sym typeface="Symbol" panose="05050102010706020507" pitchFamily="18" charset="2"/>
              </a:rPr>
              <a:t> exchange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1384698" y="2652712"/>
            <a:ext cx="100540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2276475" y="2652712"/>
            <a:ext cx="120417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1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100" dirty="0"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3740944" y="2497932"/>
          <a:ext cx="1440656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6" imgW="888840" imgH="431640" progId="Equation.3">
                  <p:embed/>
                </p:oleObj>
              </mc:Choice>
              <mc:Fallback>
                <p:oleObj name="Equation" r:id="rId6" imgW="888840" imgH="431640" progId="Equation.3">
                  <p:embed/>
                  <p:pic>
                    <p:nvPicPr>
                      <p:cNvPr id="229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2497932"/>
                        <a:ext cx="1440656" cy="69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3413522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5123260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</a:rPr>
              <a:t>3</a:t>
            </a:r>
            <a:endParaRPr lang="en-US" altLang="en-US" sz="2100">
              <a:latin typeface="Comic Sans MS" panose="030F0702030302020204" pitchFamily="66" charset="0"/>
            </a:endParaRPr>
          </a:p>
        </p:txBody>
      </p:sp>
      <p:graphicFrame>
        <p:nvGraphicFramePr>
          <p:cNvPr id="229389" name="Object 13"/>
          <p:cNvGraphicFramePr>
            <a:graphicFrameLocks noChangeAspect="1"/>
          </p:cNvGraphicFramePr>
          <p:nvPr/>
        </p:nvGraphicFramePr>
        <p:xfrm>
          <a:off x="5450682" y="2501504"/>
          <a:ext cx="1121569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8" imgW="698400" imgH="431640" progId="Equation.3">
                  <p:embed/>
                </p:oleObj>
              </mc:Choice>
              <mc:Fallback>
                <p:oleObj name="Equation" r:id="rId8" imgW="698400" imgH="431640" progId="Equation.3">
                  <p:embed/>
                  <p:pic>
                    <p:nvPicPr>
                      <p:cNvPr id="229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682" y="2501504"/>
                        <a:ext cx="1121569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6513910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</a:rPr>
              <a:t>4</a:t>
            </a:r>
            <a:endParaRPr lang="en-US" altLang="en-US" sz="2100">
              <a:latin typeface="Comic Sans MS" panose="030F0702030302020204" pitchFamily="66" charset="0"/>
            </a:endParaRPr>
          </a:p>
        </p:txBody>
      </p:sp>
      <p:graphicFrame>
        <p:nvGraphicFramePr>
          <p:cNvPr id="229391" name="Object 15"/>
          <p:cNvGraphicFramePr>
            <a:graphicFrameLocks noChangeAspect="1"/>
          </p:cNvGraphicFramePr>
          <p:nvPr/>
        </p:nvGraphicFramePr>
        <p:xfrm>
          <a:off x="6966347" y="2444354"/>
          <a:ext cx="989409" cy="73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0" imgW="583920" imgH="431640" progId="Equation.3">
                  <p:embed/>
                </p:oleObj>
              </mc:Choice>
              <mc:Fallback>
                <p:oleObj name="Equation" r:id="rId10" imgW="583920" imgH="431640" progId="Equation.3">
                  <p:embed/>
                  <p:pic>
                    <p:nvPicPr>
                      <p:cNvPr id="2293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347" y="2444354"/>
                        <a:ext cx="989409" cy="73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1975247" y="3295650"/>
            <a:ext cx="19085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034904" y="3294460"/>
            <a:ext cx="17133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en-US" sz="2100" baseline="-25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229394" name="Object 18"/>
          <p:cNvGraphicFramePr>
            <a:graphicFrameLocks noChangeAspect="1"/>
          </p:cNvGraphicFramePr>
          <p:nvPr/>
        </p:nvGraphicFramePr>
        <p:xfrm>
          <a:off x="4664869" y="3143250"/>
          <a:ext cx="938213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2" imgW="583920" imgH="431640" progId="Equation.3">
                  <p:embed/>
                </p:oleObj>
              </mc:Choice>
              <mc:Fallback>
                <p:oleObj name="Equation" r:id="rId12" imgW="583920" imgH="431640" progId="Equation.3">
                  <p:embed/>
                  <p:pic>
                    <p:nvPicPr>
                      <p:cNvPr id="2293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869" y="3143250"/>
                        <a:ext cx="938213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150404" y="1779985"/>
            <a:ext cx="2138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500" dirty="0">
                <a:solidFill>
                  <a:schemeClr val="accent2"/>
                </a:solidFill>
                <a:sym typeface="Symbol" panose="05050102010706020507" pitchFamily="18" charset="2"/>
              </a:rPr>
              <a:t>Comparisons: </a:t>
            </a:r>
            <a:r>
              <a:rPr lang="en-US" altLang="en-US" sz="15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1500" baseline="30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5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2096668" y="2116299"/>
            <a:ext cx="1802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500" dirty="0">
                <a:solidFill>
                  <a:srgbClr val="CC0000"/>
                </a:solidFill>
                <a:sym typeface="Symbol" panose="05050102010706020507" pitchFamily="18" charset="2"/>
              </a:rPr>
              <a:t>Exchanges: </a:t>
            </a:r>
            <a:r>
              <a:rPr lang="en-US" altLang="en-US" sz="15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15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5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4775597" y="1010841"/>
            <a:ext cx="398859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6627019" y="1320404"/>
            <a:ext cx="398860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5853113" y="1702594"/>
            <a:ext cx="398860" cy="41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7459266" y="2049066"/>
            <a:ext cx="398859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7399" y="141953"/>
            <a:ext cx="51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Bubble Sort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5" grpId="0"/>
      <p:bldP spid="22939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Force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Bubble Sort</a:t>
            </a:r>
          </a:p>
          <a:p>
            <a:pPr lvl="1"/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Selection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Insertion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Sequential / Linear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Insertion 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Sort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Idea: like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 hand of playing cards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Start with an empty left hand and the cards facing down on the table.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Remove one card at a time from the table, and insert it into the correct position in the left hand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compare it with each of the cards already in the hand, from right to left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cards held in the left hand are sorted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these cards were originally the top cards of the pile on the table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9104" y="361433"/>
            <a:ext cx="547687" cy="393700"/>
          </a:xfrm>
        </p:spPr>
        <p:txBody>
          <a:bodyPr/>
          <a:lstStyle/>
          <a:p>
            <a:fld id="{7F4DDF97-B976-4E16-ADCD-F4019FB34E75}" type="slidenum">
              <a:rPr lang="en-US" altLang="en-US" sz="1800" b="1">
                <a:latin typeface="Gabriola" panose="04040605051002020D02" pitchFamily="82" charset="0"/>
              </a:rPr>
              <a:pPr/>
              <a:t>6</a:t>
            </a:fld>
            <a:endParaRPr lang="en-US" altLang="en-US" sz="1800" b="1" dirty="0">
              <a:latin typeface="Gabriola" panose="04040605051002020D02" pitchFamily="82" charset="0"/>
            </a:endParaRPr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4506018" y="1905007"/>
            <a:ext cx="3194447" cy="136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rgbClr val="990033"/>
                </a:solidFill>
                <a:latin typeface="Gabriola" panose="04040605051002020D02" pitchFamily="82" charset="0"/>
              </a:rPr>
              <a:t>To insert 12, we need to make room for it by moving first 36 and then 24.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1727598" y="2170677"/>
            <a:ext cx="1564481" cy="934640"/>
            <a:chOff x="491" y="1841"/>
            <a:chExt cx="1314" cy="785"/>
          </a:xfrm>
        </p:grpSpPr>
        <p:sp>
          <p:nvSpPr>
            <p:cNvPr id="310277" name="AutoShape 5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310278" name="AutoShape 6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310279" name="AutoShape 7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310280" name="Rectangle 8"/>
            <p:cNvSpPr>
              <a:spLocks noChangeArrowheads="1"/>
            </p:cNvSpPr>
            <p:nvPr/>
          </p:nvSpPr>
          <p:spPr bwMode="auto">
            <a:xfrm rot="20460000">
              <a:off x="549" y="1901"/>
              <a:ext cx="272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600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310281" name="Rectangle 9"/>
            <p:cNvSpPr>
              <a:spLocks noChangeArrowheads="1"/>
            </p:cNvSpPr>
            <p:nvPr/>
          </p:nvSpPr>
          <p:spPr bwMode="auto">
            <a:xfrm rot="21180000">
              <a:off x="958" y="1854"/>
              <a:ext cx="36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600" b="1" dirty="0">
                  <a:latin typeface="Gabriola" panose="04040605051002020D02" pitchFamily="82" charset="0"/>
                </a:rPr>
                <a:t>10</a:t>
              </a:r>
            </a:p>
          </p:txBody>
        </p:sp>
        <p:sp>
          <p:nvSpPr>
            <p:cNvPr id="310282" name="Rectangle 10"/>
            <p:cNvSpPr>
              <a:spLocks noChangeArrowheads="1"/>
            </p:cNvSpPr>
            <p:nvPr/>
          </p:nvSpPr>
          <p:spPr bwMode="auto">
            <a:xfrm rot="480000">
              <a:off x="1406" y="1841"/>
              <a:ext cx="399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600" b="1">
                  <a:latin typeface="Gabriola" panose="04040605051002020D02" pitchFamily="82" charset="0"/>
                </a:rPr>
                <a:t>24</a:t>
              </a:r>
            </a:p>
          </p:txBody>
        </p:sp>
      </p:grpSp>
      <p:sp>
        <p:nvSpPr>
          <p:cNvPr id="310283" name="AutoShape 11"/>
          <p:cNvSpPr>
            <a:spLocks noChangeArrowheads="1"/>
          </p:cNvSpPr>
          <p:nvPr/>
        </p:nvSpPr>
        <p:spPr bwMode="auto">
          <a:xfrm rot="1740000" flipH="1">
            <a:off x="3407569" y="3507748"/>
            <a:ext cx="547688" cy="8143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Gabriola" panose="04040605051002020D02" pitchFamily="82" charset="0"/>
            </a:endParaRPr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 rot="1800000">
            <a:off x="3496333" y="3508424"/>
            <a:ext cx="397545" cy="62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3600" b="1">
                <a:latin typeface="Gabriola" panose="04040605051002020D02" pitchFamily="82" charset="0"/>
              </a:rPr>
              <a:t>12</a:t>
            </a:r>
          </a:p>
        </p:txBody>
      </p:sp>
      <p:sp>
        <p:nvSpPr>
          <p:cNvPr id="310285" name="AutoShape 13"/>
          <p:cNvSpPr>
            <a:spLocks noChangeArrowheads="1"/>
          </p:cNvSpPr>
          <p:nvPr/>
        </p:nvSpPr>
        <p:spPr bwMode="auto">
          <a:xfrm rot="1740000" flipH="1">
            <a:off x="3231356" y="2340936"/>
            <a:ext cx="547688" cy="8143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Gabriola" panose="04040605051002020D02" pitchFamily="82" charset="0"/>
            </a:endParaRPr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 rot="1500000">
            <a:off x="3328472" y="2372568"/>
            <a:ext cx="476091" cy="62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3600" b="1" dirty="0">
                <a:latin typeface="Gabriola" panose="04040605051002020D02" pitchFamily="82" charset="0"/>
              </a:rPr>
              <a:t>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5347" y="395579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8344A060-8476-4792-81CA-452646196778}" type="slidenum">
              <a:rPr lang="en-US" altLang="en-US" sz="1600">
                <a:latin typeface="Gabriola" panose="04040605051002020D02" pitchFamily="82" charset="0"/>
              </a:rPr>
              <a:pPr/>
              <a:t>7</a:t>
            </a:fld>
            <a:endParaRPr lang="en-US" altLang="en-US" sz="1600">
              <a:latin typeface="Gabriola" panose="04040605051002020D02" pitchFamily="82" charset="0"/>
            </a:endParaRPr>
          </a:p>
        </p:txBody>
      </p:sp>
      <p:grpSp>
        <p:nvGrpSpPr>
          <p:cNvPr id="312322" name="Group 2"/>
          <p:cNvGrpSpPr>
            <a:grpSpLocks/>
          </p:cNvGrpSpPr>
          <p:nvPr/>
        </p:nvGrpSpPr>
        <p:grpSpPr bwMode="auto">
          <a:xfrm>
            <a:off x="1727598" y="2200276"/>
            <a:ext cx="1558528" cy="926306"/>
            <a:chOff x="491" y="1848"/>
            <a:chExt cx="1309" cy="778"/>
          </a:xfrm>
        </p:grpSpPr>
        <p:sp>
          <p:nvSpPr>
            <p:cNvPr id="312323" name="AutoShape 3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2324" name="AutoShape 4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2325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2326" name="Rectangle 6"/>
            <p:cNvSpPr>
              <a:spLocks noChangeArrowheads="1"/>
            </p:cNvSpPr>
            <p:nvPr/>
          </p:nvSpPr>
          <p:spPr bwMode="auto">
            <a:xfrm rot="20460000">
              <a:off x="558" y="1927"/>
              <a:ext cx="25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 rot="21180000">
              <a:off x="974" y="1880"/>
              <a:ext cx="329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10</a:t>
              </a:r>
            </a:p>
          </p:txBody>
        </p:sp>
        <p:sp>
          <p:nvSpPr>
            <p:cNvPr id="312328" name="Rectangle 8"/>
            <p:cNvSpPr>
              <a:spLocks noChangeArrowheads="1"/>
            </p:cNvSpPr>
            <p:nvPr/>
          </p:nvSpPr>
          <p:spPr bwMode="auto">
            <a:xfrm rot="480000">
              <a:off x="1425" y="1867"/>
              <a:ext cx="361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 dirty="0">
                  <a:latin typeface="Gabriola" panose="04040605051002020D02" pitchFamily="82" charset="0"/>
                </a:rPr>
                <a:t>24</a:t>
              </a:r>
            </a:p>
          </p:txBody>
        </p:sp>
      </p:grpSp>
      <p:sp>
        <p:nvSpPr>
          <p:cNvPr id="312331" name="AutoShape 11"/>
          <p:cNvSpPr>
            <a:spLocks noChangeArrowheads="1"/>
          </p:cNvSpPr>
          <p:nvPr/>
        </p:nvSpPr>
        <p:spPr bwMode="auto">
          <a:xfrm rot="1740000" flipH="1">
            <a:off x="3773091" y="2362200"/>
            <a:ext cx="547688" cy="8143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 rot="1500000">
            <a:off x="3891045" y="2424609"/>
            <a:ext cx="434413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3200" b="1">
                <a:latin typeface="Gabriola" panose="04040605051002020D02" pitchFamily="82" charset="0"/>
              </a:rPr>
              <a:t>36</a:t>
            </a:r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 rot="1740000" flipH="1">
            <a:off x="3407569" y="3529012"/>
            <a:ext cx="547688" cy="8143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 rot="1800000">
            <a:off x="3513966" y="3560465"/>
            <a:ext cx="362279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3200" b="1">
                <a:latin typeface="Gabriola" panose="04040605051002020D02" pitchFamily="82" charset="0"/>
              </a:rPr>
              <a:t>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347" y="395579"/>
            <a:ext cx="395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 (continued)!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3138" y="407988"/>
            <a:ext cx="550862" cy="403225"/>
          </a:xfrm>
        </p:spPr>
        <p:txBody>
          <a:bodyPr/>
          <a:lstStyle/>
          <a:p>
            <a:fld id="{A881E72C-53BE-4EF5-8C04-243D3396160A}" type="slidenum">
              <a:rPr lang="en-US" altLang="en-US" sz="1600">
                <a:latin typeface="Gabriola" panose="04040605051002020D02" pitchFamily="82" charset="0"/>
              </a:rPr>
              <a:pPr/>
              <a:t>8</a:t>
            </a:fld>
            <a:endParaRPr lang="en-US" altLang="en-US" sz="1600">
              <a:latin typeface="Gabriola" panose="04040605051002020D02" pitchFamily="82" charset="0"/>
            </a:endParaRP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 rot="20400000">
            <a:off x="1724085" y="2291087"/>
            <a:ext cx="548467" cy="83576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4373" name="AutoShape 5"/>
          <p:cNvSpPr>
            <a:spLocks noChangeArrowheads="1"/>
          </p:cNvSpPr>
          <p:nvPr/>
        </p:nvSpPr>
        <p:spPr bwMode="auto">
          <a:xfrm rot="21180000">
            <a:off x="2250237" y="2180071"/>
            <a:ext cx="547271" cy="83454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 rot="20460000">
            <a:off x="1801287" y="2289511"/>
            <a:ext cx="312105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>
                <a:latin typeface="Gabriola" panose="04040605051002020D02" pitchFamily="82" charset="0"/>
              </a:rPr>
              <a:t>6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 rot="21180000">
            <a:off x="2256606" y="2233372"/>
            <a:ext cx="484242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>
                <a:latin typeface="Gabriola" panose="04040605051002020D02" pitchFamily="82" charset="0"/>
              </a:rPr>
              <a:t>10</a:t>
            </a:r>
          </a:p>
        </p:txBody>
      </p:sp>
      <p:grpSp>
        <p:nvGrpSpPr>
          <p:cNvPr id="314376" name="Group 8"/>
          <p:cNvGrpSpPr>
            <a:grpSpLocks/>
          </p:cNvGrpSpPr>
          <p:nvPr/>
        </p:nvGrpSpPr>
        <p:grpSpPr bwMode="auto">
          <a:xfrm>
            <a:off x="3281364" y="2177328"/>
            <a:ext cx="1049137" cy="999260"/>
            <a:chOff x="1796" y="1849"/>
            <a:chExt cx="878" cy="819"/>
          </a:xfrm>
        </p:grpSpPr>
        <p:sp>
          <p:nvSpPr>
            <p:cNvPr id="314377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4378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 rot="480000">
              <a:off x="1880" y="1874"/>
              <a:ext cx="360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24</a:t>
              </a:r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 rot="1500000">
              <a:off x="2310" y="2043"/>
              <a:ext cx="3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36</a:t>
              </a:r>
            </a:p>
          </p:txBody>
        </p:sp>
      </p:grpSp>
      <p:sp>
        <p:nvSpPr>
          <p:cNvPr id="314381" name="AutoShape 13"/>
          <p:cNvSpPr>
            <a:spLocks noChangeArrowheads="1"/>
          </p:cNvSpPr>
          <p:nvPr/>
        </p:nvSpPr>
        <p:spPr bwMode="auto">
          <a:xfrm rot="1740000" flipH="1">
            <a:off x="3412332" y="3510595"/>
            <a:ext cx="549662" cy="83454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 rot="1800000">
            <a:off x="3456455" y="3556194"/>
            <a:ext cx="484242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>
                <a:latin typeface="Gabriola" panose="04040605051002020D02" pitchFamily="82" charset="0"/>
              </a:rPr>
              <a:t>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5347" y="395579"/>
            <a:ext cx="395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 (continued)!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21005620">
            <a:off x="5732550" y="2400956"/>
            <a:ext cx="548467" cy="83576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 rot="21180000">
            <a:off x="6259711" y="2306442"/>
            <a:ext cx="547271" cy="817983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 rot="20984149">
            <a:off x="7289956" y="2332364"/>
            <a:ext cx="1049137" cy="999260"/>
            <a:chOff x="1796" y="1849"/>
            <a:chExt cx="878" cy="819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 rot="116681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 rot="1233232">
              <a:off x="1880" y="1874"/>
              <a:ext cx="360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 dirty="0">
                  <a:latin typeface="Gabriola" panose="04040605051002020D02" pitchFamily="82" charset="0"/>
                </a:rPr>
                <a:t>24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 rot="1500000">
              <a:off x="2310" y="2043"/>
              <a:ext cx="3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36</a:t>
              </a:r>
            </a:p>
          </p:txBody>
        </p:sp>
      </p:grpSp>
      <p:sp>
        <p:nvSpPr>
          <p:cNvPr id="25" name="AutoShape 13"/>
          <p:cNvSpPr>
            <a:spLocks noChangeArrowheads="1"/>
          </p:cNvSpPr>
          <p:nvPr/>
        </p:nvSpPr>
        <p:spPr bwMode="auto">
          <a:xfrm flipH="1">
            <a:off x="6728528" y="2306590"/>
            <a:ext cx="549662" cy="83454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 rot="20460000">
            <a:off x="5795583" y="2477351"/>
            <a:ext cx="312105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>
                <a:latin typeface="Gabriola" panose="04040605051002020D02" pitchFamily="82" charset="0"/>
              </a:rPr>
              <a:t>6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 rot="20460000">
            <a:off x="6197031" y="2358247"/>
            <a:ext cx="391870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 smtClean="0">
                <a:latin typeface="Gabriola" panose="04040605051002020D02" pitchFamily="82" charset="0"/>
              </a:rPr>
              <a:t>10</a:t>
            </a:r>
            <a:endParaRPr lang="en-US" altLang="en-US" sz="3200" b="1" dirty="0">
              <a:latin typeface="Gabriola" panose="04040605051002020D02" pitchFamily="82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 rot="923623">
            <a:off x="6821344" y="2361490"/>
            <a:ext cx="416786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 smtClean="0">
                <a:latin typeface="Gabriola" panose="04040605051002020D02" pitchFamily="82" charset="0"/>
              </a:rPr>
              <a:t>12</a:t>
            </a:r>
            <a:endParaRPr lang="en-US" altLang="en-US" sz="3200" b="1" dirty="0">
              <a:latin typeface="Gabriola" panose="04040605051002020D02" pitchFamily="8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49209" y="2797493"/>
            <a:ext cx="694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062177" y="2999496"/>
            <a:ext cx="361507" cy="55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414D2B0-322A-45A3-B36B-74D412B3B0A5}" type="slidenum">
              <a:rPr lang="en-US" altLang="en-US" sz="2000" b="1">
                <a:latin typeface="Gabriola" panose="04040605051002020D02" pitchFamily="82" charset="0"/>
              </a:rPr>
              <a:pPr/>
              <a:t>9</a:t>
            </a:fld>
            <a:endParaRPr lang="en-US" altLang="en-US" sz="2000" b="1">
              <a:latin typeface="Gabriola" panose="04040605051002020D02" pitchFamily="82" charset="0"/>
            </a:endParaRPr>
          </a:p>
        </p:txBody>
      </p:sp>
      <p:pic>
        <p:nvPicPr>
          <p:cNvPr id="280579" name="Picture 3"/>
          <p:cNvPicPr>
            <a:picLocks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8683" r="5267" b="65454"/>
          <a:stretch>
            <a:fillRect/>
          </a:stretch>
        </p:blipFill>
        <p:spPr>
          <a:xfrm>
            <a:off x="2645513" y="3263635"/>
            <a:ext cx="3800475" cy="641350"/>
          </a:xfrm>
          <a:noFill/>
          <a:ln/>
        </p:spPr>
      </p:pic>
      <p:sp>
        <p:nvSpPr>
          <p:cNvPr id="280587" name="Line 11"/>
          <p:cNvSpPr>
            <a:spLocks noChangeShapeType="1"/>
          </p:cNvSpPr>
          <p:nvPr/>
        </p:nvSpPr>
        <p:spPr bwMode="auto">
          <a:xfrm>
            <a:off x="3933382" y="3282445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2644323" y="1527715"/>
            <a:ext cx="35623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b="1" dirty="0">
                <a:latin typeface="Gabriola" panose="04040605051002020D02" pitchFamily="82" charset="0"/>
              </a:rPr>
              <a:t>5      2      4      6      1      3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962870" y="1145708"/>
            <a:ext cx="9252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input array 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2795113" y="2893961"/>
            <a:ext cx="101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left sub-array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657725" y="2893961"/>
            <a:ext cx="1125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right sub-array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2644323" y="2317433"/>
            <a:ext cx="3801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DD0111"/>
                </a:solidFill>
                <a:latin typeface="Gabriola" panose="04040605051002020D02" pitchFamily="82" charset="0"/>
              </a:rPr>
              <a:t>at each iteration, the array is divided in two sub-arrays: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3018733" y="3842380"/>
            <a:ext cx="569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sorted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4809465" y="3842380"/>
            <a:ext cx="7393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unsorted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6873" y="336814"/>
            <a:ext cx="438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Insertion Sort Example</a:t>
            </a:r>
            <a:r>
              <a:rPr lang="en-US" sz="4000" b="1" dirty="0" smtClean="0">
                <a:latin typeface="Gabriola" panose="04040605051002020D02" pitchFamily="82" charset="0"/>
              </a:rPr>
              <a:t>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B9F62-3FD2-45B3-B1D1-7C1A113EA405}"/>
</file>

<file path=customXml/itemProps2.xml><?xml version="1.0" encoding="utf-8"?>
<ds:datastoreItem xmlns:ds="http://schemas.openxmlformats.org/officeDocument/2006/customXml" ds:itemID="{D3601DB7-450C-4A38-9D94-9BBB9FB09C98}"/>
</file>

<file path=customXml/itemProps3.xml><?xml version="1.0" encoding="utf-8"?>
<ds:datastoreItem xmlns:ds="http://schemas.openxmlformats.org/officeDocument/2006/customXml" ds:itemID="{8A5E3857-51DD-4968-A5C5-0ABD5F184832}"/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2709</Words>
  <Application>Microsoft Office PowerPoint</Application>
  <PresentationFormat>On-screen Show (16:9)</PresentationFormat>
  <Paragraphs>793</Paragraphs>
  <Slides>40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57" baseType="lpstr">
      <vt:lpstr>Arial</vt:lpstr>
      <vt:lpstr>新細明體</vt:lpstr>
      <vt:lpstr>ＭＳ Ｐゴシック</vt:lpstr>
      <vt:lpstr>Wingdings</vt:lpstr>
      <vt:lpstr>Monotype Corsiva</vt:lpstr>
      <vt:lpstr>Roboto Slab Regular</vt:lpstr>
      <vt:lpstr>Lato Light</vt:lpstr>
      <vt:lpstr>Comic Sans MS</vt:lpstr>
      <vt:lpstr>Courier New</vt:lpstr>
      <vt:lpstr>Gabriola</vt:lpstr>
      <vt:lpstr>Symbol</vt:lpstr>
      <vt:lpstr>Kent template</vt:lpstr>
      <vt:lpstr>Equation</vt:lpstr>
      <vt:lpstr>Paint Shop Pro Image</vt:lpstr>
      <vt:lpstr>Microsoft 方程式編輯器 2.1</vt:lpstr>
      <vt:lpstr>Microsoft Equation 3.0</vt:lpstr>
      <vt:lpstr>MathType 5.0 Equation</vt:lpstr>
      <vt:lpstr>Sorting and Searching – Brute Force Approach</vt:lpstr>
      <vt:lpstr>PowerPoint Presentation</vt:lpstr>
      <vt:lpstr>Entry level  Questions</vt:lpstr>
      <vt:lpstr>Outline [Module 2 (Part 1)]</vt:lpstr>
      <vt:lpstr>Insertion Sort</vt:lpstr>
      <vt:lpstr>PowerPoint Presentation</vt:lpstr>
      <vt:lpstr>PowerPoint Presentation</vt:lpstr>
      <vt:lpstr>PowerPoint Presentation</vt:lpstr>
      <vt:lpstr>PowerPoint Presentation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 – Summary</vt:lpstr>
      <vt:lpstr>Searching</vt:lpstr>
      <vt:lpstr> Simple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Search Analysis: Worst Case</vt:lpstr>
      <vt:lpstr>Example</vt:lpstr>
      <vt:lpstr>PowerPoint Presentation</vt:lpstr>
      <vt:lpstr>Analysis of Selection Sort</vt:lpstr>
      <vt:lpstr>Bubble Sort</vt:lpstr>
      <vt:lpstr>Example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89</cp:revision>
  <dcterms:modified xsi:type="dcterms:W3CDTF">2021-07-22T05:13:02Z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