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5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31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3"/>
  </p:notesMasterIdLst>
  <p:sldIdLst>
    <p:sldId id="295" r:id="rId2"/>
    <p:sldId id="258" r:id="rId3"/>
    <p:sldId id="352" r:id="rId4"/>
    <p:sldId id="359" r:id="rId5"/>
    <p:sldId id="395" r:id="rId6"/>
    <p:sldId id="396" r:id="rId7"/>
    <p:sldId id="420" r:id="rId8"/>
    <p:sldId id="382" r:id="rId9"/>
    <p:sldId id="397" r:id="rId10"/>
    <p:sldId id="399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266" r:id="rId31"/>
    <p:sldId id="278" r:id="rId32"/>
  </p:sldIdLst>
  <p:sldSz cx="9144000" cy="5143500" type="screen16x9"/>
  <p:notesSz cx="6858000" cy="9144000"/>
  <p:embeddedFontLst>
    <p:embeddedFont>
      <p:font typeface="Lato Light" panose="020B0604020202020204" charset="0"/>
      <p:regular r:id="rId34"/>
      <p:bold r:id="rId35"/>
      <p:italic r:id="rId36"/>
      <p:boldItalic r:id="rId37"/>
    </p:embeddedFont>
    <p:embeddedFont>
      <p:font typeface="ＭＳ Ｐゴシック" panose="020B0600070205080204" pitchFamily="34" charset="-128"/>
      <p:regular r:id="rId38"/>
    </p:embeddedFont>
    <p:embeddedFont>
      <p:font typeface="Gabriola" panose="04040605051002020D02" pitchFamily="82" charset="0"/>
      <p:regular r:id="rId39"/>
    </p:embeddedFont>
    <p:embeddedFont>
      <p:font typeface="Roboto Slab Regular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25D28-81A1-47F6-B832-14334138A573}">
  <a:tblStyle styleId="{5E225D28-81A1-47F6-B832-14334138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29A7E8-3C45-47D5-81E7-23AC33BA3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8" autoAdjust="0"/>
  </p:normalViewPr>
  <p:slideViewPr>
    <p:cSldViewPr snapToGrid="0">
      <p:cViewPr varScale="1">
        <p:scale>
          <a:sx n="108" d="100"/>
          <a:sy n="108" d="100"/>
        </p:scale>
        <p:origin x="730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795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8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4B11FF-ED44-4694-B0DF-823C30882435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480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35DFB9-573D-49D9-9F07-77CED4005F47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667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A973BB-B86B-4219-8BBB-BF12D4B70BC0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548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5B4030-FFC4-4E11-8E67-75F8431B0FB6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243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18B23C-3CAD-4E32-9A3A-C1CE0D1471AA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496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9BE24-A273-4F65-B380-9B7B1E950BA5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949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4EC528-83FF-4105-819D-071ACB8CCBAA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936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C2C52-C0B6-4447-B6C6-9440F72E15F2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68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47D50D-F29D-443F-8BF7-0738CE58431B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538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DA5A28-78D1-45BA-8208-3AB7AE4451AF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63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226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054CB2-C329-4036-9225-B79BBCF0923E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419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F515B2-4F94-415A-ADE0-EC93D9E859B3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850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AC4673-9303-4369-98B3-037F2183E180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701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DA6C0F-3585-4B28-82CD-34BD8B86A02F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135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774AC4-4E99-4241-9773-8451B5EE02AB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93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452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21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110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001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7AD0A6-0411-4A3D-983F-56CD8EFCA17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952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891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BD34A58-E839-4136-8D35-673F36B304E1}" type="slidenum">
              <a:rPr lang="en-US" altLang="en-US" sz="1000" b="0"/>
              <a:pPr/>
              <a:t>8</a:t>
            </a:fld>
            <a:endParaRPr lang="en-US" altLang="en-US" sz="1000" b="0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196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4796A1-0CC8-4CEF-B439-238DB0C5AD3D}" type="slidenum">
              <a:rPr lang="en-US" altLang="en-US" sz="1000" b="0"/>
              <a:pPr/>
              <a:t>9</a:t>
            </a:fld>
            <a:endParaRPr lang="en-US" altLang="en-US" sz="1000" b="0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9950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4796A1-0CC8-4CEF-B439-238DB0C5AD3D}" type="slidenum">
              <a:rPr lang="en-US" altLang="en-US" sz="1000" b="0"/>
              <a:pPr/>
              <a:t>10</a:t>
            </a:fld>
            <a:endParaRPr lang="en-US" altLang="en-US" sz="1000" b="0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084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6218FC-821F-43AE-9FC8-123AA3C54B08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75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89447"/>
            <a:ext cx="8229600" cy="3308747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26D2B1AE-E10D-4AFD-A993-B0DAC530E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29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15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A52A2D-12E7-4CC2-AABA-65797208CF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92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75010"/>
            <a:ext cx="8229600" cy="679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fld id="{65781173-BF2E-4E0B-A88E-4A9B10260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88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17D11-F0E9-4CCA-9E1A-B903AC9F30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773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0" r:id="rId4"/>
    <p:sldLayoutId id="2147483662" r:id="rId5"/>
    <p:sldLayoutId id="2147483663" r:id="rId6"/>
    <p:sldLayoutId id="2147483665" r:id="rId7"/>
    <p:sldLayoutId id="2147483666" r:id="rId8"/>
    <p:sldLayoutId id="214748366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536030" y="842962"/>
            <a:ext cx="4079219" cy="3346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Sorting and Searching – </a:t>
            </a:r>
            <a:r>
              <a:rPr lang="en-US" sz="4800" b="1" u="sng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Divide and Conquer </a:t>
            </a:r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Approach</a:t>
            </a:r>
            <a:endParaRPr sz="4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6409" y="1364438"/>
            <a:ext cx="6057900" cy="3079750"/>
          </a:xfrm>
        </p:spPr>
        <p:txBody>
          <a:bodyPr/>
          <a:lstStyle/>
          <a:p>
            <a:r>
              <a:rPr lang="en-US" altLang="en-US" sz="2400" b="1" dirty="0">
                <a:latin typeface="Gabriola" panose="04040605051002020D02" pitchFamily="82" charset="0"/>
              </a:rPr>
              <a:t>Requires a </a:t>
            </a:r>
            <a:r>
              <a:rPr lang="en-US" altLang="en-US" sz="2400" b="1" dirty="0">
                <a:solidFill>
                  <a:srgbClr val="3333FF"/>
                </a:solidFill>
                <a:latin typeface="Gabriola" panose="04040605051002020D02" pitchFamily="82" charset="0"/>
              </a:rPr>
              <a:t>sorted array</a:t>
            </a:r>
            <a:r>
              <a:rPr lang="en-US" altLang="en-US" sz="2400" b="1" dirty="0">
                <a:latin typeface="Gabriola" panose="04040605051002020D02" pitchFamily="82" charset="0"/>
              </a:rPr>
              <a:t> or a </a:t>
            </a:r>
            <a:r>
              <a:rPr lang="en-US" altLang="en-US" sz="2400" b="1" i="1" dirty="0">
                <a:solidFill>
                  <a:srgbClr val="800000"/>
                </a:solidFill>
                <a:latin typeface="Gabriola" panose="04040605051002020D02" pitchFamily="82" charset="0"/>
              </a:rPr>
              <a:t>binary search tree</a:t>
            </a:r>
            <a:r>
              <a:rPr lang="en-US" altLang="en-US" sz="2400" b="1" dirty="0">
                <a:solidFill>
                  <a:srgbClr val="3333FF"/>
                </a:solidFill>
                <a:latin typeface="Gabriola" panose="04040605051002020D02" pitchFamily="82" charset="0"/>
              </a:rPr>
              <a:t>.</a:t>
            </a:r>
          </a:p>
          <a:p>
            <a:endParaRPr lang="en-US" altLang="en-US" sz="2400" b="1" dirty="0">
              <a:latin typeface="Gabriola" panose="04040605051002020D02" pitchFamily="82" charset="0"/>
            </a:endParaRPr>
          </a:p>
          <a:p>
            <a:r>
              <a:rPr lang="en-US" altLang="en-US" sz="2400" b="1" dirty="0">
                <a:latin typeface="Gabriola" panose="04040605051002020D02" pitchFamily="82" charset="0"/>
              </a:rPr>
              <a:t>Cuts the 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“</a:t>
            </a:r>
            <a:r>
              <a:rPr lang="en-US" altLang="ja-JP" sz="2400" b="1" dirty="0" smtClean="0">
                <a:latin typeface="Gabriola" panose="04040605051002020D02" pitchFamily="82" charset="0"/>
              </a:rPr>
              <a:t>search space” </a:t>
            </a:r>
            <a:r>
              <a:rPr lang="en-US" altLang="ja-JP" sz="2400" b="1" dirty="0">
                <a:solidFill>
                  <a:srgbClr val="3333FF"/>
                </a:solidFill>
                <a:latin typeface="Gabriola" panose="04040605051002020D02" pitchFamily="82" charset="0"/>
              </a:rPr>
              <a:t>in half</a:t>
            </a:r>
            <a:r>
              <a:rPr lang="en-US" altLang="ja-JP" sz="2400" b="1" dirty="0">
                <a:latin typeface="Gabriola" panose="04040605051002020D02" pitchFamily="82" charset="0"/>
              </a:rPr>
              <a:t> each time.</a:t>
            </a:r>
          </a:p>
          <a:p>
            <a:endParaRPr lang="en-US" altLang="en-US" sz="2400" b="1" dirty="0">
              <a:latin typeface="Gabriola" panose="04040605051002020D02" pitchFamily="82" charset="0"/>
            </a:endParaRPr>
          </a:p>
          <a:p>
            <a:r>
              <a:rPr lang="en-US" altLang="en-US" sz="2400" b="1" dirty="0">
                <a:latin typeface="Gabriola" panose="04040605051002020D02" pitchFamily="82" charset="0"/>
              </a:rPr>
              <a:t>Keeps cutting the search space in half until the </a:t>
            </a:r>
            <a:r>
              <a:rPr lang="en-US" altLang="en-US" sz="2400" b="1" dirty="0">
                <a:solidFill>
                  <a:srgbClr val="3333FF"/>
                </a:solidFill>
                <a:latin typeface="Gabriola" panose="04040605051002020D02" pitchFamily="82" charset="0"/>
              </a:rPr>
              <a:t>target is found</a:t>
            </a:r>
            <a:r>
              <a:rPr lang="en-US" altLang="en-US" sz="2400" b="1" dirty="0">
                <a:latin typeface="Gabriola" panose="04040605051002020D02" pitchFamily="82" charset="0"/>
              </a:rPr>
              <a:t> or has </a:t>
            </a:r>
            <a:r>
              <a:rPr lang="en-US" altLang="en-US" sz="2400" b="1" dirty="0">
                <a:solidFill>
                  <a:srgbClr val="3333FF"/>
                </a:solidFill>
                <a:latin typeface="Gabriola" panose="04040605051002020D02" pitchFamily="82" charset="0"/>
              </a:rPr>
              <a:t>exhausted the all possible locations.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6056" y="290948"/>
            <a:ext cx="437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Search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3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59196" y="1103349"/>
            <a:ext cx="5829300" cy="2067661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look at </a:t>
            </a:r>
            <a:r>
              <a:rPr lang="ja-JP" altLang="en-US" b="1" dirty="0" smtClean="0"/>
              <a:t>“</a:t>
            </a:r>
            <a:r>
              <a:rPr lang="en-US" altLang="ja-JP" b="1" dirty="0" smtClean="0">
                <a:latin typeface="Courier New" panose="02070309020205020404" pitchFamily="49" charset="0"/>
              </a:rPr>
              <a:t>middle</a:t>
            </a:r>
            <a:r>
              <a:rPr lang="ja-JP" altLang="en-US" b="1" dirty="0" smtClean="0"/>
              <a:t>”</a:t>
            </a:r>
            <a:r>
              <a:rPr lang="en-US" altLang="ja-JP" b="1" dirty="0" smtClean="0">
                <a:latin typeface="Courier New" panose="02070309020205020404" pitchFamily="49" charset="0"/>
              </a:rPr>
              <a:t> element</a:t>
            </a:r>
          </a:p>
          <a:p>
            <a:pPr>
              <a:buFontTx/>
              <a:buNone/>
            </a:pPr>
            <a:endParaRPr lang="en-US" altLang="en-US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if no match then</a:t>
            </a:r>
          </a:p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look </a:t>
            </a:r>
            <a:r>
              <a:rPr lang="en-US" altLang="en-US" b="1" i="1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left</a:t>
            </a:r>
            <a:r>
              <a:rPr lang="en-US" altLang="en-US" b="1" dirty="0" smtClean="0">
                <a:latin typeface="Courier New" panose="02070309020205020404" pitchFamily="49" charset="0"/>
              </a:rPr>
              <a:t> (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if need smaller</a:t>
            </a:r>
            <a:r>
              <a:rPr lang="en-US" altLang="en-US" b="1" dirty="0" smtClean="0">
                <a:latin typeface="Courier New" panose="02070309020205020404" pitchFamily="49" charset="0"/>
              </a:rPr>
              <a:t>) or </a:t>
            </a:r>
          </a:p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     </a:t>
            </a:r>
            <a:r>
              <a:rPr lang="en-US" altLang="en-US" b="1" i="1" dirty="0" smtClean="0">
                <a:latin typeface="Courier New" panose="02070309020205020404" pitchFamily="49" charset="0"/>
              </a:rPr>
              <a:t>right</a:t>
            </a:r>
            <a:r>
              <a:rPr lang="en-US" altLang="en-US" b="1" dirty="0" smtClean="0">
                <a:latin typeface="Courier New" panose="02070309020205020404" pitchFamily="49" charset="0"/>
              </a:rPr>
              <a:t> (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if need larger</a:t>
            </a:r>
            <a:r>
              <a:rPr lang="en-US" altLang="en-US" b="1" dirty="0" smtClean="0">
                <a:latin typeface="Courier New" panose="02070309020205020404" pitchFamily="49" charset="0"/>
              </a:rPr>
              <a:t>)</a:t>
            </a:r>
          </a:p>
        </p:txBody>
      </p:sp>
      <p:grpSp>
        <p:nvGrpSpPr>
          <p:cNvPr id="50179" name="Group 4"/>
          <p:cNvGrpSpPr>
            <a:grpSpLocks/>
          </p:cNvGrpSpPr>
          <p:nvPr/>
        </p:nvGrpSpPr>
        <p:grpSpPr bwMode="auto">
          <a:xfrm>
            <a:off x="1697857" y="3406675"/>
            <a:ext cx="5829300" cy="342900"/>
            <a:chOff x="480" y="2832"/>
            <a:chExt cx="4896" cy="288"/>
          </a:xfrm>
        </p:grpSpPr>
        <p:grpSp>
          <p:nvGrpSpPr>
            <p:cNvPr id="50184" name="Group 5"/>
            <p:cNvGrpSpPr>
              <a:grpSpLocks/>
            </p:cNvGrpSpPr>
            <p:nvPr/>
          </p:nvGrpSpPr>
          <p:grpSpPr bwMode="auto">
            <a:xfrm>
              <a:off x="480" y="2832"/>
              <a:ext cx="2784" cy="288"/>
              <a:chOff x="480" y="2832"/>
              <a:chExt cx="4608" cy="728"/>
            </a:xfrm>
          </p:grpSpPr>
          <p:sp>
            <p:nvSpPr>
              <p:cNvPr id="690182" name="Rectangle 6"/>
              <p:cNvSpPr>
                <a:spLocks noChangeArrowheads="1"/>
              </p:cNvSpPr>
              <p:nvPr/>
            </p:nvSpPr>
            <p:spPr bwMode="auto">
              <a:xfrm>
                <a:off x="480" y="2847"/>
                <a:ext cx="4608" cy="6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0183" name="Line 7"/>
              <p:cNvSpPr>
                <a:spLocks noChangeShapeType="1"/>
              </p:cNvSpPr>
              <p:nvPr/>
            </p:nvSpPr>
            <p:spPr bwMode="auto">
              <a:xfrm>
                <a:off x="2723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0184" name="Line 8"/>
              <p:cNvSpPr>
                <a:spLocks noChangeShapeType="1"/>
              </p:cNvSpPr>
              <p:nvPr/>
            </p:nvSpPr>
            <p:spPr bwMode="auto">
              <a:xfrm>
                <a:off x="1577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0185" name="Line 9"/>
              <p:cNvSpPr>
                <a:spLocks noChangeShapeType="1"/>
              </p:cNvSpPr>
              <p:nvPr/>
            </p:nvSpPr>
            <p:spPr bwMode="auto">
              <a:xfrm>
                <a:off x="3971" y="2832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0186" name="Line 10"/>
              <p:cNvSpPr>
                <a:spLocks noChangeShapeType="1"/>
              </p:cNvSpPr>
              <p:nvPr/>
            </p:nvSpPr>
            <p:spPr bwMode="auto">
              <a:xfrm>
                <a:off x="996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0187" name="Line 11"/>
              <p:cNvSpPr>
                <a:spLocks noChangeShapeType="1"/>
              </p:cNvSpPr>
              <p:nvPr/>
            </p:nvSpPr>
            <p:spPr bwMode="auto">
              <a:xfrm>
                <a:off x="2109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0188" name="Line 12"/>
              <p:cNvSpPr>
                <a:spLocks noChangeShapeType="1"/>
              </p:cNvSpPr>
              <p:nvPr/>
            </p:nvSpPr>
            <p:spPr bwMode="auto">
              <a:xfrm>
                <a:off x="3305" y="2837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0189" name="Line 13"/>
              <p:cNvSpPr>
                <a:spLocks noChangeShapeType="1"/>
              </p:cNvSpPr>
              <p:nvPr/>
            </p:nvSpPr>
            <p:spPr bwMode="auto">
              <a:xfrm>
                <a:off x="4519" y="2847"/>
                <a:ext cx="0" cy="7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50185" name="Group 14"/>
            <p:cNvGrpSpPr>
              <a:grpSpLocks/>
            </p:cNvGrpSpPr>
            <p:nvPr/>
          </p:nvGrpSpPr>
          <p:grpSpPr bwMode="auto">
            <a:xfrm>
              <a:off x="3264" y="2832"/>
              <a:ext cx="2112" cy="288"/>
              <a:chOff x="2544" y="3456"/>
              <a:chExt cx="2112" cy="288"/>
            </a:xfrm>
          </p:grpSpPr>
          <p:sp>
            <p:nvSpPr>
              <p:cNvPr id="690191" name="Rectangle 15"/>
              <p:cNvSpPr>
                <a:spLocks noChangeArrowheads="1"/>
              </p:cNvSpPr>
              <p:nvPr/>
            </p:nvSpPr>
            <p:spPr bwMode="auto">
              <a:xfrm>
                <a:off x="2544" y="3462"/>
                <a:ext cx="2112" cy="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0192" name="Line 16"/>
              <p:cNvSpPr>
                <a:spLocks noChangeShapeType="1"/>
              </p:cNvSpPr>
              <p:nvPr/>
            </p:nvSpPr>
            <p:spPr bwMode="auto">
              <a:xfrm>
                <a:off x="3227" y="3465"/>
                <a:ext cx="0" cy="2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0193" name="Line 17"/>
              <p:cNvSpPr>
                <a:spLocks noChangeShapeType="1"/>
              </p:cNvSpPr>
              <p:nvPr/>
            </p:nvSpPr>
            <p:spPr bwMode="auto">
              <a:xfrm>
                <a:off x="3981" y="3456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0194" name="Line 18"/>
              <p:cNvSpPr>
                <a:spLocks noChangeShapeType="1"/>
              </p:cNvSpPr>
              <p:nvPr/>
            </p:nvSpPr>
            <p:spPr bwMode="auto">
              <a:xfrm>
                <a:off x="2856" y="3456"/>
                <a:ext cx="0" cy="2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0195" name="Line 19"/>
              <p:cNvSpPr>
                <a:spLocks noChangeShapeType="1"/>
              </p:cNvSpPr>
              <p:nvPr/>
            </p:nvSpPr>
            <p:spPr bwMode="auto">
              <a:xfrm>
                <a:off x="3579" y="3458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0196" name="Line 20"/>
              <p:cNvSpPr>
                <a:spLocks noChangeShapeType="1"/>
              </p:cNvSpPr>
              <p:nvPr/>
            </p:nvSpPr>
            <p:spPr bwMode="auto">
              <a:xfrm>
                <a:off x="4312" y="3462"/>
                <a:ext cx="0" cy="2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690197" name="Text Box 21"/>
          <p:cNvSpPr txBox="1">
            <a:spLocks noChangeArrowheads="1"/>
          </p:cNvSpPr>
          <p:nvPr/>
        </p:nvSpPr>
        <p:spPr bwMode="auto">
          <a:xfrm>
            <a:off x="1730949" y="3402952"/>
            <a:ext cx="58272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latin typeface="Arial" charset="0"/>
                <a:ea typeface="ＭＳ Ｐゴシック" charset="0"/>
                <a:cs typeface="+mn-cs"/>
              </a:rPr>
              <a:t>1    </a:t>
            </a:r>
            <a:r>
              <a:rPr lang="en-US" sz="1800" b="1" kern="1200" dirty="0" smtClean="0">
                <a:latin typeface="Arial" charset="0"/>
                <a:ea typeface="ＭＳ Ｐゴシック" charset="0"/>
                <a:cs typeface="+mn-cs"/>
              </a:rPr>
              <a:t> 7    </a:t>
            </a:r>
            <a:r>
              <a:rPr lang="en-US" sz="1800" b="1" kern="1200" dirty="0">
                <a:latin typeface="Arial" charset="0"/>
                <a:ea typeface="ＭＳ Ｐゴシック" charset="0"/>
                <a:cs typeface="+mn-cs"/>
              </a:rPr>
              <a:t>9   12  </a:t>
            </a:r>
            <a:r>
              <a:rPr lang="en-US" sz="1800" b="1" kern="1200" dirty="0" smtClean="0">
                <a:latin typeface="Arial" charset="0"/>
                <a:ea typeface="ＭＳ Ｐゴシック" charset="0"/>
                <a:cs typeface="+mn-cs"/>
              </a:rPr>
              <a:t>33   42   59   76  81  </a:t>
            </a:r>
            <a:r>
              <a:rPr lang="en-US" sz="1800" b="1" kern="1200" dirty="0">
                <a:latin typeface="Arial" charset="0"/>
                <a:ea typeface="ＭＳ Ｐゴシック" charset="0"/>
                <a:cs typeface="+mn-cs"/>
              </a:rPr>
              <a:t>84  </a:t>
            </a:r>
            <a:r>
              <a:rPr lang="en-US" sz="1800" b="1" kern="1200" dirty="0" smtClean="0">
                <a:latin typeface="Arial" charset="0"/>
                <a:ea typeface="ＭＳ Ｐゴシック" charset="0"/>
                <a:cs typeface="+mn-cs"/>
              </a:rPr>
              <a:t> 91   </a:t>
            </a:r>
            <a:r>
              <a:rPr lang="en-US" sz="1800" b="1" kern="1200" dirty="0">
                <a:latin typeface="Arial" charset="0"/>
                <a:ea typeface="ＭＳ Ｐゴシック" charset="0"/>
                <a:cs typeface="+mn-cs"/>
              </a:rPr>
              <a:t>92   </a:t>
            </a:r>
            <a:r>
              <a:rPr lang="en-US" sz="1800" b="1" kern="1200" dirty="0" smtClean="0">
                <a:latin typeface="Arial" charset="0"/>
                <a:ea typeface="ＭＳ Ｐゴシック" charset="0"/>
                <a:cs typeface="+mn-cs"/>
              </a:rPr>
              <a:t>93  99</a:t>
            </a:r>
            <a:endParaRPr lang="en-US" sz="1800" b="1" kern="1200" dirty="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90198" name="Rectangle 22"/>
          <p:cNvSpPr>
            <a:spLocks noChangeArrowheads="1"/>
          </p:cNvSpPr>
          <p:nvPr/>
        </p:nvSpPr>
        <p:spPr bwMode="auto">
          <a:xfrm>
            <a:off x="1583557" y="3288136"/>
            <a:ext cx="6057900" cy="5715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90199" name="Rectangle 23"/>
          <p:cNvSpPr>
            <a:spLocks noChangeArrowheads="1"/>
          </p:cNvSpPr>
          <p:nvPr/>
        </p:nvSpPr>
        <p:spPr bwMode="auto">
          <a:xfrm>
            <a:off x="4169399" y="3288136"/>
            <a:ext cx="446807" cy="562522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" name="Cloud Callout 1"/>
          <p:cNvSpPr>
            <a:spLocks noChangeArrowheads="1"/>
          </p:cNvSpPr>
          <p:nvPr/>
        </p:nvSpPr>
        <p:spPr bwMode="auto">
          <a:xfrm>
            <a:off x="4392803" y="4527698"/>
            <a:ext cx="2171700" cy="514350"/>
          </a:xfrm>
          <a:prstGeom prst="cloudCallout">
            <a:avLst>
              <a:gd name="adj1" fmla="val -62074"/>
              <a:gd name="adj2" fmla="val -143921"/>
            </a:avLst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latin typeface="Arial" charset="0"/>
                <a:ea typeface="ＭＳ Ｐゴシック" charset="0"/>
                <a:cs typeface="ＭＳ Ｐゴシック" charset="0"/>
              </a:rPr>
              <a:t>Look for 42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83557" y="317089"/>
            <a:ext cx="437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Search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86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56315" y="1048635"/>
            <a:ext cx="5059769" cy="1788929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look at </a:t>
            </a:r>
            <a:r>
              <a:rPr lang="ja-JP" altLang="en-US" b="1" dirty="0" smtClean="0"/>
              <a:t>“</a:t>
            </a:r>
            <a:r>
              <a:rPr lang="en-US" altLang="ja-JP" b="1" dirty="0" smtClean="0">
                <a:latin typeface="Courier New" panose="02070309020205020404" pitchFamily="49" charset="0"/>
              </a:rPr>
              <a:t>middle</a:t>
            </a:r>
            <a:r>
              <a:rPr lang="ja-JP" altLang="en-US" b="1" dirty="0" smtClean="0"/>
              <a:t>”</a:t>
            </a:r>
            <a:r>
              <a:rPr lang="en-US" altLang="ja-JP" b="1" dirty="0" smtClean="0">
                <a:latin typeface="Courier New" panose="02070309020205020404" pitchFamily="49" charset="0"/>
              </a:rPr>
              <a:t> element</a:t>
            </a:r>
          </a:p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if no match then</a:t>
            </a:r>
          </a:p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look left or right</a:t>
            </a:r>
          </a:p>
        </p:txBody>
      </p:sp>
      <p:grpSp>
        <p:nvGrpSpPr>
          <p:cNvPr id="52227" name="Group 4"/>
          <p:cNvGrpSpPr>
            <a:grpSpLocks/>
          </p:cNvGrpSpPr>
          <p:nvPr/>
        </p:nvGrpSpPr>
        <p:grpSpPr bwMode="auto">
          <a:xfrm>
            <a:off x="1657350" y="3257550"/>
            <a:ext cx="5829300" cy="342900"/>
            <a:chOff x="480" y="2832"/>
            <a:chExt cx="4896" cy="288"/>
          </a:xfrm>
        </p:grpSpPr>
        <p:grpSp>
          <p:nvGrpSpPr>
            <p:cNvPr id="52235" name="Group 5"/>
            <p:cNvGrpSpPr>
              <a:grpSpLocks/>
            </p:cNvGrpSpPr>
            <p:nvPr/>
          </p:nvGrpSpPr>
          <p:grpSpPr bwMode="auto">
            <a:xfrm>
              <a:off x="480" y="2832"/>
              <a:ext cx="2784" cy="288"/>
              <a:chOff x="480" y="2832"/>
              <a:chExt cx="4608" cy="728"/>
            </a:xfrm>
          </p:grpSpPr>
          <p:sp>
            <p:nvSpPr>
              <p:cNvPr id="692230" name="Rectangle 6"/>
              <p:cNvSpPr>
                <a:spLocks noChangeArrowheads="1"/>
              </p:cNvSpPr>
              <p:nvPr/>
            </p:nvSpPr>
            <p:spPr bwMode="auto">
              <a:xfrm>
                <a:off x="480" y="2847"/>
                <a:ext cx="4608" cy="6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2231" name="Line 7"/>
              <p:cNvSpPr>
                <a:spLocks noChangeShapeType="1"/>
              </p:cNvSpPr>
              <p:nvPr/>
            </p:nvSpPr>
            <p:spPr bwMode="auto">
              <a:xfrm>
                <a:off x="2723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2232" name="Line 8"/>
              <p:cNvSpPr>
                <a:spLocks noChangeShapeType="1"/>
              </p:cNvSpPr>
              <p:nvPr/>
            </p:nvSpPr>
            <p:spPr bwMode="auto">
              <a:xfrm>
                <a:off x="1577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2233" name="Line 9"/>
              <p:cNvSpPr>
                <a:spLocks noChangeShapeType="1"/>
              </p:cNvSpPr>
              <p:nvPr/>
            </p:nvSpPr>
            <p:spPr bwMode="auto">
              <a:xfrm>
                <a:off x="3971" y="2832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2234" name="Line 10"/>
              <p:cNvSpPr>
                <a:spLocks noChangeShapeType="1"/>
              </p:cNvSpPr>
              <p:nvPr/>
            </p:nvSpPr>
            <p:spPr bwMode="auto">
              <a:xfrm>
                <a:off x="996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2235" name="Line 11"/>
              <p:cNvSpPr>
                <a:spLocks noChangeShapeType="1"/>
              </p:cNvSpPr>
              <p:nvPr/>
            </p:nvSpPr>
            <p:spPr bwMode="auto">
              <a:xfrm>
                <a:off x="2109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2236" name="Line 12"/>
              <p:cNvSpPr>
                <a:spLocks noChangeShapeType="1"/>
              </p:cNvSpPr>
              <p:nvPr/>
            </p:nvSpPr>
            <p:spPr bwMode="auto">
              <a:xfrm>
                <a:off x="3305" y="2837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2237" name="Line 13"/>
              <p:cNvSpPr>
                <a:spLocks noChangeShapeType="1"/>
              </p:cNvSpPr>
              <p:nvPr/>
            </p:nvSpPr>
            <p:spPr bwMode="auto">
              <a:xfrm>
                <a:off x="4519" y="2847"/>
                <a:ext cx="0" cy="7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52236" name="Group 14"/>
            <p:cNvGrpSpPr>
              <a:grpSpLocks/>
            </p:cNvGrpSpPr>
            <p:nvPr/>
          </p:nvGrpSpPr>
          <p:grpSpPr bwMode="auto">
            <a:xfrm>
              <a:off x="3264" y="2832"/>
              <a:ext cx="2112" cy="288"/>
              <a:chOff x="2544" y="3456"/>
              <a:chExt cx="2112" cy="288"/>
            </a:xfrm>
          </p:grpSpPr>
          <p:sp>
            <p:nvSpPr>
              <p:cNvPr id="692239" name="Rectangle 15"/>
              <p:cNvSpPr>
                <a:spLocks noChangeArrowheads="1"/>
              </p:cNvSpPr>
              <p:nvPr/>
            </p:nvSpPr>
            <p:spPr bwMode="auto">
              <a:xfrm>
                <a:off x="2544" y="3462"/>
                <a:ext cx="2112" cy="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2240" name="Line 16"/>
              <p:cNvSpPr>
                <a:spLocks noChangeShapeType="1"/>
              </p:cNvSpPr>
              <p:nvPr/>
            </p:nvSpPr>
            <p:spPr bwMode="auto">
              <a:xfrm>
                <a:off x="3227" y="3465"/>
                <a:ext cx="0" cy="2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2241" name="Line 17"/>
              <p:cNvSpPr>
                <a:spLocks noChangeShapeType="1"/>
              </p:cNvSpPr>
              <p:nvPr/>
            </p:nvSpPr>
            <p:spPr bwMode="auto">
              <a:xfrm>
                <a:off x="3981" y="3456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2242" name="Line 18"/>
              <p:cNvSpPr>
                <a:spLocks noChangeShapeType="1"/>
              </p:cNvSpPr>
              <p:nvPr/>
            </p:nvSpPr>
            <p:spPr bwMode="auto">
              <a:xfrm>
                <a:off x="2856" y="3456"/>
                <a:ext cx="0" cy="2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2243" name="Line 19"/>
              <p:cNvSpPr>
                <a:spLocks noChangeShapeType="1"/>
              </p:cNvSpPr>
              <p:nvPr/>
            </p:nvSpPr>
            <p:spPr bwMode="auto">
              <a:xfrm>
                <a:off x="3579" y="3458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2244" name="Line 20"/>
              <p:cNvSpPr>
                <a:spLocks noChangeShapeType="1"/>
              </p:cNvSpPr>
              <p:nvPr/>
            </p:nvSpPr>
            <p:spPr bwMode="auto">
              <a:xfrm>
                <a:off x="4312" y="3462"/>
                <a:ext cx="0" cy="2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692245" name="Text Box 21"/>
          <p:cNvSpPr txBox="1">
            <a:spLocks noChangeArrowheads="1"/>
          </p:cNvSpPr>
          <p:nvPr/>
        </p:nvSpPr>
        <p:spPr bwMode="auto">
          <a:xfrm>
            <a:off x="1714500" y="3257550"/>
            <a:ext cx="58913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>
                <a:latin typeface="Arial" charset="0"/>
                <a:ea typeface="ＭＳ Ｐゴシック" charset="0"/>
                <a:cs typeface="+mn-cs"/>
              </a:rPr>
              <a:t>1     7    9   12   33  42    59  76   81  84  91   92   93   99</a:t>
            </a:r>
          </a:p>
        </p:txBody>
      </p:sp>
      <p:sp>
        <p:nvSpPr>
          <p:cNvPr id="692246" name="Rectangle 22"/>
          <p:cNvSpPr>
            <a:spLocks noChangeArrowheads="1"/>
          </p:cNvSpPr>
          <p:nvPr/>
        </p:nvSpPr>
        <p:spPr bwMode="auto">
          <a:xfrm>
            <a:off x="1543050" y="3143250"/>
            <a:ext cx="2686050" cy="5715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92247" name="Rectangle 23"/>
          <p:cNvSpPr>
            <a:spLocks noChangeArrowheads="1"/>
          </p:cNvSpPr>
          <p:nvPr/>
        </p:nvSpPr>
        <p:spPr bwMode="auto">
          <a:xfrm>
            <a:off x="2400300" y="3143250"/>
            <a:ext cx="514350" cy="5715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52231" name="Group 24"/>
          <p:cNvGrpSpPr>
            <a:grpSpLocks/>
          </p:cNvGrpSpPr>
          <p:nvPr/>
        </p:nvGrpSpPr>
        <p:grpSpPr bwMode="auto">
          <a:xfrm>
            <a:off x="4114800" y="3086100"/>
            <a:ext cx="3486150" cy="628650"/>
            <a:chOff x="2496" y="2592"/>
            <a:chExt cx="2928" cy="528"/>
          </a:xfrm>
        </p:grpSpPr>
        <p:sp>
          <p:nvSpPr>
            <p:cNvPr id="692249" name="Line 25"/>
            <p:cNvSpPr>
              <a:spLocks noChangeShapeType="1"/>
            </p:cNvSpPr>
            <p:nvPr/>
          </p:nvSpPr>
          <p:spPr bwMode="auto">
            <a:xfrm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92250" name="Line 26"/>
            <p:cNvSpPr>
              <a:spLocks noChangeShapeType="1"/>
            </p:cNvSpPr>
            <p:nvPr/>
          </p:nvSpPr>
          <p:spPr bwMode="auto">
            <a:xfrm flipH="1"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7" name="Cloud Callout 26"/>
          <p:cNvSpPr>
            <a:spLocks noChangeArrowheads="1"/>
          </p:cNvSpPr>
          <p:nvPr/>
        </p:nvSpPr>
        <p:spPr bwMode="auto">
          <a:xfrm>
            <a:off x="4343400" y="4343400"/>
            <a:ext cx="2171700" cy="514350"/>
          </a:xfrm>
          <a:prstGeom prst="cloudCallout">
            <a:avLst>
              <a:gd name="adj1" fmla="val -62074"/>
              <a:gd name="adj2" fmla="val -143921"/>
            </a:avLst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latin typeface="Arial" charset="0"/>
                <a:ea typeface="ＭＳ Ｐゴシック" charset="0"/>
                <a:cs typeface="ＭＳ Ｐゴシック" charset="0"/>
              </a:rPr>
              <a:t>Look for 42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28527" y="255024"/>
            <a:ext cx="5154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– The Algorithm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94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42925" y="1406525"/>
            <a:ext cx="4957763" cy="1422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look at </a:t>
            </a:r>
            <a:r>
              <a:rPr lang="ja-JP" altLang="en-US" b="1" dirty="0" smtClean="0"/>
              <a:t>“</a:t>
            </a:r>
            <a:r>
              <a:rPr lang="en-US" altLang="ja-JP" b="1" dirty="0" smtClean="0">
                <a:latin typeface="Courier New" panose="02070309020205020404" pitchFamily="49" charset="0"/>
              </a:rPr>
              <a:t>middle</a:t>
            </a:r>
            <a:r>
              <a:rPr lang="ja-JP" altLang="en-US" b="1" dirty="0" smtClean="0"/>
              <a:t>”</a:t>
            </a:r>
            <a:r>
              <a:rPr lang="en-US" altLang="ja-JP" b="1" dirty="0" smtClean="0">
                <a:latin typeface="Courier New" panose="02070309020205020404" pitchFamily="49" charset="0"/>
              </a:rPr>
              <a:t> element</a:t>
            </a:r>
          </a:p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if no match then</a:t>
            </a:r>
          </a:p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look left or right</a:t>
            </a:r>
          </a:p>
        </p:txBody>
      </p:sp>
      <p:grpSp>
        <p:nvGrpSpPr>
          <p:cNvPr id="54275" name="Group 4"/>
          <p:cNvGrpSpPr>
            <a:grpSpLocks/>
          </p:cNvGrpSpPr>
          <p:nvPr/>
        </p:nvGrpSpPr>
        <p:grpSpPr bwMode="auto">
          <a:xfrm>
            <a:off x="1657350" y="3257550"/>
            <a:ext cx="5829300" cy="342900"/>
            <a:chOff x="480" y="2832"/>
            <a:chExt cx="4896" cy="288"/>
          </a:xfrm>
        </p:grpSpPr>
        <p:grpSp>
          <p:nvGrpSpPr>
            <p:cNvPr id="54286" name="Group 5"/>
            <p:cNvGrpSpPr>
              <a:grpSpLocks/>
            </p:cNvGrpSpPr>
            <p:nvPr/>
          </p:nvGrpSpPr>
          <p:grpSpPr bwMode="auto">
            <a:xfrm>
              <a:off x="480" y="2832"/>
              <a:ext cx="2784" cy="288"/>
              <a:chOff x="480" y="2832"/>
              <a:chExt cx="4608" cy="728"/>
            </a:xfrm>
          </p:grpSpPr>
          <p:sp>
            <p:nvSpPr>
              <p:cNvPr id="694278" name="Rectangle 6"/>
              <p:cNvSpPr>
                <a:spLocks noChangeArrowheads="1"/>
              </p:cNvSpPr>
              <p:nvPr/>
            </p:nvSpPr>
            <p:spPr bwMode="auto">
              <a:xfrm>
                <a:off x="480" y="2847"/>
                <a:ext cx="4608" cy="6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4279" name="Line 7"/>
              <p:cNvSpPr>
                <a:spLocks noChangeShapeType="1"/>
              </p:cNvSpPr>
              <p:nvPr/>
            </p:nvSpPr>
            <p:spPr bwMode="auto">
              <a:xfrm>
                <a:off x="2723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4280" name="Line 8"/>
              <p:cNvSpPr>
                <a:spLocks noChangeShapeType="1"/>
              </p:cNvSpPr>
              <p:nvPr/>
            </p:nvSpPr>
            <p:spPr bwMode="auto">
              <a:xfrm>
                <a:off x="1577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4281" name="Line 9"/>
              <p:cNvSpPr>
                <a:spLocks noChangeShapeType="1"/>
              </p:cNvSpPr>
              <p:nvPr/>
            </p:nvSpPr>
            <p:spPr bwMode="auto">
              <a:xfrm>
                <a:off x="3971" y="2832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4282" name="Line 10"/>
              <p:cNvSpPr>
                <a:spLocks noChangeShapeType="1"/>
              </p:cNvSpPr>
              <p:nvPr/>
            </p:nvSpPr>
            <p:spPr bwMode="auto">
              <a:xfrm>
                <a:off x="996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4283" name="Line 11"/>
              <p:cNvSpPr>
                <a:spLocks noChangeShapeType="1"/>
              </p:cNvSpPr>
              <p:nvPr/>
            </p:nvSpPr>
            <p:spPr bwMode="auto">
              <a:xfrm>
                <a:off x="2109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4284" name="Line 12"/>
              <p:cNvSpPr>
                <a:spLocks noChangeShapeType="1"/>
              </p:cNvSpPr>
              <p:nvPr/>
            </p:nvSpPr>
            <p:spPr bwMode="auto">
              <a:xfrm>
                <a:off x="3305" y="2837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4285" name="Line 13"/>
              <p:cNvSpPr>
                <a:spLocks noChangeShapeType="1"/>
              </p:cNvSpPr>
              <p:nvPr/>
            </p:nvSpPr>
            <p:spPr bwMode="auto">
              <a:xfrm>
                <a:off x="4519" y="2847"/>
                <a:ext cx="0" cy="7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54287" name="Group 14"/>
            <p:cNvGrpSpPr>
              <a:grpSpLocks/>
            </p:cNvGrpSpPr>
            <p:nvPr/>
          </p:nvGrpSpPr>
          <p:grpSpPr bwMode="auto">
            <a:xfrm>
              <a:off x="3264" y="2832"/>
              <a:ext cx="2112" cy="288"/>
              <a:chOff x="2544" y="3456"/>
              <a:chExt cx="2112" cy="288"/>
            </a:xfrm>
          </p:grpSpPr>
          <p:sp>
            <p:nvSpPr>
              <p:cNvPr id="694287" name="Rectangle 15"/>
              <p:cNvSpPr>
                <a:spLocks noChangeArrowheads="1"/>
              </p:cNvSpPr>
              <p:nvPr/>
            </p:nvSpPr>
            <p:spPr bwMode="auto">
              <a:xfrm>
                <a:off x="2544" y="3462"/>
                <a:ext cx="2112" cy="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4288" name="Line 16"/>
              <p:cNvSpPr>
                <a:spLocks noChangeShapeType="1"/>
              </p:cNvSpPr>
              <p:nvPr/>
            </p:nvSpPr>
            <p:spPr bwMode="auto">
              <a:xfrm>
                <a:off x="3227" y="3465"/>
                <a:ext cx="0" cy="2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4289" name="Line 17"/>
              <p:cNvSpPr>
                <a:spLocks noChangeShapeType="1"/>
              </p:cNvSpPr>
              <p:nvPr/>
            </p:nvSpPr>
            <p:spPr bwMode="auto">
              <a:xfrm>
                <a:off x="3981" y="3456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4290" name="Line 18"/>
              <p:cNvSpPr>
                <a:spLocks noChangeShapeType="1"/>
              </p:cNvSpPr>
              <p:nvPr/>
            </p:nvSpPr>
            <p:spPr bwMode="auto">
              <a:xfrm>
                <a:off x="2856" y="3456"/>
                <a:ext cx="0" cy="2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4291" name="Line 19"/>
              <p:cNvSpPr>
                <a:spLocks noChangeShapeType="1"/>
              </p:cNvSpPr>
              <p:nvPr/>
            </p:nvSpPr>
            <p:spPr bwMode="auto">
              <a:xfrm>
                <a:off x="3579" y="3458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4292" name="Line 20"/>
              <p:cNvSpPr>
                <a:spLocks noChangeShapeType="1"/>
              </p:cNvSpPr>
              <p:nvPr/>
            </p:nvSpPr>
            <p:spPr bwMode="auto">
              <a:xfrm>
                <a:off x="4312" y="3462"/>
                <a:ext cx="0" cy="2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694293" name="Text Box 21"/>
          <p:cNvSpPr txBox="1">
            <a:spLocks noChangeArrowheads="1"/>
          </p:cNvSpPr>
          <p:nvPr/>
        </p:nvSpPr>
        <p:spPr bwMode="auto">
          <a:xfrm>
            <a:off x="1714500" y="3257550"/>
            <a:ext cx="58913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>
                <a:latin typeface="Arial" charset="0"/>
                <a:ea typeface="ＭＳ Ｐゴシック" charset="0"/>
                <a:cs typeface="+mn-cs"/>
              </a:rPr>
              <a:t>1     7    9   12   33  42    59  76   81  84  91   92   93   99</a:t>
            </a:r>
          </a:p>
        </p:txBody>
      </p:sp>
      <p:sp>
        <p:nvSpPr>
          <p:cNvPr id="694294" name="Rectangle 22"/>
          <p:cNvSpPr>
            <a:spLocks noChangeArrowheads="1"/>
          </p:cNvSpPr>
          <p:nvPr/>
        </p:nvSpPr>
        <p:spPr bwMode="auto">
          <a:xfrm>
            <a:off x="2743200" y="3143250"/>
            <a:ext cx="1485900" cy="5715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94295" name="Rectangle 23"/>
          <p:cNvSpPr>
            <a:spLocks noChangeArrowheads="1"/>
          </p:cNvSpPr>
          <p:nvPr/>
        </p:nvSpPr>
        <p:spPr bwMode="auto">
          <a:xfrm>
            <a:off x="3225404" y="3143250"/>
            <a:ext cx="514350" cy="5715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54279" name="Group 24"/>
          <p:cNvGrpSpPr>
            <a:grpSpLocks/>
          </p:cNvGrpSpPr>
          <p:nvPr/>
        </p:nvGrpSpPr>
        <p:grpSpPr bwMode="auto">
          <a:xfrm>
            <a:off x="4114800" y="3086100"/>
            <a:ext cx="3486150" cy="628650"/>
            <a:chOff x="2496" y="2592"/>
            <a:chExt cx="2928" cy="528"/>
          </a:xfrm>
        </p:grpSpPr>
        <p:sp>
          <p:nvSpPr>
            <p:cNvPr id="694297" name="Line 25"/>
            <p:cNvSpPr>
              <a:spLocks noChangeShapeType="1"/>
            </p:cNvSpPr>
            <p:nvPr/>
          </p:nvSpPr>
          <p:spPr bwMode="auto">
            <a:xfrm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94298" name="Line 26"/>
            <p:cNvSpPr>
              <a:spLocks noChangeShapeType="1"/>
            </p:cNvSpPr>
            <p:nvPr/>
          </p:nvSpPr>
          <p:spPr bwMode="auto">
            <a:xfrm flipH="1"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4280" name="Group 27"/>
          <p:cNvGrpSpPr>
            <a:grpSpLocks/>
          </p:cNvGrpSpPr>
          <p:nvPr/>
        </p:nvGrpSpPr>
        <p:grpSpPr bwMode="auto">
          <a:xfrm>
            <a:off x="1600200" y="3143250"/>
            <a:ext cx="1143000" cy="628650"/>
            <a:chOff x="2496" y="2592"/>
            <a:chExt cx="2928" cy="528"/>
          </a:xfrm>
        </p:grpSpPr>
        <p:sp>
          <p:nvSpPr>
            <p:cNvPr id="694300" name="Line 28"/>
            <p:cNvSpPr>
              <a:spLocks noChangeShapeType="1"/>
            </p:cNvSpPr>
            <p:nvPr/>
          </p:nvSpPr>
          <p:spPr bwMode="auto">
            <a:xfrm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94301" name="Line 29"/>
            <p:cNvSpPr>
              <a:spLocks noChangeShapeType="1"/>
            </p:cNvSpPr>
            <p:nvPr/>
          </p:nvSpPr>
          <p:spPr bwMode="auto">
            <a:xfrm flipH="1"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0" name="Cloud Callout 29"/>
          <p:cNvSpPr>
            <a:spLocks noChangeArrowheads="1"/>
          </p:cNvSpPr>
          <p:nvPr/>
        </p:nvSpPr>
        <p:spPr bwMode="auto">
          <a:xfrm>
            <a:off x="4343400" y="4343400"/>
            <a:ext cx="2171700" cy="514350"/>
          </a:xfrm>
          <a:prstGeom prst="cloudCallout">
            <a:avLst>
              <a:gd name="adj1" fmla="val -62074"/>
              <a:gd name="adj2" fmla="val -143921"/>
            </a:avLst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latin typeface="Arial" charset="0"/>
                <a:ea typeface="ＭＳ Ｐゴシック" charset="0"/>
                <a:cs typeface="ＭＳ Ｐゴシック" charset="0"/>
              </a:rPr>
              <a:t>Look for 42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14500" y="284014"/>
            <a:ext cx="5154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– The Algorithm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75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14475" y="1330682"/>
            <a:ext cx="5429250" cy="163405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look at </a:t>
            </a:r>
            <a:r>
              <a:rPr lang="ja-JP" altLang="en-US" b="1" dirty="0" smtClean="0"/>
              <a:t>“</a:t>
            </a:r>
            <a:r>
              <a:rPr lang="en-US" altLang="ja-JP" b="1" dirty="0" smtClean="0">
                <a:latin typeface="Courier New" panose="02070309020205020404" pitchFamily="49" charset="0"/>
              </a:rPr>
              <a:t>middle</a:t>
            </a:r>
            <a:r>
              <a:rPr lang="ja-JP" altLang="en-US" b="1" dirty="0" smtClean="0"/>
              <a:t>”</a:t>
            </a:r>
            <a:r>
              <a:rPr lang="en-US" altLang="ja-JP" b="1" dirty="0" smtClean="0">
                <a:latin typeface="Courier New" panose="02070309020205020404" pitchFamily="49" charset="0"/>
              </a:rPr>
              <a:t> element</a:t>
            </a:r>
          </a:p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if no match then</a:t>
            </a:r>
          </a:p>
          <a:p>
            <a:pPr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look left or right</a:t>
            </a:r>
          </a:p>
        </p:txBody>
      </p:sp>
      <p:grpSp>
        <p:nvGrpSpPr>
          <p:cNvPr id="56323" name="Group 4"/>
          <p:cNvGrpSpPr>
            <a:grpSpLocks/>
          </p:cNvGrpSpPr>
          <p:nvPr/>
        </p:nvGrpSpPr>
        <p:grpSpPr bwMode="auto">
          <a:xfrm>
            <a:off x="1657350" y="3257550"/>
            <a:ext cx="5829300" cy="342900"/>
            <a:chOff x="480" y="2832"/>
            <a:chExt cx="4896" cy="288"/>
          </a:xfrm>
        </p:grpSpPr>
        <p:grpSp>
          <p:nvGrpSpPr>
            <p:cNvPr id="56336" name="Group 5"/>
            <p:cNvGrpSpPr>
              <a:grpSpLocks/>
            </p:cNvGrpSpPr>
            <p:nvPr/>
          </p:nvGrpSpPr>
          <p:grpSpPr bwMode="auto">
            <a:xfrm>
              <a:off x="480" y="2832"/>
              <a:ext cx="2784" cy="288"/>
              <a:chOff x="480" y="2832"/>
              <a:chExt cx="4608" cy="728"/>
            </a:xfrm>
          </p:grpSpPr>
          <p:sp>
            <p:nvSpPr>
              <p:cNvPr id="696326" name="Rectangle 6"/>
              <p:cNvSpPr>
                <a:spLocks noChangeArrowheads="1"/>
              </p:cNvSpPr>
              <p:nvPr/>
            </p:nvSpPr>
            <p:spPr bwMode="auto">
              <a:xfrm>
                <a:off x="480" y="2847"/>
                <a:ext cx="4608" cy="6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6327" name="Line 7"/>
              <p:cNvSpPr>
                <a:spLocks noChangeShapeType="1"/>
              </p:cNvSpPr>
              <p:nvPr/>
            </p:nvSpPr>
            <p:spPr bwMode="auto">
              <a:xfrm>
                <a:off x="2723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6328" name="Line 8"/>
              <p:cNvSpPr>
                <a:spLocks noChangeShapeType="1"/>
              </p:cNvSpPr>
              <p:nvPr/>
            </p:nvSpPr>
            <p:spPr bwMode="auto">
              <a:xfrm>
                <a:off x="1577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6329" name="Line 9"/>
              <p:cNvSpPr>
                <a:spLocks noChangeShapeType="1"/>
              </p:cNvSpPr>
              <p:nvPr/>
            </p:nvSpPr>
            <p:spPr bwMode="auto">
              <a:xfrm>
                <a:off x="3971" y="2832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6330" name="Line 10"/>
              <p:cNvSpPr>
                <a:spLocks noChangeShapeType="1"/>
              </p:cNvSpPr>
              <p:nvPr/>
            </p:nvSpPr>
            <p:spPr bwMode="auto">
              <a:xfrm>
                <a:off x="996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6331" name="Line 11"/>
              <p:cNvSpPr>
                <a:spLocks noChangeShapeType="1"/>
              </p:cNvSpPr>
              <p:nvPr/>
            </p:nvSpPr>
            <p:spPr bwMode="auto">
              <a:xfrm>
                <a:off x="2109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6332" name="Line 12"/>
              <p:cNvSpPr>
                <a:spLocks noChangeShapeType="1"/>
              </p:cNvSpPr>
              <p:nvPr/>
            </p:nvSpPr>
            <p:spPr bwMode="auto">
              <a:xfrm>
                <a:off x="3305" y="2837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6333" name="Line 13"/>
              <p:cNvSpPr>
                <a:spLocks noChangeShapeType="1"/>
              </p:cNvSpPr>
              <p:nvPr/>
            </p:nvSpPr>
            <p:spPr bwMode="auto">
              <a:xfrm>
                <a:off x="4519" y="2847"/>
                <a:ext cx="0" cy="7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56337" name="Group 14"/>
            <p:cNvGrpSpPr>
              <a:grpSpLocks/>
            </p:cNvGrpSpPr>
            <p:nvPr/>
          </p:nvGrpSpPr>
          <p:grpSpPr bwMode="auto">
            <a:xfrm>
              <a:off x="3264" y="2832"/>
              <a:ext cx="2112" cy="288"/>
              <a:chOff x="2544" y="3456"/>
              <a:chExt cx="2112" cy="288"/>
            </a:xfrm>
          </p:grpSpPr>
          <p:sp>
            <p:nvSpPr>
              <p:cNvPr id="696335" name="Rectangle 15"/>
              <p:cNvSpPr>
                <a:spLocks noChangeArrowheads="1"/>
              </p:cNvSpPr>
              <p:nvPr/>
            </p:nvSpPr>
            <p:spPr bwMode="auto">
              <a:xfrm>
                <a:off x="2544" y="3462"/>
                <a:ext cx="2112" cy="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6336" name="Line 16"/>
              <p:cNvSpPr>
                <a:spLocks noChangeShapeType="1"/>
              </p:cNvSpPr>
              <p:nvPr/>
            </p:nvSpPr>
            <p:spPr bwMode="auto">
              <a:xfrm>
                <a:off x="3227" y="3465"/>
                <a:ext cx="0" cy="2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6337" name="Line 17"/>
              <p:cNvSpPr>
                <a:spLocks noChangeShapeType="1"/>
              </p:cNvSpPr>
              <p:nvPr/>
            </p:nvSpPr>
            <p:spPr bwMode="auto">
              <a:xfrm>
                <a:off x="3981" y="3456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6338" name="Line 18"/>
              <p:cNvSpPr>
                <a:spLocks noChangeShapeType="1"/>
              </p:cNvSpPr>
              <p:nvPr/>
            </p:nvSpPr>
            <p:spPr bwMode="auto">
              <a:xfrm>
                <a:off x="2856" y="3456"/>
                <a:ext cx="0" cy="2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6339" name="Line 19"/>
              <p:cNvSpPr>
                <a:spLocks noChangeShapeType="1"/>
              </p:cNvSpPr>
              <p:nvPr/>
            </p:nvSpPr>
            <p:spPr bwMode="auto">
              <a:xfrm>
                <a:off x="3579" y="3458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6340" name="Line 20"/>
              <p:cNvSpPr>
                <a:spLocks noChangeShapeType="1"/>
              </p:cNvSpPr>
              <p:nvPr/>
            </p:nvSpPr>
            <p:spPr bwMode="auto">
              <a:xfrm>
                <a:off x="4312" y="3462"/>
                <a:ext cx="0" cy="2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696341" name="Text Box 21"/>
          <p:cNvSpPr txBox="1">
            <a:spLocks noChangeArrowheads="1"/>
          </p:cNvSpPr>
          <p:nvPr/>
        </p:nvSpPr>
        <p:spPr bwMode="auto">
          <a:xfrm>
            <a:off x="1714500" y="3257550"/>
            <a:ext cx="58913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>
                <a:latin typeface="Arial" charset="0"/>
                <a:ea typeface="ＭＳ Ｐゴシック" charset="0"/>
                <a:cs typeface="+mn-cs"/>
              </a:rPr>
              <a:t>1     7    9   12   33  42    59  76   81  84  91   92   93   99</a:t>
            </a:r>
          </a:p>
        </p:txBody>
      </p:sp>
      <p:sp>
        <p:nvSpPr>
          <p:cNvPr id="696342" name="Rectangle 22"/>
          <p:cNvSpPr>
            <a:spLocks noChangeArrowheads="1"/>
          </p:cNvSpPr>
          <p:nvPr/>
        </p:nvSpPr>
        <p:spPr bwMode="auto">
          <a:xfrm>
            <a:off x="3600450" y="3143250"/>
            <a:ext cx="628650" cy="5715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56326" name="Group 23"/>
          <p:cNvGrpSpPr>
            <a:grpSpLocks/>
          </p:cNvGrpSpPr>
          <p:nvPr/>
        </p:nvGrpSpPr>
        <p:grpSpPr bwMode="auto">
          <a:xfrm>
            <a:off x="4114800" y="3086100"/>
            <a:ext cx="3486150" cy="628650"/>
            <a:chOff x="2496" y="2592"/>
            <a:chExt cx="2928" cy="528"/>
          </a:xfrm>
        </p:grpSpPr>
        <p:sp>
          <p:nvSpPr>
            <p:cNvPr id="696344" name="Line 24"/>
            <p:cNvSpPr>
              <a:spLocks noChangeShapeType="1"/>
            </p:cNvSpPr>
            <p:nvPr/>
          </p:nvSpPr>
          <p:spPr bwMode="auto">
            <a:xfrm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96345" name="Line 25"/>
            <p:cNvSpPr>
              <a:spLocks noChangeShapeType="1"/>
            </p:cNvSpPr>
            <p:nvPr/>
          </p:nvSpPr>
          <p:spPr bwMode="auto">
            <a:xfrm flipH="1"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6327" name="Group 26"/>
          <p:cNvGrpSpPr>
            <a:grpSpLocks/>
          </p:cNvGrpSpPr>
          <p:nvPr/>
        </p:nvGrpSpPr>
        <p:grpSpPr bwMode="auto">
          <a:xfrm>
            <a:off x="1600200" y="3143250"/>
            <a:ext cx="1143000" cy="628650"/>
            <a:chOff x="2496" y="2592"/>
            <a:chExt cx="2928" cy="528"/>
          </a:xfrm>
        </p:grpSpPr>
        <p:sp>
          <p:nvSpPr>
            <p:cNvPr id="696347" name="Line 27"/>
            <p:cNvSpPr>
              <a:spLocks noChangeShapeType="1"/>
            </p:cNvSpPr>
            <p:nvPr/>
          </p:nvSpPr>
          <p:spPr bwMode="auto">
            <a:xfrm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96348" name="Line 28"/>
            <p:cNvSpPr>
              <a:spLocks noChangeShapeType="1"/>
            </p:cNvSpPr>
            <p:nvPr/>
          </p:nvSpPr>
          <p:spPr bwMode="auto">
            <a:xfrm flipH="1"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6328" name="Group 29"/>
          <p:cNvGrpSpPr>
            <a:grpSpLocks/>
          </p:cNvGrpSpPr>
          <p:nvPr/>
        </p:nvGrpSpPr>
        <p:grpSpPr bwMode="auto">
          <a:xfrm>
            <a:off x="2800350" y="3143250"/>
            <a:ext cx="800100" cy="628650"/>
            <a:chOff x="2496" y="2592"/>
            <a:chExt cx="2928" cy="528"/>
          </a:xfrm>
        </p:grpSpPr>
        <p:sp>
          <p:nvSpPr>
            <p:cNvPr id="696350" name="Line 30"/>
            <p:cNvSpPr>
              <a:spLocks noChangeShapeType="1"/>
            </p:cNvSpPr>
            <p:nvPr/>
          </p:nvSpPr>
          <p:spPr bwMode="auto">
            <a:xfrm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96351" name="Line 31"/>
            <p:cNvSpPr>
              <a:spLocks noChangeShapeType="1"/>
            </p:cNvSpPr>
            <p:nvPr/>
          </p:nvSpPr>
          <p:spPr bwMode="auto">
            <a:xfrm flipH="1">
              <a:off x="2496" y="2592"/>
              <a:ext cx="2928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2" name="Cloud Callout 31"/>
          <p:cNvSpPr>
            <a:spLocks noChangeArrowheads="1"/>
          </p:cNvSpPr>
          <p:nvPr/>
        </p:nvSpPr>
        <p:spPr bwMode="auto">
          <a:xfrm>
            <a:off x="4343400" y="4343400"/>
            <a:ext cx="2171700" cy="514350"/>
          </a:xfrm>
          <a:prstGeom prst="cloudCallout">
            <a:avLst>
              <a:gd name="adj1" fmla="val -62074"/>
              <a:gd name="adj2" fmla="val -143921"/>
            </a:avLst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latin typeface="Arial" charset="0"/>
                <a:ea typeface="ＭＳ Ｐゴシック" charset="0"/>
                <a:cs typeface="ＭＳ Ｐゴシック" charset="0"/>
              </a:rPr>
              <a:t>Look for 42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14500" y="284014"/>
            <a:ext cx="5154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– The Algorithm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5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31851" y="1141228"/>
            <a:ext cx="5798289" cy="369304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calculate middle position</a:t>
            </a:r>
          </a:p>
          <a:p>
            <a:pPr>
              <a:buFontTx/>
              <a:buNone/>
            </a:pPr>
            <a:endParaRPr lang="en-US" altLang="en-US" sz="15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if (first and last have </a:t>
            </a:r>
            <a:r>
              <a:rPr lang="ja-JP" altLang="en-US" sz="1500" b="1" dirty="0"/>
              <a:t>“</a:t>
            </a:r>
            <a:r>
              <a:rPr lang="en-US" altLang="ja-JP" sz="1500" b="1" dirty="0">
                <a:latin typeface="Courier New" panose="02070309020205020404" pitchFamily="49" charset="0"/>
              </a:rPr>
              <a:t>crossed</a:t>
            </a:r>
            <a:r>
              <a:rPr lang="ja-JP" altLang="en-US" sz="1500" b="1" dirty="0"/>
              <a:t>”</a:t>
            </a:r>
            <a:r>
              <a:rPr lang="en-US" altLang="ja-JP" sz="1500" b="1" dirty="0">
                <a:latin typeface="Courier New" panose="02070309020205020404" pitchFamily="49" charset="0"/>
              </a:rPr>
              <a:t>) then</a:t>
            </a:r>
          </a:p>
          <a:p>
            <a:pPr>
              <a:buFontTx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  “Item not found”</a:t>
            </a:r>
          </a:p>
          <a:p>
            <a:pPr>
              <a:buFontTx/>
              <a:buNone/>
            </a:pPr>
            <a:endParaRPr lang="en-US" altLang="en-US" sz="15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500" b="1" dirty="0" err="1">
                <a:latin typeface="Courier New" panose="02070309020205020404" pitchFamily="49" charset="0"/>
              </a:rPr>
              <a:t>elseif</a:t>
            </a:r>
            <a:r>
              <a:rPr lang="en-US" altLang="en-US" sz="1500" b="1" dirty="0">
                <a:latin typeface="Courier New" panose="02070309020205020404" pitchFamily="49" charset="0"/>
              </a:rPr>
              <a:t> (element at middle = 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to_find</a:t>
            </a:r>
            <a:r>
              <a:rPr lang="en-US" altLang="en-US" sz="1500" b="1" dirty="0">
                <a:latin typeface="Courier New" panose="02070309020205020404" pitchFamily="49" charset="0"/>
              </a:rPr>
              <a:t>) then</a:t>
            </a:r>
          </a:p>
          <a:p>
            <a:pPr>
              <a:buFontTx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  “Item Found”</a:t>
            </a:r>
          </a:p>
          <a:p>
            <a:pPr>
              <a:buFontTx/>
              <a:buNone/>
            </a:pPr>
            <a:endParaRPr lang="en-US" altLang="en-US" sz="15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500" b="1" dirty="0" err="1">
                <a:solidFill>
                  <a:srgbClr val="3333FF"/>
                </a:solidFill>
                <a:latin typeface="Courier New" panose="02070309020205020404" pitchFamily="49" charset="0"/>
              </a:rPr>
              <a:t>elseif</a:t>
            </a:r>
            <a:r>
              <a:rPr lang="en-US" altLang="en-US" sz="1500" b="1" dirty="0">
                <a:solidFill>
                  <a:srgbClr val="3333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500" b="1" dirty="0" err="1">
                <a:solidFill>
                  <a:srgbClr val="3333FF"/>
                </a:solidFill>
                <a:latin typeface="Courier New" panose="02070309020205020404" pitchFamily="49" charset="0"/>
              </a:rPr>
              <a:t>to_find</a:t>
            </a:r>
            <a:r>
              <a:rPr lang="en-US" altLang="en-US" sz="1500" b="1" dirty="0">
                <a:solidFill>
                  <a:srgbClr val="3333FF"/>
                </a:solidFill>
                <a:latin typeface="Courier New" panose="02070309020205020404" pitchFamily="49" charset="0"/>
              </a:rPr>
              <a:t> &lt; element at middle then</a:t>
            </a:r>
          </a:p>
          <a:p>
            <a:pPr>
              <a:buFontTx/>
              <a:buNone/>
            </a:pPr>
            <a:r>
              <a:rPr lang="en-US" altLang="en-US" sz="1500" b="1" dirty="0">
                <a:solidFill>
                  <a:srgbClr val="3333FF"/>
                </a:solidFill>
                <a:latin typeface="Courier New" panose="02070309020205020404" pitchFamily="49" charset="0"/>
              </a:rPr>
              <a:t>  Look to the left</a:t>
            </a:r>
          </a:p>
          <a:p>
            <a:pPr>
              <a:buFontTx/>
              <a:buNone/>
            </a:pPr>
            <a:r>
              <a:rPr lang="en-US" altLang="en-US" sz="1500" b="1" dirty="0" smtClean="0">
                <a:solidFill>
                  <a:srgbClr val="FF0033"/>
                </a:solidFill>
                <a:latin typeface="Courier New" panose="02070309020205020404" pitchFamily="49" charset="0"/>
              </a:rPr>
              <a:t>else</a:t>
            </a:r>
            <a:endParaRPr lang="en-US" altLang="en-US" sz="1500" b="1" dirty="0">
              <a:solidFill>
                <a:srgbClr val="FF0033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500" b="1" dirty="0">
                <a:solidFill>
                  <a:srgbClr val="FF0033"/>
                </a:solidFill>
                <a:latin typeface="Courier New" panose="02070309020205020404" pitchFamily="49" charset="0"/>
              </a:rPr>
              <a:t>  Look to the right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3175" y="269837"/>
            <a:ext cx="5515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– The Pseudocode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23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62548" y="1131095"/>
            <a:ext cx="6633166" cy="1341834"/>
          </a:xfrm>
        </p:spPr>
        <p:txBody>
          <a:bodyPr/>
          <a:lstStyle/>
          <a:p>
            <a:r>
              <a:rPr lang="en-US" altLang="en-US" sz="2400" b="1" dirty="0" smtClean="0">
                <a:latin typeface="Gabriola" panose="04040605051002020D02" pitchFamily="82" charset="0"/>
              </a:rPr>
              <a:t>Use indices 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“</a:t>
            </a:r>
            <a:r>
              <a:rPr lang="en-US" altLang="ja-JP" sz="2400" b="1" dirty="0" smtClean="0">
                <a:solidFill>
                  <a:srgbClr val="3333FF"/>
                </a:solidFill>
                <a:latin typeface="Gabriola" panose="04040605051002020D02" pitchFamily="82" charset="0"/>
              </a:rPr>
              <a:t>first: F</a:t>
            </a:r>
            <a:r>
              <a:rPr lang="en-US" altLang="ja-JP" sz="2400" b="1" dirty="0" smtClean="0">
                <a:latin typeface="Gabriola" panose="04040605051002020D02" pitchFamily="82" charset="0"/>
              </a:rPr>
              <a:t>” </a:t>
            </a:r>
            <a:r>
              <a:rPr lang="en-US" altLang="ja-JP" sz="2400" b="1" dirty="0" smtClean="0">
                <a:latin typeface="Gabriola" panose="04040605051002020D02" pitchFamily="82" charset="0"/>
              </a:rPr>
              <a:t>and </a:t>
            </a:r>
            <a:r>
              <a:rPr lang="en-US" altLang="ja-JP" sz="2400" b="1" dirty="0" smtClean="0">
                <a:latin typeface="Gabriola" panose="04040605051002020D02" pitchFamily="82" charset="0"/>
              </a:rPr>
              <a:t>“</a:t>
            </a:r>
            <a:r>
              <a:rPr lang="en-US" altLang="ja-JP" sz="2400" b="1" dirty="0" smtClean="0">
                <a:solidFill>
                  <a:srgbClr val="3333FF"/>
                </a:solidFill>
                <a:latin typeface="Gabriola" panose="04040605051002020D02" pitchFamily="82" charset="0"/>
              </a:rPr>
              <a:t>last: L</a:t>
            </a:r>
            <a:r>
              <a:rPr lang="en-US" altLang="ja-JP" sz="2400" b="1" dirty="0" smtClean="0">
                <a:latin typeface="Gabriola" panose="04040605051002020D02" pitchFamily="82" charset="0"/>
              </a:rPr>
              <a:t>” </a:t>
            </a:r>
            <a:r>
              <a:rPr lang="en-US" altLang="ja-JP" sz="2400" b="1" dirty="0" smtClean="0">
                <a:latin typeface="Gabriola" panose="04040605051002020D02" pitchFamily="82" charset="0"/>
              </a:rPr>
              <a:t>to keep track of where we are looking</a:t>
            </a:r>
          </a:p>
          <a:p>
            <a:r>
              <a:rPr lang="en-US" altLang="en-US" sz="2400" b="1" dirty="0" smtClean="0">
                <a:latin typeface="Gabriola" panose="04040605051002020D02" pitchFamily="82" charset="0"/>
              </a:rPr>
              <a:t>Move </a:t>
            </a:r>
            <a:r>
              <a:rPr lang="en-US" altLang="en-US" sz="2400" b="1" dirty="0" smtClean="0">
                <a:solidFill>
                  <a:srgbClr val="3333FF"/>
                </a:solidFill>
                <a:latin typeface="Gabriola" panose="04040605051002020D02" pitchFamily="82" charset="0"/>
              </a:rPr>
              <a:t>left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 by setting </a:t>
            </a:r>
            <a:r>
              <a:rPr lang="en-US" altLang="en-US" sz="2400" b="1" dirty="0" smtClean="0">
                <a:solidFill>
                  <a:srgbClr val="3333FF"/>
                </a:solidFill>
                <a:latin typeface="Gabriola" panose="04040605051002020D02" pitchFamily="82" charset="0"/>
              </a:rPr>
              <a:t>last = middle </a:t>
            </a:r>
            <a:r>
              <a:rPr lang="en-US" altLang="en-US" sz="2400" b="1" dirty="0" smtClean="0">
                <a:solidFill>
                  <a:srgbClr val="3333FF"/>
                </a:solidFill>
                <a:latin typeface="Gabriola" panose="04040605051002020D02" pitchFamily="82" charset="0"/>
              </a:rPr>
              <a:t>- </a:t>
            </a:r>
            <a:r>
              <a:rPr lang="en-US" altLang="en-US" sz="2400" b="1" dirty="0">
                <a:solidFill>
                  <a:srgbClr val="3333FF"/>
                </a:solidFill>
                <a:latin typeface="Gabriola" panose="04040605051002020D02" pitchFamily="82" charset="0"/>
              </a:rPr>
              <a:t>1</a:t>
            </a:r>
            <a:endParaRPr lang="en-US" altLang="en-US" sz="2400" b="1" dirty="0" smtClean="0">
              <a:solidFill>
                <a:srgbClr val="3333FF"/>
              </a:solidFill>
              <a:latin typeface="Gabriola" panose="04040605051002020D02" pitchFamily="82" charset="0"/>
            </a:endParaRPr>
          </a:p>
          <a:p>
            <a:endParaRPr lang="en-US" altLang="en-US" b="1" dirty="0" smtClean="0"/>
          </a:p>
        </p:txBody>
      </p:sp>
      <p:grpSp>
        <p:nvGrpSpPr>
          <p:cNvPr id="62467" name="Group 4"/>
          <p:cNvGrpSpPr>
            <a:grpSpLocks/>
          </p:cNvGrpSpPr>
          <p:nvPr/>
        </p:nvGrpSpPr>
        <p:grpSpPr bwMode="auto">
          <a:xfrm>
            <a:off x="1828800" y="2806304"/>
            <a:ext cx="5519738" cy="866775"/>
            <a:chOff x="576" y="1330"/>
            <a:chExt cx="4636" cy="728"/>
          </a:xfrm>
        </p:grpSpPr>
        <p:sp>
          <p:nvSpPr>
            <p:cNvPr id="702469" name="Rectangle 5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2470" name="Line 6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2471" name="Line 7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2472" name="Line 8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2473" name="Line 9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2474" name="Line 10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2475" name="Line 11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2476" name="Line 12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2477" name="Text Box 13"/>
            <p:cNvSpPr txBox="1">
              <a:spLocks noChangeArrowheads="1"/>
            </p:cNvSpPr>
            <p:nvPr/>
          </p:nvSpPr>
          <p:spPr bwMode="auto">
            <a:xfrm>
              <a:off x="662" y="1546"/>
              <a:ext cx="455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800" b="1" kern="1200">
                  <a:latin typeface="Arial" charset="0"/>
                  <a:ea typeface="ＭＳ Ｐゴシック" charset="0"/>
                  <a:cs typeface="+mn-cs"/>
                </a:rPr>
                <a:t> 7	12	42	59	71	86	104	212</a:t>
              </a:r>
            </a:p>
          </p:txBody>
        </p:sp>
      </p:grpSp>
      <p:sp>
        <p:nvSpPr>
          <p:cNvPr id="702478" name="Rectangle 14"/>
          <p:cNvSpPr>
            <a:spLocks noChangeArrowheads="1"/>
          </p:cNvSpPr>
          <p:nvPr/>
        </p:nvSpPr>
        <p:spPr bwMode="auto">
          <a:xfrm>
            <a:off x="1714500" y="2755106"/>
            <a:ext cx="5715000" cy="97155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2479" name="Rectangle 15"/>
          <p:cNvSpPr>
            <a:spLocks noChangeArrowheads="1"/>
          </p:cNvSpPr>
          <p:nvPr/>
        </p:nvSpPr>
        <p:spPr bwMode="auto">
          <a:xfrm>
            <a:off x="3793331" y="2822972"/>
            <a:ext cx="685800" cy="814388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2480" name="Text Box 16"/>
          <p:cNvSpPr txBox="1">
            <a:spLocks noChangeArrowheads="1"/>
          </p:cNvSpPr>
          <p:nvPr/>
        </p:nvSpPr>
        <p:spPr bwMode="auto">
          <a:xfrm>
            <a:off x="1953816" y="3851673"/>
            <a:ext cx="3016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F</a:t>
            </a:r>
          </a:p>
        </p:txBody>
      </p:sp>
      <p:sp>
        <p:nvSpPr>
          <p:cNvPr id="702481" name="Text Box 17"/>
          <p:cNvSpPr txBox="1">
            <a:spLocks noChangeArrowheads="1"/>
          </p:cNvSpPr>
          <p:nvPr/>
        </p:nvSpPr>
        <p:spPr bwMode="auto">
          <a:xfrm>
            <a:off x="6822281" y="3851673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>
                <a:solidFill>
                  <a:srgbClr val="3333FF"/>
                </a:solidFill>
                <a:latin typeface="Arial" charset="0"/>
                <a:ea typeface="ＭＳ Ｐゴシック" charset="0"/>
                <a:cs typeface="+mn-cs"/>
              </a:rPr>
              <a:t>L</a:t>
            </a:r>
          </a:p>
        </p:txBody>
      </p:sp>
      <p:sp>
        <p:nvSpPr>
          <p:cNvPr id="702482" name="Text Box 18"/>
          <p:cNvSpPr txBox="1">
            <a:spLocks noChangeArrowheads="1"/>
          </p:cNvSpPr>
          <p:nvPr/>
        </p:nvSpPr>
        <p:spPr bwMode="auto">
          <a:xfrm>
            <a:off x="3943350" y="3851673"/>
            <a:ext cx="3786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FF0033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M</a:t>
            </a:r>
          </a:p>
        </p:txBody>
      </p:sp>
      <p:sp>
        <p:nvSpPr>
          <p:cNvPr id="702483" name="AutoShape 19"/>
          <p:cNvSpPr>
            <a:spLocks noChangeArrowheads="1"/>
          </p:cNvSpPr>
          <p:nvPr/>
        </p:nvSpPr>
        <p:spPr bwMode="auto">
          <a:xfrm flipH="1">
            <a:off x="2857500" y="4286250"/>
            <a:ext cx="4286250" cy="400050"/>
          </a:xfrm>
          <a:prstGeom prst="curvedUpArrow">
            <a:avLst>
              <a:gd name="adj1" fmla="val 93155"/>
              <a:gd name="adj2" fmla="val 296726"/>
              <a:gd name="adj3" fmla="val 41069"/>
            </a:avLst>
          </a:prstGeom>
          <a:solidFill>
            <a:srgbClr val="3333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2484" name="Text Box 20"/>
          <p:cNvSpPr txBox="1">
            <a:spLocks noChangeArrowheads="1"/>
          </p:cNvSpPr>
          <p:nvPr/>
        </p:nvSpPr>
        <p:spPr bwMode="auto">
          <a:xfrm>
            <a:off x="3314700" y="3829050"/>
            <a:ext cx="3064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L</a:t>
            </a:r>
          </a:p>
        </p:txBody>
      </p:sp>
      <p:sp>
        <p:nvSpPr>
          <p:cNvPr id="702485" name="Rectangle 21"/>
          <p:cNvSpPr>
            <a:spLocks noChangeArrowheads="1"/>
          </p:cNvSpPr>
          <p:nvPr/>
        </p:nvSpPr>
        <p:spPr bwMode="auto">
          <a:xfrm>
            <a:off x="6800850" y="3886200"/>
            <a:ext cx="400050" cy="34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702486" name="Group 22"/>
          <p:cNvGrpSpPr>
            <a:grpSpLocks/>
          </p:cNvGrpSpPr>
          <p:nvPr/>
        </p:nvGrpSpPr>
        <p:grpSpPr bwMode="auto">
          <a:xfrm>
            <a:off x="3714750" y="2743200"/>
            <a:ext cx="3714750" cy="971550"/>
            <a:chOff x="2160" y="2304"/>
            <a:chExt cx="3120" cy="816"/>
          </a:xfrm>
        </p:grpSpPr>
        <p:sp>
          <p:nvSpPr>
            <p:cNvPr id="702487" name="Line 23"/>
            <p:cNvSpPr>
              <a:spLocks noChangeShapeType="1"/>
            </p:cNvSpPr>
            <p:nvPr/>
          </p:nvSpPr>
          <p:spPr bwMode="auto">
            <a:xfrm flipH="1">
              <a:off x="2160" y="2304"/>
              <a:ext cx="3072" cy="8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2488" name="Line 24"/>
            <p:cNvSpPr>
              <a:spLocks noChangeShapeType="1"/>
            </p:cNvSpPr>
            <p:nvPr/>
          </p:nvSpPr>
          <p:spPr bwMode="auto">
            <a:xfrm>
              <a:off x="2160" y="2304"/>
              <a:ext cx="3120" cy="8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02489" name="Rectangle 25"/>
          <p:cNvSpPr>
            <a:spLocks noChangeArrowheads="1"/>
          </p:cNvSpPr>
          <p:nvPr/>
        </p:nvSpPr>
        <p:spPr bwMode="auto">
          <a:xfrm>
            <a:off x="1714500" y="2743200"/>
            <a:ext cx="5715000" cy="971550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2490" name="Rectangle 26"/>
          <p:cNvSpPr>
            <a:spLocks noChangeArrowheads="1"/>
          </p:cNvSpPr>
          <p:nvPr/>
        </p:nvSpPr>
        <p:spPr bwMode="auto">
          <a:xfrm>
            <a:off x="1714500" y="2743200"/>
            <a:ext cx="2171700" cy="97155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73175" y="269837"/>
            <a:ext cx="5515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– Moving </a:t>
            </a:r>
            <a:r>
              <a:rPr lang="en-US" sz="4000" b="1" u="sng" dirty="0" smtClean="0">
                <a:latin typeface="Gabriola" panose="04040605051002020D02" pitchFamily="82" charset="0"/>
              </a:rPr>
              <a:t>Left</a:t>
            </a:r>
            <a:endParaRPr lang="en-US" sz="4000" b="1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5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83" grpId="0" animBg="1"/>
      <p:bldP spid="702484" grpId="0" autoUpdateAnimBg="0"/>
      <p:bldP spid="702485" grpId="0" animBg="1"/>
      <p:bldP spid="702489" grpId="0" animBg="1"/>
      <p:bldP spid="7024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63840" y="1173659"/>
            <a:ext cx="6241312" cy="1196579"/>
          </a:xfrm>
        </p:spPr>
        <p:txBody>
          <a:bodyPr/>
          <a:lstStyle/>
          <a:p>
            <a:r>
              <a:rPr lang="en-US" altLang="en-US" sz="2400" b="1" dirty="0" smtClean="0">
                <a:latin typeface="Gabriola" panose="04040605051002020D02" pitchFamily="82" charset="0"/>
              </a:rPr>
              <a:t>Use indices 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“</a:t>
            </a:r>
            <a:r>
              <a:rPr lang="en-US" altLang="ja-JP" sz="2400" b="1" dirty="0" smtClean="0">
                <a:solidFill>
                  <a:srgbClr val="3333FF"/>
                </a:solidFill>
                <a:latin typeface="Gabriola" panose="04040605051002020D02" pitchFamily="82" charset="0"/>
              </a:rPr>
              <a:t>first: F</a:t>
            </a:r>
            <a:r>
              <a:rPr lang="en-US" altLang="ja-JP" sz="2400" b="1" dirty="0" smtClean="0">
                <a:latin typeface="Gabriola" panose="04040605051002020D02" pitchFamily="82" charset="0"/>
              </a:rPr>
              <a:t>” </a:t>
            </a:r>
            <a:r>
              <a:rPr lang="en-US" altLang="ja-JP" sz="2400" b="1" dirty="0" smtClean="0">
                <a:latin typeface="Gabriola" panose="04040605051002020D02" pitchFamily="82" charset="0"/>
              </a:rPr>
              <a:t>and </a:t>
            </a:r>
            <a:r>
              <a:rPr lang="en-US" altLang="ja-JP" sz="2400" b="1" dirty="0" smtClean="0">
                <a:latin typeface="Gabriola" panose="04040605051002020D02" pitchFamily="82" charset="0"/>
              </a:rPr>
              <a:t>“</a:t>
            </a:r>
            <a:r>
              <a:rPr lang="en-US" altLang="ja-JP" sz="2400" b="1" dirty="0" smtClean="0">
                <a:solidFill>
                  <a:srgbClr val="3333FF"/>
                </a:solidFill>
                <a:latin typeface="Gabriola" panose="04040605051002020D02" pitchFamily="82" charset="0"/>
              </a:rPr>
              <a:t>last: L</a:t>
            </a:r>
            <a:r>
              <a:rPr lang="en-US" altLang="ja-JP" sz="2400" b="1" dirty="0" smtClean="0">
                <a:latin typeface="Gabriola" panose="04040605051002020D02" pitchFamily="82" charset="0"/>
              </a:rPr>
              <a:t>” </a:t>
            </a:r>
            <a:r>
              <a:rPr lang="en-US" altLang="ja-JP" sz="2400" b="1" dirty="0" smtClean="0">
                <a:latin typeface="Gabriola" panose="04040605051002020D02" pitchFamily="82" charset="0"/>
              </a:rPr>
              <a:t>to keep track of where we are looking</a:t>
            </a:r>
          </a:p>
          <a:p>
            <a:r>
              <a:rPr lang="en-US" altLang="en-US" sz="2400" b="1" dirty="0" smtClean="0">
                <a:latin typeface="Gabriola" panose="04040605051002020D02" pitchFamily="82" charset="0"/>
              </a:rPr>
              <a:t>Move </a:t>
            </a:r>
            <a:r>
              <a:rPr lang="en-US" altLang="en-US" sz="2400" b="1" dirty="0" smtClean="0">
                <a:solidFill>
                  <a:srgbClr val="FF0033"/>
                </a:solidFill>
                <a:latin typeface="Gabriola" panose="04040605051002020D02" pitchFamily="82" charset="0"/>
              </a:rPr>
              <a:t>right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 by setting </a:t>
            </a:r>
            <a:r>
              <a:rPr lang="en-US" altLang="en-US" sz="2400" b="1" dirty="0" smtClean="0">
                <a:solidFill>
                  <a:srgbClr val="FF0033"/>
                </a:solidFill>
                <a:latin typeface="Gabriola" panose="04040605051002020D02" pitchFamily="82" charset="0"/>
              </a:rPr>
              <a:t>first = middle + 1</a:t>
            </a:r>
          </a:p>
          <a:p>
            <a:endParaRPr lang="en-US" altLang="en-US" b="1" dirty="0" smtClean="0"/>
          </a:p>
        </p:txBody>
      </p:sp>
      <p:grpSp>
        <p:nvGrpSpPr>
          <p:cNvPr id="64515" name="Group 4"/>
          <p:cNvGrpSpPr>
            <a:grpSpLocks/>
          </p:cNvGrpSpPr>
          <p:nvPr/>
        </p:nvGrpSpPr>
        <p:grpSpPr bwMode="auto">
          <a:xfrm>
            <a:off x="1828800" y="2806304"/>
            <a:ext cx="5519738" cy="866775"/>
            <a:chOff x="576" y="1330"/>
            <a:chExt cx="4636" cy="728"/>
          </a:xfrm>
        </p:grpSpPr>
        <p:sp>
          <p:nvSpPr>
            <p:cNvPr id="704517" name="Rectangle 5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4518" name="Line 6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4519" name="Line 7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4520" name="Line 8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4521" name="Line 9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4522" name="Line 10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4523" name="Line 11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4524" name="Line 12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4525" name="Text Box 13"/>
            <p:cNvSpPr txBox="1">
              <a:spLocks noChangeArrowheads="1"/>
            </p:cNvSpPr>
            <p:nvPr/>
          </p:nvSpPr>
          <p:spPr bwMode="auto">
            <a:xfrm>
              <a:off x="662" y="1546"/>
              <a:ext cx="455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800" b="1" kern="1200">
                  <a:latin typeface="Arial" charset="0"/>
                  <a:ea typeface="ＭＳ Ｐゴシック" charset="0"/>
                  <a:cs typeface="+mn-cs"/>
                </a:rPr>
                <a:t> 7	12	42	59	71	86	104	212</a:t>
              </a:r>
            </a:p>
          </p:txBody>
        </p:sp>
      </p:grpSp>
      <p:sp>
        <p:nvSpPr>
          <p:cNvPr id="704526" name="Rectangle 14"/>
          <p:cNvSpPr>
            <a:spLocks noChangeArrowheads="1"/>
          </p:cNvSpPr>
          <p:nvPr/>
        </p:nvSpPr>
        <p:spPr bwMode="auto">
          <a:xfrm>
            <a:off x="1714500" y="2755106"/>
            <a:ext cx="5715000" cy="97155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4527" name="Rectangle 15"/>
          <p:cNvSpPr>
            <a:spLocks noChangeArrowheads="1"/>
          </p:cNvSpPr>
          <p:nvPr/>
        </p:nvSpPr>
        <p:spPr bwMode="auto">
          <a:xfrm>
            <a:off x="3793331" y="2822972"/>
            <a:ext cx="685800" cy="814388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4528" name="Text Box 16"/>
          <p:cNvSpPr txBox="1">
            <a:spLocks noChangeArrowheads="1"/>
          </p:cNvSpPr>
          <p:nvPr/>
        </p:nvSpPr>
        <p:spPr bwMode="auto">
          <a:xfrm>
            <a:off x="1953816" y="3851673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>
                <a:solidFill>
                  <a:srgbClr val="3333FF"/>
                </a:solidFill>
                <a:latin typeface="Arial" charset="0"/>
                <a:ea typeface="ＭＳ Ｐゴシック" charset="0"/>
                <a:cs typeface="+mn-cs"/>
              </a:rPr>
              <a:t>F</a:t>
            </a:r>
          </a:p>
        </p:txBody>
      </p:sp>
      <p:sp>
        <p:nvSpPr>
          <p:cNvPr id="704529" name="Text Box 17"/>
          <p:cNvSpPr txBox="1">
            <a:spLocks noChangeArrowheads="1"/>
          </p:cNvSpPr>
          <p:nvPr/>
        </p:nvSpPr>
        <p:spPr bwMode="auto">
          <a:xfrm>
            <a:off x="6822281" y="3851673"/>
            <a:ext cx="3064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L</a:t>
            </a:r>
          </a:p>
        </p:txBody>
      </p:sp>
      <p:sp>
        <p:nvSpPr>
          <p:cNvPr id="704530" name="Text Box 18"/>
          <p:cNvSpPr txBox="1">
            <a:spLocks noChangeArrowheads="1"/>
          </p:cNvSpPr>
          <p:nvPr/>
        </p:nvSpPr>
        <p:spPr bwMode="auto">
          <a:xfrm>
            <a:off x="3943350" y="3851673"/>
            <a:ext cx="3786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FF0033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M</a:t>
            </a:r>
          </a:p>
        </p:txBody>
      </p:sp>
      <p:sp>
        <p:nvSpPr>
          <p:cNvPr id="704531" name="AutoShape 19"/>
          <p:cNvSpPr>
            <a:spLocks noChangeArrowheads="1"/>
          </p:cNvSpPr>
          <p:nvPr/>
        </p:nvSpPr>
        <p:spPr bwMode="auto">
          <a:xfrm>
            <a:off x="1885950" y="4286250"/>
            <a:ext cx="3429000" cy="400050"/>
          </a:xfrm>
          <a:prstGeom prst="curvedUpArrow">
            <a:avLst>
              <a:gd name="adj1" fmla="val 74524"/>
              <a:gd name="adj2" fmla="val 237381"/>
              <a:gd name="adj3" fmla="val 41069"/>
            </a:avLst>
          </a:prstGeom>
          <a:solidFill>
            <a:srgbClr val="3333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4532" name="Text Box 20"/>
          <p:cNvSpPr txBox="1">
            <a:spLocks noChangeArrowheads="1"/>
          </p:cNvSpPr>
          <p:nvPr/>
        </p:nvSpPr>
        <p:spPr bwMode="auto">
          <a:xfrm>
            <a:off x="4686300" y="3829050"/>
            <a:ext cx="3016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F</a:t>
            </a:r>
          </a:p>
        </p:txBody>
      </p:sp>
      <p:sp>
        <p:nvSpPr>
          <p:cNvPr id="704533" name="Rectangle 21"/>
          <p:cNvSpPr>
            <a:spLocks noChangeArrowheads="1"/>
          </p:cNvSpPr>
          <p:nvPr/>
        </p:nvSpPr>
        <p:spPr bwMode="auto">
          <a:xfrm>
            <a:off x="1885950" y="3886200"/>
            <a:ext cx="400050" cy="34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4534" name="Rectangle 22"/>
          <p:cNvSpPr>
            <a:spLocks noChangeArrowheads="1"/>
          </p:cNvSpPr>
          <p:nvPr/>
        </p:nvSpPr>
        <p:spPr bwMode="auto">
          <a:xfrm>
            <a:off x="1714500" y="2743200"/>
            <a:ext cx="5715000" cy="971550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704535" name="Group 23"/>
          <p:cNvGrpSpPr>
            <a:grpSpLocks/>
          </p:cNvGrpSpPr>
          <p:nvPr/>
        </p:nvGrpSpPr>
        <p:grpSpPr bwMode="auto">
          <a:xfrm>
            <a:off x="1714500" y="2800350"/>
            <a:ext cx="2800350" cy="971550"/>
            <a:chOff x="2160" y="2304"/>
            <a:chExt cx="3120" cy="816"/>
          </a:xfrm>
        </p:grpSpPr>
        <p:sp>
          <p:nvSpPr>
            <p:cNvPr id="704536" name="Line 24"/>
            <p:cNvSpPr>
              <a:spLocks noChangeShapeType="1"/>
            </p:cNvSpPr>
            <p:nvPr/>
          </p:nvSpPr>
          <p:spPr bwMode="auto">
            <a:xfrm flipH="1">
              <a:off x="2160" y="2304"/>
              <a:ext cx="3072" cy="8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4537" name="Line 25"/>
            <p:cNvSpPr>
              <a:spLocks noChangeShapeType="1"/>
            </p:cNvSpPr>
            <p:nvPr/>
          </p:nvSpPr>
          <p:spPr bwMode="auto">
            <a:xfrm>
              <a:off x="2160" y="2304"/>
              <a:ext cx="3120" cy="8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04538" name="Rectangle 26"/>
          <p:cNvSpPr>
            <a:spLocks noChangeArrowheads="1"/>
          </p:cNvSpPr>
          <p:nvPr/>
        </p:nvSpPr>
        <p:spPr bwMode="auto">
          <a:xfrm flipH="1">
            <a:off x="4400550" y="2743200"/>
            <a:ext cx="2971800" cy="97155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73175" y="269837"/>
            <a:ext cx="5515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– Moving </a:t>
            </a:r>
            <a:r>
              <a:rPr lang="en-US" sz="4000" b="1" u="sng" dirty="0" smtClean="0">
                <a:latin typeface="Gabriola" panose="04040605051002020D02" pitchFamily="82" charset="0"/>
              </a:rPr>
              <a:t>Right</a:t>
            </a:r>
            <a:endParaRPr lang="en-US" sz="4000" b="1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25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31" grpId="0" animBg="1"/>
      <p:bldP spid="704532" grpId="0" autoUpdateAnimBg="0"/>
      <p:bldP spid="704533" grpId="0" animBg="1"/>
      <p:bldP spid="704534" grpId="0" animBg="1"/>
      <p:bldP spid="70453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3"/>
          <p:cNvGrpSpPr>
            <a:grpSpLocks/>
          </p:cNvGrpSpPr>
          <p:nvPr/>
        </p:nvGrpSpPr>
        <p:grpSpPr bwMode="auto">
          <a:xfrm>
            <a:off x="1828800" y="1583531"/>
            <a:ext cx="5519738" cy="866775"/>
            <a:chOff x="576" y="1330"/>
            <a:chExt cx="4636" cy="728"/>
          </a:xfrm>
        </p:grpSpPr>
        <p:sp>
          <p:nvSpPr>
            <p:cNvPr id="706564" name="Rectangle 4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6565" name="Line 5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6566" name="Line 6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6567" name="Line 7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6568" name="Line 8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6569" name="Line 9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6570" name="Line 10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6571" name="Line 11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6572" name="Text Box 12"/>
            <p:cNvSpPr txBox="1">
              <a:spLocks noChangeArrowheads="1"/>
            </p:cNvSpPr>
            <p:nvPr/>
          </p:nvSpPr>
          <p:spPr bwMode="auto">
            <a:xfrm>
              <a:off x="662" y="1546"/>
              <a:ext cx="455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800" b="1" kern="1200">
                  <a:latin typeface="Arial" charset="0"/>
                  <a:ea typeface="ＭＳ Ｐゴシック" charset="0"/>
                  <a:cs typeface="+mn-cs"/>
                </a:rPr>
                <a:t> 7	12	42	59	71	86	104	212</a:t>
              </a:r>
            </a:p>
          </p:txBody>
        </p:sp>
      </p:grpSp>
      <p:sp>
        <p:nvSpPr>
          <p:cNvPr id="706573" name="Rectangle 13"/>
          <p:cNvSpPr>
            <a:spLocks noChangeArrowheads="1"/>
          </p:cNvSpPr>
          <p:nvPr/>
        </p:nvSpPr>
        <p:spPr bwMode="auto">
          <a:xfrm>
            <a:off x="1714500" y="1532335"/>
            <a:ext cx="5715000" cy="97155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6574" name="Rectangle 14"/>
          <p:cNvSpPr>
            <a:spLocks noChangeArrowheads="1"/>
          </p:cNvSpPr>
          <p:nvPr/>
        </p:nvSpPr>
        <p:spPr bwMode="auto">
          <a:xfrm>
            <a:off x="3793331" y="1600200"/>
            <a:ext cx="685800" cy="814388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6575" name="Text Box 15"/>
          <p:cNvSpPr txBox="1">
            <a:spLocks noChangeArrowheads="1"/>
          </p:cNvSpPr>
          <p:nvPr/>
        </p:nvSpPr>
        <p:spPr bwMode="auto">
          <a:xfrm>
            <a:off x="3363222" y="3480391"/>
            <a:ext cx="15327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Looking for </a:t>
            </a:r>
            <a:r>
              <a:rPr lang="en-US" sz="2400" b="1" u="sng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42</a:t>
            </a:r>
          </a:p>
        </p:txBody>
      </p:sp>
      <p:sp>
        <p:nvSpPr>
          <p:cNvPr id="706576" name="Text Box 16"/>
          <p:cNvSpPr txBox="1">
            <a:spLocks noChangeArrowheads="1"/>
          </p:cNvSpPr>
          <p:nvPr/>
        </p:nvSpPr>
        <p:spPr bwMode="auto">
          <a:xfrm>
            <a:off x="1953816" y="2628900"/>
            <a:ext cx="3016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F</a:t>
            </a:r>
          </a:p>
        </p:txBody>
      </p:sp>
      <p:sp>
        <p:nvSpPr>
          <p:cNvPr id="706577" name="Text Box 17"/>
          <p:cNvSpPr txBox="1">
            <a:spLocks noChangeArrowheads="1"/>
          </p:cNvSpPr>
          <p:nvPr/>
        </p:nvSpPr>
        <p:spPr bwMode="auto">
          <a:xfrm>
            <a:off x="6822281" y="2628900"/>
            <a:ext cx="3064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L</a:t>
            </a:r>
          </a:p>
        </p:txBody>
      </p:sp>
      <p:sp>
        <p:nvSpPr>
          <p:cNvPr id="706578" name="Text Box 18"/>
          <p:cNvSpPr txBox="1">
            <a:spLocks noChangeArrowheads="1"/>
          </p:cNvSpPr>
          <p:nvPr/>
        </p:nvSpPr>
        <p:spPr bwMode="auto">
          <a:xfrm>
            <a:off x="3943350" y="2628900"/>
            <a:ext cx="3786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FF0033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73175" y="269837"/>
            <a:ext cx="5515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– Element Found</a:t>
            </a:r>
            <a:endParaRPr lang="en-US" sz="4000" b="1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60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3"/>
          <p:cNvGrpSpPr>
            <a:grpSpLocks/>
          </p:cNvGrpSpPr>
          <p:nvPr/>
        </p:nvGrpSpPr>
        <p:grpSpPr bwMode="auto">
          <a:xfrm>
            <a:off x="1828800" y="1583531"/>
            <a:ext cx="5519738" cy="866775"/>
            <a:chOff x="576" y="1330"/>
            <a:chExt cx="4636" cy="728"/>
          </a:xfrm>
        </p:grpSpPr>
        <p:sp>
          <p:nvSpPr>
            <p:cNvPr id="708612" name="Rectangle 4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8613" name="Line 5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8614" name="Line 6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8615" name="Line 7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8616" name="Line 8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8617" name="Line 9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8618" name="Line 10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8619" name="Line 11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08620" name="Text Box 12"/>
            <p:cNvSpPr txBox="1">
              <a:spLocks noChangeArrowheads="1"/>
            </p:cNvSpPr>
            <p:nvPr/>
          </p:nvSpPr>
          <p:spPr bwMode="auto">
            <a:xfrm>
              <a:off x="662" y="1546"/>
              <a:ext cx="455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800" b="1" kern="1200">
                  <a:latin typeface="Arial" charset="0"/>
                  <a:ea typeface="ＭＳ Ｐゴシック" charset="0"/>
                  <a:cs typeface="+mn-cs"/>
                </a:rPr>
                <a:t> 7	12	42	59	71	86	104	212</a:t>
              </a:r>
            </a:p>
          </p:txBody>
        </p:sp>
      </p:grpSp>
      <p:sp>
        <p:nvSpPr>
          <p:cNvPr id="708621" name="Rectangle 13"/>
          <p:cNvSpPr>
            <a:spLocks noChangeArrowheads="1"/>
          </p:cNvSpPr>
          <p:nvPr/>
        </p:nvSpPr>
        <p:spPr bwMode="auto">
          <a:xfrm>
            <a:off x="2446735" y="1600200"/>
            <a:ext cx="685800" cy="814388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8622" name="Text Box 14"/>
          <p:cNvSpPr txBox="1">
            <a:spLocks noChangeArrowheads="1"/>
          </p:cNvSpPr>
          <p:nvPr/>
        </p:nvSpPr>
        <p:spPr bwMode="auto">
          <a:xfrm>
            <a:off x="3393281" y="3309826"/>
            <a:ext cx="15327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Looking for </a:t>
            </a:r>
            <a:r>
              <a:rPr lang="en-US" sz="2400" b="1" u="sng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42</a:t>
            </a:r>
          </a:p>
        </p:txBody>
      </p:sp>
      <p:sp>
        <p:nvSpPr>
          <p:cNvPr id="708623" name="Line 15"/>
          <p:cNvSpPr>
            <a:spLocks noChangeShapeType="1"/>
          </p:cNvSpPr>
          <p:nvPr/>
        </p:nvSpPr>
        <p:spPr bwMode="auto">
          <a:xfrm flipH="1">
            <a:off x="3714750" y="1543050"/>
            <a:ext cx="3657600" cy="97155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8624" name="Line 16"/>
          <p:cNvSpPr>
            <a:spLocks noChangeShapeType="1"/>
          </p:cNvSpPr>
          <p:nvPr/>
        </p:nvSpPr>
        <p:spPr bwMode="auto">
          <a:xfrm>
            <a:off x="3714750" y="1543050"/>
            <a:ext cx="3714750" cy="97155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8625" name="Rectangle 17"/>
          <p:cNvSpPr>
            <a:spLocks noChangeArrowheads="1"/>
          </p:cNvSpPr>
          <p:nvPr/>
        </p:nvSpPr>
        <p:spPr bwMode="auto">
          <a:xfrm>
            <a:off x="1746647" y="1532335"/>
            <a:ext cx="2114550" cy="97155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8626" name="Text Box 18"/>
          <p:cNvSpPr txBox="1">
            <a:spLocks noChangeArrowheads="1"/>
          </p:cNvSpPr>
          <p:nvPr/>
        </p:nvSpPr>
        <p:spPr bwMode="auto">
          <a:xfrm>
            <a:off x="1943100" y="2571750"/>
            <a:ext cx="3016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F</a:t>
            </a:r>
          </a:p>
        </p:txBody>
      </p:sp>
      <p:sp>
        <p:nvSpPr>
          <p:cNvPr id="708627" name="Text Box 19"/>
          <p:cNvSpPr txBox="1">
            <a:spLocks noChangeArrowheads="1"/>
          </p:cNvSpPr>
          <p:nvPr/>
        </p:nvSpPr>
        <p:spPr bwMode="auto">
          <a:xfrm>
            <a:off x="3393281" y="2571750"/>
            <a:ext cx="3064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L</a:t>
            </a:r>
          </a:p>
        </p:txBody>
      </p:sp>
      <p:sp>
        <p:nvSpPr>
          <p:cNvPr id="708628" name="Text Box 20"/>
          <p:cNvSpPr txBox="1">
            <a:spLocks noChangeArrowheads="1"/>
          </p:cNvSpPr>
          <p:nvPr/>
        </p:nvSpPr>
        <p:spPr bwMode="auto">
          <a:xfrm>
            <a:off x="2571750" y="2571750"/>
            <a:ext cx="3786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FF0033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73175" y="269837"/>
            <a:ext cx="5515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– Element Found</a:t>
            </a:r>
            <a:endParaRPr lang="en-US" sz="4000" b="1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3282043" y="2429183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Dr. Ab Rouf Khan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Assistant Professor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VIT Bhopal University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38149" y="1278138"/>
            <a:ext cx="4599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Instructor</a:t>
            </a:r>
            <a:endParaRPr lang="en-IN" sz="8000" b="1" dirty="0">
              <a:solidFill>
                <a:schemeClr val="accent2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3"/>
          <p:cNvGrpSpPr>
            <a:grpSpLocks/>
          </p:cNvGrpSpPr>
          <p:nvPr/>
        </p:nvGrpSpPr>
        <p:grpSpPr bwMode="auto">
          <a:xfrm>
            <a:off x="1828800" y="1583531"/>
            <a:ext cx="5519738" cy="866775"/>
            <a:chOff x="576" y="1330"/>
            <a:chExt cx="4636" cy="728"/>
          </a:xfrm>
        </p:grpSpPr>
        <p:sp>
          <p:nvSpPr>
            <p:cNvPr id="710660" name="Rectangle 4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0661" name="Line 5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0662" name="Line 6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0663" name="Line 7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0664" name="Line 8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0665" name="Line 9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0666" name="Line 10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0667" name="Line 11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0668" name="Text Box 12"/>
            <p:cNvSpPr txBox="1">
              <a:spLocks noChangeArrowheads="1"/>
            </p:cNvSpPr>
            <p:nvPr/>
          </p:nvSpPr>
          <p:spPr bwMode="auto">
            <a:xfrm>
              <a:off x="662" y="1546"/>
              <a:ext cx="455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800" b="1" kern="1200">
                  <a:latin typeface="Arial" charset="0"/>
                  <a:ea typeface="ＭＳ Ｐゴシック" charset="0"/>
                  <a:cs typeface="+mn-cs"/>
                </a:rPr>
                <a:t> 7	12	42	59	71	86	104	212</a:t>
              </a:r>
            </a:p>
          </p:txBody>
        </p:sp>
      </p:grpSp>
      <p:sp>
        <p:nvSpPr>
          <p:cNvPr id="710669" name="Text Box 13"/>
          <p:cNvSpPr txBox="1">
            <a:spLocks noChangeArrowheads="1"/>
          </p:cNvSpPr>
          <p:nvPr/>
        </p:nvSpPr>
        <p:spPr bwMode="auto">
          <a:xfrm>
            <a:off x="2571751" y="3714750"/>
            <a:ext cx="28488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42 found – in </a:t>
            </a:r>
            <a:r>
              <a:rPr lang="en-US" altLang="en-US" u="sng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3</a:t>
            </a:r>
            <a:r>
              <a:rPr lang="en-US" altLang="en-US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comparisons</a:t>
            </a:r>
          </a:p>
        </p:txBody>
      </p:sp>
      <p:sp>
        <p:nvSpPr>
          <p:cNvPr id="710670" name="Rectangle 14"/>
          <p:cNvSpPr>
            <a:spLocks noChangeArrowheads="1"/>
          </p:cNvSpPr>
          <p:nvPr/>
        </p:nvSpPr>
        <p:spPr bwMode="auto">
          <a:xfrm flipH="1">
            <a:off x="3143250" y="1600200"/>
            <a:ext cx="628650" cy="814388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0671" name="Line 15"/>
          <p:cNvSpPr>
            <a:spLocks noChangeShapeType="1"/>
          </p:cNvSpPr>
          <p:nvPr/>
        </p:nvSpPr>
        <p:spPr bwMode="auto">
          <a:xfrm flipH="1">
            <a:off x="1714500" y="1553766"/>
            <a:ext cx="1485900" cy="960834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0672" name="Line 16"/>
          <p:cNvSpPr>
            <a:spLocks noChangeShapeType="1"/>
          </p:cNvSpPr>
          <p:nvPr/>
        </p:nvSpPr>
        <p:spPr bwMode="auto">
          <a:xfrm>
            <a:off x="1714500" y="1553766"/>
            <a:ext cx="1428750" cy="960834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0673" name="Rectangle 17"/>
          <p:cNvSpPr>
            <a:spLocks noChangeArrowheads="1"/>
          </p:cNvSpPr>
          <p:nvPr/>
        </p:nvSpPr>
        <p:spPr bwMode="auto">
          <a:xfrm flipH="1">
            <a:off x="3053954" y="1532335"/>
            <a:ext cx="800100" cy="97155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0674" name="Text Box 18"/>
          <p:cNvSpPr txBox="1">
            <a:spLocks noChangeArrowheads="1"/>
          </p:cNvSpPr>
          <p:nvPr/>
        </p:nvSpPr>
        <p:spPr bwMode="auto">
          <a:xfrm flipH="1">
            <a:off x="3319462" y="2643188"/>
            <a:ext cx="3016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F</a:t>
            </a:r>
          </a:p>
        </p:txBody>
      </p:sp>
      <p:sp>
        <p:nvSpPr>
          <p:cNvPr id="710675" name="Text Box 19"/>
          <p:cNvSpPr txBox="1">
            <a:spLocks noChangeArrowheads="1"/>
          </p:cNvSpPr>
          <p:nvPr/>
        </p:nvSpPr>
        <p:spPr bwMode="auto">
          <a:xfrm flipH="1">
            <a:off x="3305175" y="3211116"/>
            <a:ext cx="3064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L</a:t>
            </a:r>
          </a:p>
        </p:txBody>
      </p:sp>
      <p:sp>
        <p:nvSpPr>
          <p:cNvPr id="710676" name="Text Box 20"/>
          <p:cNvSpPr txBox="1">
            <a:spLocks noChangeArrowheads="1"/>
          </p:cNvSpPr>
          <p:nvPr/>
        </p:nvSpPr>
        <p:spPr bwMode="auto">
          <a:xfrm flipH="1">
            <a:off x="3283744" y="2925366"/>
            <a:ext cx="3786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M</a:t>
            </a:r>
          </a:p>
        </p:txBody>
      </p:sp>
      <p:sp>
        <p:nvSpPr>
          <p:cNvPr id="710677" name="Line 21"/>
          <p:cNvSpPr>
            <a:spLocks noChangeShapeType="1"/>
          </p:cNvSpPr>
          <p:nvPr/>
        </p:nvSpPr>
        <p:spPr bwMode="auto">
          <a:xfrm flipH="1">
            <a:off x="3714750" y="1543050"/>
            <a:ext cx="3657600" cy="97155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0678" name="Line 22"/>
          <p:cNvSpPr>
            <a:spLocks noChangeShapeType="1"/>
          </p:cNvSpPr>
          <p:nvPr/>
        </p:nvSpPr>
        <p:spPr bwMode="auto">
          <a:xfrm>
            <a:off x="3714750" y="1543050"/>
            <a:ext cx="3714750" cy="97155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73175" y="269837"/>
            <a:ext cx="5515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– Element Found</a:t>
            </a:r>
            <a:endParaRPr lang="en-US" sz="4000" b="1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0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3"/>
          <p:cNvGrpSpPr>
            <a:grpSpLocks/>
          </p:cNvGrpSpPr>
          <p:nvPr/>
        </p:nvGrpSpPr>
        <p:grpSpPr bwMode="auto">
          <a:xfrm>
            <a:off x="1828800" y="1583531"/>
            <a:ext cx="5519738" cy="866775"/>
            <a:chOff x="576" y="1330"/>
            <a:chExt cx="4636" cy="728"/>
          </a:xfrm>
        </p:grpSpPr>
        <p:sp>
          <p:nvSpPr>
            <p:cNvPr id="712708" name="Rectangle 4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2709" name="Line 5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2710" name="Line 6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2711" name="Line 7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2712" name="Line 8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2713" name="Line 9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2714" name="Line 10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2715" name="Line 11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2716" name="Text Box 12"/>
            <p:cNvSpPr txBox="1">
              <a:spLocks noChangeArrowheads="1"/>
            </p:cNvSpPr>
            <p:nvPr/>
          </p:nvSpPr>
          <p:spPr bwMode="auto">
            <a:xfrm>
              <a:off x="662" y="1546"/>
              <a:ext cx="455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800" b="1" kern="1200">
                  <a:latin typeface="Arial" charset="0"/>
                  <a:ea typeface="ＭＳ Ｐゴシック" charset="0"/>
                  <a:cs typeface="+mn-cs"/>
                </a:rPr>
                <a:t> 7	12	42	59	71	86	104	212</a:t>
              </a:r>
            </a:p>
          </p:txBody>
        </p:sp>
      </p:grpSp>
      <p:sp>
        <p:nvSpPr>
          <p:cNvPr id="712717" name="Rectangle 13"/>
          <p:cNvSpPr>
            <a:spLocks noChangeArrowheads="1"/>
          </p:cNvSpPr>
          <p:nvPr/>
        </p:nvSpPr>
        <p:spPr bwMode="auto">
          <a:xfrm>
            <a:off x="1714500" y="1532335"/>
            <a:ext cx="5715000" cy="97155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2718" name="Rectangle 14"/>
          <p:cNvSpPr>
            <a:spLocks noChangeArrowheads="1"/>
          </p:cNvSpPr>
          <p:nvPr/>
        </p:nvSpPr>
        <p:spPr bwMode="auto">
          <a:xfrm>
            <a:off x="3786188" y="1600200"/>
            <a:ext cx="685800" cy="814388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2719" name="Text Box 15"/>
          <p:cNvSpPr txBox="1">
            <a:spLocks noChangeArrowheads="1"/>
          </p:cNvSpPr>
          <p:nvPr/>
        </p:nvSpPr>
        <p:spPr bwMode="auto">
          <a:xfrm>
            <a:off x="3421912" y="3494568"/>
            <a:ext cx="15488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Looking for 89</a:t>
            </a:r>
          </a:p>
        </p:txBody>
      </p:sp>
      <p:sp>
        <p:nvSpPr>
          <p:cNvPr id="712720" name="Text Box 16"/>
          <p:cNvSpPr txBox="1">
            <a:spLocks noChangeArrowheads="1"/>
          </p:cNvSpPr>
          <p:nvPr/>
        </p:nvSpPr>
        <p:spPr bwMode="auto">
          <a:xfrm>
            <a:off x="1953816" y="2628900"/>
            <a:ext cx="3016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F</a:t>
            </a:r>
          </a:p>
        </p:txBody>
      </p:sp>
      <p:sp>
        <p:nvSpPr>
          <p:cNvPr id="712721" name="Text Box 17"/>
          <p:cNvSpPr txBox="1">
            <a:spLocks noChangeArrowheads="1"/>
          </p:cNvSpPr>
          <p:nvPr/>
        </p:nvSpPr>
        <p:spPr bwMode="auto">
          <a:xfrm>
            <a:off x="6822281" y="2628900"/>
            <a:ext cx="3064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L</a:t>
            </a:r>
          </a:p>
        </p:txBody>
      </p:sp>
      <p:sp>
        <p:nvSpPr>
          <p:cNvPr id="712722" name="Text Box 18"/>
          <p:cNvSpPr txBox="1">
            <a:spLocks noChangeArrowheads="1"/>
          </p:cNvSpPr>
          <p:nvPr/>
        </p:nvSpPr>
        <p:spPr bwMode="auto">
          <a:xfrm>
            <a:off x="3943350" y="2628900"/>
            <a:ext cx="3786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73175" y="269837"/>
            <a:ext cx="60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– Element NOT Found</a:t>
            </a:r>
            <a:endParaRPr lang="en-US" sz="4000" b="1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4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3"/>
          <p:cNvGrpSpPr>
            <a:grpSpLocks/>
          </p:cNvGrpSpPr>
          <p:nvPr/>
        </p:nvGrpSpPr>
        <p:grpSpPr bwMode="auto">
          <a:xfrm>
            <a:off x="1828800" y="1583531"/>
            <a:ext cx="5519738" cy="866775"/>
            <a:chOff x="576" y="1330"/>
            <a:chExt cx="4636" cy="728"/>
          </a:xfrm>
        </p:grpSpPr>
        <p:sp>
          <p:nvSpPr>
            <p:cNvPr id="714756" name="Rectangle 4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4757" name="Line 5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4758" name="Line 6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4759" name="Line 7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4760" name="Line 8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4761" name="Line 9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4762" name="Line 10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4763" name="Line 11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4764" name="Text Box 12"/>
            <p:cNvSpPr txBox="1">
              <a:spLocks noChangeArrowheads="1"/>
            </p:cNvSpPr>
            <p:nvPr/>
          </p:nvSpPr>
          <p:spPr bwMode="auto">
            <a:xfrm>
              <a:off x="662" y="1546"/>
              <a:ext cx="455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800" b="1" kern="1200">
                  <a:latin typeface="Arial" charset="0"/>
                  <a:ea typeface="ＭＳ Ｐゴシック" charset="0"/>
                  <a:cs typeface="+mn-cs"/>
                </a:rPr>
                <a:t> 7	12	42	59	71	86	104	212</a:t>
              </a:r>
            </a:p>
          </p:txBody>
        </p:sp>
      </p:grpSp>
      <p:sp>
        <p:nvSpPr>
          <p:cNvPr id="714765" name="Rectangle 13"/>
          <p:cNvSpPr>
            <a:spLocks noChangeArrowheads="1"/>
          </p:cNvSpPr>
          <p:nvPr/>
        </p:nvSpPr>
        <p:spPr bwMode="auto">
          <a:xfrm>
            <a:off x="5247085" y="1600200"/>
            <a:ext cx="685800" cy="814388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4766" name="Text Box 14"/>
          <p:cNvSpPr txBox="1">
            <a:spLocks noChangeArrowheads="1"/>
          </p:cNvSpPr>
          <p:nvPr/>
        </p:nvSpPr>
        <p:spPr bwMode="auto">
          <a:xfrm>
            <a:off x="3429001" y="3600450"/>
            <a:ext cx="15488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Looking for 89</a:t>
            </a:r>
          </a:p>
        </p:txBody>
      </p:sp>
      <p:sp>
        <p:nvSpPr>
          <p:cNvPr id="714767" name="Line 15"/>
          <p:cNvSpPr>
            <a:spLocks noChangeShapeType="1"/>
          </p:cNvSpPr>
          <p:nvPr/>
        </p:nvSpPr>
        <p:spPr bwMode="auto">
          <a:xfrm>
            <a:off x="1714500" y="1543050"/>
            <a:ext cx="2914650" cy="97155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4768" name="Line 16"/>
          <p:cNvSpPr>
            <a:spLocks noChangeShapeType="1"/>
          </p:cNvSpPr>
          <p:nvPr/>
        </p:nvSpPr>
        <p:spPr bwMode="auto">
          <a:xfrm flipH="1">
            <a:off x="1714500" y="1600200"/>
            <a:ext cx="2857500" cy="97155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4769" name="Rectangle 17"/>
          <p:cNvSpPr>
            <a:spLocks noChangeArrowheads="1"/>
          </p:cNvSpPr>
          <p:nvPr/>
        </p:nvSpPr>
        <p:spPr bwMode="auto">
          <a:xfrm>
            <a:off x="4400550" y="1532335"/>
            <a:ext cx="3028950" cy="97155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4770" name="Text Box 18"/>
          <p:cNvSpPr txBox="1">
            <a:spLocks noChangeArrowheads="1"/>
          </p:cNvSpPr>
          <p:nvPr/>
        </p:nvSpPr>
        <p:spPr bwMode="auto">
          <a:xfrm>
            <a:off x="4686300" y="2628900"/>
            <a:ext cx="3016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F</a:t>
            </a:r>
          </a:p>
        </p:txBody>
      </p:sp>
      <p:sp>
        <p:nvSpPr>
          <p:cNvPr id="714771" name="Text Box 19"/>
          <p:cNvSpPr txBox="1">
            <a:spLocks noChangeArrowheads="1"/>
          </p:cNvSpPr>
          <p:nvPr/>
        </p:nvSpPr>
        <p:spPr bwMode="auto">
          <a:xfrm>
            <a:off x="6822281" y="2628900"/>
            <a:ext cx="3064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L</a:t>
            </a:r>
          </a:p>
        </p:txBody>
      </p:sp>
      <p:sp>
        <p:nvSpPr>
          <p:cNvPr id="714772" name="Text Box 20"/>
          <p:cNvSpPr txBox="1">
            <a:spLocks noChangeArrowheads="1"/>
          </p:cNvSpPr>
          <p:nvPr/>
        </p:nvSpPr>
        <p:spPr bwMode="auto">
          <a:xfrm>
            <a:off x="5429250" y="2628900"/>
            <a:ext cx="3786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73175" y="269837"/>
            <a:ext cx="60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– Element NOT Found</a:t>
            </a:r>
            <a:endParaRPr lang="en-US" sz="4000" b="1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01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3"/>
          <p:cNvGrpSpPr>
            <a:grpSpLocks/>
          </p:cNvGrpSpPr>
          <p:nvPr/>
        </p:nvGrpSpPr>
        <p:grpSpPr bwMode="auto">
          <a:xfrm>
            <a:off x="1828800" y="1583531"/>
            <a:ext cx="5519738" cy="866775"/>
            <a:chOff x="576" y="1330"/>
            <a:chExt cx="4636" cy="728"/>
          </a:xfrm>
        </p:grpSpPr>
        <p:sp>
          <p:nvSpPr>
            <p:cNvPr id="716804" name="Rectangle 4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6805" name="Line 5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6806" name="Line 6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6807" name="Line 7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6808" name="Line 8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6809" name="Line 9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6810" name="Line 10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6811" name="Line 11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6812" name="Text Box 12"/>
            <p:cNvSpPr txBox="1">
              <a:spLocks noChangeArrowheads="1"/>
            </p:cNvSpPr>
            <p:nvPr/>
          </p:nvSpPr>
          <p:spPr bwMode="auto">
            <a:xfrm>
              <a:off x="662" y="1546"/>
              <a:ext cx="455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800" b="1" kern="1200">
                  <a:latin typeface="Arial" charset="0"/>
                  <a:ea typeface="ＭＳ Ｐゴシック" charset="0"/>
                  <a:cs typeface="+mn-cs"/>
                </a:rPr>
                <a:t> 7	12	42	59	71	86	104	212</a:t>
              </a:r>
            </a:p>
          </p:txBody>
        </p:sp>
      </p:grpSp>
      <p:sp>
        <p:nvSpPr>
          <p:cNvPr id="716813" name="Rectangle 13"/>
          <p:cNvSpPr>
            <a:spLocks noChangeArrowheads="1"/>
          </p:cNvSpPr>
          <p:nvPr/>
        </p:nvSpPr>
        <p:spPr bwMode="auto">
          <a:xfrm>
            <a:off x="5979319" y="1600200"/>
            <a:ext cx="685800" cy="814388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6814" name="Text Box 14"/>
          <p:cNvSpPr txBox="1">
            <a:spLocks noChangeArrowheads="1"/>
          </p:cNvSpPr>
          <p:nvPr/>
        </p:nvSpPr>
        <p:spPr bwMode="auto">
          <a:xfrm>
            <a:off x="3414824" y="3316932"/>
            <a:ext cx="15488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Looking for 89</a:t>
            </a:r>
          </a:p>
        </p:txBody>
      </p:sp>
      <p:sp>
        <p:nvSpPr>
          <p:cNvPr id="716815" name="Line 15"/>
          <p:cNvSpPr>
            <a:spLocks noChangeShapeType="1"/>
          </p:cNvSpPr>
          <p:nvPr/>
        </p:nvSpPr>
        <p:spPr bwMode="auto">
          <a:xfrm flipH="1">
            <a:off x="4457700" y="1543050"/>
            <a:ext cx="1543050" cy="97155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6816" name="Line 16"/>
          <p:cNvSpPr>
            <a:spLocks noChangeShapeType="1"/>
          </p:cNvSpPr>
          <p:nvPr/>
        </p:nvSpPr>
        <p:spPr bwMode="auto">
          <a:xfrm>
            <a:off x="4457700" y="1543050"/>
            <a:ext cx="1543050" cy="10287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6817" name="Rectangle 17"/>
          <p:cNvSpPr>
            <a:spLocks noChangeArrowheads="1"/>
          </p:cNvSpPr>
          <p:nvPr/>
        </p:nvSpPr>
        <p:spPr bwMode="auto">
          <a:xfrm>
            <a:off x="5886450" y="1532335"/>
            <a:ext cx="1543050" cy="97155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6818" name="Text Box 18"/>
          <p:cNvSpPr txBox="1">
            <a:spLocks noChangeArrowheads="1"/>
          </p:cNvSpPr>
          <p:nvPr/>
        </p:nvSpPr>
        <p:spPr bwMode="auto">
          <a:xfrm>
            <a:off x="6172200" y="2628900"/>
            <a:ext cx="3016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F</a:t>
            </a:r>
          </a:p>
        </p:txBody>
      </p:sp>
      <p:sp>
        <p:nvSpPr>
          <p:cNvPr id="716819" name="Text Box 19"/>
          <p:cNvSpPr txBox="1">
            <a:spLocks noChangeArrowheads="1"/>
          </p:cNvSpPr>
          <p:nvPr/>
        </p:nvSpPr>
        <p:spPr bwMode="auto">
          <a:xfrm>
            <a:off x="6822281" y="2628900"/>
            <a:ext cx="3064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L</a:t>
            </a:r>
          </a:p>
        </p:txBody>
      </p:sp>
      <p:sp>
        <p:nvSpPr>
          <p:cNvPr id="716820" name="Text Box 20"/>
          <p:cNvSpPr txBox="1">
            <a:spLocks noChangeArrowheads="1"/>
          </p:cNvSpPr>
          <p:nvPr/>
        </p:nvSpPr>
        <p:spPr bwMode="auto">
          <a:xfrm>
            <a:off x="6115050" y="3086100"/>
            <a:ext cx="3786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FF0033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M</a:t>
            </a:r>
          </a:p>
        </p:txBody>
      </p:sp>
      <p:sp>
        <p:nvSpPr>
          <p:cNvPr id="716821" name="Line 21"/>
          <p:cNvSpPr>
            <a:spLocks noChangeShapeType="1"/>
          </p:cNvSpPr>
          <p:nvPr/>
        </p:nvSpPr>
        <p:spPr bwMode="auto">
          <a:xfrm>
            <a:off x="1714500" y="1543050"/>
            <a:ext cx="2914650" cy="97155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6822" name="Line 22"/>
          <p:cNvSpPr>
            <a:spLocks noChangeShapeType="1"/>
          </p:cNvSpPr>
          <p:nvPr/>
        </p:nvSpPr>
        <p:spPr bwMode="auto">
          <a:xfrm flipH="1">
            <a:off x="1714500" y="1600200"/>
            <a:ext cx="2857500" cy="97155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73175" y="269837"/>
            <a:ext cx="60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– Element NOT Found</a:t>
            </a:r>
            <a:endParaRPr lang="en-US" sz="4000" b="1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5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3"/>
          <p:cNvGrpSpPr>
            <a:grpSpLocks/>
          </p:cNvGrpSpPr>
          <p:nvPr/>
        </p:nvGrpSpPr>
        <p:grpSpPr bwMode="auto">
          <a:xfrm>
            <a:off x="1828800" y="1583531"/>
            <a:ext cx="5519738" cy="866775"/>
            <a:chOff x="576" y="1330"/>
            <a:chExt cx="4636" cy="728"/>
          </a:xfrm>
        </p:grpSpPr>
        <p:sp>
          <p:nvSpPr>
            <p:cNvPr id="718852" name="Rectangle 4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8853" name="Line 5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8854" name="Line 6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8855" name="Line 7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8856" name="Line 8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8857" name="Line 9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8858" name="Line 10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8859" name="Line 11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800" b="1" kern="1200"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8860" name="Text Box 12"/>
            <p:cNvSpPr txBox="1">
              <a:spLocks noChangeArrowheads="1"/>
            </p:cNvSpPr>
            <p:nvPr/>
          </p:nvSpPr>
          <p:spPr bwMode="auto">
            <a:xfrm>
              <a:off x="662" y="1546"/>
              <a:ext cx="455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800" b="1" kern="1200">
                  <a:latin typeface="Arial" charset="0"/>
                  <a:ea typeface="ＭＳ Ｐゴシック" charset="0"/>
                  <a:cs typeface="+mn-cs"/>
                </a:rPr>
                <a:t> 7	12	42	59	71	86	104	212</a:t>
              </a:r>
            </a:p>
          </p:txBody>
        </p:sp>
      </p:grpSp>
      <p:sp>
        <p:nvSpPr>
          <p:cNvPr id="718861" name="Text Box 13"/>
          <p:cNvSpPr txBox="1">
            <a:spLocks noChangeArrowheads="1"/>
          </p:cNvSpPr>
          <p:nvPr/>
        </p:nvSpPr>
        <p:spPr bwMode="auto">
          <a:xfrm>
            <a:off x="2571751" y="3771900"/>
            <a:ext cx="29883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89 </a:t>
            </a:r>
            <a:r>
              <a:rPr lang="en-US" altLang="en-US" u="sng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not</a:t>
            </a:r>
            <a:r>
              <a:rPr lang="en-US" altLang="en-US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found – </a:t>
            </a:r>
            <a:r>
              <a:rPr lang="en-US" altLang="en-US" kern="1200" dirty="0">
                <a:solidFill>
                  <a:srgbClr val="FF0033"/>
                </a:solidFill>
                <a:latin typeface="Gabriola" panose="04040605051002020D02" pitchFamily="82" charset="0"/>
                <a:cs typeface="+mn-cs"/>
              </a:rPr>
              <a:t>3</a:t>
            </a:r>
            <a:r>
              <a:rPr lang="en-US" altLang="en-US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comparisons</a:t>
            </a:r>
          </a:p>
        </p:txBody>
      </p:sp>
      <p:sp>
        <p:nvSpPr>
          <p:cNvPr id="718862" name="Text Box 14"/>
          <p:cNvSpPr txBox="1">
            <a:spLocks noChangeArrowheads="1"/>
          </p:cNvSpPr>
          <p:nvPr/>
        </p:nvSpPr>
        <p:spPr bwMode="auto">
          <a:xfrm>
            <a:off x="6115050" y="2628900"/>
            <a:ext cx="3016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F</a:t>
            </a:r>
          </a:p>
        </p:txBody>
      </p:sp>
      <p:sp>
        <p:nvSpPr>
          <p:cNvPr id="718863" name="Text Box 15"/>
          <p:cNvSpPr txBox="1">
            <a:spLocks noChangeArrowheads="1"/>
          </p:cNvSpPr>
          <p:nvPr/>
        </p:nvSpPr>
        <p:spPr bwMode="auto">
          <a:xfrm>
            <a:off x="5372100" y="2628900"/>
            <a:ext cx="3064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solidFill>
                  <a:srgbClr val="3333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L</a:t>
            </a:r>
          </a:p>
        </p:txBody>
      </p:sp>
      <p:sp>
        <p:nvSpPr>
          <p:cNvPr id="718864" name="Line 16"/>
          <p:cNvSpPr>
            <a:spLocks noChangeShapeType="1"/>
          </p:cNvSpPr>
          <p:nvPr/>
        </p:nvSpPr>
        <p:spPr bwMode="auto">
          <a:xfrm flipH="1">
            <a:off x="5886450" y="1543050"/>
            <a:ext cx="1543050" cy="97155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8865" name="Line 17"/>
          <p:cNvSpPr>
            <a:spLocks noChangeShapeType="1"/>
          </p:cNvSpPr>
          <p:nvPr/>
        </p:nvSpPr>
        <p:spPr bwMode="auto">
          <a:xfrm>
            <a:off x="5886450" y="1543050"/>
            <a:ext cx="1543050" cy="97155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8866" name="Rectangle 18"/>
          <p:cNvSpPr>
            <a:spLocks noChangeArrowheads="1"/>
          </p:cNvSpPr>
          <p:nvPr/>
        </p:nvSpPr>
        <p:spPr bwMode="auto">
          <a:xfrm>
            <a:off x="5943600" y="1532335"/>
            <a:ext cx="57150" cy="97155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8867" name="Line 19"/>
          <p:cNvSpPr>
            <a:spLocks noChangeShapeType="1"/>
          </p:cNvSpPr>
          <p:nvPr/>
        </p:nvSpPr>
        <p:spPr bwMode="auto">
          <a:xfrm>
            <a:off x="1714500" y="1543050"/>
            <a:ext cx="2914650" cy="97155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8868" name="Line 20"/>
          <p:cNvSpPr>
            <a:spLocks noChangeShapeType="1"/>
          </p:cNvSpPr>
          <p:nvPr/>
        </p:nvSpPr>
        <p:spPr bwMode="auto">
          <a:xfrm flipH="1">
            <a:off x="1714500" y="1600200"/>
            <a:ext cx="2857500" cy="97155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8869" name="Line 21"/>
          <p:cNvSpPr>
            <a:spLocks noChangeShapeType="1"/>
          </p:cNvSpPr>
          <p:nvPr/>
        </p:nvSpPr>
        <p:spPr bwMode="auto">
          <a:xfrm flipH="1">
            <a:off x="4457700" y="1543050"/>
            <a:ext cx="1543050" cy="97155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8870" name="Line 22"/>
          <p:cNvSpPr>
            <a:spLocks noChangeShapeType="1"/>
          </p:cNvSpPr>
          <p:nvPr/>
        </p:nvSpPr>
        <p:spPr bwMode="auto">
          <a:xfrm>
            <a:off x="4457700" y="1543050"/>
            <a:ext cx="1543050" cy="10287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73175" y="269837"/>
            <a:ext cx="60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– Element NOT Found</a:t>
            </a:r>
            <a:endParaRPr lang="en-US" sz="4000" b="1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91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630325" y="1162020"/>
            <a:ext cx="6267008" cy="3360361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Function Find return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boolean</a:t>
            </a:r>
            <a:r>
              <a:rPr lang="en-US" altLang="en-US" sz="1350" b="1" dirty="0">
                <a:latin typeface="Courier New" panose="02070309020205020404" pitchFamily="49" charset="0"/>
              </a:rPr>
              <a:t> (A Array, first, last,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to_find</a:t>
            </a:r>
            <a:r>
              <a:rPr lang="en-US" altLang="en-US" sz="1350" b="1" dirty="0">
                <a:latin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1350" b="1" dirty="0" smtClean="0">
                <a:latin typeface="Courier New" panose="02070309020205020404" pitchFamily="49" charset="0"/>
              </a:rPr>
              <a:t>  </a:t>
            </a:r>
            <a:r>
              <a:rPr lang="en-US" altLang="en-US" sz="1350" b="1" dirty="0">
                <a:latin typeface="Courier New" panose="02070309020205020404" pitchFamily="49" charset="0"/>
              </a:rPr>
              <a:t>middle &lt;- (first + last) div 2</a:t>
            </a:r>
          </a:p>
          <a:p>
            <a:pPr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  </a:t>
            </a:r>
            <a:r>
              <a:rPr lang="en-US" altLang="en-US" sz="1350" b="1" dirty="0" smtClean="0">
                <a:latin typeface="Courier New" panose="02070309020205020404" pitchFamily="49" charset="0"/>
              </a:rPr>
              <a:t>if </a:t>
            </a:r>
            <a:r>
              <a:rPr lang="en-US" altLang="en-US" sz="1350" b="1" dirty="0">
                <a:latin typeface="Courier New" panose="02070309020205020404" pitchFamily="49" charset="0"/>
              </a:rPr>
              <a:t>(</a:t>
            </a:r>
            <a:r>
              <a:rPr lang="en-US" altLang="en-US" sz="1350" b="1" dirty="0">
                <a:solidFill>
                  <a:srgbClr val="3333FF"/>
                </a:solidFill>
                <a:latin typeface="Courier New" panose="02070309020205020404" pitchFamily="49" charset="0"/>
              </a:rPr>
              <a:t>first &gt; last</a:t>
            </a:r>
            <a:r>
              <a:rPr lang="en-US" altLang="en-US" sz="1350" b="1" dirty="0">
                <a:latin typeface="Courier New" panose="02070309020205020404" pitchFamily="49" charset="0"/>
              </a:rPr>
              <a:t>) then</a:t>
            </a:r>
          </a:p>
          <a:p>
            <a:pPr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    </a:t>
            </a:r>
            <a:r>
              <a:rPr lang="en-US" altLang="en-US" sz="1350" b="1" dirty="0">
                <a:solidFill>
                  <a:srgbClr val="FF0033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350" b="1" dirty="0">
                <a:latin typeface="Courier New" panose="02070309020205020404" pitchFamily="49" charset="0"/>
              </a:rPr>
              <a:t> false</a:t>
            </a:r>
          </a:p>
          <a:p>
            <a:pPr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 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elseif</a:t>
            </a:r>
            <a:r>
              <a:rPr lang="en-US" altLang="en-US" sz="1350" b="1" dirty="0">
                <a:latin typeface="Courier New" panose="02070309020205020404" pitchFamily="49" charset="0"/>
              </a:rPr>
              <a:t> (</a:t>
            </a:r>
            <a:r>
              <a:rPr lang="en-US" altLang="en-US" sz="1350" b="1" dirty="0">
                <a:solidFill>
                  <a:srgbClr val="3333FF"/>
                </a:solidFill>
                <a:latin typeface="Courier New" panose="02070309020205020404" pitchFamily="49" charset="0"/>
              </a:rPr>
              <a:t>A[middle] = </a:t>
            </a:r>
            <a:r>
              <a:rPr lang="en-US" altLang="en-US" sz="1350" b="1" dirty="0" err="1">
                <a:solidFill>
                  <a:srgbClr val="3333FF"/>
                </a:solidFill>
                <a:latin typeface="Courier New" panose="02070309020205020404" pitchFamily="49" charset="0"/>
              </a:rPr>
              <a:t>to_find</a:t>
            </a:r>
            <a:r>
              <a:rPr lang="en-US" altLang="en-US" sz="1350" b="1" dirty="0">
                <a:latin typeface="Courier New" panose="02070309020205020404" pitchFamily="49" charset="0"/>
              </a:rPr>
              <a:t>) then</a:t>
            </a:r>
          </a:p>
          <a:p>
            <a:pPr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    </a:t>
            </a:r>
            <a:r>
              <a:rPr lang="en-US" altLang="en-US" sz="1350" b="1" dirty="0">
                <a:solidFill>
                  <a:srgbClr val="FF0033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350" b="1" dirty="0">
                <a:latin typeface="Courier New" panose="02070309020205020404" pitchFamily="49" charset="0"/>
              </a:rPr>
              <a:t> true</a:t>
            </a:r>
          </a:p>
          <a:p>
            <a:pPr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 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elseif</a:t>
            </a:r>
            <a:r>
              <a:rPr lang="en-US" altLang="en-US" sz="1350" b="1" dirty="0">
                <a:latin typeface="Courier New" panose="02070309020205020404" pitchFamily="49" charset="0"/>
              </a:rPr>
              <a:t> (</a:t>
            </a:r>
            <a:r>
              <a:rPr lang="en-US" altLang="en-US" sz="1350" b="1" dirty="0" err="1">
                <a:solidFill>
                  <a:srgbClr val="3333FF"/>
                </a:solidFill>
                <a:latin typeface="Courier New" panose="02070309020205020404" pitchFamily="49" charset="0"/>
              </a:rPr>
              <a:t>to_find</a:t>
            </a:r>
            <a:r>
              <a:rPr lang="en-US" altLang="en-US" sz="1350" b="1" dirty="0">
                <a:solidFill>
                  <a:srgbClr val="3333FF"/>
                </a:solidFill>
                <a:latin typeface="Courier New" panose="02070309020205020404" pitchFamily="49" charset="0"/>
              </a:rPr>
              <a:t> &lt; A[middle]</a:t>
            </a:r>
            <a:r>
              <a:rPr lang="en-US" altLang="en-US" sz="1350" b="1" dirty="0">
                <a:latin typeface="Courier New" panose="02070309020205020404" pitchFamily="49" charset="0"/>
              </a:rPr>
              <a:t>) then</a:t>
            </a:r>
          </a:p>
          <a:p>
            <a:pPr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     </a:t>
            </a:r>
            <a:r>
              <a:rPr lang="en-US" altLang="en-US" sz="1350" b="1" dirty="0">
                <a:solidFill>
                  <a:srgbClr val="FF0033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1350" b="1" dirty="0">
                <a:solidFill>
                  <a:srgbClr val="3333FF"/>
                </a:solidFill>
                <a:latin typeface="Courier New" panose="02070309020205020404" pitchFamily="49" charset="0"/>
              </a:rPr>
              <a:t>Find(A, first, middle–1, </a:t>
            </a:r>
            <a:r>
              <a:rPr lang="en-US" altLang="en-US" sz="1350" b="1" dirty="0" err="1">
                <a:solidFill>
                  <a:srgbClr val="3333FF"/>
                </a:solidFill>
                <a:latin typeface="Courier New" panose="02070309020205020404" pitchFamily="49" charset="0"/>
              </a:rPr>
              <a:t>to_find</a:t>
            </a:r>
            <a:r>
              <a:rPr lang="en-US" altLang="en-US" sz="1350" b="1" dirty="0">
                <a:solidFill>
                  <a:srgbClr val="3333FF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  else</a:t>
            </a:r>
          </a:p>
          <a:p>
            <a:pPr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</a:rPr>
              <a:t>    </a:t>
            </a:r>
            <a:r>
              <a:rPr lang="en-US" altLang="en-US" sz="1350" b="1" dirty="0">
                <a:solidFill>
                  <a:srgbClr val="FF0033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350" b="1" dirty="0">
                <a:latin typeface="Courier New" panose="02070309020205020404" pitchFamily="49" charset="0"/>
              </a:rPr>
              <a:t> </a:t>
            </a:r>
            <a:r>
              <a:rPr lang="en-US" altLang="en-US" sz="1350" b="1" dirty="0">
                <a:solidFill>
                  <a:srgbClr val="3333FF"/>
                </a:solidFill>
                <a:latin typeface="Courier New" panose="02070309020205020404" pitchFamily="49" charset="0"/>
              </a:rPr>
              <a:t>Find(A, middle+1, last, </a:t>
            </a:r>
            <a:r>
              <a:rPr lang="en-US" altLang="en-US" sz="1350" b="1" dirty="0" err="1">
                <a:solidFill>
                  <a:srgbClr val="3333FF"/>
                </a:solidFill>
                <a:latin typeface="Courier New" panose="02070309020205020404" pitchFamily="49" charset="0"/>
              </a:rPr>
              <a:t>to_find</a:t>
            </a:r>
            <a:r>
              <a:rPr lang="en-US" altLang="en-US" sz="1350" b="1" dirty="0">
                <a:solidFill>
                  <a:srgbClr val="3333FF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135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endfunction</a:t>
            </a:r>
            <a:endParaRPr lang="en-US" altLang="en-US" sz="135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3175" y="269837"/>
            <a:ext cx="60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– Function</a:t>
            </a:r>
            <a:endParaRPr lang="en-US" sz="4000" b="1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90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066" y="719137"/>
            <a:ext cx="6313884" cy="2824163"/>
          </a:xfrm>
          <a:prstGeom prst="rect">
            <a:avLst/>
          </a:prstGeom>
          <a:solidFill>
            <a:srgbClr val="FBF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TextBox 5"/>
          <p:cNvSpPr txBox="1">
            <a:spLocks noChangeArrowheads="1"/>
          </p:cNvSpPr>
          <p:nvPr/>
        </p:nvSpPr>
        <p:spPr bwMode="auto">
          <a:xfrm>
            <a:off x="1597904" y="3457545"/>
            <a:ext cx="34948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kern="1200" dirty="0">
                <a:solidFill>
                  <a:srgbClr val="800000"/>
                </a:solidFill>
                <a:latin typeface="Gabriola" panose="04040605051002020D02" pitchFamily="82" charset="0"/>
                <a:cs typeface="+mn-cs"/>
              </a:rPr>
              <a:t>Best Case: </a:t>
            </a:r>
            <a:r>
              <a:rPr lang="en-US" altLang="en-US" sz="20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match from the </a:t>
            </a:r>
            <a:r>
              <a:rPr lang="en-US" altLang="en-US" sz="2000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first </a:t>
            </a:r>
            <a:r>
              <a:rPr lang="en-US" altLang="en-US" sz="20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comparison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172200" y="2400300"/>
            <a:ext cx="1600200" cy="742950"/>
          </a:xfrm>
          <a:prstGeom prst="wedgeRoundRectCallout">
            <a:avLst>
              <a:gd name="adj1" fmla="val -49070"/>
              <a:gd name="adj2" fmla="val 15344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762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Best Case:</a:t>
            </a: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b="1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  <a:sym typeface="Wingdings"/>
              </a:rPr>
              <a:t>   1 comparison</a:t>
            </a:r>
            <a:endParaRPr lang="en-US" sz="2400" b="1" kern="1200" dirty="0">
              <a:latin typeface="Gabriola" panose="04040605051002020D02" pitchFamily="82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82949" name="Group 4"/>
          <p:cNvGrpSpPr>
            <a:grpSpLocks/>
          </p:cNvGrpSpPr>
          <p:nvPr/>
        </p:nvGrpSpPr>
        <p:grpSpPr bwMode="auto">
          <a:xfrm>
            <a:off x="1828800" y="4057650"/>
            <a:ext cx="5829300" cy="342900"/>
            <a:chOff x="480" y="2832"/>
            <a:chExt cx="4896" cy="288"/>
          </a:xfrm>
        </p:grpSpPr>
        <p:grpSp>
          <p:nvGrpSpPr>
            <p:cNvPr id="82954" name="Group 5"/>
            <p:cNvGrpSpPr>
              <a:grpSpLocks/>
            </p:cNvGrpSpPr>
            <p:nvPr/>
          </p:nvGrpSpPr>
          <p:grpSpPr bwMode="auto">
            <a:xfrm>
              <a:off x="480" y="2832"/>
              <a:ext cx="2784" cy="288"/>
              <a:chOff x="480" y="2832"/>
              <a:chExt cx="4608" cy="728"/>
            </a:xfrm>
          </p:grpSpPr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480" y="2847"/>
                <a:ext cx="4608" cy="6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" name="Line 7"/>
              <p:cNvSpPr>
                <a:spLocks noChangeShapeType="1"/>
              </p:cNvSpPr>
              <p:nvPr/>
            </p:nvSpPr>
            <p:spPr bwMode="auto">
              <a:xfrm>
                <a:off x="2723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" name="Line 8"/>
              <p:cNvSpPr>
                <a:spLocks noChangeShapeType="1"/>
              </p:cNvSpPr>
              <p:nvPr/>
            </p:nvSpPr>
            <p:spPr bwMode="auto">
              <a:xfrm>
                <a:off x="1577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" name="Line 9"/>
              <p:cNvSpPr>
                <a:spLocks noChangeShapeType="1"/>
              </p:cNvSpPr>
              <p:nvPr/>
            </p:nvSpPr>
            <p:spPr bwMode="auto">
              <a:xfrm>
                <a:off x="3971" y="2832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>
                <a:off x="996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" name="Line 11"/>
              <p:cNvSpPr>
                <a:spLocks noChangeShapeType="1"/>
              </p:cNvSpPr>
              <p:nvPr/>
            </p:nvSpPr>
            <p:spPr bwMode="auto">
              <a:xfrm>
                <a:off x="2109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" name="Line 12"/>
              <p:cNvSpPr>
                <a:spLocks noChangeShapeType="1"/>
              </p:cNvSpPr>
              <p:nvPr/>
            </p:nvSpPr>
            <p:spPr bwMode="auto">
              <a:xfrm>
                <a:off x="3305" y="2837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>
                <a:off x="4519" y="2847"/>
                <a:ext cx="0" cy="7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82955" name="Group 14"/>
            <p:cNvGrpSpPr>
              <a:grpSpLocks/>
            </p:cNvGrpSpPr>
            <p:nvPr/>
          </p:nvGrpSpPr>
          <p:grpSpPr bwMode="auto">
            <a:xfrm>
              <a:off x="3264" y="2832"/>
              <a:ext cx="2112" cy="288"/>
              <a:chOff x="2544" y="3456"/>
              <a:chExt cx="2112" cy="288"/>
            </a:xfrm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2544" y="3462"/>
                <a:ext cx="2112" cy="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" name="Line 16"/>
              <p:cNvSpPr>
                <a:spLocks noChangeShapeType="1"/>
              </p:cNvSpPr>
              <p:nvPr/>
            </p:nvSpPr>
            <p:spPr bwMode="auto">
              <a:xfrm>
                <a:off x="3227" y="3465"/>
                <a:ext cx="0" cy="2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>
                <a:off x="3981" y="3456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>
                <a:off x="2856" y="3456"/>
                <a:ext cx="0" cy="2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3579" y="3458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4312" y="3462"/>
                <a:ext cx="0" cy="2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800" b="1" kern="1200"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885950" y="4057650"/>
            <a:ext cx="58913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latin typeface="Arial" charset="0"/>
                <a:ea typeface="ＭＳ Ｐゴシック" charset="0"/>
                <a:cs typeface="+mn-cs"/>
              </a:rPr>
              <a:t>1     7    9   12   33  42    </a:t>
            </a:r>
            <a:r>
              <a:rPr lang="en-US" sz="1800" b="1" kern="1200" dirty="0">
                <a:solidFill>
                  <a:srgbClr val="0000FF"/>
                </a:solidFill>
                <a:latin typeface="Arial" charset="0"/>
                <a:ea typeface="ＭＳ Ｐゴシック" charset="0"/>
                <a:cs typeface="+mn-cs"/>
              </a:rPr>
              <a:t>59</a:t>
            </a:r>
            <a:r>
              <a:rPr lang="en-US" sz="1800" b="1" kern="1200" dirty="0">
                <a:latin typeface="Arial" charset="0"/>
                <a:ea typeface="ＭＳ Ｐゴシック" charset="0"/>
                <a:cs typeface="+mn-cs"/>
              </a:rPr>
              <a:t>  76   81  84  91   92   93   99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1714500" y="3943350"/>
            <a:ext cx="6057900" cy="5715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4286250" y="3943350"/>
            <a:ext cx="514350" cy="5715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800" b="1" kern="1200"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82953" name="TextBox 28"/>
          <p:cNvSpPr txBox="1">
            <a:spLocks noChangeArrowheads="1"/>
          </p:cNvSpPr>
          <p:nvPr/>
        </p:nvSpPr>
        <p:spPr bwMode="auto">
          <a:xfrm>
            <a:off x="1369822" y="4572000"/>
            <a:ext cx="11144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kern="1200" dirty="0">
                <a:solidFill>
                  <a:srgbClr val="FF0000"/>
                </a:solidFill>
                <a:latin typeface="Gabriola" panose="04040605051002020D02" pitchFamily="82" charset="0"/>
                <a:cs typeface="+mn-cs"/>
              </a:rPr>
              <a:t>Target: 59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69822" y="50264"/>
            <a:ext cx="60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Analysis – Best Case</a:t>
            </a:r>
            <a:endParaRPr lang="en-US" sz="4000" b="1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0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742950"/>
            <a:ext cx="6313885" cy="2824163"/>
          </a:xfrm>
          <a:prstGeom prst="rect">
            <a:avLst/>
          </a:prstGeom>
          <a:solidFill>
            <a:srgbClr val="FBF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TextBox 5"/>
          <p:cNvSpPr txBox="1">
            <a:spLocks noChangeArrowheads="1"/>
          </p:cNvSpPr>
          <p:nvPr/>
        </p:nvSpPr>
        <p:spPr bwMode="auto">
          <a:xfrm>
            <a:off x="1379467" y="3536346"/>
            <a:ext cx="51635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kern="1200" dirty="0">
                <a:solidFill>
                  <a:srgbClr val="800000"/>
                </a:solidFill>
                <a:latin typeface="Gabriola" panose="04040605051002020D02" pitchFamily="82" charset="0"/>
                <a:cs typeface="+mn-cs"/>
              </a:rPr>
              <a:t>Worst Case: </a:t>
            </a:r>
            <a:r>
              <a:rPr lang="en-US" altLang="en-US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divide until reach one item, or no match.</a:t>
            </a:r>
            <a:r>
              <a:rPr lang="en-US" altLang="en-US" sz="1800" kern="1200" dirty="0">
                <a:solidFill>
                  <a:srgbClr val="000000"/>
                </a:solidFill>
                <a:cs typeface="+mn-cs"/>
              </a:rPr>
              <a:t> </a:t>
            </a:r>
          </a:p>
        </p:txBody>
      </p:sp>
      <p:pic>
        <p:nvPicPr>
          <p:cNvPr id="8397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167" y="4014230"/>
            <a:ext cx="6029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73" name="Group 31"/>
          <p:cNvGrpSpPr>
            <a:grpSpLocks/>
          </p:cNvGrpSpPr>
          <p:nvPr/>
        </p:nvGrpSpPr>
        <p:grpSpPr bwMode="auto">
          <a:xfrm>
            <a:off x="5873353" y="1657350"/>
            <a:ext cx="2127647" cy="1828800"/>
            <a:chOff x="6307038" y="2209800"/>
            <a:chExt cx="2836962" cy="2438400"/>
          </a:xfrm>
        </p:grpSpPr>
        <p:pic>
          <p:nvPicPr>
            <p:cNvPr id="83974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3035300"/>
              <a:ext cx="1612900" cy="161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975" name="TextBox 30"/>
            <p:cNvSpPr txBox="1">
              <a:spLocks noChangeArrowheads="1"/>
            </p:cNvSpPr>
            <p:nvPr/>
          </p:nvSpPr>
          <p:spPr bwMode="auto">
            <a:xfrm>
              <a:off x="6307038" y="2209800"/>
              <a:ext cx="2836962" cy="86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kern="1200">
                  <a:solidFill>
                    <a:srgbClr val="800000"/>
                  </a:solidFill>
                  <a:cs typeface="+mn-cs"/>
                </a:rPr>
                <a:t>How many comparisons??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69822" y="50264"/>
            <a:ext cx="60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Analysis – Worst Case</a:t>
            </a:r>
            <a:endParaRPr lang="en-US" sz="4000" b="1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78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4269" y="800058"/>
            <a:ext cx="7091032" cy="457200"/>
          </a:xfrm>
        </p:spPr>
        <p:txBody>
          <a:bodyPr/>
          <a:lstStyle/>
          <a:p>
            <a:r>
              <a:rPr lang="en-US" altLang="en-US" sz="3200" dirty="0" smtClean="0">
                <a:latin typeface="Gabriola" panose="04040605051002020D02" pitchFamily="82" charset="0"/>
              </a:rPr>
              <a:t>With each comparison we throw away ½ of the list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943100" y="1706979"/>
            <a:ext cx="514350" cy="4000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N</a:t>
            </a:r>
            <a:endParaRPr lang="en-US" sz="2800" b="1" kern="1200" dirty="0">
              <a:latin typeface="Gabriola" panose="04040605051002020D02" pitchFamily="8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943100" y="2371292"/>
            <a:ext cx="514350" cy="4000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N/2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943100" y="3002319"/>
            <a:ext cx="514350" cy="4000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N/4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943100" y="3685506"/>
            <a:ext cx="514350" cy="4000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N/8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943100" y="4549844"/>
            <a:ext cx="514350" cy="4000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000" name="TextBox 8"/>
          <p:cNvSpPr txBox="1">
            <a:spLocks noChangeArrowheads="1"/>
          </p:cNvSpPr>
          <p:nvPr/>
        </p:nvSpPr>
        <p:spPr bwMode="auto">
          <a:xfrm>
            <a:off x="2632685" y="1513242"/>
            <a:ext cx="8258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…………</a:t>
            </a:r>
          </a:p>
        </p:txBody>
      </p:sp>
      <p:sp>
        <p:nvSpPr>
          <p:cNvPr id="85001" name="TextBox 9"/>
          <p:cNvSpPr txBox="1">
            <a:spLocks noChangeArrowheads="1"/>
          </p:cNvSpPr>
          <p:nvPr/>
        </p:nvSpPr>
        <p:spPr bwMode="auto">
          <a:xfrm>
            <a:off x="3453323" y="1657892"/>
            <a:ext cx="11336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kern="1200" dirty="0">
                <a:solidFill>
                  <a:srgbClr val="800000"/>
                </a:solidFill>
                <a:latin typeface="Gabriola" panose="04040605051002020D02" pitchFamily="82" charset="0"/>
                <a:cs typeface="+mn-cs"/>
              </a:rPr>
              <a:t> 1 comparison</a:t>
            </a:r>
          </a:p>
        </p:txBody>
      </p:sp>
      <p:sp>
        <p:nvSpPr>
          <p:cNvPr id="85002" name="TextBox 10"/>
          <p:cNvSpPr txBox="1">
            <a:spLocks noChangeArrowheads="1"/>
          </p:cNvSpPr>
          <p:nvPr/>
        </p:nvSpPr>
        <p:spPr bwMode="auto">
          <a:xfrm>
            <a:off x="2632685" y="2222464"/>
            <a:ext cx="8258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…………</a:t>
            </a:r>
          </a:p>
        </p:txBody>
      </p:sp>
      <p:sp>
        <p:nvSpPr>
          <p:cNvPr id="85003" name="TextBox 11"/>
          <p:cNvSpPr txBox="1">
            <a:spLocks noChangeArrowheads="1"/>
          </p:cNvSpPr>
          <p:nvPr/>
        </p:nvSpPr>
        <p:spPr bwMode="auto">
          <a:xfrm>
            <a:off x="3453323" y="2371292"/>
            <a:ext cx="11336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kern="1200" dirty="0">
                <a:solidFill>
                  <a:srgbClr val="800000"/>
                </a:solidFill>
                <a:latin typeface="Gabriola" panose="04040605051002020D02" pitchFamily="82" charset="0"/>
                <a:cs typeface="+mn-cs"/>
              </a:rPr>
              <a:t> 1 comparison</a:t>
            </a:r>
          </a:p>
        </p:txBody>
      </p:sp>
      <p:sp>
        <p:nvSpPr>
          <p:cNvPr id="85004" name="TextBox 12"/>
          <p:cNvSpPr txBox="1">
            <a:spLocks noChangeArrowheads="1"/>
          </p:cNvSpPr>
          <p:nvPr/>
        </p:nvSpPr>
        <p:spPr bwMode="auto">
          <a:xfrm>
            <a:off x="2632685" y="2911079"/>
            <a:ext cx="8258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kern="120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…………</a:t>
            </a:r>
          </a:p>
        </p:txBody>
      </p:sp>
      <p:sp>
        <p:nvSpPr>
          <p:cNvPr id="85005" name="TextBox 13"/>
          <p:cNvSpPr txBox="1">
            <a:spLocks noChangeArrowheads="1"/>
          </p:cNvSpPr>
          <p:nvPr/>
        </p:nvSpPr>
        <p:spPr bwMode="auto">
          <a:xfrm>
            <a:off x="3453323" y="3059429"/>
            <a:ext cx="11336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kern="1200" dirty="0">
                <a:solidFill>
                  <a:srgbClr val="800000"/>
                </a:solidFill>
                <a:latin typeface="Gabriola" panose="04040605051002020D02" pitchFamily="82" charset="0"/>
                <a:cs typeface="+mn-cs"/>
              </a:rPr>
              <a:t> 1 comparison</a:t>
            </a:r>
          </a:p>
        </p:txBody>
      </p:sp>
      <p:sp>
        <p:nvSpPr>
          <p:cNvPr id="85006" name="TextBox 14"/>
          <p:cNvSpPr txBox="1">
            <a:spLocks noChangeArrowheads="1"/>
          </p:cNvSpPr>
          <p:nvPr/>
        </p:nvSpPr>
        <p:spPr bwMode="auto">
          <a:xfrm>
            <a:off x="2632685" y="3539729"/>
            <a:ext cx="8258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kern="120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…………</a:t>
            </a:r>
          </a:p>
        </p:txBody>
      </p:sp>
      <p:sp>
        <p:nvSpPr>
          <p:cNvPr id="85007" name="TextBox 15"/>
          <p:cNvSpPr txBox="1">
            <a:spLocks noChangeArrowheads="1"/>
          </p:cNvSpPr>
          <p:nvPr/>
        </p:nvSpPr>
        <p:spPr bwMode="auto">
          <a:xfrm>
            <a:off x="3453323" y="3693617"/>
            <a:ext cx="11336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kern="1200" dirty="0">
                <a:solidFill>
                  <a:srgbClr val="800000"/>
                </a:solidFill>
                <a:latin typeface="Gabriola" panose="04040605051002020D02" pitchFamily="82" charset="0"/>
                <a:cs typeface="+mn-cs"/>
              </a:rPr>
              <a:t> 1 comparison</a:t>
            </a:r>
          </a:p>
        </p:txBody>
      </p:sp>
      <p:sp>
        <p:nvSpPr>
          <p:cNvPr id="85008" name="TextBox 16"/>
          <p:cNvSpPr txBox="1">
            <a:spLocks noChangeArrowheads="1"/>
          </p:cNvSpPr>
          <p:nvPr/>
        </p:nvSpPr>
        <p:spPr bwMode="auto">
          <a:xfrm>
            <a:off x="2632685" y="4400550"/>
            <a:ext cx="8258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kern="120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…………</a:t>
            </a:r>
          </a:p>
        </p:txBody>
      </p:sp>
      <p:sp>
        <p:nvSpPr>
          <p:cNvPr id="85009" name="TextBox 17"/>
          <p:cNvSpPr txBox="1">
            <a:spLocks noChangeArrowheads="1"/>
          </p:cNvSpPr>
          <p:nvPr/>
        </p:nvSpPr>
        <p:spPr bwMode="auto">
          <a:xfrm>
            <a:off x="3453323" y="4554438"/>
            <a:ext cx="11336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kern="1200" dirty="0">
                <a:solidFill>
                  <a:srgbClr val="800000"/>
                </a:solidFill>
                <a:latin typeface="Gabriola" panose="04040605051002020D02" pitchFamily="82" charset="0"/>
                <a:cs typeface="+mn-cs"/>
              </a:rPr>
              <a:t> 1 comparison</a:t>
            </a:r>
          </a:p>
        </p:txBody>
      </p:sp>
      <p:sp>
        <p:nvSpPr>
          <p:cNvPr id="85010" name="TextBox 18"/>
          <p:cNvSpPr txBox="1">
            <a:spLocks noChangeArrowheads="1"/>
          </p:cNvSpPr>
          <p:nvPr/>
        </p:nvSpPr>
        <p:spPr bwMode="auto">
          <a:xfrm>
            <a:off x="2069306" y="4000500"/>
            <a:ext cx="2857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kern="120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.</a:t>
            </a:r>
          </a:p>
          <a:p>
            <a:pPr algn="ctr" defTabSz="6858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kern="120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.</a:t>
            </a:r>
          </a:p>
          <a:p>
            <a:pPr algn="ctr" defTabSz="6858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kern="120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.</a:t>
            </a: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5314950" y="2400300"/>
            <a:ext cx="2457450" cy="742950"/>
          </a:xfrm>
          <a:prstGeom prst="wedgeRoundRectCallout">
            <a:avLst>
              <a:gd name="adj1" fmla="val -78797"/>
              <a:gd name="adj2" fmla="val 6399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762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000" b="1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Number of steps is at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000" b="1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most </a:t>
            </a:r>
            <a:r>
              <a:rPr lang="en-US" sz="2000" b="1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  <a:sym typeface="Wingdings"/>
              </a:rPr>
              <a:t></a:t>
            </a:r>
            <a:r>
              <a:rPr lang="en-US" sz="2000" b="1" i="1" kern="1200" dirty="0">
                <a:solidFill>
                  <a:srgbClr val="FF0000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Log</a:t>
            </a:r>
            <a:r>
              <a:rPr lang="en-US" sz="2000" b="1" i="1" kern="1200" baseline="-25000" dirty="0">
                <a:solidFill>
                  <a:srgbClr val="FF0000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1" i="1" kern="1200" dirty="0">
                <a:solidFill>
                  <a:srgbClr val="FF0000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69822" y="50264"/>
            <a:ext cx="60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Binary </a:t>
            </a:r>
            <a:r>
              <a:rPr lang="en-US" sz="4000" b="1" dirty="0" smtClean="0">
                <a:latin typeface="Gabriola" panose="04040605051002020D02" pitchFamily="82" charset="0"/>
              </a:rPr>
              <a:t>Search Analysis – Worst Case</a:t>
            </a:r>
            <a:endParaRPr lang="en-US" sz="4000" b="1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11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6549" y="1001566"/>
            <a:ext cx="6119813" cy="3328987"/>
          </a:xfrm>
        </p:spPr>
        <p:txBody>
          <a:bodyPr/>
          <a:lstStyle/>
          <a:p>
            <a:pPr>
              <a:defRPr/>
            </a:pPr>
            <a:r>
              <a:rPr lang="en-US" sz="2400" b="1" dirty="0" smtClean="0">
                <a:latin typeface="Gabriola" panose="04040605051002020D02" pitchFamily="82" charset="0"/>
                <a:cs typeface="+mn-cs"/>
              </a:rPr>
              <a:t>Binary search </a:t>
            </a:r>
            <a:r>
              <a:rPr lang="en-US" sz="2400" b="1" dirty="0" smtClean="0">
                <a:solidFill>
                  <a:srgbClr val="3333FF"/>
                </a:solidFill>
                <a:latin typeface="Gabriola" panose="04040605051002020D02" pitchFamily="82" charset="0"/>
                <a:cs typeface="+mn-cs"/>
              </a:rPr>
              <a:t>reduces the work by half</a:t>
            </a:r>
            <a:r>
              <a:rPr lang="en-US" sz="2400" b="1" dirty="0" smtClean="0">
                <a:latin typeface="Gabriola" panose="04040605051002020D02" pitchFamily="82" charset="0"/>
                <a:cs typeface="+mn-cs"/>
              </a:rPr>
              <a:t> at each </a:t>
            </a:r>
            <a:r>
              <a:rPr lang="en-US" sz="2400" b="1" dirty="0" smtClean="0">
                <a:latin typeface="Gabriola" panose="04040605051002020D02" pitchFamily="82" charset="0"/>
                <a:cs typeface="+mn-cs"/>
              </a:rPr>
              <a:t>comparison</a:t>
            </a:r>
            <a:endParaRPr lang="en-US" sz="2400" b="1" dirty="0" smtClean="0">
              <a:latin typeface="Gabriola" panose="04040605051002020D02" pitchFamily="82" charset="0"/>
              <a:cs typeface="+mn-cs"/>
            </a:endParaRPr>
          </a:p>
          <a:p>
            <a:pPr>
              <a:defRPr/>
            </a:pPr>
            <a:r>
              <a:rPr lang="en-US" sz="2400" b="1" dirty="0" smtClean="0">
                <a:latin typeface="Gabriola" panose="04040605051002020D02" pitchFamily="82" charset="0"/>
                <a:cs typeface="+mn-cs"/>
              </a:rPr>
              <a:t>If array is not sorted </a:t>
            </a:r>
            <a:r>
              <a:rPr lang="en-US" sz="2400" b="1" dirty="0" smtClean="0">
                <a:latin typeface="Gabriola" panose="04040605051002020D02" pitchFamily="82" charset="0"/>
                <a:cs typeface="+mn-cs"/>
                <a:sym typeface="Wingdings"/>
              </a:rPr>
              <a:t> Linear Search</a:t>
            </a:r>
          </a:p>
          <a:p>
            <a:pPr lvl="1">
              <a:defRPr/>
            </a:pPr>
            <a:r>
              <a:rPr lang="en-US" sz="2400" b="1" dirty="0" smtClean="0">
                <a:solidFill>
                  <a:srgbClr val="3333FF"/>
                </a:solidFill>
                <a:latin typeface="Gabriola" panose="04040605051002020D02" pitchFamily="82" charset="0"/>
                <a:cs typeface="+mn-cs"/>
                <a:sym typeface="Wingdings"/>
              </a:rPr>
              <a:t>Best Case O(1)</a:t>
            </a:r>
          </a:p>
          <a:p>
            <a:pPr lvl="1">
              <a:defRPr/>
            </a:pPr>
            <a:r>
              <a:rPr lang="en-US" sz="2400" b="1" dirty="0" smtClean="0">
                <a:solidFill>
                  <a:srgbClr val="3333FF"/>
                </a:solidFill>
                <a:latin typeface="Gabriola" panose="04040605051002020D02" pitchFamily="82" charset="0"/>
                <a:cs typeface="+mn-cs"/>
                <a:sym typeface="Wingdings"/>
              </a:rPr>
              <a:t>Worst Case O(N</a:t>
            </a:r>
            <a:r>
              <a:rPr lang="en-US" sz="2400" b="1" dirty="0" smtClean="0">
                <a:solidFill>
                  <a:srgbClr val="3333FF"/>
                </a:solidFill>
                <a:latin typeface="Gabriola" panose="04040605051002020D02" pitchFamily="82" charset="0"/>
                <a:cs typeface="+mn-cs"/>
                <a:sym typeface="Wingdings"/>
              </a:rPr>
              <a:t>)</a:t>
            </a:r>
            <a:endParaRPr lang="en-US" sz="2400" b="1" dirty="0">
              <a:solidFill>
                <a:srgbClr val="3333FF"/>
              </a:solidFill>
              <a:latin typeface="Gabriola" panose="04040605051002020D02" pitchFamily="82" charset="0"/>
              <a:cs typeface="+mn-cs"/>
              <a:sym typeface="Wingdings"/>
            </a:endParaRPr>
          </a:p>
          <a:p>
            <a:pPr>
              <a:defRPr/>
            </a:pPr>
            <a:r>
              <a:rPr lang="en-US" sz="2400" b="1" dirty="0" smtClean="0">
                <a:latin typeface="Gabriola" panose="04040605051002020D02" pitchFamily="82" charset="0"/>
                <a:cs typeface="+mn-cs"/>
                <a:sym typeface="Wingdings"/>
              </a:rPr>
              <a:t>If array is sorted  Binary search</a:t>
            </a:r>
          </a:p>
          <a:p>
            <a:pPr lvl="1">
              <a:defRPr/>
            </a:pPr>
            <a:r>
              <a:rPr lang="en-US" sz="2400" b="1" dirty="0" smtClean="0">
                <a:solidFill>
                  <a:srgbClr val="3333FF"/>
                </a:solidFill>
                <a:latin typeface="Gabriola" panose="04040605051002020D02" pitchFamily="82" charset="0"/>
                <a:cs typeface="+mn-cs"/>
                <a:sym typeface="Wingdings"/>
              </a:rPr>
              <a:t>Best Case O(1)</a:t>
            </a:r>
          </a:p>
          <a:p>
            <a:pPr lvl="1">
              <a:defRPr/>
            </a:pPr>
            <a:r>
              <a:rPr lang="en-US" sz="2400" b="1" dirty="0" smtClean="0">
                <a:solidFill>
                  <a:srgbClr val="3333FF"/>
                </a:solidFill>
                <a:latin typeface="Gabriola" panose="04040605051002020D02" pitchFamily="82" charset="0"/>
                <a:cs typeface="+mn-cs"/>
                <a:sym typeface="Wingdings"/>
              </a:rPr>
              <a:t>Worst Case O(Log</a:t>
            </a:r>
            <a:r>
              <a:rPr lang="en-US" sz="2400" b="1" baseline="-25000" dirty="0" smtClean="0">
                <a:solidFill>
                  <a:srgbClr val="3333FF"/>
                </a:solidFill>
                <a:latin typeface="Gabriola" panose="04040605051002020D02" pitchFamily="82" charset="0"/>
                <a:cs typeface="+mn-cs"/>
                <a:sym typeface="Wingdings"/>
              </a:rPr>
              <a:t>2</a:t>
            </a:r>
            <a:r>
              <a:rPr lang="en-US" sz="2400" b="1" dirty="0" smtClean="0">
                <a:solidFill>
                  <a:srgbClr val="3333FF"/>
                </a:solidFill>
                <a:latin typeface="Gabriola" panose="04040605051002020D02" pitchFamily="82" charset="0"/>
                <a:cs typeface="+mn-cs"/>
                <a:sym typeface="Wingdings"/>
              </a:rPr>
              <a:t>N)</a:t>
            </a:r>
            <a:endParaRPr lang="en-US" sz="2400" b="1" dirty="0" smtClean="0">
              <a:solidFill>
                <a:srgbClr val="3333FF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8176" y="440124"/>
            <a:ext cx="60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Summary (Searching)</a:t>
            </a:r>
            <a:endParaRPr lang="en-US" sz="4000" b="1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6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2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Outline [Module 2 (Part </a:t>
            </a: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2)]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51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3250" indent="-457200">
              <a:buFont typeface="+mj-lt"/>
              <a:buAutoNum type="arabicPeriod"/>
            </a:pPr>
            <a:r>
              <a:rPr lang="en-US" sz="2400" b="1" u="sng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Divide and Conquer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(DAC) Approach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: General Method.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Sorting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Merge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Sort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Quick Sort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60325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Searching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Binary Search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07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4334905" y="162058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Recap</a:t>
            </a:r>
            <a:endParaRPr sz="4800" b="1" dirty="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 rot="20301971">
            <a:off x="2429934" y="1904892"/>
            <a:ext cx="6593700" cy="272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Thank You</a:t>
            </a:r>
            <a:endParaRPr sz="96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Divide and Conquer (DAC) approach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449287" y="614862"/>
            <a:ext cx="6217398" cy="4085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An effective approach to designing fast algorithms in sequential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computation. </a:t>
            </a:r>
          </a:p>
          <a:p>
            <a:pPr marL="146050" indent="0">
              <a:buNone/>
            </a:pP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146050" indent="0">
              <a:buNone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Strategy:</a:t>
            </a:r>
          </a:p>
          <a:p>
            <a:pPr marL="146050" indent="0">
              <a:buNone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Divide 	  | Divide</a:t>
            </a:r>
          </a:p>
          <a:p>
            <a:pPr marL="146050" indent="0">
              <a:buNone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Conquer  | Recur</a:t>
            </a:r>
          </a:p>
          <a:p>
            <a:pPr marL="146050" indent="0">
              <a:buNone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Combine | Conquer</a:t>
            </a: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9" name="Group 396"/>
          <p:cNvGrpSpPr>
            <a:grpSpLocks/>
          </p:cNvGrpSpPr>
          <p:nvPr/>
        </p:nvGrpSpPr>
        <p:grpSpPr bwMode="auto">
          <a:xfrm>
            <a:off x="4564911" y="1800447"/>
            <a:ext cx="4101773" cy="1961359"/>
            <a:chOff x="1608" y="1824"/>
            <a:chExt cx="3426" cy="1536"/>
          </a:xfrm>
        </p:grpSpPr>
        <p:sp>
          <p:nvSpPr>
            <p:cNvPr id="20" name="AutoShape 383"/>
            <p:cNvSpPr>
              <a:spLocks noChangeArrowheads="1"/>
            </p:cNvSpPr>
            <p:nvPr/>
          </p:nvSpPr>
          <p:spPr bwMode="auto">
            <a:xfrm>
              <a:off x="2160" y="1824"/>
              <a:ext cx="230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 dirty="0"/>
                <a:t>7  2 </a:t>
              </a:r>
              <a:r>
                <a:rPr lang="en-US" altLang="en-US" sz="1800" b="1" dirty="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</a:t>
              </a:r>
              <a:r>
                <a:rPr lang="en-US" altLang="en-US" sz="1800" dirty="0"/>
                <a:t> 9  4  </a:t>
              </a:r>
              <a:r>
                <a:rPr lang="en-US" altLang="en-US" sz="1800" b="1" dirty="0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 dirty="0"/>
                <a:t>  </a:t>
              </a:r>
              <a:r>
                <a:rPr lang="en-US" altLang="en-US" sz="1800" dirty="0">
                  <a:solidFill>
                    <a:schemeClr val="tx2"/>
                  </a:solidFill>
                </a:rPr>
                <a:t>2  4  7  9</a:t>
              </a:r>
            </a:p>
          </p:txBody>
        </p:sp>
        <p:sp>
          <p:nvSpPr>
            <p:cNvPr id="21" name="AutoShape 384"/>
            <p:cNvSpPr>
              <a:spLocks noChangeArrowheads="1"/>
            </p:cNvSpPr>
            <p:nvPr/>
          </p:nvSpPr>
          <p:spPr bwMode="auto">
            <a:xfrm>
              <a:off x="168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 dirty="0"/>
                <a:t>7 </a:t>
              </a:r>
              <a:r>
                <a:rPr lang="en-US" altLang="en-US" sz="1800" b="1" dirty="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</a:t>
              </a:r>
              <a:r>
                <a:rPr lang="en-US" altLang="en-US" sz="1800" dirty="0"/>
                <a:t> 2  </a:t>
              </a:r>
              <a:r>
                <a:rPr lang="en-US" altLang="en-US" sz="1800" b="1" dirty="0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 dirty="0"/>
                <a:t>  </a:t>
              </a:r>
              <a:r>
                <a:rPr lang="en-US" altLang="en-US" sz="1800" dirty="0">
                  <a:solidFill>
                    <a:schemeClr val="tx2"/>
                  </a:solidFill>
                </a:rPr>
                <a:t>2  7</a:t>
              </a:r>
            </a:p>
          </p:txBody>
        </p:sp>
        <p:sp>
          <p:nvSpPr>
            <p:cNvPr id="22" name="AutoShape 385"/>
            <p:cNvSpPr>
              <a:spLocks noChangeArrowheads="1"/>
            </p:cNvSpPr>
            <p:nvPr/>
          </p:nvSpPr>
          <p:spPr bwMode="auto">
            <a:xfrm>
              <a:off x="360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 dirty="0"/>
                <a:t>9 </a:t>
              </a:r>
              <a:r>
                <a:rPr lang="en-US" altLang="en-US" sz="1800" b="1" dirty="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</a:t>
              </a:r>
              <a:r>
                <a:rPr lang="en-US" altLang="en-US" sz="1800" dirty="0"/>
                <a:t> 4  </a:t>
              </a:r>
              <a:r>
                <a:rPr lang="en-US" altLang="en-US" sz="1800" b="1" dirty="0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 dirty="0"/>
                <a:t>  </a:t>
              </a:r>
              <a:r>
                <a:rPr lang="en-US" altLang="en-US" sz="1800" dirty="0">
                  <a:solidFill>
                    <a:schemeClr val="tx2"/>
                  </a:solidFill>
                </a:rPr>
                <a:t>4  9</a:t>
              </a:r>
            </a:p>
          </p:txBody>
        </p:sp>
        <p:sp>
          <p:nvSpPr>
            <p:cNvPr id="23" name="AutoShape 386"/>
            <p:cNvSpPr>
              <a:spLocks noChangeArrowheads="1"/>
            </p:cNvSpPr>
            <p:nvPr/>
          </p:nvSpPr>
          <p:spPr bwMode="auto">
            <a:xfrm>
              <a:off x="1608" y="2976"/>
              <a:ext cx="64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7 </a:t>
              </a:r>
              <a:r>
                <a:rPr lang="en-US" altLang="en-US" sz="1800" b="1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/>
                <a:t> </a:t>
              </a:r>
              <a:r>
                <a:rPr lang="en-US" altLang="en-US" sz="18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24" name="AutoShape 387"/>
            <p:cNvSpPr>
              <a:spLocks noChangeArrowheads="1"/>
            </p:cNvSpPr>
            <p:nvPr/>
          </p:nvSpPr>
          <p:spPr bwMode="auto">
            <a:xfrm>
              <a:off x="2496" y="2976"/>
              <a:ext cx="624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2 </a:t>
              </a:r>
              <a:r>
                <a:rPr lang="en-US" altLang="en-US" sz="1800" b="1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/>
                <a:t> </a:t>
              </a:r>
              <a:r>
                <a:rPr lang="en-US" alt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5" name="AutoShape 388"/>
            <p:cNvSpPr>
              <a:spLocks noChangeArrowheads="1"/>
            </p:cNvSpPr>
            <p:nvPr/>
          </p:nvSpPr>
          <p:spPr bwMode="auto">
            <a:xfrm>
              <a:off x="3522" y="2976"/>
              <a:ext cx="636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9 </a:t>
              </a:r>
              <a:r>
                <a:rPr lang="en-US" altLang="en-US" sz="1800" b="1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/>
                <a:t> </a:t>
              </a:r>
              <a:r>
                <a:rPr lang="en-US" altLang="en-US" sz="18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26" name="AutoShape 389"/>
            <p:cNvSpPr>
              <a:spLocks noChangeArrowheads="1"/>
            </p:cNvSpPr>
            <p:nvPr/>
          </p:nvSpPr>
          <p:spPr bwMode="auto">
            <a:xfrm>
              <a:off x="4416" y="2976"/>
              <a:ext cx="61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4 </a:t>
              </a:r>
              <a:r>
                <a:rPr lang="en-US" altLang="en-US" sz="1800" b="1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/>
                <a:t> </a:t>
              </a:r>
              <a:r>
                <a:rPr lang="en-US" altLang="en-US" sz="1800">
                  <a:solidFill>
                    <a:schemeClr val="tx2"/>
                  </a:solidFill>
                </a:rPr>
                <a:t>4</a:t>
              </a:r>
            </a:p>
          </p:txBody>
        </p:sp>
        <p:cxnSp>
          <p:nvCxnSpPr>
            <p:cNvPr id="27" name="AutoShape 390"/>
            <p:cNvCxnSpPr>
              <a:cxnSpLocks noChangeShapeType="1"/>
              <a:stCxn id="21" idx="0"/>
              <a:endCxn id="20" idx="2"/>
            </p:cNvCxnSpPr>
            <p:nvPr/>
          </p:nvCxnSpPr>
          <p:spPr bwMode="auto">
            <a:xfrm flipV="1">
              <a:off x="2352" y="2214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391"/>
            <p:cNvCxnSpPr>
              <a:cxnSpLocks noChangeShapeType="1"/>
              <a:stCxn id="22" idx="0"/>
              <a:endCxn id="20" idx="2"/>
            </p:cNvCxnSpPr>
            <p:nvPr/>
          </p:nvCxnSpPr>
          <p:spPr bwMode="auto">
            <a:xfrm flipH="1" flipV="1">
              <a:off x="3312" y="2214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392"/>
            <p:cNvCxnSpPr>
              <a:cxnSpLocks noChangeShapeType="1"/>
              <a:stCxn id="23" idx="0"/>
              <a:endCxn id="21" idx="2"/>
            </p:cNvCxnSpPr>
            <p:nvPr/>
          </p:nvCxnSpPr>
          <p:spPr bwMode="auto">
            <a:xfrm flipV="1">
              <a:off x="1932" y="2790"/>
              <a:ext cx="42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393"/>
            <p:cNvCxnSpPr>
              <a:cxnSpLocks noChangeShapeType="1"/>
              <a:stCxn id="25" idx="0"/>
              <a:endCxn id="22" idx="2"/>
            </p:cNvCxnSpPr>
            <p:nvPr/>
          </p:nvCxnSpPr>
          <p:spPr bwMode="auto">
            <a:xfrm flipV="1">
              <a:off x="3840" y="2790"/>
              <a:ext cx="432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394"/>
            <p:cNvCxnSpPr>
              <a:cxnSpLocks noChangeShapeType="1"/>
              <a:stCxn id="21" idx="2"/>
              <a:endCxn id="24" idx="0"/>
            </p:cNvCxnSpPr>
            <p:nvPr/>
          </p:nvCxnSpPr>
          <p:spPr bwMode="auto">
            <a:xfrm>
              <a:off x="2352" y="2790"/>
              <a:ext cx="456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395"/>
            <p:cNvCxnSpPr>
              <a:cxnSpLocks noChangeShapeType="1"/>
              <a:stCxn id="22" idx="2"/>
              <a:endCxn id="26" idx="0"/>
            </p:cNvCxnSpPr>
            <p:nvPr/>
          </p:nvCxnSpPr>
          <p:spPr bwMode="auto">
            <a:xfrm>
              <a:off x="4272" y="2790"/>
              <a:ext cx="453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544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170215" y="706091"/>
            <a:ext cx="4318590" cy="401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Gabriola" panose="04040605051002020D02" pitchFamily="82" charset="0"/>
              </a:rPr>
              <a:t>Divide-and conquer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 is a general algorithm design paradigm: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Gabriola" panose="04040605051002020D02" pitchFamily="82" charset="0"/>
              </a:rPr>
              <a:t>Divide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: divide the input data </a:t>
            </a:r>
            <a:r>
              <a:rPr kumimoji="0" lang="en-US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S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  in two or more disjoint subsets </a:t>
            </a:r>
            <a:r>
              <a:rPr kumimoji="0" lang="en-US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S</a:t>
            </a:r>
            <a:r>
              <a:rPr kumimoji="0" lang="en-US" alt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1</a:t>
            </a:r>
            <a:r>
              <a:rPr kumimoji="0" lang="en-US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, S</a:t>
            </a:r>
            <a:r>
              <a:rPr kumimoji="0" lang="en-US" alt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2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, …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Gabriola" panose="04040605051002020D02" pitchFamily="82" charset="0"/>
              </a:rPr>
              <a:t>Recur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: solve the sub problems recursively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Gabriola" panose="04040605051002020D02" pitchFamily="82" charset="0"/>
              </a:rPr>
              <a:t>Conquer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: combine the solutions for </a:t>
            </a:r>
            <a:r>
              <a:rPr kumimoji="0" lang="en-US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S</a:t>
            </a:r>
            <a:r>
              <a:rPr kumimoji="0" lang="en-US" alt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1</a:t>
            </a:r>
            <a:r>
              <a:rPr kumimoji="0" lang="en-US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,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 </a:t>
            </a:r>
            <a:r>
              <a:rPr kumimoji="0" lang="en-US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S</a:t>
            </a:r>
            <a:r>
              <a:rPr kumimoji="0" lang="en-US" alt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2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, …, into a solution for </a:t>
            </a:r>
            <a:r>
              <a:rPr kumimoji="0" lang="en-US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S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The base case for the recursion are sub problems of constant size.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briola" panose="04040605051002020D02" pitchFamily="82" charset="0"/>
              </a:rPr>
              <a:t>Analysis can be done using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Gabriola" panose="04040605051002020D02" pitchFamily="82" charset="0"/>
              </a:rPr>
              <a:t>recurrence equations</a:t>
            </a:r>
          </a:p>
        </p:txBody>
      </p: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5495260" y="1325525"/>
            <a:ext cx="3095846" cy="1594883"/>
            <a:chOff x="3342" y="1584"/>
            <a:chExt cx="1698" cy="816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098" y="1584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7" name="AutoShape 16"/>
            <p:cNvCxnSpPr>
              <a:cxnSpLocks noChangeShapeType="1"/>
              <a:stCxn id="11" idx="7"/>
              <a:endCxn id="6" idx="3"/>
            </p:cNvCxnSpPr>
            <p:nvPr/>
          </p:nvCxnSpPr>
          <p:spPr bwMode="auto">
            <a:xfrm flipV="1">
              <a:off x="3688" y="1772"/>
              <a:ext cx="441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AutoShape 17"/>
            <p:cNvCxnSpPr>
              <a:cxnSpLocks noChangeShapeType="1"/>
              <a:stCxn id="18" idx="0"/>
              <a:endCxn id="6" idx="4"/>
            </p:cNvCxnSpPr>
            <p:nvPr/>
          </p:nvCxnSpPr>
          <p:spPr bwMode="auto">
            <a:xfrm flipV="1">
              <a:off x="4198" y="1803"/>
              <a:ext cx="7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AutoShape 18"/>
            <p:cNvCxnSpPr>
              <a:cxnSpLocks noChangeShapeType="1"/>
              <a:stCxn id="12" idx="0"/>
              <a:endCxn id="11" idx="4"/>
            </p:cNvCxnSpPr>
            <p:nvPr/>
          </p:nvCxnSpPr>
          <p:spPr bwMode="auto">
            <a:xfrm flipV="1">
              <a:off x="3611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19"/>
            <p:cNvCxnSpPr>
              <a:cxnSpLocks noChangeShapeType="1"/>
              <a:stCxn id="13" idx="0"/>
              <a:endCxn id="11" idx="3"/>
            </p:cNvCxnSpPr>
            <p:nvPr/>
          </p:nvCxnSpPr>
          <p:spPr bwMode="auto">
            <a:xfrm flipV="1">
              <a:off x="3419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3506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" name="Rectangle 31"/>
            <p:cNvSpPr>
              <a:spLocks noChangeAspect="1" noChangeArrowheads="1"/>
            </p:cNvSpPr>
            <p:nvPr/>
          </p:nvSpPr>
          <p:spPr bwMode="auto">
            <a:xfrm>
              <a:off x="3534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" name="Rectangle 36"/>
            <p:cNvSpPr>
              <a:spLocks noChangeAspect="1" noChangeArrowheads="1"/>
            </p:cNvSpPr>
            <p:nvPr/>
          </p:nvSpPr>
          <p:spPr bwMode="auto">
            <a:xfrm>
              <a:off x="3342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4" name="Rectangle 37"/>
            <p:cNvSpPr>
              <a:spLocks noChangeAspect="1" noChangeArrowheads="1"/>
            </p:cNvSpPr>
            <p:nvPr/>
          </p:nvSpPr>
          <p:spPr bwMode="auto">
            <a:xfrm>
              <a:off x="3726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cxnSp>
          <p:nvCxnSpPr>
            <p:cNvPr id="15" name="AutoShape 38"/>
            <p:cNvCxnSpPr>
              <a:cxnSpLocks noChangeShapeType="1"/>
              <a:stCxn id="14" idx="0"/>
              <a:endCxn id="11" idx="5"/>
            </p:cNvCxnSpPr>
            <p:nvPr/>
          </p:nvCxnSpPr>
          <p:spPr bwMode="auto">
            <a:xfrm flipH="1" flipV="1">
              <a:off x="3688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39"/>
            <p:cNvCxnSpPr>
              <a:cxnSpLocks noChangeShapeType="1"/>
              <a:stCxn id="19" idx="0"/>
              <a:endCxn id="18" idx="4"/>
            </p:cNvCxnSpPr>
            <p:nvPr/>
          </p:nvCxnSpPr>
          <p:spPr bwMode="auto">
            <a:xfrm flipV="1">
              <a:off x="4196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40"/>
            <p:cNvCxnSpPr>
              <a:cxnSpLocks noChangeShapeType="1"/>
              <a:stCxn id="20" idx="0"/>
              <a:endCxn id="18" idx="3"/>
            </p:cNvCxnSpPr>
            <p:nvPr/>
          </p:nvCxnSpPr>
          <p:spPr bwMode="auto">
            <a:xfrm flipV="1">
              <a:off x="4004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Oval 41"/>
            <p:cNvSpPr>
              <a:spLocks noChangeArrowheads="1"/>
            </p:cNvSpPr>
            <p:nvPr/>
          </p:nvSpPr>
          <p:spPr bwMode="auto">
            <a:xfrm>
              <a:off x="4091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9" name="Rectangle 42"/>
            <p:cNvSpPr>
              <a:spLocks noChangeAspect="1" noChangeArrowheads="1"/>
            </p:cNvSpPr>
            <p:nvPr/>
          </p:nvSpPr>
          <p:spPr bwMode="auto">
            <a:xfrm>
              <a:off x="4119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0" name="Rectangle 43"/>
            <p:cNvSpPr>
              <a:spLocks noChangeAspect="1" noChangeArrowheads="1"/>
            </p:cNvSpPr>
            <p:nvPr/>
          </p:nvSpPr>
          <p:spPr bwMode="auto">
            <a:xfrm>
              <a:off x="392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1" name="Rectangle 44"/>
            <p:cNvSpPr>
              <a:spLocks noChangeAspect="1" noChangeArrowheads="1"/>
            </p:cNvSpPr>
            <p:nvPr/>
          </p:nvSpPr>
          <p:spPr bwMode="auto">
            <a:xfrm>
              <a:off x="4311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cxnSp>
          <p:nvCxnSpPr>
            <p:cNvPr id="22" name="AutoShape 45"/>
            <p:cNvCxnSpPr>
              <a:cxnSpLocks noChangeShapeType="1"/>
              <a:stCxn id="21" idx="0"/>
              <a:endCxn id="18" idx="5"/>
            </p:cNvCxnSpPr>
            <p:nvPr/>
          </p:nvCxnSpPr>
          <p:spPr bwMode="auto">
            <a:xfrm flipH="1" flipV="1">
              <a:off x="4273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46"/>
            <p:cNvCxnSpPr>
              <a:cxnSpLocks noChangeShapeType="1"/>
              <a:stCxn id="26" idx="0"/>
              <a:endCxn id="25" idx="4"/>
            </p:cNvCxnSpPr>
            <p:nvPr/>
          </p:nvCxnSpPr>
          <p:spPr bwMode="auto">
            <a:xfrm flipV="1">
              <a:off x="4772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47"/>
            <p:cNvCxnSpPr>
              <a:cxnSpLocks noChangeShapeType="1"/>
              <a:stCxn id="27" idx="0"/>
              <a:endCxn id="25" idx="3"/>
            </p:cNvCxnSpPr>
            <p:nvPr/>
          </p:nvCxnSpPr>
          <p:spPr bwMode="auto">
            <a:xfrm flipV="1">
              <a:off x="4580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48"/>
            <p:cNvSpPr>
              <a:spLocks noChangeArrowheads="1"/>
            </p:cNvSpPr>
            <p:nvPr/>
          </p:nvSpPr>
          <p:spPr bwMode="auto">
            <a:xfrm>
              <a:off x="4667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6" name="Rectangle 49"/>
            <p:cNvSpPr>
              <a:spLocks noChangeAspect="1" noChangeArrowheads="1"/>
            </p:cNvSpPr>
            <p:nvPr/>
          </p:nvSpPr>
          <p:spPr bwMode="auto">
            <a:xfrm>
              <a:off x="4695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7" name="Rectangle 50"/>
            <p:cNvSpPr>
              <a:spLocks noChangeAspect="1" noChangeArrowheads="1"/>
            </p:cNvSpPr>
            <p:nvPr/>
          </p:nvSpPr>
          <p:spPr bwMode="auto">
            <a:xfrm>
              <a:off x="4503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8" name="Rectangle 51"/>
            <p:cNvSpPr>
              <a:spLocks noChangeAspect="1" noChangeArrowheads="1"/>
            </p:cNvSpPr>
            <p:nvPr/>
          </p:nvSpPr>
          <p:spPr bwMode="auto">
            <a:xfrm>
              <a:off x="488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cxnSp>
          <p:nvCxnSpPr>
            <p:cNvPr id="29" name="AutoShape 52"/>
            <p:cNvCxnSpPr>
              <a:cxnSpLocks noChangeShapeType="1"/>
              <a:stCxn id="28" idx="0"/>
              <a:endCxn id="25" idx="5"/>
            </p:cNvCxnSpPr>
            <p:nvPr/>
          </p:nvCxnSpPr>
          <p:spPr bwMode="auto">
            <a:xfrm flipH="1" flipV="1">
              <a:off x="4849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3"/>
            <p:cNvCxnSpPr>
              <a:cxnSpLocks noChangeShapeType="1"/>
              <a:stCxn id="6" idx="5"/>
              <a:endCxn id="25" idx="1"/>
            </p:cNvCxnSpPr>
            <p:nvPr/>
          </p:nvCxnSpPr>
          <p:spPr bwMode="auto">
            <a:xfrm>
              <a:off x="4280" y="1772"/>
              <a:ext cx="418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" name="TextBox 32"/>
          <p:cNvSpPr txBox="1"/>
          <p:nvPr/>
        </p:nvSpPr>
        <p:spPr>
          <a:xfrm>
            <a:off x="2759754" y="64120"/>
            <a:ext cx="3958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Divide and Conquer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52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6" name="Oval 6"/>
          <p:cNvSpPr>
            <a:spLocks noChangeArrowheads="1"/>
          </p:cNvSpPr>
          <p:nvPr/>
        </p:nvSpPr>
        <p:spPr bwMode="auto">
          <a:xfrm>
            <a:off x="5357478" y="1771650"/>
            <a:ext cx="1714500" cy="62865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 smtClean="0">
                <a:solidFill>
                  <a:srgbClr val="002060"/>
                </a:solidFill>
                <a:latin typeface="Gabriola" panose="04040605051002020D02" pitchFamily="82" charset="0"/>
              </a:rPr>
              <a:t>    </a:t>
            </a:r>
            <a:r>
              <a:rPr lang="en-US" altLang="en-US" sz="1800" b="1" dirty="0" smtClean="0">
                <a:solidFill>
                  <a:srgbClr val="002060"/>
                </a:solidFill>
                <a:latin typeface="Gabriola" panose="04040605051002020D02" pitchFamily="82" charset="0"/>
              </a:rPr>
              <a:t>Sub problem </a:t>
            </a:r>
            <a:r>
              <a:rPr lang="en-US" altLang="en-US" sz="1800" b="1" dirty="0">
                <a:solidFill>
                  <a:srgbClr val="002060"/>
                </a:solidFill>
                <a:latin typeface="Gabriola" panose="04040605051002020D02" pitchFamily="82" charset="0"/>
              </a:rPr>
              <a:t>2 </a:t>
            </a:r>
          </a:p>
          <a:p>
            <a:r>
              <a:rPr lang="en-US" altLang="en-US" sz="1800" b="1" dirty="0" smtClean="0">
                <a:solidFill>
                  <a:srgbClr val="002060"/>
                </a:solidFill>
                <a:latin typeface="Gabriola" panose="04040605051002020D02" pitchFamily="82" charset="0"/>
              </a:rPr>
              <a:t>        of </a:t>
            </a:r>
            <a:r>
              <a:rPr lang="en-US" altLang="en-US" sz="1800" b="1" dirty="0">
                <a:solidFill>
                  <a:srgbClr val="002060"/>
                </a:solidFill>
                <a:latin typeface="Gabriola" panose="04040605051002020D02" pitchFamily="82" charset="0"/>
              </a:rPr>
              <a:t>size </a:t>
            </a:r>
            <a:r>
              <a:rPr lang="en-US" altLang="en-US" sz="1800" b="1" i="1" dirty="0">
                <a:solidFill>
                  <a:srgbClr val="002060"/>
                </a:solidFill>
                <a:latin typeface="Gabriola" panose="04040605051002020D02" pitchFamily="82" charset="0"/>
              </a:rPr>
              <a:t>n</a:t>
            </a:r>
            <a:r>
              <a:rPr lang="en-US" altLang="en-US" sz="1800" b="1" dirty="0">
                <a:solidFill>
                  <a:srgbClr val="002060"/>
                </a:solidFill>
                <a:latin typeface="Gabriola" panose="04040605051002020D02" pitchFamily="82" charset="0"/>
              </a:rPr>
              <a:t>/2</a:t>
            </a:r>
          </a:p>
        </p:txBody>
      </p:sp>
      <p:sp>
        <p:nvSpPr>
          <p:cNvPr id="281607" name="Oval 7"/>
          <p:cNvSpPr>
            <a:spLocks noChangeArrowheads="1"/>
          </p:cNvSpPr>
          <p:nvPr/>
        </p:nvSpPr>
        <p:spPr bwMode="auto">
          <a:xfrm>
            <a:off x="2057400" y="1771650"/>
            <a:ext cx="1714500" cy="62865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 dirty="0" smtClean="0">
                <a:solidFill>
                  <a:srgbClr val="002060"/>
                </a:solidFill>
                <a:latin typeface="Gabriola" panose="04040605051002020D02" pitchFamily="82" charset="0"/>
              </a:rPr>
              <a:t>   Sub problem </a:t>
            </a:r>
            <a:r>
              <a:rPr lang="en-US" altLang="en-US" sz="1800" b="1" dirty="0">
                <a:solidFill>
                  <a:srgbClr val="002060"/>
                </a:solidFill>
                <a:latin typeface="Gabriola" panose="04040605051002020D02" pitchFamily="82" charset="0"/>
              </a:rPr>
              <a:t>1 </a:t>
            </a:r>
          </a:p>
          <a:p>
            <a:r>
              <a:rPr lang="en-US" altLang="en-US" sz="1800" b="1" dirty="0" smtClean="0">
                <a:solidFill>
                  <a:srgbClr val="002060"/>
                </a:solidFill>
                <a:latin typeface="Gabriola" panose="04040605051002020D02" pitchFamily="82" charset="0"/>
              </a:rPr>
              <a:t>     of </a:t>
            </a:r>
            <a:r>
              <a:rPr lang="en-US" altLang="en-US" sz="1800" b="1" dirty="0">
                <a:solidFill>
                  <a:srgbClr val="002060"/>
                </a:solidFill>
                <a:latin typeface="Gabriola" panose="04040605051002020D02" pitchFamily="82" charset="0"/>
              </a:rPr>
              <a:t>size </a:t>
            </a:r>
            <a:r>
              <a:rPr lang="en-US" altLang="en-US" sz="1800" b="1" i="1" dirty="0">
                <a:solidFill>
                  <a:srgbClr val="002060"/>
                </a:solidFill>
                <a:latin typeface="Gabriola" panose="04040605051002020D02" pitchFamily="82" charset="0"/>
              </a:rPr>
              <a:t>n</a:t>
            </a:r>
            <a:r>
              <a:rPr lang="en-US" altLang="en-US" sz="1800" b="1" dirty="0">
                <a:solidFill>
                  <a:srgbClr val="002060"/>
                </a:solidFill>
                <a:latin typeface="Gabriola" panose="04040605051002020D02" pitchFamily="82" charset="0"/>
              </a:rPr>
              <a:t>/2</a:t>
            </a:r>
          </a:p>
        </p:txBody>
      </p:sp>
      <p:sp>
        <p:nvSpPr>
          <p:cNvPr id="281608" name="Rectangle 8"/>
          <p:cNvSpPr>
            <a:spLocks noChangeArrowheads="1"/>
          </p:cNvSpPr>
          <p:nvPr/>
        </p:nvSpPr>
        <p:spPr bwMode="auto">
          <a:xfrm>
            <a:off x="2057400" y="2731295"/>
            <a:ext cx="1714500" cy="51435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 dirty="0" smtClean="0">
                <a:solidFill>
                  <a:srgbClr val="002060"/>
                </a:solidFill>
                <a:latin typeface="Gabriola" panose="04040605051002020D02" pitchFamily="82" charset="0"/>
              </a:rPr>
              <a:t>         a </a:t>
            </a:r>
            <a:r>
              <a:rPr lang="en-US" altLang="en-US" sz="1800" b="1" dirty="0">
                <a:solidFill>
                  <a:srgbClr val="002060"/>
                </a:solidFill>
                <a:latin typeface="Gabriola" panose="04040605051002020D02" pitchFamily="82" charset="0"/>
              </a:rPr>
              <a:t>solution to </a:t>
            </a:r>
          </a:p>
          <a:p>
            <a:r>
              <a:rPr lang="en-US" altLang="en-US" sz="1800" b="1" dirty="0" smtClean="0">
                <a:solidFill>
                  <a:srgbClr val="002060"/>
                </a:solidFill>
                <a:latin typeface="Gabriola" panose="04040605051002020D02" pitchFamily="82" charset="0"/>
              </a:rPr>
              <a:t>        Sub problem </a:t>
            </a:r>
            <a:r>
              <a:rPr lang="en-US" altLang="en-US" sz="1800" b="1" dirty="0">
                <a:solidFill>
                  <a:srgbClr val="002060"/>
                </a:solidFill>
                <a:latin typeface="Gabriola" panose="04040605051002020D02" pitchFamily="82" charset="0"/>
              </a:rPr>
              <a:t>1</a:t>
            </a:r>
            <a:endParaRPr lang="en-US" altLang="en-US" dirty="0">
              <a:solidFill>
                <a:srgbClr val="002060"/>
              </a:solidFill>
              <a:latin typeface="Gabriola" panose="04040605051002020D02" pitchFamily="82" charset="0"/>
            </a:endParaRPr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3714750" y="4057650"/>
            <a:ext cx="1714500" cy="51435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 dirty="0">
                <a:solidFill>
                  <a:srgbClr val="002060"/>
                </a:solidFill>
                <a:latin typeface="Gabriola" panose="04040605051002020D02" pitchFamily="82" charset="0"/>
              </a:rPr>
              <a:t>a solution to</a:t>
            </a:r>
          </a:p>
          <a:p>
            <a:r>
              <a:rPr lang="en-US" altLang="en-US" sz="1800" b="1" dirty="0">
                <a:solidFill>
                  <a:srgbClr val="002060"/>
                </a:solidFill>
                <a:latin typeface="Gabriola" panose="04040605051002020D02" pitchFamily="82" charset="0"/>
              </a:rPr>
              <a:t>the original problem</a:t>
            </a:r>
            <a:endParaRPr lang="en-US" altLang="en-US" dirty="0">
              <a:solidFill>
                <a:srgbClr val="002060"/>
              </a:solidFill>
              <a:latin typeface="Gabriola" panose="04040605051002020D02" pitchFamily="82" charset="0"/>
            </a:endParaRPr>
          </a:p>
        </p:txBody>
      </p:sp>
      <p:sp>
        <p:nvSpPr>
          <p:cNvPr id="281610" name="Rectangle 10"/>
          <p:cNvSpPr>
            <a:spLocks noChangeArrowheads="1"/>
          </p:cNvSpPr>
          <p:nvPr/>
        </p:nvSpPr>
        <p:spPr bwMode="auto">
          <a:xfrm>
            <a:off x="5357478" y="2749586"/>
            <a:ext cx="1714500" cy="51435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 dirty="0">
                <a:solidFill>
                  <a:srgbClr val="002060"/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1800" b="1" dirty="0" smtClean="0">
                <a:solidFill>
                  <a:srgbClr val="002060"/>
                </a:solidFill>
                <a:latin typeface="Gabriola" panose="04040605051002020D02" pitchFamily="82" charset="0"/>
              </a:rPr>
              <a:t>        a </a:t>
            </a:r>
            <a:r>
              <a:rPr lang="en-US" altLang="en-US" sz="1800" b="1" dirty="0">
                <a:solidFill>
                  <a:srgbClr val="002060"/>
                </a:solidFill>
                <a:latin typeface="Gabriola" panose="04040605051002020D02" pitchFamily="82" charset="0"/>
              </a:rPr>
              <a:t>solution to </a:t>
            </a:r>
          </a:p>
          <a:p>
            <a:r>
              <a:rPr lang="en-US" altLang="en-US" sz="1800" b="1" dirty="0" smtClean="0">
                <a:solidFill>
                  <a:srgbClr val="002060"/>
                </a:solidFill>
                <a:latin typeface="Gabriola" panose="04040605051002020D02" pitchFamily="82" charset="0"/>
              </a:rPr>
              <a:t>       Sub problem </a:t>
            </a:r>
            <a:r>
              <a:rPr lang="en-US" altLang="en-US" sz="1800" b="1" dirty="0">
                <a:solidFill>
                  <a:srgbClr val="002060"/>
                </a:solidFill>
                <a:latin typeface="Gabriola" panose="04040605051002020D02" pitchFamily="82" charset="0"/>
              </a:rPr>
              <a:t>2</a:t>
            </a:r>
            <a:endParaRPr lang="en-US" altLang="en-US" dirty="0">
              <a:solidFill>
                <a:srgbClr val="002060"/>
              </a:solidFill>
              <a:latin typeface="Gabriola" panose="04040605051002020D02" pitchFamily="82" charset="0"/>
            </a:endParaRPr>
          </a:p>
        </p:txBody>
      </p:sp>
      <p:sp>
        <p:nvSpPr>
          <p:cNvPr id="281611" name="Line 11"/>
          <p:cNvSpPr>
            <a:spLocks noChangeShapeType="1"/>
          </p:cNvSpPr>
          <p:nvPr/>
        </p:nvSpPr>
        <p:spPr bwMode="auto">
          <a:xfrm flipH="1">
            <a:off x="3143250" y="1543050"/>
            <a:ext cx="108585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>
              <a:latin typeface="Gabriola" panose="04040605051002020D02" pitchFamily="82" charset="0"/>
            </a:endParaRPr>
          </a:p>
        </p:txBody>
      </p:sp>
      <p:sp>
        <p:nvSpPr>
          <p:cNvPr id="281612" name="Line 12"/>
          <p:cNvSpPr>
            <a:spLocks noChangeShapeType="1"/>
          </p:cNvSpPr>
          <p:nvPr/>
        </p:nvSpPr>
        <p:spPr bwMode="auto">
          <a:xfrm>
            <a:off x="4857750" y="1543050"/>
            <a:ext cx="11430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>
              <a:latin typeface="Gabriola" panose="04040605051002020D02" pitchFamily="82" charset="0"/>
            </a:endParaRPr>
          </a:p>
        </p:txBody>
      </p:sp>
      <p:sp>
        <p:nvSpPr>
          <p:cNvPr id="281604" name="Oval 4"/>
          <p:cNvSpPr>
            <a:spLocks noChangeArrowheads="1"/>
          </p:cNvSpPr>
          <p:nvPr/>
        </p:nvSpPr>
        <p:spPr bwMode="auto">
          <a:xfrm>
            <a:off x="3695366" y="971550"/>
            <a:ext cx="1906551" cy="62865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1" dirty="0">
                <a:solidFill>
                  <a:srgbClr val="002060"/>
                </a:solidFill>
                <a:latin typeface="Gabriola" panose="04040605051002020D02" pitchFamily="82" charset="0"/>
              </a:rPr>
              <a:t>a problem of size </a:t>
            </a:r>
            <a:r>
              <a:rPr lang="en-US" altLang="en-US" sz="1800" b="1" i="1" dirty="0">
                <a:solidFill>
                  <a:srgbClr val="002060"/>
                </a:solidFill>
                <a:latin typeface="Gabriola" panose="04040605051002020D02" pitchFamily="82" charset="0"/>
              </a:rPr>
              <a:t>n</a:t>
            </a:r>
            <a:endParaRPr lang="en-US" altLang="en-US" sz="1800" b="1" dirty="0">
              <a:solidFill>
                <a:srgbClr val="002060"/>
              </a:solidFill>
              <a:latin typeface="Gabriola" panose="04040605051002020D02" pitchFamily="82" charset="0"/>
            </a:endParaRPr>
          </a:p>
        </p:txBody>
      </p:sp>
      <p:sp>
        <p:nvSpPr>
          <p:cNvPr id="281613" name="Line 13"/>
          <p:cNvSpPr>
            <a:spLocks noChangeShapeType="1"/>
          </p:cNvSpPr>
          <p:nvPr/>
        </p:nvSpPr>
        <p:spPr bwMode="auto">
          <a:xfrm>
            <a:off x="2857500" y="2400300"/>
            <a:ext cx="0" cy="342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>
              <a:latin typeface="Gabriola" panose="04040605051002020D02" pitchFamily="82" charset="0"/>
            </a:endParaRPr>
          </a:p>
        </p:txBody>
      </p:sp>
      <p:sp>
        <p:nvSpPr>
          <p:cNvPr id="281614" name="Line 14"/>
          <p:cNvSpPr>
            <a:spLocks noChangeShapeType="1"/>
          </p:cNvSpPr>
          <p:nvPr/>
        </p:nvSpPr>
        <p:spPr bwMode="auto">
          <a:xfrm>
            <a:off x="6172200" y="2400300"/>
            <a:ext cx="0" cy="342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>
              <a:latin typeface="Gabriola" panose="04040605051002020D02" pitchFamily="82" charset="0"/>
            </a:endParaRPr>
          </a:p>
        </p:txBody>
      </p:sp>
      <p:sp>
        <p:nvSpPr>
          <p:cNvPr id="281615" name="Line 15"/>
          <p:cNvSpPr>
            <a:spLocks noChangeShapeType="1"/>
          </p:cNvSpPr>
          <p:nvPr/>
        </p:nvSpPr>
        <p:spPr bwMode="auto">
          <a:xfrm>
            <a:off x="2857500" y="3257550"/>
            <a:ext cx="0" cy="4000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>
              <a:latin typeface="Gabriola" panose="04040605051002020D02" pitchFamily="82" charset="0"/>
            </a:endParaRPr>
          </a:p>
        </p:txBody>
      </p:sp>
      <p:sp>
        <p:nvSpPr>
          <p:cNvPr id="281616" name="Line 16"/>
          <p:cNvSpPr>
            <a:spLocks noChangeShapeType="1"/>
          </p:cNvSpPr>
          <p:nvPr/>
        </p:nvSpPr>
        <p:spPr bwMode="auto">
          <a:xfrm>
            <a:off x="6172200" y="3257550"/>
            <a:ext cx="0" cy="4000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>
              <a:latin typeface="Gabriola" panose="04040605051002020D02" pitchFamily="82" charset="0"/>
            </a:endParaRPr>
          </a:p>
        </p:txBody>
      </p:sp>
      <p:sp>
        <p:nvSpPr>
          <p:cNvPr id="281617" name="Line 17"/>
          <p:cNvSpPr>
            <a:spLocks noChangeShapeType="1"/>
          </p:cNvSpPr>
          <p:nvPr/>
        </p:nvSpPr>
        <p:spPr bwMode="auto">
          <a:xfrm>
            <a:off x="2857500" y="3657600"/>
            <a:ext cx="33147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>
              <a:latin typeface="Gabriola" panose="04040605051002020D02" pitchFamily="82" charset="0"/>
            </a:endParaRPr>
          </a:p>
        </p:txBody>
      </p:sp>
      <p:sp>
        <p:nvSpPr>
          <p:cNvPr id="281618" name="Line 18"/>
          <p:cNvSpPr>
            <a:spLocks noChangeShapeType="1"/>
          </p:cNvSpPr>
          <p:nvPr/>
        </p:nvSpPr>
        <p:spPr bwMode="auto">
          <a:xfrm>
            <a:off x="4572000" y="3657600"/>
            <a:ext cx="0" cy="4000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>
              <a:latin typeface="Gabriola" panose="04040605051002020D02" pitchFamily="82" charset="0"/>
            </a:endParaRPr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4271628" y="1274356"/>
            <a:ext cx="1085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FF0000"/>
                </a:solidFill>
                <a:latin typeface="Gabriola" panose="04040605051002020D02" pitchFamily="82" charset="0"/>
              </a:rPr>
              <a:t>(</a:t>
            </a:r>
            <a:r>
              <a:rPr lang="en-US" altLang="en-US" sz="1800" b="1" dirty="0">
                <a:solidFill>
                  <a:srgbClr val="FF0000"/>
                </a:solidFill>
                <a:latin typeface="Gabriola" panose="04040605051002020D02" pitchFamily="82" charset="0"/>
              </a:rPr>
              <a:t>instance</a:t>
            </a:r>
            <a:r>
              <a:rPr lang="en-US" altLang="en-US" b="1" dirty="0">
                <a:solidFill>
                  <a:srgbClr val="FF0000"/>
                </a:solidFill>
                <a:latin typeface="Gabriola" panose="04040605051002020D02" pitchFamily="82" charset="0"/>
              </a:rPr>
              <a:t>)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5886450" y="4069556"/>
            <a:ext cx="2057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It general leads to a recursive algorithm!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59754" y="64120"/>
            <a:ext cx="3958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Divide and Conquer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25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808074" y="1006231"/>
            <a:ext cx="780899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Gabriola" panose="04040605051002020D02" pitchFamily="82" charset="0"/>
              </a:rPr>
              <a:t>Divide</a:t>
            </a:r>
            <a:r>
              <a:rPr lang="en-US" altLang="en-US" sz="2400" dirty="0">
                <a:latin typeface="Gabriola" panose="04040605051002020D02" pitchFamily="82" charset="0"/>
              </a:rPr>
              <a:t> the problem into a number of sub-problems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Similar </a:t>
            </a:r>
            <a:r>
              <a:rPr lang="en-US" altLang="en-US" sz="2000" dirty="0">
                <a:latin typeface="Gabriola" panose="04040605051002020D02" pitchFamily="82" charset="0"/>
              </a:rPr>
              <a:t>sub-problems of smaller size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Gabriola" panose="04040605051002020D02" pitchFamily="82" charset="0"/>
              </a:rPr>
              <a:t>Conquer</a:t>
            </a:r>
            <a:r>
              <a:rPr lang="en-US" altLang="en-US" sz="2400" dirty="0">
                <a:latin typeface="Gabriola" panose="04040605051002020D02" pitchFamily="82" charset="0"/>
              </a:rPr>
              <a:t> the sub-problems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Solve </a:t>
            </a:r>
            <a:r>
              <a:rPr lang="en-US" altLang="en-US" sz="2000" dirty="0">
                <a:latin typeface="Gabriola" panose="04040605051002020D02" pitchFamily="82" charset="0"/>
              </a:rPr>
              <a:t>the sub-problems </a:t>
            </a:r>
            <a:r>
              <a:rPr lang="en-US" altLang="en-US" sz="2000" u="sng" dirty="0">
                <a:latin typeface="Gabriola" panose="04040605051002020D02" pitchFamily="82" charset="0"/>
              </a:rPr>
              <a:t>recursively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Sub-problem </a:t>
            </a:r>
            <a:r>
              <a:rPr lang="en-US" altLang="en-US" sz="2000" dirty="0">
                <a:latin typeface="Gabriola" panose="04040605051002020D02" pitchFamily="82" charset="0"/>
              </a:rPr>
              <a:t>size small enough </a:t>
            </a:r>
            <a:r>
              <a:rPr lang="en-US" altLang="en-US" sz="2000" dirty="0">
                <a:latin typeface="Gabriola" panose="04040605051002020D02" pitchFamily="82" charset="0"/>
                <a:sym typeface="Symbol" panose="05050102010706020507" pitchFamily="18" charset="2"/>
              </a:rPr>
              <a:t> solve the problems in straightforward manner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Gabriola" panose="04040605051002020D02" pitchFamily="82" charset="0"/>
              </a:rPr>
              <a:t>Combine</a:t>
            </a:r>
            <a:r>
              <a:rPr lang="en-US" altLang="en-US" sz="2400" dirty="0">
                <a:latin typeface="Gabriola" panose="04040605051002020D02" pitchFamily="82" charset="0"/>
              </a:rPr>
              <a:t> the solutions of the sub-problems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Obtain </a:t>
            </a:r>
            <a:r>
              <a:rPr lang="en-US" altLang="en-US" sz="2000" dirty="0">
                <a:latin typeface="Gabriola" panose="04040605051002020D02" pitchFamily="82" charset="0"/>
              </a:rPr>
              <a:t>the solution for the original problem</a:t>
            </a:r>
            <a:endParaRPr lang="en-US" altLang="en-US" sz="2000" dirty="0">
              <a:latin typeface="Gabriola" panose="04040605051002020D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2977" y="201061"/>
            <a:ext cx="5344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Divide and Conquer (Summary)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42214" y="357007"/>
            <a:ext cx="1881925" cy="346249"/>
          </a:xfrm>
        </p:spPr>
        <p:txBody>
          <a:bodyPr spcFirstLastPara="1" wrap="none" lIns="47625" tIns="19050" rIns="47625" bIns="19050" anchor="t" anchorCtr="0">
            <a:spAutoFit/>
          </a:bodyPr>
          <a:lstStyle/>
          <a:p>
            <a:pPr>
              <a:defRPr/>
            </a:pPr>
            <a:r>
              <a:rPr lang="en-US" dirty="0" smtClean="0">
                <a:cs typeface="+mj-cs"/>
              </a:rPr>
              <a:t> Simple Search</a:t>
            </a:r>
          </a:p>
        </p:txBody>
      </p:sp>
      <p:sp>
        <p:nvSpPr>
          <p:cNvPr id="79904" name="Rectangle 32"/>
          <p:cNvSpPr>
            <a:spLocks noGrp="1" noChangeArrowheads="1"/>
          </p:cNvSpPr>
          <p:nvPr>
            <p:ph type="body" idx="4294967295"/>
          </p:nvPr>
        </p:nvSpPr>
        <p:spPr>
          <a:xfrm>
            <a:off x="1588866" y="981746"/>
            <a:ext cx="5829300" cy="2682942"/>
          </a:xfrm>
        </p:spPr>
        <p:txBody>
          <a:bodyPr/>
          <a:lstStyle/>
          <a:p>
            <a:pPr>
              <a:defRPr/>
            </a:pPr>
            <a:r>
              <a:rPr lang="en-US" sz="2400" b="1" dirty="0">
                <a:latin typeface="Gabriola" panose="04040605051002020D02" pitchFamily="82" charset="0"/>
              </a:rPr>
              <a:t>We have a </a:t>
            </a:r>
            <a:r>
              <a:rPr lang="en-US" sz="2400" b="1" dirty="0">
                <a:solidFill>
                  <a:srgbClr val="3333FF"/>
                </a:solidFill>
                <a:latin typeface="Gabriola" panose="04040605051002020D02" pitchFamily="82" charset="0"/>
              </a:rPr>
              <a:t>sorted </a:t>
            </a:r>
            <a:r>
              <a:rPr lang="en-US" sz="2400" b="1" dirty="0" smtClean="0">
                <a:solidFill>
                  <a:srgbClr val="3333FF"/>
                </a:solidFill>
                <a:latin typeface="Gabriola" panose="04040605051002020D02" pitchFamily="82" charset="0"/>
              </a:rPr>
              <a:t>array</a:t>
            </a:r>
            <a:endParaRPr lang="en-US" sz="2400" b="1" dirty="0">
              <a:solidFill>
                <a:srgbClr val="3333FF"/>
              </a:solidFill>
              <a:latin typeface="Gabriola" panose="04040605051002020D02" pitchFamily="82" charset="0"/>
            </a:endParaRPr>
          </a:p>
          <a:p>
            <a:pPr>
              <a:defRPr/>
            </a:pPr>
            <a:r>
              <a:rPr lang="en-US" sz="2400" b="1" dirty="0">
                <a:latin typeface="Gabriola" panose="04040605051002020D02" pitchFamily="82" charset="0"/>
              </a:rPr>
              <a:t>We want to determine if a </a:t>
            </a:r>
            <a:r>
              <a:rPr lang="en-US" sz="2400" b="1" dirty="0">
                <a:solidFill>
                  <a:srgbClr val="3333FF"/>
                </a:solidFill>
                <a:latin typeface="Gabriola" panose="04040605051002020D02" pitchFamily="82" charset="0"/>
              </a:rPr>
              <a:t>particular element</a:t>
            </a:r>
            <a:r>
              <a:rPr lang="en-US" sz="2400" b="1" dirty="0">
                <a:latin typeface="Gabriola" panose="04040605051002020D02" pitchFamily="82" charset="0"/>
              </a:rPr>
              <a:t> is in the array</a:t>
            </a:r>
          </a:p>
          <a:p>
            <a:pPr lvl="1">
              <a:defRPr/>
            </a:pPr>
            <a:r>
              <a:rPr lang="en-US" sz="2400" b="1" dirty="0">
                <a:latin typeface="Gabriola" panose="04040605051002020D02" pitchFamily="82" charset="0"/>
              </a:rPr>
              <a:t>Once </a:t>
            </a:r>
            <a:r>
              <a:rPr lang="en-US" sz="2400" b="1" dirty="0">
                <a:solidFill>
                  <a:srgbClr val="FF0033"/>
                </a:solidFill>
                <a:latin typeface="Gabriola" panose="04040605051002020D02" pitchFamily="82" charset="0"/>
              </a:rPr>
              <a:t>found</a:t>
            </a:r>
            <a:r>
              <a:rPr lang="en-US" sz="2400" b="1" dirty="0">
                <a:latin typeface="Gabriola" panose="04040605051002020D02" pitchFamily="82" charset="0"/>
              </a:rPr>
              <a:t>, print or return (</a:t>
            </a:r>
            <a:r>
              <a:rPr lang="en-US" sz="2400" b="1" dirty="0" smtClean="0">
                <a:latin typeface="Gabriola" panose="04040605051002020D02" pitchFamily="82" charset="0"/>
              </a:rPr>
              <a:t>index, Boolean, </a:t>
            </a:r>
            <a:r>
              <a:rPr lang="en-US" sz="2400" b="1" dirty="0">
                <a:latin typeface="Gabriola" panose="04040605051002020D02" pitchFamily="82" charset="0"/>
              </a:rPr>
              <a:t>etc.)</a:t>
            </a:r>
          </a:p>
          <a:p>
            <a:pPr lvl="1">
              <a:defRPr/>
            </a:pPr>
            <a:r>
              <a:rPr lang="en-US" sz="2400" b="1" dirty="0">
                <a:latin typeface="Gabriola" panose="04040605051002020D02" pitchFamily="82" charset="0"/>
              </a:rPr>
              <a:t>If </a:t>
            </a:r>
            <a:r>
              <a:rPr lang="en-US" sz="2400" b="1" dirty="0">
                <a:solidFill>
                  <a:srgbClr val="FF0033"/>
                </a:solidFill>
                <a:latin typeface="Gabriola" panose="04040605051002020D02" pitchFamily="82" charset="0"/>
              </a:rPr>
              <a:t>not found</a:t>
            </a:r>
            <a:r>
              <a:rPr lang="en-US" sz="2400" b="1" dirty="0">
                <a:latin typeface="Gabriola" panose="04040605051002020D02" pitchFamily="82" charset="0"/>
              </a:rPr>
              <a:t>, indicate the element is not in the collection</a:t>
            </a:r>
          </a:p>
          <a:p>
            <a:pPr marL="342900" lvl="1" indent="0">
              <a:lnSpc>
                <a:spcPct val="90000"/>
              </a:lnSpc>
              <a:buNone/>
              <a:defRPr/>
            </a:pPr>
            <a:endParaRPr lang="en-US" sz="2100" b="1" dirty="0" smtClean="0">
              <a:latin typeface="Gabriola" panose="04040605051002020D02" pitchFamily="82" charset="0"/>
            </a:endParaRPr>
          </a:p>
          <a:p>
            <a:pPr marL="342900" lvl="1" indent="0">
              <a:lnSpc>
                <a:spcPct val="90000"/>
              </a:lnSpc>
              <a:buNone/>
              <a:defRPr/>
            </a:pPr>
            <a:endParaRPr lang="en-US" sz="2100" b="1" dirty="0">
              <a:latin typeface="Gabriola" panose="04040605051002020D02" pitchFamily="82" charset="0"/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2171700" y="1227535"/>
            <a:ext cx="139525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3968" y="135144"/>
            <a:ext cx="5670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Gabriola" panose="04040605051002020D02" pitchFamily="82" charset="0"/>
              </a:rPr>
              <a:t>Binary Search: The Scenario!</a:t>
            </a:r>
            <a:endParaRPr lang="en-US" sz="3600" b="1" dirty="0">
              <a:latin typeface="Gabriola" panose="04040605051002020D02" pitchFamily="82" charset="0"/>
            </a:endParaRPr>
          </a:p>
        </p:txBody>
      </p:sp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861717" y="3856075"/>
            <a:ext cx="7315200" cy="677234"/>
            <a:chOff x="576" y="1330"/>
            <a:chExt cx="4608" cy="728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662" y="1546"/>
              <a:ext cx="4313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800" b="1" dirty="0">
                  <a:latin typeface="Arial" charset="0"/>
                  <a:ea typeface="ＭＳ Ｐゴシック" charset="0"/>
                </a:rPr>
                <a:t> </a:t>
              </a:r>
              <a:r>
                <a:rPr lang="en-US" sz="1800" b="1" dirty="0">
                  <a:latin typeface="Gabriola" panose="04040605051002020D02" pitchFamily="82" charset="0"/>
                  <a:ea typeface="ＭＳ Ｐゴシック" charset="0"/>
                </a:rPr>
                <a:t>7	</a:t>
              </a:r>
              <a:r>
                <a:rPr lang="en-US" sz="1800" b="1" dirty="0" smtClean="0">
                  <a:latin typeface="Gabriola" panose="04040605051002020D02" pitchFamily="82" charset="0"/>
                  <a:ea typeface="ＭＳ Ｐゴシック" charset="0"/>
                </a:rPr>
                <a:t>10</a:t>
              </a:r>
              <a:r>
                <a:rPr lang="en-US" sz="1800" b="1" dirty="0">
                  <a:latin typeface="Gabriola" panose="04040605051002020D02" pitchFamily="82" charset="0"/>
                  <a:ea typeface="ＭＳ Ｐゴシック" charset="0"/>
                </a:rPr>
                <a:t>	</a:t>
              </a:r>
              <a:r>
                <a:rPr lang="en-US" sz="1800" b="1" dirty="0" smtClean="0">
                  <a:latin typeface="Gabriola" panose="04040605051002020D02" pitchFamily="82" charset="0"/>
                  <a:ea typeface="ＭＳ Ｐゴシック" charset="0"/>
                </a:rPr>
                <a:t>40</a:t>
              </a:r>
              <a:r>
                <a:rPr lang="en-US" sz="1800" b="1" dirty="0">
                  <a:latin typeface="Gabriola" panose="04040605051002020D02" pitchFamily="82" charset="0"/>
                  <a:ea typeface="ＭＳ Ｐゴシック" charset="0"/>
                </a:rPr>
                <a:t>	</a:t>
              </a:r>
              <a:r>
                <a:rPr lang="en-US" sz="1800" b="1" dirty="0" smtClean="0">
                  <a:latin typeface="Gabriola" panose="04040605051002020D02" pitchFamily="82" charset="0"/>
                  <a:ea typeface="ＭＳ Ｐゴシック" charset="0"/>
                </a:rPr>
                <a:t>53</a:t>
              </a:r>
              <a:r>
                <a:rPr lang="en-US" sz="1800" b="1" dirty="0">
                  <a:latin typeface="Gabriola" panose="04040605051002020D02" pitchFamily="82" charset="0"/>
                  <a:ea typeface="ＭＳ Ｐゴシック" charset="0"/>
                </a:rPr>
                <a:t>	71	86	</a:t>
              </a:r>
              <a:r>
                <a:rPr lang="en-US" sz="1800" b="1" dirty="0" smtClean="0">
                  <a:latin typeface="Gabriola" panose="04040605051002020D02" pitchFamily="82" charset="0"/>
                  <a:ea typeface="ＭＳ Ｐゴシック" charset="0"/>
                </a:rPr>
                <a:t>100</a:t>
              </a:r>
              <a:r>
                <a:rPr lang="en-US" sz="1800" b="1" dirty="0">
                  <a:latin typeface="Gabriola" panose="04040605051002020D02" pitchFamily="82" charset="0"/>
                  <a:ea typeface="ＭＳ Ｐゴシック" charset="0"/>
                </a:rPr>
                <a:t>	212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6068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6409" y="1364438"/>
            <a:ext cx="6057900" cy="3079750"/>
          </a:xfrm>
        </p:spPr>
        <p:txBody>
          <a:bodyPr/>
          <a:lstStyle/>
          <a:p>
            <a:pPr>
              <a:defRPr/>
            </a:pPr>
            <a:r>
              <a:rPr lang="en-US" sz="2400" b="1" dirty="0">
                <a:latin typeface="Gabriola" panose="04040605051002020D02" pitchFamily="82" charset="0"/>
                <a:cs typeface="+mn-cs"/>
              </a:rPr>
              <a:t>Of course we </a:t>
            </a:r>
            <a:r>
              <a:rPr lang="en-US" sz="2400" b="1" dirty="0">
                <a:solidFill>
                  <a:srgbClr val="3333FF"/>
                </a:solidFill>
                <a:latin typeface="Gabriola" panose="04040605051002020D02" pitchFamily="82" charset="0"/>
                <a:cs typeface="+mn-cs"/>
              </a:rPr>
              <a:t>could use our simpler search</a:t>
            </a:r>
            <a:r>
              <a:rPr lang="en-US" sz="2400" b="1" dirty="0">
                <a:latin typeface="Gabriola" panose="04040605051002020D02" pitchFamily="82" charset="0"/>
                <a:cs typeface="+mn-cs"/>
              </a:rPr>
              <a:t> and traverse the </a:t>
            </a:r>
            <a:r>
              <a:rPr lang="en-US" sz="2400" b="1" dirty="0" smtClean="0">
                <a:latin typeface="Gabriola" panose="04040605051002020D02" pitchFamily="82" charset="0"/>
                <a:cs typeface="+mn-cs"/>
              </a:rPr>
              <a:t>array</a:t>
            </a:r>
            <a:endParaRPr lang="en-US" sz="2400" b="1" dirty="0">
              <a:latin typeface="Gabriola" panose="04040605051002020D02" pitchFamily="82" charset="0"/>
              <a:cs typeface="+mn-cs"/>
            </a:endParaRPr>
          </a:p>
          <a:p>
            <a:pPr>
              <a:defRPr/>
            </a:pPr>
            <a:r>
              <a:rPr lang="en-US" sz="2400" b="1" dirty="0">
                <a:latin typeface="Gabriola" panose="04040605051002020D02" pitchFamily="82" charset="0"/>
                <a:cs typeface="+mn-cs"/>
              </a:rPr>
              <a:t>But we can use the fact that </a:t>
            </a:r>
            <a:r>
              <a:rPr lang="en-US" sz="2400" b="1" dirty="0">
                <a:solidFill>
                  <a:srgbClr val="3333FF"/>
                </a:solidFill>
                <a:latin typeface="Gabriola" panose="04040605051002020D02" pitchFamily="82" charset="0"/>
                <a:cs typeface="+mn-cs"/>
              </a:rPr>
              <a:t>the array is sorted</a:t>
            </a:r>
            <a:r>
              <a:rPr lang="en-US" sz="2400" b="1" dirty="0">
                <a:latin typeface="Gabriola" panose="04040605051002020D02" pitchFamily="82" charset="0"/>
                <a:cs typeface="+mn-cs"/>
              </a:rPr>
              <a:t> to </a:t>
            </a:r>
            <a:r>
              <a:rPr lang="en-US" sz="2400" b="1" dirty="0" smtClean="0">
                <a:latin typeface="Gabriola" panose="04040605051002020D02" pitchFamily="82" charset="0"/>
                <a:cs typeface="+mn-cs"/>
              </a:rPr>
              <a:t>our advantage</a:t>
            </a:r>
            <a:endParaRPr lang="en-US" sz="2400" b="1" dirty="0">
              <a:latin typeface="Gabriola" panose="04040605051002020D02" pitchFamily="82" charset="0"/>
              <a:cs typeface="+mn-cs"/>
            </a:endParaRPr>
          </a:p>
          <a:p>
            <a:pPr>
              <a:defRPr/>
            </a:pPr>
            <a:r>
              <a:rPr lang="en-US" sz="2400" b="1" dirty="0">
                <a:latin typeface="Gabriola" panose="04040605051002020D02" pitchFamily="82" charset="0"/>
                <a:cs typeface="+mn-cs"/>
              </a:rPr>
              <a:t>This will allow us to </a:t>
            </a:r>
            <a:r>
              <a:rPr lang="en-US" sz="2400" b="1" dirty="0">
                <a:solidFill>
                  <a:srgbClr val="3333FF"/>
                </a:solidFill>
                <a:latin typeface="Gabriola" panose="04040605051002020D02" pitchFamily="82" charset="0"/>
                <a:cs typeface="+mn-cs"/>
              </a:rPr>
              <a:t>reduce the number of comparisons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6056" y="290948"/>
            <a:ext cx="437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A Better Search Algorithm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64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9BD2750EAC24EB70E1DF2481FFEB8" ma:contentTypeVersion="2" ma:contentTypeDescription="Create a new document." ma:contentTypeScope="" ma:versionID="a6a8f17024444c1ab20352b26fcdc8ac">
  <xsd:schema xmlns:xsd="http://www.w3.org/2001/XMLSchema" xmlns:xs="http://www.w3.org/2001/XMLSchema" xmlns:p="http://schemas.microsoft.com/office/2006/metadata/properties" xmlns:ns2="d3ad3ddf-2d0a-4bb3-9b93-e7da77996da3" targetNamespace="http://schemas.microsoft.com/office/2006/metadata/properties" ma:root="true" ma:fieldsID="fd82186439fbc82e038b348f6a489cf1" ns2:_="">
    <xsd:import namespace="d3ad3ddf-2d0a-4bb3-9b93-e7da77996d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d3ddf-2d0a-4bb3-9b93-e7da77996d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390689-2436-40C6-AC9B-C30C8A94865E}"/>
</file>

<file path=customXml/itemProps2.xml><?xml version="1.0" encoding="utf-8"?>
<ds:datastoreItem xmlns:ds="http://schemas.openxmlformats.org/officeDocument/2006/customXml" ds:itemID="{96AB1794-7305-4A92-8074-FB4529731F7A}"/>
</file>

<file path=customXml/itemProps3.xml><?xml version="1.0" encoding="utf-8"?>
<ds:datastoreItem xmlns:ds="http://schemas.openxmlformats.org/officeDocument/2006/customXml" ds:itemID="{2C1E2673-5B10-494F-884A-3F020F79DA83}"/>
</file>

<file path=docProps/app.xml><?xml version="1.0" encoding="utf-8"?>
<Properties xmlns="http://schemas.openxmlformats.org/officeDocument/2006/extended-properties" xmlns:vt="http://schemas.openxmlformats.org/officeDocument/2006/docPropsVTypes">
  <TotalTime>4287</TotalTime>
  <Words>1235</Words>
  <Application>Microsoft Office PowerPoint</Application>
  <PresentationFormat>On-screen Show (16:9)</PresentationFormat>
  <Paragraphs>248</Paragraphs>
  <Slides>31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Lato Light</vt:lpstr>
      <vt:lpstr>ＭＳ Ｐゴシック</vt:lpstr>
      <vt:lpstr>Wingdings</vt:lpstr>
      <vt:lpstr>Times New Roman</vt:lpstr>
      <vt:lpstr>Courier New</vt:lpstr>
      <vt:lpstr>Gabriola</vt:lpstr>
      <vt:lpstr>Symbol</vt:lpstr>
      <vt:lpstr>Roboto Slab Regular</vt:lpstr>
      <vt:lpstr>Kent template</vt:lpstr>
      <vt:lpstr>Sorting and Searching – Divide and Conquer Approach</vt:lpstr>
      <vt:lpstr>PowerPoint Presentation</vt:lpstr>
      <vt:lpstr>Outline [Module 2 (Part 2)]</vt:lpstr>
      <vt:lpstr>Divide and Conquer (DAC) approach</vt:lpstr>
      <vt:lpstr>PowerPoint Presentation</vt:lpstr>
      <vt:lpstr>PowerPoint Presentation</vt:lpstr>
      <vt:lpstr>PowerPoint Presentation</vt:lpstr>
      <vt:lpstr> Simple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Rouf Khan</dc:creator>
  <cp:lastModifiedBy>Rouf Khan</cp:lastModifiedBy>
  <cp:revision>105</cp:revision>
  <dcterms:modified xsi:type="dcterms:W3CDTF">2021-07-22T18:21:52Z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0x010100E8A9BD2750EAC24EB70E1DF2481FFEB8</vt:lpwstr>
  </property>
</Properties>
</file>